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</p:sldIdLst>
  <p:sldSz cx="6858000" cy="9906000" type="A4"/>
  <p:notesSz cx="6797675" cy="9926638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0865" autoAdjust="0"/>
  </p:normalViewPr>
  <p:slideViewPr>
    <p:cSldViewPr snapToGrid="0" snapToObjects="1">
      <p:cViewPr varScale="1">
        <p:scale>
          <a:sx n="73" d="100"/>
          <a:sy n="73" d="100"/>
        </p:scale>
        <p:origin x="-4158" y="-9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DE31-9FF8-D94A-928E-D57612884FF5}" type="datetimeFigureOut">
              <a:rPr lang="es-ES" smtClean="0"/>
              <a:pPr/>
              <a:t>24/11/2017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11CE4-DC55-BE41-9F4E-A6301EC34D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4036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DE31-9FF8-D94A-928E-D57612884FF5}" type="datetimeFigureOut">
              <a:rPr lang="es-ES" smtClean="0"/>
              <a:pPr/>
              <a:t>24/11/2017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11CE4-DC55-BE41-9F4E-A6301EC34D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6889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DE31-9FF8-D94A-928E-D57612884FF5}" type="datetimeFigureOut">
              <a:rPr lang="es-ES" smtClean="0"/>
              <a:pPr/>
              <a:t>24/11/2017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11CE4-DC55-BE41-9F4E-A6301EC34D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6514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DE31-9FF8-D94A-928E-D57612884FF5}" type="datetimeFigureOut">
              <a:rPr lang="es-ES" smtClean="0"/>
              <a:pPr/>
              <a:t>24/11/2017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11CE4-DC55-BE41-9F4E-A6301EC34D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6139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DE31-9FF8-D94A-928E-D57612884FF5}" type="datetimeFigureOut">
              <a:rPr lang="es-ES" smtClean="0"/>
              <a:pPr/>
              <a:t>24/11/2017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11CE4-DC55-BE41-9F4E-A6301EC34D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98206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DE31-9FF8-D94A-928E-D57612884FF5}" type="datetimeFigureOut">
              <a:rPr lang="es-ES" smtClean="0"/>
              <a:pPr/>
              <a:t>24/11/2017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11CE4-DC55-BE41-9F4E-A6301EC34D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34445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DE31-9FF8-D94A-928E-D57612884FF5}" type="datetimeFigureOut">
              <a:rPr lang="es-ES" smtClean="0"/>
              <a:pPr/>
              <a:t>24/11/2017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11CE4-DC55-BE41-9F4E-A6301EC34D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43678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DE31-9FF8-D94A-928E-D57612884FF5}" type="datetimeFigureOut">
              <a:rPr lang="es-ES" smtClean="0"/>
              <a:pPr/>
              <a:t>24/11/2017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11CE4-DC55-BE41-9F4E-A6301EC34D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1287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DE31-9FF8-D94A-928E-D57612884FF5}" type="datetimeFigureOut">
              <a:rPr lang="es-ES" smtClean="0"/>
              <a:pPr/>
              <a:t>24/11/2017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11CE4-DC55-BE41-9F4E-A6301EC34D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5490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DE31-9FF8-D94A-928E-D57612884FF5}" type="datetimeFigureOut">
              <a:rPr lang="es-ES" smtClean="0"/>
              <a:pPr/>
              <a:t>24/11/2017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11CE4-DC55-BE41-9F4E-A6301EC34D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770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DE31-9FF8-D94A-928E-D57612884FF5}" type="datetimeFigureOut">
              <a:rPr lang="es-ES" smtClean="0"/>
              <a:pPr/>
              <a:t>24/11/2017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11CE4-DC55-BE41-9F4E-A6301EC34D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2439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EDE31-9FF8-D94A-928E-D57612884FF5}" type="datetimeFigureOut">
              <a:rPr lang="es-ES" smtClean="0"/>
              <a:pPr/>
              <a:t>24/11/2017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11CE4-DC55-BE41-9F4E-A6301EC34D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71435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roberttrivers.com/" TargetMode="Externa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36176" y="3481421"/>
            <a:ext cx="623271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Deceit and </a:t>
            </a:r>
            <a:r>
              <a:rPr lang="en-GB" sz="3200" b="1" dirty="0" smtClean="0"/>
              <a:t>self-deception</a:t>
            </a:r>
          </a:p>
          <a:p>
            <a:pPr algn="ctr"/>
            <a:r>
              <a:rPr lang="en-GB" sz="3600" b="1" dirty="0" smtClean="0">
                <a:solidFill>
                  <a:srgbClr val="FF6602"/>
                </a:solidFill>
              </a:rPr>
              <a:t>Robert </a:t>
            </a:r>
            <a:r>
              <a:rPr lang="en-GB" sz="3600" b="1" dirty="0" err="1" smtClean="0">
                <a:solidFill>
                  <a:srgbClr val="FF6602"/>
                </a:solidFill>
              </a:rPr>
              <a:t>Trivers</a:t>
            </a:r>
            <a:endParaRPr lang="en-GB" sz="3600" b="1" dirty="0" smtClean="0">
              <a:solidFill>
                <a:srgbClr val="FF6602"/>
              </a:solidFill>
            </a:endParaRPr>
          </a:p>
          <a:p>
            <a:pPr algn="ctr"/>
            <a:r>
              <a:rPr lang="en-GB" sz="2000" dirty="0">
                <a:hlinkClick r:id="rId3"/>
              </a:rPr>
              <a:t>http://</a:t>
            </a:r>
            <a:r>
              <a:rPr lang="en-GB" sz="2000" dirty="0" smtClean="0">
                <a:hlinkClick r:id="rId3"/>
              </a:rPr>
              <a:t>roberttrivers.com</a:t>
            </a:r>
            <a:endParaRPr lang="en-GB" sz="2000" dirty="0" smtClean="0"/>
          </a:p>
          <a:p>
            <a:pPr algn="ctr"/>
            <a:endParaRPr lang="en-GB" sz="2000" dirty="0" smtClean="0"/>
          </a:p>
          <a:p>
            <a:pPr algn="ctr"/>
            <a:endParaRPr lang="en-GB" sz="1200" dirty="0" smtClean="0"/>
          </a:p>
          <a:p>
            <a:pPr algn="ctr"/>
            <a:r>
              <a:rPr lang="en-GB" sz="1600" dirty="0"/>
              <a:t>Deception is everywhere in nature. And nowhere more so than in our own species. We humans are especially good at telling others less - or more - than the truth. Why, however, would organisms both seek out information and then act to destroy it? In short, why practice self-deception</a:t>
            </a:r>
            <a:r>
              <a:rPr lang="en-GB" sz="1600" dirty="0" smtClean="0"/>
              <a:t>? We </a:t>
            </a:r>
            <a:r>
              <a:rPr lang="en-GB" sz="1600" dirty="0"/>
              <a:t>deceive ourselves the better to deceive others, and thereby reap the advantages. </a:t>
            </a:r>
            <a:r>
              <a:rPr lang="en-GB" sz="1600" dirty="0" smtClean="0"/>
              <a:t>But </a:t>
            </a:r>
            <a:r>
              <a:rPr lang="en-GB" sz="1600" dirty="0"/>
              <a:t>can we correct our own biases? Are we doomed to indulge in fantasies, inflate our egos, and show off? Is it even a good idea to battle self-deception</a:t>
            </a:r>
            <a:r>
              <a:rPr lang="en-GB" sz="1600" dirty="0" smtClean="0"/>
              <a:t>?</a:t>
            </a:r>
          </a:p>
          <a:p>
            <a:pPr algn="ctr"/>
            <a:endParaRPr lang="en-GB" sz="1600" dirty="0" smtClean="0"/>
          </a:p>
          <a:p>
            <a:pPr algn="r"/>
            <a:endParaRPr lang="en-GB" sz="1400" dirty="0" smtClean="0"/>
          </a:p>
        </p:txBody>
      </p:sp>
      <p:sp>
        <p:nvSpPr>
          <p:cNvPr id="25" name="CuadroTexto 24"/>
          <p:cNvSpPr txBox="1"/>
          <p:nvPr/>
        </p:nvSpPr>
        <p:spPr>
          <a:xfrm>
            <a:off x="713314" y="2508683"/>
            <a:ext cx="5406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400"/>
              </a:spcBef>
            </a:pPr>
            <a:r>
              <a:rPr lang="es-ES" sz="6000" b="1" dirty="0" err="1" smtClean="0">
                <a:solidFill>
                  <a:srgbClr val="FF6602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Seminar</a:t>
            </a:r>
            <a:r>
              <a:rPr lang="es-ES" sz="6000" b="1" dirty="0" smtClean="0">
                <a:solidFill>
                  <a:srgbClr val="FF6602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(i)</a:t>
            </a:r>
            <a:endParaRPr lang="es-ES" sz="6000" b="1" i="1" baseline="30000" dirty="0" smtClean="0">
              <a:solidFill>
                <a:srgbClr val="000000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grpSp>
        <p:nvGrpSpPr>
          <p:cNvPr id="2" name="Agrupar 1"/>
          <p:cNvGrpSpPr/>
          <p:nvPr/>
        </p:nvGrpSpPr>
        <p:grpSpPr>
          <a:xfrm>
            <a:off x="21318" y="7430513"/>
            <a:ext cx="6836682" cy="928711"/>
            <a:chOff x="69850" y="8584204"/>
            <a:chExt cx="6672873" cy="923330"/>
          </a:xfrm>
        </p:grpSpPr>
        <p:sp>
          <p:nvSpPr>
            <p:cNvPr id="28" name="CuadroTexto 27"/>
            <p:cNvSpPr txBox="1"/>
            <p:nvPr/>
          </p:nvSpPr>
          <p:spPr>
            <a:xfrm>
              <a:off x="69850" y="8584204"/>
              <a:ext cx="161299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ES_tradnl" i="1" dirty="0" smtClean="0"/>
                <a:t>WHERE?</a:t>
              </a:r>
              <a:endParaRPr lang="es-ES_tradnl" dirty="0" smtClean="0"/>
            </a:p>
            <a:p>
              <a:pPr algn="r"/>
              <a:endParaRPr lang="es-ES_tradnl" i="1" dirty="0"/>
            </a:p>
            <a:p>
              <a:pPr algn="r"/>
              <a:r>
                <a:rPr lang="es-ES_tradnl" i="1" dirty="0" smtClean="0"/>
                <a:t>WHEN?</a:t>
              </a:r>
            </a:p>
          </p:txBody>
        </p:sp>
        <p:sp>
          <p:nvSpPr>
            <p:cNvPr id="29" name="CuadroTexto 28"/>
            <p:cNvSpPr txBox="1"/>
            <p:nvPr/>
          </p:nvSpPr>
          <p:spPr>
            <a:xfrm>
              <a:off x="1764989" y="8584204"/>
              <a:ext cx="497773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  <a:latin typeface="Calibri" charset="0"/>
                </a:rPr>
                <a:t>Conference room </a:t>
              </a:r>
              <a:r>
                <a:rPr lang="en-US" dirty="0" err="1" smtClean="0">
                  <a:solidFill>
                    <a:srgbClr val="000000"/>
                  </a:solidFill>
                  <a:latin typeface="Calibri" charset="0"/>
                </a:rPr>
                <a:t>Parc</a:t>
              </a:r>
              <a:r>
                <a:rPr lang="en-US" dirty="0" smtClean="0">
                  <a:solidFill>
                    <a:srgbClr val="000000"/>
                  </a:solidFill>
                  <a:latin typeface="Calibri" charset="0"/>
                </a:rPr>
                <a:t> </a:t>
              </a:r>
              <a:r>
                <a:rPr lang="en-US" dirty="0" err="1" smtClean="0">
                  <a:solidFill>
                    <a:srgbClr val="000000"/>
                  </a:solidFill>
                  <a:latin typeface="Calibri" charset="0"/>
                </a:rPr>
                <a:t>Científic</a:t>
              </a:r>
              <a:endParaRPr lang="en-US" dirty="0">
                <a:solidFill>
                  <a:srgbClr val="000000"/>
                </a:solidFill>
                <a:latin typeface="Calibri" charset="0"/>
              </a:endParaRPr>
            </a:p>
            <a:p>
              <a:r>
                <a:rPr lang="en-US" dirty="0" smtClean="0">
                  <a:solidFill>
                    <a:srgbClr val="000000"/>
                  </a:solidFill>
                  <a:latin typeface="Calibri" charset="0"/>
                </a:rPr>
                <a:t>(first floor, Institutes building)</a:t>
              </a:r>
              <a:endParaRPr lang="en-US" dirty="0">
                <a:solidFill>
                  <a:srgbClr val="000000"/>
                </a:solidFill>
                <a:latin typeface="Calibri" charset="0"/>
              </a:endParaRPr>
            </a:p>
            <a:p>
              <a:r>
                <a:rPr lang="en-US" b="1" dirty="0" smtClean="0">
                  <a:solidFill>
                    <a:srgbClr val="000000"/>
                  </a:solidFill>
                  <a:latin typeface="Calibri" charset="0"/>
                </a:rPr>
                <a:t>Friday </a:t>
              </a:r>
              <a:r>
                <a:rPr lang="en-US" dirty="0" smtClean="0">
                  <a:solidFill>
                    <a:srgbClr val="000000"/>
                  </a:solidFill>
                  <a:latin typeface="Calibri" charset="0"/>
                </a:rPr>
                <a:t>1/12/2017</a:t>
              </a:r>
              <a:r>
                <a:rPr lang="en-US" b="1" dirty="0" smtClean="0">
                  <a:solidFill>
                    <a:srgbClr val="000000"/>
                  </a:solidFill>
                  <a:latin typeface="Calibri" charset="0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Calibri" charset="0"/>
                </a:rPr>
                <a:t>- </a:t>
              </a:r>
              <a:r>
                <a:rPr lang="en-US" dirty="0" smtClean="0">
                  <a:solidFill>
                    <a:srgbClr val="000000"/>
                  </a:solidFill>
                  <a:latin typeface="Calibri" charset="0"/>
                </a:rPr>
                <a:t>12:30 </a:t>
              </a:r>
              <a:r>
                <a:rPr lang="en-US" dirty="0">
                  <a:solidFill>
                    <a:srgbClr val="000000"/>
                  </a:solidFill>
                  <a:latin typeface="Calibri" charset="0"/>
                </a:rPr>
                <a:t>h</a:t>
              </a:r>
            </a:p>
          </p:txBody>
        </p:sp>
        <p:cxnSp>
          <p:nvCxnSpPr>
            <p:cNvPr id="30" name="Conector recto 29"/>
            <p:cNvCxnSpPr/>
            <p:nvPr/>
          </p:nvCxnSpPr>
          <p:spPr>
            <a:xfrm>
              <a:off x="1682848" y="8623621"/>
              <a:ext cx="0" cy="844496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38" name="Objeto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05949239"/>
              </p:ext>
            </p:extLst>
          </p:nvPr>
        </p:nvGraphicFramePr>
        <p:xfrm>
          <a:off x="3371850" y="5235070"/>
          <a:ext cx="114300" cy="165100"/>
        </p:xfrm>
        <a:graphic>
          <a:graphicData uri="http://schemas.openxmlformats.org/presentationml/2006/ole">
            <p:oleObj spid="_x0000_s1165" name="EcuaciÛn" r:id="rId4" imgW="100440" imgH="155160" progId="Equation.3">
              <p:embed/>
            </p:oleObj>
          </a:graphicData>
        </a:graphic>
      </p:graphicFrame>
      <p:pic>
        <p:nvPicPr>
          <p:cNvPr id="24" name="Imagen 23" descr="ICBiBE_Logo_1.pn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8741" t="32575" r="10766" b="37348"/>
          <a:stretch/>
        </p:blipFill>
        <p:spPr>
          <a:xfrm>
            <a:off x="-1" y="94654"/>
            <a:ext cx="6858001" cy="89073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9" name="Conector recto 38"/>
          <p:cNvCxnSpPr/>
          <p:nvPr/>
        </p:nvCxnSpPr>
        <p:spPr>
          <a:xfrm>
            <a:off x="12173" y="7439114"/>
            <a:ext cx="6858001" cy="0"/>
          </a:xfrm>
          <a:prstGeom prst="line">
            <a:avLst/>
          </a:prstGeom>
          <a:ln w="12700">
            <a:solidFill>
              <a:srgbClr val="FF6602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92"/>
          <p:cNvSpPr>
            <a:spLocks noChangeArrowheads="1"/>
          </p:cNvSpPr>
          <p:nvPr/>
        </p:nvSpPr>
        <p:spPr bwMode="auto">
          <a:xfrm flipV="1">
            <a:off x="2960302" y="623521"/>
            <a:ext cx="489059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  <p:grpSp>
        <p:nvGrpSpPr>
          <p:cNvPr id="6" name="Agrupar 5"/>
          <p:cNvGrpSpPr/>
          <p:nvPr/>
        </p:nvGrpSpPr>
        <p:grpSpPr>
          <a:xfrm>
            <a:off x="839562" y="1096045"/>
            <a:ext cx="5178877" cy="1408210"/>
            <a:chOff x="713314" y="1096045"/>
            <a:chExt cx="5178877" cy="1408210"/>
          </a:xfrm>
        </p:grpSpPr>
        <p:grpSp>
          <p:nvGrpSpPr>
            <p:cNvPr id="13" name="Agrupar 12"/>
            <p:cNvGrpSpPr/>
            <p:nvPr/>
          </p:nvGrpSpPr>
          <p:grpSpPr>
            <a:xfrm>
              <a:off x="713314" y="1096045"/>
              <a:ext cx="2746284" cy="1408210"/>
              <a:chOff x="385009" y="1082536"/>
              <a:chExt cx="2746284" cy="1408210"/>
            </a:xfrm>
          </p:grpSpPr>
          <p:grpSp>
            <p:nvGrpSpPr>
              <p:cNvPr id="12" name="Agrupar 11"/>
              <p:cNvGrpSpPr/>
              <p:nvPr/>
            </p:nvGrpSpPr>
            <p:grpSpPr>
              <a:xfrm>
                <a:off x="385009" y="1082536"/>
                <a:ext cx="1252056" cy="1408210"/>
                <a:chOff x="5194904" y="807948"/>
                <a:chExt cx="1012398" cy="1004538"/>
              </a:xfrm>
            </p:grpSpPr>
            <p:sp>
              <p:nvSpPr>
                <p:cNvPr id="9" name="Rectángulo 8"/>
                <p:cNvSpPr/>
                <p:nvPr/>
              </p:nvSpPr>
              <p:spPr>
                <a:xfrm>
                  <a:off x="5194904" y="807948"/>
                  <a:ext cx="994247" cy="1004538"/>
                </a:xfrm>
                <a:prstGeom prst="rect">
                  <a:avLst/>
                </a:prstGeom>
                <a:solidFill>
                  <a:srgbClr val="FF6600"/>
                </a:soli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3">
                  <a:schemeClr val="dk1"/>
                </a:fillRef>
                <a:effectRef idx="2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pic>
              <p:nvPicPr>
                <p:cNvPr id="3" name="Imagen 2" descr="sticker,375x360.png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xmlns="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02245" y="820648"/>
                  <a:ext cx="1005057" cy="964854"/>
                </a:xfrm>
                <a:prstGeom prst="rect">
                  <a:avLst/>
                </a:prstGeom>
              </p:spPr>
            </p:pic>
          </p:grpSp>
          <p:pic>
            <p:nvPicPr>
              <p:cNvPr id="26" name="Imagen 25" descr="face.jpg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rcRect/>
              <a:stretch/>
            </p:blipFill>
            <p:spPr>
              <a:xfrm>
                <a:off x="1736721" y="1088897"/>
                <a:ext cx="1394572" cy="1395489"/>
              </a:xfrm>
              <a:prstGeom prst="rect">
                <a:avLst/>
              </a:prstGeom>
            </p:spPr>
          </p:pic>
        </p:grpSp>
        <p:pic>
          <p:nvPicPr>
            <p:cNvPr id="4" name="Imagen 3"/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2339" b="41797"/>
            <a:stretch/>
          </p:blipFill>
          <p:spPr>
            <a:xfrm>
              <a:off x="3581702" y="1106281"/>
              <a:ext cx="2310489" cy="1391614"/>
            </a:xfrm>
            <a:prstGeom prst="rect">
              <a:avLst/>
            </a:prstGeom>
          </p:spPr>
        </p:pic>
      </p:grpSp>
      <p:pic>
        <p:nvPicPr>
          <p:cNvPr id="11" name="Imagen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48023" y="8736961"/>
            <a:ext cx="2509852" cy="736223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336176" y="8650175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ES_tradnl" i="1" dirty="0" err="1" smtClean="0"/>
              <a:t>Col·laboren</a:t>
            </a:r>
            <a:r>
              <a:rPr lang="es-ES_tradnl" i="1" dirty="0" smtClean="0"/>
              <a:t>:</a:t>
            </a:r>
            <a:endParaRPr lang="es-ES_tradnl" dirty="0"/>
          </a:p>
        </p:txBody>
      </p:sp>
      <p:cxnSp>
        <p:nvCxnSpPr>
          <p:cNvPr id="23" name="Conector recto 22"/>
          <p:cNvCxnSpPr/>
          <p:nvPr/>
        </p:nvCxnSpPr>
        <p:spPr>
          <a:xfrm>
            <a:off x="9125" y="8451050"/>
            <a:ext cx="6858001" cy="0"/>
          </a:xfrm>
          <a:prstGeom prst="line">
            <a:avLst/>
          </a:prstGeom>
          <a:ln w="12700">
            <a:solidFill>
              <a:srgbClr val="FF6602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9106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10377</TotalTime>
  <Words>138</Words>
  <Application>Microsoft Office PowerPoint</Application>
  <PresentationFormat>A4 (210 x 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Tema de Office</vt:lpstr>
      <vt:lpstr>EcuaciÛn</vt:lpstr>
      <vt:lpstr>Diapositiva 1</vt:lpstr>
    </vt:vector>
  </TitlesOfParts>
  <Company>UV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</dc:creator>
  <cp:lastModifiedBy>Alejandra</cp:lastModifiedBy>
  <cp:revision>150</cp:revision>
  <cp:lastPrinted>2017-02-28T17:48:28Z</cp:lastPrinted>
  <dcterms:created xsi:type="dcterms:W3CDTF">2012-12-13T10:26:55Z</dcterms:created>
  <dcterms:modified xsi:type="dcterms:W3CDTF">2017-11-24T07:27:07Z</dcterms:modified>
</cp:coreProperties>
</file>