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2" r:id="rId3"/>
    <p:sldId id="263" r:id="rId4"/>
    <p:sldId id="264" r:id="rId5"/>
    <p:sldId id="256" r:id="rId6"/>
    <p:sldId id="257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BDBEE-45E7-4022-9EA6-D88CBDF52A1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0B248A-F972-4081-92F9-EA615C337116}">
      <dgm:prSet phldrT="[Texto]" custT="1"/>
      <dgm:spPr>
        <a:noFill/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Que es </a:t>
          </a:r>
          <a:r>
            <a:rPr lang="es-ES" sz="2000" b="1" dirty="0" smtClean="0">
              <a:solidFill>
                <a:schemeClr val="tx1"/>
              </a:solidFill>
            </a:rPr>
            <a:t>ARQUEO-QUIMICA: descifrando “MATRIX</a:t>
          </a:r>
          <a:r>
            <a:rPr lang="es-ES" sz="2000" b="1" dirty="0" smtClean="0"/>
            <a:t>”</a:t>
          </a:r>
          <a:r>
            <a:rPr lang="es-ES" sz="2000" dirty="0" smtClean="0">
              <a:solidFill>
                <a:schemeClr val="tx1"/>
              </a:solidFill>
            </a:rPr>
            <a:t>? =</a:t>
          </a:r>
        </a:p>
        <a:p>
          <a:r>
            <a:rPr lang="es-ES" sz="2000" dirty="0" smtClean="0">
              <a:solidFill>
                <a:schemeClr val="tx1"/>
              </a:solidFill>
            </a:rPr>
            <a:t>Conocimiento y métodos de las ciencias naturales para solucionar cuestiones arqueológicas</a:t>
          </a:r>
          <a:endParaRPr lang="en-GB" sz="2000" dirty="0">
            <a:solidFill>
              <a:schemeClr val="tx1"/>
            </a:solidFill>
          </a:endParaRPr>
        </a:p>
      </dgm:t>
    </dgm:pt>
    <dgm:pt modelId="{FAC045C9-8147-4A51-B9A0-684D853166A0}" type="parTrans" cxnId="{53F16BDD-C591-43D3-A51B-672AD3685B56}">
      <dgm:prSet/>
      <dgm:spPr/>
      <dgm:t>
        <a:bodyPr/>
        <a:lstStyle/>
        <a:p>
          <a:endParaRPr lang="en-GB"/>
        </a:p>
      </dgm:t>
    </dgm:pt>
    <dgm:pt modelId="{644CF53C-62FE-4AF9-AA3E-0491AEB2F515}" type="sibTrans" cxnId="{53F16BDD-C591-43D3-A51B-672AD3685B56}">
      <dgm:prSet/>
      <dgm:spPr/>
      <dgm:t>
        <a:bodyPr/>
        <a:lstStyle/>
        <a:p>
          <a:endParaRPr lang="en-GB"/>
        </a:p>
      </dgm:t>
    </dgm:pt>
    <dgm:pt modelId="{737288C0-CA9E-4D6C-BA9C-49C58FFCA781}">
      <dgm:prSet phldrT="[Texto]" custT="1"/>
      <dgm:spPr>
        <a:noFill/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Física</a:t>
          </a:r>
          <a:endParaRPr lang="en-GB" sz="2000" dirty="0">
            <a:solidFill>
              <a:schemeClr val="tx1"/>
            </a:solidFill>
          </a:endParaRPr>
        </a:p>
      </dgm:t>
    </dgm:pt>
    <dgm:pt modelId="{2C7B19F2-A9FE-4D67-95C5-96F5E2C7E5AB}" type="parTrans" cxnId="{20C2CC49-A2B1-4CFB-89B1-B1D5C9F1C817}">
      <dgm:prSet/>
      <dgm:spPr/>
      <dgm:t>
        <a:bodyPr/>
        <a:lstStyle/>
        <a:p>
          <a:endParaRPr lang="en-GB"/>
        </a:p>
      </dgm:t>
    </dgm:pt>
    <dgm:pt modelId="{E2E594E3-1674-4CF7-9C9D-EF564A38F007}" type="sibTrans" cxnId="{20C2CC49-A2B1-4CFB-89B1-B1D5C9F1C817}">
      <dgm:prSet/>
      <dgm:spPr/>
      <dgm:t>
        <a:bodyPr/>
        <a:lstStyle/>
        <a:p>
          <a:endParaRPr lang="en-GB"/>
        </a:p>
      </dgm:t>
    </dgm:pt>
    <dgm:pt modelId="{A8040BE7-DFF7-478C-B81F-3A7FD7FA14B7}">
      <dgm:prSet phldrT="[Texto]" custT="1"/>
      <dgm:spPr>
        <a:noFill/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Química</a:t>
          </a:r>
          <a:endParaRPr lang="en-GB" sz="2000" dirty="0">
            <a:solidFill>
              <a:schemeClr val="tx1"/>
            </a:solidFill>
          </a:endParaRPr>
        </a:p>
      </dgm:t>
    </dgm:pt>
    <dgm:pt modelId="{D0B56380-A99C-4A3A-8D65-6CC7204B4DBF}" type="parTrans" cxnId="{F613BEBD-E0D9-498C-A7BC-1EE82125FBD3}">
      <dgm:prSet/>
      <dgm:spPr/>
      <dgm:t>
        <a:bodyPr/>
        <a:lstStyle/>
        <a:p>
          <a:endParaRPr lang="en-GB"/>
        </a:p>
      </dgm:t>
    </dgm:pt>
    <dgm:pt modelId="{F3A51A9E-9F1D-4820-9B52-E8AB907794D7}" type="sibTrans" cxnId="{F613BEBD-E0D9-498C-A7BC-1EE82125FBD3}">
      <dgm:prSet/>
      <dgm:spPr/>
      <dgm:t>
        <a:bodyPr/>
        <a:lstStyle/>
        <a:p>
          <a:endParaRPr lang="en-GB"/>
        </a:p>
      </dgm:t>
    </dgm:pt>
    <dgm:pt modelId="{C5C53910-871F-4004-959E-49F87E085073}">
      <dgm:prSet phldrT="[Texto]" custT="1"/>
      <dgm:spPr>
        <a:noFill/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Ciencias de la tierras</a:t>
          </a:r>
          <a:endParaRPr lang="en-GB" sz="2000" dirty="0">
            <a:solidFill>
              <a:schemeClr val="tx1"/>
            </a:solidFill>
          </a:endParaRPr>
        </a:p>
      </dgm:t>
    </dgm:pt>
    <dgm:pt modelId="{024B53C3-A5BA-4165-B87D-7BD0B18F3C03}" type="parTrans" cxnId="{AF06E58F-15B6-4290-B5E4-138D1D79AAFE}">
      <dgm:prSet/>
      <dgm:spPr/>
      <dgm:t>
        <a:bodyPr/>
        <a:lstStyle/>
        <a:p>
          <a:endParaRPr lang="en-GB"/>
        </a:p>
      </dgm:t>
    </dgm:pt>
    <dgm:pt modelId="{7917B2CB-D808-4939-9E86-3098F608404D}" type="sibTrans" cxnId="{AF06E58F-15B6-4290-B5E4-138D1D79AAFE}">
      <dgm:prSet/>
      <dgm:spPr/>
      <dgm:t>
        <a:bodyPr/>
        <a:lstStyle/>
        <a:p>
          <a:endParaRPr lang="en-GB"/>
        </a:p>
      </dgm:t>
    </dgm:pt>
    <dgm:pt modelId="{EC7206FC-019F-4A34-9906-52A7CC0917FD}">
      <dgm:prSet phldrT="[Texto]" custRadScaleRad="134645" custRadScaleInc="-287896"/>
      <dgm:spPr/>
      <dgm:t>
        <a:bodyPr/>
        <a:lstStyle/>
        <a:p>
          <a:endParaRPr lang="en-GB"/>
        </a:p>
      </dgm:t>
    </dgm:pt>
    <dgm:pt modelId="{3E4C9950-4679-410D-A332-9C6EB70CCD2B}" type="parTrans" cxnId="{7551F342-B50E-4699-913B-1EC586004F07}">
      <dgm:prSet/>
      <dgm:spPr/>
      <dgm:t>
        <a:bodyPr/>
        <a:lstStyle/>
        <a:p>
          <a:endParaRPr lang="en-GB"/>
        </a:p>
      </dgm:t>
    </dgm:pt>
    <dgm:pt modelId="{29038A66-40CF-40C1-9F52-534DBB726589}" type="sibTrans" cxnId="{7551F342-B50E-4699-913B-1EC586004F07}">
      <dgm:prSet/>
      <dgm:spPr/>
      <dgm:t>
        <a:bodyPr/>
        <a:lstStyle/>
        <a:p>
          <a:endParaRPr lang="en-GB"/>
        </a:p>
      </dgm:t>
    </dgm:pt>
    <dgm:pt modelId="{029C7E65-D7C2-41BB-851E-EFE416CDE13C}">
      <dgm:prSet/>
      <dgm:spPr/>
      <dgm:t>
        <a:bodyPr/>
        <a:lstStyle/>
        <a:p>
          <a:endParaRPr lang="en-GB"/>
        </a:p>
      </dgm:t>
    </dgm:pt>
    <dgm:pt modelId="{47BAEF5E-19CA-472B-A166-00A3DE8FF82E}" type="parTrans" cxnId="{45EC085F-5561-400B-951B-07CEFA78E80D}">
      <dgm:prSet/>
      <dgm:spPr/>
      <dgm:t>
        <a:bodyPr/>
        <a:lstStyle/>
        <a:p>
          <a:endParaRPr lang="en-GB"/>
        </a:p>
      </dgm:t>
    </dgm:pt>
    <dgm:pt modelId="{2E6298D7-66DF-4BCA-894E-357CAF4A42CF}" type="sibTrans" cxnId="{45EC085F-5561-400B-951B-07CEFA78E80D}">
      <dgm:prSet/>
      <dgm:spPr/>
      <dgm:t>
        <a:bodyPr/>
        <a:lstStyle/>
        <a:p>
          <a:endParaRPr lang="en-GB"/>
        </a:p>
      </dgm:t>
    </dgm:pt>
    <dgm:pt modelId="{E758F78B-E242-467F-AE6C-08973A765E18}">
      <dgm:prSet/>
      <dgm:spPr/>
      <dgm:t>
        <a:bodyPr/>
        <a:lstStyle/>
        <a:p>
          <a:endParaRPr lang="en-GB"/>
        </a:p>
      </dgm:t>
    </dgm:pt>
    <dgm:pt modelId="{6FBC9CA3-E16E-4687-9370-60741FC7DE78}" type="parTrans" cxnId="{B4BEE92B-B2A0-4EB8-9AC2-7803622A4CFE}">
      <dgm:prSet/>
      <dgm:spPr/>
      <dgm:t>
        <a:bodyPr/>
        <a:lstStyle/>
        <a:p>
          <a:endParaRPr lang="en-GB"/>
        </a:p>
      </dgm:t>
    </dgm:pt>
    <dgm:pt modelId="{00FF2BDB-8265-44D0-A51D-886751802FA2}" type="sibTrans" cxnId="{B4BEE92B-B2A0-4EB8-9AC2-7803622A4CFE}">
      <dgm:prSet/>
      <dgm:spPr/>
      <dgm:t>
        <a:bodyPr/>
        <a:lstStyle/>
        <a:p>
          <a:endParaRPr lang="en-GB"/>
        </a:p>
      </dgm:t>
    </dgm:pt>
    <dgm:pt modelId="{8C81A051-97F2-4F69-BBF1-95A03FBF7078}">
      <dgm:prSet phldrT="[Texto]" custRadScaleRad="134645" custRadScaleInc="-287896"/>
      <dgm:spPr/>
      <dgm:t>
        <a:bodyPr/>
        <a:lstStyle/>
        <a:p>
          <a:endParaRPr lang="en-GB"/>
        </a:p>
      </dgm:t>
    </dgm:pt>
    <dgm:pt modelId="{5EB11EDC-0ABB-4CF5-8F3E-B10499928AB1}" type="parTrans" cxnId="{9EBA9152-8ED0-40AB-BE65-0AA63BA083BC}">
      <dgm:prSet/>
      <dgm:spPr/>
      <dgm:t>
        <a:bodyPr/>
        <a:lstStyle/>
        <a:p>
          <a:endParaRPr lang="en-GB"/>
        </a:p>
      </dgm:t>
    </dgm:pt>
    <dgm:pt modelId="{FA97BEDA-9B43-455E-BCFF-882276DF7C25}" type="sibTrans" cxnId="{9EBA9152-8ED0-40AB-BE65-0AA63BA083BC}">
      <dgm:prSet/>
      <dgm:spPr/>
      <dgm:t>
        <a:bodyPr/>
        <a:lstStyle/>
        <a:p>
          <a:endParaRPr lang="en-GB"/>
        </a:p>
      </dgm:t>
    </dgm:pt>
    <dgm:pt modelId="{B9ADA107-76A8-42E9-B0E6-9A70159EA170}">
      <dgm:prSet custT="1"/>
      <dgm:spPr>
        <a:solidFill>
          <a:schemeClr val="bg1"/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Biología</a:t>
          </a:r>
          <a:endParaRPr lang="en-GB" sz="2000" dirty="0">
            <a:solidFill>
              <a:schemeClr val="tx1"/>
            </a:solidFill>
          </a:endParaRPr>
        </a:p>
      </dgm:t>
    </dgm:pt>
    <dgm:pt modelId="{DA6C1FE1-6F11-43EB-BE54-A4EC5A3B46E0}" type="parTrans" cxnId="{05A41D0E-1FAA-49DD-AC1F-A3F3CD002656}">
      <dgm:prSet/>
      <dgm:spPr/>
      <dgm:t>
        <a:bodyPr/>
        <a:lstStyle/>
        <a:p>
          <a:endParaRPr lang="en-GB"/>
        </a:p>
      </dgm:t>
    </dgm:pt>
    <dgm:pt modelId="{B4374477-0A8D-4936-837B-CFE04DB76773}" type="sibTrans" cxnId="{05A41D0E-1FAA-49DD-AC1F-A3F3CD002656}">
      <dgm:prSet/>
      <dgm:spPr/>
      <dgm:t>
        <a:bodyPr/>
        <a:lstStyle/>
        <a:p>
          <a:endParaRPr lang="en-GB"/>
        </a:p>
      </dgm:t>
    </dgm:pt>
    <dgm:pt modelId="{EDB12F41-037E-40E1-BDCB-460B6D6F63D1}" type="pres">
      <dgm:prSet presAssocID="{42CBDBEE-45E7-4022-9EA6-D88CBDF52A1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E5FA893-8ECC-4A3C-8E8E-52C0DE68A7CF}" type="pres">
      <dgm:prSet presAssocID="{3F0B248A-F972-4081-92F9-EA615C337116}" presName="singleCycle" presStyleCnt="0"/>
      <dgm:spPr/>
    </dgm:pt>
    <dgm:pt modelId="{F2B3A5E8-1EDD-4CC5-975D-B70CC99EC4D1}" type="pres">
      <dgm:prSet presAssocID="{3F0B248A-F972-4081-92F9-EA615C337116}" presName="singleCenter" presStyleLbl="node1" presStyleIdx="0" presStyleCnt="5" custScaleX="341463" custScaleY="59252" custLinFactNeighborX="7260" custLinFactNeighborY="-2904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CF88AFA7-BE4C-4EEF-BCC0-43AB5EE43176}" type="pres">
      <dgm:prSet presAssocID="{2C7B19F2-A9FE-4D67-95C5-96F5E2C7E5AB}" presName="Name56" presStyleLbl="parChTrans1D2" presStyleIdx="0" presStyleCnt="4"/>
      <dgm:spPr/>
      <dgm:t>
        <a:bodyPr/>
        <a:lstStyle/>
        <a:p>
          <a:endParaRPr lang="en-GB"/>
        </a:p>
      </dgm:t>
    </dgm:pt>
    <dgm:pt modelId="{C60DAC64-07B8-4124-9E5F-F3281DBBEE7E}" type="pres">
      <dgm:prSet presAssocID="{737288C0-CA9E-4D6C-BA9C-49C58FFCA781}" presName="text0" presStyleLbl="node1" presStyleIdx="1" presStyleCnt="5" custScaleY="43841" custRadScaleRad="112734" custRadScaleInc="-1474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98590D-8A23-4630-95DE-E92C894B5E65}" type="pres">
      <dgm:prSet presAssocID="{DA6C1FE1-6F11-43EB-BE54-A4EC5A3B46E0}" presName="Name56" presStyleLbl="parChTrans1D2" presStyleIdx="1" presStyleCnt="4"/>
      <dgm:spPr/>
      <dgm:t>
        <a:bodyPr/>
        <a:lstStyle/>
        <a:p>
          <a:endParaRPr lang="en-GB"/>
        </a:p>
      </dgm:t>
    </dgm:pt>
    <dgm:pt modelId="{344B9B57-9C4F-44C7-81D6-87CCAB44A30C}" type="pres">
      <dgm:prSet presAssocID="{B9ADA107-76A8-42E9-B0E6-9A70159EA170}" presName="text0" presStyleLbl="node1" presStyleIdx="2" presStyleCnt="5" custRadScaleRad="82895" custRadScaleInc="764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60EC55-9A40-47F6-B7A5-69522C1E32C9}" type="pres">
      <dgm:prSet presAssocID="{D0B56380-A99C-4A3A-8D65-6CC7204B4DBF}" presName="Name56" presStyleLbl="parChTrans1D2" presStyleIdx="2" presStyleCnt="4"/>
      <dgm:spPr/>
      <dgm:t>
        <a:bodyPr/>
        <a:lstStyle/>
        <a:p>
          <a:endParaRPr lang="en-GB"/>
        </a:p>
      </dgm:t>
    </dgm:pt>
    <dgm:pt modelId="{0D6D61A8-9D2D-426B-B9D7-113103FACBED}" type="pres">
      <dgm:prSet presAssocID="{A8040BE7-DFF7-478C-B81F-3A7FD7FA14B7}" presName="text0" presStyleLbl="node1" presStyleIdx="3" presStyleCnt="5" custScaleY="25974" custRadScaleRad="63305" custRadScaleInc="-3181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F000B4-3A00-48E8-9C9A-87CE4AC18C70}" type="pres">
      <dgm:prSet presAssocID="{024B53C3-A5BA-4165-B87D-7BD0B18F3C03}" presName="Name56" presStyleLbl="parChTrans1D2" presStyleIdx="3" presStyleCnt="4"/>
      <dgm:spPr/>
      <dgm:t>
        <a:bodyPr/>
        <a:lstStyle/>
        <a:p>
          <a:endParaRPr lang="en-GB"/>
        </a:p>
      </dgm:t>
    </dgm:pt>
    <dgm:pt modelId="{73A5571D-52C9-4040-837D-E3837970FBB7}" type="pres">
      <dgm:prSet presAssocID="{C5C53910-871F-4004-959E-49F87E085073}" presName="text0" presStyleLbl="node1" presStyleIdx="4" presStyleCnt="5" custRadScaleRad="92772" custRadScaleInc="-687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551F342-B50E-4699-913B-1EC586004F07}" srcId="{42CBDBEE-45E7-4022-9EA6-D88CBDF52A17}" destId="{EC7206FC-019F-4A34-9906-52A7CC0917FD}" srcOrd="1" destOrd="0" parTransId="{3E4C9950-4679-410D-A332-9C6EB70CCD2B}" sibTransId="{29038A66-40CF-40C1-9F52-534DBB726589}"/>
    <dgm:cxn modelId="{9EBA9152-8ED0-40AB-BE65-0AA63BA083BC}" srcId="{42CBDBEE-45E7-4022-9EA6-D88CBDF52A17}" destId="{8C81A051-97F2-4F69-BBF1-95A03FBF7078}" srcOrd="4" destOrd="0" parTransId="{5EB11EDC-0ABB-4CF5-8F3E-B10499928AB1}" sibTransId="{FA97BEDA-9B43-455E-BCFF-882276DF7C25}"/>
    <dgm:cxn modelId="{53F16BDD-C591-43D3-A51B-672AD3685B56}" srcId="{42CBDBEE-45E7-4022-9EA6-D88CBDF52A17}" destId="{3F0B248A-F972-4081-92F9-EA615C337116}" srcOrd="0" destOrd="0" parTransId="{FAC045C9-8147-4A51-B9A0-684D853166A0}" sibTransId="{644CF53C-62FE-4AF9-AA3E-0491AEB2F515}"/>
    <dgm:cxn modelId="{05A41D0E-1FAA-49DD-AC1F-A3F3CD002656}" srcId="{3F0B248A-F972-4081-92F9-EA615C337116}" destId="{B9ADA107-76A8-42E9-B0E6-9A70159EA170}" srcOrd="1" destOrd="0" parTransId="{DA6C1FE1-6F11-43EB-BE54-A4EC5A3B46E0}" sibTransId="{B4374477-0A8D-4936-837B-CFE04DB76773}"/>
    <dgm:cxn modelId="{20C2CC49-A2B1-4CFB-89B1-B1D5C9F1C817}" srcId="{3F0B248A-F972-4081-92F9-EA615C337116}" destId="{737288C0-CA9E-4D6C-BA9C-49C58FFCA781}" srcOrd="0" destOrd="0" parTransId="{2C7B19F2-A9FE-4D67-95C5-96F5E2C7E5AB}" sibTransId="{E2E594E3-1674-4CF7-9C9D-EF564A38F007}"/>
    <dgm:cxn modelId="{B4BEE92B-B2A0-4EB8-9AC2-7803622A4CFE}" srcId="{42CBDBEE-45E7-4022-9EA6-D88CBDF52A17}" destId="{E758F78B-E242-467F-AE6C-08973A765E18}" srcOrd="3" destOrd="0" parTransId="{6FBC9CA3-E16E-4687-9370-60741FC7DE78}" sibTransId="{00FF2BDB-8265-44D0-A51D-886751802FA2}"/>
    <dgm:cxn modelId="{BDBC44E0-308B-45C5-A2D4-E317B9BA4A79}" type="presOf" srcId="{42CBDBEE-45E7-4022-9EA6-D88CBDF52A17}" destId="{EDB12F41-037E-40E1-BDCB-460B6D6F63D1}" srcOrd="0" destOrd="0" presId="urn:microsoft.com/office/officeart/2008/layout/RadialCluster"/>
    <dgm:cxn modelId="{6FB35C1D-E1D1-4176-93F2-00938C533498}" type="presOf" srcId="{D0B56380-A99C-4A3A-8D65-6CC7204B4DBF}" destId="{F560EC55-9A40-47F6-B7A5-69522C1E32C9}" srcOrd="0" destOrd="0" presId="urn:microsoft.com/office/officeart/2008/layout/RadialCluster"/>
    <dgm:cxn modelId="{F613BEBD-E0D9-498C-A7BC-1EE82125FBD3}" srcId="{3F0B248A-F972-4081-92F9-EA615C337116}" destId="{A8040BE7-DFF7-478C-B81F-3A7FD7FA14B7}" srcOrd="2" destOrd="0" parTransId="{D0B56380-A99C-4A3A-8D65-6CC7204B4DBF}" sibTransId="{F3A51A9E-9F1D-4820-9B52-E8AB907794D7}"/>
    <dgm:cxn modelId="{A971CA51-37CB-44BA-8229-79C2EB5ECF1F}" type="presOf" srcId="{DA6C1FE1-6F11-43EB-BE54-A4EC5A3B46E0}" destId="{8598590D-8A23-4630-95DE-E92C894B5E65}" srcOrd="0" destOrd="0" presId="urn:microsoft.com/office/officeart/2008/layout/RadialCluster"/>
    <dgm:cxn modelId="{CC992889-C94C-434E-B5EF-316CDAB98485}" type="presOf" srcId="{A8040BE7-DFF7-478C-B81F-3A7FD7FA14B7}" destId="{0D6D61A8-9D2D-426B-B9D7-113103FACBED}" srcOrd="0" destOrd="0" presId="urn:microsoft.com/office/officeart/2008/layout/RadialCluster"/>
    <dgm:cxn modelId="{4C1E353E-EAD1-4C45-BE46-365511A5544B}" type="presOf" srcId="{737288C0-CA9E-4D6C-BA9C-49C58FFCA781}" destId="{C60DAC64-07B8-4124-9E5F-F3281DBBEE7E}" srcOrd="0" destOrd="0" presId="urn:microsoft.com/office/officeart/2008/layout/RadialCluster"/>
    <dgm:cxn modelId="{AF06E58F-15B6-4290-B5E4-138D1D79AAFE}" srcId="{3F0B248A-F972-4081-92F9-EA615C337116}" destId="{C5C53910-871F-4004-959E-49F87E085073}" srcOrd="3" destOrd="0" parTransId="{024B53C3-A5BA-4165-B87D-7BD0B18F3C03}" sibTransId="{7917B2CB-D808-4939-9E86-3098F608404D}"/>
    <dgm:cxn modelId="{F2017530-59DF-4E02-B42A-B97D30D09879}" type="presOf" srcId="{024B53C3-A5BA-4165-B87D-7BD0B18F3C03}" destId="{03F000B4-3A00-48E8-9C9A-87CE4AC18C70}" srcOrd="0" destOrd="0" presId="urn:microsoft.com/office/officeart/2008/layout/RadialCluster"/>
    <dgm:cxn modelId="{2F9418A9-E96D-4DF9-9943-D4848188D48D}" type="presOf" srcId="{3F0B248A-F972-4081-92F9-EA615C337116}" destId="{F2B3A5E8-1EDD-4CC5-975D-B70CC99EC4D1}" srcOrd="0" destOrd="0" presId="urn:microsoft.com/office/officeart/2008/layout/RadialCluster"/>
    <dgm:cxn modelId="{E6CA2FD9-03A8-4EE8-AF18-01C06F64BF2E}" type="presOf" srcId="{C5C53910-871F-4004-959E-49F87E085073}" destId="{73A5571D-52C9-4040-837D-E3837970FBB7}" srcOrd="0" destOrd="0" presId="urn:microsoft.com/office/officeart/2008/layout/RadialCluster"/>
    <dgm:cxn modelId="{7C04500D-0C92-487E-80FF-3B7F201BF835}" type="presOf" srcId="{2C7B19F2-A9FE-4D67-95C5-96F5E2C7E5AB}" destId="{CF88AFA7-BE4C-4EEF-BCC0-43AB5EE43176}" srcOrd="0" destOrd="0" presId="urn:microsoft.com/office/officeart/2008/layout/RadialCluster"/>
    <dgm:cxn modelId="{589C2E7D-4BCC-45DF-AC4B-AAD5710110A2}" type="presOf" srcId="{B9ADA107-76A8-42E9-B0E6-9A70159EA170}" destId="{344B9B57-9C4F-44C7-81D6-87CCAB44A30C}" srcOrd="0" destOrd="0" presId="urn:microsoft.com/office/officeart/2008/layout/RadialCluster"/>
    <dgm:cxn modelId="{45EC085F-5561-400B-951B-07CEFA78E80D}" srcId="{42CBDBEE-45E7-4022-9EA6-D88CBDF52A17}" destId="{029C7E65-D7C2-41BB-851E-EFE416CDE13C}" srcOrd="2" destOrd="0" parTransId="{47BAEF5E-19CA-472B-A166-00A3DE8FF82E}" sibTransId="{2E6298D7-66DF-4BCA-894E-357CAF4A42CF}"/>
    <dgm:cxn modelId="{FEA874EC-990C-4E87-8A60-63EF47704491}" type="presParOf" srcId="{EDB12F41-037E-40E1-BDCB-460B6D6F63D1}" destId="{5E5FA893-8ECC-4A3C-8E8E-52C0DE68A7CF}" srcOrd="0" destOrd="0" presId="urn:microsoft.com/office/officeart/2008/layout/RadialCluster"/>
    <dgm:cxn modelId="{2C9A6BB7-4C08-43A3-A1F4-09D6852CB22D}" type="presParOf" srcId="{5E5FA893-8ECC-4A3C-8E8E-52C0DE68A7CF}" destId="{F2B3A5E8-1EDD-4CC5-975D-B70CC99EC4D1}" srcOrd="0" destOrd="0" presId="urn:microsoft.com/office/officeart/2008/layout/RadialCluster"/>
    <dgm:cxn modelId="{CE894302-3EC4-45BA-A93A-B8145A4C4309}" type="presParOf" srcId="{5E5FA893-8ECC-4A3C-8E8E-52C0DE68A7CF}" destId="{CF88AFA7-BE4C-4EEF-BCC0-43AB5EE43176}" srcOrd="1" destOrd="0" presId="urn:microsoft.com/office/officeart/2008/layout/RadialCluster"/>
    <dgm:cxn modelId="{4AA8A547-59F3-4DD9-86E5-AC83471C9A12}" type="presParOf" srcId="{5E5FA893-8ECC-4A3C-8E8E-52C0DE68A7CF}" destId="{C60DAC64-07B8-4124-9E5F-F3281DBBEE7E}" srcOrd="2" destOrd="0" presId="urn:microsoft.com/office/officeart/2008/layout/RadialCluster"/>
    <dgm:cxn modelId="{B1B678F1-ADA9-43C6-B603-05A0B2D04F49}" type="presParOf" srcId="{5E5FA893-8ECC-4A3C-8E8E-52C0DE68A7CF}" destId="{8598590D-8A23-4630-95DE-E92C894B5E65}" srcOrd="3" destOrd="0" presId="urn:microsoft.com/office/officeart/2008/layout/RadialCluster"/>
    <dgm:cxn modelId="{91C89CDE-002E-4873-8D92-C2EF7FE4DC85}" type="presParOf" srcId="{5E5FA893-8ECC-4A3C-8E8E-52C0DE68A7CF}" destId="{344B9B57-9C4F-44C7-81D6-87CCAB44A30C}" srcOrd="4" destOrd="0" presId="urn:microsoft.com/office/officeart/2008/layout/RadialCluster"/>
    <dgm:cxn modelId="{8F8DAEB0-89A1-4482-ACD5-F43549C88F19}" type="presParOf" srcId="{5E5FA893-8ECC-4A3C-8E8E-52C0DE68A7CF}" destId="{F560EC55-9A40-47F6-B7A5-69522C1E32C9}" srcOrd="5" destOrd="0" presId="urn:microsoft.com/office/officeart/2008/layout/RadialCluster"/>
    <dgm:cxn modelId="{F07ECBD0-4DD8-44D7-AA1F-71B336F2F77F}" type="presParOf" srcId="{5E5FA893-8ECC-4A3C-8E8E-52C0DE68A7CF}" destId="{0D6D61A8-9D2D-426B-B9D7-113103FACBED}" srcOrd="6" destOrd="0" presId="urn:microsoft.com/office/officeart/2008/layout/RadialCluster"/>
    <dgm:cxn modelId="{EE25B4BB-F7A4-46A9-B68C-BAB6339BBC98}" type="presParOf" srcId="{5E5FA893-8ECC-4A3C-8E8E-52C0DE68A7CF}" destId="{03F000B4-3A00-48E8-9C9A-87CE4AC18C70}" srcOrd="7" destOrd="0" presId="urn:microsoft.com/office/officeart/2008/layout/RadialCluster"/>
    <dgm:cxn modelId="{4B0DBA0E-509A-4EE4-9F2A-CB6BD96D9913}" type="presParOf" srcId="{5E5FA893-8ECC-4A3C-8E8E-52C0DE68A7CF}" destId="{73A5571D-52C9-4040-837D-E3837970FBB7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3A5E8-1EDD-4CC5-975D-B70CC99EC4D1}">
      <dsp:nvSpPr>
        <dsp:cNvPr id="0" name=""/>
        <dsp:cNvSpPr/>
      </dsp:nvSpPr>
      <dsp:spPr>
        <a:xfrm>
          <a:off x="774491" y="2343570"/>
          <a:ext cx="6048664" cy="104958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Que es </a:t>
          </a:r>
          <a:r>
            <a:rPr lang="es-ES" sz="2000" b="1" kern="1200" dirty="0" smtClean="0">
              <a:solidFill>
                <a:schemeClr val="tx1"/>
              </a:solidFill>
            </a:rPr>
            <a:t>ARQUEO-QUIMICA: descifrando “MATRIX</a:t>
          </a:r>
          <a:r>
            <a:rPr lang="es-ES" sz="2000" b="1" kern="1200" dirty="0" smtClean="0"/>
            <a:t>”</a:t>
          </a:r>
          <a:r>
            <a:rPr lang="es-ES" sz="2000" kern="1200" dirty="0" smtClean="0">
              <a:solidFill>
                <a:schemeClr val="tx1"/>
              </a:solidFill>
            </a:rPr>
            <a:t>? =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Conocimiento y métodos de las ciencias naturales para solucionar cuestiones arqueológicas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825728" y="2394807"/>
        <a:ext cx="5946190" cy="947114"/>
      </dsp:txXfrm>
    </dsp:sp>
    <dsp:sp modelId="{CF88AFA7-BE4C-4EEF-BCC0-43AB5EE43176}">
      <dsp:nvSpPr>
        <dsp:cNvPr id="0" name=""/>
        <dsp:cNvSpPr/>
      </dsp:nvSpPr>
      <dsp:spPr>
        <a:xfrm rot="11909250">
          <a:off x="1597343" y="2240730"/>
          <a:ext cx="6486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86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DAC64-07B8-4124-9E5F-F3281DBBEE7E}">
      <dsp:nvSpPr>
        <dsp:cNvPr id="0" name=""/>
        <dsp:cNvSpPr/>
      </dsp:nvSpPr>
      <dsp:spPr>
        <a:xfrm>
          <a:off x="427244" y="1679318"/>
          <a:ext cx="1186835" cy="52032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Física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452644" y="1704718"/>
        <a:ext cx="1136035" cy="469520"/>
      </dsp:txXfrm>
    </dsp:sp>
    <dsp:sp modelId="{8598590D-8A23-4630-95DE-E92C894B5E65}">
      <dsp:nvSpPr>
        <dsp:cNvPr id="0" name=""/>
        <dsp:cNvSpPr/>
      </dsp:nvSpPr>
      <dsp:spPr>
        <a:xfrm rot="2660247">
          <a:off x="4308005" y="3461614"/>
          <a:ext cx="1959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90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B9B57-9C4F-44C7-81D6-87CCAB44A30C}">
      <dsp:nvSpPr>
        <dsp:cNvPr id="0" name=""/>
        <dsp:cNvSpPr/>
      </dsp:nvSpPr>
      <dsp:spPr>
        <a:xfrm>
          <a:off x="4476013" y="3516502"/>
          <a:ext cx="1186835" cy="118683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Biología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4533950" y="3574439"/>
        <a:ext cx="1070961" cy="1070961"/>
      </dsp:txXfrm>
    </dsp:sp>
    <dsp:sp modelId="{F560EC55-9A40-47F6-B7A5-69522C1E32C9}">
      <dsp:nvSpPr>
        <dsp:cNvPr id="0" name=""/>
        <dsp:cNvSpPr/>
      </dsp:nvSpPr>
      <dsp:spPr>
        <a:xfrm rot="17854399">
          <a:off x="3958007" y="2154011"/>
          <a:ext cx="4276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6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D61A8-9D2D-426B-B9D7-113103FACBED}">
      <dsp:nvSpPr>
        <dsp:cNvPr id="0" name=""/>
        <dsp:cNvSpPr/>
      </dsp:nvSpPr>
      <dsp:spPr>
        <a:xfrm>
          <a:off x="3757912" y="1656183"/>
          <a:ext cx="1186835" cy="30826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Química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3772960" y="1671231"/>
        <a:ext cx="1156739" cy="278172"/>
      </dsp:txXfrm>
    </dsp:sp>
    <dsp:sp modelId="{03F000B4-3A00-48E8-9C9A-87CE4AC18C70}">
      <dsp:nvSpPr>
        <dsp:cNvPr id="0" name=""/>
        <dsp:cNvSpPr/>
      </dsp:nvSpPr>
      <dsp:spPr>
        <a:xfrm rot="9022343">
          <a:off x="2120397" y="3593007"/>
          <a:ext cx="8085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85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5571D-52C9-4040-837D-E3837970FBB7}">
      <dsp:nvSpPr>
        <dsp:cNvPr id="0" name=""/>
        <dsp:cNvSpPr/>
      </dsp:nvSpPr>
      <dsp:spPr>
        <a:xfrm>
          <a:off x="986415" y="3536924"/>
          <a:ext cx="1186835" cy="118683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Ciencias de la tierras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1044352" y="3594861"/>
        <a:ext cx="1070961" cy="1070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990FF-91D4-4CF3-B9C8-E1539AB10BDA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5C2B5-1BF7-4AEF-9E5C-83E04ABE139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06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C2B5-1BF7-4AEF-9E5C-83E04ABE139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88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18DE-6992-4A0E-A8A8-502967F10F8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B6A8-8B99-486F-918E-77F8948E03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33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18DE-6992-4A0E-A8A8-502967F10F8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B6A8-8B99-486F-918E-77F8948E03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77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18DE-6992-4A0E-A8A8-502967F10F8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B6A8-8B99-486F-918E-77F8948E03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6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18DE-6992-4A0E-A8A8-502967F10F8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B6A8-8B99-486F-918E-77F8948E03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0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18DE-6992-4A0E-A8A8-502967F10F8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B6A8-8B99-486F-918E-77F8948E03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2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18DE-6992-4A0E-A8A8-502967F10F8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B6A8-8B99-486F-918E-77F8948E03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0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18DE-6992-4A0E-A8A8-502967F10F8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B6A8-8B99-486F-918E-77F8948E03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46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18DE-6992-4A0E-A8A8-502967F10F8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B6A8-8B99-486F-918E-77F8948E03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39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18DE-6992-4A0E-A8A8-502967F10F8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B6A8-8B99-486F-918E-77F8948E03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63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18DE-6992-4A0E-A8A8-502967F10F8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B6A8-8B99-486F-918E-77F8948E03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4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18DE-6992-4A0E-A8A8-502967F10F8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B6A8-8B99-486F-918E-77F8948E03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53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E18DE-6992-4A0E-A8A8-502967F10F81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BB6A8-8B99-486F-918E-77F8948E03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33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4399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" y="1886022"/>
            <a:ext cx="5581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http://www.uv.es/archaechemis</a:t>
            </a:r>
            <a:r>
              <a:rPr lang="en-GB" dirty="0"/>
              <a:t>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144000" cy="249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71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alista\Downloads\IMG-20190524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4155926" cy="55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39805" y="404664"/>
            <a:ext cx="20999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dirty="0" smtClean="0"/>
              <a:t>Análisis por espectroscopia de infrarrojo cercano para la determinación de compuestos orgánicos e inorgánicos en cerámica ibérica de la excavación de  Castellar (Casino, Valencia)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62146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7107625" cy="48443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45192" y="2636912"/>
            <a:ext cx="4392488" cy="1938992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atte">
              <a:bevelT w="69850" h="69850" prst="divot"/>
              <a:bevelB w="38100" h="38100"/>
            </a:sp3d>
          </a:bodyPr>
          <a:lstStyle/>
          <a:p>
            <a:pPr lvl="0" algn="ctr"/>
            <a:r>
              <a:rPr lang="es-ES" sz="40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ARQUEO-QUIMICA: descifrando “MATRIX</a:t>
            </a:r>
            <a:endParaRPr lang="es-ES" sz="40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170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70" y="1005840"/>
            <a:ext cx="710946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9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532440" cy="53327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79713" y="1988841"/>
            <a:ext cx="4957968" cy="1323439"/>
          </a:xfrm>
          <a:prstGeom prst="rect">
            <a:avLst/>
          </a:prstGeom>
          <a:solidFill>
            <a:srgbClr val="000000">
              <a:alpha val="74902"/>
            </a:srgb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atte">
              <a:bevelT w="69850" h="69850" prst="divot"/>
              <a:bevelB w="38100" h="38100"/>
            </a:sp3d>
          </a:bodyPr>
          <a:lstStyle/>
          <a:p>
            <a:pPr lvl="0" algn="ctr"/>
            <a:r>
              <a:rPr lang="es-ES" sz="40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ARQUEO-QUIMICA: descifrando “MATRIX</a:t>
            </a:r>
            <a:endParaRPr lang="es-ES" sz="40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03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49005313"/>
              </p:ext>
            </p:extLst>
          </p:nvPr>
        </p:nvGraphicFramePr>
        <p:xfrm>
          <a:off x="1115616" y="260648"/>
          <a:ext cx="691276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67" y="332656"/>
            <a:ext cx="1387673" cy="138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6477"/>
            <a:ext cx="1287978" cy="132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41168"/>
            <a:ext cx="1601271" cy="110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876" y="4744342"/>
            <a:ext cx="1450728" cy="9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00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79290" y="1608495"/>
            <a:ext cx="3138649" cy="3138649"/>
            <a:chOff x="2573665" y="1343007"/>
            <a:chExt cx="3138649" cy="3138649"/>
          </a:xfrm>
          <a:noFill/>
        </p:grpSpPr>
        <p:sp>
          <p:nvSpPr>
            <p:cNvPr id="20" name="19 Rectángulo redondeado"/>
            <p:cNvSpPr/>
            <p:nvPr/>
          </p:nvSpPr>
          <p:spPr>
            <a:xfrm>
              <a:off x="2573665" y="1343007"/>
              <a:ext cx="3138649" cy="313864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2607139" y="1343007"/>
              <a:ext cx="2832217" cy="28322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420" tIns="58420" rIns="58420" bIns="5842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chemeClr val="tx1"/>
                  </a:solidFill>
                </a:rPr>
                <a:t>Cuales son algunas de las cuestiones arqueológicas que se puede ayudar a contestar?</a:t>
              </a:r>
              <a:endParaRPr lang="en-GB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5983957" y="1724069"/>
            <a:ext cx="1854851" cy="1724352"/>
            <a:chOff x="1601532" y="-465515"/>
            <a:chExt cx="1854851" cy="1724352"/>
          </a:xfrm>
          <a:noFill/>
        </p:grpSpPr>
        <p:sp>
          <p:nvSpPr>
            <p:cNvPr id="18" name="17 Rectángulo redondeado"/>
            <p:cNvSpPr/>
            <p:nvPr/>
          </p:nvSpPr>
          <p:spPr>
            <a:xfrm>
              <a:off x="1601532" y="-465515"/>
              <a:ext cx="1854851" cy="172435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1673541" y="-256024"/>
              <a:ext cx="1782842" cy="14569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chemeClr val="tx1"/>
                  </a:solidFill>
                </a:rPr>
                <a:t>Como se ha hecho?</a:t>
              </a: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5424256" y="260648"/>
            <a:ext cx="2796447" cy="2088232"/>
            <a:chOff x="3661987" y="-150718"/>
            <a:chExt cx="1194020" cy="1408738"/>
          </a:xfrm>
          <a:noFill/>
        </p:grpSpPr>
        <p:sp>
          <p:nvSpPr>
            <p:cNvPr id="16" name="15 Rectángulo redondeado"/>
            <p:cNvSpPr/>
            <p:nvPr/>
          </p:nvSpPr>
          <p:spPr>
            <a:xfrm>
              <a:off x="3661987" y="71185"/>
              <a:ext cx="1186835" cy="118683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3727511" y="-150718"/>
              <a:ext cx="1128496" cy="10444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360" tIns="86360" rIns="86360" bIns="8636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>
                  <a:solidFill>
                    <a:schemeClr val="tx1"/>
                  </a:solidFill>
                </a:rPr>
                <a:t>Quien lo ha hecho?</a:t>
              </a:r>
              <a:endParaRPr lang="es-ES" sz="2000" kern="12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5760431" y="4439032"/>
            <a:ext cx="2078377" cy="1872208"/>
            <a:chOff x="5328591" y="1656182"/>
            <a:chExt cx="1186835" cy="1186835"/>
          </a:xfrm>
          <a:noFill/>
        </p:grpSpPr>
        <p:sp>
          <p:nvSpPr>
            <p:cNvPr id="14" name="13 Rectángulo redondeado"/>
            <p:cNvSpPr/>
            <p:nvPr/>
          </p:nvSpPr>
          <p:spPr>
            <a:xfrm>
              <a:off x="5328591" y="1656182"/>
              <a:ext cx="1186835" cy="118683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5386528" y="1714119"/>
              <a:ext cx="1070961" cy="10709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420" tIns="58420" rIns="58420" bIns="5842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300" kern="1200" dirty="0" smtClean="0">
                  <a:solidFill>
                    <a:schemeClr val="tx1"/>
                  </a:solidFill>
                </a:rPr>
                <a:t>Como se ha modificado en el tiempo?</a:t>
              </a:r>
              <a:endParaRPr lang="en-GB" sz="2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5242178" y="3757158"/>
            <a:ext cx="3042949" cy="1103255"/>
            <a:chOff x="201210" y="599556"/>
            <a:chExt cx="1929513" cy="1186835"/>
          </a:xfrm>
        </p:grpSpPr>
        <p:sp>
          <p:nvSpPr>
            <p:cNvPr id="10" name="9 Rectángulo redondeado"/>
            <p:cNvSpPr/>
            <p:nvPr/>
          </p:nvSpPr>
          <p:spPr>
            <a:xfrm>
              <a:off x="201210" y="599556"/>
              <a:ext cx="1405958" cy="1186835"/>
            </a:xfrm>
            <a:prstGeom prst="round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311151" y="712010"/>
              <a:ext cx="1819572" cy="952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kern="1200" dirty="0" smtClean="0">
                  <a:solidFill>
                    <a:schemeClr val="tx1"/>
                  </a:solidFill>
                </a:rPr>
                <a:t>Hace cuanto tiempo?</a:t>
              </a:r>
            </a:p>
          </p:txBody>
        </p:sp>
      </p:grpSp>
      <p:cxnSp>
        <p:nvCxnSpPr>
          <p:cNvPr id="24" name="23 Conector recto de flecha"/>
          <p:cNvCxnSpPr/>
          <p:nvPr/>
        </p:nvCxnSpPr>
        <p:spPr>
          <a:xfrm flipV="1">
            <a:off x="3700460" y="1196752"/>
            <a:ext cx="2161430" cy="7119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V="1">
            <a:off x="3906075" y="1957940"/>
            <a:ext cx="1971087" cy="3909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3700459" y="3757158"/>
            <a:ext cx="1877257" cy="3919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endCxn id="14" idx="1"/>
          </p:cNvCxnSpPr>
          <p:nvPr/>
        </p:nvCxnSpPr>
        <p:spPr>
          <a:xfrm>
            <a:off x="3417939" y="4308785"/>
            <a:ext cx="2342492" cy="10663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Rectángulo"/>
          <p:cNvSpPr/>
          <p:nvPr/>
        </p:nvSpPr>
        <p:spPr>
          <a:xfrm>
            <a:off x="5189685" y="3219667"/>
            <a:ext cx="2776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dirty="0"/>
              <a:t>Como se ha conservado?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5930409" y="1724069"/>
            <a:ext cx="2033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De que esta hecho?</a:t>
            </a:r>
            <a:endParaRPr lang="en-GB" dirty="0"/>
          </a:p>
        </p:txBody>
      </p:sp>
      <p:cxnSp>
        <p:nvCxnSpPr>
          <p:cNvPr id="38" name="37 Conector recto de flecha"/>
          <p:cNvCxnSpPr/>
          <p:nvPr/>
        </p:nvCxnSpPr>
        <p:spPr>
          <a:xfrm flipV="1">
            <a:off x="3906075" y="2662022"/>
            <a:ext cx="2077882" cy="1812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3906075" y="3289067"/>
            <a:ext cx="1241989" cy="1014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2816243" y="591950"/>
            <a:ext cx="176843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/>
              <a:t>De donde viene?</a:t>
            </a:r>
          </a:p>
        </p:txBody>
      </p:sp>
      <p:cxnSp>
        <p:nvCxnSpPr>
          <p:cNvPr id="47" name="46 Conector recto de flecha"/>
          <p:cNvCxnSpPr/>
          <p:nvPr/>
        </p:nvCxnSpPr>
        <p:spPr>
          <a:xfrm flipV="1">
            <a:off x="3417939" y="944315"/>
            <a:ext cx="756819" cy="8646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0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" y="846139"/>
            <a:ext cx="6464200" cy="431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7502" y="5373216"/>
            <a:ext cx="8136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dirty="0" smtClean="0"/>
              <a:t>Análisis de por fluorescencia rayos X portátil de una estatuilla de bronce de época Romana conservada en el Museo Arqueológico de Sagunto (Valencia).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13943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ianni\Proyecto abrigos\ABRICS MONTSIA\Equipo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268760"/>
            <a:ext cx="616827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7502" y="5373216"/>
            <a:ext cx="8496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dirty="0" smtClean="0"/>
              <a:t>Análisis de elemento químicos por fluorescencia de rayos X portátil de las pinturas rupestre Levantina del Cocó de la </a:t>
            </a:r>
            <a:r>
              <a:rPr lang="es-ES" sz="2000" dirty="0" err="1" smtClean="0"/>
              <a:t>Gralla</a:t>
            </a:r>
            <a:r>
              <a:rPr lang="es-ES" sz="2000" dirty="0" smtClean="0"/>
              <a:t> (Mas de </a:t>
            </a:r>
            <a:r>
              <a:rPr lang="es-ES" sz="2000" dirty="0" err="1" smtClean="0"/>
              <a:t>Barberans</a:t>
            </a:r>
            <a:r>
              <a:rPr lang="es-ES" sz="2000" dirty="0" smtClean="0"/>
              <a:t>, Tarragona)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59708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4777"/>
            <a:ext cx="4536504" cy="604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39804" y="404664"/>
            <a:ext cx="28803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dirty="0" smtClean="0"/>
              <a:t>Análisis volumétrico para la determinación de materia orgánica en muestras de sedimentos de la Cueva de la Cocina (Dos Aguas, Valencia)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318544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194</Words>
  <Application>Microsoft Office PowerPoint</Application>
  <PresentationFormat>Presentación en pantalla (4:3)</PresentationFormat>
  <Paragraphs>22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Analista</dc:creator>
  <cp:lastModifiedBy>Gianni Gallello</cp:lastModifiedBy>
  <cp:revision>24</cp:revision>
  <dcterms:created xsi:type="dcterms:W3CDTF">2019-05-23T14:35:27Z</dcterms:created>
  <dcterms:modified xsi:type="dcterms:W3CDTF">2019-11-28T13:11:52Z</dcterms:modified>
</cp:coreProperties>
</file>