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/>
    <p:restoredTop sz="73068"/>
  </p:normalViewPr>
  <p:slideViewPr>
    <p:cSldViewPr snapToGrid="0" snapToObjects="1">
      <p:cViewPr varScale="1">
        <p:scale>
          <a:sx n="81" d="100"/>
          <a:sy n="81" d="100"/>
        </p:scale>
        <p:origin x="24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F466-6B4F-734A-9FAC-A9FADE0DA95D}" type="datetimeFigureOut">
              <a:rPr lang="es-ES_tradnl" smtClean="0"/>
              <a:t>10/10/2017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D3B4-6F95-B641-B8CE-C60A4EE4762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698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s-ES_tradnl" baseline="0" dirty="0" smtClean="0"/>
              <a:t>Quitar la (X) y sustituir por el número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El campo título de profesor, depto., facultad será lo más corto posible y homogéneo con el resto de profesores. Tanto el nombre del profesor como el título lo usará el SFPIE para </a:t>
            </a:r>
            <a:r>
              <a:rPr lang="es-ES_tradnl" baseline="0" dirty="0" err="1" smtClean="0"/>
              <a:t>sobreimpresionarlo</a:t>
            </a:r>
            <a:r>
              <a:rPr lang="es-ES_tradnl" baseline="0" dirty="0" smtClean="0"/>
              <a:t> como faldón durante todo el vídeo. Así que no hay que ponerlo en más diapositivas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No se podrán añadir logotipos de ningún organismo ni en esta ni en otras diapositivas. Los logotipos institucionales pertinentes, los incluye el SFPIE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Las imágenes utilizadas tendrán que estar libres de derechos de copyright bajo responsabilidad del profesor ante posible sanción</a:t>
            </a:r>
          </a:p>
          <a:p>
            <a:pPr marL="171450" indent="-171450">
              <a:buFontTx/>
              <a:buChar char="-"/>
            </a:pPr>
            <a:r>
              <a:rPr lang="es-ES_tradnl" baseline="0" dirty="0" smtClean="0"/>
              <a:t>El profesorado que vengan a grabar, no podrán ir vestidos de verde ni con cuadros o rayas</a:t>
            </a:r>
          </a:p>
          <a:p>
            <a:pPr marL="171450" indent="-171450">
              <a:buFontTx/>
              <a:buChar char="-"/>
            </a:pPr>
            <a:r>
              <a:rPr lang="es-ES_tradnl" dirty="0" smtClean="0"/>
              <a:t>No disponemos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teleprompter</a:t>
            </a:r>
            <a:r>
              <a:rPr lang="es-ES_tradnl" baseline="0" dirty="0" smtClean="0"/>
              <a:t> así que el profesorado no podrá leer ningún texto mientras se realiza la grabación. No obstante dispondrá en todo momento una pantalla donde irá proyectada su presentación de </a:t>
            </a:r>
            <a:r>
              <a:rPr lang="es-ES_tradnl" baseline="0" dirty="0" err="1" smtClean="0"/>
              <a:t>powerpoint</a:t>
            </a:r>
            <a:r>
              <a:rPr lang="es-ES_tradnl" baseline="0" dirty="0" smtClean="0"/>
              <a:t> y que podrá controlar mediante un puntero que el SFPIE le facilitará.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DD3B4-6F95-B641-B8CE-C60A4EE47625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76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DD3B4-6F95-B641-B8CE-C60A4EE47625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410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DD3B4-6F95-B641-B8CE-C60A4EE47625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585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89FF-968C-AE4F-98F4-CF289D26F9C6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89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047B-0CE4-F84F-B69C-97E3D3A70DCA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927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0509-B3F8-2941-AEA7-E350BF559FF5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213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61A-51A1-BA43-B992-0BC6C558DB9C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818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B24F-5949-884F-92B3-BCA3B917A50A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68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665A-3573-E048-8D48-DE2A5442D987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975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2EA-B2E0-7B47-8214-F4F35847A685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795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AE97-073C-A94F-A28A-E8BE5D06414F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52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CB2A-A156-A545-81A7-F1BB8FE65372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71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F05A-B787-D044-9B66-1DD2417A1C81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889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DB51E-C1A9-AC42-A613-79DC7082BE84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39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D6E3-A558-1D4F-A360-4DCA0EBEBB18}" type="datetime1">
              <a:rPr lang="es-ES" smtClean="0"/>
              <a:t>10/10/2017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068E-C5CC-5C48-B054-2218005225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88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rguefil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160" y="3396342"/>
            <a:ext cx="6338980" cy="550263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Módulo (x). Nombre módulo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8159" y="4023802"/>
            <a:ext cx="5872624" cy="548198"/>
          </a:xfrm>
        </p:spPr>
        <p:txBody>
          <a:bodyPr>
            <a:noAutofit/>
          </a:bodyPr>
          <a:lstStyle/>
          <a:p>
            <a:pPr algn="l"/>
            <a:r>
              <a:rPr lang="es-ES_tradnl" sz="2800" dirty="0" smtClean="0">
                <a:latin typeface="Arial" charset="0"/>
                <a:ea typeface="Arial" charset="0"/>
                <a:cs typeface="Arial" charset="0"/>
              </a:rPr>
              <a:t>Lección (x). Nombre lección</a:t>
            </a:r>
            <a:endParaRPr lang="es-ES_tradnl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318159" y="4995631"/>
            <a:ext cx="6858000" cy="75202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Nombre profesor</a:t>
            </a:r>
          </a:p>
          <a:p>
            <a:pPr algn="l"/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Título profesor. Departamento, facultad, universidad</a:t>
            </a:r>
            <a:r>
              <a:rPr lang="mr-IN" sz="16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_tradnl" sz="1600" dirty="0">
                <a:latin typeface="Arial" charset="0"/>
                <a:ea typeface="Arial" charset="0"/>
                <a:cs typeface="Arial" charset="0"/>
              </a:rPr>
              <a:t>      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6171288"/>
            <a:ext cx="9144000" cy="686712"/>
            <a:chOff x="0" y="0"/>
            <a:chExt cx="1080655" cy="6858000"/>
          </a:xfrm>
        </p:grpSpPr>
        <p:sp>
          <p:nvSpPr>
            <p:cNvPr id="7" name="Rectángulo 6"/>
            <p:cNvSpPr/>
            <p:nvPr/>
          </p:nvSpPr>
          <p:spPr>
            <a:xfrm>
              <a:off x="0" y="0"/>
              <a:ext cx="1080655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78662" y="969827"/>
              <a:ext cx="923330" cy="237621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ES" sz="2400" dirty="0" smtClean="0"/>
                <a:t>Dejar este espacio libre (y eliminar este cuadro)</a:t>
              </a:r>
              <a:endParaRPr lang="es-ES" sz="2400" dirty="0"/>
            </a:p>
          </p:txBody>
        </p:sp>
      </p:grpSp>
      <p:sp>
        <p:nvSpPr>
          <p:cNvPr id="8" name="Título 1"/>
          <p:cNvSpPr txBox="1">
            <a:spLocks/>
          </p:cNvSpPr>
          <p:nvPr/>
        </p:nvSpPr>
        <p:spPr>
          <a:xfrm>
            <a:off x="1318160" y="1351971"/>
            <a:ext cx="6338980" cy="7046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MOOC Nombre </a:t>
            </a:r>
            <a:r>
              <a:rPr lang="es-ES_tradnl" sz="3600" dirty="0" err="1" smtClean="0">
                <a:latin typeface="Arial" charset="0"/>
                <a:ea typeface="Arial" charset="0"/>
                <a:cs typeface="Arial" charset="0"/>
              </a:rPr>
              <a:t>mooc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 (oficial)</a:t>
            </a:r>
            <a:endParaRPr lang="es-ES_tradnl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2412" y="108786"/>
            <a:ext cx="7886700" cy="846157"/>
          </a:xfrm>
        </p:spPr>
        <p:txBody>
          <a:bodyPr>
            <a:normAutofit/>
          </a:bodyPr>
          <a:lstStyle/>
          <a:p>
            <a:r>
              <a:rPr lang="es-ES_tradnl" sz="4000" dirty="0" smtClean="0"/>
              <a:t>Instrucciones Básicas</a:t>
            </a:r>
            <a:endParaRPr lang="es-ES_tradnl" sz="4000" dirty="0"/>
          </a:p>
        </p:txBody>
      </p:sp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0" y="1056131"/>
            <a:ext cx="9144000" cy="3729625"/>
          </a:xfrm>
        </p:spPr>
        <p:txBody>
          <a:bodyPr>
            <a:noAutofit/>
          </a:bodyPr>
          <a:lstStyle/>
          <a:p>
            <a:pPr marL="128588" indent="-128588">
              <a:lnSpc>
                <a:spcPct val="120000"/>
              </a:lnSpc>
              <a:buFontTx/>
              <a:buChar char="-"/>
            </a:pP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imágenes utilizadas tendrán que estar libres de derechos de copyright o con licencia </a:t>
            </a:r>
            <a:r>
              <a:rPr lang="es-ES_tradnl" sz="20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bajo responsabilidad del profesor ante posible sanción.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Hay varios repositorios de imágenes con estas licencias exclusivamente como 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http://morguefile.com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https://pixabay.com/</a:t>
            </a:r>
            <a:endParaRPr lang="es-ES_tradnl" sz="2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lnSpc>
                <a:spcPct val="120000"/>
              </a:lnSpc>
              <a:buFontTx/>
              <a:buChar char="-"/>
            </a:pP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El profesorado que venga a grabar al estudio del SFPIE, no podrá vestir de color verde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ni con cuadros o rayas.</a:t>
            </a:r>
          </a:p>
          <a:p>
            <a:pPr marL="128588" indent="-128588">
              <a:lnSpc>
                <a:spcPct val="120000"/>
              </a:lnSpc>
              <a:buFontTx/>
              <a:buChar char="-"/>
            </a:pP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disponemos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_tradnl" sz="20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teleprompter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así que el profesorado no podrá leer ningún texto mientras se realiza la grabación. No obstante dispondrá en todo momento una pantalla donde irá proyectada su presentación de </a:t>
            </a:r>
            <a:r>
              <a:rPr lang="es-ES_tradnl" sz="20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 que podrá controlar mediante un puntero que el SFPIE le facilitará</a:t>
            </a:r>
            <a:r>
              <a:rPr lang="es-ES_tradnl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_tradnl" sz="2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6171288"/>
            <a:ext cx="9144000" cy="686712"/>
            <a:chOff x="0" y="0"/>
            <a:chExt cx="1080655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080655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78662" y="969827"/>
              <a:ext cx="923330" cy="237621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ES" sz="2400" dirty="0" smtClean="0"/>
                <a:t>Dejar este espacio libre (y eliminar este cuadro)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61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135303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Siempre 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los textos serán con fuente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ARIAL</a:t>
            </a:r>
          </a:p>
          <a:p>
            <a:pPr marL="214313" indent="-214313">
              <a:buFontTx/>
              <a:buChar char="-"/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marL="214313" indent="-214313">
              <a:buFontTx/>
              <a:buChar char="-"/>
            </a:pP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La relación de aspecto será 4x3 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(como esta diapositiva) no puede ser 16X9 (formato panorámico)</a:t>
            </a:r>
          </a:p>
          <a:p>
            <a:pPr marL="214313" indent="-214313">
              <a:buFontTx/>
              <a:buChar char="-"/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marL="214313" indent="-214313">
              <a:buFontTx/>
              <a:buChar char="-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El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fondo será blanco puro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, sin texturas ni marcas de agua.</a:t>
            </a:r>
          </a:p>
          <a:p>
            <a:pPr marL="214313" indent="-214313">
              <a:buFontTx/>
              <a:buChar char="-"/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marL="214313" indent="-214313">
              <a:buFontTx/>
              <a:buChar char="-"/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Se puede utilizar la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Negrita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y la </a:t>
            </a:r>
            <a:r>
              <a:rPr lang="es-ES_tradnl" i="1" dirty="0" smtClean="0">
                <a:latin typeface="Arial" charset="0"/>
                <a:ea typeface="Arial" charset="0"/>
                <a:cs typeface="Arial" charset="0"/>
              </a:rPr>
              <a:t>Cursiva</a:t>
            </a:r>
          </a:p>
          <a:p>
            <a:pPr marL="214313" indent="-214313">
              <a:buFontTx/>
              <a:buChar char="-"/>
            </a:pPr>
            <a:endParaRPr lang="es-ES_tradnl" i="1" dirty="0">
              <a:latin typeface="Arial" charset="0"/>
              <a:ea typeface="Arial" charset="0"/>
              <a:cs typeface="Arial" charset="0"/>
            </a:endParaRPr>
          </a:p>
          <a:p>
            <a:pPr marL="214313" indent="-214313">
              <a:buFontTx/>
              <a:buChar char="-"/>
            </a:pP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Al hacer cuadros de texto, organigramas, diagramas de flujo, esquemas, tablas, etc. es recomendable emplear esta </a:t>
            </a:r>
            <a:r>
              <a:rPr lang="es-ES_tradnl" b="1" dirty="0" smtClean="0">
                <a:latin typeface="Arial" charset="0"/>
                <a:ea typeface="Arial" charset="0"/>
                <a:cs typeface="Arial" charset="0"/>
              </a:rPr>
              <a:t>paleta de colores</a:t>
            </a:r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s-ES_tradnl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05" y="3274624"/>
            <a:ext cx="5545779" cy="2787146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0" y="6171288"/>
            <a:ext cx="9144000" cy="686712"/>
            <a:chOff x="0" y="0"/>
            <a:chExt cx="1080655" cy="6858000"/>
          </a:xfrm>
        </p:grpSpPr>
        <p:sp>
          <p:nvSpPr>
            <p:cNvPr id="10" name="Rectángulo 9"/>
            <p:cNvSpPr/>
            <p:nvPr/>
          </p:nvSpPr>
          <p:spPr>
            <a:xfrm>
              <a:off x="0" y="0"/>
              <a:ext cx="1080655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78662" y="969827"/>
              <a:ext cx="923330" cy="237621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ES" sz="2400" dirty="0" smtClean="0"/>
                <a:t>Dejar este espacio libre (y eliminar este cuadro)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8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76153" y="982477"/>
            <a:ext cx="3886200" cy="4351338"/>
          </a:xfrm>
        </p:spPr>
        <p:txBody>
          <a:bodyPr/>
          <a:lstStyle/>
          <a:p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Aquí puedes agregar un texto o una imagen, gráfico, diagrama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 Recuerda que todos los recursos gráficos deben ser originales o con Licencia </a:t>
            </a:r>
            <a:r>
              <a:rPr lang="es-ES" dirty="0" err="1" smtClean="0">
                <a:latin typeface="Arial" charset="0"/>
                <a:ea typeface="Arial" charset="0"/>
                <a:cs typeface="Arial" charset="0"/>
              </a:rPr>
              <a:t>Creative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ea typeface="Arial" charset="0"/>
                <a:cs typeface="Arial" charset="0"/>
              </a:rPr>
              <a:t>Commons</a:t>
            </a:r>
            <a:endParaRPr lang="es-ES_tradnl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76653" y="982477"/>
            <a:ext cx="3886200" cy="4351338"/>
          </a:xfrm>
        </p:spPr>
        <p:txBody>
          <a:bodyPr/>
          <a:lstStyle/>
          <a:p>
            <a:r>
              <a:rPr lang="es-ES_tradnl" dirty="0" smtClean="0">
                <a:latin typeface="Arial" charset="0"/>
                <a:ea typeface="Arial" charset="0"/>
                <a:cs typeface="Arial" charset="0"/>
              </a:rPr>
              <a:t>Aquí puedes agregar un texto o una imagen, gráfico, diagrama</a:t>
            </a:r>
            <a:r>
              <a:rPr lang="mr-IN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 Recuerda que todos los recursos gráficos deben ser originales o con Licencia </a:t>
            </a:r>
            <a:r>
              <a:rPr lang="es-ES" dirty="0" err="1" smtClean="0">
                <a:latin typeface="Arial" charset="0"/>
                <a:ea typeface="Arial" charset="0"/>
                <a:cs typeface="Arial" charset="0"/>
              </a:rPr>
              <a:t>Creative</a:t>
            </a:r>
            <a:r>
              <a:rPr lang="es-E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dirty="0" err="1" smtClean="0">
                <a:latin typeface="Arial" charset="0"/>
                <a:ea typeface="Arial" charset="0"/>
                <a:cs typeface="Arial" charset="0"/>
              </a:rPr>
              <a:t>Commons</a:t>
            </a:r>
            <a:endParaRPr lang="es-ES_tradnl" dirty="0" smtClean="0">
              <a:latin typeface="Arial" charset="0"/>
              <a:ea typeface="Arial" charset="0"/>
              <a:cs typeface="Arial" charset="0"/>
            </a:endParaRPr>
          </a:p>
          <a:p>
            <a:endParaRPr lang="es-ES_tradnl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6171288"/>
            <a:ext cx="9144000" cy="686712"/>
            <a:chOff x="0" y="0"/>
            <a:chExt cx="1080655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080655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78662" y="969827"/>
              <a:ext cx="923330" cy="237621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ES" sz="2400" dirty="0" smtClean="0"/>
                <a:t>Dejar este espacio libre (y eliminar este cuadro)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90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435439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En el momento de la grabación el ponente recibirá recomendaciones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para el profe de mirada, gesticulación, cadencia,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ritmo.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Presentación de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bienvenida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en el primer vídeo del módulo, cómo empezar el resto de vídeos, acabar con una pregunta que remita al vídeo o vídeos siguientes</a:t>
            </a:r>
            <a:r>
              <a:rPr lang="mr-IN" sz="32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sz="3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s-ES" sz="3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s-ES" sz="3200" dirty="0" smtClean="0">
                <a:latin typeface="Arial" charset="0"/>
                <a:ea typeface="Arial" charset="0"/>
                <a:cs typeface="Arial" charset="0"/>
              </a:rPr>
              <a:t>IMPORTANTE: </a:t>
            </a:r>
            <a:r>
              <a:rPr lang="es-ES" sz="3200" dirty="0" smtClean="0">
                <a:latin typeface="Arial" charset="0"/>
                <a:ea typeface="Arial" charset="0"/>
                <a:cs typeface="Arial" charset="0"/>
              </a:rPr>
              <a:t>Es conveniente que en el </a:t>
            </a:r>
            <a:r>
              <a:rPr lang="es-ES" sz="3200" dirty="0" err="1" smtClean="0">
                <a:latin typeface="Arial" charset="0"/>
                <a:ea typeface="Arial" charset="0"/>
                <a:cs typeface="Arial" charset="0"/>
              </a:rPr>
              <a:t>powerpoint</a:t>
            </a:r>
            <a:r>
              <a:rPr lang="es-ES" sz="3200" dirty="0" smtClean="0">
                <a:latin typeface="Arial" charset="0"/>
                <a:ea typeface="Arial" charset="0"/>
                <a:cs typeface="Arial" charset="0"/>
              </a:rPr>
              <a:t> predominen las imágenes sobre el texto. Cuanto menos texto, mucho mejor.</a:t>
            </a:r>
            <a:endParaRPr lang="es-ES_tradnl" sz="32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0" y="6171288"/>
            <a:ext cx="9144000" cy="686712"/>
            <a:chOff x="0" y="0"/>
            <a:chExt cx="1080655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080655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78662" y="969827"/>
              <a:ext cx="923330" cy="237621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ES" sz="2400" dirty="0" smtClean="0"/>
                <a:t>Dejar este espacio libre (y eliminar este cuadro)</a:t>
              </a:r>
              <a:endParaRPr lang="es-E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5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566</Words>
  <Application>Microsoft Office PowerPoint</Application>
  <PresentationFormat>Presentación en pantalla (4:3)</PresentationFormat>
  <Paragraphs>37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Módulo (x). Nombre módulo</vt:lpstr>
      <vt:lpstr>Instrucciones Básicas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(x). Nombre módulo</dc:title>
  <dc:creator>Usuario de Microsoft Office</dc:creator>
  <cp:lastModifiedBy>Usuario</cp:lastModifiedBy>
  <cp:revision>11</cp:revision>
  <dcterms:created xsi:type="dcterms:W3CDTF">2017-04-28T12:43:24Z</dcterms:created>
  <dcterms:modified xsi:type="dcterms:W3CDTF">2017-10-10T11:37:52Z</dcterms:modified>
</cp:coreProperties>
</file>