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60" r:id="rId3"/>
    <p:sldId id="258" r:id="rId4"/>
    <p:sldId id="257" r:id="rId5"/>
    <p:sldId id="259" r:id="rId6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1"/>
    <p:restoredTop sz="73068"/>
  </p:normalViewPr>
  <p:slideViewPr>
    <p:cSldViewPr snapToGrid="0" snapToObjects="1">
      <p:cViewPr varScale="1">
        <p:scale>
          <a:sx n="81" d="100"/>
          <a:sy n="81" d="100"/>
        </p:scale>
        <p:origin x="24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CCF466-6B4F-734A-9FAC-A9FADE0DA95D}" type="datetimeFigureOut">
              <a:rPr lang="es-ES_tradnl" smtClean="0"/>
              <a:t>10/10/2017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1DD3B4-6F95-B641-B8CE-C60A4EE4762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36981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s-ES_tradnl" baseline="0" dirty="0" smtClean="0"/>
              <a:t>Quitar la (X) y sustituir por el número</a:t>
            </a:r>
          </a:p>
          <a:p>
            <a:pPr marL="171450" indent="-171450">
              <a:buFontTx/>
              <a:buChar char="-"/>
            </a:pPr>
            <a:r>
              <a:rPr lang="es-ES_tradnl" baseline="0" dirty="0" smtClean="0"/>
              <a:t>El campo título de profesor, depto., facultad será lo más corto posible y homogéneo con el resto de profesores. Tanto el nombre del profesor como el título lo usará el SFPIE para </a:t>
            </a:r>
            <a:r>
              <a:rPr lang="es-ES_tradnl" baseline="0" dirty="0" err="1" smtClean="0"/>
              <a:t>sobreimpresionarlo</a:t>
            </a:r>
            <a:r>
              <a:rPr lang="es-ES_tradnl" baseline="0" dirty="0" smtClean="0"/>
              <a:t> como faldón durante todo el vídeo. Así que no hay que ponerlo en más diapositivas</a:t>
            </a:r>
          </a:p>
          <a:p>
            <a:pPr marL="171450" indent="-171450">
              <a:buFontTx/>
              <a:buChar char="-"/>
            </a:pPr>
            <a:r>
              <a:rPr lang="es-ES_tradnl" baseline="0" dirty="0" smtClean="0"/>
              <a:t>No se podrán añadir logotipos de ningún organismo ni en esta ni en otras diapositivas. Los logotipos institucionales pertinentes, los incluye el SFPIE</a:t>
            </a:r>
          </a:p>
          <a:p>
            <a:pPr marL="171450" indent="-171450">
              <a:buFontTx/>
              <a:buChar char="-"/>
            </a:pPr>
            <a:r>
              <a:rPr lang="es-ES_tradnl" baseline="0" dirty="0" smtClean="0"/>
              <a:t>Las imágenes utilizadas tendrán que estar libres de derechos de copyright bajo responsabilidad del profesor ante posible sanción</a:t>
            </a:r>
          </a:p>
          <a:p>
            <a:pPr marL="171450" indent="-171450">
              <a:buFontTx/>
              <a:buChar char="-"/>
            </a:pPr>
            <a:r>
              <a:rPr lang="es-ES_tradnl" baseline="0" dirty="0" smtClean="0"/>
              <a:t>El profesorado que vengan a grabar, no podrán ir vestidos de verde ni con cuadros o rayas</a:t>
            </a:r>
          </a:p>
          <a:p>
            <a:pPr marL="171450" indent="-171450">
              <a:buFontTx/>
              <a:buChar char="-"/>
            </a:pPr>
            <a:r>
              <a:rPr lang="es-ES_tradnl" dirty="0" smtClean="0"/>
              <a:t>No disponemos</a:t>
            </a:r>
            <a:r>
              <a:rPr lang="es-ES_tradnl" baseline="0" dirty="0" smtClean="0"/>
              <a:t> de </a:t>
            </a:r>
            <a:r>
              <a:rPr lang="es-ES_tradnl" baseline="0" dirty="0" err="1" smtClean="0"/>
              <a:t>teleprompter</a:t>
            </a:r>
            <a:r>
              <a:rPr lang="es-ES_tradnl" baseline="0" dirty="0" smtClean="0"/>
              <a:t> así que el profesorado no podrá leer ningún texto mientras se realiza la grabación. No obstante dispondrá en todo momento una pantalla donde irá proyectada su presentación de </a:t>
            </a:r>
            <a:r>
              <a:rPr lang="es-ES_tradnl" baseline="0" dirty="0" err="1" smtClean="0"/>
              <a:t>powerpoint</a:t>
            </a:r>
            <a:r>
              <a:rPr lang="es-ES_tradnl" baseline="0" dirty="0" smtClean="0"/>
              <a:t> y que podrá controlar mediante un puntero que el SFPIE le facilitará.</a:t>
            </a: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1DD3B4-6F95-B641-B8CE-C60A4EE47625}" type="slidenum">
              <a:rPr lang="es-ES_tradnl" smtClean="0"/>
              <a:t>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3764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1DD3B4-6F95-B641-B8CE-C60A4EE47625}" type="slidenum">
              <a:rPr lang="es-ES_tradnl" smtClean="0"/>
              <a:t>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641043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1DD3B4-6F95-B641-B8CE-C60A4EE47625}" type="slidenum">
              <a:rPr lang="es-ES_tradnl" smtClean="0"/>
              <a:t>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35858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89FF-968C-AE4F-98F4-CF289D26F9C6}" type="datetime1">
              <a:rPr lang="es-ES" smtClean="0"/>
              <a:t>10/10/2017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068E-C5CC-5C48-B054-2218005225C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5891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E047B-0CE4-F84F-B69C-97E3D3A70DCA}" type="datetime1">
              <a:rPr lang="es-ES" smtClean="0"/>
              <a:t>10/10/2017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068E-C5CC-5C48-B054-2218005225C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69271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E0509-B3F8-2941-AEA7-E350BF559FF5}" type="datetime1">
              <a:rPr lang="es-ES" smtClean="0"/>
              <a:t>10/10/2017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068E-C5CC-5C48-B054-2218005225C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82131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4261A-51A1-BA43-B992-0BC6C558DB9C}" type="datetime1">
              <a:rPr lang="es-ES" smtClean="0"/>
              <a:t>10/10/2017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068E-C5CC-5C48-B054-2218005225C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58183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BB24F-5949-884F-92B3-BCA3B917A50A}" type="datetime1">
              <a:rPr lang="es-ES" smtClean="0"/>
              <a:t>10/10/2017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068E-C5CC-5C48-B054-2218005225C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9688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D665A-3573-E048-8D48-DE2A5442D987}" type="datetime1">
              <a:rPr lang="es-ES" smtClean="0"/>
              <a:t>10/10/2017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068E-C5CC-5C48-B054-2218005225C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99754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BC2EA-B2E0-7B47-8214-F4F35847A685}" type="datetime1">
              <a:rPr lang="es-ES" smtClean="0"/>
              <a:t>10/10/2017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068E-C5CC-5C48-B054-2218005225C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27951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BAE97-073C-A94F-A28A-E8BE5D06414F}" type="datetime1">
              <a:rPr lang="es-ES" smtClean="0"/>
              <a:t>10/10/2017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068E-C5CC-5C48-B054-2218005225C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99521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BCB2A-A156-A545-81A7-F1BB8FE65372}" type="datetime1">
              <a:rPr lang="es-ES" smtClean="0"/>
              <a:t>10/10/2017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068E-C5CC-5C48-B054-2218005225C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47150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EF05A-B787-D044-9B66-1DD2417A1C81}" type="datetime1">
              <a:rPr lang="es-ES" smtClean="0"/>
              <a:t>10/10/2017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068E-C5CC-5C48-B054-2218005225C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28894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DB51E-C1A9-AC42-A613-79DC7082BE84}" type="datetime1">
              <a:rPr lang="es-ES" smtClean="0"/>
              <a:t>10/10/2017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068E-C5CC-5C48-B054-2218005225C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2392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2D6E3-A558-1D4F-A360-4DCA0EBEBB18}" type="datetime1">
              <a:rPr lang="es-ES" smtClean="0"/>
              <a:t>10/10/2017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B068E-C5CC-5C48-B054-2218005225C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28824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morguefile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ixabay.com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18160" y="3396342"/>
            <a:ext cx="6338980" cy="550263"/>
          </a:xfrm>
        </p:spPr>
        <p:txBody>
          <a:bodyPr>
            <a:normAutofit/>
          </a:bodyPr>
          <a:lstStyle/>
          <a:p>
            <a:pPr algn="l"/>
            <a:r>
              <a:rPr lang="es-ES_tradnl" sz="3200" dirty="0">
                <a:latin typeface="Arial" charset="0"/>
                <a:ea typeface="Arial" charset="0"/>
                <a:cs typeface="Arial" charset="0"/>
              </a:rPr>
              <a:t>Módulo (x). Nombre módulo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18159" y="4023802"/>
            <a:ext cx="5872624" cy="548198"/>
          </a:xfrm>
        </p:spPr>
        <p:txBody>
          <a:bodyPr>
            <a:noAutofit/>
          </a:bodyPr>
          <a:lstStyle/>
          <a:p>
            <a:pPr algn="l"/>
            <a:r>
              <a:rPr lang="es-ES_tradnl" sz="2800" dirty="0" smtClean="0">
                <a:latin typeface="Arial" charset="0"/>
                <a:ea typeface="Arial" charset="0"/>
                <a:cs typeface="Arial" charset="0"/>
              </a:rPr>
              <a:t>Lección (x). Nombre lección</a:t>
            </a:r>
            <a:endParaRPr lang="es-ES_tradnl" sz="2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1318159" y="4995631"/>
            <a:ext cx="6858000" cy="752026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_tradnl" sz="1600" dirty="0">
                <a:latin typeface="Arial" charset="0"/>
                <a:ea typeface="Arial" charset="0"/>
                <a:cs typeface="Arial" charset="0"/>
              </a:rPr>
              <a:t>Nombre profesor</a:t>
            </a:r>
          </a:p>
          <a:p>
            <a:pPr algn="l"/>
            <a:r>
              <a:rPr lang="es-ES_tradnl" sz="1600" dirty="0">
                <a:latin typeface="Arial" charset="0"/>
                <a:ea typeface="Arial" charset="0"/>
                <a:cs typeface="Arial" charset="0"/>
              </a:rPr>
              <a:t>Título profesor. Departamento, facultad, universidad</a:t>
            </a:r>
            <a:r>
              <a:rPr lang="mr-IN" sz="1600" dirty="0">
                <a:latin typeface="Arial" charset="0"/>
                <a:ea typeface="Arial" charset="0"/>
                <a:cs typeface="Arial" charset="0"/>
              </a:rPr>
              <a:t>…</a:t>
            </a:r>
            <a:r>
              <a:rPr lang="es-ES_tradnl" sz="1600" dirty="0">
                <a:latin typeface="Arial" charset="0"/>
                <a:ea typeface="Arial" charset="0"/>
                <a:cs typeface="Arial" charset="0"/>
              </a:rPr>
              <a:t>      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0" y="6171288"/>
            <a:ext cx="9144000" cy="686712"/>
            <a:chOff x="0" y="0"/>
            <a:chExt cx="1080655" cy="6858000"/>
          </a:xfrm>
        </p:grpSpPr>
        <p:sp>
          <p:nvSpPr>
            <p:cNvPr id="7" name="Rectángulo 6"/>
            <p:cNvSpPr/>
            <p:nvPr/>
          </p:nvSpPr>
          <p:spPr>
            <a:xfrm>
              <a:off x="0" y="0"/>
              <a:ext cx="1080655" cy="685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" name="CuadroTexto 5"/>
            <p:cNvSpPr txBox="1"/>
            <p:nvPr/>
          </p:nvSpPr>
          <p:spPr>
            <a:xfrm>
              <a:off x="78662" y="969827"/>
              <a:ext cx="923330" cy="2376216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lang="es-ES" sz="2400" dirty="0" smtClean="0"/>
                <a:t>Dejar este espacio libre (y eliminar este cuadro)</a:t>
              </a:r>
              <a:endParaRPr lang="es-ES" sz="2400" dirty="0"/>
            </a:p>
          </p:txBody>
        </p:sp>
      </p:grpSp>
      <p:sp>
        <p:nvSpPr>
          <p:cNvPr id="8" name="Título 1"/>
          <p:cNvSpPr txBox="1">
            <a:spLocks/>
          </p:cNvSpPr>
          <p:nvPr/>
        </p:nvSpPr>
        <p:spPr>
          <a:xfrm>
            <a:off x="1318160" y="1351971"/>
            <a:ext cx="6338980" cy="70464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_tradnl" sz="3600" dirty="0" smtClean="0">
                <a:latin typeface="Arial" charset="0"/>
                <a:ea typeface="Arial" charset="0"/>
                <a:cs typeface="Arial" charset="0"/>
              </a:rPr>
              <a:t>MOOC Nombre </a:t>
            </a:r>
            <a:r>
              <a:rPr lang="es-ES_tradnl" sz="3600" dirty="0" err="1" smtClean="0">
                <a:latin typeface="Arial" charset="0"/>
                <a:ea typeface="Arial" charset="0"/>
                <a:cs typeface="Arial" charset="0"/>
              </a:rPr>
              <a:t>mooc</a:t>
            </a:r>
            <a:r>
              <a:rPr lang="es-ES_tradnl" sz="3600" dirty="0" smtClean="0">
                <a:latin typeface="Arial" charset="0"/>
                <a:ea typeface="Arial" charset="0"/>
                <a:cs typeface="Arial" charset="0"/>
              </a:rPr>
              <a:t> (oficial)</a:t>
            </a:r>
            <a:endParaRPr lang="es-ES_tradnl" sz="36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1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22412" y="108786"/>
            <a:ext cx="7886700" cy="846157"/>
          </a:xfrm>
        </p:spPr>
        <p:txBody>
          <a:bodyPr>
            <a:normAutofit/>
          </a:bodyPr>
          <a:lstStyle/>
          <a:p>
            <a:r>
              <a:rPr lang="es-ES_tradnl" sz="4000" dirty="0" smtClean="0"/>
              <a:t>Instrucciones Básicas</a:t>
            </a:r>
            <a:endParaRPr lang="es-ES_tradnl" sz="4000" dirty="0"/>
          </a:p>
        </p:txBody>
      </p:sp>
      <p:sp>
        <p:nvSpPr>
          <p:cNvPr id="5" name="Título 1"/>
          <p:cNvSpPr>
            <a:spLocks noGrp="1"/>
          </p:cNvSpPr>
          <p:nvPr>
            <p:ph idx="1"/>
          </p:nvPr>
        </p:nvSpPr>
        <p:spPr>
          <a:xfrm>
            <a:off x="0" y="1056131"/>
            <a:ext cx="9144000" cy="3729625"/>
          </a:xfrm>
        </p:spPr>
        <p:txBody>
          <a:bodyPr>
            <a:noAutofit/>
          </a:bodyPr>
          <a:lstStyle/>
          <a:p>
            <a:pPr marL="128588" indent="-128588">
              <a:lnSpc>
                <a:spcPct val="120000"/>
              </a:lnSpc>
              <a:buFontTx/>
              <a:buChar char="-"/>
            </a:pPr>
            <a:r>
              <a:rPr lang="es-ES_tradnl" sz="20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Las </a:t>
            </a:r>
            <a:r>
              <a:rPr lang="es-ES_tradnl" sz="20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imágenes utilizadas tendrán que estar libres de derechos de copyright o con licencia </a:t>
            </a:r>
            <a:r>
              <a:rPr lang="es-ES_tradnl" sz="2000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Creative</a:t>
            </a:r>
            <a:r>
              <a:rPr lang="es-ES_tradnl" sz="20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2000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Commons</a:t>
            </a:r>
            <a:r>
              <a:rPr lang="es-ES_tradnl" sz="20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bajo responsabilidad del profesor ante posible sanción.</a:t>
            </a:r>
            <a:r>
              <a:rPr lang="es-ES_trad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Hay varios repositorios de imágenes con estas licencias exclusivamente como </a:t>
            </a:r>
            <a:r>
              <a:rPr lang="es-ES_tradnl" sz="20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http://morguefile.com</a:t>
            </a:r>
            <a:r>
              <a:rPr lang="es-ES_trad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20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https://pixabay.com/</a:t>
            </a:r>
            <a:endParaRPr lang="es-ES_tradnl" sz="2000" baseline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lnSpc>
                <a:spcPct val="120000"/>
              </a:lnSpc>
              <a:buFontTx/>
              <a:buChar char="-"/>
            </a:pPr>
            <a:r>
              <a:rPr lang="es-ES_tradnl" sz="20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El profesorado que venga a grabar al estudio del SFPIE, no podrá vestir de color verde</a:t>
            </a:r>
            <a:r>
              <a:rPr lang="es-ES_trad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20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ni con cuadros o rayas.</a:t>
            </a:r>
          </a:p>
          <a:p>
            <a:pPr marL="128588" indent="-128588">
              <a:lnSpc>
                <a:spcPct val="120000"/>
              </a:lnSpc>
              <a:buFontTx/>
              <a:buChar char="-"/>
            </a:pPr>
            <a:r>
              <a:rPr lang="es-ES_trad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No disponemos</a:t>
            </a:r>
            <a:r>
              <a:rPr lang="es-ES_tradnl" sz="20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s-ES_tradnl" sz="2000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teleprompter</a:t>
            </a:r>
            <a:r>
              <a:rPr lang="es-ES_tradnl" sz="20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así que el profesorado no podrá leer ningún texto mientras se realiza la grabación. No obstante dispondrá en todo momento una pantalla donde irá proyectada su presentación de </a:t>
            </a:r>
            <a:r>
              <a:rPr lang="es-ES_tradnl" sz="2000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powerpoint</a:t>
            </a:r>
            <a:r>
              <a:rPr lang="es-ES_tradnl" sz="20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y que podrá controlar mediante un puntero que el SFPIE le facilitará</a:t>
            </a:r>
            <a:r>
              <a:rPr lang="es-ES_tradnl" sz="20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_tradnl" sz="2000" baseline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upo 7"/>
          <p:cNvGrpSpPr/>
          <p:nvPr/>
        </p:nvGrpSpPr>
        <p:grpSpPr>
          <a:xfrm>
            <a:off x="0" y="6171288"/>
            <a:ext cx="9144000" cy="686712"/>
            <a:chOff x="0" y="0"/>
            <a:chExt cx="1080655" cy="6858000"/>
          </a:xfrm>
        </p:grpSpPr>
        <p:sp>
          <p:nvSpPr>
            <p:cNvPr id="9" name="Rectángulo 8"/>
            <p:cNvSpPr/>
            <p:nvPr/>
          </p:nvSpPr>
          <p:spPr>
            <a:xfrm>
              <a:off x="0" y="0"/>
              <a:ext cx="1080655" cy="685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" name="CuadroTexto 9"/>
            <p:cNvSpPr txBox="1"/>
            <p:nvPr/>
          </p:nvSpPr>
          <p:spPr>
            <a:xfrm>
              <a:off x="78662" y="969827"/>
              <a:ext cx="923330" cy="2376216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lang="es-ES" sz="2400" dirty="0" smtClean="0"/>
                <a:t>Dejar este espacio libre (y eliminar este cuadro)</a:t>
              </a:r>
              <a:endParaRPr lang="es-E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55618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0" y="135303"/>
            <a:ext cx="9144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Tx/>
              <a:buChar char="-"/>
            </a:pPr>
            <a:r>
              <a:rPr lang="es-ES_tradnl" dirty="0" smtClean="0">
                <a:latin typeface="Arial" charset="0"/>
                <a:ea typeface="Arial" charset="0"/>
                <a:cs typeface="Arial" charset="0"/>
              </a:rPr>
              <a:t>Siempre </a:t>
            </a:r>
            <a:r>
              <a:rPr lang="es-ES_tradnl" dirty="0">
                <a:latin typeface="Arial" charset="0"/>
                <a:ea typeface="Arial" charset="0"/>
                <a:cs typeface="Arial" charset="0"/>
              </a:rPr>
              <a:t>los textos serán con fuente </a:t>
            </a:r>
            <a:r>
              <a:rPr lang="es-ES_tradnl" b="1" dirty="0" smtClean="0">
                <a:latin typeface="Arial" charset="0"/>
                <a:ea typeface="Arial" charset="0"/>
                <a:cs typeface="Arial" charset="0"/>
              </a:rPr>
              <a:t>ARIAL</a:t>
            </a:r>
          </a:p>
          <a:p>
            <a:pPr marL="214313" indent="-214313">
              <a:buFontTx/>
              <a:buChar char="-"/>
            </a:pPr>
            <a:endParaRPr lang="es-ES_tradnl" dirty="0">
              <a:latin typeface="Arial" charset="0"/>
              <a:ea typeface="Arial" charset="0"/>
              <a:cs typeface="Arial" charset="0"/>
            </a:endParaRPr>
          </a:p>
          <a:p>
            <a:pPr marL="214313" indent="-214313">
              <a:buFontTx/>
              <a:buChar char="-"/>
            </a:pPr>
            <a:r>
              <a:rPr lang="es-ES_tradnl" b="1" dirty="0" smtClean="0">
                <a:latin typeface="Arial" charset="0"/>
                <a:ea typeface="Arial" charset="0"/>
                <a:cs typeface="Arial" charset="0"/>
              </a:rPr>
              <a:t>La relación de aspecto será 4x3 </a:t>
            </a:r>
            <a:r>
              <a:rPr lang="es-ES_tradnl" dirty="0" smtClean="0">
                <a:latin typeface="Arial" charset="0"/>
                <a:ea typeface="Arial" charset="0"/>
                <a:cs typeface="Arial" charset="0"/>
              </a:rPr>
              <a:t>(como esta diapositiva) no puede ser 16X9 (formato panorámico)</a:t>
            </a:r>
          </a:p>
          <a:p>
            <a:pPr marL="214313" indent="-214313">
              <a:buFontTx/>
              <a:buChar char="-"/>
            </a:pPr>
            <a:endParaRPr lang="es-ES_tradnl" dirty="0">
              <a:latin typeface="Arial" charset="0"/>
              <a:ea typeface="Arial" charset="0"/>
              <a:cs typeface="Arial" charset="0"/>
            </a:endParaRPr>
          </a:p>
          <a:p>
            <a:pPr marL="214313" indent="-214313">
              <a:buFontTx/>
              <a:buChar char="-"/>
            </a:pPr>
            <a:r>
              <a:rPr lang="es-ES_tradnl" dirty="0">
                <a:latin typeface="Arial" charset="0"/>
                <a:ea typeface="Arial" charset="0"/>
                <a:cs typeface="Arial" charset="0"/>
              </a:rPr>
              <a:t>El </a:t>
            </a:r>
            <a:r>
              <a:rPr lang="es-ES_tradnl" b="1" dirty="0">
                <a:latin typeface="Arial" charset="0"/>
                <a:ea typeface="Arial" charset="0"/>
                <a:cs typeface="Arial" charset="0"/>
              </a:rPr>
              <a:t>fondo será blanco puro</a:t>
            </a:r>
            <a:r>
              <a:rPr lang="es-ES_tradnl" dirty="0">
                <a:latin typeface="Arial" charset="0"/>
                <a:ea typeface="Arial" charset="0"/>
                <a:cs typeface="Arial" charset="0"/>
              </a:rPr>
              <a:t>, sin texturas ni marcas de agua.</a:t>
            </a:r>
          </a:p>
          <a:p>
            <a:pPr marL="214313" indent="-214313">
              <a:buFontTx/>
              <a:buChar char="-"/>
            </a:pPr>
            <a:endParaRPr lang="es-ES_tradnl" dirty="0">
              <a:latin typeface="Arial" charset="0"/>
              <a:ea typeface="Arial" charset="0"/>
              <a:cs typeface="Arial" charset="0"/>
            </a:endParaRPr>
          </a:p>
          <a:p>
            <a:pPr marL="214313" indent="-214313">
              <a:buFontTx/>
              <a:buChar char="-"/>
            </a:pPr>
            <a:r>
              <a:rPr lang="es-ES_tradnl" dirty="0">
                <a:latin typeface="Arial" charset="0"/>
                <a:ea typeface="Arial" charset="0"/>
                <a:cs typeface="Arial" charset="0"/>
              </a:rPr>
              <a:t>Se puede utilizar la </a:t>
            </a:r>
            <a:r>
              <a:rPr lang="es-ES_tradnl" b="1" dirty="0">
                <a:latin typeface="Arial" charset="0"/>
                <a:ea typeface="Arial" charset="0"/>
                <a:cs typeface="Arial" charset="0"/>
              </a:rPr>
              <a:t>Negrita</a:t>
            </a:r>
            <a:r>
              <a:rPr lang="es-ES_tradnl" dirty="0">
                <a:latin typeface="Arial" charset="0"/>
                <a:ea typeface="Arial" charset="0"/>
                <a:cs typeface="Arial" charset="0"/>
              </a:rPr>
              <a:t> y la </a:t>
            </a:r>
            <a:r>
              <a:rPr lang="es-ES_tradnl" i="1" dirty="0" smtClean="0">
                <a:latin typeface="Arial" charset="0"/>
                <a:ea typeface="Arial" charset="0"/>
                <a:cs typeface="Arial" charset="0"/>
              </a:rPr>
              <a:t>Cursiva</a:t>
            </a:r>
          </a:p>
          <a:p>
            <a:pPr marL="214313" indent="-214313">
              <a:buFontTx/>
              <a:buChar char="-"/>
            </a:pPr>
            <a:endParaRPr lang="es-ES_tradnl" i="1" dirty="0">
              <a:latin typeface="Arial" charset="0"/>
              <a:ea typeface="Arial" charset="0"/>
              <a:cs typeface="Arial" charset="0"/>
            </a:endParaRPr>
          </a:p>
          <a:p>
            <a:pPr marL="214313" indent="-214313">
              <a:buFontTx/>
              <a:buChar char="-"/>
            </a:pPr>
            <a:r>
              <a:rPr lang="es-ES_tradnl" dirty="0" smtClean="0">
                <a:latin typeface="Arial" charset="0"/>
                <a:ea typeface="Arial" charset="0"/>
                <a:cs typeface="Arial" charset="0"/>
              </a:rPr>
              <a:t>Al hacer cuadros de texto, organigramas, diagramas de flujo, esquemas, tablas, etc. es recomendable emplear esta </a:t>
            </a:r>
            <a:r>
              <a:rPr lang="es-ES_tradnl" b="1" dirty="0" smtClean="0">
                <a:latin typeface="Arial" charset="0"/>
                <a:ea typeface="Arial" charset="0"/>
                <a:cs typeface="Arial" charset="0"/>
              </a:rPr>
              <a:t>paleta de colores</a:t>
            </a:r>
            <a:r>
              <a:rPr lang="es-ES_tradnl" dirty="0" smtClean="0">
                <a:latin typeface="Arial" charset="0"/>
                <a:ea typeface="Arial" charset="0"/>
                <a:cs typeface="Arial" charset="0"/>
              </a:rPr>
              <a:t>.</a:t>
            </a:r>
            <a:endParaRPr lang="es-ES_tradnl" dirty="0"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105" y="3274624"/>
            <a:ext cx="5545779" cy="2787146"/>
          </a:xfrm>
          <a:prstGeom prst="rect">
            <a:avLst/>
          </a:prstGeom>
        </p:spPr>
      </p:pic>
      <p:grpSp>
        <p:nvGrpSpPr>
          <p:cNvPr id="9" name="Grupo 8"/>
          <p:cNvGrpSpPr/>
          <p:nvPr/>
        </p:nvGrpSpPr>
        <p:grpSpPr>
          <a:xfrm>
            <a:off x="0" y="6171288"/>
            <a:ext cx="9144000" cy="686712"/>
            <a:chOff x="0" y="0"/>
            <a:chExt cx="1080655" cy="6858000"/>
          </a:xfrm>
        </p:grpSpPr>
        <p:sp>
          <p:nvSpPr>
            <p:cNvPr id="10" name="Rectángulo 9"/>
            <p:cNvSpPr/>
            <p:nvPr/>
          </p:nvSpPr>
          <p:spPr>
            <a:xfrm>
              <a:off x="0" y="0"/>
              <a:ext cx="1080655" cy="685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" name="CuadroTexto 10"/>
            <p:cNvSpPr txBox="1"/>
            <p:nvPr/>
          </p:nvSpPr>
          <p:spPr>
            <a:xfrm>
              <a:off x="78662" y="969827"/>
              <a:ext cx="923330" cy="2376216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lang="es-ES" sz="2400" dirty="0" smtClean="0"/>
                <a:t>Dejar este espacio libre (y eliminar este cuadro)</a:t>
              </a:r>
              <a:endParaRPr lang="es-E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1689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76153" y="982477"/>
            <a:ext cx="3886200" cy="4351338"/>
          </a:xfrm>
        </p:spPr>
        <p:txBody>
          <a:bodyPr/>
          <a:lstStyle/>
          <a:p>
            <a:r>
              <a:rPr lang="es-ES_tradnl" dirty="0" smtClean="0">
                <a:latin typeface="Arial" charset="0"/>
                <a:ea typeface="Arial" charset="0"/>
                <a:cs typeface="Arial" charset="0"/>
              </a:rPr>
              <a:t>Aquí puedes agregar un texto o una imagen, gráfico, diagrama</a:t>
            </a:r>
            <a:r>
              <a:rPr lang="mr-IN" dirty="0" smtClean="0">
                <a:latin typeface="Arial" charset="0"/>
                <a:ea typeface="Arial" charset="0"/>
                <a:cs typeface="Arial" charset="0"/>
              </a:rPr>
              <a:t>…</a:t>
            </a:r>
            <a:r>
              <a:rPr lang="es-ES" dirty="0" smtClean="0">
                <a:latin typeface="Arial" charset="0"/>
                <a:ea typeface="Arial" charset="0"/>
                <a:cs typeface="Arial" charset="0"/>
              </a:rPr>
              <a:t> Recuerda que todos los recursos gráficos deben ser originales o con Licencia </a:t>
            </a:r>
            <a:r>
              <a:rPr lang="es-ES" dirty="0" err="1" smtClean="0">
                <a:latin typeface="Arial" charset="0"/>
                <a:ea typeface="Arial" charset="0"/>
                <a:cs typeface="Arial" charset="0"/>
              </a:rPr>
              <a:t>Creative</a:t>
            </a:r>
            <a:r>
              <a:rPr lang="es-E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s-ES" dirty="0" err="1" smtClean="0">
                <a:latin typeface="Arial" charset="0"/>
                <a:ea typeface="Arial" charset="0"/>
                <a:cs typeface="Arial" charset="0"/>
              </a:rPr>
              <a:t>Commons</a:t>
            </a:r>
            <a:endParaRPr lang="es-ES_tradnl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76653" y="982477"/>
            <a:ext cx="3886200" cy="4351338"/>
          </a:xfrm>
        </p:spPr>
        <p:txBody>
          <a:bodyPr/>
          <a:lstStyle/>
          <a:p>
            <a:r>
              <a:rPr lang="es-ES_tradnl" dirty="0" smtClean="0">
                <a:latin typeface="Arial" charset="0"/>
                <a:ea typeface="Arial" charset="0"/>
                <a:cs typeface="Arial" charset="0"/>
              </a:rPr>
              <a:t>Aquí puedes agregar un texto o una imagen, gráfico, diagrama</a:t>
            </a:r>
            <a:r>
              <a:rPr lang="mr-IN" dirty="0" smtClean="0">
                <a:latin typeface="Arial" charset="0"/>
                <a:ea typeface="Arial" charset="0"/>
                <a:cs typeface="Arial" charset="0"/>
              </a:rPr>
              <a:t>…</a:t>
            </a:r>
            <a:r>
              <a:rPr lang="es-ES" dirty="0" smtClean="0">
                <a:latin typeface="Arial" charset="0"/>
                <a:ea typeface="Arial" charset="0"/>
                <a:cs typeface="Arial" charset="0"/>
              </a:rPr>
              <a:t> Recuerda que todos los recursos gráficos deben ser originales o con Licencia </a:t>
            </a:r>
            <a:r>
              <a:rPr lang="es-ES" dirty="0" err="1" smtClean="0">
                <a:latin typeface="Arial" charset="0"/>
                <a:ea typeface="Arial" charset="0"/>
                <a:cs typeface="Arial" charset="0"/>
              </a:rPr>
              <a:t>Creative</a:t>
            </a:r>
            <a:r>
              <a:rPr lang="es-E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s-ES" dirty="0" err="1" smtClean="0">
                <a:latin typeface="Arial" charset="0"/>
                <a:ea typeface="Arial" charset="0"/>
                <a:cs typeface="Arial" charset="0"/>
              </a:rPr>
              <a:t>Commons</a:t>
            </a:r>
            <a:endParaRPr lang="es-ES_tradnl" dirty="0" smtClean="0">
              <a:latin typeface="Arial" charset="0"/>
              <a:ea typeface="Arial" charset="0"/>
              <a:cs typeface="Arial" charset="0"/>
            </a:endParaRPr>
          </a:p>
          <a:p>
            <a:endParaRPr lang="es-ES_tradnl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8" name="Grupo 7"/>
          <p:cNvGrpSpPr/>
          <p:nvPr/>
        </p:nvGrpSpPr>
        <p:grpSpPr>
          <a:xfrm>
            <a:off x="0" y="6171288"/>
            <a:ext cx="9144000" cy="686712"/>
            <a:chOff x="0" y="0"/>
            <a:chExt cx="1080655" cy="6858000"/>
          </a:xfrm>
        </p:grpSpPr>
        <p:sp>
          <p:nvSpPr>
            <p:cNvPr id="9" name="Rectángulo 8"/>
            <p:cNvSpPr/>
            <p:nvPr/>
          </p:nvSpPr>
          <p:spPr>
            <a:xfrm>
              <a:off x="0" y="0"/>
              <a:ext cx="1080655" cy="685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" name="CuadroTexto 9"/>
            <p:cNvSpPr txBox="1"/>
            <p:nvPr/>
          </p:nvSpPr>
          <p:spPr>
            <a:xfrm>
              <a:off x="78662" y="969827"/>
              <a:ext cx="923330" cy="2376216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lang="es-ES" sz="2400" dirty="0" smtClean="0"/>
                <a:t>Dejar este espacio libre (y eliminar este cuadro)</a:t>
              </a:r>
              <a:endParaRPr lang="es-E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84909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0" y="435439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dirty="0" smtClean="0">
                <a:latin typeface="Arial" charset="0"/>
                <a:ea typeface="Arial" charset="0"/>
                <a:cs typeface="Arial" charset="0"/>
              </a:rPr>
              <a:t>En el momento de la grabación el ponente recibirá recomendaciones </a:t>
            </a:r>
            <a:r>
              <a:rPr lang="es-ES_tradnl" sz="3200" dirty="0">
                <a:latin typeface="Arial" charset="0"/>
                <a:ea typeface="Arial" charset="0"/>
                <a:cs typeface="Arial" charset="0"/>
              </a:rPr>
              <a:t>para el profe de mirada, gesticulación, cadencia, </a:t>
            </a:r>
            <a:r>
              <a:rPr lang="es-ES_tradnl" sz="3200" dirty="0" smtClean="0">
                <a:latin typeface="Arial" charset="0"/>
                <a:ea typeface="Arial" charset="0"/>
                <a:cs typeface="Arial" charset="0"/>
              </a:rPr>
              <a:t>ritmo. </a:t>
            </a:r>
            <a:r>
              <a:rPr lang="es-ES_tradnl" sz="3200" dirty="0">
                <a:latin typeface="Arial" charset="0"/>
                <a:ea typeface="Arial" charset="0"/>
                <a:cs typeface="Arial" charset="0"/>
              </a:rPr>
              <a:t>Presentación de </a:t>
            </a:r>
            <a:r>
              <a:rPr lang="es-ES_tradnl" sz="3200" dirty="0" smtClean="0">
                <a:latin typeface="Arial" charset="0"/>
                <a:ea typeface="Arial" charset="0"/>
                <a:cs typeface="Arial" charset="0"/>
              </a:rPr>
              <a:t>bienvenida </a:t>
            </a:r>
            <a:r>
              <a:rPr lang="es-ES_tradnl" sz="3200" dirty="0">
                <a:latin typeface="Arial" charset="0"/>
                <a:ea typeface="Arial" charset="0"/>
                <a:cs typeface="Arial" charset="0"/>
              </a:rPr>
              <a:t>en el primer vídeo del módulo, cómo empezar el resto de vídeos, acabar con una pregunta que remita al vídeo o vídeos siguientes</a:t>
            </a:r>
            <a:r>
              <a:rPr lang="mr-IN" sz="3200" dirty="0">
                <a:latin typeface="Arial" charset="0"/>
                <a:ea typeface="Arial" charset="0"/>
                <a:cs typeface="Arial" charset="0"/>
              </a:rPr>
              <a:t>…</a:t>
            </a:r>
            <a:r>
              <a:rPr lang="es-ES" sz="3200" dirty="0" smtClean="0">
                <a:latin typeface="Arial" charset="0"/>
                <a:ea typeface="Arial" charset="0"/>
                <a:cs typeface="Arial" charset="0"/>
              </a:rPr>
              <a:t>.</a:t>
            </a:r>
          </a:p>
          <a:p>
            <a:endParaRPr lang="es-ES" sz="3200" dirty="0" smtClean="0">
              <a:latin typeface="Arial" charset="0"/>
              <a:ea typeface="Arial" charset="0"/>
              <a:cs typeface="Arial" charset="0"/>
            </a:endParaRPr>
          </a:p>
          <a:p>
            <a:r>
              <a:rPr lang="es-ES" sz="3200" dirty="0" smtClean="0">
                <a:latin typeface="Arial" charset="0"/>
                <a:ea typeface="Arial" charset="0"/>
                <a:cs typeface="Arial" charset="0"/>
              </a:rPr>
              <a:t>IMPORTANTE: </a:t>
            </a:r>
            <a:r>
              <a:rPr lang="es-ES" sz="3200" dirty="0" smtClean="0">
                <a:latin typeface="Arial" charset="0"/>
                <a:ea typeface="Arial" charset="0"/>
                <a:cs typeface="Arial" charset="0"/>
              </a:rPr>
              <a:t>Es conveniente que en el </a:t>
            </a:r>
            <a:r>
              <a:rPr lang="es-ES" sz="3200" dirty="0" err="1" smtClean="0">
                <a:latin typeface="Arial" charset="0"/>
                <a:ea typeface="Arial" charset="0"/>
                <a:cs typeface="Arial" charset="0"/>
              </a:rPr>
              <a:t>powerpoint</a:t>
            </a:r>
            <a:r>
              <a:rPr lang="es-ES" sz="3200" dirty="0" smtClean="0">
                <a:latin typeface="Arial" charset="0"/>
                <a:ea typeface="Arial" charset="0"/>
                <a:cs typeface="Arial" charset="0"/>
              </a:rPr>
              <a:t> predominen las imágenes sobre el texto. Cuanto menos texto, mucho mejor.</a:t>
            </a:r>
            <a:endParaRPr lang="es-ES_tradnl" sz="3200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8" name="Grupo 7"/>
          <p:cNvGrpSpPr/>
          <p:nvPr/>
        </p:nvGrpSpPr>
        <p:grpSpPr>
          <a:xfrm>
            <a:off x="0" y="6171288"/>
            <a:ext cx="9144000" cy="686712"/>
            <a:chOff x="0" y="0"/>
            <a:chExt cx="1080655" cy="6858000"/>
          </a:xfrm>
        </p:grpSpPr>
        <p:sp>
          <p:nvSpPr>
            <p:cNvPr id="9" name="Rectángulo 8"/>
            <p:cNvSpPr/>
            <p:nvPr/>
          </p:nvSpPr>
          <p:spPr>
            <a:xfrm>
              <a:off x="0" y="0"/>
              <a:ext cx="1080655" cy="685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" name="CuadroTexto 9"/>
            <p:cNvSpPr txBox="1"/>
            <p:nvPr/>
          </p:nvSpPr>
          <p:spPr>
            <a:xfrm>
              <a:off x="78662" y="969827"/>
              <a:ext cx="923330" cy="2376216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lang="es-ES" sz="2400" dirty="0" smtClean="0"/>
                <a:t>Dejar este espacio libre (y eliminar este cuadro)</a:t>
              </a:r>
              <a:endParaRPr lang="es-E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350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</TotalTime>
  <Words>566</Words>
  <Application>Microsoft Office PowerPoint</Application>
  <PresentationFormat>Presentación en pantalla (4:3)</PresentationFormat>
  <Paragraphs>37</Paragraphs>
  <Slides>5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Módulo (x). Nombre módulo</vt:lpstr>
      <vt:lpstr>Instrucciones Básicas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Módulo (x). Nombre módulo</dc:title>
  <dc:creator>Usuario de Microsoft Office</dc:creator>
  <cp:lastModifiedBy>Usuario</cp:lastModifiedBy>
  <cp:revision>11</cp:revision>
  <dcterms:created xsi:type="dcterms:W3CDTF">2017-04-28T12:43:24Z</dcterms:created>
  <dcterms:modified xsi:type="dcterms:W3CDTF">2017-10-10T11:37:52Z</dcterms:modified>
</cp:coreProperties>
</file>