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79"/>
  </p:notesMasterIdLst>
  <p:sldIdLst>
    <p:sldId id="266" r:id="rId3"/>
    <p:sldId id="272" r:id="rId4"/>
    <p:sldId id="273" r:id="rId5"/>
    <p:sldId id="274" r:id="rId6"/>
    <p:sldId id="275" r:id="rId7"/>
    <p:sldId id="277" r:id="rId8"/>
    <p:sldId id="278" r:id="rId9"/>
    <p:sldId id="279" r:id="rId10"/>
    <p:sldId id="281" r:id="rId11"/>
    <p:sldId id="444" r:id="rId12"/>
    <p:sldId id="346" r:id="rId13"/>
    <p:sldId id="319" r:id="rId14"/>
    <p:sldId id="387" r:id="rId15"/>
    <p:sldId id="342" r:id="rId16"/>
    <p:sldId id="345" r:id="rId17"/>
    <p:sldId id="347" r:id="rId18"/>
    <p:sldId id="350" r:id="rId19"/>
    <p:sldId id="389" r:id="rId20"/>
    <p:sldId id="365" r:id="rId21"/>
    <p:sldId id="353" r:id="rId22"/>
    <p:sldId id="354" r:id="rId23"/>
    <p:sldId id="390" r:id="rId24"/>
    <p:sldId id="355" r:id="rId25"/>
    <p:sldId id="358" r:id="rId26"/>
    <p:sldId id="446" r:id="rId27"/>
    <p:sldId id="359" r:id="rId28"/>
    <p:sldId id="422" r:id="rId29"/>
    <p:sldId id="423" r:id="rId30"/>
    <p:sldId id="424" r:id="rId31"/>
    <p:sldId id="425" r:id="rId32"/>
    <p:sldId id="426" r:id="rId33"/>
    <p:sldId id="453" r:id="rId34"/>
    <p:sldId id="428" r:id="rId35"/>
    <p:sldId id="433" r:id="rId36"/>
    <p:sldId id="430" r:id="rId37"/>
    <p:sldId id="284" r:id="rId38"/>
    <p:sldId id="285" r:id="rId39"/>
    <p:sldId id="445" r:id="rId40"/>
    <p:sldId id="437" r:id="rId41"/>
    <p:sldId id="286" r:id="rId42"/>
    <p:sldId id="447" r:id="rId43"/>
    <p:sldId id="360" r:id="rId44"/>
    <p:sldId id="434" r:id="rId45"/>
    <p:sldId id="435" r:id="rId46"/>
    <p:sldId id="448" r:id="rId47"/>
    <p:sldId id="439" r:id="rId48"/>
    <p:sldId id="452" r:id="rId49"/>
    <p:sldId id="388" r:id="rId50"/>
    <p:sldId id="449" r:id="rId51"/>
    <p:sldId id="450" r:id="rId52"/>
    <p:sldId id="456" r:id="rId53"/>
    <p:sldId id="457" r:id="rId54"/>
    <p:sldId id="458" r:id="rId55"/>
    <p:sldId id="459" r:id="rId56"/>
    <p:sldId id="460" r:id="rId57"/>
    <p:sldId id="455" r:id="rId58"/>
    <p:sldId id="427" r:id="rId59"/>
    <p:sldId id="432" r:id="rId60"/>
    <p:sldId id="431" r:id="rId61"/>
    <p:sldId id="429" r:id="rId62"/>
    <p:sldId id="373" r:id="rId63"/>
    <p:sldId id="374" r:id="rId64"/>
    <p:sldId id="375" r:id="rId65"/>
    <p:sldId id="376" r:id="rId66"/>
    <p:sldId id="377" r:id="rId67"/>
    <p:sldId id="378" r:id="rId68"/>
    <p:sldId id="436" r:id="rId69"/>
    <p:sldId id="379" r:id="rId70"/>
    <p:sldId id="380" r:id="rId71"/>
    <p:sldId id="381" r:id="rId72"/>
    <p:sldId id="382" r:id="rId73"/>
    <p:sldId id="383" r:id="rId74"/>
    <p:sldId id="384" r:id="rId75"/>
    <p:sldId id="385" r:id="rId76"/>
    <p:sldId id="317" r:id="rId77"/>
    <p:sldId id="454" r:id="rId7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CF"/>
    <a:srgbClr val="FF6666"/>
    <a:srgbClr val="FFFFFF"/>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73" autoAdjust="0"/>
  </p:normalViewPr>
  <p:slideViewPr>
    <p:cSldViewPr showGuides="1">
      <p:cViewPr varScale="1">
        <p:scale>
          <a:sx n="61" d="100"/>
          <a:sy n="61" d="100"/>
        </p:scale>
        <p:origin x="1656" y="72"/>
      </p:cViewPr>
      <p:guideLst>
        <p:guide orient="horz" pos="2160"/>
        <p:guide pos="2880"/>
      </p:guideLst>
    </p:cSldViewPr>
  </p:slideViewPr>
  <p:notesTextViewPr>
    <p:cViewPr>
      <p:scale>
        <a:sx n="1" d="1"/>
        <a:sy n="1" d="1"/>
      </p:scale>
      <p:origin x="0" y="0"/>
    </p:cViewPr>
  </p:notesTextViewPr>
  <p:sorterViewPr>
    <p:cViewPr>
      <p:scale>
        <a:sx n="76" d="100"/>
        <a:sy n="76" d="100"/>
      </p:scale>
      <p:origin x="0" y="6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Hoja1!$B$1</c:f>
              <c:strCache>
                <c:ptCount val="1"/>
                <c:pt idx="0">
                  <c:v>ESTERILITAT</c:v>
                </c:pt>
              </c:strCache>
            </c:strRef>
          </c:tx>
          <c:explosion val="25"/>
          <c:cat>
            <c:strRef>
              <c:f>Hoja1!$A$2:$A$4</c:f>
              <c:strCache>
                <c:ptCount val="3"/>
                <c:pt idx="0">
                  <c:v>FEMELLA</c:v>
                </c:pt>
                <c:pt idx="1">
                  <c:v>MASCLE</c:v>
                </c:pt>
                <c:pt idx="2">
                  <c:v>ELS DOS SEXES</c:v>
                </c:pt>
              </c:strCache>
            </c:strRef>
          </c:cat>
          <c:val>
            <c:numRef>
              <c:f>Hoja1!$B$2:$B$4</c:f>
              <c:numCache>
                <c:formatCode>General</c:formatCode>
                <c:ptCount val="3"/>
                <c:pt idx="0">
                  <c:v>1</c:v>
                </c:pt>
                <c:pt idx="1">
                  <c:v>1</c:v>
                </c:pt>
                <c:pt idx="2">
                  <c:v>1</c:v>
                </c:pt>
              </c:numCache>
            </c:numRef>
          </c:val>
          <c:extLst>
            <c:ext xmlns:c16="http://schemas.microsoft.com/office/drawing/2014/chart" uri="{C3380CC4-5D6E-409C-BE32-E72D297353CC}">
              <c16:uniqueId val="{00000000-5EE6-42EB-B029-4802BE6DF374}"/>
            </c:ext>
          </c:extLst>
        </c:ser>
        <c:dLbls>
          <c:showLegendKey val="0"/>
          <c:showVal val="0"/>
          <c:showCatName val="0"/>
          <c:showSerName val="0"/>
          <c:showPercent val="0"/>
          <c:showBubbleSize val="0"/>
          <c:showLeaderLines val="1"/>
        </c:dLbls>
      </c:pie3DChart>
    </c:plotArea>
    <c:legend>
      <c:legendPos val="b"/>
      <c:overlay val="0"/>
    </c:legend>
    <c:plotVisOnly val="1"/>
    <c:dispBlanksAs val="gap"/>
    <c:showDLblsOverMax val="0"/>
  </c:chart>
  <c:txPr>
    <a:bodyPr/>
    <a:lstStyle/>
    <a:p>
      <a:pPr>
        <a:defRPr sz="1800"/>
      </a:pPr>
      <a:endParaRPr lang="es-E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5A8279-F185-E547-9D0A-963DD1FA3E0B}" type="datetimeFigureOut">
              <a:rPr lang="es-ES" smtClean="0"/>
              <a:t>17/08/2020</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692768-0308-4F40-8407-1AA2891E347D}" type="slidenum">
              <a:rPr lang="es-ES" smtClean="0"/>
              <a:t>‹Nº›</a:t>
            </a:fld>
            <a:endParaRPr lang="es-ES"/>
          </a:p>
        </p:txBody>
      </p:sp>
    </p:spTree>
    <p:extLst>
      <p:ext uri="{BB962C8B-B14F-4D97-AF65-F5344CB8AC3E}">
        <p14:creationId xmlns:p14="http://schemas.microsoft.com/office/powerpoint/2010/main" val="31546772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lus.google.com/107288053386422665925?rel=author"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Tècniques</a:t>
            </a:r>
            <a:r>
              <a:rPr lang="es-ES" dirty="0"/>
              <a:t> de Reproducció Assistida (TRA): tots els </a:t>
            </a:r>
            <a:r>
              <a:rPr lang="es-ES" dirty="0" err="1"/>
              <a:t>tractaments</a:t>
            </a:r>
            <a:r>
              <a:rPr lang="es-ES" dirty="0"/>
              <a:t> o procediments que inclouen la manipulació tant </a:t>
            </a:r>
            <a:r>
              <a:rPr lang="es-ES" dirty="0" err="1"/>
              <a:t>d'ovòcits</a:t>
            </a:r>
            <a:r>
              <a:rPr lang="es-ES" dirty="0"/>
              <a:t> com </a:t>
            </a:r>
            <a:r>
              <a:rPr lang="es-ES" dirty="0" err="1"/>
              <a:t>d'espermatozoides</a:t>
            </a:r>
            <a:r>
              <a:rPr lang="es-ES" dirty="0"/>
              <a:t> o </a:t>
            </a:r>
            <a:r>
              <a:rPr lang="es-ES" dirty="0" err="1"/>
              <a:t>embrions</a:t>
            </a:r>
            <a:r>
              <a:rPr lang="es-ES" dirty="0"/>
              <a:t> humans per a </a:t>
            </a:r>
            <a:r>
              <a:rPr lang="es-ES" dirty="0" err="1"/>
              <a:t>l'establiment</a:t>
            </a:r>
            <a:r>
              <a:rPr lang="es-ES" dirty="0"/>
              <a:t> </a:t>
            </a:r>
            <a:r>
              <a:rPr lang="es-ES" dirty="0" err="1"/>
              <a:t>d'un</a:t>
            </a:r>
            <a:r>
              <a:rPr lang="es-ES" dirty="0"/>
              <a:t> embaràs. Això inclou, però no està limitat només a, la fecundació in vitro i la transferència </a:t>
            </a:r>
            <a:r>
              <a:rPr lang="es-ES" dirty="0" err="1"/>
              <a:t>d'embrions</a:t>
            </a:r>
            <a:r>
              <a:rPr lang="es-ES" dirty="0"/>
              <a:t>, la transferència intrauterina </a:t>
            </a:r>
            <a:r>
              <a:rPr lang="es-ES" dirty="0" err="1"/>
              <a:t>d’embrions</a:t>
            </a:r>
            <a:r>
              <a:rPr lang="es-ES" dirty="0"/>
              <a:t>, la </a:t>
            </a:r>
            <a:r>
              <a:rPr lang="es-ES" dirty="0" err="1"/>
              <a:t>criopreservació</a:t>
            </a:r>
            <a:r>
              <a:rPr lang="es-ES" dirty="0"/>
              <a:t> </a:t>
            </a:r>
            <a:r>
              <a:rPr lang="es-ES" dirty="0" err="1"/>
              <a:t>d'ovòcits</a:t>
            </a:r>
            <a:r>
              <a:rPr lang="es-ES" dirty="0"/>
              <a:t> i </a:t>
            </a:r>
            <a:r>
              <a:rPr lang="es-ES" dirty="0" err="1"/>
              <a:t>embrions</a:t>
            </a:r>
            <a:r>
              <a:rPr lang="es-ES" dirty="0"/>
              <a:t>, la donació </a:t>
            </a:r>
            <a:r>
              <a:rPr lang="es-ES" dirty="0" err="1"/>
              <a:t>d‘ovocits</a:t>
            </a:r>
            <a:r>
              <a:rPr lang="es-ES" dirty="0"/>
              <a:t> i </a:t>
            </a:r>
            <a:r>
              <a:rPr lang="es-ES" dirty="0" err="1"/>
              <a:t>embrions</a:t>
            </a:r>
            <a:r>
              <a:rPr lang="es-ES" dirty="0"/>
              <a:t>. TRA no inclou inseminació assistida (inseminació artificial) usant espermatozoides ni de la parella ni </a:t>
            </a:r>
            <a:r>
              <a:rPr lang="es-ES" dirty="0" err="1"/>
              <a:t>d'un</a:t>
            </a:r>
            <a:r>
              <a:rPr lang="es-ES" dirty="0"/>
              <a:t> donant.</a:t>
            </a:r>
          </a:p>
          <a:p>
            <a:endParaRPr lang="es-ES" dirty="0"/>
          </a:p>
          <a:p>
            <a:r>
              <a:rPr lang="es-ES" dirty="0"/>
              <a:t>En la major part dels casos, el procés de diagnòstic, o les característiques particulars (dones sense parella masculina, </a:t>
            </a:r>
            <a:r>
              <a:rPr lang="es-ES" dirty="0" err="1"/>
              <a:t>pacients</a:t>
            </a:r>
            <a:r>
              <a:rPr lang="es-ES" dirty="0"/>
              <a:t> sense funció ovàrica) permeten determinar quina de les alternativas </a:t>
            </a:r>
            <a:r>
              <a:rPr lang="es-ES" dirty="0" err="1"/>
              <a:t>terapéutiques</a:t>
            </a:r>
            <a:r>
              <a:rPr lang="es-ES" dirty="0"/>
              <a:t> disponibles és la més adequada com a primera línea de tractament, per oferir la relació més adequada entre </a:t>
            </a:r>
            <a:r>
              <a:rPr lang="es-ES" dirty="0" err="1"/>
              <a:t>beneficis</a:t>
            </a:r>
            <a:r>
              <a:rPr lang="es-ES" dirty="0"/>
              <a:t>, complexitat de la tècnica, costos i riscos.</a:t>
            </a:r>
          </a:p>
          <a:p>
            <a:endParaRPr lang="es-ES" dirty="0"/>
          </a:p>
          <a:p>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dirty="0"/>
              <a:t>EMBARAS http://</a:t>
            </a:r>
            <a:r>
              <a:rPr lang="es-ES" dirty="0" err="1"/>
              <a:t>www.google.es</a:t>
            </a:r>
            <a:r>
              <a:rPr lang="es-ES" dirty="0"/>
              <a:t>/</a:t>
            </a:r>
            <a:r>
              <a:rPr lang="es-ES" dirty="0" err="1"/>
              <a:t>imgres?imgurl</a:t>
            </a:r>
            <a:r>
              <a:rPr lang="es-ES" dirty="0"/>
              <a:t>=</a:t>
            </a:r>
            <a:r>
              <a:rPr lang="es-ES" dirty="0" err="1"/>
              <a:t>https</a:t>
            </a:r>
            <a:r>
              <a:rPr lang="es-ES" dirty="0"/>
              <a:t>://</a:t>
            </a:r>
            <a:r>
              <a:rPr lang="es-ES" dirty="0" err="1"/>
              <a:t>mydailyroadtrip.files.wordpress.com</a:t>
            </a:r>
            <a:r>
              <a:rPr lang="es-ES" dirty="0"/>
              <a:t>/2012/02/</a:t>
            </a:r>
            <a:r>
              <a:rPr lang="es-ES" dirty="0" err="1"/>
              <a:t>pregnantbelly.jpg&amp;imgrefurl</a:t>
            </a:r>
            <a:r>
              <a:rPr lang="es-ES" dirty="0"/>
              <a:t>=</a:t>
            </a:r>
            <a:r>
              <a:rPr lang="es-ES" dirty="0" err="1"/>
              <a:t>https</a:t>
            </a:r>
            <a:r>
              <a:rPr lang="es-ES" dirty="0"/>
              <a:t>://</a:t>
            </a:r>
            <a:r>
              <a:rPr lang="es-ES" dirty="0" err="1"/>
              <a:t>mydailyroadtrip.wordpress.com</a:t>
            </a:r>
            <a:r>
              <a:rPr lang="es-ES" dirty="0"/>
              <a:t>/2012/02/28/</a:t>
            </a:r>
            <a:r>
              <a:rPr lang="es-ES" dirty="0" err="1"/>
              <a:t>how</a:t>
            </a:r>
            <a:r>
              <a:rPr lang="es-ES" dirty="0"/>
              <a:t>-to-</a:t>
            </a:r>
            <a:r>
              <a:rPr lang="es-ES" dirty="0" err="1"/>
              <a:t>treat</a:t>
            </a:r>
            <a:r>
              <a:rPr lang="es-ES" dirty="0"/>
              <a:t>-a-pregnant-</a:t>
            </a:r>
            <a:r>
              <a:rPr lang="es-ES" dirty="0" err="1"/>
              <a:t>woman</a:t>
            </a:r>
            <a:r>
              <a:rPr lang="es-ES" dirty="0"/>
              <a:t>/&amp;h=2621&amp;w=3931&amp;tbnid=</a:t>
            </a:r>
            <a:r>
              <a:rPr lang="es-ES" dirty="0" err="1"/>
              <a:t>CjHks_VFgZubXM</a:t>
            </a:r>
            <a:r>
              <a:rPr lang="es-ES" dirty="0"/>
              <a:t>:&amp;zoom=1&amp;docid=-3lwdQQZGzmVLM&amp;ei=5h53VZOnEsa1UdG3g4gH&amp;tbm=</a:t>
            </a:r>
            <a:r>
              <a:rPr lang="es-ES" dirty="0" err="1"/>
              <a:t>isch&amp;ved</a:t>
            </a:r>
            <a:r>
              <a:rPr lang="es-ES" dirty="0"/>
              <a:t>=0CFQQMygYMBg</a:t>
            </a:r>
          </a:p>
          <a:p>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dirty="0"/>
              <a:t>A http://</a:t>
            </a:r>
            <a:r>
              <a:rPr lang="es-ES" dirty="0" err="1"/>
              <a:t>www.teknon.es</a:t>
            </a:r>
            <a:r>
              <a:rPr lang="es-ES" dirty="0"/>
              <a:t>/</a:t>
            </a:r>
            <a:r>
              <a:rPr lang="es-ES" dirty="0" err="1"/>
              <a:t>ca_ES</a:t>
            </a:r>
            <a:r>
              <a:rPr lang="es-ES" dirty="0"/>
              <a:t>/unidad-de-</a:t>
            </a:r>
            <a:r>
              <a:rPr lang="es-ES" dirty="0" err="1"/>
              <a:t>reproduccion</a:t>
            </a:r>
            <a:r>
              <a:rPr lang="es-ES" dirty="0"/>
              <a:t>-asistida/vocabulario</a:t>
            </a:r>
          </a:p>
          <a:p>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dirty="0"/>
              <a:t>B http://</a:t>
            </a:r>
            <a:r>
              <a:rPr lang="es-ES" dirty="0" err="1"/>
              <a:t>noticias.lainformacion.com</a:t>
            </a:r>
            <a:r>
              <a:rPr lang="es-ES" dirty="0"/>
              <a:t>/salud/</a:t>
            </a:r>
            <a:r>
              <a:rPr lang="es-ES" dirty="0" err="1"/>
              <a:t>reproduccion</a:t>
            </a:r>
            <a:r>
              <a:rPr lang="es-ES" dirty="0"/>
              <a:t>/descubren-como-los-ovulos-capturan-espermatozoides_ub5DiJQQZkjabGwakczue6/</a:t>
            </a:r>
          </a:p>
          <a:p>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dirty="0"/>
              <a:t>C http://</a:t>
            </a:r>
            <a:r>
              <a:rPr lang="es-ES" dirty="0" err="1"/>
              <a:t>www.mscperu.org</a:t>
            </a:r>
            <a:r>
              <a:rPr lang="es-ES" dirty="0"/>
              <a:t>/aborto/</a:t>
            </a:r>
            <a:r>
              <a:rPr lang="es-ES" dirty="0" err="1"/>
              <a:t>fetodesarrollo</a:t>
            </a:r>
            <a:r>
              <a:rPr lang="es-ES" dirty="0"/>
              <a:t>/</a:t>
            </a:r>
            <a:r>
              <a:rPr lang="es-ES" dirty="0" err="1"/>
              <a:t>indexdesarrollo.htm</a:t>
            </a:r>
            <a:endParaRPr lang="es-ES" dirty="0"/>
          </a:p>
          <a:p>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dirty="0"/>
              <a:t>Mano http://</a:t>
            </a:r>
            <a:r>
              <a:rPr lang="es-ES" dirty="0" err="1"/>
              <a:t>aggnespe.hotglue.me</a:t>
            </a:r>
            <a:endParaRPr lang="es-ES" dirty="0"/>
          </a:p>
          <a:p>
            <a:endParaRPr lang="es-ES" dirty="0"/>
          </a:p>
          <a:p>
            <a:endParaRPr lang="es-ES" dirty="0"/>
          </a:p>
          <a:p>
            <a:endParaRPr lang="es-ES" dirty="0"/>
          </a:p>
          <a:p>
            <a:endParaRPr lang="es-ES" dirty="0"/>
          </a:p>
          <a:p>
            <a:endParaRPr lang="es-ES" dirty="0"/>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6</a:t>
            </a:fld>
            <a:endParaRPr lang="es-ES"/>
          </a:p>
        </p:txBody>
      </p:sp>
    </p:spTree>
    <p:extLst>
      <p:ext uri="{BB962C8B-B14F-4D97-AF65-F5344CB8AC3E}">
        <p14:creationId xmlns:p14="http://schemas.microsoft.com/office/powerpoint/2010/main" val="1919283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Fiv</a:t>
            </a:r>
            <a:r>
              <a:rPr lang="es-ES" baseline="0" dirty="0"/>
              <a:t> </a:t>
            </a:r>
            <a:r>
              <a:rPr lang="es-ES" baseline="0" dirty="0" err="1"/>
              <a:t>https</a:t>
            </a:r>
            <a:r>
              <a:rPr lang="es-ES" baseline="0" dirty="0"/>
              <a:t>://</a:t>
            </a:r>
            <a:r>
              <a:rPr lang="es-ES" baseline="0" dirty="0" err="1"/>
              <a:t>sites.google.com</a:t>
            </a:r>
            <a:r>
              <a:rPr lang="es-ES" baseline="0" dirty="0"/>
              <a:t>/</a:t>
            </a:r>
            <a:r>
              <a:rPr lang="es-ES" baseline="0" dirty="0" err="1"/>
              <a:t>site</a:t>
            </a:r>
            <a:r>
              <a:rPr lang="es-ES" baseline="0" dirty="0"/>
              <a:t>/lestechniquesdelapma1s3/la-</a:t>
            </a:r>
            <a:r>
              <a:rPr lang="es-ES" baseline="0" dirty="0" err="1"/>
              <a:t>fecondation</a:t>
            </a:r>
            <a:r>
              <a:rPr lang="es-ES" baseline="0" dirty="0"/>
              <a:t>-in-vitro-</a:t>
            </a:r>
            <a:r>
              <a:rPr lang="es-ES" baseline="0" dirty="0" err="1"/>
              <a:t>fiv</a:t>
            </a:r>
            <a:endParaRPr lang="es-ES" baseline="0" dirty="0"/>
          </a:p>
          <a:p>
            <a:r>
              <a:rPr lang="es-ES" baseline="0" dirty="0" err="1"/>
              <a:t>Icsi</a:t>
            </a:r>
            <a:r>
              <a:rPr lang="es-ES" baseline="0" dirty="0"/>
              <a:t> http://</a:t>
            </a:r>
            <a:r>
              <a:rPr lang="es-ES" baseline="0" dirty="0" err="1"/>
              <a:t>www.google.es</a:t>
            </a:r>
            <a:r>
              <a:rPr lang="es-ES" baseline="0" dirty="0"/>
              <a:t>/</a:t>
            </a:r>
            <a:r>
              <a:rPr lang="es-ES" baseline="0" dirty="0" err="1"/>
              <a:t>imgres?imgurl</a:t>
            </a:r>
            <a:r>
              <a:rPr lang="es-ES" baseline="0" dirty="0"/>
              <a:t>=http://</a:t>
            </a:r>
            <a:r>
              <a:rPr lang="es-ES" baseline="0" dirty="0" err="1"/>
              <a:t>www.wikihow.com</a:t>
            </a:r>
            <a:r>
              <a:rPr lang="es-ES" baseline="0" dirty="0"/>
              <a:t>/</a:t>
            </a:r>
            <a:r>
              <a:rPr lang="es-ES" baseline="0" dirty="0" err="1"/>
              <a:t>images</a:t>
            </a:r>
            <a:r>
              <a:rPr lang="es-ES" baseline="0" dirty="0"/>
              <a:t>/5/57/</a:t>
            </a:r>
            <a:r>
              <a:rPr lang="es-ES" baseline="0" dirty="0" err="1"/>
              <a:t>Perform-an-Intracytoplasmic-Sperm-Injection</a:t>
            </a:r>
            <a:r>
              <a:rPr lang="es-ES" baseline="0" dirty="0"/>
              <a:t>-(</a:t>
            </a:r>
            <a:r>
              <a:rPr lang="es-ES" baseline="0" dirty="0" err="1"/>
              <a:t>Icsi</a:t>
            </a:r>
            <a:r>
              <a:rPr lang="es-ES" baseline="0" dirty="0"/>
              <a:t>)-Step-8.jpg&amp;imgrefurl=http://</a:t>
            </a:r>
            <a:r>
              <a:rPr lang="es-ES" baseline="0" dirty="0" err="1"/>
              <a:t>www.wikihow.com</a:t>
            </a:r>
            <a:r>
              <a:rPr lang="es-ES" baseline="0" dirty="0"/>
              <a:t>/</a:t>
            </a:r>
            <a:r>
              <a:rPr lang="es-ES" baseline="0" dirty="0" err="1"/>
              <a:t>Perform-an-Intracytoplasmic-Sperm-Injection</a:t>
            </a:r>
            <a:r>
              <a:rPr lang="es-ES" baseline="0" dirty="0"/>
              <a:t>-(</a:t>
            </a:r>
            <a:r>
              <a:rPr lang="es-ES" baseline="0" dirty="0" err="1"/>
              <a:t>Icsi</a:t>
            </a:r>
            <a:r>
              <a:rPr lang="es-ES" baseline="0" dirty="0"/>
              <a:t>)&amp;h=2400&amp;w=3200&amp;tbnid=lK1ijCzOHTTG2M:&amp;zoom=1&amp;docid=lYU29pRDoGqWWM&amp;ei=W-d5VaOdNIGqULGbgIAJ&amp;tbm=</a:t>
            </a:r>
            <a:r>
              <a:rPr lang="es-ES" baseline="0" dirty="0" err="1"/>
              <a:t>isch&amp;ved</a:t>
            </a:r>
            <a:r>
              <a:rPr lang="es-ES" baseline="0" dirty="0"/>
              <a:t>=0CFoQMygeMB5qFQoTCOO2hdS1iMYCFQEVFAodsQ0AkA</a:t>
            </a:r>
          </a:p>
          <a:p>
            <a:endParaRPr lang="es-E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a:t>no és possible aconseguir </a:t>
            </a:r>
            <a:r>
              <a:rPr lang="es-ES" sz="1200" dirty="0" err="1"/>
              <a:t>embrions</a:t>
            </a:r>
            <a:r>
              <a:rPr lang="es-ES" sz="1200" dirty="0"/>
              <a:t> en un nombre adequat mitjançant </a:t>
            </a:r>
            <a:r>
              <a:rPr lang="es-ES" sz="1200" dirty="0" err="1"/>
              <a:t>tècniques</a:t>
            </a:r>
            <a:r>
              <a:rPr lang="es-ES" sz="1200" dirty="0"/>
              <a:t> de FIV convencional.</a:t>
            </a:r>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18</a:t>
            </a:fld>
            <a:endParaRPr lang="es-ES"/>
          </a:p>
        </p:txBody>
      </p:sp>
    </p:spTree>
    <p:extLst>
      <p:ext uri="{BB962C8B-B14F-4D97-AF65-F5344CB8AC3E}">
        <p14:creationId xmlns:p14="http://schemas.microsoft.com/office/powerpoint/2010/main" val="402489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Ciclo DGP http://</a:t>
            </a:r>
            <a:r>
              <a:rPr lang="es-ES" dirty="0" err="1"/>
              <a:t>www.institutomarques.com</a:t>
            </a:r>
            <a:r>
              <a:rPr lang="es-ES" dirty="0"/>
              <a:t>/diagnostico-</a:t>
            </a:r>
            <a:r>
              <a:rPr lang="es-ES" dirty="0" err="1"/>
              <a:t>genetico</a:t>
            </a:r>
            <a:r>
              <a:rPr lang="es-ES" dirty="0"/>
              <a:t>-</a:t>
            </a:r>
            <a:r>
              <a:rPr lang="es-ES" dirty="0" err="1"/>
              <a:t>preimplantacional</a:t>
            </a:r>
            <a:r>
              <a:rPr lang="es-ES" dirty="0"/>
              <a:t>-pacientes-</a:t>
            </a:r>
            <a:r>
              <a:rPr lang="es-ES" dirty="0" err="1"/>
              <a:t>esteriles.html</a:t>
            </a:r>
            <a:endParaRPr lang="es-ES" dirty="0"/>
          </a:p>
          <a:p>
            <a:r>
              <a:rPr lang="es-ES" dirty="0"/>
              <a:t>Diagnostico http://</a:t>
            </a:r>
            <a:r>
              <a:rPr lang="es-ES" dirty="0" err="1"/>
              <a:t>www.cefivba.com</a:t>
            </a:r>
            <a:r>
              <a:rPr lang="es-ES" dirty="0"/>
              <a:t>/web/es/tratamientos/diagnostico-</a:t>
            </a:r>
            <a:r>
              <a:rPr lang="es-ES" dirty="0" err="1"/>
              <a:t>genetico</a:t>
            </a:r>
            <a:r>
              <a:rPr lang="es-ES" dirty="0"/>
              <a:t>-</a:t>
            </a:r>
            <a:r>
              <a:rPr lang="es-ES" dirty="0" err="1"/>
              <a:t>preimplantacional-dgp.html</a:t>
            </a:r>
            <a:endParaRPr lang="es-ES" dirty="0"/>
          </a:p>
          <a:p>
            <a:r>
              <a:rPr lang="es-ES" dirty="0"/>
              <a:t>Ciclo elegir </a:t>
            </a:r>
            <a:r>
              <a:rPr lang="es-ES" dirty="0" err="1"/>
              <a:t>embrion</a:t>
            </a:r>
            <a:r>
              <a:rPr lang="es-ES" dirty="0"/>
              <a:t> http://</a:t>
            </a:r>
            <a:r>
              <a:rPr lang="es-ES" dirty="0" err="1"/>
              <a:t>www.investigadoresyprofesionales.org</a:t>
            </a:r>
            <a:r>
              <a:rPr lang="es-ES" dirty="0"/>
              <a:t>/</a:t>
            </a:r>
            <a:r>
              <a:rPr lang="es-ES" dirty="0" err="1"/>
              <a:t>drupal</a:t>
            </a:r>
            <a:r>
              <a:rPr lang="es-ES" dirty="0"/>
              <a:t>/content/¿hay-alternativa-la-tecnolog%C3%AD-de-los-“bebés-medicamento”</a:t>
            </a:r>
          </a:p>
          <a:p>
            <a:endParaRPr lang="es-ES" dirty="0"/>
          </a:p>
          <a:p>
            <a:r>
              <a:rPr lang="es-ES" dirty="0"/>
              <a:t>El Diagnòstic Genètic </a:t>
            </a:r>
            <a:r>
              <a:rPr lang="es-ES" dirty="0" err="1"/>
              <a:t>Preimplantacional</a:t>
            </a:r>
            <a:r>
              <a:rPr lang="es-ES" dirty="0"/>
              <a:t> (DGP) és una tècnica que permet analitzar el contingut genètic o cromosòmic dels </a:t>
            </a:r>
            <a:r>
              <a:rPr lang="es-ES" dirty="0" err="1"/>
              <a:t>embrions</a:t>
            </a:r>
            <a:r>
              <a:rPr lang="es-ES" dirty="0"/>
              <a:t> obtinguts després d'una Fecundació In Vitro i transferir a </a:t>
            </a:r>
            <a:r>
              <a:rPr lang="es-ES" dirty="0" err="1"/>
              <a:t>l'úter</a:t>
            </a:r>
            <a:r>
              <a:rPr lang="es-ES" dirty="0"/>
              <a:t> matern únicament aquells que no presenten </a:t>
            </a:r>
            <a:r>
              <a:rPr lang="es-ES" dirty="0" err="1"/>
              <a:t>anomalies</a:t>
            </a:r>
            <a:r>
              <a:rPr lang="es-ES" dirty="0"/>
              <a:t>.</a:t>
            </a:r>
          </a:p>
          <a:p>
            <a:endParaRPr lang="es-ES" dirty="0"/>
          </a:p>
          <a:p>
            <a:r>
              <a:rPr lang="es-ES" dirty="0"/>
              <a:t>Aquesta tècnica beneficia a tres grups de </a:t>
            </a:r>
            <a:r>
              <a:rPr lang="es-ES" dirty="0" err="1"/>
              <a:t>pacients</a:t>
            </a:r>
            <a:r>
              <a:rPr lang="es-ES" dirty="0"/>
              <a:t>:</a:t>
            </a:r>
          </a:p>
          <a:p>
            <a:pPr marL="731520" lvl="1" indent="-457200">
              <a:buFont typeface="+mj-lt"/>
              <a:buAutoNum type="arabicPeriod"/>
            </a:pPr>
            <a:r>
              <a:rPr lang="es-ES" dirty="0" err="1"/>
              <a:t>Pacients</a:t>
            </a:r>
            <a:r>
              <a:rPr lang="es-ES" dirty="0"/>
              <a:t> afectes o </a:t>
            </a:r>
            <a:r>
              <a:rPr lang="es-ES" dirty="0" err="1"/>
              <a:t>portadors</a:t>
            </a:r>
            <a:r>
              <a:rPr lang="es-ES" dirty="0"/>
              <a:t> de malalties </a:t>
            </a:r>
            <a:r>
              <a:rPr lang="es-ES" dirty="0" err="1"/>
              <a:t>transmissiblesgenèticament</a:t>
            </a:r>
            <a:r>
              <a:rPr lang="es-ES" dirty="0"/>
              <a:t> i degudes a </a:t>
            </a:r>
            <a:r>
              <a:rPr lang="es-ES" dirty="0" err="1"/>
              <a:t>l'alteració</a:t>
            </a:r>
            <a:r>
              <a:rPr lang="es-ES" dirty="0"/>
              <a:t> </a:t>
            </a:r>
            <a:r>
              <a:rPr lang="es-ES" dirty="0" err="1"/>
              <a:t>d'un</a:t>
            </a:r>
            <a:r>
              <a:rPr lang="es-ES" dirty="0"/>
              <a:t> gen, conegudes com malalties </a:t>
            </a:r>
            <a:r>
              <a:rPr lang="es-ES" dirty="0" err="1"/>
              <a:t>monogèniques</a:t>
            </a:r>
            <a:r>
              <a:rPr lang="es-ES" dirty="0"/>
              <a:t>.</a:t>
            </a:r>
          </a:p>
          <a:p>
            <a:pPr marL="731520" lvl="1" indent="-457200">
              <a:buFont typeface="+mj-lt"/>
              <a:buAutoNum type="arabicPeriod"/>
            </a:pPr>
            <a:r>
              <a:rPr lang="es-ES" dirty="0" err="1"/>
              <a:t>Pacients</a:t>
            </a:r>
            <a:r>
              <a:rPr lang="es-ES" dirty="0"/>
              <a:t> </a:t>
            </a:r>
            <a:r>
              <a:rPr lang="es-ES" dirty="0" err="1"/>
              <a:t>portadors</a:t>
            </a:r>
            <a:r>
              <a:rPr lang="es-ES" dirty="0"/>
              <a:t> </a:t>
            </a:r>
            <a:r>
              <a:rPr lang="es-ES" dirty="0" err="1"/>
              <a:t>d'alteracions</a:t>
            </a:r>
            <a:r>
              <a:rPr lang="es-ES" dirty="0"/>
              <a:t> </a:t>
            </a:r>
            <a:r>
              <a:rPr lang="es-ES" dirty="0" err="1"/>
              <a:t>cromosòmiques</a:t>
            </a:r>
            <a:r>
              <a:rPr lang="es-ES" dirty="0"/>
              <a:t> </a:t>
            </a:r>
            <a:r>
              <a:rPr lang="es-ES" dirty="0" err="1"/>
              <a:t>transmissibles</a:t>
            </a:r>
            <a:r>
              <a:rPr lang="es-ES" dirty="0"/>
              <a:t>.</a:t>
            </a:r>
          </a:p>
          <a:p>
            <a:pPr marL="731520" lvl="1" indent="-457200">
              <a:buFont typeface="+mj-lt"/>
              <a:buAutoNum type="arabicPeriod"/>
            </a:pPr>
            <a:r>
              <a:rPr lang="es-ES" dirty="0" err="1"/>
              <a:t>Pacients</a:t>
            </a:r>
            <a:r>
              <a:rPr lang="es-ES" dirty="0"/>
              <a:t> amb major risc </a:t>
            </a:r>
            <a:r>
              <a:rPr lang="es-ES" dirty="0" err="1"/>
              <a:t>d'alteracions</a:t>
            </a:r>
            <a:r>
              <a:rPr lang="es-ES" dirty="0"/>
              <a:t> </a:t>
            </a:r>
            <a:r>
              <a:rPr lang="es-ES" dirty="0" err="1"/>
              <a:t>genètiques</a:t>
            </a:r>
            <a:r>
              <a:rPr lang="es-ES" dirty="0"/>
              <a:t> en els seus </a:t>
            </a:r>
            <a:r>
              <a:rPr lang="es-ES" dirty="0" err="1"/>
              <a:t>gàmetes</a:t>
            </a:r>
            <a:r>
              <a:rPr lang="es-ES" dirty="0"/>
              <a:t> (</a:t>
            </a:r>
            <a:r>
              <a:rPr lang="es-ES" dirty="0" err="1"/>
              <a:t>ovocits</a:t>
            </a:r>
            <a:r>
              <a:rPr lang="es-ES" dirty="0"/>
              <a:t> i espermatozoides), que podrien determinar la formació </a:t>
            </a:r>
            <a:r>
              <a:rPr lang="es-ES" dirty="0" err="1"/>
              <a:t>d'embrions</a:t>
            </a:r>
            <a:r>
              <a:rPr lang="es-ES" dirty="0"/>
              <a:t> </a:t>
            </a:r>
            <a:r>
              <a:rPr lang="es-ES" dirty="0" err="1"/>
              <a:t>genèticament</a:t>
            </a:r>
            <a:r>
              <a:rPr lang="es-ES" dirty="0"/>
              <a:t> </a:t>
            </a:r>
            <a:r>
              <a:rPr lang="es-ES" dirty="0" err="1"/>
              <a:t>anormals</a:t>
            </a:r>
            <a:r>
              <a:rPr lang="es-ES" dirty="0"/>
              <a:t>.</a:t>
            </a:r>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21</a:t>
            </a:fld>
            <a:endParaRPr lang="es-ES"/>
          </a:p>
        </p:txBody>
      </p:sp>
    </p:spTree>
    <p:extLst>
      <p:ext uri="{BB962C8B-B14F-4D97-AF65-F5344CB8AC3E}">
        <p14:creationId xmlns:p14="http://schemas.microsoft.com/office/powerpoint/2010/main" val="278550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Ciclo DGP http://</a:t>
            </a:r>
            <a:r>
              <a:rPr lang="es-ES" dirty="0" err="1"/>
              <a:t>www.institutomarques.com</a:t>
            </a:r>
            <a:r>
              <a:rPr lang="es-ES" dirty="0"/>
              <a:t>/diagnostico-</a:t>
            </a:r>
            <a:r>
              <a:rPr lang="es-ES" dirty="0" err="1"/>
              <a:t>genetico</a:t>
            </a:r>
            <a:r>
              <a:rPr lang="es-ES" dirty="0"/>
              <a:t>-</a:t>
            </a:r>
            <a:r>
              <a:rPr lang="es-ES" dirty="0" err="1"/>
              <a:t>preimplantacional</a:t>
            </a:r>
            <a:r>
              <a:rPr lang="es-ES" dirty="0"/>
              <a:t>-pacientes-</a:t>
            </a:r>
            <a:r>
              <a:rPr lang="es-ES" dirty="0" err="1"/>
              <a:t>esteriles.html</a:t>
            </a:r>
            <a:endParaRPr lang="es-ES" dirty="0"/>
          </a:p>
          <a:p>
            <a:r>
              <a:rPr lang="es-ES" dirty="0"/>
              <a:t>Diagnostico http://</a:t>
            </a:r>
            <a:r>
              <a:rPr lang="es-ES" dirty="0" err="1"/>
              <a:t>www.cefivba.com</a:t>
            </a:r>
            <a:r>
              <a:rPr lang="es-ES" dirty="0"/>
              <a:t>/web/es/tratamientos/diagnostico-</a:t>
            </a:r>
            <a:r>
              <a:rPr lang="es-ES" dirty="0" err="1"/>
              <a:t>genetico</a:t>
            </a:r>
            <a:r>
              <a:rPr lang="es-ES" dirty="0"/>
              <a:t>-</a:t>
            </a:r>
            <a:r>
              <a:rPr lang="es-ES" dirty="0" err="1"/>
              <a:t>preimplantacional-dgp.html</a:t>
            </a:r>
            <a:endParaRPr lang="es-ES" dirty="0"/>
          </a:p>
          <a:p>
            <a:r>
              <a:rPr lang="es-ES" dirty="0"/>
              <a:t>Ciclo elegir </a:t>
            </a:r>
            <a:r>
              <a:rPr lang="es-ES" dirty="0" err="1"/>
              <a:t>embrion</a:t>
            </a:r>
            <a:r>
              <a:rPr lang="es-ES" dirty="0"/>
              <a:t> http://</a:t>
            </a:r>
            <a:r>
              <a:rPr lang="es-ES" dirty="0" err="1"/>
              <a:t>www.investigadoresyprofesionales.org</a:t>
            </a:r>
            <a:r>
              <a:rPr lang="es-ES" dirty="0"/>
              <a:t>/</a:t>
            </a:r>
            <a:r>
              <a:rPr lang="es-ES" dirty="0" err="1"/>
              <a:t>drupal</a:t>
            </a:r>
            <a:r>
              <a:rPr lang="es-ES" dirty="0"/>
              <a:t>/content/¿hay-alternativa-la-tecnolog%C3%AD-de-los-“bebés-medicamento”</a:t>
            </a:r>
          </a:p>
          <a:p>
            <a:r>
              <a:rPr lang="es-ES" dirty="0"/>
              <a:t>Estudi </a:t>
            </a:r>
            <a:r>
              <a:rPr lang="es-ES" dirty="0" err="1"/>
              <a:t>genetic</a:t>
            </a:r>
            <a:r>
              <a:rPr lang="es-ES" dirty="0"/>
              <a:t> http://</a:t>
            </a:r>
            <a:r>
              <a:rPr lang="es-ES" dirty="0" err="1"/>
              <a:t>www.abcdelbebe.com</a:t>
            </a:r>
            <a:r>
              <a:rPr lang="es-ES" dirty="0"/>
              <a:t>/las-parejas-deberian-hacerse-un-chequeo-genetico-antes-de-tener-hijos</a:t>
            </a:r>
          </a:p>
          <a:p>
            <a:r>
              <a:rPr lang="es-ES" dirty="0"/>
              <a:t>Cariotip http://</a:t>
            </a:r>
            <a:r>
              <a:rPr lang="es-ES" dirty="0" err="1"/>
              <a:t>www.google.es</a:t>
            </a:r>
            <a:r>
              <a:rPr lang="es-ES" dirty="0"/>
              <a:t>/</a:t>
            </a:r>
            <a:r>
              <a:rPr lang="es-ES" dirty="0" err="1"/>
              <a:t>imgres?imgurl</a:t>
            </a:r>
            <a:r>
              <a:rPr lang="es-ES" dirty="0"/>
              <a:t>=http://</a:t>
            </a:r>
            <a:r>
              <a:rPr lang="es-ES" dirty="0" err="1"/>
              <a:t>pendientedemigracion.ucm.es</a:t>
            </a:r>
            <a:r>
              <a:rPr lang="es-ES" dirty="0"/>
              <a:t>/</a:t>
            </a:r>
            <a:r>
              <a:rPr lang="es-ES" dirty="0" err="1"/>
              <a:t>info</a:t>
            </a:r>
            <a:r>
              <a:rPr lang="es-ES" dirty="0"/>
              <a:t>/</a:t>
            </a:r>
            <a:r>
              <a:rPr lang="es-ES" dirty="0" err="1"/>
              <a:t>genetica</a:t>
            </a:r>
            <a:r>
              <a:rPr lang="es-ES" dirty="0"/>
              <a:t>/AVG/practicas/cariotipo/</a:t>
            </a:r>
            <a:r>
              <a:rPr lang="es-ES" dirty="0" err="1"/>
              <a:t>Cario_archivos</a:t>
            </a:r>
            <a:r>
              <a:rPr lang="es-ES" dirty="0"/>
              <a:t>/</a:t>
            </a:r>
            <a:r>
              <a:rPr lang="es-ES" dirty="0" err="1"/>
              <a:t>cariodef.jpg&amp;imgrefurl</a:t>
            </a:r>
            <a:r>
              <a:rPr lang="es-ES" dirty="0"/>
              <a:t>=http://</a:t>
            </a:r>
            <a:r>
              <a:rPr lang="es-ES" dirty="0" err="1"/>
              <a:t>pendientedemigracion.ucm.es</a:t>
            </a:r>
            <a:r>
              <a:rPr lang="es-ES" dirty="0"/>
              <a:t>/</a:t>
            </a:r>
            <a:r>
              <a:rPr lang="es-ES" dirty="0" err="1"/>
              <a:t>info</a:t>
            </a:r>
            <a:r>
              <a:rPr lang="es-ES" dirty="0"/>
              <a:t>/</a:t>
            </a:r>
            <a:r>
              <a:rPr lang="es-ES" dirty="0" err="1"/>
              <a:t>genetica</a:t>
            </a:r>
            <a:r>
              <a:rPr lang="es-ES" dirty="0"/>
              <a:t>/AVG/practicas/cariotipo/</a:t>
            </a:r>
            <a:r>
              <a:rPr lang="es-ES" dirty="0" err="1"/>
              <a:t>cario.htm&amp;h</a:t>
            </a:r>
            <a:r>
              <a:rPr lang="es-ES" dirty="0"/>
              <a:t>=360&amp;w=447&amp;tbnid=BV28lObpEClOCM:&amp;zoom=1&amp;docid=fS27MRxBclWpCM&amp;ei=iD97VYagMIjZU43XgsgB&amp;tbm=</a:t>
            </a:r>
            <a:r>
              <a:rPr lang="es-ES" dirty="0" err="1"/>
              <a:t>isch&amp;ved</a:t>
            </a:r>
            <a:r>
              <a:rPr lang="es-ES" dirty="0"/>
              <a:t>=0CBgQMygUMBQ4yAFqFQoTCIaE1PH9isYCFYjsFAodjasAGQ</a:t>
            </a:r>
          </a:p>
          <a:p>
            <a:endParaRPr lang="es-ES" dirty="0"/>
          </a:p>
          <a:p>
            <a:r>
              <a:rPr lang="es-ES" dirty="0"/>
              <a:t>Ovulo –</a:t>
            </a:r>
            <a:r>
              <a:rPr lang="es-ES" dirty="0" err="1"/>
              <a:t>spz</a:t>
            </a:r>
            <a:r>
              <a:rPr lang="es-ES" baseline="0" dirty="0"/>
              <a:t> http://</a:t>
            </a:r>
            <a:r>
              <a:rPr lang="es-ES" baseline="0" dirty="0" err="1"/>
              <a:t>www.wisegeek.com</a:t>
            </a:r>
            <a:r>
              <a:rPr lang="es-ES" baseline="0" dirty="0"/>
              <a:t>/</a:t>
            </a:r>
            <a:r>
              <a:rPr lang="es-ES" baseline="0" dirty="0" err="1"/>
              <a:t>what</a:t>
            </a:r>
            <a:r>
              <a:rPr lang="es-ES" baseline="0" dirty="0"/>
              <a:t>-are-</a:t>
            </a:r>
            <a:r>
              <a:rPr lang="es-ES" baseline="0" dirty="0" err="1"/>
              <a:t>sperm</a:t>
            </a:r>
            <a:r>
              <a:rPr lang="es-ES" baseline="0" dirty="0"/>
              <a:t>-</a:t>
            </a:r>
            <a:r>
              <a:rPr lang="es-ES" baseline="0" dirty="0" err="1"/>
              <a:t>cells.htm</a:t>
            </a:r>
            <a:endParaRPr lang="es-ES" dirty="0"/>
          </a:p>
          <a:p>
            <a:endParaRPr lang="es-ES" dirty="0"/>
          </a:p>
          <a:p>
            <a:r>
              <a:rPr lang="es-ES" dirty="0"/>
              <a:t>El Diagnòstic Genètic </a:t>
            </a:r>
            <a:r>
              <a:rPr lang="es-ES" dirty="0" err="1"/>
              <a:t>Preimplantacional</a:t>
            </a:r>
            <a:r>
              <a:rPr lang="es-ES" dirty="0"/>
              <a:t> (DGP) és una tècnica que permet analitzar el contingut genètic o cromosòmic dels </a:t>
            </a:r>
            <a:r>
              <a:rPr lang="es-ES" dirty="0" err="1"/>
              <a:t>embrions</a:t>
            </a:r>
            <a:r>
              <a:rPr lang="es-ES" dirty="0"/>
              <a:t> obtinguts després d'una Fecundació In Vitro i transferir a </a:t>
            </a:r>
            <a:r>
              <a:rPr lang="es-ES" dirty="0" err="1"/>
              <a:t>l'úter</a:t>
            </a:r>
            <a:r>
              <a:rPr lang="es-ES" dirty="0"/>
              <a:t> matern únicament aquells que no presenten </a:t>
            </a:r>
            <a:r>
              <a:rPr lang="es-ES" dirty="0" err="1"/>
              <a:t>anomalies</a:t>
            </a:r>
            <a:r>
              <a:rPr lang="es-ES" dirty="0"/>
              <a:t>.</a:t>
            </a:r>
          </a:p>
          <a:p>
            <a:endParaRPr lang="es-ES" dirty="0"/>
          </a:p>
          <a:p>
            <a:r>
              <a:rPr lang="es-ES" dirty="0"/>
              <a:t>Aquesta tècnica beneficia a tres grups de </a:t>
            </a:r>
            <a:r>
              <a:rPr lang="es-ES" dirty="0" err="1"/>
              <a:t>pacients</a:t>
            </a:r>
            <a:r>
              <a:rPr lang="es-ES" dirty="0"/>
              <a:t>:</a:t>
            </a:r>
          </a:p>
          <a:p>
            <a:pPr marL="731520" lvl="1" indent="-457200">
              <a:buFont typeface="+mj-lt"/>
              <a:buAutoNum type="arabicPeriod"/>
            </a:pPr>
            <a:r>
              <a:rPr lang="es-ES" dirty="0" err="1"/>
              <a:t>Pacients</a:t>
            </a:r>
            <a:r>
              <a:rPr lang="es-ES" dirty="0"/>
              <a:t> afectes o </a:t>
            </a:r>
            <a:r>
              <a:rPr lang="es-ES" dirty="0" err="1"/>
              <a:t>portadors</a:t>
            </a:r>
            <a:r>
              <a:rPr lang="es-ES" dirty="0"/>
              <a:t> de malalties </a:t>
            </a:r>
            <a:r>
              <a:rPr lang="es-ES" dirty="0" err="1"/>
              <a:t>transmissibles</a:t>
            </a:r>
            <a:r>
              <a:rPr lang="es-ES" dirty="0"/>
              <a:t> </a:t>
            </a:r>
            <a:r>
              <a:rPr lang="es-ES" dirty="0" err="1"/>
              <a:t>genèticament</a:t>
            </a:r>
            <a:r>
              <a:rPr lang="es-ES" dirty="0"/>
              <a:t> i degudes a </a:t>
            </a:r>
            <a:r>
              <a:rPr lang="es-ES" dirty="0" err="1"/>
              <a:t>l'alteració</a:t>
            </a:r>
            <a:r>
              <a:rPr lang="es-ES" dirty="0"/>
              <a:t> </a:t>
            </a:r>
            <a:r>
              <a:rPr lang="es-ES" dirty="0" err="1"/>
              <a:t>d'un</a:t>
            </a:r>
            <a:r>
              <a:rPr lang="es-ES" dirty="0"/>
              <a:t> gen, conegudes com malalties </a:t>
            </a:r>
            <a:r>
              <a:rPr lang="es-ES" dirty="0" err="1"/>
              <a:t>monogèniques</a:t>
            </a:r>
            <a:r>
              <a:rPr lang="es-ES" dirty="0"/>
              <a:t>.</a:t>
            </a:r>
          </a:p>
          <a:p>
            <a:pPr marL="731520" lvl="1" indent="-457200">
              <a:buFont typeface="+mj-lt"/>
              <a:buAutoNum type="arabicPeriod"/>
            </a:pPr>
            <a:r>
              <a:rPr lang="es-ES" dirty="0" err="1"/>
              <a:t>Pacients</a:t>
            </a:r>
            <a:r>
              <a:rPr lang="es-ES" dirty="0"/>
              <a:t> </a:t>
            </a:r>
            <a:r>
              <a:rPr lang="es-ES" dirty="0" err="1"/>
              <a:t>portadors</a:t>
            </a:r>
            <a:r>
              <a:rPr lang="es-ES" dirty="0"/>
              <a:t> </a:t>
            </a:r>
            <a:r>
              <a:rPr lang="es-ES" dirty="0" err="1"/>
              <a:t>d'alteracions</a:t>
            </a:r>
            <a:r>
              <a:rPr lang="es-ES" dirty="0"/>
              <a:t> </a:t>
            </a:r>
            <a:r>
              <a:rPr lang="es-ES" dirty="0" err="1"/>
              <a:t>cromosòmiques</a:t>
            </a:r>
            <a:r>
              <a:rPr lang="es-ES" dirty="0"/>
              <a:t> </a:t>
            </a:r>
            <a:r>
              <a:rPr lang="es-ES" dirty="0" err="1"/>
              <a:t>transmissibles</a:t>
            </a:r>
            <a:r>
              <a:rPr lang="es-ES" dirty="0"/>
              <a:t>.</a:t>
            </a:r>
          </a:p>
          <a:p>
            <a:pPr marL="731520" lvl="1" indent="-457200">
              <a:buFont typeface="+mj-lt"/>
              <a:buAutoNum type="arabicPeriod"/>
            </a:pPr>
            <a:r>
              <a:rPr lang="es-ES" dirty="0" err="1"/>
              <a:t>Pacients</a:t>
            </a:r>
            <a:r>
              <a:rPr lang="es-ES" dirty="0"/>
              <a:t> amb major risc </a:t>
            </a:r>
            <a:r>
              <a:rPr lang="es-ES" dirty="0" err="1"/>
              <a:t>d'alteracions</a:t>
            </a:r>
            <a:r>
              <a:rPr lang="es-ES" dirty="0"/>
              <a:t> </a:t>
            </a:r>
            <a:r>
              <a:rPr lang="es-ES" dirty="0" err="1"/>
              <a:t>genètiques</a:t>
            </a:r>
            <a:r>
              <a:rPr lang="es-ES" dirty="0"/>
              <a:t> en els seus </a:t>
            </a:r>
            <a:r>
              <a:rPr lang="es-ES" dirty="0" err="1"/>
              <a:t>gàmetes</a:t>
            </a:r>
            <a:r>
              <a:rPr lang="es-ES" dirty="0"/>
              <a:t> (</a:t>
            </a:r>
            <a:r>
              <a:rPr lang="es-ES" dirty="0" err="1"/>
              <a:t>ovocits</a:t>
            </a:r>
            <a:r>
              <a:rPr lang="es-ES" dirty="0"/>
              <a:t> i espermatozoides), que podrien determinar la formació </a:t>
            </a:r>
            <a:r>
              <a:rPr lang="es-ES" dirty="0" err="1"/>
              <a:t>d'embrions</a:t>
            </a:r>
            <a:r>
              <a:rPr lang="es-ES" dirty="0"/>
              <a:t> </a:t>
            </a:r>
            <a:r>
              <a:rPr lang="es-ES" dirty="0" err="1"/>
              <a:t>genèticament</a:t>
            </a:r>
            <a:r>
              <a:rPr lang="es-ES" dirty="0"/>
              <a:t> </a:t>
            </a:r>
            <a:r>
              <a:rPr lang="es-ES" dirty="0" err="1"/>
              <a:t>anormals</a:t>
            </a:r>
            <a:r>
              <a:rPr lang="es-ES" dirty="0"/>
              <a:t>.</a:t>
            </a:r>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22</a:t>
            </a:fld>
            <a:endParaRPr lang="es-ES"/>
          </a:p>
        </p:txBody>
      </p:sp>
    </p:spTree>
    <p:extLst>
      <p:ext uri="{BB962C8B-B14F-4D97-AF65-F5344CB8AC3E}">
        <p14:creationId xmlns:p14="http://schemas.microsoft.com/office/powerpoint/2010/main" val="278550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Consisteix en depositar els embrions resultants del procés de FIV-ICSI en l’úter matern.</a:t>
            </a:r>
          </a:p>
          <a:p>
            <a:endParaRPr lang="ca-ES" dirty="0"/>
          </a:p>
          <a:p>
            <a:r>
              <a:rPr lang="ca-ES" dirty="0"/>
              <a:t>Es realitza generalment, dos o tres dies després de la punció fol·licular. En ocasions també es pot transferir el quint dia de desenvolupament embrionari quan l’embrió esta en fase de blastocist.</a:t>
            </a:r>
          </a:p>
          <a:p>
            <a:endParaRPr lang="ca-ES" dirty="0"/>
          </a:p>
          <a:p>
            <a:r>
              <a:rPr lang="es-ES" dirty="0"/>
              <a:t>El nombre </a:t>
            </a:r>
            <a:r>
              <a:rPr lang="es-ES" dirty="0" err="1"/>
              <a:t>d'embrions</a:t>
            </a:r>
            <a:r>
              <a:rPr lang="es-ES" dirty="0"/>
              <a:t> a transferir depèn també, tant de la història </a:t>
            </a:r>
            <a:r>
              <a:rPr lang="es-ES" dirty="0" err="1"/>
              <a:t>mèdica</a:t>
            </a:r>
            <a:r>
              <a:rPr lang="es-ES" dirty="0"/>
              <a:t> com de </a:t>
            </a:r>
            <a:r>
              <a:rPr lang="es-ES" dirty="0" err="1"/>
              <a:t>l'evolució</a:t>
            </a:r>
            <a:r>
              <a:rPr lang="es-ES" dirty="0"/>
              <a:t> dels </a:t>
            </a:r>
            <a:r>
              <a:rPr lang="es-ES" dirty="0" err="1"/>
              <a:t>embrions</a:t>
            </a:r>
            <a:r>
              <a:rPr lang="es-ES" dirty="0"/>
              <a:t>. Les </a:t>
            </a:r>
            <a:r>
              <a:rPr lang="es-ES" dirty="0" err="1"/>
              <a:t>probabilitats</a:t>
            </a:r>
            <a:r>
              <a:rPr lang="es-ES" dirty="0"/>
              <a:t> que algun embrió </a:t>
            </a:r>
            <a:r>
              <a:rPr lang="es-ES" dirty="0" err="1"/>
              <a:t>s'implanti</a:t>
            </a:r>
            <a:r>
              <a:rPr lang="es-ES" dirty="0"/>
              <a:t> milloren en augmentar el nombre </a:t>
            </a:r>
            <a:r>
              <a:rPr lang="es-ES" dirty="0" err="1"/>
              <a:t>d'embrions</a:t>
            </a:r>
            <a:r>
              <a:rPr lang="es-ES" dirty="0"/>
              <a:t> de bona qualitat transferits, però lògicament, també </a:t>
            </a:r>
            <a:r>
              <a:rPr lang="es-ES" dirty="0" err="1"/>
              <a:t>s'incrementa</a:t>
            </a:r>
            <a:r>
              <a:rPr lang="es-ES" dirty="0"/>
              <a:t> el risc </a:t>
            </a:r>
            <a:r>
              <a:rPr lang="es-ES" dirty="0" err="1"/>
              <a:t>d'embaràs</a:t>
            </a:r>
            <a:r>
              <a:rPr lang="es-ES" dirty="0"/>
              <a:t> múltiple. Sempre </a:t>
            </a:r>
            <a:r>
              <a:rPr lang="es-ES" dirty="0" err="1"/>
              <a:t>s'intentarà</a:t>
            </a:r>
            <a:r>
              <a:rPr lang="es-ES" dirty="0"/>
              <a:t> aconseguir les millors possibilitats de gestació però evitant en el possible un embaràs múltiple.</a:t>
            </a:r>
          </a:p>
          <a:p>
            <a:r>
              <a:rPr lang="es-ES" dirty="0"/>
              <a:t>Fa uns anys </a:t>
            </a:r>
            <a:r>
              <a:rPr lang="es-ES" dirty="0" err="1"/>
              <a:t>s'optava</a:t>
            </a:r>
            <a:r>
              <a:rPr lang="es-ES" dirty="0"/>
              <a:t> per transferir un nombre relativament elevat </a:t>
            </a:r>
            <a:r>
              <a:rPr lang="es-ES" dirty="0" err="1"/>
              <a:t>d'embrions</a:t>
            </a:r>
            <a:r>
              <a:rPr lang="es-ES" dirty="0"/>
              <a:t>, ara gràcies a les noves </a:t>
            </a:r>
            <a:r>
              <a:rPr lang="es-ES" dirty="0" err="1"/>
              <a:t>tècniques</a:t>
            </a:r>
            <a:r>
              <a:rPr lang="es-ES" dirty="0"/>
              <a:t> de valoració permeten seleccionar aquells que tenen millor pronòstic </a:t>
            </a:r>
            <a:r>
              <a:rPr lang="es-ES" dirty="0" err="1"/>
              <a:t>d'evolució</a:t>
            </a:r>
            <a:r>
              <a:rPr lang="es-ES" dirty="0"/>
              <a:t>.</a:t>
            </a:r>
          </a:p>
          <a:p>
            <a:r>
              <a:rPr lang="es-ES" dirty="0"/>
              <a:t>En general, els </a:t>
            </a:r>
            <a:r>
              <a:rPr lang="es-ES" dirty="0" err="1"/>
              <a:t>embrions</a:t>
            </a:r>
            <a:r>
              <a:rPr lang="es-ES" dirty="0"/>
              <a:t> en </a:t>
            </a:r>
            <a:r>
              <a:rPr lang="es-ES" dirty="0" err="1"/>
              <a:t>etapes</a:t>
            </a:r>
            <a:r>
              <a:rPr lang="es-ES" dirty="0"/>
              <a:t> més avançades i de millor qualitat </a:t>
            </a:r>
            <a:r>
              <a:rPr lang="es-ES" dirty="0" err="1"/>
              <a:t>morfològica</a:t>
            </a:r>
            <a:r>
              <a:rPr lang="es-ES" dirty="0"/>
              <a:t> seran seleccionats.</a:t>
            </a:r>
          </a:p>
          <a:p>
            <a:endParaRPr lang="ca-ES" dirty="0"/>
          </a:p>
          <a:p>
            <a:r>
              <a:rPr lang="ca-ES" dirty="0"/>
              <a:t>El nombre d'embrions òptim per transferir depèn de cada cas. Alguns dels factors que es tenen en compte per decidir són: L'edat de la pacient, la qualitat dels embrions, cicles previs, el desig de la parella.</a:t>
            </a:r>
          </a:p>
          <a:p>
            <a:endParaRPr lang="ca-ES" dirty="0"/>
          </a:p>
          <a:p>
            <a:r>
              <a:rPr lang="ca-ES" dirty="0"/>
              <a:t>La selecció dels embrions no depèn exclusivament de com siguin aquests el dia de la transferència, és més important l'evolució dels mateixos.</a:t>
            </a:r>
          </a:p>
          <a:p>
            <a:endParaRPr lang="ca-ES" dirty="0"/>
          </a:p>
          <a:p>
            <a:r>
              <a:rPr lang="ca-ES" dirty="0"/>
              <a:t>No obstant això, la llei estableix que el nombre màxim d'embrions que es poden transferir és de tres.</a:t>
            </a:r>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23</a:t>
            </a:fld>
            <a:endParaRPr lang="es-ES"/>
          </a:p>
        </p:txBody>
      </p:sp>
    </p:spTree>
    <p:extLst>
      <p:ext uri="{BB962C8B-B14F-4D97-AF65-F5344CB8AC3E}">
        <p14:creationId xmlns:p14="http://schemas.microsoft.com/office/powerpoint/2010/main" val="1754089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vitrificació és una solidificació cel·lular a baixes </a:t>
            </a:r>
            <a:r>
              <a:rPr lang="es-ES" dirty="0" err="1"/>
              <a:t>temperatures</a:t>
            </a:r>
            <a:r>
              <a:rPr lang="es-ES" dirty="0"/>
              <a:t> i en poc temps sense que hi hagi formació de gel. Per aconseguir-ho </a:t>
            </a:r>
            <a:r>
              <a:rPr lang="es-ES" dirty="0" err="1"/>
              <a:t>s'utilitzen</a:t>
            </a:r>
            <a:r>
              <a:rPr lang="es-ES" dirty="0"/>
              <a:t> grans quantitats de </a:t>
            </a:r>
            <a:r>
              <a:rPr lang="es-ES" dirty="0" err="1"/>
              <a:t>crioprotectors</a:t>
            </a:r>
            <a:r>
              <a:rPr lang="es-ES" dirty="0"/>
              <a:t> </a:t>
            </a:r>
            <a:r>
              <a:rPr lang="es-ES" dirty="0" err="1"/>
              <a:t>cel·lulars</a:t>
            </a:r>
            <a:r>
              <a:rPr lang="es-ES" dirty="0"/>
              <a:t> que eviten el trencament de les </a:t>
            </a:r>
            <a:r>
              <a:rPr lang="es-ES" dirty="0" err="1"/>
              <a:t>membranes</a:t>
            </a:r>
            <a:r>
              <a:rPr lang="es-ES" dirty="0"/>
              <a:t> </a:t>
            </a:r>
            <a:r>
              <a:rPr lang="es-ES" dirty="0" err="1"/>
              <a:t>cel·lulars</a:t>
            </a:r>
            <a:r>
              <a:rPr lang="es-ES" dirty="0"/>
              <a:t>.</a:t>
            </a:r>
          </a:p>
          <a:p>
            <a:endParaRPr lang="es-ES" dirty="0"/>
          </a:p>
          <a:p>
            <a:r>
              <a:rPr lang="es-ES" dirty="0"/>
              <a:t>La vitrificació, refreda de manera fulminant les cèl·lules a una velocitat de més de 15.000 </a:t>
            </a:r>
            <a:r>
              <a:rPr lang="es-ES" dirty="0" err="1"/>
              <a:t>ºC</a:t>
            </a:r>
            <a:r>
              <a:rPr lang="es-ES" dirty="0"/>
              <a:t> per minut, de manera que podríem dir que no dóna temps a que es forme gel sinó que el que es forma és una espècie de ‘gelatina’ que no danya les cèl·lules.</a:t>
            </a:r>
          </a:p>
          <a:p>
            <a:endParaRPr lang="es-ES" dirty="0"/>
          </a:p>
          <a:p>
            <a:r>
              <a:rPr lang="es-ES" dirty="0"/>
              <a:t>Indicada:</a:t>
            </a:r>
          </a:p>
          <a:p>
            <a:endParaRPr lang="es-ES" dirty="0"/>
          </a:p>
          <a:p>
            <a:pPr lvl="1"/>
            <a:r>
              <a:rPr lang="es-ES" dirty="0"/>
              <a:t>Dones que per qualsevol raó volen posposar la seva maternitat.</a:t>
            </a:r>
          </a:p>
          <a:p>
            <a:pPr lvl="1"/>
            <a:r>
              <a:rPr lang="es-ES" dirty="0" err="1"/>
              <a:t>Pacients</a:t>
            </a:r>
            <a:r>
              <a:rPr lang="es-ES" dirty="0"/>
              <a:t> </a:t>
            </a:r>
            <a:r>
              <a:rPr lang="es-ES" dirty="0" err="1"/>
              <a:t>oncològiques</a:t>
            </a:r>
            <a:r>
              <a:rPr lang="es-ES" dirty="0"/>
              <a:t> i no </a:t>
            </a:r>
            <a:r>
              <a:rPr lang="es-ES" dirty="0" err="1"/>
              <a:t>oncològiques</a:t>
            </a:r>
            <a:r>
              <a:rPr lang="es-ES" dirty="0"/>
              <a:t> que rebran </a:t>
            </a:r>
            <a:r>
              <a:rPr lang="es-ES" dirty="0" err="1"/>
              <a:t>tractaments</a:t>
            </a:r>
            <a:r>
              <a:rPr lang="es-ES" dirty="0"/>
              <a:t> </a:t>
            </a:r>
            <a:r>
              <a:rPr lang="es-ES" dirty="0" err="1"/>
              <a:t>gonadotóxicos</a:t>
            </a:r>
            <a:r>
              <a:rPr lang="es-ES" dirty="0"/>
              <a:t>.</a:t>
            </a:r>
          </a:p>
          <a:p>
            <a:pPr lvl="1"/>
            <a:r>
              <a:rPr lang="es-ES" dirty="0"/>
              <a:t>Dones que han rebut cirurgia repetitiva sobre </a:t>
            </a:r>
            <a:r>
              <a:rPr lang="es-ES" dirty="0" err="1"/>
              <a:t>l'ovari</a:t>
            </a:r>
            <a:r>
              <a:rPr lang="es-ES" dirty="0"/>
              <a:t>, com pot ser el cas de </a:t>
            </a:r>
            <a:r>
              <a:rPr lang="es-ES" dirty="0" err="1"/>
              <a:t>l'endometriosi</a:t>
            </a:r>
            <a:r>
              <a:rPr lang="es-ES" dirty="0"/>
              <a:t>.</a:t>
            </a:r>
          </a:p>
          <a:p>
            <a:pPr lvl="1"/>
            <a:r>
              <a:rPr lang="es-ES" dirty="0" err="1"/>
              <a:t>Pacients</a:t>
            </a:r>
            <a:r>
              <a:rPr lang="es-ES" dirty="0"/>
              <a:t> en què per </a:t>
            </a:r>
            <a:r>
              <a:rPr lang="es-ES" dirty="0" err="1"/>
              <a:t>decició</a:t>
            </a:r>
            <a:r>
              <a:rPr lang="es-ES" dirty="0"/>
              <a:t> </a:t>
            </a:r>
            <a:r>
              <a:rPr lang="es-ES" dirty="0" err="1"/>
              <a:t>mèdica</a:t>
            </a:r>
            <a:r>
              <a:rPr lang="es-ES" dirty="0"/>
              <a:t> fer la transferència embrionària en un cicle diferent al de </a:t>
            </a:r>
            <a:r>
              <a:rPr lang="es-ES" dirty="0" err="1"/>
              <a:t>l'estimulació</a:t>
            </a:r>
            <a:r>
              <a:rPr lang="es-ES" dirty="0"/>
              <a:t> fol·licular.</a:t>
            </a:r>
          </a:p>
          <a:p>
            <a:pPr lvl="1"/>
            <a:r>
              <a:rPr lang="es-ES" dirty="0"/>
              <a:t>En </a:t>
            </a:r>
            <a:r>
              <a:rPr lang="es-ES" dirty="0" err="1"/>
              <a:t>pacients</a:t>
            </a:r>
            <a:r>
              <a:rPr lang="es-ES" dirty="0"/>
              <a:t> amb baixa resposta: per acumular </a:t>
            </a:r>
            <a:r>
              <a:rPr lang="es-ES" dirty="0" err="1"/>
              <a:t>ovòcits</a:t>
            </a:r>
            <a:r>
              <a:rPr lang="es-ES" dirty="0"/>
              <a:t>, o per tenir una quantitat suficient </a:t>
            </a:r>
            <a:r>
              <a:rPr lang="es-ES" dirty="0" err="1"/>
              <a:t>d'ells</a:t>
            </a:r>
            <a:r>
              <a:rPr lang="es-ES" dirty="0"/>
              <a:t> si </a:t>
            </a:r>
            <a:r>
              <a:rPr lang="es-ES" dirty="0" err="1"/>
              <a:t>l'objectiu</a:t>
            </a:r>
            <a:r>
              <a:rPr lang="es-ES" dirty="0"/>
              <a:t> és realitzar un cicle de DGP.</a:t>
            </a:r>
          </a:p>
          <a:p>
            <a:endParaRPr lang="es-ES" dirty="0"/>
          </a:p>
          <a:p>
            <a:r>
              <a:rPr lang="es-ES" dirty="0"/>
              <a:t>Vitrificació http://</a:t>
            </a:r>
            <a:r>
              <a:rPr lang="es-ES" dirty="0" err="1"/>
              <a:t>www.creavalencia.com</a:t>
            </a:r>
            <a:r>
              <a:rPr lang="es-ES" dirty="0"/>
              <a:t>/ES/tratamientos-crea/que-es-la-</a:t>
            </a:r>
            <a:r>
              <a:rPr lang="es-ES" dirty="0" err="1"/>
              <a:t>vitrificacion</a:t>
            </a:r>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24</a:t>
            </a:fld>
            <a:endParaRPr lang="es-ES"/>
          </a:p>
        </p:txBody>
      </p:sp>
    </p:spTree>
    <p:extLst>
      <p:ext uri="{BB962C8B-B14F-4D97-AF65-F5344CB8AC3E}">
        <p14:creationId xmlns:p14="http://schemas.microsoft.com/office/powerpoint/2010/main" val="240090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https</a:t>
            </a:r>
            <a:r>
              <a:rPr lang="es-ES" dirty="0"/>
              <a:t>://</a:t>
            </a:r>
            <a:r>
              <a:rPr lang="es-ES" dirty="0" err="1"/>
              <a:t>www.youtube.com</a:t>
            </a:r>
            <a:r>
              <a:rPr lang="es-ES" dirty="0"/>
              <a:t>/</a:t>
            </a:r>
            <a:r>
              <a:rPr lang="es-ES" dirty="0" err="1"/>
              <a:t>watch?v</a:t>
            </a:r>
            <a:r>
              <a:rPr lang="es-ES" dirty="0"/>
              <a:t>=fa_Sqm3EMpI&amp;feature=</a:t>
            </a:r>
            <a:r>
              <a:rPr lang="es-ES" dirty="0" err="1"/>
              <a:t>youtu.be</a:t>
            </a:r>
            <a:endParaRPr lang="es-ES" dirty="0"/>
          </a:p>
          <a:p>
            <a:r>
              <a:rPr lang="es-ES" dirty="0"/>
              <a:t>10:15 minutos</a:t>
            </a:r>
          </a:p>
        </p:txBody>
      </p:sp>
      <p:sp>
        <p:nvSpPr>
          <p:cNvPr id="4" name="Marcador de número de diapositiva 3"/>
          <p:cNvSpPr>
            <a:spLocks noGrp="1"/>
          </p:cNvSpPr>
          <p:nvPr>
            <p:ph type="sldNum" sz="quarter" idx="10"/>
          </p:nvPr>
        </p:nvSpPr>
        <p:spPr/>
        <p:txBody>
          <a:bodyPr/>
          <a:lstStyle/>
          <a:p>
            <a:fld id="{94692768-0308-4F40-8407-1AA2891E347D}" type="slidenum">
              <a:rPr lang="es-ES" smtClean="0"/>
              <a:t>25</a:t>
            </a:fld>
            <a:endParaRPr lang="es-ES"/>
          </a:p>
        </p:txBody>
      </p:sp>
    </p:spTree>
    <p:extLst>
      <p:ext uri="{BB962C8B-B14F-4D97-AF65-F5344CB8AC3E}">
        <p14:creationId xmlns:p14="http://schemas.microsoft.com/office/powerpoint/2010/main" val="4088410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ICSI O FIV SEGONS ELS SEUS ÒVULS I DEPENENT</a:t>
            </a:r>
            <a:r>
              <a:rPr lang="es-ES" baseline="0" dirty="0"/>
              <a:t> DE L’ESTAT DE L’HOME</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28</a:t>
            </a:fld>
            <a:endParaRPr lang="es-ES"/>
          </a:p>
        </p:txBody>
      </p:sp>
    </p:spTree>
    <p:extLst>
      <p:ext uri="{BB962C8B-B14F-4D97-AF65-F5344CB8AC3E}">
        <p14:creationId xmlns:p14="http://schemas.microsoft.com/office/powerpoint/2010/main" val="2119110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baseline="0" dirty="0"/>
              <a:t>Importància de </a:t>
            </a:r>
            <a:r>
              <a:rPr lang="es-ES" baseline="0" dirty="0" err="1"/>
              <a:t>l’entrevista</a:t>
            </a:r>
            <a:r>
              <a:rPr lang="es-ES" baseline="0" dirty="0"/>
              <a:t> prèvia</a:t>
            </a:r>
          </a:p>
          <a:p>
            <a:pPr marL="171450" indent="-171450">
              <a:buFontTx/>
              <a:buChar char="-"/>
            </a:pPr>
            <a:r>
              <a:rPr lang="es-ES" baseline="0" dirty="0"/>
              <a:t>Assessorament genètic + DGP / DIAGNÒSTIC PRENATAL</a:t>
            </a:r>
          </a:p>
          <a:p>
            <a:pPr marL="171450" indent="-171450">
              <a:buFontTx/>
              <a:buChar char="-"/>
            </a:pPr>
            <a:r>
              <a:rPr lang="es-ES" baseline="0" dirty="0"/>
              <a:t>Inseminació si </a:t>
            </a:r>
            <a:r>
              <a:rPr lang="es-ES" baseline="0" dirty="0" err="1"/>
              <a:t>spz</a:t>
            </a:r>
            <a:r>
              <a:rPr lang="es-ES" baseline="0" dirty="0"/>
              <a:t> és normal</a:t>
            </a:r>
          </a:p>
          <a:p>
            <a:pPr marL="171450" indent="-171450">
              <a:buFontTx/>
              <a:buChar char="-"/>
            </a:pPr>
            <a:r>
              <a:rPr lang="es-ES" baseline="0" dirty="0"/>
              <a:t>Anàlisi de la reserva ovàrica</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29</a:t>
            </a:fld>
            <a:endParaRPr lang="es-ES"/>
          </a:p>
        </p:txBody>
      </p:sp>
    </p:spTree>
    <p:extLst>
      <p:ext uri="{BB962C8B-B14F-4D97-AF65-F5344CB8AC3E}">
        <p14:creationId xmlns:p14="http://schemas.microsoft.com/office/powerpoint/2010/main" val="1652984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És necessari o no considerar</a:t>
            </a:r>
            <a:r>
              <a:rPr lang="es-ES" baseline="0" dirty="0"/>
              <a:t> sordesa com una malaltia</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30</a:t>
            </a:fld>
            <a:endParaRPr lang="es-ES"/>
          </a:p>
        </p:txBody>
      </p:sp>
    </p:spTree>
    <p:extLst>
      <p:ext uri="{BB962C8B-B14F-4D97-AF65-F5344CB8AC3E}">
        <p14:creationId xmlns:p14="http://schemas.microsoft.com/office/powerpoint/2010/main" val="625696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dirty="0" err="1"/>
              <a:t>Estudis</a:t>
            </a:r>
            <a:r>
              <a:rPr lang="es-ES" baseline="0" dirty="0"/>
              <a:t> </a:t>
            </a:r>
            <a:r>
              <a:rPr lang="es-ES" baseline="0" dirty="0" err="1"/>
              <a:t>clínics</a:t>
            </a:r>
            <a:r>
              <a:rPr lang="es-ES" baseline="0" dirty="0"/>
              <a:t> als dos</a:t>
            </a:r>
          </a:p>
          <a:p>
            <a:pPr marL="171450" indent="-171450">
              <a:buFontTx/>
              <a:buChar char="-"/>
            </a:pPr>
            <a:r>
              <a:rPr lang="es-ES" baseline="0" dirty="0"/>
              <a:t>Tractament </a:t>
            </a:r>
            <a:r>
              <a:rPr lang="es-ES" baseline="0" dirty="0" err="1"/>
              <a:t>andrològic</a:t>
            </a:r>
            <a:endParaRPr lang="es-ES" baseline="0" dirty="0"/>
          </a:p>
          <a:p>
            <a:pPr marL="171450" indent="-171450">
              <a:buFontTx/>
              <a:buChar char="-"/>
            </a:pPr>
            <a:r>
              <a:rPr lang="es-ES" baseline="0" dirty="0"/>
              <a:t>Variació de la dieta… : en la consulta </a:t>
            </a:r>
            <a:r>
              <a:rPr lang="es-ES" baseline="0" dirty="0" err="1"/>
              <a:t>mèdica</a:t>
            </a:r>
            <a:endParaRPr lang="es-ES" baseline="0" dirty="0"/>
          </a:p>
          <a:p>
            <a:pPr marL="171450" indent="-171450">
              <a:buFontTx/>
              <a:buChar char="-"/>
            </a:pPr>
            <a:r>
              <a:rPr lang="es-ES" baseline="0" dirty="0"/>
              <a:t>Considerar que potser </a:t>
            </a:r>
            <a:r>
              <a:rPr lang="es-ES" baseline="0" dirty="0" err="1"/>
              <a:t>idiopàtica</a:t>
            </a:r>
            <a:endParaRPr lang="es-ES" baseline="0"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31</a:t>
            </a:fld>
            <a:endParaRPr lang="es-ES"/>
          </a:p>
        </p:txBody>
      </p:sp>
    </p:spTree>
    <p:extLst>
      <p:ext uri="{BB962C8B-B14F-4D97-AF65-F5344CB8AC3E}">
        <p14:creationId xmlns:p14="http://schemas.microsoft.com/office/powerpoint/2010/main" val="261877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dirty="0" err="1"/>
              <a:t>L'Organització</a:t>
            </a:r>
            <a:r>
              <a:rPr lang="es-ES" sz="1200" dirty="0"/>
              <a:t> Mundial de la Salut (OMS) juntament amb el Comité Internacional per a la Supervisió de les </a:t>
            </a:r>
            <a:r>
              <a:rPr lang="es-ES" sz="1200" dirty="0" err="1"/>
              <a:t>Tècniques</a:t>
            </a:r>
            <a:r>
              <a:rPr lang="es-ES" sz="1200" dirty="0"/>
              <a:t> de Reproducció Assistida (ICMART) han reconegut oficialment a </a:t>
            </a:r>
            <a:r>
              <a:rPr lang="es-ES" sz="1200" dirty="0" err="1"/>
              <a:t>l'esterilitat</a:t>
            </a:r>
            <a:r>
              <a:rPr lang="es-ES" sz="1200" dirty="0"/>
              <a:t> / infertilitat com una malaltia en el seu nou glossari de </a:t>
            </a:r>
            <a:r>
              <a:rPr lang="es-ES" sz="1200" dirty="0" err="1"/>
              <a:t>Tècniques</a:t>
            </a:r>
            <a:r>
              <a:rPr lang="es-ES" sz="1200" dirty="0"/>
              <a:t> de Reproducció Assistida.</a:t>
            </a:r>
          </a:p>
          <a:p>
            <a:pPr algn="just"/>
            <a:r>
              <a:rPr lang="es-ES" sz="1200" dirty="0"/>
              <a:t>	</a:t>
            </a:r>
            <a:r>
              <a:rPr lang="es-ES" sz="1200" dirty="0" err="1"/>
              <a:t>D'acord</a:t>
            </a:r>
            <a:r>
              <a:rPr lang="es-ES" sz="1200" dirty="0"/>
              <a:t> amb aquest glossari, </a:t>
            </a:r>
            <a:r>
              <a:rPr lang="es-ES" sz="1200" dirty="0" err="1"/>
              <a:t>l'esterilitat</a:t>
            </a:r>
            <a:r>
              <a:rPr lang="es-ES" sz="1200" dirty="0"/>
              <a:t> / infertilitat és una malaltia del sistema reproductiu, i es defineix com la no consecució </a:t>
            </a:r>
            <a:r>
              <a:rPr lang="es-ES" sz="1200" dirty="0" err="1"/>
              <a:t>d'embaràs</a:t>
            </a:r>
            <a:r>
              <a:rPr lang="es-ES" sz="1200" dirty="0"/>
              <a:t> clínic després de 12 mesos o més de relacions sexuals sense anticoncepció.</a:t>
            </a:r>
          </a:p>
          <a:p>
            <a:pPr algn="just"/>
            <a:r>
              <a:rPr lang="es-ES" sz="1200" dirty="0"/>
              <a:t>	Aquest pas donat per </a:t>
            </a:r>
            <a:r>
              <a:rPr lang="es-ES" sz="1200" dirty="0" err="1"/>
              <a:t>l'OMS</a:t>
            </a:r>
            <a:r>
              <a:rPr lang="es-ES" sz="1200" dirty="0"/>
              <a:t> és molt important ja que si </a:t>
            </a:r>
            <a:r>
              <a:rPr lang="es-ES" sz="1200" dirty="0" err="1"/>
              <a:t>l'esterilitat</a:t>
            </a:r>
            <a:r>
              <a:rPr lang="es-ES" sz="1200" dirty="0"/>
              <a:t> / infertilitat és una malaltia, aquesta ha de ser tractada com qualsevol altra, de manera que deixaria de tenir el qualificatiu de medicina de luxe que algunes instàncies li volen donar per no incloure el seu tractament en les prestacions </a:t>
            </a:r>
            <a:r>
              <a:rPr lang="es-ES" sz="1200" dirty="0" err="1"/>
              <a:t>d'assegurances</a:t>
            </a:r>
            <a:r>
              <a:rPr lang="es-ES" sz="1200" dirty="0"/>
              <a:t> </a:t>
            </a:r>
            <a:r>
              <a:rPr lang="es-ES" sz="1200" dirty="0" err="1"/>
              <a:t>mèdiques</a:t>
            </a:r>
            <a:r>
              <a:rPr lang="es-ES" sz="1200" dirty="0"/>
              <a:t> o la Seguretat Social.</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a:t>http://</a:t>
            </a:r>
            <a:r>
              <a:rPr lang="es-ES" sz="1200" dirty="0" err="1"/>
              <a:t>www.who.int</a:t>
            </a:r>
            <a:r>
              <a:rPr lang="es-ES" sz="1200" dirty="0"/>
              <a:t>/</a:t>
            </a:r>
            <a:r>
              <a:rPr lang="es-ES" sz="1200" dirty="0" err="1"/>
              <a:t>reproductivehealth</a:t>
            </a:r>
            <a:r>
              <a:rPr lang="es-ES" sz="1200" dirty="0"/>
              <a:t>/</a:t>
            </a:r>
            <a:r>
              <a:rPr lang="es-ES" sz="1200" dirty="0" err="1"/>
              <a:t>publications</a:t>
            </a:r>
            <a:r>
              <a:rPr lang="es-ES" sz="1200" dirty="0"/>
              <a:t>/</a:t>
            </a:r>
            <a:r>
              <a:rPr lang="es-ES" sz="1200" dirty="0" err="1"/>
              <a:t>infertility</a:t>
            </a:r>
            <a:r>
              <a:rPr lang="es-ES" sz="1200" dirty="0"/>
              <a:t>/</a:t>
            </a:r>
            <a:r>
              <a:rPr lang="es-ES" sz="1200" dirty="0" err="1"/>
              <a:t>art_terminology</a:t>
            </a:r>
            <a:r>
              <a:rPr lang="es-ES" sz="1200" dirty="0"/>
              <a:t>/en</a:t>
            </a:r>
            <a:r>
              <a:rPr lang="es-ES" dirty="0"/>
              <a:t>/</a:t>
            </a:r>
          </a:p>
          <a:p>
            <a:endParaRPr lang="es-ES" dirty="0"/>
          </a:p>
          <a:p>
            <a:r>
              <a:rPr lang="es-ES" dirty="0"/>
              <a:t>DOCTOR </a:t>
            </a:r>
            <a:r>
              <a:rPr lang="es-ES" dirty="0" err="1"/>
              <a:t>https</a:t>
            </a:r>
            <a:r>
              <a:rPr lang="es-ES" dirty="0"/>
              <a:t>://</a:t>
            </a:r>
            <a:r>
              <a:rPr lang="es-ES" dirty="0" err="1"/>
              <a:t>www.stone-hedgefinancialgroup.ca</a:t>
            </a:r>
            <a:r>
              <a:rPr lang="es-ES" dirty="0"/>
              <a:t>/</a:t>
            </a:r>
            <a:r>
              <a:rPr lang="es-ES" dirty="0" err="1"/>
              <a:t>corporate-owned-critical-illness-insurance</a:t>
            </a:r>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7</a:t>
            </a:fld>
            <a:endParaRPr lang="es-ES"/>
          </a:p>
        </p:txBody>
      </p:sp>
    </p:spTree>
    <p:extLst>
      <p:ext uri="{BB962C8B-B14F-4D97-AF65-F5344CB8AC3E}">
        <p14:creationId xmlns:p14="http://schemas.microsoft.com/office/powerpoint/2010/main" val="334757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Ell ha congelat semen:</a:t>
            </a:r>
          </a:p>
          <a:p>
            <a:r>
              <a:rPr lang="es-ES" dirty="0"/>
              <a:t>- Descongela i considerant que hi ha un baix reconte</a:t>
            </a:r>
            <a:r>
              <a:rPr lang="es-ES" baseline="0" dirty="0"/>
              <a:t> es farà un ICSI</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32</a:t>
            </a:fld>
            <a:endParaRPr lang="es-ES"/>
          </a:p>
        </p:txBody>
      </p:sp>
    </p:spTree>
    <p:extLst>
      <p:ext uri="{BB962C8B-B14F-4D97-AF65-F5344CB8AC3E}">
        <p14:creationId xmlns:p14="http://schemas.microsoft.com/office/powerpoint/2010/main" val="548217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dirty="0"/>
              <a:t>Ella no ha</a:t>
            </a:r>
            <a:r>
              <a:rPr lang="es-ES" baseline="0" dirty="0"/>
              <a:t> congelat: </a:t>
            </a:r>
          </a:p>
          <a:p>
            <a:pPr marL="0" indent="0">
              <a:buFontTx/>
              <a:buNone/>
            </a:pPr>
            <a:r>
              <a:rPr lang="es-ES" baseline="0" dirty="0"/>
              <a:t>Com que no té </a:t>
            </a:r>
            <a:r>
              <a:rPr lang="es-ES" baseline="0" dirty="0" err="1"/>
              <a:t>òvuls</a:t>
            </a:r>
            <a:r>
              <a:rPr lang="es-ES" baseline="0" dirty="0"/>
              <a:t> es necessita </a:t>
            </a:r>
            <a:r>
              <a:rPr lang="es-ES" baseline="0" dirty="0" err="1"/>
              <a:t>ovodonació</a:t>
            </a:r>
            <a:r>
              <a:rPr lang="es-ES" baseline="0" dirty="0"/>
              <a:t> (de donant) o </a:t>
            </a:r>
            <a:r>
              <a:rPr lang="es-ES" baseline="0" dirty="0" err="1"/>
              <a:t>embriodonació</a:t>
            </a:r>
            <a:r>
              <a:rPr lang="es-ES" baseline="0" dirty="0"/>
              <a:t> (de pacient anterior)</a:t>
            </a:r>
          </a:p>
        </p:txBody>
      </p:sp>
      <p:sp>
        <p:nvSpPr>
          <p:cNvPr id="4" name="Marcador de número de diapositiva 3"/>
          <p:cNvSpPr>
            <a:spLocks noGrp="1"/>
          </p:cNvSpPr>
          <p:nvPr>
            <p:ph type="sldNum" sz="quarter" idx="10"/>
          </p:nvPr>
        </p:nvSpPr>
        <p:spPr/>
        <p:txBody>
          <a:bodyPr/>
          <a:lstStyle/>
          <a:p>
            <a:fld id="{1D7B0710-E624-3946-BC85-767CC430011D}" type="slidenum">
              <a:rPr lang="es-ES" smtClean="0"/>
              <a:t>33</a:t>
            </a:fld>
            <a:endParaRPr lang="es-ES"/>
          </a:p>
        </p:txBody>
      </p:sp>
    </p:spTree>
    <p:extLst>
      <p:ext uri="{BB962C8B-B14F-4D97-AF65-F5344CB8AC3E}">
        <p14:creationId xmlns:p14="http://schemas.microsoft.com/office/powerpoint/2010/main" val="3589804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dirty="0"/>
              <a:t>SPZ</a:t>
            </a:r>
            <a:r>
              <a:rPr lang="es-ES" baseline="0" dirty="0"/>
              <a:t> presenten fragmentació de DNA (selecció per columnes </a:t>
            </a:r>
            <a:r>
              <a:rPr lang="es-ES" baseline="0" dirty="0" err="1"/>
              <a:t>d’anexina</a:t>
            </a:r>
            <a:r>
              <a:rPr lang="es-ES" baseline="0" dirty="0"/>
              <a:t>) i fer ICSI</a:t>
            </a:r>
          </a:p>
          <a:p>
            <a:pPr marL="171450" indent="-171450">
              <a:buFontTx/>
              <a:buChar char="-"/>
            </a:pPr>
            <a:r>
              <a:rPr lang="es-ES" baseline="0" dirty="0"/>
              <a:t>Donació de semen</a:t>
            </a:r>
          </a:p>
          <a:p>
            <a:pPr marL="171450" indent="-171450">
              <a:buFontTx/>
              <a:buChar char="-"/>
            </a:pPr>
            <a:endParaRPr lang="es-ES" baseline="0" dirty="0"/>
          </a:p>
          <a:p>
            <a:pPr marL="171450" indent="-171450">
              <a:buFontTx/>
              <a:buChar char="-"/>
            </a:pPr>
            <a:r>
              <a:rPr lang="es-ES" baseline="0" dirty="0"/>
              <a:t>DEBAT: tenen data de caducitat</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34</a:t>
            </a:fld>
            <a:endParaRPr lang="es-ES"/>
          </a:p>
        </p:txBody>
      </p:sp>
    </p:spTree>
    <p:extLst>
      <p:ext uri="{BB962C8B-B14F-4D97-AF65-F5344CB8AC3E}">
        <p14:creationId xmlns:p14="http://schemas.microsoft.com/office/powerpoint/2010/main" val="884174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Selecció de</a:t>
            </a:r>
            <a:r>
              <a:rPr lang="es-ES" baseline="0" dirty="0"/>
              <a:t> sexe del nadó, per ser una malaltia vinculada a cromosoma X</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35</a:t>
            </a:fld>
            <a:endParaRPr lang="es-ES"/>
          </a:p>
        </p:txBody>
      </p:sp>
    </p:spTree>
    <p:extLst>
      <p:ext uri="{BB962C8B-B14F-4D97-AF65-F5344CB8AC3E}">
        <p14:creationId xmlns:p14="http://schemas.microsoft.com/office/powerpoint/2010/main" val="2336284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VITRIFICAR http://</a:t>
            </a:r>
            <a:r>
              <a:rPr lang="es-ES" dirty="0" err="1"/>
              <a:t>www.google.es</a:t>
            </a:r>
            <a:r>
              <a:rPr lang="es-ES" dirty="0"/>
              <a:t>/</a:t>
            </a:r>
            <a:r>
              <a:rPr lang="es-ES" dirty="0" err="1"/>
              <a:t>imgres?imgurl</a:t>
            </a:r>
            <a:r>
              <a:rPr lang="es-ES" dirty="0"/>
              <a:t>=http://</a:t>
            </a:r>
            <a:r>
              <a:rPr lang="es-ES" dirty="0" err="1"/>
              <a:t>www.indisa.cl</a:t>
            </a:r>
            <a:r>
              <a:rPr lang="es-ES" dirty="0"/>
              <a:t>/</a:t>
            </a:r>
            <a:r>
              <a:rPr lang="es-ES" dirty="0" err="1"/>
              <a:t>indisaweb</a:t>
            </a:r>
            <a:r>
              <a:rPr lang="es-ES" dirty="0"/>
              <a:t>/servicios-</a:t>
            </a:r>
            <a:r>
              <a:rPr lang="es-ES" dirty="0" err="1"/>
              <a:t>clinicos</a:t>
            </a:r>
            <a:r>
              <a:rPr lang="es-ES" dirty="0"/>
              <a:t>/</a:t>
            </a:r>
            <a:r>
              <a:rPr lang="es-ES" dirty="0" err="1"/>
              <a:t>icsi.JPG&amp;imgrefurl</a:t>
            </a:r>
            <a:r>
              <a:rPr lang="es-ES" dirty="0"/>
              <a:t>=http://</a:t>
            </a:r>
            <a:r>
              <a:rPr lang="es-ES" dirty="0" err="1"/>
              <a:t>www.indisa.cl</a:t>
            </a:r>
            <a:r>
              <a:rPr lang="es-ES" dirty="0"/>
              <a:t>/</a:t>
            </a:r>
            <a:r>
              <a:rPr lang="es-ES" dirty="0" err="1"/>
              <a:t>indisaweb</a:t>
            </a:r>
            <a:r>
              <a:rPr lang="es-ES" dirty="0"/>
              <a:t>/servicios-</a:t>
            </a:r>
            <a:r>
              <a:rPr lang="es-ES" dirty="0" err="1"/>
              <a:t>clinicos</a:t>
            </a:r>
            <a:r>
              <a:rPr lang="es-ES" dirty="0"/>
              <a:t>/</a:t>
            </a:r>
            <a:r>
              <a:rPr lang="es-ES" dirty="0" err="1"/>
              <a:t>centro-medicina-reproductiva-metodos.html&amp;h</a:t>
            </a:r>
            <a:r>
              <a:rPr lang="es-ES" dirty="0"/>
              <a:t>=467&amp;w=1200&amp;tbnid=z6B_Z4YfZCJT-M:&amp;zoom=1&amp;docid=</a:t>
            </a:r>
            <a:r>
              <a:rPr lang="es-ES" dirty="0" err="1"/>
              <a:t>VrNdleUPQkitYM&amp;ei</a:t>
            </a:r>
            <a:r>
              <a:rPr lang="es-ES" dirty="0"/>
              <a:t>=jkJ3VeSzBcvwUsDEgcAL&amp;tbm=</a:t>
            </a:r>
            <a:r>
              <a:rPr lang="es-ES" dirty="0" err="1"/>
              <a:t>isch&amp;ved</a:t>
            </a:r>
            <a:r>
              <a:rPr lang="es-ES" dirty="0"/>
              <a:t>=0CFQQMygtMC0</a:t>
            </a:r>
          </a:p>
          <a:p>
            <a:r>
              <a:rPr lang="es-ES" dirty="0"/>
              <a:t>http://</a:t>
            </a:r>
            <a:r>
              <a:rPr lang="es-ES" dirty="0" err="1"/>
              <a:t>clinicadefertilidadenlima.com</a:t>
            </a:r>
            <a:r>
              <a:rPr lang="es-ES" dirty="0"/>
              <a:t>/</a:t>
            </a:r>
            <a:r>
              <a:rPr lang="es-ES" dirty="0" err="1"/>
              <a:t>congelacion</a:t>
            </a:r>
            <a:r>
              <a:rPr lang="es-ES" dirty="0"/>
              <a:t>-de-</a:t>
            </a:r>
            <a:r>
              <a:rPr lang="es-ES" dirty="0" err="1"/>
              <a:t>ovulos</a:t>
            </a:r>
            <a:r>
              <a:rPr lang="es-ES" dirty="0"/>
              <a:t>/</a:t>
            </a:r>
          </a:p>
          <a:p>
            <a:endParaRPr lang="es-ES" dirty="0"/>
          </a:p>
          <a:p>
            <a:r>
              <a:rPr lang="es-ES" dirty="0"/>
              <a:t>SEMEN</a:t>
            </a:r>
            <a:r>
              <a:rPr lang="es-ES" baseline="0" dirty="0"/>
              <a:t> http://</a:t>
            </a:r>
            <a:r>
              <a:rPr lang="es-ES" baseline="0" dirty="0" err="1"/>
              <a:t>www.google.es</a:t>
            </a:r>
            <a:r>
              <a:rPr lang="es-ES" baseline="0" dirty="0"/>
              <a:t>/</a:t>
            </a:r>
            <a:r>
              <a:rPr lang="es-ES" baseline="0" dirty="0" err="1"/>
              <a:t>imgres?imgurl</a:t>
            </a:r>
            <a:r>
              <a:rPr lang="es-ES" baseline="0" dirty="0"/>
              <a:t>=http://</a:t>
            </a:r>
            <a:r>
              <a:rPr lang="es-ES" baseline="0" dirty="0" err="1"/>
              <a:t>guiavital.com</a:t>
            </a:r>
            <a:r>
              <a:rPr lang="es-ES" baseline="0" dirty="0"/>
              <a:t>/</a:t>
            </a:r>
            <a:r>
              <a:rPr lang="es-ES" baseline="0" dirty="0" err="1"/>
              <a:t>imgarticulos</a:t>
            </a:r>
            <a:r>
              <a:rPr lang="es-ES" baseline="0" dirty="0"/>
              <a:t>/articulo_216.jpg&amp;imgrefurl=http://</a:t>
            </a:r>
            <a:r>
              <a:rPr lang="es-ES" baseline="0" dirty="0" err="1"/>
              <a:t>guiavital.com</a:t>
            </a:r>
            <a:r>
              <a:rPr lang="es-ES" baseline="0" dirty="0"/>
              <a:t>/ver_articulos.php?id%3D216%26ide%3D39%26idc%3D0&amp;h=260&amp;w=217&amp;tbnid=Qq2zP_6us7a9iM:&amp;zoom=1&amp;docid=bqyAS_QcvD2nxM&amp;ei=-kJ3VdKnEsHFUqOngNAB&amp;tbm=</a:t>
            </a:r>
            <a:r>
              <a:rPr lang="es-ES" baseline="0" dirty="0" err="1"/>
              <a:t>isch&amp;ved</a:t>
            </a:r>
            <a:r>
              <a:rPr lang="es-ES" baseline="0" dirty="0"/>
              <a:t>=0CB8QMygAMAA</a:t>
            </a:r>
          </a:p>
          <a:p>
            <a:endParaRPr lang="es-ES" baseline="0" dirty="0"/>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40</a:t>
            </a:fld>
            <a:endParaRPr lang="es-ES"/>
          </a:p>
        </p:txBody>
      </p:sp>
    </p:spTree>
    <p:extLst>
      <p:ext uri="{BB962C8B-B14F-4D97-AF65-F5344CB8AC3E}">
        <p14:creationId xmlns:p14="http://schemas.microsoft.com/office/powerpoint/2010/main" val="373064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dirty="0"/>
              <a:t>http://elpais.com/elpais/2015/02/03/media/1422978753_979765.html</a:t>
            </a:r>
            <a:endParaRPr lang="es-ES" dirty="0"/>
          </a:p>
          <a:p>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43</a:t>
            </a:fld>
            <a:endParaRPr lang="es-ES"/>
          </a:p>
        </p:txBody>
      </p:sp>
    </p:spTree>
    <p:extLst>
      <p:ext uri="{BB962C8B-B14F-4D97-AF65-F5344CB8AC3E}">
        <p14:creationId xmlns:p14="http://schemas.microsoft.com/office/powerpoint/2010/main" val="4156074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Spz</a:t>
            </a:r>
            <a:r>
              <a:rPr lang="es-ES" dirty="0"/>
              <a:t> http://</a:t>
            </a:r>
            <a:r>
              <a:rPr lang="es-ES" dirty="0" err="1"/>
              <a:t>drogarapida.com.br</a:t>
            </a:r>
            <a:r>
              <a:rPr lang="es-ES" dirty="0"/>
              <a:t>/blog/?</a:t>
            </a:r>
            <a:r>
              <a:rPr lang="es-ES" dirty="0" err="1"/>
              <a:t>attachment_id</a:t>
            </a:r>
            <a:r>
              <a:rPr lang="es-ES" dirty="0"/>
              <a:t>=995</a:t>
            </a:r>
          </a:p>
        </p:txBody>
      </p:sp>
      <p:sp>
        <p:nvSpPr>
          <p:cNvPr id="4" name="Marcador de número de diapositiva 3"/>
          <p:cNvSpPr>
            <a:spLocks noGrp="1"/>
          </p:cNvSpPr>
          <p:nvPr>
            <p:ph type="sldNum" sz="quarter" idx="10"/>
          </p:nvPr>
        </p:nvSpPr>
        <p:spPr/>
        <p:txBody>
          <a:bodyPr/>
          <a:lstStyle/>
          <a:p>
            <a:fld id="{94692768-0308-4F40-8407-1AA2891E347D}" type="slidenum">
              <a:rPr lang="es-ES" smtClean="0"/>
              <a:t>46</a:t>
            </a:fld>
            <a:endParaRPr lang="es-ES"/>
          </a:p>
        </p:txBody>
      </p:sp>
    </p:spTree>
    <p:extLst>
      <p:ext uri="{BB962C8B-B14F-4D97-AF65-F5344CB8AC3E}">
        <p14:creationId xmlns:p14="http://schemas.microsoft.com/office/powerpoint/2010/main" val="4001393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a:t>Posponer http://</a:t>
            </a:r>
            <a:r>
              <a:rPr lang="es-ES" dirty="0" err="1"/>
              <a:t>www.eleconomista.es</a:t>
            </a:r>
            <a:r>
              <a:rPr lang="es-ES" dirty="0"/>
              <a:t>/emprendedores-pymes/noticias/6406008/01/15/El-numero-de-mujeres-autonomas-ha-aumentado-un-113-en-los-ultimos-ocho-anos-segun-OPA.html</a:t>
            </a:r>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47</a:t>
            </a:fld>
            <a:endParaRPr lang="es-ES"/>
          </a:p>
        </p:txBody>
      </p:sp>
    </p:spTree>
    <p:extLst>
      <p:ext uri="{BB962C8B-B14F-4D97-AF65-F5344CB8AC3E}">
        <p14:creationId xmlns:p14="http://schemas.microsoft.com/office/powerpoint/2010/main" val="586019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Dependrà del tractament posterior. Per a la inseminació artificial es procura que siguen entre 1-3. Per a una FIV-ICSI es busca aconseguir un nombre raonable </a:t>
            </a:r>
            <a:r>
              <a:rPr lang="es-ES" dirty="0" err="1"/>
              <a:t>d'entre</a:t>
            </a:r>
            <a:r>
              <a:rPr lang="es-ES" dirty="0"/>
              <a:t> 5 a 12 </a:t>
            </a:r>
            <a:r>
              <a:rPr lang="es-ES" dirty="0" err="1"/>
              <a:t>ovocits</a:t>
            </a:r>
            <a:r>
              <a:rPr lang="es-ES" b="1" dirty="0"/>
              <a:t>, ja que no és segur que tots els </a:t>
            </a:r>
            <a:r>
              <a:rPr lang="es-ES" b="1" dirty="0" err="1"/>
              <a:t>òvuls</a:t>
            </a:r>
            <a:r>
              <a:rPr lang="es-ES" b="1" dirty="0"/>
              <a:t> siguen </a:t>
            </a:r>
            <a:r>
              <a:rPr lang="es-ES" b="1" dirty="0" err="1"/>
              <a:t>madurs</a:t>
            </a:r>
            <a:r>
              <a:rPr lang="es-ES" b="1" dirty="0"/>
              <a:t> i es fecunden</a:t>
            </a:r>
            <a:r>
              <a:rPr lang="es-ES" dirty="0"/>
              <a:t>, i després es pot decidir quants </a:t>
            </a:r>
            <a:r>
              <a:rPr lang="es-ES" dirty="0" err="1"/>
              <a:t>embrions</a:t>
            </a:r>
            <a:r>
              <a:rPr lang="es-ES" dirty="0"/>
              <a:t> es col·loquen en </a:t>
            </a:r>
            <a:r>
              <a:rPr lang="es-ES" dirty="0" err="1"/>
              <a:t>l'úter</a:t>
            </a:r>
            <a:r>
              <a:rPr lang="es-ES" dirty="0"/>
              <a:t>. Es recomana la transferència </a:t>
            </a:r>
            <a:r>
              <a:rPr lang="es-ES" dirty="0" err="1"/>
              <a:t>d'un</a:t>
            </a:r>
            <a:r>
              <a:rPr lang="es-ES" dirty="0"/>
              <a:t> o dos </a:t>
            </a:r>
            <a:r>
              <a:rPr lang="es-ES" dirty="0" err="1"/>
              <a:t>embrions</a:t>
            </a:r>
            <a:r>
              <a:rPr lang="es-ES" dirty="0"/>
              <a:t>, encara que la llei permet transferir fins a tres. El nombre final de </a:t>
            </a:r>
            <a:r>
              <a:rPr lang="es-ES" dirty="0" err="1"/>
              <a:t>fol·licles</a:t>
            </a:r>
            <a:r>
              <a:rPr lang="es-ES" dirty="0"/>
              <a:t> obtinguts dependrà, en tot cas, de la resposta del cos al tractament.</a:t>
            </a:r>
          </a:p>
          <a:p>
            <a:endParaRPr lang="es-ES" dirty="0"/>
          </a:p>
          <a:p>
            <a:r>
              <a:rPr lang="es-ES" dirty="0"/>
              <a:t>Finalment, la creença que </a:t>
            </a:r>
            <a:r>
              <a:rPr lang="es-ES" dirty="0" err="1"/>
              <a:t>l'estimulació</a:t>
            </a:r>
            <a:r>
              <a:rPr lang="es-ES" dirty="0"/>
              <a:t> ovàrica "gasta" </a:t>
            </a:r>
            <a:r>
              <a:rPr lang="es-ES" dirty="0" err="1"/>
              <a:t>òvuls</a:t>
            </a:r>
            <a:r>
              <a:rPr lang="es-ES" dirty="0"/>
              <a:t> i pot accelerar la menopausa no té cap base. El que fa és "rescatar" alguns dels </a:t>
            </a:r>
            <a:r>
              <a:rPr lang="es-ES" dirty="0" err="1"/>
              <a:t>fol·licles</a:t>
            </a:r>
            <a:r>
              <a:rPr lang="es-ES" dirty="0"/>
              <a:t> que després de començar a madurar, anaven a degenerar i </a:t>
            </a:r>
            <a:r>
              <a:rPr lang="es-ES" dirty="0" err="1"/>
              <a:t>perdres</a:t>
            </a:r>
            <a:r>
              <a:rPr lang="es-ES" dirty="0"/>
              <a:t>. Els </a:t>
            </a:r>
            <a:r>
              <a:rPr lang="es-ES" dirty="0" err="1"/>
              <a:t>fàrmacs</a:t>
            </a:r>
            <a:r>
              <a:rPr lang="es-ES" dirty="0"/>
              <a:t> impulsen que continuen la </a:t>
            </a:r>
            <a:r>
              <a:rPr lang="es-ES" dirty="0" err="1"/>
              <a:t>seua</a:t>
            </a:r>
            <a:r>
              <a:rPr lang="es-ES" dirty="0"/>
              <a:t> maduració.</a:t>
            </a:r>
          </a:p>
          <a:p>
            <a:endParaRPr lang="es-ES" dirty="0"/>
          </a:p>
          <a:p>
            <a:r>
              <a:rPr lang="es-ES" dirty="0"/>
              <a:t>Les dones naixen amb una determinada reserva ovàrica. Els </a:t>
            </a:r>
            <a:r>
              <a:rPr lang="es-ES" dirty="0" err="1"/>
              <a:t>òvuls</a:t>
            </a:r>
            <a:r>
              <a:rPr lang="es-ES" dirty="0"/>
              <a:t> no estan </a:t>
            </a:r>
            <a:r>
              <a:rPr lang="es-ES" dirty="0" err="1"/>
              <a:t>madurs</a:t>
            </a:r>
            <a:r>
              <a:rPr lang="es-ES" dirty="0"/>
              <a:t>, per ser fecundats, però </a:t>
            </a:r>
            <a:r>
              <a:rPr lang="es-ES" dirty="0" err="1"/>
              <a:t>estàn</a:t>
            </a:r>
            <a:r>
              <a:rPr lang="es-ES" dirty="0"/>
              <a:t> en els </a:t>
            </a:r>
            <a:r>
              <a:rPr lang="es-ES" dirty="0" err="1"/>
              <a:t>ovaris</a:t>
            </a:r>
            <a:r>
              <a:rPr lang="es-ES" dirty="0"/>
              <a:t>, i el seu nombre va decreixent gradualment, fins i tot abans de la primera menstruació, fins que </a:t>
            </a:r>
            <a:r>
              <a:rPr lang="es-ES" dirty="0" err="1"/>
              <a:t>s'acaben</a:t>
            </a:r>
            <a:r>
              <a:rPr lang="es-ES" dirty="0"/>
              <a:t> i arriba la menopausa.</a:t>
            </a:r>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48</a:t>
            </a:fld>
            <a:endParaRPr lang="es-ES"/>
          </a:p>
        </p:txBody>
      </p:sp>
    </p:spTree>
    <p:extLst>
      <p:ext uri="{BB962C8B-B14F-4D97-AF65-F5344CB8AC3E}">
        <p14:creationId xmlns:p14="http://schemas.microsoft.com/office/powerpoint/2010/main" val="2567282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Ell ha congelat semen:</a:t>
            </a:r>
          </a:p>
          <a:p>
            <a:r>
              <a:rPr lang="es-ES" dirty="0"/>
              <a:t>- Descongela i considerant que hi ha un baix reconte</a:t>
            </a:r>
            <a:r>
              <a:rPr lang="es-ES" baseline="0" dirty="0"/>
              <a:t> es farà un ICSI</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57</a:t>
            </a:fld>
            <a:endParaRPr lang="es-ES"/>
          </a:p>
        </p:txBody>
      </p:sp>
    </p:spTree>
    <p:extLst>
      <p:ext uri="{BB962C8B-B14F-4D97-AF65-F5344CB8AC3E}">
        <p14:creationId xmlns:p14="http://schemas.microsoft.com/office/powerpoint/2010/main" val="54821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Coloquialment</a:t>
            </a:r>
            <a:r>
              <a:rPr lang="es-ES" dirty="0"/>
              <a:t> solem utilitzar la paraula esterilitat i infertilitat indistintament, però son dues </a:t>
            </a:r>
            <a:r>
              <a:rPr lang="es-ES" dirty="0">
                <a:solidFill>
                  <a:srgbClr val="FF0000"/>
                </a:solidFill>
              </a:rPr>
              <a:t>coses </a:t>
            </a:r>
            <a:r>
              <a:rPr lang="es-ES" dirty="0"/>
              <a:t>diferents.</a:t>
            </a:r>
          </a:p>
          <a:p>
            <a:pPr lvl="1"/>
            <a:r>
              <a:rPr lang="es-ES" dirty="0"/>
              <a:t>Esterilitat: la incapacitat de conseguir un embaràs.</a:t>
            </a:r>
          </a:p>
          <a:p>
            <a:pPr lvl="1"/>
            <a:r>
              <a:rPr lang="es-ES" dirty="0"/>
              <a:t>Infertilitat: la incapacitat de conseguir dur endavant un embaràs, com es el cas dels </a:t>
            </a:r>
            <a:r>
              <a:rPr lang="es-ES" dirty="0" err="1"/>
              <a:t>aborts</a:t>
            </a:r>
            <a:r>
              <a:rPr lang="es-ES" dirty="0"/>
              <a:t> de repetició.</a:t>
            </a:r>
          </a:p>
          <a:p>
            <a:pPr lvl="1">
              <a:buNone/>
            </a:pPr>
            <a:endParaRPr lang="es-ES" dirty="0"/>
          </a:p>
          <a:p>
            <a:r>
              <a:rPr lang="es-ES" dirty="0"/>
              <a:t>La esterilitat afecta a un 15% de les </a:t>
            </a:r>
            <a:r>
              <a:rPr lang="es-ES" dirty="0" err="1"/>
              <a:t>parelles</a:t>
            </a:r>
            <a:r>
              <a:rPr lang="es-ES" dirty="0"/>
              <a:t> en edad reproductiva. De tots estos casos, es considera que una tercera part es deuen per causa femenina, una tercera per causa masculina i el terç </a:t>
            </a:r>
            <a:r>
              <a:rPr lang="es-ES" dirty="0" err="1"/>
              <a:t>restanta</a:t>
            </a:r>
            <a:r>
              <a:rPr lang="es-ES" dirty="0"/>
              <a:t> </a:t>
            </a:r>
            <a:r>
              <a:rPr lang="es-ES" dirty="0" err="1"/>
              <a:t>amdós</a:t>
            </a:r>
            <a:r>
              <a:rPr lang="es-ES" dirty="0"/>
              <a:t> </a:t>
            </a:r>
            <a:r>
              <a:rPr lang="es-ES" dirty="0" err="1"/>
              <a:t>sexes</a:t>
            </a:r>
            <a:r>
              <a:rPr lang="es-ES" dirty="0"/>
              <a:t>.</a:t>
            </a:r>
          </a:p>
          <a:p>
            <a:endParaRPr lang="es-ES" dirty="0"/>
          </a:p>
          <a:p>
            <a:r>
              <a:rPr lang="es-ES" dirty="0"/>
              <a:t>Les </a:t>
            </a:r>
            <a:r>
              <a:rPr lang="es-ES" dirty="0" err="1"/>
              <a:t>parelles</a:t>
            </a:r>
            <a:r>
              <a:rPr lang="es-ES" dirty="0"/>
              <a:t> amb dificultats per conseguir </a:t>
            </a:r>
            <a:r>
              <a:rPr lang="es-ES" dirty="0" err="1"/>
              <a:t>embaraç</a:t>
            </a:r>
            <a:r>
              <a:rPr lang="es-ES" dirty="0"/>
              <a:t> deuen consultar per aquest motiu després </a:t>
            </a:r>
            <a:r>
              <a:rPr lang="es-ES" dirty="0" err="1"/>
              <a:t>d’un</a:t>
            </a:r>
            <a:r>
              <a:rPr lang="es-ES" dirty="0"/>
              <a:t> any de </a:t>
            </a:r>
            <a:r>
              <a:rPr lang="es-ES" dirty="0" err="1"/>
              <a:t>relacionssexuals</a:t>
            </a:r>
            <a:r>
              <a:rPr lang="es-ES" dirty="0"/>
              <a:t> encaminades a la procreació. Hi ha casos especials:</a:t>
            </a:r>
          </a:p>
          <a:p>
            <a:pPr lvl="1"/>
            <a:r>
              <a:rPr lang="es-ES" dirty="0" err="1"/>
              <a:t>Parelles</a:t>
            </a:r>
            <a:r>
              <a:rPr lang="es-ES" dirty="0"/>
              <a:t> afectades per </a:t>
            </a:r>
            <a:r>
              <a:rPr lang="es-ES" dirty="0" err="1"/>
              <a:t>transtorns</a:t>
            </a:r>
            <a:r>
              <a:rPr lang="es-ES" dirty="0"/>
              <a:t> de la fertilitat coneguts o evidents.</a:t>
            </a:r>
          </a:p>
          <a:p>
            <a:pPr lvl="1"/>
            <a:r>
              <a:rPr lang="es-ES" dirty="0"/>
              <a:t>Dones amb edad reproductiva avanzada (&gt;35 anys).</a:t>
            </a:r>
          </a:p>
          <a:p>
            <a:pPr lvl="1"/>
            <a:r>
              <a:rPr lang="es-ES" dirty="0" err="1"/>
              <a:t>Parelles</a:t>
            </a:r>
            <a:r>
              <a:rPr lang="es-ES" dirty="0"/>
              <a:t> </a:t>
            </a:r>
            <a:r>
              <a:rPr lang="es-ES" dirty="0" err="1"/>
              <a:t>infèrtils</a:t>
            </a:r>
            <a:r>
              <a:rPr lang="es-ES" dirty="0"/>
              <a:t> o amb antecedents </a:t>
            </a:r>
            <a:r>
              <a:rPr lang="es-ES" dirty="0" err="1"/>
              <a:t>reproductius</a:t>
            </a:r>
            <a:r>
              <a:rPr lang="es-ES" dirty="0"/>
              <a:t> desfavorables.</a:t>
            </a:r>
          </a:p>
          <a:p>
            <a:endParaRPr lang="es-ES" dirty="0"/>
          </a:p>
          <a:p>
            <a:r>
              <a:rPr lang="es-ES" dirty="0"/>
              <a:t>A partir d’ara parlarem indistintament </a:t>
            </a:r>
            <a:r>
              <a:rPr lang="es-ES" dirty="0" err="1"/>
              <a:t>d’infertilitat</a:t>
            </a:r>
            <a:r>
              <a:rPr lang="es-ES" dirty="0"/>
              <a:t> o esterilitat.</a:t>
            </a:r>
          </a:p>
          <a:p>
            <a:endParaRPr lang="es-ES" dirty="0"/>
          </a:p>
          <a:p>
            <a:endParaRPr lang="es-ES" dirty="0"/>
          </a:p>
          <a:p>
            <a:r>
              <a:rPr lang="es-ES" dirty="0"/>
              <a:t>BEBE http://</a:t>
            </a:r>
            <a:r>
              <a:rPr lang="es-ES" dirty="0" err="1"/>
              <a:t>www.imagenesydibujosparaimprimir.com</a:t>
            </a:r>
            <a:r>
              <a:rPr lang="es-ES" dirty="0"/>
              <a:t>/2014/04/bebe-</a:t>
            </a:r>
            <a:r>
              <a:rPr lang="es-ES" dirty="0" err="1"/>
              <a:t>gateando.html</a:t>
            </a:r>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8</a:t>
            </a:fld>
            <a:endParaRPr lang="es-ES"/>
          </a:p>
        </p:txBody>
      </p:sp>
    </p:spTree>
    <p:extLst>
      <p:ext uri="{BB962C8B-B14F-4D97-AF65-F5344CB8AC3E}">
        <p14:creationId xmlns:p14="http://schemas.microsoft.com/office/powerpoint/2010/main" val="2404902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dirty="0"/>
              <a:t>ICSI</a:t>
            </a:r>
            <a:r>
              <a:rPr lang="es-ES" baseline="0" dirty="0"/>
              <a:t>  + per a fer una DGP que permeta descartar </a:t>
            </a:r>
            <a:r>
              <a:rPr lang="es-ES" baseline="0" dirty="0" err="1"/>
              <a:t>l’herència</a:t>
            </a:r>
            <a:r>
              <a:rPr lang="es-ES" baseline="0" dirty="0"/>
              <a:t> de Turner / o bé fer diagnòstic prenatal</a:t>
            </a:r>
          </a:p>
          <a:p>
            <a:pPr marL="171450" indent="-171450">
              <a:buFontTx/>
              <a:buChar char="-"/>
            </a:pPr>
            <a:r>
              <a:rPr lang="es-ES" baseline="0" dirty="0"/>
              <a:t>Donació </a:t>
            </a:r>
            <a:r>
              <a:rPr lang="es-ES" baseline="0" dirty="0" err="1"/>
              <a:t>òvuls</a:t>
            </a:r>
            <a:r>
              <a:rPr lang="es-ES" baseline="0" dirty="0"/>
              <a:t> </a:t>
            </a:r>
            <a:r>
              <a:rPr lang="es-ES" baseline="0" dirty="0" err="1"/>
              <a:t>sans</a:t>
            </a:r>
            <a:endParaRPr lang="es-ES" baseline="0" dirty="0"/>
          </a:p>
          <a:p>
            <a:pPr marL="171450" indent="-171450">
              <a:buFontTx/>
              <a:buChar char="-"/>
            </a:pPr>
            <a:r>
              <a:rPr lang="es-ES" baseline="0" dirty="0"/>
              <a:t>- Es </a:t>
            </a:r>
            <a:r>
              <a:rPr lang="es-ES" baseline="0" dirty="0" err="1"/>
              <a:t>decarta</a:t>
            </a:r>
            <a:r>
              <a:rPr lang="es-ES" baseline="0" dirty="0"/>
              <a:t> FIV perquè es produeixen interferència de ADN dels </a:t>
            </a:r>
            <a:r>
              <a:rPr lang="es-ES" baseline="0" dirty="0" err="1"/>
              <a:t>spz</a:t>
            </a:r>
            <a:r>
              <a:rPr lang="es-ES" baseline="0" dirty="0"/>
              <a:t> que no hagen penetrat a </a:t>
            </a:r>
            <a:r>
              <a:rPr lang="es-ES" baseline="0" dirty="0" err="1"/>
              <a:t>l’òvul</a:t>
            </a:r>
            <a:endParaRPr lang="es-ES" baseline="0" dirty="0"/>
          </a:p>
          <a:p>
            <a:pPr marL="171450" indent="-171450">
              <a:buFontTx/>
              <a:buChar char="-"/>
            </a:pP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58</a:t>
            </a:fld>
            <a:endParaRPr lang="es-ES"/>
          </a:p>
        </p:txBody>
      </p:sp>
    </p:spTree>
    <p:extLst>
      <p:ext uri="{BB962C8B-B14F-4D97-AF65-F5344CB8AC3E}">
        <p14:creationId xmlns:p14="http://schemas.microsoft.com/office/powerpoint/2010/main" val="1299614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 Semen</a:t>
            </a:r>
            <a:r>
              <a:rPr lang="es-ES" baseline="0" dirty="0"/>
              <a:t> obtingut directament del testicle (TESA) + ICSI</a:t>
            </a:r>
          </a:p>
          <a:p>
            <a:r>
              <a:rPr lang="es-ES" baseline="0" dirty="0"/>
              <a:t>- Semen donant</a:t>
            </a:r>
          </a:p>
          <a:p>
            <a:r>
              <a:rPr lang="es-ES" baseline="0" dirty="0"/>
              <a:t>- Transformació de espermàtida a espermatozoide</a:t>
            </a:r>
          </a:p>
        </p:txBody>
      </p:sp>
      <p:sp>
        <p:nvSpPr>
          <p:cNvPr id="4" name="Marcador de número de diapositiva 3"/>
          <p:cNvSpPr>
            <a:spLocks noGrp="1"/>
          </p:cNvSpPr>
          <p:nvPr>
            <p:ph type="sldNum" sz="quarter" idx="10"/>
          </p:nvPr>
        </p:nvSpPr>
        <p:spPr/>
        <p:txBody>
          <a:bodyPr/>
          <a:lstStyle/>
          <a:p>
            <a:fld id="{1D7B0710-E624-3946-BC85-767CC430011D}" type="slidenum">
              <a:rPr lang="es-ES" smtClean="0"/>
              <a:t>59</a:t>
            </a:fld>
            <a:endParaRPr lang="es-ES"/>
          </a:p>
        </p:txBody>
      </p:sp>
    </p:spTree>
    <p:extLst>
      <p:ext uri="{BB962C8B-B14F-4D97-AF65-F5344CB8AC3E}">
        <p14:creationId xmlns:p14="http://schemas.microsoft.com/office/powerpoint/2010/main" val="3135862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3 </a:t>
            </a:r>
            <a:r>
              <a:rPr lang="es-ES" dirty="0" err="1"/>
              <a:t>DNAs</a:t>
            </a:r>
            <a:endParaRPr lang="es-ES" dirty="0"/>
          </a:p>
          <a:p>
            <a:r>
              <a:rPr lang="es-ES" dirty="0"/>
              <a:t>O</a:t>
            </a:r>
            <a:r>
              <a:rPr lang="es-ES" baseline="0" dirty="0"/>
              <a:t> bé, </a:t>
            </a:r>
            <a:r>
              <a:rPr lang="es-ES" baseline="0" dirty="0" err="1"/>
              <a:t>ovodonació</a:t>
            </a:r>
            <a:r>
              <a:rPr lang="es-ES" baseline="0" dirty="0"/>
              <a:t> simple</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60</a:t>
            </a:fld>
            <a:endParaRPr lang="es-ES"/>
          </a:p>
        </p:txBody>
      </p:sp>
    </p:spTree>
    <p:extLst>
      <p:ext uri="{BB962C8B-B14F-4D97-AF65-F5344CB8AC3E}">
        <p14:creationId xmlns:p14="http://schemas.microsoft.com/office/powerpoint/2010/main" val="2014460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a:t>
            </a:r>
            <a:r>
              <a:rPr lang="es-ES" dirty="0" err="1"/>
              <a:t>www.genagen.es</a:t>
            </a:r>
            <a:r>
              <a:rPr lang="es-ES" dirty="0"/>
              <a:t>/</a:t>
            </a:r>
            <a:r>
              <a:rPr lang="es-ES" dirty="0" err="1"/>
              <a:t>area</a:t>
            </a:r>
            <a:r>
              <a:rPr lang="es-ES" dirty="0"/>
              <a:t>-pacientes/</a:t>
            </a:r>
            <a:r>
              <a:rPr lang="es-ES" dirty="0" err="1"/>
              <a:t>informacion</a:t>
            </a:r>
            <a:r>
              <a:rPr lang="es-ES" dirty="0"/>
              <a:t>-</a:t>
            </a:r>
            <a:r>
              <a:rPr lang="es-ES" dirty="0" err="1"/>
              <a:t>genetica</a:t>
            </a:r>
            <a:r>
              <a:rPr lang="es-ES" dirty="0"/>
              <a:t>-y-enfermedades-hereditarias/conceptos-</a:t>
            </a:r>
            <a:r>
              <a:rPr lang="es-ES" dirty="0" err="1"/>
              <a:t>genetica</a:t>
            </a:r>
            <a:r>
              <a:rPr lang="es-ES" dirty="0"/>
              <a:t>/tipos-de-herencia-</a:t>
            </a:r>
            <a:r>
              <a:rPr lang="es-ES" dirty="0" err="1"/>
              <a:t>genetica</a:t>
            </a:r>
            <a:r>
              <a:rPr lang="es-ES" dirty="0"/>
              <a:t>/herencia-</a:t>
            </a:r>
            <a:r>
              <a:rPr lang="es-ES" dirty="0" err="1"/>
              <a:t>autosomica</a:t>
            </a:r>
            <a:r>
              <a:rPr lang="es-ES" dirty="0"/>
              <a:t>-dominante/</a:t>
            </a:r>
          </a:p>
        </p:txBody>
      </p:sp>
      <p:sp>
        <p:nvSpPr>
          <p:cNvPr id="4" name="Marcador de número de diapositiva 3"/>
          <p:cNvSpPr>
            <a:spLocks noGrp="1"/>
          </p:cNvSpPr>
          <p:nvPr>
            <p:ph type="sldNum" sz="quarter" idx="10"/>
          </p:nvPr>
        </p:nvSpPr>
        <p:spPr/>
        <p:txBody>
          <a:bodyPr/>
          <a:lstStyle/>
          <a:p>
            <a:fld id="{1D7B0710-E624-3946-BC85-767CC430011D}" type="slidenum">
              <a:rPr lang="es-ES" smtClean="0"/>
              <a:t>63</a:t>
            </a:fld>
            <a:endParaRPr lang="es-ES"/>
          </a:p>
        </p:txBody>
      </p:sp>
    </p:spTree>
    <p:extLst>
      <p:ext uri="{BB962C8B-B14F-4D97-AF65-F5344CB8AC3E}">
        <p14:creationId xmlns:p14="http://schemas.microsoft.com/office/powerpoint/2010/main" val="172754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latin typeface="+mn-lt"/>
                <a:ea typeface="+mn-ea"/>
                <a:cs typeface="+mn-cs"/>
              </a:rPr>
              <a:t>Patrón de herencia autosómica recesiva cuando los dos progenitores son portadores.</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64</a:t>
            </a:fld>
            <a:endParaRPr lang="es-ES"/>
          </a:p>
        </p:txBody>
      </p:sp>
    </p:spTree>
    <p:extLst>
      <p:ext uri="{BB962C8B-B14F-4D97-AF65-F5344CB8AC3E}">
        <p14:creationId xmlns:p14="http://schemas.microsoft.com/office/powerpoint/2010/main" val="3977028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kern="1200" dirty="0">
              <a:solidFill>
                <a:schemeClr val="tx1"/>
              </a:solidFill>
              <a:latin typeface="+mn-lt"/>
              <a:ea typeface="+mn-ea"/>
              <a:cs typeface="+mn-cs"/>
            </a:endParaRPr>
          </a:p>
          <a:p>
            <a:endParaRPr lang="es-ES" sz="1200" kern="1200" dirty="0">
              <a:solidFill>
                <a:schemeClr val="tx1"/>
              </a:solidFill>
              <a:latin typeface="+mn-lt"/>
              <a:ea typeface="+mn-ea"/>
              <a:cs typeface="+mn-cs"/>
            </a:endParaRPr>
          </a:p>
          <a:p>
            <a:r>
              <a:rPr lang="es-ES" sz="1200" kern="1200" dirty="0">
                <a:solidFill>
                  <a:schemeClr val="tx1"/>
                </a:solidFill>
                <a:latin typeface="+mn-lt"/>
                <a:ea typeface="+mn-ea"/>
                <a:cs typeface="+mn-cs"/>
              </a:rPr>
              <a:t>http://</a:t>
            </a:r>
            <a:r>
              <a:rPr lang="es-ES" sz="1200" kern="1200" dirty="0" err="1">
                <a:solidFill>
                  <a:schemeClr val="tx1"/>
                </a:solidFill>
                <a:latin typeface="+mn-lt"/>
                <a:ea typeface="+mn-ea"/>
                <a:cs typeface="+mn-cs"/>
              </a:rPr>
              <a:t>www.genagen.es</a:t>
            </a:r>
            <a:r>
              <a:rPr lang="es-ES" sz="1200" kern="1200" dirty="0">
                <a:solidFill>
                  <a:schemeClr val="tx1"/>
                </a:solidFill>
                <a:latin typeface="+mn-lt"/>
                <a:ea typeface="+mn-ea"/>
                <a:cs typeface="+mn-cs"/>
              </a:rPr>
              <a:t>/</a:t>
            </a:r>
            <a:r>
              <a:rPr lang="es-ES" sz="1200" kern="1200" dirty="0" err="1">
                <a:solidFill>
                  <a:schemeClr val="tx1"/>
                </a:solidFill>
                <a:latin typeface="+mn-lt"/>
                <a:ea typeface="+mn-ea"/>
                <a:cs typeface="+mn-cs"/>
              </a:rPr>
              <a:t>area</a:t>
            </a:r>
            <a:r>
              <a:rPr lang="es-ES" sz="1200" kern="1200" dirty="0">
                <a:solidFill>
                  <a:schemeClr val="tx1"/>
                </a:solidFill>
                <a:latin typeface="+mn-lt"/>
                <a:ea typeface="+mn-ea"/>
                <a:cs typeface="+mn-cs"/>
              </a:rPr>
              <a:t>-pacientes/</a:t>
            </a:r>
            <a:r>
              <a:rPr lang="es-ES" sz="1200" kern="1200" dirty="0" err="1">
                <a:solidFill>
                  <a:schemeClr val="tx1"/>
                </a:solidFill>
                <a:latin typeface="+mn-lt"/>
                <a:ea typeface="+mn-ea"/>
                <a:cs typeface="+mn-cs"/>
              </a:rPr>
              <a:t>informacion</a:t>
            </a:r>
            <a:r>
              <a:rPr lang="es-ES" sz="1200" kern="1200" dirty="0">
                <a:solidFill>
                  <a:schemeClr val="tx1"/>
                </a:solidFill>
                <a:latin typeface="+mn-lt"/>
                <a:ea typeface="+mn-ea"/>
                <a:cs typeface="+mn-cs"/>
              </a:rPr>
              <a:t>-</a:t>
            </a:r>
            <a:r>
              <a:rPr lang="es-ES" sz="1200" kern="1200" dirty="0" err="1">
                <a:solidFill>
                  <a:schemeClr val="tx1"/>
                </a:solidFill>
                <a:latin typeface="+mn-lt"/>
                <a:ea typeface="+mn-ea"/>
                <a:cs typeface="+mn-cs"/>
              </a:rPr>
              <a:t>genetica</a:t>
            </a:r>
            <a:r>
              <a:rPr lang="es-ES" sz="1200" kern="1200" dirty="0">
                <a:solidFill>
                  <a:schemeClr val="tx1"/>
                </a:solidFill>
                <a:latin typeface="+mn-lt"/>
                <a:ea typeface="+mn-ea"/>
                <a:cs typeface="+mn-cs"/>
              </a:rPr>
              <a:t>-y-enfermedades-hereditarias/conceptos-</a:t>
            </a:r>
            <a:r>
              <a:rPr lang="es-ES" sz="1200" kern="1200" dirty="0" err="1">
                <a:solidFill>
                  <a:schemeClr val="tx1"/>
                </a:solidFill>
                <a:latin typeface="+mn-lt"/>
                <a:ea typeface="+mn-ea"/>
                <a:cs typeface="+mn-cs"/>
              </a:rPr>
              <a:t>genetica</a:t>
            </a:r>
            <a:r>
              <a:rPr lang="es-ES" sz="1200" kern="1200" dirty="0">
                <a:solidFill>
                  <a:schemeClr val="tx1"/>
                </a:solidFill>
                <a:latin typeface="+mn-lt"/>
                <a:ea typeface="+mn-ea"/>
                <a:cs typeface="+mn-cs"/>
              </a:rPr>
              <a:t>/tipos-de-herencia-</a:t>
            </a:r>
            <a:r>
              <a:rPr lang="es-ES" sz="1200" kern="1200" dirty="0" err="1">
                <a:solidFill>
                  <a:schemeClr val="tx1"/>
                </a:solidFill>
                <a:latin typeface="+mn-lt"/>
                <a:ea typeface="+mn-ea"/>
                <a:cs typeface="+mn-cs"/>
              </a:rPr>
              <a:t>genetica</a:t>
            </a:r>
            <a:r>
              <a:rPr lang="es-ES" sz="1200" kern="1200" dirty="0">
                <a:solidFill>
                  <a:schemeClr val="tx1"/>
                </a:solidFill>
                <a:latin typeface="+mn-lt"/>
                <a:ea typeface="+mn-ea"/>
                <a:cs typeface="+mn-cs"/>
              </a:rPr>
              <a:t>/herencia-ligada-al-cromosoma-x-dominante/</a:t>
            </a:r>
          </a:p>
          <a:p>
            <a:r>
              <a:rPr lang="es-ES" sz="1200" kern="1200" dirty="0">
                <a:solidFill>
                  <a:schemeClr val="tx1"/>
                </a:solidFill>
                <a:latin typeface="+mn-lt"/>
                <a:ea typeface="+mn-ea"/>
                <a:cs typeface="+mn-cs"/>
              </a:rPr>
              <a:t>Autor: </a:t>
            </a:r>
            <a:r>
              <a:rPr lang="es-ES" sz="1200" kern="1200" dirty="0">
                <a:solidFill>
                  <a:schemeClr val="tx1"/>
                </a:solidFill>
                <a:latin typeface="+mn-lt"/>
                <a:ea typeface="+mn-ea"/>
                <a:cs typeface="+mn-cs"/>
                <a:hlinkClick r:id="rId3"/>
              </a:rPr>
              <a:t>Carlos Esteban</a:t>
            </a:r>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65</a:t>
            </a:fld>
            <a:endParaRPr lang="es-ES"/>
          </a:p>
        </p:txBody>
      </p:sp>
    </p:spTree>
    <p:extLst>
      <p:ext uri="{BB962C8B-B14F-4D97-AF65-F5344CB8AC3E}">
        <p14:creationId xmlns:p14="http://schemas.microsoft.com/office/powerpoint/2010/main" val="3539508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a:t>
            </a:r>
            <a:r>
              <a:rPr lang="es-ES" dirty="0" err="1"/>
              <a:t>www.genagen.es</a:t>
            </a:r>
            <a:r>
              <a:rPr lang="es-ES" dirty="0"/>
              <a:t>/</a:t>
            </a:r>
            <a:r>
              <a:rPr lang="es-ES" dirty="0" err="1"/>
              <a:t>area</a:t>
            </a:r>
            <a:r>
              <a:rPr lang="es-ES" dirty="0"/>
              <a:t>-pacientes/</a:t>
            </a:r>
            <a:r>
              <a:rPr lang="es-ES" dirty="0" err="1"/>
              <a:t>informacion</a:t>
            </a:r>
            <a:r>
              <a:rPr lang="es-ES" dirty="0"/>
              <a:t>-</a:t>
            </a:r>
            <a:r>
              <a:rPr lang="es-ES" dirty="0" err="1"/>
              <a:t>genetica</a:t>
            </a:r>
            <a:r>
              <a:rPr lang="es-ES" dirty="0"/>
              <a:t>-y-enfermedades-hereditarias/conceptos-</a:t>
            </a:r>
            <a:r>
              <a:rPr lang="es-ES" dirty="0" err="1"/>
              <a:t>genetica</a:t>
            </a:r>
            <a:r>
              <a:rPr lang="es-ES" dirty="0"/>
              <a:t>/tipos-de-herencia-</a:t>
            </a:r>
            <a:r>
              <a:rPr lang="es-ES" dirty="0" err="1"/>
              <a:t>genetica</a:t>
            </a:r>
            <a:r>
              <a:rPr lang="es-ES" dirty="0"/>
              <a:t>/herencia-ligada-al-cromosoma-x-recesiva/</a:t>
            </a:r>
          </a:p>
        </p:txBody>
      </p:sp>
      <p:sp>
        <p:nvSpPr>
          <p:cNvPr id="4" name="Marcador de número de diapositiva 3"/>
          <p:cNvSpPr>
            <a:spLocks noGrp="1"/>
          </p:cNvSpPr>
          <p:nvPr>
            <p:ph type="sldNum" sz="quarter" idx="10"/>
          </p:nvPr>
        </p:nvSpPr>
        <p:spPr/>
        <p:txBody>
          <a:bodyPr/>
          <a:lstStyle/>
          <a:p>
            <a:fld id="{1D7B0710-E624-3946-BC85-767CC430011D}" type="slidenum">
              <a:rPr lang="es-ES" smtClean="0"/>
              <a:t>68</a:t>
            </a:fld>
            <a:endParaRPr lang="es-ES"/>
          </a:p>
        </p:txBody>
      </p:sp>
    </p:spTree>
    <p:extLst>
      <p:ext uri="{BB962C8B-B14F-4D97-AF65-F5344CB8AC3E}">
        <p14:creationId xmlns:p14="http://schemas.microsoft.com/office/powerpoint/2010/main" val="2309392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a:t>
            </a:r>
            <a:r>
              <a:rPr lang="es-ES" dirty="0" err="1"/>
              <a:t>www.genagen.es</a:t>
            </a:r>
            <a:r>
              <a:rPr lang="es-ES" dirty="0"/>
              <a:t>/</a:t>
            </a:r>
            <a:r>
              <a:rPr lang="es-ES" dirty="0" err="1"/>
              <a:t>area</a:t>
            </a:r>
            <a:r>
              <a:rPr lang="es-ES" dirty="0"/>
              <a:t>-pacientes/</a:t>
            </a:r>
            <a:r>
              <a:rPr lang="es-ES" dirty="0" err="1"/>
              <a:t>informacion</a:t>
            </a:r>
            <a:r>
              <a:rPr lang="es-ES" dirty="0"/>
              <a:t>-</a:t>
            </a:r>
            <a:r>
              <a:rPr lang="es-ES" dirty="0" err="1"/>
              <a:t>genetica</a:t>
            </a:r>
            <a:r>
              <a:rPr lang="es-ES" dirty="0"/>
              <a:t>-y-enfermedades-hereditarias/conceptos-</a:t>
            </a:r>
            <a:r>
              <a:rPr lang="es-ES" dirty="0" err="1"/>
              <a:t>genetica</a:t>
            </a:r>
            <a:r>
              <a:rPr lang="es-ES" dirty="0"/>
              <a:t>/tipos-de-herencia-</a:t>
            </a:r>
            <a:r>
              <a:rPr lang="es-ES" dirty="0" err="1"/>
              <a:t>genetica</a:t>
            </a:r>
            <a:r>
              <a:rPr lang="es-ES" dirty="0"/>
              <a:t>/herencia-ligada-al-cromosoma-x-recesiva/</a:t>
            </a:r>
          </a:p>
        </p:txBody>
      </p:sp>
      <p:sp>
        <p:nvSpPr>
          <p:cNvPr id="4" name="Marcador de número de diapositiva 3"/>
          <p:cNvSpPr>
            <a:spLocks noGrp="1"/>
          </p:cNvSpPr>
          <p:nvPr>
            <p:ph type="sldNum" sz="quarter" idx="10"/>
          </p:nvPr>
        </p:nvSpPr>
        <p:spPr/>
        <p:txBody>
          <a:bodyPr/>
          <a:lstStyle/>
          <a:p>
            <a:fld id="{1D7B0710-E624-3946-BC85-767CC430011D}" type="slidenum">
              <a:rPr lang="es-ES" smtClean="0"/>
              <a:t>69</a:t>
            </a:fld>
            <a:endParaRPr lang="es-ES"/>
          </a:p>
        </p:txBody>
      </p:sp>
    </p:spTree>
    <p:extLst>
      <p:ext uri="{BB962C8B-B14F-4D97-AF65-F5344CB8AC3E}">
        <p14:creationId xmlns:p14="http://schemas.microsoft.com/office/powerpoint/2010/main" val="3689271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dirty="0"/>
              <a:t>http://elpais.com/elpais/2015/02/03/media/1422978753_979765.html</a:t>
            </a:r>
            <a:endParaRPr lang="es-ES" dirty="0"/>
          </a:p>
          <a:p>
            <a:endParaRPr lang="es-ES" dirty="0"/>
          </a:p>
        </p:txBody>
      </p:sp>
      <p:sp>
        <p:nvSpPr>
          <p:cNvPr id="4" name="Marcador de número de diapositiva 3"/>
          <p:cNvSpPr>
            <a:spLocks noGrp="1"/>
          </p:cNvSpPr>
          <p:nvPr>
            <p:ph type="sldNum" sz="quarter" idx="10"/>
          </p:nvPr>
        </p:nvSpPr>
        <p:spPr/>
        <p:txBody>
          <a:bodyPr/>
          <a:lstStyle/>
          <a:p>
            <a:fld id="{1D7B0710-E624-3946-BC85-767CC430011D}" type="slidenum">
              <a:rPr lang="es-ES" smtClean="0"/>
              <a:t>72</a:t>
            </a:fld>
            <a:endParaRPr lang="es-ES"/>
          </a:p>
        </p:txBody>
      </p:sp>
    </p:spTree>
    <p:extLst>
      <p:ext uri="{BB962C8B-B14F-4D97-AF65-F5344CB8AC3E}">
        <p14:creationId xmlns:p14="http://schemas.microsoft.com/office/powerpoint/2010/main" val="415607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9</a:t>
            </a:fld>
            <a:endParaRPr lang="es-ES"/>
          </a:p>
        </p:txBody>
      </p:sp>
    </p:spTree>
    <p:extLst>
      <p:ext uri="{BB962C8B-B14F-4D97-AF65-F5344CB8AC3E}">
        <p14:creationId xmlns:p14="http://schemas.microsoft.com/office/powerpoint/2010/main" val="3642513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a:t>
            </a:r>
            <a:r>
              <a:rPr lang="es-ES" dirty="0" err="1"/>
              <a:t>enfermedadclinica.com</a:t>
            </a:r>
            <a:r>
              <a:rPr lang="es-ES" dirty="0"/>
              <a:t>/la-infertilidad-</a:t>
            </a:r>
            <a:r>
              <a:rPr lang="es-ES" dirty="0" err="1"/>
              <a:t>masculina.html</a:t>
            </a:r>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10</a:t>
            </a:fld>
            <a:endParaRPr lang="es-ES"/>
          </a:p>
        </p:txBody>
      </p:sp>
    </p:spTree>
    <p:extLst>
      <p:ext uri="{BB962C8B-B14F-4D97-AF65-F5344CB8AC3E}">
        <p14:creationId xmlns:p14="http://schemas.microsoft.com/office/powerpoint/2010/main" val="3642513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a:t>De forma natural, normalment en cada cicle menstrual comencen a madurar entre 3 y 30 </a:t>
            </a:r>
            <a:r>
              <a:rPr lang="es-ES" dirty="0" err="1"/>
              <a:t>folícles</a:t>
            </a:r>
            <a:r>
              <a:rPr lang="es-ES" dirty="0"/>
              <a:t>, però sols un </a:t>
            </a:r>
            <a:r>
              <a:rPr lang="es-ES" dirty="0" err="1"/>
              <a:t>fol·lícle</a:t>
            </a:r>
            <a:r>
              <a:rPr lang="es-ES" dirty="0"/>
              <a:t> </a:t>
            </a:r>
            <a:r>
              <a:rPr lang="es-ES" dirty="0" err="1"/>
              <a:t>lliberarà</a:t>
            </a:r>
            <a:r>
              <a:rPr lang="es-ES" dirty="0"/>
              <a:t> un </a:t>
            </a:r>
            <a:r>
              <a:rPr lang="es-ES" dirty="0" err="1"/>
              <a:t>óvul</a:t>
            </a:r>
            <a:r>
              <a:rPr lang="es-ES" dirty="0"/>
              <a:t> fecundable. </a:t>
            </a:r>
            <a:r>
              <a:rPr lang="es-ES" dirty="0" err="1"/>
              <a:t>L’estimulació</a:t>
            </a:r>
            <a:r>
              <a:rPr lang="es-ES" dirty="0"/>
              <a:t> ovàrica persegueix, mitjançant el suministre </a:t>
            </a:r>
            <a:r>
              <a:rPr lang="es-ES" dirty="0" err="1"/>
              <a:t>d’hormones</a:t>
            </a:r>
            <a:r>
              <a:rPr lang="es-ES" dirty="0"/>
              <a:t>, que més </a:t>
            </a:r>
            <a:r>
              <a:rPr lang="es-ES" dirty="0" err="1"/>
              <a:t>d’un</a:t>
            </a:r>
            <a:r>
              <a:rPr lang="es-ES" dirty="0"/>
              <a:t> </a:t>
            </a:r>
            <a:r>
              <a:rPr lang="es-ES" dirty="0" err="1"/>
              <a:t>d’estos</a:t>
            </a:r>
            <a:r>
              <a:rPr lang="es-ES" dirty="0"/>
              <a:t> </a:t>
            </a:r>
            <a:r>
              <a:rPr lang="es-ES" dirty="0" err="1"/>
              <a:t>fol·lícles</a:t>
            </a:r>
            <a:r>
              <a:rPr lang="es-ES" dirty="0"/>
              <a:t> </a:t>
            </a:r>
            <a:r>
              <a:rPr lang="es-ES" dirty="0" err="1"/>
              <a:t>arrive</a:t>
            </a:r>
            <a:r>
              <a:rPr lang="es-ES" dirty="0"/>
              <a:t> a la meta, </a:t>
            </a:r>
            <a:r>
              <a:rPr lang="es-ES" dirty="0" err="1"/>
              <a:t>produïnt</a:t>
            </a:r>
            <a:r>
              <a:rPr lang="es-ES" dirty="0"/>
              <a:t>-se més </a:t>
            </a:r>
            <a:r>
              <a:rPr lang="es-ES" dirty="0" err="1"/>
              <a:t>d’un</a:t>
            </a:r>
            <a:r>
              <a:rPr lang="es-ES" dirty="0"/>
              <a:t> </a:t>
            </a:r>
            <a:r>
              <a:rPr lang="es-ES" dirty="0" err="1"/>
              <a:t>óvul</a:t>
            </a:r>
            <a:r>
              <a:rPr lang="es-ES" dirty="0"/>
              <a:t> fecundable en un únic cicle.</a:t>
            </a:r>
          </a:p>
          <a:p>
            <a:endParaRPr lang="es-ES" dirty="0"/>
          </a:p>
          <a:p>
            <a:endParaRPr lang="es-ES" dirty="0"/>
          </a:p>
          <a:p>
            <a:r>
              <a:rPr lang="es-ES" dirty="0"/>
              <a:t>Així, es sap </a:t>
            </a:r>
            <a:r>
              <a:rPr lang="es-ES" dirty="0" err="1"/>
              <a:t>exàctament</a:t>
            </a:r>
            <a:r>
              <a:rPr lang="es-ES" dirty="0"/>
              <a:t> en quin moment els </a:t>
            </a:r>
            <a:r>
              <a:rPr lang="es-ES" dirty="0" err="1"/>
              <a:t>òvuls</a:t>
            </a:r>
            <a:r>
              <a:rPr lang="es-ES" dirty="0"/>
              <a:t> estan a punt per al següent pas: un coit amb relacions programades, una inseminació artificial que acoste els espermatozoides a les trompes o </a:t>
            </a:r>
            <a:r>
              <a:rPr lang="es-ES" dirty="0" err="1"/>
              <a:t>l'extracció</a:t>
            </a:r>
            <a:r>
              <a:rPr lang="es-ES" dirty="0"/>
              <a:t> prèvia dels </a:t>
            </a:r>
            <a:r>
              <a:rPr lang="es-ES" dirty="0" err="1"/>
              <a:t>òvuls</a:t>
            </a:r>
            <a:r>
              <a:rPr lang="es-ES" dirty="0"/>
              <a:t> per inseminar en un laboratori a través d'una FIV-ICSI.</a:t>
            </a:r>
          </a:p>
          <a:p>
            <a:endParaRPr lang="es-ES" dirty="0"/>
          </a:p>
          <a:p>
            <a:endParaRPr lang="es-ES" dirty="0"/>
          </a:p>
          <a:p>
            <a:endParaRPr lang="es-ES" dirty="0"/>
          </a:p>
          <a:p>
            <a:endParaRPr lang="es-ES" dirty="0"/>
          </a:p>
          <a:p>
            <a:r>
              <a:rPr lang="es-ES" dirty="0" err="1"/>
              <a:t>Estimulacio</a:t>
            </a:r>
            <a:r>
              <a:rPr lang="es-ES" dirty="0"/>
              <a:t> http://</a:t>
            </a:r>
            <a:r>
              <a:rPr lang="es-ES" dirty="0" err="1"/>
              <a:t>www.google.es</a:t>
            </a:r>
            <a:r>
              <a:rPr lang="es-ES" dirty="0"/>
              <a:t>/</a:t>
            </a:r>
            <a:r>
              <a:rPr lang="es-ES" dirty="0" err="1"/>
              <a:t>imgres?imgurl</a:t>
            </a:r>
            <a:r>
              <a:rPr lang="es-ES" dirty="0"/>
              <a:t>=http://</a:t>
            </a:r>
            <a:r>
              <a:rPr lang="es-ES" dirty="0" err="1"/>
              <a:t>www.reproduccionasistida.org</a:t>
            </a:r>
            <a:r>
              <a:rPr lang="es-ES" dirty="0"/>
              <a:t>/</a:t>
            </a:r>
            <a:r>
              <a:rPr lang="es-ES" dirty="0" err="1"/>
              <a:t>wp</a:t>
            </a:r>
            <a:r>
              <a:rPr lang="es-ES" dirty="0"/>
              <a:t>-content//</a:t>
            </a:r>
            <a:r>
              <a:rPr lang="es-ES" dirty="0" err="1"/>
              <a:t>Interacciones-de-Gonal.png&amp;imgrefurl</a:t>
            </a:r>
            <a:r>
              <a:rPr lang="es-ES" dirty="0"/>
              <a:t>=http://</a:t>
            </a:r>
            <a:r>
              <a:rPr lang="es-ES" dirty="0" err="1"/>
              <a:t>www.reproduccionasistida.org</a:t>
            </a:r>
            <a:r>
              <a:rPr lang="es-ES" dirty="0"/>
              <a:t>/gonal-f-300/&amp;h=537&amp;w=1262&amp;tbnid=WbbhKtruA25gHM:&amp;zoom=1&amp;docid=YBkxvclU1aNMUM&amp;ei=NbR5VcrXNYX1UOTMgYgI&amp;tbm=</a:t>
            </a:r>
            <a:r>
              <a:rPr lang="es-ES" dirty="0" err="1"/>
              <a:t>isch&amp;ved</a:t>
            </a:r>
            <a:r>
              <a:rPr lang="es-ES" dirty="0"/>
              <a:t>=0CHoQMyhQMFBqFQoTCIrGrPCEiMYCFYU6FAodZGYAgQ</a:t>
            </a:r>
          </a:p>
          <a:p>
            <a:endParaRPr lang="es-ES" dirty="0"/>
          </a:p>
          <a:p>
            <a:r>
              <a:rPr lang="es-ES" dirty="0" err="1"/>
              <a:t>Foliculos</a:t>
            </a:r>
            <a:r>
              <a:rPr lang="es-ES" dirty="0"/>
              <a:t> http://mind42.com/</a:t>
            </a:r>
            <a:r>
              <a:rPr lang="es-ES" dirty="0" err="1"/>
              <a:t>mindmap</a:t>
            </a:r>
            <a:r>
              <a:rPr lang="es-ES" dirty="0"/>
              <a:t>/d77049ea-59ae-40c5-a8e1-9e4589003cf8?rel=</a:t>
            </a:r>
            <a:r>
              <a:rPr lang="es-ES" dirty="0" err="1"/>
              <a:t>gallery</a:t>
            </a:r>
            <a:endParaRPr lang="es-ES" dirty="0"/>
          </a:p>
          <a:p>
            <a:endParaRPr lang="es-ES" dirty="0"/>
          </a:p>
          <a:p>
            <a:r>
              <a:rPr lang="es-ES" dirty="0" err="1"/>
              <a:t>Ovocits</a:t>
            </a:r>
            <a:r>
              <a:rPr lang="es-ES" dirty="0"/>
              <a:t> aspirats http://</a:t>
            </a:r>
            <a:r>
              <a:rPr lang="es-ES" dirty="0" err="1"/>
              <a:t>www.clinicalascondes.com</a:t>
            </a:r>
            <a:r>
              <a:rPr lang="es-ES" dirty="0"/>
              <a:t>/</a:t>
            </a:r>
            <a:r>
              <a:rPr lang="es-ES" dirty="0" err="1"/>
              <a:t>Programas_UMR</a:t>
            </a:r>
            <a:r>
              <a:rPr lang="es-ES" dirty="0"/>
              <a:t>/</a:t>
            </a:r>
            <a:r>
              <a:rPr lang="es-ES" dirty="0" err="1"/>
              <a:t>reproduccion_FIV.htm</a:t>
            </a:r>
            <a:endParaRPr lang="es-ES" dirty="0"/>
          </a:p>
          <a:p>
            <a:endParaRPr lang="es-ES" dirty="0"/>
          </a:p>
          <a:p>
            <a:r>
              <a:rPr lang="es-ES" dirty="0"/>
              <a:t>Medico http://</a:t>
            </a:r>
            <a:r>
              <a:rPr lang="es-ES" dirty="0" err="1"/>
              <a:t>hospicentrookens.com</a:t>
            </a:r>
            <a:r>
              <a:rPr lang="es-ES" dirty="0"/>
              <a:t>/</a:t>
            </a:r>
            <a:r>
              <a:rPr lang="es-ES" dirty="0" err="1"/>
              <a:t>site_page.php?page_id</a:t>
            </a:r>
            <a:r>
              <a:rPr lang="es-ES" dirty="0"/>
              <a:t>=45</a:t>
            </a:r>
          </a:p>
          <a:p>
            <a:endParaRPr lang="es-ES" dirty="0"/>
          </a:p>
          <a:p>
            <a:r>
              <a:rPr lang="es-ES" dirty="0"/>
              <a:t>Sangre http://</a:t>
            </a:r>
            <a:r>
              <a:rPr lang="es-ES" dirty="0" err="1"/>
              <a:t>www.google.es</a:t>
            </a:r>
            <a:r>
              <a:rPr lang="es-ES" dirty="0"/>
              <a:t>/</a:t>
            </a:r>
            <a:r>
              <a:rPr lang="es-ES" dirty="0" err="1"/>
              <a:t>imgres?imgurl</a:t>
            </a:r>
            <a:r>
              <a:rPr lang="es-ES" dirty="0"/>
              <a:t>=http://</a:t>
            </a:r>
            <a:r>
              <a:rPr lang="es-ES" dirty="0" err="1"/>
              <a:t>www.t-nation.com</a:t>
            </a:r>
            <a:r>
              <a:rPr lang="es-ES" dirty="0"/>
              <a:t>/</a:t>
            </a:r>
            <a:r>
              <a:rPr lang="es-ES" dirty="0" err="1"/>
              <a:t>img</a:t>
            </a:r>
            <a:r>
              <a:rPr lang="es-ES" dirty="0"/>
              <a:t>/</a:t>
            </a:r>
            <a:r>
              <a:rPr lang="es-ES" dirty="0" err="1"/>
              <a:t>photos</a:t>
            </a:r>
            <a:r>
              <a:rPr lang="es-ES" dirty="0"/>
              <a:t>/2011/11-685-03/</a:t>
            </a:r>
            <a:r>
              <a:rPr lang="es-ES" dirty="0" err="1"/>
              <a:t>leadImage.jpg&amp;imgrefurl</a:t>
            </a:r>
            <a:r>
              <a:rPr lang="es-ES" dirty="0"/>
              <a:t>=http://</a:t>
            </a:r>
            <a:r>
              <a:rPr lang="es-ES" dirty="0" err="1"/>
              <a:t>www.taringa.net</a:t>
            </a:r>
            <a:r>
              <a:rPr lang="es-ES" dirty="0"/>
              <a:t>/posts/salud-bienestar/15394186/</a:t>
            </a:r>
            <a:r>
              <a:rPr lang="es-ES" dirty="0" err="1"/>
              <a:t>Que-deberias-saber-sobre-los-analisis-de-sangre.html&amp;h</a:t>
            </a:r>
            <a:r>
              <a:rPr lang="es-ES" dirty="0"/>
              <a:t>=360&amp;w=640&amp;tbnid=BqYb7flnqH9NUM:&amp;zoom=1&amp;docid=GxV-BGCbo2yn5M&amp;ei=7L55VYOJLYX5UqjygaAJ&amp;tbm=</a:t>
            </a:r>
            <a:r>
              <a:rPr lang="es-ES" dirty="0" err="1"/>
              <a:t>isch&amp;ved</a:t>
            </a:r>
            <a:r>
              <a:rPr lang="es-ES" dirty="0"/>
              <a:t>=0CGwQMyg8MDxqFQoTCIOvn4yPiMYCFYW8FAodKHkAlA</a:t>
            </a:r>
          </a:p>
          <a:p>
            <a:endParaRPr lang="es-ES" dirty="0"/>
          </a:p>
          <a:p>
            <a:r>
              <a:rPr lang="es-ES" dirty="0"/>
              <a:t>Ecografia http://</a:t>
            </a:r>
            <a:r>
              <a:rPr lang="es-ES" dirty="0" err="1"/>
              <a:t>www.google.es</a:t>
            </a:r>
            <a:r>
              <a:rPr lang="es-ES" dirty="0"/>
              <a:t>/</a:t>
            </a:r>
            <a:r>
              <a:rPr lang="es-ES" dirty="0" err="1"/>
              <a:t>imgres?imgurl</a:t>
            </a:r>
            <a:r>
              <a:rPr lang="es-ES" dirty="0"/>
              <a:t>=http://</a:t>
            </a:r>
            <a:r>
              <a:rPr lang="es-ES" dirty="0" err="1"/>
              <a:t>www.endogyn.com.ec</a:t>
            </a:r>
            <a:r>
              <a:rPr lang="es-ES" dirty="0"/>
              <a:t>/</a:t>
            </a:r>
            <a:r>
              <a:rPr lang="es-ES" dirty="0" err="1"/>
              <a:t>images</a:t>
            </a:r>
            <a:r>
              <a:rPr lang="es-ES" dirty="0"/>
              <a:t>/endometriosis6.jpg&amp;imgrefurl=http://</a:t>
            </a:r>
            <a:r>
              <a:rPr lang="es-ES" dirty="0" err="1"/>
              <a:t>www.endogyn.com.ec</a:t>
            </a:r>
            <a:r>
              <a:rPr lang="es-ES" dirty="0"/>
              <a:t>/</a:t>
            </a:r>
            <a:r>
              <a:rPr lang="es-ES" dirty="0" err="1"/>
              <a:t>endometriosis.html&amp;h</a:t>
            </a:r>
            <a:r>
              <a:rPr lang="es-ES" dirty="0"/>
              <a:t>=220&amp;w=295&amp;tbnid=WTZVN5yj-apoCM:&amp;zoom=1&amp;docid=FClwkGgzlw6ahM&amp;ei=lb95VYfWFMP-ULjHg-gJ&amp;tbm=</a:t>
            </a:r>
            <a:r>
              <a:rPr lang="es-ES" dirty="0" err="1"/>
              <a:t>isch&amp;ved</a:t>
            </a:r>
            <a:r>
              <a:rPr lang="es-ES" dirty="0"/>
              <a:t>=0CEQQMyhAMEA4ZGoVChMIx_TR3I-IxgIVQz8UCh244wCd</a:t>
            </a:r>
          </a:p>
        </p:txBody>
      </p:sp>
      <p:sp>
        <p:nvSpPr>
          <p:cNvPr id="4" name="Marcador de número de diapositiva 3"/>
          <p:cNvSpPr>
            <a:spLocks noGrp="1"/>
          </p:cNvSpPr>
          <p:nvPr>
            <p:ph type="sldNum" sz="quarter" idx="10"/>
          </p:nvPr>
        </p:nvSpPr>
        <p:spPr/>
        <p:txBody>
          <a:bodyPr/>
          <a:lstStyle/>
          <a:p>
            <a:fld id="{94692768-0308-4F40-8407-1AA2891E347D}" type="slidenum">
              <a:rPr lang="es-ES" smtClean="0"/>
              <a:t>13</a:t>
            </a:fld>
            <a:endParaRPr lang="es-ES"/>
          </a:p>
        </p:txBody>
      </p:sp>
    </p:spTree>
    <p:extLst>
      <p:ext uri="{BB962C8B-B14F-4D97-AF65-F5344CB8AC3E}">
        <p14:creationId xmlns:p14="http://schemas.microsoft.com/office/powerpoint/2010/main" val="251092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L’home</a:t>
            </a:r>
            <a:r>
              <a:rPr lang="es-ES" dirty="0"/>
              <a:t> donarà una mostra de semen per a la fertilització.</a:t>
            </a:r>
          </a:p>
          <a:p>
            <a:r>
              <a:rPr lang="es-ES" dirty="0"/>
              <a:t>El semen no pot introduir-se en </a:t>
            </a:r>
            <a:r>
              <a:rPr lang="es-ES" dirty="0" err="1"/>
              <a:t>l'úter</a:t>
            </a:r>
            <a:r>
              <a:rPr lang="es-ES" dirty="0"/>
              <a:t> sense una preparació prèvia, ja que el semen, conté una sèrie de </a:t>
            </a:r>
            <a:r>
              <a:rPr lang="es-ES" dirty="0" err="1"/>
              <a:t>substàncies</a:t>
            </a:r>
            <a:r>
              <a:rPr lang="es-ES" dirty="0"/>
              <a:t> que si </a:t>
            </a:r>
            <a:r>
              <a:rPr lang="es-ES" dirty="0" err="1"/>
              <a:t>s'introdueixen</a:t>
            </a:r>
            <a:r>
              <a:rPr lang="es-ES" dirty="0"/>
              <a:t> en </a:t>
            </a:r>
            <a:r>
              <a:rPr lang="es-ES" dirty="0" err="1"/>
              <a:t>l'úter</a:t>
            </a:r>
            <a:r>
              <a:rPr lang="es-ES" dirty="0"/>
              <a:t>, podrien produir </a:t>
            </a:r>
            <a:r>
              <a:rPr lang="es-ES" dirty="0" err="1"/>
              <a:t>reaccions</a:t>
            </a:r>
            <a:r>
              <a:rPr lang="es-ES" dirty="0"/>
              <a:t> </a:t>
            </a:r>
            <a:r>
              <a:rPr lang="es-ES" dirty="0" err="1"/>
              <a:t>al·lèrgiques</a:t>
            </a:r>
            <a:r>
              <a:rPr lang="es-ES" dirty="0"/>
              <a:t> </a:t>
            </a:r>
            <a:r>
              <a:rPr lang="es-ES" dirty="0" err="1"/>
              <a:t>anafilàctiques</a:t>
            </a:r>
            <a:r>
              <a:rPr lang="es-ES" dirty="0"/>
              <a:t>, i </a:t>
            </a:r>
            <a:r>
              <a:rPr lang="es-ES" dirty="0" err="1"/>
              <a:t>infeccions</a:t>
            </a:r>
            <a:r>
              <a:rPr lang="es-ES" dirty="0"/>
              <a:t>. Per això cal fer un rentat de la mostra de semen amb el qual </a:t>
            </a:r>
            <a:r>
              <a:rPr lang="es-ES" dirty="0" err="1"/>
              <a:t>s'eliminen</a:t>
            </a:r>
            <a:r>
              <a:rPr lang="es-ES" dirty="0"/>
              <a:t> totes aquestes </a:t>
            </a:r>
            <a:r>
              <a:rPr lang="es-ES" dirty="0" err="1"/>
              <a:t>substàncies</a:t>
            </a:r>
            <a:r>
              <a:rPr lang="es-ES" dirty="0"/>
              <a:t>, quedant-nos només amb els espermatozoides. Es produeixen  també millora la mobilitat i selecciona els millors espermatozoides.</a:t>
            </a:r>
          </a:p>
          <a:p>
            <a:r>
              <a:rPr lang="es-ES" dirty="0"/>
              <a:t>Aquest procés de rentat del semen és conegut com Capacitació Artificial espermàtica.</a:t>
            </a:r>
          </a:p>
          <a:p>
            <a:endParaRPr lang="es-ES" dirty="0"/>
          </a:p>
          <a:p>
            <a:r>
              <a:rPr lang="es-ES" dirty="0" err="1"/>
              <a:t>Spz</a:t>
            </a:r>
            <a:r>
              <a:rPr lang="es-ES" dirty="0"/>
              <a:t> http://</a:t>
            </a:r>
            <a:r>
              <a:rPr lang="es-ES" dirty="0" err="1"/>
              <a:t>www.taringa.net</a:t>
            </a:r>
            <a:r>
              <a:rPr lang="es-ES" dirty="0"/>
              <a:t>/posts/ciencia-</a:t>
            </a:r>
            <a:r>
              <a:rPr lang="es-ES" dirty="0" err="1"/>
              <a:t>educacion</a:t>
            </a:r>
            <a:r>
              <a:rPr lang="es-ES" dirty="0"/>
              <a:t>/17751820/El-esperma-desaparece---decadencia-humana-.</a:t>
            </a:r>
            <a:r>
              <a:rPr lang="es-ES" dirty="0" err="1"/>
              <a:t>html</a:t>
            </a:r>
            <a:endParaRPr lang="es-ES" dirty="0"/>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15</a:t>
            </a:fld>
            <a:endParaRPr lang="es-ES"/>
          </a:p>
        </p:txBody>
      </p:sp>
    </p:spTree>
    <p:extLst>
      <p:ext uri="{BB962C8B-B14F-4D97-AF65-F5344CB8AC3E}">
        <p14:creationId xmlns:p14="http://schemas.microsoft.com/office/powerpoint/2010/main" val="1583800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a:t>
            </a:r>
            <a:r>
              <a:rPr lang="es-ES" dirty="0" err="1"/>
              <a:t>revoluciongeneticacmc.blogspot.com.es</a:t>
            </a:r>
            <a:r>
              <a:rPr lang="es-ES" dirty="0"/>
              <a:t>/2014_09_01_archive.html</a:t>
            </a:r>
          </a:p>
          <a:p>
            <a:endParaRPr lang="es-ES" dirty="0"/>
          </a:p>
          <a:p>
            <a:r>
              <a:rPr lang="es-ES" dirty="0"/>
              <a:t>MÉS SENZILLA</a:t>
            </a:r>
          </a:p>
          <a:p>
            <a:pPr marL="182880" marR="0" lvl="0" indent="-182880" algn="l" defTabSz="914400" rtl="0" eaLnBrk="1" fontAlgn="auto" latinLnBrk="0" hangingPunct="1">
              <a:lnSpc>
                <a:spcPct val="100000"/>
              </a:lnSpc>
              <a:spcBef>
                <a:spcPct val="20000"/>
              </a:spcBef>
              <a:spcAft>
                <a:spcPts val="0"/>
              </a:spcAft>
              <a:buClr>
                <a:srgbClr val="9EB060"/>
              </a:buClr>
              <a:buSzPct val="85000"/>
              <a:buFont typeface="Arial" pitchFamily="34" charset="0"/>
              <a:buChar char="•"/>
              <a:tabLst/>
              <a:defRPr/>
            </a:pPr>
            <a:r>
              <a:rPr kumimoji="0" lang="es-ES" sz="2600" b="0" i="0" u="none" strike="noStrike" kern="1200" cap="none" spc="0" normalizeH="0" baseline="0" noProof="0" dirty="0">
                <a:ln>
                  <a:noFill/>
                </a:ln>
                <a:solidFill>
                  <a:prstClr val="black"/>
                </a:solidFill>
                <a:effectLst/>
                <a:uLnTx/>
                <a:uFillTx/>
                <a:latin typeface="Arial"/>
                <a:ea typeface="+mn-ea"/>
                <a:cs typeface="+mn-cs"/>
              </a:rPr>
              <a:t>La mitja </a:t>
            </a:r>
            <a:r>
              <a:rPr kumimoji="0" lang="es-ES" sz="2600" b="0" i="0" u="none" strike="noStrike" kern="1200" cap="none" spc="0" normalizeH="0" baseline="0" noProof="0" dirty="0" err="1">
                <a:ln>
                  <a:noFill/>
                </a:ln>
                <a:solidFill>
                  <a:prstClr val="black"/>
                </a:solidFill>
                <a:effectLst/>
                <a:uLnTx/>
                <a:uFillTx/>
                <a:latin typeface="Arial"/>
                <a:ea typeface="+mn-ea"/>
                <a:cs typeface="+mn-cs"/>
              </a:rPr>
              <a:t>d’embaràs</a:t>
            </a:r>
            <a:r>
              <a:rPr kumimoji="0" lang="es-ES" sz="2600" b="0" i="0" u="none" strike="noStrike" kern="1200" cap="none" spc="0" normalizeH="0" baseline="0" noProof="0" dirty="0">
                <a:ln>
                  <a:noFill/>
                </a:ln>
                <a:solidFill>
                  <a:prstClr val="black"/>
                </a:solidFill>
                <a:effectLst/>
                <a:uLnTx/>
                <a:uFillTx/>
                <a:latin typeface="Arial"/>
                <a:ea typeface="+mn-ea"/>
                <a:cs typeface="+mn-cs"/>
              </a:rPr>
              <a:t> per cicle iniciat es del 20%.</a:t>
            </a:r>
          </a:p>
          <a:p>
            <a:pPr marL="182880" marR="0" lvl="0" indent="-182880" algn="l" defTabSz="914400" rtl="0" eaLnBrk="1" fontAlgn="auto" latinLnBrk="0" hangingPunct="1">
              <a:lnSpc>
                <a:spcPct val="100000"/>
              </a:lnSpc>
              <a:spcBef>
                <a:spcPct val="20000"/>
              </a:spcBef>
              <a:spcAft>
                <a:spcPts val="0"/>
              </a:spcAft>
              <a:buClr>
                <a:srgbClr val="9EB060"/>
              </a:buClr>
              <a:buSzPct val="85000"/>
              <a:buFont typeface="Arial" pitchFamily="34" charset="0"/>
              <a:buChar char="•"/>
              <a:tabLst/>
              <a:defRPr/>
            </a:pPr>
            <a:r>
              <a:rPr lang="es-ES" sz="2800" dirty="0"/>
              <a:t>les trompes han </a:t>
            </a:r>
            <a:r>
              <a:rPr lang="es-ES" sz="2800" dirty="0" err="1"/>
              <a:t>d'estar</a:t>
            </a:r>
            <a:r>
              <a:rPr lang="es-ES" sz="2800" dirty="0"/>
              <a:t> permeables (no obstruïdes)</a:t>
            </a:r>
            <a:endParaRPr kumimoji="0" lang="es-ES" sz="2600" b="0" i="0" u="none" strike="noStrike" kern="1200" cap="none" spc="0" normalizeH="0" baseline="0" noProof="0" dirty="0">
              <a:ln>
                <a:noFill/>
              </a:ln>
              <a:solidFill>
                <a:prstClr val="black"/>
              </a:solidFill>
              <a:effectLst/>
              <a:uLnTx/>
              <a:uFillTx/>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16</a:t>
            </a:fld>
            <a:endParaRPr lang="es-ES"/>
          </a:p>
        </p:txBody>
      </p:sp>
    </p:spTree>
    <p:extLst>
      <p:ext uri="{BB962C8B-B14F-4D97-AF65-F5344CB8AC3E}">
        <p14:creationId xmlns:p14="http://schemas.microsoft.com/office/powerpoint/2010/main" val="174746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Fiv</a:t>
            </a:r>
            <a:r>
              <a:rPr lang="es-ES" baseline="0" dirty="0"/>
              <a:t> </a:t>
            </a:r>
            <a:r>
              <a:rPr lang="es-ES" baseline="0" dirty="0" err="1"/>
              <a:t>https</a:t>
            </a:r>
            <a:r>
              <a:rPr lang="es-ES" baseline="0" dirty="0"/>
              <a:t>://</a:t>
            </a:r>
            <a:r>
              <a:rPr lang="es-ES" baseline="0" dirty="0" err="1"/>
              <a:t>sites.google.com</a:t>
            </a:r>
            <a:r>
              <a:rPr lang="es-ES" baseline="0" dirty="0"/>
              <a:t>/</a:t>
            </a:r>
            <a:r>
              <a:rPr lang="es-ES" baseline="0" dirty="0" err="1"/>
              <a:t>site</a:t>
            </a:r>
            <a:r>
              <a:rPr lang="es-ES" baseline="0" dirty="0"/>
              <a:t>/lestechniquesdelapma1s3/la-</a:t>
            </a:r>
            <a:r>
              <a:rPr lang="es-ES" baseline="0" dirty="0" err="1"/>
              <a:t>fecondation</a:t>
            </a:r>
            <a:r>
              <a:rPr lang="es-ES" baseline="0" dirty="0"/>
              <a:t>-in-vitro-</a:t>
            </a:r>
            <a:r>
              <a:rPr lang="es-ES" baseline="0" dirty="0" err="1"/>
              <a:t>fiv</a:t>
            </a:r>
            <a:endParaRPr lang="es-ES" baseline="0" dirty="0"/>
          </a:p>
          <a:p>
            <a:endParaRPr lang="es-ES" baseline="0" dirty="0"/>
          </a:p>
          <a:p>
            <a:pPr lvl="1"/>
            <a:r>
              <a:rPr lang="es-ES" sz="2000" dirty="0"/>
              <a:t>Esterilitat femenina per patologia </a:t>
            </a:r>
            <a:r>
              <a:rPr lang="es-ES" sz="2000" dirty="0" err="1"/>
              <a:t>tubàrica</a:t>
            </a:r>
            <a:r>
              <a:rPr lang="es-ES" sz="2000" dirty="0"/>
              <a:t> </a:t>
            </a:r>
            <a:r>
              <a:rPr lang="es-ES" sz="2000" dirty="0" err="1"/>
              <a:t>bilaterals</a:t>
            </a:r>
            <a:endParaRPr lang="es-ES" sz="2000" dirty="0"/>
          </a:p>
          <a:p>
            <a:pPr lvl="1"/>
            <a:r>
              <a:rPr lang="es-ES" sz="2000" dirty="0"/>
              <a:t>Fallada de Inseminació: quan no </a:t>
            </a:r>
            <a:r>
              <a:rPr lang="es-ES" sz="2000" dirty="0" err="1"/>
              <a:t>s'aconsegueix</a:t>
            </a:r>
            <a:r>
              <a:rPr lang="es-ES" sz="2000" dirty="0"/>
              <a:t> </a:t>
            </a:r>
            <a:r>
              <a:rPr lang="es-ES" sz="2000" dirty="0" err="1"/>
              <a:t>l'embaràs</a:t>
            </a:r>
            <a:r>
              <a:rPr lang="es-ES" sz="2000" dirty="0"/>
              <a:t> després de 4-6 cicles </a:t>
            </a:r>
            <a:r>
              <a:rPr lang="es-ES" sz="2000" dirty="0" err="1"/>
              <a:t>d'inseminació</a:t>
            </a:r>
            <a:r>
              <a:rPr lang="es-ES" sz="2000" dirty="0"/>
              <a:t> artificial.</a:t>
            </a:r>
          </a:p>
          <a:p>
            <a:pPr marL="0" marR="0" lvl="1" indent="0" algn="l" defTabSz="457200" rtl="0" eaLnBrk="1" fontAlgn="auto" latinLnBrk="0" hangingPunct="1">
              <a:lnSpc>
                <a:spcPct val="100000"/>
              </a:lnSpc>
              <a:spcBef>
                <a:spcPts val="0"/>
              </a:spcBef>
              <a:spcAft>
                <a:spcPts val="0"/>
              </a:spcAft>
              <a:buClrTx/>
              <a:buSzTx/>
              <a:buFontTx/>
              <a:buNone/>
              <a:tabLst/>
              <a:defRPr/>
            </a:pPr>
            <a:r>
              <a:rPr lang="ca-ES" sz="2000" dirty="0"/>
              <a:t>La mitjana d’embaràs/cicle: 35-40%</a:t>
            </a:r>
            <a:endParaRPr lang="es-ES" sz="2000" dirty="0"/>
          </a:p>
          <a:p>
            <a:pPr marL="0" marR="0" indent="0" algn="l" defTabSz="457200" rtl="0" eaLnBrk="1" fontAlgn="auto" latinLnBrk="0" hangingPunct="1">
              <a:lnSpc>
                <a:spcPct val="100000"/>
              </a:lnSpc>
              <a:spcBef>
                <a:spcPts val="0"/>
              </a:spcBef>
              <a:spcAft>
                <a:spcPts val="0"/>
              </a:spcAft>
              <a:buClrTx/>
              <a:buSzTx/>
              <a:buFontTx/>
              <a:buNone/>
              <a:tabLst/>
              <a:defRPr/>
            </a:pPr>
            <a:r>
              <a:rPr lang="es-ES" dirty="0"/>
              <a:t>La mitja </a:t>
            </a:r>
            <a:r>
              <a:rPr lang="es-ES" dirty="0" err="1"/>
              <a:t>d’embaras</a:t>
            </a:r>
            <a:r>
              <a:rPr lang="es-ES" dirty="0"/>
              <a:t> per cicle iniciat es 35-40%.</a:t>
            </a:r>
          </a:p>
          <a:p>
            <a:endParaRPr lang="es-ES" dirty="0"/>
          </a:p>
        </p:txBody>
      </p:sp>
      <p:sp>
        <p:nvSpPr>
          <p:cNvPr id="4" name="Marcador de número de diapositiva 3"/>
          <p:cNvSpPr>
            <a:spLocks noGrp="1"/>
          </p:cNvSpPr>
          <p:nvPr>
            <p:ph type="sldNum" sz="quarter" idx="10"/>
          </p:nvPr>
        </p:nvSpPr>
        <p:spPr/>
        <p:txBody>
          <a:bodyPr/>
          <a:lstStyle/>
          <a:p>
            <a:fld id="{94692768-0308-4F40-8407-1AA2891E347D}" type="slidenum">
              <a:rPr lang="es-ES" smtClean="0"/>
              <a:t>17</a:t>
            </a:fld>
            <a:endParaRPr lang="es-ES"/>
          </a:p>
        </p:txBody>
      </p:sp>
    </p:spTree>
    <p:extLst>
      <p:ext uri="{BB962C8B-B14F-4D97-AF65-F5344CB8AC3E}">
        <p14:creationId xmlns:p14="http://schemas.microsoft.com/office/powerpoint/2010/main" val="402489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252964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s-ES_tradnl"/>
              <a:t>Clic para editar título</a:t>
            </a:r>
            <a:endParaRPr lang="en-US"/>
          </a:p>
        </p:txBody>
      </p:sp>
      <p:sp>
        <p:nvSpPr>
          <p:cNvPr id="3" name="Content Placeholder 2"/>
          <p:cNvSpPr>
            <a:spLocks noGrp="1"/>
          </p:cNvSpPr>
          <p:nvPr>
            <p:ph sz="half" idx="1"/>
          </p:nvPr>
        </p:nvSpPr>
        <p:spPr>
          <a:xfrm>
            <a:off x="457200" y="1673352"/>
            <a:ext cx="4038600" cy="471830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648200" y="1673352"/>
            <a:ext cx="4038600" cy="471830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B7D0E516-9BCB-E849-AEEE-6933FC1B066A}" type="datetimeFigureOut">
              <a:rPr lang="es-ES" smtClean="0"/>
              <a:t>17/08/2020</a:t>
            </a:fld>
            <a:endParaRPr lang="es-E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s-ES"/>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66FC88D3-31DA-7944-81BF-0BCA3A53844A}" type="slidenum">
              <a:rPr lang="es-ES" smtClean="0"/>
              <a:t>‹Nº›</a:t>
            </a:fld>
            <a:endParaRPr lang="es-ES"/>
          </a:p>
        </p:txBody>
      </p:sp>
    </p:spTree>
    <p:extLst>
      <p:ext uri="{BB962C8B-B14F-4D97-AF65-F5344CB8AC3E}">
        <p14:creationId xmlns:p14="http://schemas.microsoft.com/office/powerpoint/2010/main" val="548880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s-ES_tradnl"/>
              <a:t>Clic para editar título</a:t>
            </a:r>
            <a:endParaRPr lang="en-US" dirty="0"/>
          </a:p>
        </p:txBody>
      </p:sp>
      <p:sp>
        <p:nvSpPr>
          <p:cNvPr id="3" name="Text Placeholder 2"/>
          <p:cNvSpPr>
            <a:spLocks noGrp="1"/>
          </p:cNvSpPr>
          <p:nvPr>
            <p:ph type="body" idx="1"/>
          </p:nvPr>
        </p:nvSpPr>
        <p:spPr>
          <a:xfrm>
            <a:off x="722313" y="4626864"/>
            <a:ext cx="7772400" cy="1500187"/>
          </a:xfrm>
          <a:prstGeom prst="rect">
            <a:avLst/>
          </a:prstGeo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B7D0E516-9BCB-E849-AEEE-6933FC1B066A}" type="datetimeFigureOut">
              <a:rPr lang="es-ES" smtClean="0"/>
              <a:t>17/08/2020</a:t>
            </a:fld>
            <a:endParaRPr lang="es-E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s-ES"/>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66FC88D3-31DA-7944-81BF-0BCA3A53844A}" type="slidenum">
              <a:rPr lang="es-ES" smtClean="0"/>
              <a:t>‹Nº›</a:t>
            </a:fld>
            <a:endParaRPr lang="es-E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30552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408054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25019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4017769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solidFill>
                  <a:prstClr val="black">
                    <a:tint val="75000"/>
                  </a:prstClr>
                </a:solidFill>
              </a:rPr>
              <a:pPr/>
              <a:t>8/17/2020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532931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585114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972955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277394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8/17/2020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250307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s-E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4206762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780866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22738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48377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276448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01573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887046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215129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4087851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s-E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360117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310948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s-E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1989625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s-ES_tradnl"/>
              <a:t>Clic para editar título</a:t>
            </a:r>
            <a:endParaRPr lang="en-US" dirty="0"/>
          </a:p>
        </p:txBody>
      </p:sp>
      <p:sp>
        <p:nvSpPr>
          <p:cNvPr id="3" name="Subtitle 2"/>
          <p:cNvSpPr>
            <a:spLocks noGrp="1"/>
          </p:cNvSpPr>
          <p:nvPr>
            <p:ph type="subTitle" idx="1"/>
          </p:nvPr>
        </p:nvSpPr>
        <p:spPr>
          <a:xfrm>
            <a:off x="685800" y="3505200"/>
            <a:ext cx="6400800" cy="1752600"/>
          </a:xfrm>
          <a:prstGeom prst="rect">
            <a:avLst/>
          </a:prstGeo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B7D0E516-9BCB-E849-AEEE-6933FC1B066A}" type="datetimeFigureOut">
              <a:rPr lang="es-ES" smtClean="0"/>
              <a:t>17/08/2020</a:t>
            </a:fld>
            <a:endParaRPr lang="es-E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s-ES"/>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66FC88D3-31DA-7944-81BF-0BCA3A53844A}" type="slidenum">
              <a:rPr lang="es-ES" smtClean="0"/>
              <a:t>‹Nº›</a:t>
            </a:fld>
            <a:endParaRPr lang="es-E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6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s-ES_tradnl"/>
              <a:t>Clic para editar título</a:t>
            </a:r>
            <a:endParaRPr lang="en-US"/>
          </a:p>
        </p:txBody>
      </p:sp>
      <p:sp>
        <p:nvSpPr>
          <p:cNvPr id="3" name="Content Placeholder 2"/>
          <p:cNvSpPr>
            <a:spLocks noGrp="1"/>
          </p:cNvSpPr>
          <p:nvPr>
            <p:ph idx="1"/>
          </p:nvPr>
        </p:nvSpPr>
        <p:spPr>
          <a:xfrm>
            <a:off x="457200" y="1600200"/>
            <a:ext cx="8229600" cy="4876800"/>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B7D0E516-9BCB-E849-AEEE-6933FC1B066A}" type="datetimeFigureOut">
              <a:rPr lang="es-ES" smtClean="0"/>
              <a:t>17/08/2020</a:t>
            </a:fld>
            <a:endParaRPr lang="es-E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s-ES"/>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66FC88D3-31DA-7944-81BF-0BCA3A53844A}" type="slidenum">
              <a:rPr lang="es-ES" smtClean="0"/>
              <a:t>‹Nº›</a:t>
            </a:fld>
            <a:endParaRPr lang="es-ES"/>
          </a:p>
        </p:txBody>
      </p:sp>
    </p:spTree>
    <p:extLst>
      <p:ext uri="{BB962C8B-B14F-4D97-AF65-F5344CB8AC3E}">
        <p14:creationId xmlns:p14="http://schemas.microsoft.com/office/powerpoint/2010/main" val="3113379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lvl1pPr>
              <a:defRPr/>
            </a:lvl1pPr>
          </a:lstStyle>
          <a:p>
            <a:r>
              <a:rPr lang="es-ES_tradnl"/>
              <a:t>Clic para editar título</a:t>
            </a:r>
            <a:endParaRPr lang="en-US" dirty="0"/>
          </a:p>
        </p:txBody>
      </p:sp>
      <p:sp>
        <p:nvSpPr>
          <p:cNvPr id="3" name="Text Placeholder 2"/>
          <p:cNvSpPr>
            <a:spLocks noGrp="1"/>
          </p:cNvSpPr>
          <p:nvPr>
            <p:ph type="body" idx="1"/>
          </p:nvPr>
        </p:nvSpPr>
        <p:spPr>
          <a:xfrm>
            <a:off x="457200" y="1676400"/>
            <a:ext cx="3931920" cy="639762"/>
          </a:xfrm>
          <a:prstGeom prst="rect">
            <a:avLst/>
          </a:prstGeo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457200" y="2438400"/>
            <a:ext cx="393192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754880" y="1676400"/>
            <a:ext cx="3931920" cy="639762"/>
          </a:xfrm>
          <a:prstGeom prst="rect">
            <a:avLst/>
          </a:prstGeo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754880" y="2438400"/>
            <a:ext cx="393192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fld id="{B7D0E516-9BCB-E849-AEEE-6933FC1B066A}" type="datetimeFigureOut">
              <a:rPr lang="es-ES" smtClean="0"/>
              <a:t>17/08/2020</a:t>
            </a:fld>
            <a:endParaRPr lang="es-ES"/>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endParaRPr lang="es-ES"/>
          </a:p>
        </p:txBody>
      </p:sp>
      <p:sp>
        <p:nvSpPr>
          <p:cNvPr id="9" name="Slide Number Placeholder 8"/>
          <p:cNvSpPr>
            <a:spLocks noGrp="1"/>
          </p:cNvSpPr>
          <p:nvPr>
            <p:ph type="sldNum" sz="quarter" idx="12"/>
          </p:nvPr>
        </p:nvSpPr>
        <p:spPr>
          <a:xfrm>
            <a:off x="7620000" y="18288"/>
            <a:ext cx="1066800" cy="329184"/>
          </a:xfrm>
          <a:prstGeom prst="rect">
            <a:avLst/>
          </a:prstGeom>
        </p:spPr>
        <p:txBody>
          <a:bodyPr/>
          <a:lstStyle/>
          <a:p>
            <a:fld id="{66FC88D3-31DA-7944-81BF-0BCA3A53844A}" type="slidenum">
              <a:rPr lang="es-ES" smtClean="0"/>
              <a:t>‹Nº›</a:t>
            </a:fld>
            <a:endParaRPr lang="es-E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916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s-ES_tradnl"/>
              <a:t>Clic para editar título</a:t>
            </a:r>
            <a:endParaRPr lang="en-US"/>
          </a:p>
        </p:txBody>
      </p:sp>
      <p:sp>
        <p:nvSpPr>
          <p:cNvPr id="3" name="Date Placeholder 2"/>
          <p:cNvSpPr>
            <a:spLocks noGrp="1"/>
          </p:cNvSpPr>
          <p:nvPr>
            <p:ph type="dt" sz="half" idx="10"/>
          </p:nvPr>
        </p:nvSpPr>
        <p:spPr>
          <a:xfrm>
            <a:off x="457200" y="18288"/>
            <a:ext cx="2895600" cy="329184"/>
          </a:xfrm>
          <a:prstGeom prst="rect">
            <a:avLst/>
          </a:prstGeom>
        </p:spPr>
        <p:txBody>
          <a:bodyPr/>
          <a:lstStyle/>
          <a:p>
            <a:fld id="{B7D0E516-9BCB-E849-AEEE-6933FC1B066A}" type="datetimeFigureOut">
              <a:rPr lang="es-ES" smtClean="0"/>
              <a:t>17/08/2020</a:t>
            </a:fld>
            <a:endParaRPr lang="es-ES"/>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endParaRPr lang="es-ES"/>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66FC88D3-31DA-7944-81BF-0BCA3A53844A}" type="slidenum">
              <a:rPr lang="es-ES" smtClean="0"/>
              <a:t>‹Nº›</a:t>
            </a:fld>
            <a:endParaRPr lang="es-ES"/>
          </a:p>
        </p:txBody>
      </p:sp>
    </p:spTree>
    <p:extLst>
      <p:ext uri="{BB962C8B-B14F-4D97-AF65-F5344CB8AC3E}">
        <p14:creationId xmlns:p14="http://schemas.microsoft.com/office/powerpoint/2010/main" val="85651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2 Conector recto"/>
          <p:cNvCxnSpPr/>
          <p:nvPr userDrawn="1"/>
        </p:nvCxnSpPr>
        <p:spPr>
          <a:xfrm>
            <a:off x="8244408" y="0"/>
            <a:ext cx="606400" cy="6858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3 Conector recto"/>
          <p:cNvCxnSpPr/>
          <p:nvPr userDrawn="1"/>
        </p:nvCxnSpPr>
        <p:spPr>
          <a:xfrm flipV="1">
            <a:off x="8676456" y="3140968"/>
            <a:ext cx="467544" cy="3717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4 Conector recto"/>
          <p:cNvCxnSpPr/>
          <p:nvPr userDrawn="1"/>
        </p:nvCxnSpPr>
        <p:spPr>
          <a:xfrm>
            <a:off x="8676456" y="0"/>
            <a:ext cx="288032" cy="685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5 Conector recto"/>
          <p:cNvCxnSpPr/>
          <p:nvPr userDrawn="1"/>
        </p:nvCxnSpPr>
        <p:spPr>
          <a:xfrm flipV="1">
            <a:off x="7812360" y="2492896"/>
            <a:ext cx="1331640" cy="436510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6 Conector recto"/>
          <p:cNvCxnSpPr/>
          <p:nvPr userDrawn="1"/>
        </p:nvCxnSpPr>
        <p:spPr>
          <a:xfrm flipH="1">
            <a:off x="8460433" y="-11944"/>
            <a:ext cx="645444" cy="686994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7 Conector recto"/>
          <p:cNvCxnSpPr/>
          <p:nvPr userDrawn="1"/>
        </p:nvCxnSpPr>
        <p:spPr>
          <a:xfrm>
            <a:off x="8244408" y="0"/>
            <a:ext cx="899592" cy="685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8 Conector recto"/>
          <p:cNvCxnSpPr/>
          <p:nvPr userDrawn="1"/>
        </p:nvCxnSpPr>
        <p:spPr>
          <a:xfrm flipV="1">
            <a:off x="8100392" y="-11944"/>
            <a:ext cx="994296" cy="686994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10 Conector recto"/>
          <p:cNvCxnSpPr/>
          <p:nvPr userDrawn="1"/>
        </p:nvCxnSpPr>
        <p:spPr>
          <a:xfrm>
            <a:off x="8388424" y="0"/>
            <a:ext cx="755576" cy="68580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1 Triángulo isósceles"/>
          <p:cNvSpPr/>
          <p:nvPr userDrawn="1"/>
        </p:nvSpPr>
        <p:spPr>
          <a:xfrm rot="10800000">
            <a:off x="6001" y="0"/>
            <a:ext cx="901702" cy="5448300"/>
          </a:xfrm>
          <a:prstGeom prst="triangle">
            <a:avLst>
              <a:gd name="adj" fmla="val 100000"/>
            </a:avLst>
          </a:prstGeom>
          <a:solidFill>
            <a:srgbClr val="A6C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angle 16"/>
          <p:cNvSpPr/>
          <p:nvPr userDrawn="1"/>
        </p:nvSpPr>
        <p:spPr>
          <a:xfrm>
            <a:off x="-8602" y="17730"/>
            <a:ext cx="9144000" cy="68580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2" descr="C:\Users\ejimenez\Downloads\Logo1.jpg"/>
          <p:cNvPicPr>
            <a:picLocks noChangeAspect="1" noChangeArrowheads="1"/>
          </p:cNvPicPr>
          <p:nvPr userDrawn="1"/>
        </p:nvPicPr>
        <p:blipFill>
          <a:blip r:embed="rId13" cstate="print"/>
          <a:srcRect l="36157" t="23077" r="26929" b="33173"/>
          <a:stretch>
            <a:fillRect/>
          </a:stretch>
        </p:blipFill>
        <p:spPr bwMode="auto">
          <a:xfrm>
            <a:off x="15494" y="6253617"/>
            <a:ext cx="360000" cy="585000"/>
          </a:xfrm>
          <a:prstGeom prst="rect">
            <a:avLst/>
          </a:prstGeom>
          <a:noFill/>
        </p:spPr>
      </p:pic>
    </p:spTree>
    <p:extLst>
      <p:ext uri="{BB962C8B-B14F-4D97-AF65-F5344CB8AC3E}">
        <p14:creationId xmlns:p14="http://schemas.microsoft.com/office/powerpoint/2010/main" val="22000965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8/17/2020</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dirty="0">
                <a:solidFill>
                  <a:srgbClr val="90C226"/>
                </a:solidFill>
              </a:rPr>
              <a:pPr defTabSz="457200"/>
              <a:t>‹Nº›</a:t>
            </a:fld>
            <a:endParaRPr lang="en-US" dirty="0">
              <a:solidFill>
                <a:srgbClr val="90C226"/>
              </a:solidFill>
            </a:endParaRPr>
          </a:p>
        </p:txBody>
      </p:sp>
    </p:spTree>
    <p:extLst>
      <p:ext uri="{BB962C8B-B14F-4D97-AF65-F5344CB8AC3E}">
        <p14:creationId xmlns:p14="http://schemas.microsoft.com/office/powerpoint/2010/main" val="33788729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gif"/></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fa_Sqm3EMpI&amp;feature=youtu.be" TargetMode="External"/><Relationship Id="rId5" Type="http://schemas.openxmlformats.org/officeDocument/2006/relationships/image" Target="../media/image60.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hyperlink" Target="https://www.youtube.com/watch?v=6bl3BV9YCMo" TargetMode="External"/><Relationship Id="rId4" Type="http://schemas.openxmlformats.org/officeDocument/2006/relationships/hyperlink" Target="http://elpais.com/elpais/2015/02/03/ciencia/1422963738_504035.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76.gif"/><Relationship Id="rId4" Type="http://schemas.openxmlformats.org/officeDocument/2006/relationships/image" Target="../media/image75.jp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78.jp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0.jpg"/><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8" Type="http://schemas.openxmlformats.org/officeDocument/2006/relationships/hyperlink" Target="http://www.lainfertilidad.es/" TargetMode="External"/><Relationship Id="rId3" Type="http://schemas.openxmlformats.org/officeDocument/2006/relationships/hyperlink" Target="http://www.sefertilidad.net/" TargetMode="External"/><Relationship Id="rId7" Type="http://schemas.openxmlformats.org/officeDocument/2006/relationships/hyperlink" Target="http://www.reproduccionasistida.org/" TargetMode="External"/><Relationship Id="rId2" Type="http://schemas.openxmlformats.org/officeDocument/2006/relationships/hyperlink" Target="http://www.sefertilidad.net/docs/pacientes/spr_sef_fertilidad.pdf" TargetMode="External"/><Relationship Id="rId1" Type="http://schemas.openxmlformats.org/officeDocument/2006/relationships/slideLayout" Target="../slideLayouts/slideLayout9.xml"/><Relationship Id="rId6" Type="http://schemas.openxmlformats.org/officeDocument/2006/relationships/hyperlink" Target="http://asebir.com/" TargetMode="External"/><Relationship Id="rId5" Type="http://schemas.openxmlformats.org/officeDocument/2006/relationships/hyperlink" Target="http://www.elsevier.es/" TargetMode="External"/><Relationship Id="rId4" Type="http://schemas.openxmlformats.org/officeDocument/2006/relationships/hyperlink" Target="http://www.sefertilidad.net/docs/biblioteca/libros/saberMas.pdf" TargetMode="External"/><Relationship Id="rId9" Type="http://schemas.openxmlformats.org/officeDocument/2006/relationships/hyperlink" Target="http://www.creandounafamilia.ne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mailto:laura@dociencia.cat" TargetMode="External"/><Relationship Id="rId2" Type="http://schemas.openxmlformats.org/officeDocument/2006/relationships/hyperlink" Target="http://www.dociencia.cat"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hyperlink" Target="http://es.wikipedia.org/wiki/S%C3%ADndrome_MERRF" TargetMode="External"/><Relationship Id="rId2" Type="http://schemas.openxmlformats.org/officeDocument/2006/relationships/hyperlink" Target="http://es.wikipedia.org/wiki/S%C3%ADndrome_MELAS" TargetMode="External"/><Relationship Id="rId1" Type="http://schemas.openxmlformats.org/officeDocument/2006/relationships/slideLayout" Target="../slideLayouts/slideLayout9.xml"/><Relationship Id="rId5" Type="http://schemas.openxmlformats.org/officeDocument/2006/relationships/hyperlink" Target="http://es.wikipedia.org/wiki/Neuropat%C3%ADa_%C3%B3ptica_hereditaria_de_Leber" TargetMode="External"/><Relationship Id="rId4" Type="http://schemas.openxmlformats.org/officeDocument/2006/relationships/hyperlink" Target="http://es.wikipedia.org/w/index.php?title=S%C3%ADndrome_NARP&amp;action=edit&amp;redlink=1"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www.genagen.es/portfolio-item/osteogenesis-imperfecta/" TargetMode="External"/><Relationship Id="rId3" Type="http://schemas.openxmlformats.org/officeDocument/2006/relationships/image" Target="../media/image107.png"/><Relationship Id="rId7" Type="http://schemas.openxmlformats.org/officeDocument/2006/relationships/hyperlink" Target="http://www.genagen.es/portfolio-item/neurofibromatosis/"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www.genagen.es/portfolio-item/hemocromatosis/" TargetMode="External"/><Relationship Id="rId5" Type="http://schemas.openxmlformats.org/officeDocument/2006/relationships/hyperlink" Target="http://www.genagen.es/portfolio-item/enfermedad-de-huntington/" TargetMode="External"/><Relationship Id="rId10" Type="http://schemas.openxmlformats.org/officeDocument/2006/relationships/hyperlink" Target="http://www.genagen.es/portfolio-item/sindrome-de-marfan/" TargetMode="External"/><Relationship Id="rId4" Type="http://schemas.openxmlformats.org/officeDocument/2006/relationships/hyperlink" Target="http://www.genagen.es/portfolio-item/enfermedad-de-charcot-marie-tooth/" TargetMode="External"/><Relationship Id="rId9" Type="http://schemas.openxmlformats.org/officeDocument/2006/relationships/hyperlink" Target="http://www.genagen.es/portfolio-item/retinosis-pigmentaria/"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genagen.es/portfolio-item/osteogenesis-imperfecta/" TargetMode="External"/><Relationship Id="rId3" Type="http://schemas.openxmlformats.org/officeDocument/2006/relationships/image" Target="../media/image108.png"/><Relationship Id="rId7" Type="http://schemas.openxmlformats.org/officeDocument/2006/relationships/hyperlink" Target="http://www.genagen.es/portfolio-item/hemocromatosis/"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hyperlink" Target="http://www.genagen.es/portfolio-item/fibrosis-quistica/" TargetMode="External"/><Relationship Id="rId5" Type="http://schemas.openxmlformats.org/officeDocument/2006/relationships/hyperlink" Target="http://www.genagen.es/portfolio-item/fenilcetonuria/" TargetMode="External"/><Relationship Id="rId10" Type="http://schemas.openxmlformats.org/officeDocument/2006/relationships/hyperlink" Target="http://www.genagen.es/portfolio-item/talasemia/" TargetMode="External"/><Relationship Id="rId4" Type="http://schemas.openxmlformats.org/officeDocument/2006/relationships/hyperlink" Target="http://www.genagen.es/portfolio-item/enfermedad-de-charcot-marie-tooth/" TargetMode="External"/><Relationship Id="rId9" Type="http://schemas.openxmlformats.org/officeDocument/2006/relationships/hyperlink" Target="http://www.genagen.es/portfolio-item/retinosis-pigmentaria/"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3" Type="http://schemas.openxmlformats.org/officeDocument/2006/relationships/hyperlink" Target="http://www.genagen.es/portfolio-item/sindrome-x-fragil/" TargetMode="External"/><Relationship Id="rId2" Type="http://schemas.openxmlformats.org/officeDocument/2006/relationships/hyperlink" Target="http://www.genagen.es/portfolio-item/enfermedad-de-charcot-marie-tooth/" TargetMode="Externa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hyperlink" Target="http://www.genagen.es/portfolio-item/retinosis-pigmentaria/" TargetMode="External"/><Relationship Id="rId5" Type="http://schemas.openxmlformats.org/officeDocument/2006/relationships/hyperlink" Target="http://www.genagen.es/portfolio-item/hemofilia/" TargetMode="External"/><Relationship Id="rId4" Type="http://schemas.openxmlformats.org/officeDocument/2006/relationships/hyperlink" Target="http://www.genagen.es/portfolio-item/distrofias-musculares-de-duchenne-y-beck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120.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hyperlink" Target="mailto:laura@dociencia.cat" TargetMode="External"/><Relationship Id="rId2" Type="http://schemas.openxmlformats.org/officeDocument/2006/relationships/hyperlink" Target="http://www.dociencia.cat"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1.xml"/><Relationship Id="rId5" Type="http://schemas.microsoft.com/office/2007/relationships/hdphoto" Target="../media/hdphoto3.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sz="9600" dirty="0" err="1">
                <a:latin typeface="AR ESSENCE" panose="02000000000000000000" pitchFamily="2" charset="0"/>
              </a:rPr>
              <a:t>DoCi</a:t>
            </a:r>
            <a:r>
              <a:rPr lang="es-ES" sz="9600" dirty="0" err="1">
                <a:solidFill>
                  <a:schemeClr val="accent2"/>
                </a:solidFill>
                <a:latin typeface="AR ESSENCE" panose="02000000000000000000" pitchFamily="2" charset="0"/>
              </a:rPr>
              <a:t>è</a:t>
            </a:r>
            <a:r>
              <a:rPr lang="es-ES" sz="9600" dirty="0" err="1">
                <a:latin typeface="AR ESSENCE" panose="02000000000000000000" pitchFamily="2" charset="0"/>
              </a:rPr>
              <a:t>ncia</a:t>
            </a:r>
            <a:endParaRPr lang="es-ES" sz="9600" dirty="0">
              <a:latin typeface="AR ESSENCE" panose="02000000000000000000" pitchFamily="2" charset="0"/>
            </a:endParaRPr>
          </a:p>
        </p:txBody>
      </p:sp>
      <p:sp>
        <p:nvSpPr>
          <p:cNvPr id="3" name="Subtítulo 2"/>
          <p:cNvSpPr>
            <a:spLocks noGrp="1"/>
          </p:cNvSpPr>
          <p:nvPr>
            <p:ph type="subTitle" idx="1"/>
          </p:nvPr>
        </p:nvSpPr>
        <p:spPr/>
        <p:txBody>
          <a:bodyPr>
            <a:normAutofit fontScale="62500" lnSpcReduction="20000"/>
          </a:bodyPr>
          <a:lstStyle/>
          <a:p>
            <a:r>
              <a:rPr lang="es-ES" sz="2800" b="1" dirty="0">
                <a:solidFill>
                  <a:schemeClr val="accent4"/>
                </a:solidFill>
              </a:rPr>
              <a:t>ACTUALITZA´T</a:t>
            </a:r>
          </a:p>
          <a:p>
            <a:r>
              <a:rPr lang="es-ES" sz="3400" b="1" dirty="0">
                <a:solidFill>
                  <a:schemeClr val="accent4"/>
                </a:solidFill>
              </a:rPr>
              <a:t>SESSIÓ 4: ASSISTINT A LA REPRODUCCIÓ</a:t>
            </a:r>
          </a:p>
          <a:p>
            <a:r>
              <a:rPr lang="es-ES" sz="2800" dirty="0">
                <a:solidFill>
                  <a:schemeClr val="accent4"/>
                </a:solidFill>
              </a:rPr>
              <a:t>9 de Juliol de 2015 </a:t>
            </a:r>
          </a:p>
        </p:txBody>
      </p:sp>
    </p:spTree>
    <p:extLst>
      <p:ext uri="{BB962C8B-B14F-4D97-AF65-F5344CB8AC3E}">
        <p14:creationId xmlns:p14="http://schemas.microsoft.com/office/powerpoint/2010/main" val="2144597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9208" y="188640"/>
            <a:ext cx="4690864" cy="990600"/>
          </a:xfrm>
        </p:spPr>
        <p:txBody>
          <a:bodyPr/>
          <a:lstStyle/>
          <a:p>
            <a:pPr algn="ctr"/>
            <a:r>
              <a:rPr lang="es-ES" dirty="0"/>
              <a:t>PROBLEMES MÉS FREQÜENTS</a:t>
            </a:r>
          </a:p>
        </p:txBody>
      </p:sp>
      <p:sp>
        <p:nvSpPr>
          <p:cNvPr id="5" name="4 Marcador de texto"/>
          <p:cNvSpPr>
            <a:spLocks noGrp="1"/>
          </p:cNvSpPr>
          <p:nvPr>
            <p:ph type="body" sz="quarter" idx="4294967295"/>
          </p:nvPr>
        </p:nvSpPr>
        <p:spPr>
          <a:xfrm>
            <a:off x="1547665" y="1997992"/>
            <a:ext cx="1368152" cy="639762"/>
          </a:xfrm>
          <a:prstGeom prst="rect">
            <a:avLst/>
          </a:prstGeom>
        </p:spPr>
        <p:style>
          <a:lnRef idx="2">
            <a:schemeClr val="accent1"/>
          </a:lnRef>
          <a:fillRef idx="1">
            <a:schemeClr val="lt1"/>
          </a:fillRef>
          <a:effectRef idx="0">
            <a:schemeClr val="accent1"/>
          </a:effectRef>
          <a:fontRef idx="minor">
            <a:schemeClr val="dk1"/>
          </a:fontRef>
        </p:style>
        <p:txBody>
          <a:bodyPr/>
          <a:lstStyle/>
          <a:p>
            <a:pPr marL="0" indent="0">
              <a:buNone/>
            </a:pPr>
            <a:r>
              <a:rPr lang="ca-ES" b="1"/>
              <a:t>Homes</a:t>
            </a:r>
          </a:p>
        </p:txBody>
      </p:sp>
      <p:sp>
        <p:nvSpPr>
          <p:cNvPr id="6" name="5 Marcador de contenido"/>
          <p:cNvSpPr>
            <a:spLocks noGrp="1"/>
          </p:cNvSpPr>
          <p:nvPr>
            <p:ph sz="quarter" idx="4294967295"/>
          </p:nvPr>
        </p:nvSpPr>
        <p:spPr>
          <a:xfrm>
            <a:off x="539552" y="2862088"/>
            <a:ext cx="3932237" cy="3951288"/>
          </a:xfrm>
          <a:prstGeom prst="rect">
            <a:avLst/>
          </a:prstGeom>
        </p:spPr>
        <p:txBody>
          <a:bodyPr>
            <a:normAutofit/>
          </a:bodyPr>
          <a:lstStyle/>
          <a:p>
            <a:pPr marL="457200" indent="-457200">
              <a:buFont typeface="+mj-lt"/>
              <a:buAutoNum type="arabicPeriod"/>
            </a:pPr>
            <a:r>
              <a:rPr lang="ca-ES" sz="2200" dirty="0"/>
              <a:t>Alteracions seminograma</a:t>
            </a:r>
          </a:p>
          <a:p>
            <a:pPr marL="457200" indent="-457200">
              <a:buFont typeface="+mj-lt"/>
              <a:buAutoNum type="arabicPeriod"/>
            </a:pPr>
            <a:r>
              <a:rPr lang="ca-ES" sz="2200" dirty="0"/>
              <a:t>Disminució qualitat del semen.</a:t>
            </a:r>
          </a:p>
          <a:p>
            <a:pPr marL="457200" indent="-457200">
              <a:buFont typeface="+mj-lt"/>
              <a:buAutoNum type="arabicPeriod"/>
            </a:pPr>
            <a:r>
              <a:rPr lang="ca-ES" sz="2200" dirty="0"/>
              <a:t>Causes mecàniques.</a:t>
            </a:r>
          </a:p>
          <a:p>
            <a:pPr marL="457200" indent="-457200">
              <a:buFont typeface="+mj-lt"/>
              <a:buAutoNum type="arabicPeriod"/>
            </a:pPr>
            <a:r>
              <a:rPr lang="ca-ES" sz="2200" dirty="0"/>
              <a:t>Obstrucció de les vies seminals.</a:t>
            </a:r>
          </a:p>
          <a:p>
            <a:pPr marL="457200" indent="-457200">
              <a:buFont typeface="+mj-lt"/>
              <a:buAutoNum type="arabicPeriod"/>
            </a:pPr>
            <a:r>
              <a:rPr lang="ca-ES" sz="2200" dirty="0"/>
              <a:t>Genètiques.</a:t>
            </a:r>
          </a:p>
        </p:txBody>
      </p:sp>
      <p:pic>
        <p:nvPicPr>
          <p:cNvPr id="8" name="Imagen 7" descr="images-3.png"/>
          <p:cNvPicPr>
            <a:picLocks noChangeAspect="1"/>
          </p:cNvPicPr>
          <p:nvPr/>
        </p:nvPicPr>
        <p:blipFill rotWithShape="1">
          <a:blip r:embed="rId3">
            <a:extLst>
              <a:ext uri="{28A0092B-C50C-407E-A947-70E740481C1C}">
                <a14:useLocalDpi xmlns:a14="http://schemas.microsoft.com/office/drawing/2010/main" val="0"/>
              </a:ext>
            </a:extLst>
          </a:blip>
          <a:srcRect l="53296"/>
          <a:stretch/>
        </p:blipFill>
        <p:spPr>
          <a:xfrm>
            <a:off x="683568" y="1853976"/>
            <a:ext cx="759224" cy="863600"/>
          </a:xfrm>
          <a:prstGeom prst="rect">
            <a:avLst/>
          </a:prstGeom>
        </p:spPr>
      </p:pic>
      <p:pic>
        <p:nvPicPr>
          <p:cNvPr id="14" name="Imagen 13" descr="infoportada.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0"/>
            <a:ext cx="3520305" cy="6858000"/>
          </a:xfrm>
          <a:prstGeom prst="rect">
            <a:avLst/>
          </a:prstGeom>
        </p:spPr>
      </p:pic>
    </p:spTree>
    <p:extLst>
      <p:ext uri="{BB962C8B-B14F-4D97-AF65-F5344CB8AC3E}">
        <p14:creationId xmlns:p14="http://schemas.microsoft.com/office/powerpoint/2010/main" val="2614464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ca-ES" dirty="0"/>
              <a:t>Tractaments en Reproducció Assistida</a:t>
            </a:r>
          </a:p>
        </p:txBody>
      </p:sp>
    </p:spTree>
    <p:extLst>
      <p:ext uri="{BB962C8B-B14F-4D97-AF65-F5344CB8AC3E}">
        <p14:creationId xmlns:p14="http://schemas.microsoft.com/office/powerpoint/2010/main" val="3411443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VIDEO RESUM</a:t>
            </a:r>
          </a:p>
        </p:txBody>
      </p:sp>
      <p:pic>
        <p:nvPicPr>
          <p:cNvPr id="4" name="La Fecundación in vitro explicada con sencillez">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724025"/>
            <a:ext cx="8229600" cy="4629150"/>
          </a:xfrm>
        </p:spPr>
      </p:pic>
      <p:sp>
        <p:nvSpPr>
          <p:cNvPr id="3" name="Rectángulo 2"/>
          <p:cNvSpPr/>
          <p:nvPr/>
        </p:nvSpPr>
        <p:spPr>
          <a:xfrm>
            <a:off x="3563888" y="6476405"/>
            <a:ext cx="5112568" cy="369332"/>
          </a:xfrm>
          <a:prstGeom prst="rect">
            <a:avLst/>
          </a:prstGeom>
        </p:spPr>
        <p:txBody>
          <a:bodyPr wrap="square">
            <a:spAutoFit/>
          </a:bodyPr>
          <a:lstStyle/>
          <a:p>
            <a:r>
              <a:rPr lang="es-ES" dirty="0" err="1"/>
              <a:t>https</a:t>
            </a:r>
            <a:r>
              <a:rPr lang="es-ES" dirty="0"/>
              <a:t>://</a:t>
            </a:r>
            <a:r>
              <a:rPr lang="es-ES" dirty="0" err="1"/>
              <a:t>www.youtube.com</a:t>
            </a:r>
            <a:r>
              <a:rPr lang="es-ES" dirty="0"/>
              <a:t>/</a:t>
            </a:r>
            <a:r>
              <a:rPr lang="es-ES" dirty="0" err="1"/>
              <a:t>watch?v</a:t>
            </a:r>
            <a:r>
              <a:rPr lang="es-ES" dirty="0"/>
              <a:t>=cpY0UAMRT1c</a:t>
            </a:r>
          </a:p>
        </p:txBody>
      </p:sp>
    </p:spTree>
    <p:extLst>
      <p:ext uri="{BB962C8B-B14F-4D97-AF65-F5344CB8AC3E}">
        <p14:creationId xmlns:p14="http://schemas.microsoft.com/office/powerpoint/2010/main" val="604082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6856" y="350168"/>
            <a:ext cx="8229600" cy="990600"/>
          </a:xfrm>
        </p:spPr>
        <p:txBody>
          <a:bodyPr/>
          <a:lstStyle/>
          <a:p>
            <a:r>
              <a:rPr lang="es-ES" sz="4000" dirty="0"/>
              <a:t>ESTIMULACIÓ OVÀRICA CONTROLADA</a:t>
            </a:r>
          </a:p>
        </p:txBody>
      </p:sp>
      <p:sp>
        <p:nvSpPr>
          <p:cNvPr id="11" name="Elipse 10"/>
          <p:cNvSpPr/>
          <p:nvPr/>
        </p:nvSpPr>
        <p:spPr>
          <a:xfrm>
            <a:off x="2555776" y="2411596"/>
            <a:ext cx="648072" cy="64807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30</a:t>
            </a:r>
          </a:p>
        </p:txBody>
      </p:sp>
      <p:sp>
        <p:nvSpPr>
          <p:cNvPr id="12" name="Elipse 11"/>
          <p:cNvSpPr/>
          <p:nvPr/>
        </p:nvSpPr>
        <p:spPr>
          <a:xfrm>
            <a:off x="1475656" y="2267580"/>
            <a:ext cx="648072" cy="64807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sp>
        <p:nvSpPr>
          <p:cNvPr id="13" name="Elipse 12"/>
          <p:cNvSpPr/>
          <p:nvPr/>
        </p:nvSpPr>
        <p:spPr>
          <a:xfrm>
            <a:off x="971600" y="2915652"/>
            <a:ext cx="648072" cy="64807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sp>
        <p:nvSpPr>
          <p:cNvPr id="14" name="Elipse 13"/>
          <p:cNvSpPr/>
          <p:nvPr/>
        </p:nvSpPr>
        <p:spPr>
          <a:xfrm>
            <a:off x="611560" y="2123564"/>
            <a:ext cx="648072" cy="64807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dirty="0"/>
          </a:p>
        </p:txBody>
      </p:sp>
      <p:sp>
        <p:nvSpPr>
          <p:cNvPr id="15" name="CuadroTexto 14"/>
          <p:cNvSpPr txBox="1"/>
          <p:nvPr/>
        </p:nvSpPr>
        <p:spPr>
          <a:xfrm>
            <a:off x="971600" y="3789040"/>
            <a:ext cx="1656183" cy="646331"/>
          </a:xfrm>
          <a:prstGeom prst="rect">
            <a:avLst/>
          </a:prstGeom>
          <a:noFill/>
        </p:spPr>
        <p:txBody>
          <a:bodyPr wrap="square" rtlCol="0">
            <a:spAutoFit/>
          </a:bodyPr>
          <a:lstStyle/>
          <a:p>
            <a:r>
              <a:rPr lang="es-ES" dirty="0"/>
              <a:t>Maduren entre 3- 30 </a:t>
            </a:r>
            <a:r>
              <a:rPr lang="es-ES" dirty="0" err="1"/>
              <a:t>fol·licles</a:t>
            </a:r>
            <a:endParaRPr lang="es-ES" dirty="0"/>
          </a:p>
        </p:txBody>
      </p:sp>
      <p:sp>
        <p:nvSpPr>
          <p:cNvPr id="16" name="CuadroTexto 15"/>
          <p:cNvSpPr txBox="1"/>
          <p:nvPr/>
        </p:nvSpPr>
        <p:spPr>
          <a:xfrm>
            <a:off x="1403648" y="1484784"/>
            <a:ext cx="1377300" cy="646331"/>
          </a:xfrm>
          <a:prstGeom prst="rect">
            <a:avLst/>
          </a:prstGeom>
          <a:noFill/>
        </p:spPr>
        <p:txBody>
          <a:bodyPr wrap="none" rtlCol="0">
            <a:spAutoFit/>
          </a:bodyPr>
          <a:lstStyle/>
          <a:p>
            <a:pPr algn="ctr"/>
            <a:r>
              <a:rPr lang="es-ES" dirty="0"/>
              <a:t>EN UN CICLE </a:t>
            </a:r>
          </a:p>
          <a:p>
            <a:pPr algn="ctr"/>
            <a:r>
              <a:rPr lang="es-ES" dirty="0"/>
              <a:t>MENSTRUAL</a:t>
            </a:r>
          </a:p>
        </p:txBody>
      </p:sp>
      <p:sp>
        <p:nvSpPr>
          <p:cNvPr id="17" name="Flecha derecha 16"/>
          <p:cNvSpPr/>
          <p:nvPr/>
        </p:nvSpPr>
        <p:spPr>
          <a:xfrm rot="20102487">
            <a:off x="3470803" y="1992949"/>
            <a:ext cx="1512168" cy="5760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Sol 17"/>
          <p:cNvSpPr/>
          <p:nvPr/>
        </p:nvSpPr>
        <p:spPr>
          <a:xfrm>
            <a:off x="5076056" y="1556792"/>
            <a:ext cx="936104" cy="936104"/>
          </a:xfrm>
          <a:prstGeom prst="su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t>1</a:t>
            </a:r>
          </a:p>
        </p:txBody>
      </p:sp>
      <p:sp>
        <p:nvSpPr>
          <p:cNvPr id="19" name="CuadroTexto 18"/>
          <p:cNvSpPr txBox="1"/>
          <p:nvPr/>
        </p:nvSpPr>
        <p:spPr>
          <a:xfrm>
            <a:off x="6084168" y="1556792"/>
            <a:ext cx="1296250" cy="923330"/>
          </a:xfrm>
          <a:prstGeom prst="rect">
            <a:avLst/>
          </a:prstGeom>
          <a:noFill/>
        </p:spPr>
        <p:txBody>
          <a:bodyPr wrap="square" rtlCol="0">
            <a:spAutoFit/>
          </a:bodyPr>
          <a:lstStyle/>
          <a:p>
            <a:pPr algn="ctr"/>
            <a:r>
              <a:rPr lang="ca-ES" dirty="0"/>
              <a:t>Allibera 1 ovòcit fecundable</a:t>
            </a:r>
          </a:p>
        </p:txBody>
      </p:sp>
      <p:sp>
        <p:nvSpPr>
          <p:cNvPr id="20" name="CuadroTexto 19"/>
          <p:cNvSpPr txBox="1"/>
          <p:nvPr/>
        </p:nvSpPr>
        <p:spPr>
          <a:xfrm>
            <a:off x="3419872" y="1753071"/>
            <a:ext cx="889987"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S" sz="1400" dirty="0"/>
              <a:t>NATURAL</a:t>
            </a:r>
          </a:p>
        </p:txBody>
      </p:sp>
      <p:sp>
        <p:nvSpPr>
          <p:cNvPr id="21" name="Flecha derecha 20"/>
          <p:cNvSpPr/>
          <p:nvPr/>
        </p:nvSpPr>
        <p:spPr>
          <a:xfrm>
            <a:off x="3563888" y="2780928"/>
            <a:ext cx="1568772" cy="5760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 name="CuadroTexto 24"/>
          <p:cNvSpPr txBox="1"/>
          <p:nvPr/>
        </p:nvSpPr>
        <p:spPr>
          <a:xfrm>
            <a:off x="6948264" y="2708920"/>
            <a:ext cx="1584282" cy="1200329"/>
          </a:xfrm>
          <a:prstGeom prst="rect">
            <a:avLst/>
          </a:prstGeom>
          <a:noFill/>
        </p:spPr>
        <p:txBody>
          <a:bodyPr wrap="square" rtlCol="0">
            <a:spAutoFit/>
          </a:bodyPr>
          <a:lstStyle/>
          <a:p>
            <a:pPr algn="ctr"/>
            <a:r>
              <a:rPr lang="ca-ES" dirty="0"/>
              <a:t>S’obté +1 ovòcit fecundable en un únic cicle</a:t>
            </a:r>
          </a:p>
        </p:txBody>
      </p:sp>
      <p:sp>
        <p:nvSpPr>
          <p:cNvPr id="26" name="Rayo 25"/>
          <p:cNvSpPr/>
          <p:nvPr/>
        </p:nvSpPr>
        <p:spPr>
          <a:xfrm rot="9801851">
            <a:off x="4371837" y="3019364"/>
            <a:ext cx="755074" cy="1264258"/>
          </a:xfrm>
          <a:prstGeom prst="lightningBol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pic>
        <p:nvPicPr>
          <p:cNvPr id="29" name="Imagen 28" descr="doctor-vector-2693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8445">
            <a:off x="5251078" y="3503449"/>
            <a:ext cx="1440160" cy="1656533"/>
          </a:xfrm>
          <a:prstGeom prst="rect">
            <a:avLst/>
          </a:prstGeom>
        </p:spPr>
      </p:pic>
      <p:sp>
        <p:nvSpPr>
          <p:cNvPr id="22" name="CuadroTexto 21"/>
          <p:cNvSpPr txBox="1"/>
          <p:nvPr/>
        </p:nvSpPr>
        <p:spPr>
          <a:xfrm>
            <a:off x="2843808" y="3337828"/>
            <a:ext cx="1197764"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s-ES" sz="1400" dirty="0"/>
              <a:t>ESTIMULACIÓ</a:t>
            </a:r>
          </a:p>
          <a:p>
            <a:pPr algn="ctr"/>
            <a:r>
              <a:rPr lang="es-ES" sz="1400" dirty="0"/>
              <a:t>OVÀRICA</a:t>
            </a:r>
          </a:p>
        </p:txBody>
      </p:sp>
      <p:sp>
        <p:nvSpPr>
          <p:cNvPr id="27" name="CuadroTexto 26"/>
          <p:cNvSpPr txBox="1"/>
          <p:nvPr/>
        </p:nvSpPr>
        <p:spPr>
          <a:xfrm>
            <a:off x="3768816" y="3933056"/>
            <a:ext cx="1163224" cy="369332"/>
          </a:xfrm>
          <a:prstGeom prst="rect">
            <a:avLst/>
          </a:prstGeom>
          <a:noFill/>
          <a:effectLst>
            <a:glow rad="63500">
              <a:schemeClr val="accent2">
                <a:satMod val="175000"/>
                <a:alpha val="40000"/>
              </a:schemeClr>
            </a:glow>
          </a:effectLst>
        </p:spPr>
        <p:txBody>
          <a:bodyPr wrap="none" rtlCol="0">
            <a:spAutoFit/>
          </a:bodyPr>
          <a:lstStyle/>
          <a:p>
            <a:r>
              <a:rPr lang="es-ES" dirty="0">
                <a:effectLst/>
              </a:rPr>
              <a:t>Hormones</a:t>
            </a:r>
          </a:p>
        </p:txBody>
      </p:sp>
      <p:pic>
        <p:nvPicPr>
          <p:cNvPr id="30" name="Imagen 29" descr="images-1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92" y="5301208"/>
            <a:ext cx="1751300" cy="980728"/>
          </a:xfrm>
          <a:prstGeom prst="rect">
            <a:avLst/>
          </a:prstGeom>
          <a:ln>
            <a:noFill/>
          </a:ln>
          <a:effectLst>
            <a:outerShdw blurRad="292100" dist="139700" dir="2700000" algn="tl" rotWithShape="0">
              <a:srgbClr val="333333">
                <a:alpha val="65000"/>
              </a:srgbClr>
            </a:outerShdw>
          </a:effectLst>
        </p:spPr>
      </p:pic>
      <p:sp>
        <p:nvSpPr>
          <p:cNvPr id="23" name="Sol 22"/>
          <p:cNvSpPr/>
          <p:nvPr/>
        </p:nvSpPr>
        <p:spPr>
          <a:xfrm>
            <a:off x="5220072" y="2636912"/>
            <a:ext cx="936104" cy="936104"/>
          </a:xfrm>
          <a:prstGeom prst="su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t>+</a:t>
            </a:r>
          </a:p>
        </p:txBody>
      </p:sp>
      <p:sp>
        <p:nvSpPr>
          <p:cNvPr id="24" name="Sol 23"/>
          <p:cNvSpPr/>
          <p:nvPr/>
        </p:nvSpPr>
        <p:spPr>
          <a:xfrm>
            <a:off x="6228184" y="2636912"/>
            <a:ext cx="936104" cy="936104"/>
          </a:xfrm>
          <a:prstGeom prst="su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t>1</a:t>
            </a:r>
          </a:p>
        </p:txBody>
      </p:sp>
      <p:sp>
        <p:nvSpPr>
          <p:cNvPr id="32" name="CuadroTexto 31"/>
          <p:cNvSpPr txBox="1"/>
          <p:nvPr/>
        </p:nvSpPr>
        <p:spPr>
          <a:xfrm>
            <a:off x="1067157" y="6381328"/>
            <a:ext cx="1595309" cy="338554"/>
          </a:xfrm>
          <a:prstGeom prst="rect">
            <a:avLst/>
          </a:prstGeom>
          <a:noFill/>
        </p:spPr>
        <p:txBody>
          <a:bodyPr wrap="none" rtlCol="0">
            <a:spAutoFit/>
          </a:bodyPr>
          <a:lstStyle/>
          <a:p>
            <a:r>
              <a:rPr lang="es-ES" sz="1600" dirty="0"/>
              <a:t>Nivell </a:t>
            </a:r>
            <a:r>
              <a:rPr lang="es-ES" sz="1600" dirty="0" err="1"/>
              <a:t>hormonals</a:t>
            </a:r>
            <a:endParaRPr lang="es-ES" sz="1600" dirty="0"/>
          </a:p>
        </p:txBody>
      </p:sp>
      <p:sp>
        <p:nvSpPr>
          <p:cNvPr id="33" name="CuadroTexto 32"/>
          <p:cNvSpPr txBox="1"/>
          <p:nvPr/>
        </p:nvSpPr>
        <p:spPr>
          <a:xfrm>
            <a:off x="3771720" y="6372036"/>
            <a:ext cx="805930" cy="338554"/>
          </a:xfrm>
          <a:prstGeom prst="rect">
            <a:avLst/>
          </a:prstGeom>
          <a:noFill/>
        </p:spPr>
        <p:txBody>
          <a:bodyPr wrap="none" rtlCol="0">
            <a:spAutoFit/>
          </a:bodyPr>
          <a:lstStyle/>
          <a:p>
            <a:r>
              <a:rPr lang="es-ES" sz="1600" dirty="0"/>
              <a:t>Gruixut</a:t>
            </a:r>
          </a:p>
        </p:txBody>
      </p:sp>
      <p:sp>
        <p:nvSpPr>
          <p:cNvPr id="34" name="Elipse 33"/>
          <p:cNvSpPr/>
          <p:nvPr/>
        </p:nvSpPr>
        <p:spPr>
          <a:xfrm>
            <a:off x="6084168" y="5661248"/>
            <a:ext cx="648072" cy="64807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sp>
        <p:nvSpPr>
          <p:cNvPr id="35" name="CuadroTexto 34"/>
          <p:cNvSpPr txBox="1"/>
          <p:nvPr/>
        </p:nvSpPr>
        <p:spPr>
          <a:xfrm>
            <a:off x="6804248" y="5517232"/>
            <a:ext cx="2339752" cy="1077218"/>
          </a:xfrm>
          <a:prstGeom prst="rect">
            <a:avLst/>
          </a:prstGeom>
          <a:noFill/>
        </p:spPr>
        <p:txBody>
          <a:bodyPr wrap="square" rtlCol="0">
            <a:spAutoFit/>
          </a:bodyPr>
          <a:lstStyle/>
          <a:p>
            <a:r>
              <a:rPr lang="es-ES" sz="1600" dirty="0"/>
              <a:t>- Nombre </a:t>
            </a:r>
            <a:r>
              <a:rPr lang="es-ES" sz="1600" dirty="0" err="1"/>
              <a:t>fol·licles</a:t>
            </a:r>
            <a:r>
              <a:rPr lang="es-ES" sz="1600" dirty="0"/>
              <a:t> en desenvolupament</a:t>
            </a:r>
          </a:p>
          <a:p>
            <a:r>
              <a:rPr lang="es-ES" sz="1600" dirty="0"/>
              <a:t>- Evolució</a:t>
            </a:r>
          </a:p>
          <a:p>
            <a:r>
              <a:rPr lang="es-ES" sz="1600" dirty="0"/>
              <a:t>- </a:t>
            </a:r>
            <a:r>
              <a:rPr lang="es-ES" sz="1600" dirty="0" err="1"/>
              <a:t>Tamany</a:t>
            </a:r>
            <a:endParaRPr lang="es-ES" sz="1600" dirty="0"/>
          </a:p>
        </p:txBody>
      </p:sp>
      <p:cxnSp>
        <p:nvCxnSpPr>
          <p:cNvPr id="37" name="Conector recto de flecha 36"/>
          <p:cNvCxnSpPr/>
          <p:nvPr/>
        </p:nvCxnSpPr>
        <p:spPr>
          <a:xfrm flipH="1">
            <a:off x="1691680" y="4365104"/>
            <a:ext cx="3744416"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1" name="Imagen 30" descr="images-16.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2523" y="4831969"/>
            <a:ext cx="2077549" cy="1549359"/>
          </a:xfrm>
          <a:prstGeom prst="rect">
            <a:avLst/>
          </a:prstGeom>
          <a:ln>
            <a:noFill/>
          </a:ln>
          <a:effectLst>
            <a:outerShdw blurRad="292100" dist="139700" dir="2700000" algn="tl" rotWithShape="0">
              <a:srgbClr val="333333">
                <a:alpha val="65000"/>
              </a:srgbClr>
            </a:outerShdw>
          </a:effectLst>
        </p:spPr>
      </p:pic>
      <p:cxnSp>
        <p:nvCxnSpPr>
          <p:cNvPr id="39" name="Conector recto de flecha 38"/>
          <p:cNvCxnSpPr/>
          <p:nvPr/>
        </p:nvCxnSpPr>
        <p:spPr>
          <a:xfrm flipH="1">
            <a:off x="5004048" y="4437112"/>
            <a:ext cx="440432" cy="7837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Conector recto de flecha 40"/>
          <p:cNvCxnSpPr/>
          <p:nvPr/>
        </p:nvCxnSpPr>
        <p:spPr>
          <a:xfrm>
            <a:off x="5508104" y="4509120"/>
            <a:ext cx="598964" cy="11750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Flecha derecha 43"/>
          <p:cNvSpPr/>
          <p:nvPr/>
        </p:nvSpPr>
        <p:spPr>
          <a:xfrm>
            <a:off x="6444208" y="4365104"/>
            <a:ext cx="720080" cy="5760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5" name="CuadroTexto 44"/>
          <p:cNvSpPr txBox="1"/>
          <p:nvPr/>
        </p:nvSpPr>
        <p:spPr>
          <a:xfrm>
            <a:off x="7289411" y="4151982"/>
            <a:ext cx="1675077" cy="1077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 sz="1600" dirty="0"/>
              <a:t>OVÒCITS PREPARATS PER A INSEMINACIÓ (FIV/ICSI)</a:t>
            </a:r>
          </a:p>
        </p:txBody>
      </p:sp>
    </p:spTree>
    <p:extLst>
      <p:ext uri="{BB962C8B-B14F-4D97-AF65-F5344CB8AC3E}">
        <p14:creationId xmlns:p14="http://schemas.microsoft.com/office/powerpoint/2010/main" val="74663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188640"/>
            <a:ext cx="8229600" cy="1368152"/>
          </a:xfrm>
        </p:spPr>
        <p:txBody>
          <a:bodyPr/>
          <a:lstStyle/>
          <a:p>
            <a:r>
              <a:rPr lang="ca-ES" dirty="0"/>
              <a:t>OBTENCIÓ D’OVÒCITS: ASPIRACIÓ O PUNCIÓ FOL.LICULAR</a:t>
            </a:r>
          </a:p>
        </p:txBody>
      </p:sp>
      <p:sp>
        <p:nvSpPr>
          <p:cNvPr id="3" name="2 Marcador de contenido"/>
          <p:cNvSpPr>
            <a:spLocks noGrp="1"/>
          </p:cNvSpPr>
          <p:nvPr>
            <p:ph sz="half" idx="1"/>
          </p:nvPr>
        </p:nvSpPr>
        <p:spPr/>
        <p:txBody>
          <a:bodyPr>
            <a:normAutofit fontScale="92500"/>
          </a:bodyPr>
          <a:lstStyle/>
          <a:p>
            <a:r>
              <a:rPr lang="ca-ES" dirty="0"/>
              <a:t>Els ovòcits es troben dins dels</a:t>
            </a:r>
            <a:r>
              <a:rPr lang="ca-ES" sz="3000" b="1" dirty="0"/>
              <a:t> fol·licles</a:t>
            </a:r>
            <a:r>
              <a:rPr lang="ca-ES" dirty="0"/>
              <a:t>. Estos són com uns ‘saquets’ plens de líquid que es troben dins dels ovaris.</a:t>
            </a:r>
          </a:p>
          <a:p>
            <a:r>
              <a:rPr lang="ca-ES" dirty="0"/>
              <a:t>Per poder recuperar els ovòcits, el líquid dels fol·licles s'aspira mitjançant una finíssima agulla, guiada per </a:t>
            </a:r>
            <a:r>
              <a:rPr lang="ca-ES" b="1" dirty="0"/>
              <a:t>ecografia </a:t>
            </a:r>
            <a:r>
              <a:rPr lang="ca-ES" b="1" dirty="0" err="1"/>
              <a:t>transvaginal</a:t>
            </a:r>
            <a:r>
              <a:rPr lang="ca-ES" dirty="0"/>
              <a:t>.</a:t>
            </a:r>
          </a:p>
        </p:txBody>
      </p:sp>
      <p:pic>
        <p:nvPicPr>
          <p:cNvPr id="5" name="4 Marcador de contenido"/>
          <p:cNvPicPr>
            <a:picLocks noGrp="1"/>
          </p:cNvPicPr>
          <p:nvPr>
            <p:ph sz="half" idx="2"/>
          </p:nvPr>
        </p:nvPicPr>
        <p:blipFill>
          <a:blip r:embed="rId2" cstate="print"/>
          <a:srcRect l="11640" t="3390" r="11464" b="5085"/>
          <a:stretch>
            <a:fillRect/>
          </a:stretch>
        </p:blipFill>
        <p:spPr bwMode="auto">
          <a:xfrm>
            <a:off x="4495800" y="1841679"/>
            <a:ext cx="4191000" cy="4121239"/>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a:off x="6300192" y="4725144"/>
            <a:ext cx="785529" cy="369332"/>
          </a:xfrm>
          <a:prstGeom prst="rect">
            <a:avLst/>
          </a:prstGeom>
          <a:noFill/>
        </p:spPr>
        <p:txBody>
          <a:bodyPr wrap="none" rtlCol="0">
            <a:spAutoFit/>
          </a:bodyPr>
          <a:lstStyle/>
          <a:p>
            <a:r>
              <a:rPr lang="es-ES" dirty="0">
                <a:solidFill>
                  <a:srgbClr val="FFFFFF"/>
                </a:solidFill>
              </a:rPr>
              <a:t>OVARI</a:t>
            </a:r>
          </a:p>
        </p:txBody>
      </p:sp>
      <p:sp>
        <p:nvSpPr>
          <p:cNvPr id="7" name="CuadroTexto 6"/>
          <p:cNvSpPr txBox="1"/>
          <p:nvPr/>
        </p:nvSpPr>
        <p:spPr>
          <a:xfrm>
            <a:off x="5580112" y="2492896"/>
            <a:ext cx="1086919" cy="369332"/>
          </a:xfrm>
          <a:prstGeom prst="rect">
            <a:avLst/>
          </a:prstGeom>
          <a:noFill/>
        </p:spPr>
        <p:txBody>
          <a:bodyPr wrap="none" rtlCol="0">
            <a:spAutoFit/>
          </a:bodyPr>
          <a:lstStyle/>
          <a:p>
            <a:r>
              <a:rPr lang="es-ES" dirty="0">
                <a:solidFill>
                  <a:srgbClr val="FFFFFF"/>
                </a:solidFill>
              </a:rPr>
              <a:t>FOL.LICLE</a:t>
            </a:r>
          </a:p>
        </p:txBody>
      </p:sp>
      <p:sp>
        <p:nvSpPr>
          <p:cNvPr id="8" name="CuadroTexto 7"/>
          <p:cNvSpPr txBox="1"/>
          <p:nvPr/>
        </p:nvSpPr>
        <p:spPr>
          <a:xfrm>
            <a:off x="6948264" y="2132856"/>
            <a:ext cx="915635" cy="369332"/>
          </a:xfrm>
          <a:prstGeom prst="rect">
            <a:avLst/>
          </a:prstGeom>
          <a:noFill/>
        </p:spPr>
        <p:txBody>
          <a:bodyPr wrap="none" rtlCol="0">
            <a:spAutoFit/>
          </a:bodyPr>
          <a:lstStyle/>
          <a:p>
            <a:r>
              <a:rPr lang="es-ES" dirty="0">
                <a:solidFill>
                  <a:schemeClr val="bg1"/>
                </a:solidFill>
              </a:rPr>
              <a:t>OVÒCIT</a:t>
            </a:r>
          </a:p>
        </p:txBody>
      </p:sp>
      <p:cxnSp>
        <p:nvCxnSpPr>
          <p:cNvPr id="10" name="Conector recto de flecha 9"/>
          <p:cNvCxnSpPr/>
          <p:nvPr/>
        </p:nvCxnSpPr>
        <p:spPr>
          <a:xfrm flipH="1">
            <a:off x="7195264" y="2502188"/>
            <a:ext cx="241794" cy="35074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Conector recto de flecha 10"/>
          <p:cNvCxnSpPr/>
          <p:nvPr/>
        </p:nvCxnSpPr>
        <p:spPr>
          <a:xfrm>
            <a:off x="6109938" y="2852936"/>
            <a:ext cx="190254" cy="50405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4427984" y="5723964"/>
            <a:ext cx="1728191" cy="369332"/>
          </a:xfrm>
          <a:prstGeom prst="rect">
            <a:avLst/>
          </a:prstGeom>
          <a:noFill/>
        </p:spPr>
        <p:txBody>
          <a:bodyPr wrap="square" rtlCol="0">
            <a:spAutoFit/>
          </a:bodyPr>
          <a:lstStyle/>
          <a:p>
            <a:r>
              <a:rPr lang="es-ES" dirty="0">
                <a:solidFill>
                  <a:srgbClr val="FFFFFF"/>
                </a:solidFill>
              </a:rPr>
              <a:t>ECOGRAFIA</a:t>
            </a:r>
          </a:p>
        </p:txBody>
      </p:sp>
    </p:spTree>
    <p:extLst>
      <p:ext uri="{BB962C8B-B14F-4D97-AF65-F5344CB8AC3E}">
        <p14:creationId xmlns:p14="http://schemas.microsoft.com/office/powerpoint/2010/main" val="1103639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1224136"/>
          </a:xfrm>
        </p:spPr>
        <p:txBody>
          <a:bodyPr/>
          <a:lstStyle/>
          <a:p>
            <a:r>
              <a:rPr lang="es-ES" sz="4000" dirty="0"/>
              <a:t>OBTENCIÓ I PREPARACIÓ DEL SEMEN: </a:t>
            </a:r>
            <a:r>
              <a:rPr lang="es-ES" sz="3200" dirty="0"/>
              <a:t>CAPACITACIÓ ARTIFICIAL ESPERMÀTICA</a:t>
            </a:r>
          </a:p>
        </p:txBody>
      </p:sp>
      <p:sp>
        <p:nvSpPr>
          <p:cNvPr id="5" name="CuadroTexto 4"/>
          <p:cNvSpPr txBox="1"/>
          <p:nvPr/>
        </p:nvSpPr>
        <p:spPr>
          <a:xfrm>
            <a:off x="683568" y="1772816"/>
            <a:ext cx="2930084"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dirty="0"/>
              <a:t>1. OBTENCIÓ DE LA MOSTRA:</a:t>
            </a:r>
          </a:p>
        </p:txBody>
      </p:sp>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13619" r="10513"/>
          <a:stretch/>
        </p:blipFill>
        <p:spPr>
          <a:xfrm>
            <a:off x="1712894" y="2564904"/>
            <a:ext cx="1923002" cy="1584176"/>
          </a:xfrm>
          <a:prstGeom prst="rect">
            <a:avLst/>
          </a:prstGeom>
        </p:spPr>
      </p:pic>
      <p:sp>
        <p:nvSpPr>
          <p:cNvPr id="6" name="CuadroTexto 5"/>
          <p:cNvSpPr txBox="1"/>
          <p:nvPr/>
        </p:nvSpPr>
        <p:spPr>
          <a:xfrm>
            <a:off x="4128058" y="1772816"/>
            <a:ext cx="449428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dirty="0"/>
              <a:t>2. PREPARACIÓ DEL SEMEN PER OBTENIR SPZ:</a:t>
            </a:r>
          </a:p>
        </p:txBody>
      </p:sp>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23887" r="28293" b="5258"/>
          <a:stretch/>
        </p:blipFill>
        <p:spPr>
          <a:xfrm>
            <a:off x="5427724" y="2548480"/>
            <a:ext cx="1292622" cy="1600600"/>
          </a:xfrm>
          <a:prstGeom prst="rect">
            <a:avLst/>
          </a:prstGeom>
        </p:spPr>
      </p:pic>
      <p:pic>
        <p:nvPicPr>
          <p:cNvPr id="10" name="Imagen 2"/>
          <p:cNvPicPr>
            <a:picLocks noChangeAspect="1"/>
          </p:cNvPicPr>
          <p:nvPr/>
        </p:nvPicPr>
        <p:blipFill rotWithShape="1">
          <a:blip r:embed="rId5" cstate="print">
            <a:extLst>
              <a:ext uri="{28A0092B-C50C-407E-A947-70E740481C1C}">
                <a14:useLocalDpi xmlns:a14="http://schemas.microsoft.com/office/drawing/2010/main" val="0"/>
              </a:ext>
            </a:extLst>
          </a:blip>
          <a:srcRect l="20534" r="24095" b="3648"/>
          <a:stretch/>
        </p:blipFill>
        <p:spPr>
          <a:xfrm>
            <a:off x="6839819" y="2399459"/>
            <a:ext cx="1608719" cy="1749621"/>
          </a:xfrm>
          <a:prstGeom prst="rect">
            <a:avLst/>
          </a:prstGeom>
        </p:spPr>
      </p:pic>
      <p:sp>
        <p:nvSpPr>
          <p:cNvPr id="11" name="CuadroTexto 10"/>
          <p:cNvSpPr txBox="1"/>
          <p:nvPr/>
        </p:nvSpPr>
        <p:spPr>
          <a:xfrm>
            <a:off x="4488098" y="2132856"/>
            <a:ext cx="2448272" cy="369332"/>
          </a:xfrm>
          <a:prstGeom prst="rect">
            <a:avLst/>
          </a:prstGeom>
          <a:noFill/>
        </p:spPr>
        <p:txBody>
          <a:bodyPr wrap="square" rtlCol="0">
            <a:spAutoFit/>
          </a:bodyPr>
          <a:lstStyle/>
          <a:p>
            <a:r>
              <a:rPr lang="es-ES" dirty="0"/>
              <a:t>Rentat i centrifugat</a:t>
            </a:r>
          </a:p>
        </p:txBody>
      </p:sp>
      <p:pic>
        <p:nvPicPr>
          <p:cNvPr id="14" name="Imagen 13"/>
          <p:cNvPicPr>
            <a:picLocks noChangeAspect="1"/>
          </p:cNvPicPr>
          <p:nvPr/>
        </p:nvPicPr>
        <p:blipFill rotWithShape="1">
          <a:blip r:embed="rId6" cstate="print">
            <a:extLst>
              <a:ext uri="{28A0092B-C50C-407E-A947-70E740481C1C}">
                <a14:useLocalDpi xmlns:a14="http://schemas.microsoft.com/office/drawing/2010/main" val="0"/>
              </a:ext>
            </a:extLst>
          </a:blip>
          <a:srcRect l="28538" t="13500" r="28466" b="6146"/>
          <a:stretch/>
        </p:blipFill>
        <p:spPr>
          <a:xfrm>
            <a:off x="3995936" y="2548479"/>
            <a:ext cx="1356258" cy="1584176"/>
          </a:xfrm>
          <a:prstGeom prst="rect">
            <a:avLst/>
          </a:prstGeom>
        </p:spPr>
      </p:pic>
      <p:pic>
        <p:nvPicPr>
          <p:cNvPr id="4" name="Imagen 3" descr="Teratozoospermia-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712" y="4581128"/>
            <a:ext cx="4612728" cy="2016224"/>
          </a:xfrm>
          <a:prstGeom prst="rect">
            <a:avLst/>
          </a:prstGeom>
        </p:spPr>
      </p:pic>
      <p:sp>
        <p:nvSpPr>
          <p:cNvPr id="13" name="CuadroTexto 12"/>
          <p:cNvSpPr txBox="1"/>
          <p:nvPr/>
        </p:nvSpPr>
        <p:spPr>
          <a:xfrm>
            <a:off x="251520" y="3391832"/>
            <a:ext cx="1452779" cy="1200329"/>
          </a:xfrm>
          <a:prstGeom prst="rect">
            <a:avLst/>
          </a:prstGeom>
          <a:noFill/>
        </p:spPr>
        <p:txBody>
          <a:bodyPr wrap="none" rtlCol="0">
            <a:spAutoFit/>
          </a:bodyPr>
          <a:lstStyle/>
          <a:p>
            <a:pPr algn="ctr"/>
            <a:r>
              <a:rPr lang="ca-ES" dirty="0"/>
              <a:t>VOLUM</a:t>
            </a:r>
          </a:p>
          <a:p>
            <a:pPr algn="ctr"/>
            <a:r>
              <a:rPr lang="ca-ES" dirty="0"/>
              <a:t>LIQÜEFACCIÓ</a:t>
            </a:r>
          </a:p>
          <a:p>
            <a:pPr algn="ctr"/>
            <a:r>
              <a:rPr lang="ca-ES" dirty="0"/>
              <a:t>ACIDESA</a:t>
            </a:r>
          </a:p>
          <a:p>
            <a:pPr algn="ctr"/>
            <a:r>
              <a:rPr lang="ca-ES" dirty="0"/>
              <a:t>COLOR</a:t>
            </a:r>
          </a:p>
        </p:txBody>
      </p:sp>
      <p:pic>
        <p:nvPicPr>
          <p:cNvPr id="15" name="Imagen 14" descr="ojo-y-lupa-grandes-14918929.jpg"/>
          <p:cNvPicPr>
            <a:picLocks noChangeAspect="1"/>
          </p:cNvPicPr>
          <p:nvPr/>
        </p:nvPicPr>
        <p:blipFill rotWithShape="1">
          <a:blip r:embed="rId8" cstate="print">
            <a:extLst>
              <a:ext uri="{28A0092B-C50C-407E-A947-70E740481C1C}">
                <a14:useLocalDpi xmlns:a14="http://schemas.microsoft.com/office/drawing/2010/main" val="0"/>
              </a:ext>
            </a:extLst>
          </a:blip>
          <a:srcRect l="21962" t="13707" r="21565" b="16168"/>
          <a:stretch/>
        </p:blipFill>
        <p:spPr>
          <a:xfrm>
            <a:off x="539552" y="2204864"/>
            <a:ext cx="1049056" cy="1107260"/>
          </a:xfrm>
          <a:prstGeom prst="rect">
            <a:avLst/>
          </a:prstGeom>
        </p:spPr>
      </p:pic>
      <p:sp>
        <p:nvSpPr>
          <p:cNvPr id="16" name="CuadroTexto 15"/>
          <p:cNvSpPr txBox="1"/>
          <p:nvPr/>
        </p:nvSpPr>
        <p:spPr>
          <a:xfrm>
            <a:off x="6516216" y="4915033"/>
            <a:ext cx="2126341" cy="1754327"/>
          </a:xfrm>
          <a:prstGeom prst="rect">
            <a:avLst/>
          </a:prstGeom>
          <a:noFill/>
        </p:spPr>
        <p:txBody>
          <a:bodyPr wrap="none" rtlCol="0">
            <a:spAutoFit/>
          </a:bodyPr>
          <a:lstStyle/>
          <a:p>
            <a:r>
              <a:rPr lang="es-ES" dirty="0"/>
              <a:t>CONCENTRACIÓ</a:t>
            </a:r>
          </a:p>
          <a:p>
            <a:r>
              <a:rPr lang="es-ES" dirty="0"/>
              <a:t>VITALITAT</a:t>
            </a:r>
          </a:p>
          <a:p>
            <a:r>
              <a:rPr lang="es-ES" dirty="0"/>
              <a:t>MOTILITAT</a:t>
            </a:r>
          </a:p>
          <a:p>
            <a:r>
              <a:rPr lang="es-ES" dirty="0"/>
              <a:t>MORFOLOGIA</a:t>
            </a:r>
          </a:p>
          <a:p>
            <a:r>
              <a:rPr lang="es-ES" dirty="0"/>
              <a:t>NIVELL LEUCOCITARI</a:t>
            </a:r>
          </a:p>
          <a:p>
            <a:r>
              <a:rPr lang="es-ES" dirty="0"/>
              <a:t>ANTICOSSOS </a:t>
            </a:r>
          </a:p>
        </p:txBody>
      </p:sp>
      <p:sp>
        <p:nvSpPr>
          <p:cNvPr id="8" name="CuadroTexto 7"/>
          <p:cNvSpPr txBox="1"/>
          <p:nvPr/>
        </p:nvSpPr>
        <p:spPr>
          <a:xfrm>
            <a:off x="611560" y="4869160"/>
            <a:ext cx="146308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dirty="0"/>
              <a:t>3. SELECCIÓ DELS SPZ:</a:t>
            </a:r>
          </a:p>
        </p:txBody>
      </p:sp>
      <p:pic>
        <p:nvPicPr>
          <p:cNvPr id="3" name="Imagen 2"/>
          <p:cNvPicPr>
            <a:picLocks noChangeAspect="1"/>
          </p:cNvPicPr>
          <p:nvPr/>
        </p:nvPicPr>
        <p:blipFill>
          <a:blip r:embed="rId9"/>
          <a:stretch>
            <a:fillRect/>
          </a:stretch>
        </p:blipFill>
        <p:spPr>
          <a:xfrm rot="884889">
            <a:off x="1392021" y="5749439"/>
            <a:ext cx="841561" cy="1149011"/>
          </a:xfrm>
          <a:prstGeom prst="rect">
            <a:avLst/>
          </a:prstGeom>
        </p:spPr>
      </p:pic>
    </p:spTree>
    <p:extLst>
      <p:ext uri="{BB962C8B-B14F-4D97-AF65-F5344CB8AC3E}">
        <p14:creationId xmlns:p14="http://schemas.microsoft.com/office/powerpoint/2010/main" val="329250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inseminacion-artificial-big.jpg"/>
          <p:cNvPicPr>
            <a:picLocks noGrp="1" noChangeAspect="1"/>
          </p:cNvPicPr>
          <p:nvPr>
            <p:ph sz="half" idx="2"/>
          </p:nvPr>
        </p:nvPicPr>
        <p:blipFill>
          <a:blip r:embed="rId3"/>
          <a:stretch>
            <a:fillRect/>
          </a:stretch>
        </p:blipFill>
        <p:spPr>
          <a:xfrm>
            <a:off x="5138093" y="1196752"/>
            <a:ext cx="3034307" cy="3096344"/>
          </a:xfrm>
        </p:spPr>
      </p:pic>
      <p:sp>
        <p:nvSpPr>
          <p:cNvPr id="2" name="1 Título"/>
          <p:cNvSpPr>
            <a:spLocks noGrp="1"/>
          </p:cNvSpPr>
          <p:nvPr>
            <p:ph type="title"/>
          </p:nvPr>
        </p:nvSpPr>
        <p:spPr>
          <a:xfrm>
            <a:off x="467544" y="260648"/>
            <a:ext cx="8229600" cy="990600"/>
          </a:xfrm>
        </p:spPr>
        <p:txBody>
          <a:bodyPr/>
          <a:lstStyle/>
          <a:p>
            <a:r>
              <a:rPr lang="es-ES" dirty="0"/>
              <a:t>INSEMINACIÓ ARTIFICIAL (IA)</a:t>
            </a:r>
          </a:p>
        </p:txBody>
      </p:sp>
      <p:sp>
        <p:nvSpPr>
          <p:cNvPr id="3" name="2 Marcador de contenido"/>
          <p:cNvSpPr>
            <a:spLocks noGrp="1"/>
          </p:cNvSpPr>
          <p:nvPr>
            <p:ph sz="half" idx="1"/>
          </p:nvPr>
        </p:nvSpPr>
        <p:spPr>
          <a:xfrm>
            <a:off x="179512" y="1628800"/>
            <a:ext cx="4320480" cy="4896544"/>
          </a:xfrm>
        </p:spPr>
        <p:txBody>
          <a:bodyPr anchor="t">
            <a:noAutofit/>
          </a:bodyPr>
          <a:lstStyle/>
          <a:p>
            <a:r>
              <a:rPr lang="ca-ES" sz="2400" dirty="0"/>
              <a:t>La inseminació artificial consisteix en dipositar els </a:t>
            </a:r>
            <a:r>
              <a:rPr lang="ca-ES" sz="2400" b="1" dirty="0"/>
              <a:t>espermatozoides</a:t>
            </a:r>
            <a:r>
              <a:rPr lang="ca-ES" sz="2400" dirty="0"/>
              <a:t> en l'aparell </a:t>
            </a:r>
            <a:r>
              <a:rPr lang="ca-ES" sz="2400" b="1" dirty="0"/>
              <a:t>genital de la dona</a:t>
            </a:r>
            <a:r>
              <a:rPr lang="ca-ES" sz="2400" dirty="0"/>
              <a:t>, per mitjà de l'instrumental adequat.</a:t>
            </a:r>
          </a:p>
          <a:p>
            <a:r>
              <a:rPr lang="ca-ES" sz="2400" dirty="0"/>
              <a:t>Tipus depenent de la procedència del semen:</a:t>
            </a:r>
          </a:p>
          <a:p>
            <a:pPr lvl="1"/>
            <a:r>
              <a:rPr lang="ca-ES" b="1" dirty="0"/>
              <a:t>Inseminació artificial amb semen de parella.</a:t>
            </a:r>
          </a:p>
          <a:p>
            <a:pPr lvl="1"/>
            <a:r>
              <a:rPr lang="ca-ES" b="1" dirty="0"/>
              <a:t>Inseminació artificial amb semen de donant: </a:t>
            </a:r>
            <a:r>
              <a:rPr lang="ca-ES" dirty="0"/>
              <a:t>per bancs de semen</a:t>
            </a:r>
          </a:p>
        </p:txBody>
      </p:sp>
      <p:pic>
        <p:nvPicPr>
          <p:cNvPr id="6" name="Imagen 5" descr="inseminacion_artificial_intrauterina.-470x2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737" y="4423588"/>
            <a:ext cx="4540751" cy="2173764"/>
          </a:xfrm>
          <a:prstGeom prst="rect">
            <a:avLst/>
          </a:prstGeom>
        </p:spPr>
      </p:pic>
    </p:spTree>
    <p:extLst>
      <p:ext uri="{BB962C8B-B14F-4D97-AF65-F5344CB8AC3E}">
        <p14:creationId xmlns:p14="http://schemas.microsoft.com/office/powerpoint/2010/main" val="913784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1263352"/>
          </a:xfrm>
        </p:spPr>
        <p:txBody>
          <a:bodyPr>
            <a:noAutofit/>
          </a:bodyPr>
          <a:lstStyle/>
          <a:p>
            <a:r>
              <a:rPr lang="es-ES" dirty="0"/>
              <a:t>FECUNDACIÓ IN-VITRO CONVENCIONAL (FIV)</a:t>
            </a:r>
          </a:p>
        </p:txBody>
      </p:sp>
      <p:sp>
        <p:nvSpPr>
          <p:cNvPr id="4" name="3 Marcador de contenido"/>
          <p:cNvSpPr>
            <a:spLocks noGrp="1"/>
          </p:cNvSpPr>
          <p:nvPr>
            <p:ph sz="half" idx="1"/>
          </p:nvPr>
        </p:nvSpPr>
        <p:spPr>
          <a:xfrm>
            <a:off x="971600" y="5517232"/>
            <a:ext cx="6990928" cy="1296144"/>
          </a:xfrm>
        </p:spPr>
        <p:txBody>
          <a:bodyPr>
            <a:normAutofit/>
          </a:bodyPr>
          <a:lstStyle/>
          <a:p>
            <a:pPr marL="0" indent="0">
              <a:buNone/>
            </a:pPr>
            <a:r>
              <a:rPr lang="ca-ES" sz="2000" b="1" dirty="0"/>
              <a:t>Fecundació in-vitro convencional (FIV): </a:t>
            </a:r>
            <a:r>
              <a:rPr lang="ca-ES" sz="2000" dirty="0"/>
              <a:t>consisteix en unir òvuls i espermatozoides en una placa de cultiu en un medi de cultiu adequat perquè fecunden.</a:t>
            </a:r>
          </a:p>
        </p:txBody>
      </p:sp>
      <p:pic>
        <p:nvPicPr>
          <p:cNvPr id="2053" name="Picture 5" descr="C:\Users\user\Desktop\fecundacion-in-vitro2.jpg"/>
          <p:cNvPicPr>
            <a:picLocks noChangeAspect="1" noChangeArrowheads="1"/>
          </p:cNvPicPr>
          <p:nvPr/>
        </p:nvPicPr>
        <p:blipFill>
          <a:blip r:embed="rId3"/>
          <a:srcRect/>
          <a:stretch>
            <a:fillRect/>
          </a:stretch>
        </p:blipFill>
        <p:spPr bwMode="auto">
          <a:xfrm>
            <a:off x="6443815" y="3789040"/>
            <a:ext cx="1800593" cy="1471926"/>
          </a:xfrm>
          <a:prstGeom prst="rect">
            <a:avLst/>
          </a:prstGeom>
          <a:noFill/>
          <a:ln>
            <a:solidFill>
              <a:schemeClr val="tx1"/>
            </a:solidFill>
          </a:ln>
        </p:spPr>
      </p:pic>
      <p:pic>
        <p:nvPicPr>
          <p:cNvPr id="3" name="Imagen 2" descr="fiv_jpg.gif"/>
          <p:cNvPicPr>
            <a:picLocks noChangeAspect="1"/>
          </p:cNvPicPr>
          <p:nvPr/>
        </p:nvPicPr>
        <p:blipFill rotWithShape="1">
          <a:blip r:embed="rId4">
            <a:extLst>
              <a:ext uri="{28A0092B-C50C-407E-A947-70E740481C1C}">
                <a14:useLocalDpi xmlns:a14="http://schemas.microsoft.com/office/drawing/2010/main" val="0"/>
              </a:ext>
            </a:extLst>
          </a:blip>
          <a:srcRect b="13715"/>
          <a:stretch/>
        </p:blipFill>
        <p:spPr>
          <a:xfrm>
            <a:off x="251520" y="1761800"/>
            <a:ext cx="5400600" cy="3611416"/>
          </a:xfrm>
          <a:prstGeom prst="rect">
            <a:avLst/>
          </a:prstGeom>
        </p:spPr>
      </p:pic>
      <p:pic>
        <p:nvPicPr>
          <p:cNvPr id="12" name="Imagen 4"/>
          <p:cNvPicPr>
            <a:picLocks noChangeAspect="1"/>
          </p:cNvPicPr>
          <p:nvPr/>
        </p:nvPicPr>
        <p:blipFill>
          <a:blip r:embed="rId5" cstate="print">
            <a:extLst>
              <a:ext uri="{28A0092B-C50C-407E-A947-70E740481C1C}">
                <a14:useLocalDpi xmlns:a14="http://schemas.microsoft.com/office/drawing/2010/main" val="0"/>
              </a:ext>
            </a:extLst>
          </a:blip>
          <a:srcRect l="13578" t="20319" r="11621" b="6103"/>
          <a:stretch>
            <a:fillRect/>
          </a:stretch>
        </p:blipFill>
        <p:spPr>
          <a:xfrm>
            <a:off x="6084168" y="1844824"/>
            <a:ext cx="2798216" cy="1720304"/>
          </a:xfrm>
          <a:prstGeom prst="rect">
            <a:avLst/>
          </a:prstGeom>
        </p:spPr>
      </p:pic>
    </p:spTree>
    <p:extLst>
      <p:ext uri="{BB962C8B-B14F-4D97-AF65-F5344CB8AC3E}">
        <p14:creationId xmlns:p14="http://schemas.microsoft.com/office/powerpoint/2010/main" val="3529083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29600" cy="1296144"/>
          </a:xfrm>
        </p:spPr>
        <p:txBody>
          <a:bodyPr>
            <a:normAutofit fontScale="90000"/>
          </a:bodyPr>
          <a:lstStyle/>
          <a:p>
            <a:r>
              <a:rPr lang="ca-ES" dirty="0"/>
              <a:t>INJECCIÓ INTRACITOPLASMATICA D’UN ESPERMATOZOIDE (ICSI)</a:t>
            </a:r>
            <a:endParaRPr lang="es-ES" dirty="0"/>
          </a:p>
        </p:txBody>
      </p:sp>
      <p:sp>
        <p:nvSpPr>
          <p:cNvPr id="5" name="4 Marcador de contenido"/>
          <p:cNvSpPr>
            <a:spLocks noGrp="1"/>
          </p:cNvSpPr>
          <p:nvPr>
            <p:ph sz="half" idx="2"/>
          </p:nvPr>
        </p:nvSpPr>
        <p:spPr>
          <a:xfrm>
            <a:off x="467544" y="5517232"/>
            <a:ext cx="8147248" cy="1179584"/>
          </a:xfrm>
        </p:spPr>
        <p:txBody>
          <a:bodyPr>
            <a:normAutofit/>
          </a:bodyPr>
          <a:lstStyle/>
          <a:p>
            <a:r>
              <a:rPr lang="ca-ES" sz="2000" b="1" dirty="0"/>
              <a:t>Injecció </a:t>
            </a:r>
            <a:r>
              <a:rPr lang="ca-ES" sz="2000" b="1" dirty="0" err="1"/>
              <a:t>Intracitoplasmàtica</a:t>
            </a:r>
            <a:r>
              <a:rPr lang="ca-ES" sz="2000" b="1" dirty="0"/>
              <a:t> d’un espermatozoide (ICSI): </a:t>
            </a:r>
            <a:r>
              <a:rPr lang="ca-ES" sz="1600" dirty="0"/>
              <a:t>s'introdueix directament un espermatozoide dins de l'ovòcit. Aquesta és l'única tècnica que permet aconseguir fecundació en mostres seminals amb baixa concentració i / o mobilitat d'espermatozoides.   </a:t>
            </a:r>
          </a:p>
        </p:txBody>
      </p:sp>
      <p:pic>
        <p:nvPicPr>
          <p:cNvPr id="7" name="Imagen 6" descr="images-1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844824"/>
            <a:ext cx="4270231" cy="3198551"/>
          </a:xfrm>
          <a:prstGeom prst="rect">
            <a:avLst/>
          </a:prstGeom>
        </p:spPr>
      </p:pic>
      <p:pic>
        <p:nvPicPr>
          <p:cNvPr id="8" name="Imagen 7" descr="images-18.jpeg"/>
          <p:cNvPicPr>
            <a:picLocks noChangeAspect="1"/>
          </p:cNvPicPr>
          <p:nvPr/>
        </p:nvPicPr>
        <p:blipFill rotWithShape="1">
          <a:blip r:embed="rId4">
            <a:extLst>
              <a:ext uri="{28A0092B-C50C-407E-A947-70E740481C1C}">
                <a14:useLocalDpi xmlns:a14="http://schemas.microsoft.com/office/drawing/2010/main" val="0"/>
              </a:ext>
            </a:extLst>
          </a:blip>
          <a:srcRect b="10080"/>
          <a:stretch/>
        </p:blipFill>
        <p:spPr>
          <a:xfrm>
            <a:off x="5076056" y="2348880"/>
            <a:ext cx="3340912" cy="2272563"/>
          </a:xfrm>
          <a:prstGeom prst="rect">
            <a:avLst/>
          </a:prstGeom>
        </p:spPr>
      </p:pic>
    </p:spTree>
    <p:extLst>
      <p:ext uri="{BB962C8B-B14F-4D97-AF65-F5344CB8AC3E}">
        <p14:creationId xmlns:p14="http://schemas.microsoft.com/office/powerpoint/2010/main" val="1782790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92696"/>
            <a:ext cx="9144000" cy="3931920"/>
          </a:xfrm>
          <a:prstGeom prst="rect">
            <a:avLst/>
          </a:prstGeom>
        </p:spPr>
      </p:pic>
      <p:sp>
        <p:nvSpPr>
          <p:cNvPr id="3" name="CuadroTexto 2"/>
          <p:cNvSpPr txBox="1"/>
          <p:nvPr/>
        </p:nvSpPr>
        <p:spPr>
          <a:xfrm>
            <a:off x="6156176" y="6597352"/>
            <a:ext cx="2979151" cy="246221"/>
          </a:xfrm>
          <a:prstGeom prst="rect">
            <a:avLst/>
          </a:prstGeom>
          <a:noFill/>
        </p:spPr>
        <p:txBody>
          <a:bodyPr wrap="none" rtlCol="0">
            <a:spAutoFit/>
          </a:bodyPr>
          <a:lstStyle/>
          <a:p>
            <a:r>
              <a:rPr lang="es-ES" sz="1000" dirty="0"/>
              <a:t>http://</a:t>
            </a:r>
            <a:r>
              <a:rPr lang="es-ES" sz="1000" dirty="0" err="1"/>
              <a:t>www.doctorshospital.mx</a:t>
            </a:r>
            <a:r>
              <a:rPr lang="es-ES" sz="1000" dirty="0"/>
              <a:t>/</a:t>
            </a:r>
            <a:r>
              <a:rPr lang="es-ES" sz="1000" dirty="0" err="1"/>
              <a:t>reproduccionasistida</a:t>
            </a:r>
            <a:endParaRPr lang="es-ES" sz="1000" dirty="0"/>
          </a:p>
        </p:txBody>
      </p:sp>
      <p:pic>
        <p:nvPicPr>
          <p:cNvPr id="4" name="Picture 1" descr="C:\Users\user\Desktop\imatges treball\ICSI-institut marques.jpg"/>
          <p:cNvPicPr>
            <a:picLocks noChangeAspect="1" noChangeArrowheads="1"/>
          </p:cNvPicPr>
          <p:nvPr/>
        </p:nvPicPr>
        <p:blipFill>
          <a:blip r:embed="rId3"/>
          <a:srcRect/>
          <a:stretch>
            <a:fillRect/>
          </a:stretch>
        </p:blipFill>
        <p:spPr bwMode="auto">
          <a:xfrm>
            <a:off x="611560" y="4653136"/>
            <a:ext cx="3103034" cy="2160240"/>
          </a:xfrm>
          <a:prstGeom prst="rect">
            <a:avLst/>
          </a:prstGeom>
          <a:ln>
            <a:noFill/>
          </a:ln>
          <a:effectLst>
            <a:softEdge rad="112500"/>
          </a:effectLst>
        </p:spPr>
      </p:pic>
    </p:spTree>
    <p:extLst>
      <p:ext uri="{BB962C8B-B14F-4D97-AF65-F5344CB8AC3E}">
        <p14:creationId xmlns:p14="http://schemas.microsoft.com/office/powerpoint/2010/main" val="2574076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889248" y="548680"/>
            <a:ext cx="8229600" cy="990600"/>
          </a:xfrm>
        </p:spPr>
        <p:txBody>
          <a:bodyPr anchor="ctr"/>
          <a:lstStyle/>
          <a:p>
            <a:pPr algn="l"/>
            <a:r>
              <a:rPr lang="es-ES" dirty="0"/>
              <a:t>ÍNDEX</a:t>
            </a:r>
          </a:p>
        </p:txBody>
      </p:sp>
      <p:sp>
        <p:nvSpPr>
          <p:cNvPr id="4" name="Marcador de contenido 3"/>
          <p:cNvSpPr>
            <a:spLocks noGrp="1"/>
          </p:cNvSpPr>
          <p:nvPr>
            <p:ph idx="1"/>
          </p:nvPr>
        </p:nvSpPr>
        <p:spPr>
          <a:xfrm>
            <a:off x="590872" y="1504528"/>
            <a:ext cx="8229600" cy="4876800"/>
          </a:xfrm>
        </p:spPr>
        <p:txBody>
          <a:bodyPr>
            <a:normAutofit lnSpcReduction="10000"/>
          </a:bodyPr>
          <a:lstStyle/>
          <a:p>
            <a:pPr lvl="1">
              <a:buNone/>
            </a:pPr>
            <a:endParaRPr lang="ca-ES" dirty="0"/>
          </a:p>
          <a:p>
            <a:pPr>
              <a:buFont typeface="Wingdings" panose="05000000000000000000" pitchFamily="2" charset="2"/>
              <a:buChar char="§"/>
            </a:pPr>
            <a:r>
              <a:rPr lang="ca-ES" dirty="0"/>
              <a:t>INTRODUCCIÓ TEÒRICA</a:t>
            </a:r>
          </a:p>
          <a:p>
            <a:pPr>
              <a:buFont typeface="Wingdings" panose="05000000000000000000" pitchFamily="2" charset="2"/>
              <a:buChar char="§"/>
            </a:pPr>
            <a:r>
              <a:rPr lang="ca-ES" dirty="0"/>
              <a:t>TRACTAMENTS EN </a:t>
            </a:r>
          </a:p>
          <a:p>
            <a:pPr marL="0" indent="0">
              <a:buNone/>
            </a:pPr>
            <a:r>
              <a:rPr lang="ca-ES" dirty="0"/>
              <a:t>    REPRODUCCIÓ ASSISTIDA</a:t>
            </a:r>
          </a:p>
          <a:p>
            <a:pPr>
              <a:buFont typeface="Wingdings" panose="05000000000000000000" pitchFamily="2" charset="2"/>
              <a:buChar char="§"/>
            </a:pPr>
            <a:r>
              <a:rPr lang="ca-ES" dirty="0"/>
              <a:t>DESCANS</a:t>
            </a:r>
          </a:p>
          <a:p>
            <a:pPr>
              <a:buFont typeface="Wingdings" panose="05000000000000000000" pitchFamily="2" charset="2"/>
              <a:buChar char="§"/>
            </a:pPr>
            <a:r>
              <a:rPr lang="ca-ES" dirty="0"/>
              <a:t>JOC</a:t>
            </a:r>
          </a:p>
          <a:p>
            <a:pPr>
              <a:buFont typeface="Wingdings" panose="05000000000000000000" pitchFamily="2" charset="2"/>
              <a:buChar char="§"/>
            </a:pPr>
            <a:r>
              <a:rPr lang="ca-ES" dirty="0"/>
              <a:t>NOTÍCIES  </a:t>
            </a:r>
          </a:p>
          <a:p>
            <a:pPr>
              <a:buFont typeface="Wingdings" panose="05000000000000000000" pitchFamily="2" charset="2"/>
              <a:buChar char="§"/>
            </a:pPr>
            <a:r>
              <a:rPr lang="ca-ES" dirty="0"/>
              <a:t>MITES</a:t>
            </a:r>
          </a:p>
          <a:p>
            <a:pPr>
              <a:buFont typeface="Wingdings" panose="05000000000000000000" pitchFamily="2" charset="2"/>
              <a:buChar char="§"/>
            </a:pPr>
            <a:r>
              <a:rPr lang="ca-ES" dirty="0"/>
              <a:t>RECURSOS</a:t>
            </a:r>
          </a:p>
        </p:txBody>
      </p:sp>
      <p:pic>
        <p:nvPicPr>
          <p:cNvPr id="17" name="Imagen 16"/>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901" r="8962"/>
          <a:stretch/>
        </p:blipFill>
        <p:spPr>
          <a:xfrm>
            <a:off x="5436095" y="-1"/>
            <a:ext cx="3744417" cy="2852938"/>
          </a:xfrm>
          <a:prstGeom prst="rect">
            <a:avLst/>
          </a:prstGeom>
        </p:spPr>
      </p:pic>
      <p:pic>
        <p:nvPicPr>
          <p:cNvPr id="5" name="Imagen 4"/>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12272" t="13364" r="18032" b="13230"/>
          <a:stretch/>
        </p:blipFill>
        <p:spPr>
          <a:xfrm rot="18211122">
            <a:off x="5515993" y="3587317"/>
            <a:ext cx="2427052" cy="2877196"/>
          </a:xfrm>
          <a:prstGeom prst="rect">
            <a:avLst/>
          </a:prstGeom>
        </p:spPr>
      </p:pic>
    </p:spTree>
    <p:extLst>
      <p:ext uri="{BB962C8B-B14F-4D97-AF65-F5344CB8AC3E}">
        <p14:creationId xmlns:p14="http://schemas.microsoft.com/office/powerpoint/2010/main" val="1986548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cultivo-embrionario-1-e1422799614538.png"/>
          <p:cNvPicPr>
            <a:picLocks noGrp="1" noChangeAspect="1"/>
          </p:cNvPicPr>
          <p:nvPr>
            <p:ph idx="1"/>
          </p:nvPr>
        </p:nvPicPr>
        <p:blipFill>
          <a:blip r:embed="rId2"/>
          <a:stretch>
            <a:fillRect/>
          </a:stretch>
        </p:blipFill>
        <p:spPr>
          <a:xfrm>
            <a:off x="971600" y="4221088"/>
            <a:ext cx="3325251" cy="2493938"/>
          </a:xfrm>
          <a:prstGeom prst="rect">
            <a:avLst/>
          </a:prstGeom>
          <a:ln>
            <a:noFill/>
          </a:ln>
          <a:effectLst>
            <a:outerShdw blurRad="292100" dist="139700" dir="2700000" algn="tl" rotWithShape="0">
              <a:srgbClr val="333333">
                <a:alpha val="65000"/>
              </a:srgbClr>
            </a:outerShdw>
          </a:effectLst>
        </p:spPr>
      </p:pic>
      <p:pic>
        <p:nvPicPr>
          <p:cNvPr id="1027" name="Picture 3" descr="C:\Users\user\Desktop\imatges treball\image004.jpg"/>
          <p:cNvPicPr>
            <a:picLocks noChangeAspect="1" noChangeArrowheads="1"/>
          </p:cNvPicPr>
          <p:nvPr/>
        </p:nvPicPr>
        <p:blipFill rotWithShape="1">
          <a:blip r:embed="rId3"/>
          <a:srcRect l="6505" b="32996"/>
          <a:stretch/>
        </p:blipFill>
        <p:spPr bwMode="auto">
          <a:xfrm>
            <a:off x="535520" y="2708920"/>
            <a:ext cx="5116599" cy="980780"/>
          </a:xfrm>
          <a:prstGeom prst="rect">
            <a:avLst/>
          </a:prstGeom>
          <a:noFill/>
        </p:spPr>
      </p:pic>
      <p:pic>
        <p:nvPicPr>
          <p:cNvPr id="1028" name="Picture 4" descr="C:\Users\user\Desktop\imatges treball\cultivo-embriones.jpg"/>
          <p:cNvPicPr>
            <a:picLocks noChangeAspect="1" noChangeArrowheads="1"/>
          </p:cNvPicPr>
          <p:nvPr/>
        </p:nvPicPr>
        <p:blipFill>
          <a:blip r:embed="rId4"/>
          <a:srcRect/>
          <a:stretch>
            <a:fillRect/>
          </a:stretch>
        </p:blipFill>
        <p:spPr bwMode="auto">
          <a:xfrm>
            <a:off x="609279" y="1700808"/>
            <a:ext cx="4589667" cy="792088"/>
          </a:xfrm>
          <a:prstGeom prst="rect">
            <a:avLst/>
          </a:prstGeom>
          <a:noFill/>
        </p:spPr>
      </p:pic>
      <p:sp>
        <p:nvSpPr>
          <p:cNvPr id="2" name="Rectángulo 1"/>
          <p:cNvSpPr/>
          <p:nvPr/>
        </p:nvSpPr>
        <p:spPr>
          <a:xfrm>
            <a:off x="5436096" y="1746681"/>
            <a:ext cx="3168352" cy="175432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buFontTx/>
              <a:buChar char="-"/>
            </a:pPr>
            <a:r>
              <a:rPr lang="ca-ES" dirty="0"/>
              <a:t>Procés </a:t>
            </a:r>
            <a:r>
              <a:rPr lang="ca-ES" b="1" dirty="0"/>
              <a:t>divisió cel·lular </a:t>
            </a:r>
            <a:r>
              <a:rPr lang="ca-ES" dirty="0"/>
              <a:t>: un augment del nombre de cèl·lules de l'embrió.</a:t>
            </a:r>
          </a:p>
          <a:p>
            <a:pPr marL="285750" indent="-285750">
              <a:buFontTx/>
              <a:buChar char="-"/>
            </a:pPr>
            <a:r>
              <a:rPr lang="ca-ES" b="1" dirty="0"/>
              <a:t>Cultiu</a:t>
            </a:r>
            <a:r>
              <a:rPr lang="ca-ES" dirty="0"/>
              <a:t>: paràmetres controlats i medis amb nutrients</a:t>
            </a:r>
          </a:p>
        </p:txBody>
      </p:sp>
      <p:sp>
        <p:nvSpPr>
          <p:cNvPr id="8" name="4 Título"/>
          <p:cNvSpPr>
            <a:spLocks noGrp="1"/>
          </p:cNvSpPr>
          <p:nvPr>
            <p:ph type="title"/>
          </p:nvPr>
        </p:nvSpPr>
        <p:spPr/>
        <p:txBody>
          <a:bodyPr/>
          <a:lstStyle/>
          <a:p>
            <a:r>
              <a:rPr lang="es-ES" dirty="0"/>
              <a:t>CULTIU D’EMBRIONS</a:t>
            </a:r>
          </a:p>
        </p:txBody>
      </p:sp>
      <p:sp>
        <p:nvSpPr>
          <p:cNvPr id="9" name="CuadroTexto 8"/>
          <p:cNvSpPr txBox="1"/>
          <p:nvPr/>
        </p:nvSpPr>
        <p:spPr>
          <a:xfrm>
            <a:off x="4644008" y="4653136"/>
            <a:ext cx="3816424" cy="175432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ca-ES" b="1" dirty="0"/>
              <a:t>OBJECTIUS: </a:t>
            </a:r>
            <a:r>
              <a:rPr lang="ca-ES" dirty="0"/>
              <a:t>Supervisar, avaluar i seleccionar aquells embrions que per les seues característiques </a:t>
            </a:r>
            <a:r>
              <a:rPr lang="ca-ES" b="1" dirty="0"/>
              <a:t>morfològiques</a:t>
            </a:r>
            <a:r>
              <a:rPr lang="ca-ES" dirty="0"/>
              <a:t> ofereixen</a:t>
            </a:r>
            <a:r>
              <a:rPr lang="ca-ES" b="1" dirty="0"/>
              <a:t> una major garantia d'implantació </a:t>
            </a:r>
            <a:r>
              <a:rPr lang="ca-ES" dirty="0"/>
              <a:t>a l'úter matern.</a:t>
            </a:r>
          </a:p>
          <a:p>
            <a:endParaRPr lang="ca-ES" dirty="0"/>
          </a:p>
        </p:txBody>
      </p:sp>
    </p:spTree>
    <p:extLst>
      <p:ext uri="{BB962C8B-B14F-4D97-AF65-F5344CB8AC3E}">
        <p14:creationId xmlns:p14="http://schemas.microsoft.com/office/powerpoint/2010/main" val="2349311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990600"/>
          </a:xfrm>
        </p:spPr>
        <p:txBody>
          <a:bodyPr/>
          <a:lstStyle/>
          <a:p>
            <a:r>
              <a:rPr lang="es-ES" dirty="0"/>
              <a:t>DIAGNÒSTIC GÈNETIC PREIMPLANTACIONAL</a:t>
            </a:r>
          </a:p>
        </p:txBody>
      </p:sp>
      <p:pic>
        <p:nvPicPr>
          <p:cNvPr id="6" name="Imagen 5" descr="diagnosticogenet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797152"/>
            <a:ext cx="2377604" cy="1778711"/>
          </a:xfrm>
          <a:prstGeom prst="rect">
            <a:avLst/>
          </a:prstGeom>
          <a:ln>
            <a:noFill/>
          </a:ln>
          <a:effectLst>
            <a:outerShdw blurRad="292100" dist="139700" dir="2700000" algn="tl" rotWithShape="0">
              <a:srgbClr val="333333">
                <a:alpha val="65000"/>
              </a:srgbClr>
            </a:outerShdw>
          </a:effectLst>
        </p:spPr>
      </p:pic>
      <p:pic>
        <p:nvPicPr>
          <p:cNvPr id="7" name="Imagen 6" descr="dgp-pacientes-esteriles.jpg"/>
          <p:cNvPicPr>
            <a:picLocks noChangeAspect="1"/>
          </p:cNvPicPr>
          <p:nvPr/>
        </p:nvPicPr>
        <p:blipFill rotWithShape="1">
          <a:blip r:embed="rId4">
            <a:extLst>
              <a:ext uri="{28A0092B-C50C-407E-A947-70E740481C1C}">
                <a14:useLocalDpi xmlns:a14="http://schemas.microsoft.com/office/drawing/2010/main" val="0"/>
              </a:ext>
            </a:extLst>
          </a:blip>
          <a:srcRect l="18122" t="10468" r="14025"/>
          <a:stretch/>
        </p:blipFill>
        <p:spPr>
          <a:xfrm>
            <a:off x="179512" y="2060848"/>
            <a:ext cx="2546740" cy="2520280"/>
          </a:xfrm>
          <a:prstGeom prst="rect">
            <a:avLst/>
          </a:prstGeom>
          <a:ln>
            <a:noFill/>
          </a:ln>
          <a:effectLst>
            <a:outerShdw blurRad="292100" dist="139700" dir="2700000" algn="tl" rotWithShape="0">
              <a:srgbClr val="333333">
                <a:alpha val="65000"/>
              </a:srgbClr>
            </a:outerShdw>
          </a:effectLst>
        </p:spPr>
      </p:pic>
      <p:pic>
        <p:nvPicPr>
          <p:cNvPr id="8" name="Imagen 7" descr="Esquema.jpg"/>
          <p:cNvPicPr>
            <a:picLocks noChangeAspect="1"/>
          </p:cNvPicPr>
          <p:nvPr/>
        </p:nvPicPr>
        <p:blipFill rotWithShape="1">
          <a:blip r:embed="rId5">
            <a:extLst>
              <a:ext uri="{28A0092B-C50C-407E-A947-70E740481C1C}">
                <a14:useLocalDpi xmlns:a14="http://schemas.microsoft.com/office/drawing/2010/main" val="0"/>
              </a:ext>
            </a:extLst>
          </a:blip>
          <a:srcRect t="9649" r="32510"/>
          <a:stretch/>
        </p:blipFill>
        <p:spPr>
          <a:xfrm>
            <a:off x="2915816" y="2159414"/>
            <a:ext cx="5932930" cy="4293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9659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990600"/>
          </a:xfrm>
        </p:spPr>
        <p:txBody>
          <a:bodyPr/>
          <a:lstStyle/>
          <a:p>
            <a:r>
              <a:rPr lang="es-ES" dirty="0"/>
              <a:t>DIAGNÒSTIC GÈNETIC PREIMPLANTACIONAL</a:t>
            </a:r>
          </a:p>
        </p:txBody>
      </p:sp>
      <p:sp>
        <p:nvSpPr>
          <p:cNvPr id="3" name="CuadroTexto 2"/>
          <p:cNvSpPr txBox="1"/>
          <p:nvPr/>
        </p:nvSpPr>
        <p:spPr>
          <a:xfrm>
            <a:off x="539552" y="1844824"/>
            <a:ext cx="4926424" cy="369332"/>
          </a:xfrm>
          <a:prstGeom prst="rect">
            <a:avLst/>
          </a:prstGeom>
          <a:noFill/>
        </p:spPr>
        <p:txBody>
          <a:bodyPr wrap="none" rtlCol="0">
            <a:spAutoFit/>
          </a:bodyPr>
          <a:lstStyle/>
          <a:p>
            <a:r>
              <a:rPr lang="ca-ES"/>
              <a:t>Aquesta tècnica beneficia a tres grups de pacients:</a:t>
            </a:r>
          </a:p>
        </p:txBody>
      </p:sp>
      <p:sp>
        <p:nvSpPr>
          <p:cNvPr id="4" name="Rectángulo 3"/>
          <p:cNvSpPr/>
          <p:nvPr/>
        </p:nvSpPr>
        <p:spPr>
          <a:xfrm>
            <a:off x="467544" y="2492896"/>
            <a:ext cx="2520280" cy="166199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82550" lvl="1"/>
            <a:r>
              <a:rPr lang="ca-ES" sz="1600"/>
              <a:t>1. Pacients </a:t>
            </a:r>
            <a:r>
              <a:rPr lang="ca-ES" b="1"/>
              <a:t>afectes o portadors </a:t>
            </a:r>
            <a:r>
              <a:rPr lang="ca-ES" sz="1600"/>
              <a:t>de malalties transmissibles genèticament i degudes a l'alteració </a:t>
            </a:r>
            <a:r>
              <a:rPr lang="ca-ES" b="1"/>
              <a:t>d'un gen </a:t>
            </a:r>
            <a:r>
              <a:rPr lang="ca-ES" sz="1600"/>
              <a:t>(malalties monogèniques).</a:t>
            </a:r>
          </a:p>
        </p:txBody>
      </p:sp>
      <p:sp>
        <p:nvSpPr>
          <p:cNvPr id="5" name="CuadroTexto 4"/>
          <p:cNvSpPr txBox="1"/>
          <p:nvPr/>
        </p:nvSpPr>
        <p:spPr>
          <a:xfrm>
            <a:off x="3203848" y="4725144"/>
            <a:ext cx="180020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1"/>
            <a:r>
              <a:rPr lang="ca-ES" sz="1600"/>
              <a:t>2. Pacients </a:t>
            </a:r>
            <a:r>
              <a:rPr lang="ca-ES" b="1"/>
              <a:t>portadors</a:t>
            </a:r>
            <a:r>
              <a:rPr lang="ca-ES" sz="1600"/>
              <a:t> d'alteracions </a:t>
            </a:r>
            <a:r>
              <a:rPr lang="ca-ES" b="1"/>
              <a:t>cromosòmiques </a:t>
            </a:r>
            <a:r>
              <a:rPr lang="ca-ES" sz="1600"/>
              <a:t>transmissibles.</a:t>
            </a:r>
          </a:p>
        </p:txBody>
      </p:sp>
      <p:pic>
        <p:nvPicPr>
          <p:cNvPr id="10" name="Imagen 9" descr="gen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2708920"/>
            <a:ext cx="2736303" cy="1368152"/>
          </a:xfrm>
          <a:prstGeom prst="rect">
            <a:avLst/>
          </a:prstGeom>
          <a:ln>
            <a:noFill/>
          </a:ln>
          <a:effectLst>
            <a:softEdge rad="112500"/>
          </a:effectLst>
        </p:spPr>
      </p:pic>
      <p:pic>
        <p:nvPicPr>
          <p:cNvPr id="12" name="Imagen 11" descr="images-19.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4365104"/>
            <a:ext cx="2686865" cy="2160240"/>
          </a:xfrm>
          <a:prstGeom prst="rect">
            <a:avLst/>
          </a:prstGeom>
        </p:spPr>
      </p:pic>
      <p:sp>
        <p:nvSpPr>
          <p:cNvPr id="9" name="CuadroTexto 8"/>
          <p:cNvSpPr txBox="1"/>
          <p:nvPr/>
        </p:nvSpPr>
        <p:spPr>
          <a:xfrm>
            <a:off x="5940152" y="1772816"/>
            <a:ext cx="3024336" cy="261610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1"/>
            <a:r>
              <a:rPr lang="ca-ES" sz="1600" dirty="0"/>
              <a:t>3. Pacients amb major risc d'</a:t>
            </a:r>
            <a:r>
              <a:rPr lang="ca-ES" b="1" dirty="0"/>
              <a:t>alteracions </a:t>
            </a:r>
            <a:r>
              <a:rPr lang="ca-ES" sz="1600" dirty="0"/>
              <a:t>genètiques en els seus </a:t>
            </a:r>
            <a:r>
              <a:rPr lang="ca-ES" b="1" dirty="0"/>
              <a:t>gàmetes</a:t>
            </a:r>
            <a:r>
              <a:rPr lang="ca-ES" sz="1600" dirty="0"/>
              <a:t>, que podrien determinar la formació d'embrions genèticament anormals. </a:t>
            </a:r>
            <a:r>
              <a:rPr lang="ca-ES" sz="1600" u="sng" dirty="0"/>
              <a:t>Com són: </a:t>
            </a:r>
            <a:r>
              <a:rPr lang="ca-ES" sz="1600" dirty="0"/>
              <a:t>dones d’edat avançada, casos d’avortaments de repetició, parelles després de 3 cicles no aconsegueixen embaràs… </a:t>
            </a:r>
          </a:p>
        </p:txBody>
      </p:sp>
      <p:pic>
        <p:nvPicPr>
          <p:cNvPr id="13" name="Imagen 12" descr="images-20.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20" y="4509120"/>
            <a:ext cx="2812198" cy="2060848"/>
          </a:xfrm>
          <a:prstGeom prst="rect">
            <a:avLst/>
          </a:prstGeom>
        </p:spPr>
      </p:pic>
    </p:spTree>
    <p:extLst>
      <p:ext uri="{BB962C8B-B14F-4D97-AF65-F5344CB8AC3E}">
        <p14:creationId xmlns:p14="http://schemas.microsoft.com/office/powerpoint/2010/main" val="2532923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TRANSFERÈNCIA EMBRIONARIA (TE)</a:t>
            </a:r>
          </a:p>
        </p:txBody>
      </p:sp>
      <p:pic>
        <p:nvPicPr>
          <p:cNvPr id="4" name="3 Marcador de contenido" descr="transfe-embrionaria.jpg"/>
          <p:cNvPicPr>
            <a:picLocks noGrp="1" noChangeAspect="1"/>
          </p:cNvPicPr>
          <p:nvPr>
            <p:ph sz="half" idx="1"/>
          </p:nvPr>
        </p:nvPicPr>
        <p:blipFill>
          <a:blip r:embed="rId3"/>
          <a:srcRect l="15333" t="12360" r="11640" b="12571"/>
          <a:stretch>
            <a:fillRect/>
          </a:stretch>
        </p:blipFill>
        <p:spPr>
          <a:xfrm>
            <a:off x="4572000" y="2132856"/>
            <a:ext cx="4185634" cy="3993352"/>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a:off x="611560" y="1988840"/>
            <a:ext cx="914471"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dirty="0"/>
              <a:t>FIV/ICSI</a:t>
            </a:r>
          </a:p>
        </p:txBody>
      </p:sp>
      <p:sp>
        <p:nvSpPr>
          <p:cNvPr id="7" name="Flecha derecha 6"/>
          <p:cNvSpPr/>
          <p:nvPr/>
        </p:nvSpPr>
        <p:spPr>
          <a:xfrm>
            <a:off x="1763688" y="2023630"/>
            <a:ext cx="648072"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CuadroTexto 7"/>
          <p:cNvSpPr txBox="1"/>
          <p:nvPr/>
        </p:nvSpPr>
        <p:spPr>
          <a:xfrm>
            <a:off x="2646019" y="1979548"/>
            <a:ext cx="1565941"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S" dirty="0"/>
              <a:t>ÚTER MATERN</a:t>
            </a:r>
          </a:p>
        </p:txBody>
      </p:sp>
      <p:sp>
        <p:nvSpPr>
          <p:cNvPr id="9" name="Cara sonriente 8"/>
          <p:cNvSpPr/>
          <p:nvPr/>
        </p:nvSpPr>
        <p:spPr>
          <a:xfrm>
            <a:off x="1907704" y="1700808"/>
            <a:ext cx="288032" cy="288032"/>
          </a:xfrm>
          <a:prstGeom prst="smileyFac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10" name="CuadroTexto 9"/>
          <p:cNvSpPr txBox="1"/>
          <p:nvPr/>
        </p:nvSpPr>
        <p:spPr>
          <a:xfrm>
            <a:off x="467544" y="2626653"/>
            <a:ext cx="4032447" cy="3847207"/>
          </a:xfrm>
          <a:prstGeom prst="rect">
            <a:avLst/>
          </a:prstGeom>
          <a:noFill/>
        </p:spPr>
        <p:txBody>
          <a:bodyPr wrap="square" rtlCol="0">
            <a:spAutoFit/>
          </a:bodyPr>
          <a:lstStyle/>
          <a:p>
            <a:r>
              <a:rPr lang="ca-ES" sz="1600" b="1" u="sng" dirty="0"/>
              <a:t>Temporalitat: </a:t>
            </a:r>
          </a:p>
          <a:p>
            <a:pPr marL="358775" lvl="1" indent="-307975">
              <a:buFontTx/>
              <a:buChar char="-"/>
            </a:pPr>
            <a:r>
              <a:rPr lang="ca-ES" sz="1600" dirty="0"/>
              <a:t>2/3 dies de la punció fol·licular</a:t>
            </a:r>
          </a:p>
          <a:p>
            <a:pPr marL="358775" lvl="1" indent="-307975">
              <a:buFontTx/>
              <a:buChar char="-"/>
            </a:pPr>
            <a:r>
              <a:rPr lang="ca-ES" sz="1600" dirty="0"/>
              <a:t>També 5é dia de desenvolupament embrionari (blastòcits)</a:t>
            </a:r>
          </a:p>
          <a:p>
            <a:pPr lvl="1"/>
            <a:endParaRPr lang="ca-ES" sz="1600" dirty="0"/>
          </a:p>
          <a:p>
            <a:pPr marL="92075" lvl="1"/>
            <a:r>
              <a:rPr lang="ca-ES" sz="1600" b="1" u="sng" dirty="0"/>
              <a:t>Nombre embrions: </a:t>
            </a:r>
            <a:r>
              <a:rPr lang="ca-ES" sz="1600" dirty="0"/>
              <a:t>depèn història mèdica dels pacients (edat, qualitat embrió, cicles previs, desig parella) i l’evolució dels embrions</a:t>
            </a:r>
            <a:r>
              <a:rPr lang="ca-ES" sz="2000" dirty="0"/>
              <a:t>.</a:t>
            </a:r>
          </a:p>
          <a:p>
            <a:pPr marL="92075" lvl="1"/>
            <a:r>
              <a:rPr lang="ca-ES" sz="1600" dirty="0"/>
              <a:t> (Legal: 3 màx., Recomanable: 1-2)</a:t>
            </a:r>
          </a:p>
          <a:p>
            <a:endParaRPr lang="ca-ES" sz="1600" dirty="0"/>
          </a:p>
          <a:p>
            <a:r>
              <a:rPr lang="ca-ES" sz="1600" b="1" u="sng" dirty="0"/>
              <a:t>Selecció: </a:t>
            </a:r>
          </a:p>
          <a:p>
            <a:pPr marL="358775" lvl="1" indent="-307975">
              <a:buFontTx/>
              <a:buChar char="-"/>
            </a:pPr>
            <a:r>
              <a:rPr lang="ca-ES" sz="1600" dirty="0"/>
              <a:t>l' evolució durant desenvolupament</a:t>
            </a:r>
          </a:p>
          <a:p>
            <a:pPr marL="358775" lvl="1" indent="-307975">
              <a:buFontTx/>
              <a:buChar char="-"/>
            </a:pPr>
            <a:r>
              <a:rPr lang="ca-ES" sz="1600" dirty="0"/>
              <a:t>embrions en etapes més avançades i millor qualitat morfològica.</a:t>
            </a:r>
          </a:p>
        </p:txBody>
      </p:sp>
    </p:spTree>
    <p:extLst>
      <p:ext uri="{BB962C8B-B14F-4D97-AF65-F5344CB8AC3E}">
        <p14:creationId xmlns:p14="http://schemas.microsoft.com/office/powerpoint/2010/main" val="4147067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VITRIFICACIÓ </a:t>
            </a:r>
          </a:p>
        </p:txBody>
      </p:sp>
      <p:sp>
        <p:nvSpPr>
          <p:cNvPr id="3" name="2 Marcador de contenido"/>
          <p:cNvSpPr>
            <a:spLocks noGrp="1"/>
          </p:cNvSpPr>
          <p:nvPr>
            <p:ph idx="1"/>
          </p:nvPr>
        </p:nvSpPr>
        <p:spPr>
          <a:xfrm>
            <a:off x="4644008" y="1888232"/>
            <a:ext cx="4248472" cy="4349080"/>
          </a:xfrm>
        </p:spPr>
        <p:txBody>
          <a:bodyPr>
            <a:normAutofit fontScale="70000" lnSpcReduction="20000"/>
          </a:bodyPr>
          <a:lstStyle/>
          <a:p>
            <a:r>
              <a:rPr lang="ca-ES" dirty="0"/>
              <a:t>La vitrificació és una </a:t>
            </a:r>
            <a:r>
              <a:rPr lang="ca-ES" sz="3400" b="1" dirty="0"/>
              <a:t>solidificació cel·lular a baixes temperatures</a:t>
            </a:r>
            <a:r>
              <a:rPr lang="ca-ES" dirty="0"/>
              <a:t> i en poc temps </a:t>
            </a:r>
            <a:r>
              <a:rPr lang="ca-ES" sz="3400" b="1" dirty="0"/>
              <a:t>sense</a:t>
            </a:r>
            <a:r>
              <a:rPr lang="ca-ES" dirty="0"/>
              <a:t> que hi hagi formació de </a:t>
            </a:r>
            <a:r>
              <a:rPr lang="ca-ES" sz="3400" b="1" dirty="0"/>
              <a:t>gel. </a:t>
            </a:r>
          </a:p>
          <a:p>
            <a:pPr marL="0" indent="0">
              <a:buNone/>
            </a:pPr>
            <a:endParaRPr lang="ca-ES" dirty="0"/>
          </a:p>
          <a:p>
            <a:r>
              <a:rPr lang="ca-ES" dirty="0"/>
              <a:t>Per aconseguir-ho s'utilitzen </a:t>
            </a:r>
            <a:r>
              <a:rPr lang="ca-ES" sz="3400" b="1" dirty="0" err="1"/>
              <a:t>crioprotectors</a:t>
            </a:r>
            <a:r>
              <a:rPr lang="ca-ES" sz="3400" dirty="0"/>
              <a:t> </a:t>
            </a:r>
            <a:r>
              <a:rPr lang="ca-ES" dirty="0"/>
              <a:t>cel·lulars que eviten el trencament de les membranes cel·lulars.</a:t>
            </a:r>
          </a:p>
          <a:p>
            <a:endParaRPr lang="ca-ES" dirty="0"/>
          </a:p>
          <a:p>
            <a:r>
              <a:rPr lang="ca-ES" dirty="0"/>
              <a:t>Refredament cel·lular: a una velocitat de més de </a:t>
            </a:r>
            <a:r>
              <a:rPr lang="ca-ES" b="1" dirty="0"/>
              <a:t>15.000 ºC per minut</a:t>
            </a:r>
          </a:p>
        </p:txBody>
      </p:sp>
      <p:pic>
        <p:nvPicPr>
          <p:cNvPr id="4" name="Imagen 3" descr="img4.1_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412776"/>
            <a:ext cx="4032448" cy="3024336"/>
          </a:xfrm>
          <a:prstGeom prst="rect">
            <a:avLst/>
          </a:prstGeom>
        </p:spPr>
      </p:pic>
      <p:pic>
        <p:nvPicPr>
          <p:cNvPr id="5" name="Imagen 4" descr="vitrificacion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4509120"/>
            <a:ext cx="3124200" cy="2197100"/>
          </a:xfrm>
          <a:prstGeom prst="rect">
            <a:avLst/>
          </a:prstGeom>
        </p:spPr>
      </p:pic>
    </p:spTree>
    <p:extLst>
      <p:ext uri="{BB962C8B-B14F-4D97-AF65-F5344CB8AC3E}">
        <p14:creationId xmlns:p14="http://schemas.microsoft.com/office/powerpoint/2010/main" val="385051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a:t>VIDEO DE LABORATORI:</a:t>
            </a:r>
          </a:p>
        </p:txBody>
      </p:sp>
      <p:pic>
        <p:nvPicPr>
          <p:cNvPr id="3" name="Exclusivo- Dentro del Laboratorio de Fertilizacion In Vitro (IV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9360" y="1737320"/>
            <a:ext cx="6223000" cy="4572000"/>
          </a:xfrm>
          <a:prstGeom prst="rect">
            <a:avLst/>
          </a:prstGeom>
        </p:spPr>
      </p:pic>
      <p:sp>
        <p:nvSpPr>
          <p:cNvPr id="4" name="Rectángulo 3"/>
          <p:cNvSpPr/>
          <p:nvPr/>
        </p:nvSpPr>
        <p:spPr>
          <a:xfrm>
            <a:off x="1187624" y="6311061"/>
            <a:ext cx="8208912" cy="646331"/>
          </a:xfrm>
          <a:prstGeom prst="rect">
            <a:avLst/>
          </a:prstGeom>
        </p:spPr>
        <p:txBody>
          <a:bodyPr wrap="square">
            <a:spAutoFit/>
          </a:bodyPr>
          <a:lstStyle/>
          <a:p>
            <a:r>
              <a:rPr lang="es-ES" dirty="0">
                <a:hlinkClick r:id="rId6"/>
              </a:rPr>
              <a:t>https://www.youtube.com/watch?v=fa_Sqm3EMpI&amp;feature=youtu.be</a:t>
            </a:r>
            <a:endParaRPr lang="es-ES" dirty="0"/>
          </a:p>
          <a:p>
            <a:endParaRPr lang="es-ES" dirty="0"/>
          </a:p>
        </p:txBody>
      </p:sp>
    </p:spTree>
    <p:extLst>
      <p:ext uri="{BB962C8B-B14F-4D97-AF65-F5344CB8AC3E}">
        <p14:creationId xmlns:p14="http://schemas.microsoft.com/office/powerpoint/2010/main" val="2622957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990600"/>
          </a:xfrm>
        </p:spPr>
        <p:txBody>
          <a:bodyPr>
            <a:normAutofit fontScale="90000"/>
          </a:bodyPr>
          <a:lstStyle/>
          <a:p>
            <a:r>
              <a:rPr lang="es-ES" dirty="0">
                <a:solidFill>
                  <a:srgbClr val="000000"/>
                </a:solidFill>
              </a:rPr>
              <a:t>ALTRES TÈCNIQUES QUE ES REALITZEN:</a:t>
            </a:r>
          </a:p>
        </p:txBody>
      </p:sp>
      <p:sp>
        <p:nvSpPr>
          <p:cNvPr id="3" name="2 Marcador de contenido"/>
          <p:cNvSpPr>
            <a:spLocks noGrp="1"/>
          </p:cNvSpPr>
          <p:nvPr>
            <p:ph idx="1"/>
          </p:nvPr>
        </p:nvSpPr>
        <p:spPr/>
        <p:txBody>
          <a:bodyPr>
            <a:noAutofit/>
          </a:bodyPr>
          <a:lstStyle/>
          <a:p>
            <a:r>
              <a:rPr lang="ca-ES" sz="2200" b="1" u="sng" dirty="0"/>
              <a:t>Donació de gàmetes:</a:t>
            </a:r>
          </a:p>
          <a:p>
            <a:pPr lvl="1"/>
            <a:r>
              <a:rPr lang="ca-ES" sz="2200" dirty="0" err="1"/>
              <a:t>Ovodonació</a:t>
            </a:r>
            <a:r>
              <a:rPr lang="ca-ES" sz="2200" dirty="0"/>
              <a:t>	</a:t>
            </a:r>
          </a:p>
          <a:p>
            <a:pPr lvl="1"/>
            <a:r>
              <a:rPr lang="ca-ES" sz="2200" dirty="0"/>
              <a:t>Donació de semen</a:t>
            </a:r>
          </a:p>
          <a:p>
            <a:r>
              <a:rPr lang="ca-ES" sz="2200" b="1" u="sng" dirty="0"/>
              <a:t>Donació embrionària</a:t>
            </a:r>
          </a:p>
          <a:p>
            <a:r>
              <a:rPr lang="ca-ES" sz="2200" b="1" u="sng" dirty="0"/>
              <a:t>ROPA: </a:t>
            </a:r>
            <a:r>
              <a:rPr lang="ca-ES" sz="2200" dirty="0"/>
              <a:t>significa Recepció d'Òvuls de la Parella</a:t>
            </a:r>
          </a:p>
          <a:p>
            <a:r>
              <a:rPr lang="ca-ES" sz="2200" b="1" u="sng" dirty="0"/>
              <a:t>Gestació després de la vasectomia: </a:t>
            </a:r>
            <a:r>
              <a:rPr lang="ca-ES" sz="2200" dirty="0"/>
              <a:t>Molts homes que es s’han realitzat una intervenció de vasectomia, volen tornar a tenir la possibilitat de tenir descendència i per això avui en dia les tècniques de reproducció assistida també ens aporten solució.</a:t>
            </a:r>
          </a:p>
          <a:p>
            <a:r>
              <a:rPr lang="ca-ES" sz="2200" b="1" u="sng" dirty="0"/>
              <a:t>Preservació de la fertilitat:</a:t>
            </a:r>
          </a:p>
          <a:p>
            <a:pPr lvl="1"/>
            <a:r>
              <a:rPr lang="ca-ES" sz="2200" dirty="0"/>
              <a:t>Causa social</a:t>
            </a:r>
          </a:p>
          <a:p>
            <a:pPr lvl="1"/>
            <a:r>
              <a:rPr lang="ca-ES" sz="2200" dirty="0"/>
              <a:t>Causa mèdica</a:t>
            </a:r>
          </a:p>
        </p:txBody>
      </p:sp>
    </p:spTree>
    <p:extLst>
      <p:ext uri="{BB962C8B-B14F-4D97-AF65-F5344CB8AC3E}">
        <p14:creationId xmlns:p14="http://schemas.microsoft.com/office/powerpoint/2010/main" val="2307862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JOC</a:t>
            </a:r>
          </a:p>
        </p:txBody>
      </p:sp>
      <p:sp>
        <p:nvSpPr>
          <p:cNvPr id="3" name="Subtítulo 2"/>
          <p:cNvSpPr>
            <a:spLocks noGrp="1"/>
          </p:cNvSpPr>
          <p:nvPr>
            <p:ph type="subTitle" idx="1"/>
          </p:nvPr>
        </p:nvSpPr>
        <p:spPr>
          <a:xfrm>
            <a:off x="685800" y="3505200"/>
            <a:ext cx="7774632" cy="1752600"/>
          </a:xfrm>
        </p:spPr>
        <p:txBody>
          <a:bodyPr/>
          <a:lstStyle/>
          <a:p>
            <a:r>
              <a:rPr lang="es-ES" dirty="0"/>
              <a:t>PARELLES QUE ACUDEIXEN A LA CLÍNICA DESPRÉS D’UN TEMPS INTENTANT ACONSEGUIR UN EMBARÀS…</a:t>
            </a:r>
          </a:p>
        </p:txBody>
      </p:sp>
    </p:spTree>
    <p:extLst>
      <p:ext uri="{BB962C8B-B14F-4D97-AF65-F5344CB8AC3E}">
        <p14:creationId xmlns:p14="http://schemas.microsoft.com/office/powerpoint/2010/main" val="3725315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557084" cy="990600"/>
          </a:xfrm>
        </p:spPr>
        <p:txBody>
          <a:bodyPr>
            <a:normAutofit/>
          </a:bodyPr>
          <a:lstStyle/>
          <a:p>
            <a:r>
              <a:rPr lang="ca-ES" dirty="0"/>
              <a:t>Genotip busca…       …el seu fenotip</a:t>
            </a:r>
            <a:endParaRPr lang="es-ES"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Home </a:t>
            </a:r>
            <a:r>
              <a:rPr lang="es-ES" dirty="0"/>
              <a:t>sense cap malaltia coneguda</a:t>
            </a:r>
          </a:p>
          <a:p>
            <a:pPr algn="ctr"/>
            <a:r>
              <a:rPr lang="es-ES" dirty="0"/>
              <a:t>27 anys</a:t>
            </a:r>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es-ES" sz="2400" dirty="0"/>
              <a:t>Dona afectada per obstrucció ovàrica bilateral (les 2 trompes)</a:t>
            </a:r>
          </a:p>
          <a:p>
            <a:pPr algn="ctr"/>
            <a:r>
              <a:rPr lang="es-ES" dirty="0"/>
              <a:t>26 anys</a:t>
            </a:r>
          </a:p>
          <a:p>
            <a:pPr algn="ctr"/>
            <a:endParaRPr lang="ca-ES" dirty="0"/>
          </a:p>
        </p:txBody>
      </p:sp>
      <p:pic>
        <p:nvPicPr>
          <p:cNvPr id="6" name="Imagen 5"/>
          <p:cNvPicPr>
            <a:picLocks noChangeAspect="1"/>
          </p:cNvPicPr>
          <p:nvPr/>
        </p:nvPicPr>
        <p:blipFill rotWithShape="1">
          <a:blip r:embed="rId3">
            <a:duotone>
              <a:schemeClr val="accent1">
                <a:shade val="45000"/>
                <a:satMod val="135000"/>
              </a:schemeClr>
              <a:prstClr val="white"/>
            </a:duotone>
          </a:blip>
          <a:srcRect r="54956"/>
          <a:stretch/>
        </p:blipFill>
        <p:spPr>
          <a:xfrm>
            <a:off x="6164085" y="4160039"/>
            <a:ext cx="1006831" cy="2057400"/>
          </a:xfrm>
          <a:prstGeom prst="rect">
            <a:avLst/>
          </a:prstGeom>
        </p:spPr>
      </p:pic>
      <p:pic>
        <p:nvPicPr>
          <p:cNvPr id="7" name="Imagen 6"/>
          <p:cNvPicPr>
            <a:picLocks noChangeAspect="1"/>
          </p:cNvPicPr>
          <p:nvPr/>
        </p:nvPicPr>
        <p:blipFill rotWithShape="1">
          <a:blip r:embed="rId3"/>
          <a:srcRect l="61446"/>
          <a:stretch/>
        </p:blipFill>
        <p:spPr>
          <a:xfrm>
            <a:off x="2045622" y="4173133"/>
            <a:ext cx="861756" cy="2057400"/>
          </a:xfrm>
          <a:prstGeom prst="rect">
            <a:avLst/>
          </a:prstGeom>
        </p:spPr>
      </p:pic>
    </p:spTree>
    <p:extLst>
      <p:ext uri="{BB962C8B-B14F-4D97-AF65-F5344CB8AC3E}">
        <p14:creationId xmlns:p14="http://schemas.microsoft.com/office/powerpoint/2010/main" val="77514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93990"/>
            <a:ext cx="8229600" cy="990600"/>
          </a:xfrm>
        </p:spPr>
        <p:txBody>
          <a:bodyPr>
            <a:normAutofit/>
          </a:bodyPr>
          <a:lstStyle/>
          <a:p>
            <a:pPr lvl="0"/>
            <a:r>
              <a:rPr lang="ca-ES" dirty="0"/>
              <a:t>3’-5’ busca…		… el seu 5’-3’</a:t>
            </a:r>
            <a:endParaRPr lang="es-ES"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Home sense cap malaltia coneguda</a:t>
            </a:r>
          </a:p>
          <a:p>
            <a:pPr algn="ctr"/>
            <a:r>
              <a:rPr lang="ca-ES" dirty="0"/>
              <a:t>39 anys d’edat </a:t>
            </a:r>
          </a:p>
          <a:p>
            <a:pPr algn="ctr"/>
            <a:r>
              <a:rPr lang="ca-ES" sz="2000" dirty="0"/>
              <a:t>(en la consulta es menciona que hi ha un familiar que presenta retard mental)</a:t>
            </a:r>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es-ES" dirty="0"/>
              <a:t>Dona sense cap malaltia coneguda</a:t>
            </a:r>
          </a:p>
          <a:p>
            <a:pPr algn="ctr"/>
            <a:r>
              <a:rPr lang="es-ES" dirty="0"/>
              <a:t>37 anys d’ edat</a:t>
            </a:r>
          </a:p>
        </p:txBody>
      </p:sp>
      <p:pic>
        <p:nvPicPr>
          <p:cNvPr id="6" name="Imagen 5"/>
          <p:cNvPicPr>
            <a:picLocks noChangeAspect="1"/>
          </p:cNvPicPr>
          <p:nvPr/>
        </p:nvPicPr>
        <p:blipFill rotWithShape="1">
          <a:blip r:embed="rId3"/>
          <a:srcRect r="54956"/>
          <a:stretch/>
        </p:blipFill>
        <p:spPr>
          <a:xfrm>
            <a:off x="6164085" y="4173133"/>
            <a:ext cx="1006831" cy="2057400"/>
          </a:xfrm>
          <a:prstGeom prst="rect">
            <a:avLst/>
          </a:prstGeom>
        </p:spPr>
      </p:pic>
      <p:sp>
        <p:nvSpPr>
          <p:cNvPr id="5" name="CuadroTexto 4"/>
          <p:cNvSpPr txBox="1"/>
          <p:nvPr/>
        </p:nvSpPr>
        <p:spPr>
          <a:xfrm>
            <a:off x="457200" y="1304020"/>
            <a:ext cx="2532439" cy="369332"/>
          </a:xfrm>
          <a:prstGeom prst="rect">
            <a:avLst/>
          </a:prstGeom>
          <a:noFill/>
        </p:spPr>
        <p:txBody>
          <a:bodyPr wrap="none" rtlCol="0">
            <a:spAutoFit/>
          </a:bodyPr>
          <a:lstStyle/>
          <a:p>
            <a:r>
              <a:rPr lang="es-ES" dirty="0"/>
              <a:t>Després de 6 mesos…</a:t>
            </a:r>
          </a:p>
        </p:txBody>
      </p:sp>
      <p:sp>
        <p:nvSpPr>
          <p:cNvPr id="8" name="CuadroTexto 7"/>
          <p:cNvSpPr txBox="1"/>
          <p:nvPr/>
        </p:nvSpPr>
        <p:spPr>
          <a:xfrm>
            <a:off x="4648200" y="1304020"/>
            <a:ext cx="2532439" cy="369332"/>
          </a:xfrm>
          <a:prstGeom prst="rect">
            <a:avLst/>
          </a:prstGeom>
          <a:noFill/>
        </p:spPr>
        <p:txBody>
          <a:bodyPr wrap="none" rtlCol="0">
            <a:spAutoFit/>
          </a:bodyPr>
          <a:lstStyle/>
          <a:p>
            <a:r>
              <a:rPr lang="es-ES" dirty="0"/>
              <a:t>Després de 6 mesos…</a:t>
            </a:r>
          </a:p>
        </p:txBody>
      </p:sp>
      <p:pic>
        <p:nvPicPr>
          <p:cNvPr id="9" name="Imagen 8"/>
          <p:cNvPicPr>
            <a:picLocks noChangeAspect="1"/>
          </p:cNvPicPr>
          <p:nvPr/>
        </p:nvPicPr>
        <p:blipFill rotWithShape="1">
          <a:blip r:embed="rId3">
            <a:duotone>
              <a:schemeClr val="accent1">
                <a:shade val="45000"/>
                <a:satMod val="135000"/>
              </a:schemeClr>
              <a:prstClr val="white"/>
            </a:duotone>
          </a:blip>
          <a:srcRect l="61446"/>
          <a:stretch/>
        </p:blipFill>
        <p:spPr>
          <a:xfrm>
            <a:off x="2045622" y="4173133"/>
            <a:ext cx="861756" cy="2057400"/>
          </a:xfrm>
          <a:prstGeom prst="rect">
            <a:avLst/>
          </a:prstGeom>
        </p:spPr>
      </p:pic>
    </p:spTree>
    <p:extLst>
      <p:ext uri="{BB962C8B-B14F-4D97-AF65-F5344CB8AC3E}">
        <p14:creationId xmlns:p14="http://schemas.microsoft.com/office/powerpoint/2010/main" val="167740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adonna, a sus amigos D&amp;G: 'Pensad antes de hablar' | loc | EL MUNDO.pdf"/>
          <p:cNvPicPr>
            <a:picLocks noChangeAspect="1"/>
          </p:cNvPicPr>
          <p:nvPr/>
        </p:nvPicPr>
        <p:blipFill rotWithShape="1">
          <a:blip r:embed="rId2">
            <a:extLst>
              <a:ext uri="{28A0092B-C50C-407E-A947-70E740481C1C}">
                <a14:useLocalDpi xmlns:a14="http://schemas.microsoft.com/office/drawing/2010/main" val="0"/>
              </a:ext>
            </a:extLst>
          </a:blip>
          <a:srcRect t="9034" b="40373"/>
          <a:stretch/>
        </p:blipFill>
        <p:spPr>
          <a:xfrm>
            <a:off x="-54468" y="154895"/>
            <a:ext cx="4846211" cy="3469660"/>
          </a:xfrm>
          <a:prstGeom prst="rect">
            <a:avLst/>
          </a:prstGeom>
          <a:ln>
            <a:noFill/>
          </a:ln>
          <a:effectLst>
            <a:outerShdw blurRad="292100" dist="139700" dir="2700000" algn="tl" rotWithShape="0">
              <a:srgbClr val="333333">
                <a:alpha val="65000"/>
              </a:srgbClr>
            </a:outerShdw>
          </a:effectLst>
        </p:spPr>
      </p:pic>
      <p:pic>
        <p:nvPicPr>
          <p:cNvPr id="4" name="Imagen 3" descr="Raquel Sánchez Silva, embarazada de gemelos a los 42 años | loc | EL MUNDO.pdf"/>
          <p:cNvPicPr>
            <a:picLocks noChangeAspect="1"/>
          </p:cNvPicPr>
          <p:nvPr/>
        </p:nvPicPr>
        <p:blipFill rotWithShape="1">
          <a:blip r:embed="rId3">
            <a:extLst>
              <a:ext uri="{28A0092B-C50C-407E-A947-70E740481C1C}">
                <a14:useLocalDpi xmlns:a14="http://schemas.microsoft.com/office/drawing/2010/main" val="0"/>
              </a:ext>
            </a:extLst>
          </a:blip>
          <a:srcRect l="7174" t="9035" b="45793"/>
          <a:stretch/>
        </p:blipFill>
        <p:spPr>
          <a:xfrm>
            <a:off x="0" y="3624555"/>
            <a:ext cx="4498559" cy="3097911"/>
          </a:xfrm>
          <a:prstGeom prst="rect">
            <a:avLst/>
          </a:prstGeom>
          <a:ln>
            <a:noFill/>
          </a:ln>
          <a:effectLst>
            <a:outerShdw blurRad="292100" dist="139700" dir="2700000" algn="tl" rotWithShape="0">
              <a:srgbClr val="333333">
                <a:alpha val="65000"/>
              </a:srgbClr>
            </a:outerShdw>
          </a:effectLst>
        </p:spPr>
      </p:pic>
      <p:pic>
        <p:nvPicPr>
          <p:cNvPr id="5" name="Imagen 4" descr="Sofía Vergara y Joe Manganiello ya tienen madre de alquiler |loc| EL MUNDO.pdf"/>
          <p:cNvPicPr>
            <a:picLocks noChangeAspect="1"/>
          </p:cNvPicPr>
          <p:nvPr/>
        </p:nvPicPr>
        <p:blipFill rotWithShape="1">
          <a:blip r:embed="rId4">
            <a:extLst>
              <a:ext uri="{28A0092B-C50C-407E-A947-70E740481C1C}">
                <a14:useLocalDpi xmlns:a14="http://schemas.microsoft.com/office/drawing/2010/main" val="0"/>
              </a:ext>
            </a:extLst>
          </a:blip>
          <a:srcRect l="6214" t="9035"/>
          <a:stretch/>
        </p:blipFill>
        <p:spPr>
          <a:xfrm>
            <a:off x="4498559" y="780286"/>
            <a:ext cx="4545025" cy="6238418"/>
          </a:xfrm>
          <a:prstGeom prst="rect">
            <a:avLst/>
          </a:prstGeom>
          <a:ln>
            <a:noFill/>
          </a:ln>
          <a:effectLst>
            <a:outerShdw blurRad="292100" dist="139700" dir="2700000" algn="tl" rotWithShape="0">
              <a:srgbClr val="333333">
                <a:alpha val="65000"/>
              </a:srgbClr>
            </a:outerShdw>
          </a:effectLst>
        </p:spPr>
      </p:pic>
      <p:pic>
        <p:nvPicPr>
          <p:cNvPr id="3" name="Imagen 2" descr="Miguel Poveda será padre gracias a un vientre de alquiler | loc | EL MUNDO.pdf"/>
          <p:cNvPicPr>
            <a:picLocks noChangeAspect="1"/>
          </p:cNvPicPr>
          <p:nvPr/>
        </p:nvPicPr>
        <p:blipFill rotWithShape="1">
          <a:blip r:embed="rId5">
            <a:extLst>
              <a:ext uri="{28A0092B-C50C-407E-A947-70E740481C1C}">
                <a14:useLocalDpi xmlns:a14="http://schemas.microsoft.com/office/drawing/2010/main" val="0"/>
              </a:ext>
            </a:extLst>
          </a:blip>
          <a:srcRect l="6215" t="7454" r="3977" b="36307"/>
          <a:stretch/>
        </p:blipFill>
        <p:spPr>
          <a:xfrm>
            <a:off x="4791743" y="154895"/>
            <a:ext cx="4352257" cy="385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647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6896" y="638200"/>
            <a:ext cx="8229600" cy="990600"/>
          </a:xfrm>
        </p:spPr>
        <p:txBody>
          <a:bodyPr>
            <a:normAutofit/>
          </a:bodyPr>
          <a:lstStyle/>
          <a:p>
            <a:pPr lvl="0" algn="l"/>
            <a:r>
              <a:rPr lang="ca-ES" sz="2800" dirty="0"/>
              <a:t>Espermatozoide busca…		</a:t>
            </a:r>
            <a:r>
              <a:rPr lang="ca-ES" sz="3200" dirty="0"/>
              <a:t>… el seu òvul</a:t>
            </a:r>
            <a:endParaRPr lang="es-ES" sz="3200"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Home amb sordesa hereditària</a:t>
            </a:r>
          </a:p>
          <a:p>
            <a:pPr algn="ctr"/>
            <a:r>
              <a:rPr lang="ca-ES" dirty="0"/>
              <a:t>34 anys d’edat</a:t>
            </a:r>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es-ES" dirty="0"/>
              <a:t>Dona sense cap malaltia coneguda</a:t>
            </a:r>
          </a:p>
          <a:p>
            <a:pPr algn="ctr"/>
            <a:r>
              <a:rPr lang="es-ES" dirty="0"/>
              <a:t>34 anys d’ edat</a:t>
            </a:r>
          </a:p>
        </p:txBody>
      </p:sp>
      <p:pic>
        <p:nvPicPr>
          <p:cNvPr id="6" name="Imagen 5"/>
          <p:cNvPicPr>
            <a:picLocks noChangeAspect="1"/>
          </p:cNvPicPr>
          <p:nvPr/>
        </p:nvPicPr>
        <p:blipFill rotWithShape="1">
          <a:blip r:embed="rId3"/>
          <a:srcRect r="54956"/>
          <a:stretch/>
        </p:blipFill>
        <p:spPr>
          <a:xfrm>
            <a:off x="6164085" y="4173133"/>
            <a:ext cx="1006831" cy="2057400"/>
          </a:xfrm>
          <a:prstGeom prst="rect">
            <a:avLst/>
          </a:prstGeom>
        </p:spPr>
      </p:pic>
      <p:pic>
        <p:nvPicPr>
          <p:cNvPr id="7" name="Imagen 6"/>
          <p:cNvPicPr>
            <a:picLocks noChangeAspect="1"/>
          </p:cNvPicPr>
          <p:nvPr/>
        </p:nvPicPr>
        <p:blipFill rotWithShape="1">
          <a:blip r:embed="rId3">
            <a:duotone>
              <a:schemeClr val="accent1">
                <a:shade val="45000"/>
                <a:satMod val="135000"/>
              </a:schemeClr>
              <a:prstClr val="white"/>
            </a:duotone>
          </a:blip>
          <a:srcRect l="61446"/>
          <a:stretch/>
        </p:blipFill>
        <p:spPr>
          <a:xfrm>
            <a:off x="2045622" y="4173133"/>
            <a:ext cx="861756" cy="2057400"/>
          </a:xfrm>
          <a:prstGeom prst="rect">
            <a:avLst/>
          </a:prstGeom>
        </p:spPr>
      </p:pic>
    </p:spTree>
    <p:extLst>
      <p:ext uri="{BB962C8B-B14F-4D97-AF65-F5344CB8AC3E}">
        <p14:creationId xmlns:p14="http://schemas.microsoft.com/office/powerpoint/2010/main" val="3998736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ca-ES" dirty="0"/>
              <a:t>Watson busca… 	…el seu Crick</a:t>
            </a:r>
            <a:endParaRPr lang="es-ES"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Home sense cap malaltia coneguda</a:t>
            </a:r>
          </a:p>
          <a:p>
            <a:pPr algn="ctr"/>
            <a:r>
              <a:rPr lang="ca-ES" dirty="0"/>
              <a:t>de 28 anys</a:t>
            </a:r>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es-ES" dirty="0"/>
              <a:t>Dona sense cap malaltia coneguda </a:t>
            </a:r>
            <a:r>
              <a:rPr lang="ca-ES" dirty="0"/>
              <a:t>amb obesitat</a:t>
            </a:r>
          </a:p>
          <a:p>
            <a:pPr algn="ctr"/>
            <a:r>
              <a:rPr lang="ca-ES" dirty="0"/>
              <a:t>de 28 anys</a:t>
            </a:r>
            <a:endParaRPr lang="es-ES" dirty="0"/>
          </a:p>
        </p:txBody>
      </p:sp>
      <p:pic>
        <p:nvPicPr>
          <p:cNvPr id="7" name="Imagen 6"/>
          <p:cNvPicPr>
            <a:picLocks noChangeAspect="1"/>
          </p:cNvPicPr>
          <p:nvPr/>
        </p:nvPicPr>
        <p:blipFill rotWithShape="1">
          <a:blip r:embed="rId3"/>
          <a:srcRect l="61446"/>
          <a:stretch/>
        </p:blipFill>
        <p:spPr>
          <a:xfrm>
            <a:off x="2045622" y="4173133"/>
            <a:ext cx="861756" cy="2057400"/>
          </a:xfrm>
          <a:prstGeom prst="rect">
            <a:avLst/>
          </a:prstGeom>
        </p:spPr>
      </p:pic>
      <p:pic>
        <p:nvPicPr>
          <p:cNvPr id="8" name="Imagen 7"/>
          <p:cNvPicPr>
            <a:picLocks noChangeAspect="1"/>
          </p:cNvPicPr>
          <p:nvPr/>
        </p:nvPicPr>
        <p:blipFill rotWithShape="1">
          <a:blip r:embed="rId3">
            <a:duotone>
              <a:schemeClr val="accent1">
                <a:shade val="45000"/>
                <a:satMod val="135000"/>
              </a:schemeClr>
              <a:prstClr val="white"/>
            </a:duotone>
          </a:blip>
          <a:srcRect r="54956"/>
          <a:stretch/>
        </p:blipFill>
        <p:spPr>
          <a:xfrm>
            <a:off x="6164085" y="4160039"/>
            <a:ext cx="1006831" cy="2057400"/>
          </a:xfrm>
          <a:prstGeom prst="rect">
            <a:avLst/>
          </a:prstGeom>
        </p:spPr>
      </p:pic>
    </p:spTree>
    <p:extLst>
      <p:ext uri="{BB962C8B-B14F-4D97-AF65-F5344CB8AC3E}">
        <p14:creationId xmlns:p14="http://schemas.microsoft.com/office/powerpoint/2010/main" val="3716768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557084" cy="990600"/>
          </a:xfrm>
        </p:spPr>
        <p:txBody>
          <a:bodyPr>
            <a:normAutofit/>
          </a:bodyPr>
          <a:lstStyle/>
          <a:p>
            <a:pPr algn="l"/>
            <a:r>
              <a:rPr lang="ca-ES" sz="2800" dirty="0" err="1"/>
              <a:t>Celera</a:t>
            </a:r>
            <a:r>
              <a:rPr lang="ca-ES" sz="2800" dirty="0"/>
              <a:t> </a:t>
            </a:r>
            <a:r>
              <a:rPr lang="ca-ES" sz="2800" dirty="0" err="1"/>
              <a:t>Genomics</a:t>
            </a:r>
            <a:r>
              <a:rPr lang="ca-ES" sz="2800" dirty="0"/>
              <a:t> busca…	                … el seu DNA humà</a:t>
            </a:r>
            <a:endParaRPr lang="es-ES" sz="2800"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Home que ha patit un càncer testicular i ara presenta problemes de reproducció</a:t>
            </a:r>
          </a:p>
          <a:p>
            <a:pPr algn="ctr"/>
            <a:r>
              <a:rPr lang="ca-ES" dirty="0"/>
              <a:t>de 28 anys</a:t>
            </a:r>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es-ES" dirty="0"/>
              <a:t>Dona sense cap malaltia coneguda</a:t>
            </a:r>
          </a:p>
          <a:p>
            <a:pPr algn="ctr"/>
            <a:r>
              <a:rPr lang="es-ES" dirty="0"/>
              <a:t>de 26 anys</a:t>
            </a:r>
          </a:p>
        </p:txBody>
      </p:sp>
      <p:pic>
        <p:nvPicPr>
          <p:cNvPr id="6" name="Imagen 5"/>
          <p:cNvPicPr>
            <a:picLocks noChangeAspect="1"/>
          </p:cNvPicPr>
          <p:nvPr/>
        </p:nvPicPr>
        <p:blipFill rotWithShape="1">
          <a:blip r:embed="rId3"/>
          <a:srcRect r="54956"/>
          <a:stretch/>
        </p:blipFill>
        <p:spPr>
          <a:xfrm>
            <a:off x="6164085" y="4160039"/>
            <a:ext cx="1006831" cy="2057400"/>
          </a:xfrm>
          <a:prstGeom prst="rect">
            <a:avLst/>
          </a:prstGeom>
        </p:spPr>
      </p:pic>
      <p:pic>
        <p:nvPicPr>
          <p:cNvPr id="7" name="Imagen 6"/>
          <p:cNvPicPr>
            <a:picLocks noChangeAspect="1"/>
          </p:cNvPicPr>
          <p:nvPr/>
        </p:nvPicPr>
        <p:blipFill rotWithShape="1">
          <a:blip r:embed="rId3">
            <a:duotone>
              <a:schemeClr val="accent1">
                <a:shade val="45000"/>
                <a:satMod val="135000"/>
              </a:schemeClr>
              <a:prstClr val="white"/>
            </a:duotone>
          </a:blip>
          <a:srcRect l="61446"/>
          <a:stretch/>
        </p:blipFill>
        <p:spPr>
          <a:xfrm>
            <a:off x="2045622" y="4173133"/>
            <a:ext cx="861756" cy="2057400"/>
          </a:xfrm>
          <a:prstGeom prst="rect">
            <a:avLst/>
          </a:prstGeom>
        </p:spPr>
      </p:pic>
    </p:spTree>
    <p:extLst>
      <p:ext uri="{BB962C8B-B14F-4D97-AF65-F5344CB8AC3E}">
        <p14:creationId xmlns:p14="http://schemas.microsoft.com/office/powerpoint/2010/main" val="1953061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557084" cy="990600"/>
          </a:xfrm>
        </p:spPr>
        <p:txBody>
          <a:bodyPr>
            <a:normAutofit/>
          </a:bodyPr>
          <a:lstStyle/>
          <a:p>
            <a:r>
              <a:rPr lang="ca-ES" dirty="0"/>
              <a:t>Guanina busca…    …la seua Citosina</a:t>
            </a:r>
            <a:endParaRPr lang="es-ES"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Home </a:t>
            </a:r>
            <a:r>
              <a:rPr lang="es-ES" dirty="0"/>
              <a:t>sense cap malaltia coneguda</a:t>
            </a:r>
          </a:p>
          <a:p>
            <a:pPr algn="ctr"/>
            <a:r>
              <a:rPr lang="es-ES" dirty="0"/>
              <a:t>de 35 anys</a:t>
            </a:r>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es-ES" dirty="0"/>
              <a:t>Dona </a:t>
            </a:r>
            <a:r>
              <a:rPr lang="ca-ES" dirty="0"/>
              <a:t>que ha patit un càncer ovàric i ara presenta problemes de reproducció</a:t>
            </a:r>
          </a:p>
          <a:p>
            <a:pPr algn="ctr"/>
            <a:r>
              <a:rPr lang="ca-ES" dirty="0"/>
              <a:t>de 35 anys</a:t>
            </a:r>
          </a:p>
        </p:txBody>
      </p:sp>
      <p:pic>
        <p:nvPicPr>
          <p:cNvPr id="6" name="Imagen 5"/>
          <p:cNvPicPr>
            <a:picLocks noChangeAspect="1"/>
          </p:cNvPicPr>
          <p:nvPr/>
        </p:nvPicPr>
        <p:blipFill rotWithShape="1">
          <a:blip r:embed="rId3">
            <a:duotone>
              <a:schemeClr val="accent1">
                <a:shade val="45000"/>
                <a:satMod val="135000"/>
              </a:schemeClr>
              <a:prstClr val="white"/>
            </a:duotone>
          </a:blip>
          <a:srcRect r="54956"/>
          <a:stretch/>
        </p:blipFill>
        <p:spPr>
          <a:xfrm>
            <a:off x="6164085" y="4160039"/>
            <a:ext cx="1006831" cy="2057400"/>
          </a:xfrm>
          <a:prstGeom prst="rect">
            <a:avLst/>
          </a:prstGeom>
        </p:spPr>
      </p:pic>
      <p:pic>
        <p:nvPicPr>
          <p:cNvPr id="7" name="Imagen 6"/>
          <p:cNvPicPr>
            <a:picLocks noChangeAspect="1"/>
          </p:cNvPicPr>
          <p:nvPr/>
        </p:nvPicPr>
        <p:blipFill rotWithShape="1">
          <a:blip r:embed="rId3"/>
          <a:srcRect l="61446"/>
          <a:stretch/>
        </p:blipFill>
        <p:spPr>
          <a:xfrm>
            <a:off x="2045622" y="4173133"/>
            <a:ext cx="861756" cy="2057400"/>
          </a:xfrm>
          <a:prstGeom prst="rect">
            <a:avLst/>
          </a:prstGeom>
        </p:spPr>
      </p:pic>
    </p:spTree>
    <p:extLst>
      <p:ext uri="{BB962C8B-B14F-4D97-AF65-F5344CB8AC3E}">
        <p14:creationId xmlns:p14="http://schemas.microsoft.com/office/powerpoint/2010/main" val="3812375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557084" cy="990600"/>
          </a:xfrm>
        </p:spPr>
        <p:txBody>
          <a:bodyPr>
            <a:normAutofit fontScale="90000"/>
          </a:bodyPr>
          <a:lstStyle/>
          <a:p>
            <a:r>
              <a:rPr lang="ca-ES" dirty="0"/>
              <a:t>G.J. Mendel busca…       …el seus pèsols</a:t>
            </a:r>
            <a:endParaRPr lang="es-ES"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Home sense cap malaltia coneguda</a:t>
            </a:r>
          </a:p>
          <a:p>
            <a:pPr algn="ctr"/>
            <a:r>
              <a:rPr lang="ca-ES" dirty="0"/>
              <a:t>de 40 anys d’edat</a:t>
            </a:r>
          </a:p>
          <a:p>
            <a:pPr marL="0" indent="0" algn="ctr">
              <a:buNone/>
            </a:pPr>
            <a:endParaRPr lang="ca-ES" dirty="0"/>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Dona sense cap malaltia coneguda amb avortaments de repetició</a:t>
            </a:r>
          </a:p>
          <a:p>
            <a:pPr algn="ctr"/>
            <a:r>
              <a:rPr lang="ca-ES" dirty="0"/>
              <a:t>de 40 anys d’edat</a:t>
            </a:r>
          </a:p>
        </p:txBody>
      </p:sp>
      <p:pic>
        <p:nvPicPr>
          <p:cNvPr id="6" name="Imagen 5"/>
          <p:cNvPicPr>
            <a:picLocks noChangeAspect="1"/>
          </p:cNvPicPr>
          <p:nvPr/>
        </p:nvPicPr>
        <p:blipFill rotWithShape="1">
          <a:blip r:embed="rId3"/>
          <a:srcRect r="54956"/>
          <a:stretch/>
        </p:blipFill>
        <p:spPr>
          <a:xfrm>
            <a:off x="6164085" y="4160039"/>
            <a:ext cx="1006831" cy="2057400"/>
          </a:xfrm>
          <a:prstGeom prst="rect">
            <a:avLst/>
          </a:prstGeom>
        </p:spPr>
      </p:pic>
      <p:pic>
        <p:nvPicPr>
          <p:cNvPr id="7" name="Imagen 6"/>
          <p:cNvPicPr>
            <a:picLocks noChangeAspect="1"/>
          </p:cNvPicPr>
          <p:nvPr/>
        </p:nvPicPr>
        <p:blipFill rotWithShape="1">
          <a:blip r:embed="rId3"/>
          <a:srcRect l="61446"/>
          <a:stretch/>
        </p:blipFill>
        <p:spPr>
          <a:xfrm>
            <a:off x="2045622" y="4173133"/>
            <a:ext cx="861756" cy="2057400"/>
          </a:xfrm>
          <a:prstGeom prst="rect">
            <a:avLst/>
          </a:prstGeom>
        </p:spPr>
      </p:pic>
    </p:spTree>
    <p:extLst>
      <p:ext uri="{BB962C8B-B14F-4D97-AF65-F5344CB8AC3E}">
        <p14:creationId xmlns:p14="http://schemas.microsoft.com/office/powerpoint/2010/main" val="778896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557084" cy="990600"/>
          </a:xfrm>
        </p:spPr>
        <p:txBody>
          <a:bodyPr>
            <a:normAutofit fontScale="90000"/>
          </a:bodyPr>
          <a:lstStyle/>
          <a:p>
            <a:pPr algn="l"/>
            <a:r>
              <a:rPr lang="ca-ES" sz="3200" dirty="0"/>
              <a:t>Cromosoma busca…       		 </a:t>
            </a:r>
            <a:r>
              <a:rPr lang="ca-ES" dirty="0"/>
              <a:t>…el seu centríol</a:t>
            </a:r>
            <a:endParaRPr lang="es-ES"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Home afectat per retinosis pigmentària (herència vinculada al cromosoma X recessiva)</a:t>
            </a:r>
          </a:p>
          <a:p>
            <a:pPr algn="ctr"/>
            <a:r>
              <a:rPr lang="ca-ES" dirty="0"/>
              <a:t>de 36 anys</a:t>
            </a:r>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Dona sense cap malaltia coneguda amb dos </a:t>
            </a:r>
            <a:r>
              <a:rPr lang="ca-ES"/>
              <a:t>avortaments anteriors</a:t>
            </a:r>
          </a:p>
          <a:p>
            <a:pPr algn="ctr"/>
            <a:r>
              <a:rPr lang="ca-ES"/>
              <a:t>de </a:t>
            </a:r>
            <a:r>
              <a:rPr lang="ca-ES" dirty="0"/>
              <a:t>36 anys</a:t>
            </a:r>
          </a:p>
          <a:p>
            <a:pPr algn="ctr"/>
            <a:endParaRPr lang="ca-ES" dirty="0"/>
          </a:p>
        </p:txBody>
      </p:sp>
      <p:pic>
        <p:nvPicPr>
          <p:cNvPr id="6" name="Imagen 5"/>
          <p:cNvPicPr>
            <a:picLocks noChangeAspect="1"/>
          </p:cNvPicPr>
          <p:nvPr/>
        </p:nvPicPr>
        <p:blipFill rotWithShape="1">
          <a:blip r:embed="rId3"/>
          <a:srcRect r="54956"/>
          <a:stretch/>
        </p:blipFill>
        <p:spPr>
          <a:xfrm>
            <a:off x="6164085" y="4160039"/>
            <a:ext cx="1006831" cy="2057400"/>
          </a:xfrm>
          <a:prstGeom prst="rect">
            <a:avLst/>
          </a:prstGeom>
        </p:spPr>
      </p:pic>
      <p:pic>
        <p:nvPicPr>
          <p:cNvPr id="7" name="Imagen 6"/>
          <p:cNvPicPr>
            <a:picLocks noChangeAspect="1"/>
          </p:cNvPicPr>
          <p:nvPr/>
        </p:nvPicPr>
        <p:blipFill rotWithShape="1">
          <a:blip r:embed="rId3">
            <a:duotone>
              <a:schemeClr val="accent1">
                <a:shade val="45000"/>
                <a:satMod val="135000"/>
              </a:schemeClr>
              <a:prstClr val="white"/>
            </a:duotone>
          </a:blip>
          <a:srcRect l="61446"/>
          <a:stretch/>
        </p:blipFill>
        <p:spPr>
          <a:xfrm>
            <a:off x="2045622" y="4173133"/>
            <a:ext cx="861756" cy="2057400"/>
          </a:xfrm>
          <a:prstGeom prst="rect">
            <a:avLst/>
          </a:prstGeom>
        </p:spPr>
      </p:pic>
    </p:spTree>
    <p:extLst>
      <p:ext uri="{BB962C8B-B14F-4D97-AF65-F5344CB8AC3E}">
        <p14:creationId xmlns:p14="http://schemas.microsoft.com/office/powerpoint/2010/main" val="1401194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990600"/>
          </a:xfrm>
        </p:spPr>
        <p:txBody>
          <a:bodyPr>
            <a:normAutofit fontScale="90000"/>
          </a:bodyPr>
          <a:lstStyle/>
          <a:p>
            <a:pPr algn="ctr"/>
            <a:r>
              <a:rPr lang="ca-ES" dirty="0"/>
              <a:t>EXISTEIX UNA TENDÈNCIA A L’APLAÇAMENT DE LA GESTACIÓ</a:t>
            </a:r>
          </a:p>
        </p:txBody>
      </p:sp>
      <p:sp>
        <p:nvSpPr>
          <p:cNvPr id="3" name="2 Marcador de contenido"/>
          <p:cNvSpPr>
            <a:spLocks noGrp="1"/>
          </p:cNvSpPr>
          <p:nvPr>
            <p:ph idx="1"/>
          </p:nvPr>
        </p:nvSpPr>
        <p:spPr>
          <a:xfrm>
            <a:off x="827584" y="5955702"/>
            <a:ext cx="7488832" cy="929682"/>
          </a:xfrm>
        </p:spPr>
        <p:txBody>
          <a:bodyPr/>
          <a:lstStyle/>
          <a:p>
            <a:r>
              <a:rPr lang="ca-ES" sz="2000" dirty="0"/>
              <a:t>Per tenir una estabilitat financera i laboral</a:t>
            </a:r>
          </a:p>
          <a:p>
            <a:r>
              <a:rPr lang="ca-ES" sz="2000" dirty="0"/>
              <a:t>Pel desenvolupament professional (principalment la dona)</a:t>
            </a:r>
          </a:p>
        </p:txBody>
      </p:sp>
      <p:pic>
        <p:nvPicPr>
          <p:cNvPr id="4" name="3 Imagen"/>
          <p:cNvPicPr/>
          <p:nvPr/>
        </p:nvPicPr>
        <p:blipFill>
          <a:blip r:embed="rId2"/>
          <a:srcRect l="9700" t="26554" r="28219" b="5932"/>
          <a:stretch>
            <a:fillRect/>
          </a:stretch>
        </p:blipFill>
        <p:spPr bwMode="auto">
          <a:xfrm>
            <a:off x="1619672" y="1700808"/>
            <a:ext cx="5976664" cy="4104456"/>
          </a:xfrm>
          <a:prstGeom prst="rect">
            <a:avLst/>
          </a:prstGeom>
          <a:noFill/>
          <a:ln w="9525">
            <a:noFill/>
            <a:miter lim="800000"/>
            <a:headEnd/>
            <a:tailEnd/>
          </a:ln>
        </p:spPr>
      </p:pic>
    </p:spTree>
    <p:extLst>
      <p:ext uri="{BB962C8B-B14F-4D97-AF65-F5344CB8AC3E}">
        <p14:creationId xmlns:p14="http://schemas.microsoft.com/office/powerpoint/2010/main" val="2159482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350168"/>
            <a:ext cx="8229600" cy="990600"/>
          </a:xfrm>
        </p:spPr>
        <p:txBody>
          <a:bodyPr/>
          <a:lstStyle/>
          <a:p>
            <a:r>
              <a:rPr lang="es-ES" dirty="0"/>
              <a:t>EDAT I FERTILITAT</a:t>
            </a:r>
          </a:p>
        </p:txBody>
      </p:sp>
      <p:sp>
        <p:nvSpPr>
          <p:cNvPr id="7" name="6 Marcador de texto"/>
          <p:cNvSpPr>
            <a:spLocks noGrp="1"/>
          </p:cNvSpPr>
          <p:nvPr>
            <p:ph idx="1"/>
          </p:nvPr>
        </p:nvSpPr>
        <p:spPr/>
        <p:txBody>
          <a:bodyPr/>
          <a:lstStyle/>
          <a:p>
            <a:pPr>
              <a:buNone/>
            </a:pPr>
            <a:r>
              <a:rPr lang="es-ES" dirty="0"/>
              <a:t> </a:t>
            </a:r>
          </a:p>
        </p:txBody>
      </p:sp>
      <p:pic>
        <p:nvPicPr>
          <p:cNvPr id="8" name="Imagen 7"/>
          <p:cNvPicPr/>
          <p:nvPr/>
        </p:nvPicPr>
        <p:blipFill>
          <a:blip r:embed="rId2" cstate="print"/>
          <a:srcRect l="7231" t="13277" r="3880" b="26836"/>
          <a:stretch>
            <a:fillRect/>
          </a:stretch>
        </p:blipFill>
        <p:spPr bwMode="auto">
          <a:xfrm>
            <a:off x="683568" y="1484784"/>
            <a:ext cx="8208912" cy="4896544"/>
          </a:xfrm>
          <a:prstGeom prst="rect">
            <a:avLst/>
          </a:prstGeom>
          <a:ln>
            <a:noFill/>
          </a:ln>
          <a:effectLst>
            <a:softEdge rad="112500"/>
          </a:effectLst>
        </p:spPr>
      </p:pic>
    </p:spTree>
    <p:extLst>
      <p:ext uri="{BB962C8B-B14F-4D97-AF65-F5344CB8AC3E}">
        <p14:creationId xmlns:p14="http://schemas.microsoft.com/office/powerpoint/2010/main" val="1352497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PERÒ, FINS QUAN?</a:t>
            </a:r>
          </a:p>
        </p:txBody>
      </p:sp>
      <p:pic>
        <p:nvPicPr>
          <p:cNvPr id="4" name="3 Marcador de contenido" descr="MADRE-A-LOS-53.jpg"/>
          <p:cNvPicPr>
            <a:picLocks noGrp="1" noChangeAspect="1"/>
          </p:cNvPicPr>
          <p:nvPr>
            <p:ph idx="1"/>
          </p:nvPr>
        </p:nvPicPr>
        <p:blipFill>
          <a:blip r:embed="rId2"/>
          <a:stretch>
            <a:fillRect/>
          </a:stretch>
        </p:blipFill>
        <p:spPr>
          <a:xfrm>
            <a:off x="2828925" y="1714500"/>
            <a:ext cx="3486150" cy="4648200"/>
          </a:xfrm>
        </p:spPr>
      </p:pic>
    </p:spTree>
    <p:extLst>
      <p:ext uri="{BB962C8B-B14F-4D97-AF65-F5344CB8AC3E}">
        <p14:creationId xmlns:p14="http://schemas.microsoft.com/office/powerpoint/2010/main" val="1739520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RESUM DEL JOC:</a:t>
            </a:r>
          </a:p>
        </p:txBody>
      </p:sp>
      <p:sp>
        <p:nvSpPr>
          <p:cNvPr id="3" name="Marcador de contenido 2"/>
          <p:cNvSpPr>
            <a:spLocks noGrp="1"/>
          </p:cNvSpPr>
          <p:nvPr>
            <p:ph idx="1"/>
          </p:nvPr>
        </p:nvSpPr>
        <p:spPr/>
        <p:txBody>
          <a:bodyPr/>
          <a:lstStyle/>
          <a:p>
            <a:pPr algn="just"/>
            <a:r>
              <a:rPr lang="es-ES" sz="4000" dirty="0"/>
              <a:t>Importància de l' edat de reproducció òptima</a:t>
            </a:r>
          </a:p>
          <a:p>
            <a:pPr algn="just"/>
            <a:r>
              <a:rPr lang="es-ES" sz="4000" dirty="0"/>
              <a:t>Possibilitat de preservació de: semen, </a:t>
            </a:r>
            <a:r>
              <a:rPr lang="es-ES" sz="4000" dirty="0" err="1"/>
              <a:t>òvuls</a:t>
            </a:r>
            <a:r>
              <a:rPr lang="es-ES" sz="4000" dirty="0"/>
              <a:t> i </a:t>
            </a:r>
            <a:r>
              <a:rPr lang="es-ES" sz="4000" dirty="0" err="1"/>
              <a:t>embrions</a:t>
            </a:r>
            <a:endParaRPr lang="es-ES" sz="4000" dirty="0"/>
          </a:p>
          <a:p>
            <a:pPr algn="just"/>
            <a:r>
              <a:rPr lang="es-ES" sz="4000" dirty="0"/>
              <a:t>Infertilitat: és una malaltia de parella</a:t>
            </a:r>
          </a:p>
          <a:p>
            <a:pPr algn="just"/>
            <a:r>
              <a:rPr lang="es-ES" sz="4000" dirty="0"/>
              <a:t>La finalitat és obtenir un fill sa</a:t>
            </a:r>
          </a:p>
          <a:p>
            <a:endParaRPr lang="es-ES" dirty="0"/>
          </a:p>
        </p:txBody>
      </p:sp>
    </p:spTree>
    <p:extLst>
      <p:ext uri="{BB962C8B-B14F-4D97-AF65-F5344CB8AC3E}">
        <p14:creationId xmlns:p14="http://schemas.microsoft.com/office/powerpoint/2010/main" val="137105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El millonario vientre de alquiler de Miguel Bosé.pdf"/>
          <p:cNvPicPr>
            <a:picLocks noChangeAspect="1"/>
          </p:cNvPicPr>
          <p:nvPr/>
        </p:nvPicPr>
        <p:blipFill rotWithShape="1">
          <a:blip r:embed="rId2">
            <a:extLst>
              <a:ext uri="{28A0092B-C50C-407E-A947-70E740481C1C}">
                <a14:useLocalDpi xmlns:a14="http://schemas.microsoft.com/office/drawing/2010/main" val="0"/>
              </a:ext>
            </a:extLst>
          </a:blip>
          <a:srcRect t="9486" b="41502"/>
          <a:stretch/>
        </p:blipFill>
        <p:spPr>
          <a:xfrm>
            <a:off x="0" y="371748"/>
            <a:ext cx="4846211" cy="3361234"/>
          </a:xfrm>
          <a:prstGeom prst="rect">
            <a:avLst/>
          </a:prstGeom>
          <a:ln>
            <a:noFill/>
          </a:ln>
          <a:effectLst>
            <a:outerShdw blurRad="292100" dist="139700" dir="2700000" algn="tl" rotWithShape="0">
              <a:srgbClr val="333333">
                <a:alpha val="65000"/>
              </a:srgbClr>
            </a:outerShdw>
          </a:effectLst>
        </p:spPr>
      </p:pic>
      <p:pic>
        <p:nvPicPr>
          <p:cNvPr id="4" name="Imagen 3" descr="¿Podría ser Borja el padre de las gemelas de la baronesa Thyssen? - Mª Eugenia Yagüe.pdf"/>
          <p:cNvPicPr>
            <a:picLocks noChangeAspect="1"/>
          </p:cNvPicPr>
          <p:nvPr/>
        </p:nvPicPr>
        <p:blipFill rotWithShape="1">
          <a:blip r:embed="rId3">
            <a:extLst>
              <a:ext uri="{28A0092B-C50C-407E-A947-70E740481C1C}">
                <a14:useLocalDpi xmlns:a14="http://schemas.microsoft.com/office/drawing/2010/main" val="0"/>
              </a:ext>
            </a:extLst>
          </a:blip>
          <a:srcRect t="11293" r="28564" b="45568"/>
          <a:stretch/>
        </p:blipFill>
        <p:spPr>
          <a:xfrm>
            <a:off x="0" y="3732982"/>
            <a:ext cx="3461930" cy="2958504"/>
          </a:xfrm>
          <a:prstGeom prst="rect">
            <a:avLst/>
          </a:prstGeom>
          <a:ln>
            <a:noFill/>
          </a:ln>
          <a:effectLst>
            <a:outerShdw blurRad="292100" dist="139700" dir="2700000" algn="tl" rotWithShape="0">
              <a:srgbClr val="333333">
                <a:alpha val="65000"/>
              </a:srgbClr>
            </a:outerShdw>
          </a:effectLst>
        </p:spPr>
      </p:pic>
      <p:pic>
        <p:nvPicPr>
          <p:cNvPr id="2" name="Imagen 1" descr="Ricky Martin se estrena como padre de gemelos gracias a un 'vientre de alquiler'. La Voz Digital.pdf"/>
          <p:cNvPicPr>
            <a:picLocks noChangeAspect="1"/>
          </p:cNvPicPr>
          <p:nvPr/>
        </p:nvPicPr>
        <p:blipFill rotWithShape="1">
          <a:blip r:embed="rId4">
            <a:extLst>
              <a:ext uri="{28A0092B-C50C-407E-A947-70E740481C1C}">
                <a14:useLocalDpi xmlns:a14="http://schemas.microsoft.com/office/drawing/2010/main" val="0"/>
              </a:ext>
            </a:extLst>
          </a:blip>
          <a:srcRect t="5195" b="33145"/>
          <a:stretch/>
        </p:blipFill>
        <p:spPr>
          <a:xfrm>
            <a:off x="4297789" y="356260"/>
            <a:ext cx="4846211" cy="4228648"/>
          </a:xfrm>
          <a:prstGeom prst="rect">
            <a:avLst/>
          </a:prstGeom>
          <a:ln>
            <a:noFill/>
          </a:ln>
          <a:effectLst>
            <a:outerShdw blurRad="292100" dist="139700" dir="2700000" algn="tl" rotWithShape="0">
              <a:srgbClr val="333333">
                <a:alpha val="65000"/>
              </a:srgbClr>
            </a:outerShdw>
          </a:effectLst>
        </p:spPr>
      </p:pic>
      <p:pic>
        <p:nvPicPr>
          <p:cNvPr id="5" name="Imagen 4" descr="Sarah Jessica Parker tendrá gemelas a través de vientre de alquiler | PeopleenEspanol.com.pdf"/>
          <p:cNvPicPr>
            <a:picLocks noChangeAspect="1"/>
          </p:cNvPicPr>
          <p:nvPr/>
        </p:nvPicPr>
        <p:blipFill rotWithShape="1">
          <a:blip r:embed="rId5">
            <a:extLst>
              <a:ext uri="{28A0092B-C50C-407E-A947-70E740481C1C}">
                <a14:useLocalDpi xmlns:a14="http://schemas.microsoft.com/office/drawing/2010/main" val="0"/>
              </a:ext>
            </a:extLst>
          </a:blip>
          <a:srcRect l="3493" t="13100" r="33700" b="33146"/>
          <a:stretch/>
        </p:blipFill>
        <p:spPr>
          <a:xfrm>
            <a:off x="3043225" y="2741651"/>
            <a:ext cx="3043742" cy="3686514"/>
          </a:xfrm>
          <a:prstGeom prst="rect">
            <a:avLst/>
          </a:prstGeom>
          <a:ln>
            <a:noFill/>
          </a:ln>
          <a:effectLst>
            <a:outerShdw blurRad="292100" dist="139700" dir="2700000" algn="tl" rotWithShape="0">
              <a:srgbClr val="333333">
                <a:alpha val="65000"/>
              </a:srgbClr>
            </a:outerShdw>
          </a:effectLst>
        </p:spPr>
      </p:pic>
      <p:pic>
        <p:nvPicPr>
          <p:cNvPr id="6" name="Imagen 5" descr="El Universal - - Enfermera mexicana, madre de alquiler de hijo de Jackson.pdf"/>
          <p:cNvPicPr>
            <a:picLocks noChangeAspect="1"/>
          </p:cNvPicPr>
          <p:nvPr/>
        </p:nvPicPr>
        <p:blipFill rotWithShape="1">
          <a:blip r:embed="rId6">
            <a:extLst>
              <a:ext uri="{28A0092B-C50C-407E-A947-70E740481C1C}">
                <a14:useLocalDpi xmlns:a14="http://schemas.microsoft.com/office/drawing/2010/main" val="0"/>
              </a:ext>
            </a:extLst>
          </a:blip>
          <a:srcRect l="10393" t="5196" r="13543" b="24336"/>
          <a:stretch/>
        </p:blipFill>
        <p:spPr>
          <a:xfrm>
            <a:off x="5457747" y="2025259"/>
            <a:ext cx="3686253" cy="4832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3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33400"/>
            <a:ext cx="5842992" cy="990600"/>
          </a:xfrm>
        </p:spPr>
        <p:txBody>
          <a:bodyPr/>
          <a:lstStyle/>
          <a:p>
            <a:r>
              <a:rPr lang="ca-ES" dirty="0"/>
              <a:t>SOLUCIONS:</a:t>
            </a:r>
          </a:p>
        </p:txBody>
      </p:sp>
      <p:sp>
        <p:nvSpPr>
          <p:cNvPr id="3" name="2 Marcador de contenido"/>
          <p:cNvSpPr>
            <a:spLocks noGrp="1"/>
          </p:cNvSpPr>
          <p:nvPr>
            <p:ph idx="1"/>
          </p:nvPr>
        </p:nvSpPr>
        <p:spPr>
          <a:xfrm>
            <a:off x="745232" y="1528192"/>
            <a:ext cx="4978896" cy="2548880"/>
          </a:xfrm>
        </p:spPr>
        <p:txBody>
          <a:bodyPr/>
          <a:lstStyle/>
          <a:p>
            <a:r>
              <a:rPr lang="ca-ES" sz="2400" dirty="0"/>
              <a:t>Canvi social: tenir fills més joves</a:t>
            </a:r>
          </a:p>
          <a:p>
            <a:r>
              <a:rPr lang="ca-ES" sz="2400" dirty="0">
                <a:solidFill>
                  <a:srgbClr val="000000"/>
                </a:solidFill>
              </a:rPr>
              <a:t>Preservació de la fertilitat:</a:t>
            </a:r>
          </a:p>
          <a:p>
            <a:pPr lvl="1"/>
            <a:r>
              <a:rPr lang="ca-ES" sz="2400" dirty="0"/>
              <a:t>Vitrificació d'ovòcits</a:t>
            </a:r>
          </a:p>
          <a:p>
            <a:pPr lvl="1"/>
            <a:r>
              <a:rPr lang="ca-ES" sz="2400" dirty="0"/>
              <a:t>Congelació d’embrions</a:t>
            </a:r>
          </a:p>
          <a:p>
            <a:pPr lvl="1"/>
            <a:r>
              <a:rPr lang="ca-ES" sz="2400" dirty="0"/>
              <a:t>Congelació del teixit ovàric</a:t>
            </a:r>
          </a:p>
          <a:p>
            <a:pPr lvl="1"/>
            <a:r>
              <a:rPr lang="ca-ES" sz="2400" dirty="0"/>
              <a:t>Congelació de semen</a:t>
            </a:r>
          </a:p>
          <a:p>
            <a:pPr lvl="1"/>
            <a:endParaRPr lang="ca-ES" sz="2400" dirty="0"/>
          </a:p>
        </p:txBody>
      </p:sp>
      <p:pic>
        <p:nvPicPr>
          <p:cNvPr id="5" name="Imagen 4" descr="congelacion-de-ovulos-clinica-miraflores-ig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88" y="4392488"/>
            <a:ext cx="5480572" cy="2132856"/>
          </a:xfrm>
          <a:prstGeom prst="rect">
            <a:avLst/>
          </a:prstGeom>
          <a:ln>
            <a:noFill/>
          </a:ln>
          <a:effectLst>
            <a:outerShdw blurRad="292100" dist="139700" dir="2700000" algn="tl" rotWithShape="0">
              <a:srgbClr val="333333">
                <a:alpha val="65000"/>
              </a:srgbClr>
            </a:outerShdw>
          </a:effectLst>
        </p:spPr>
      </p:pic>
      <p:pic>
        <p:nvPicPr>
          <p:cNvPr id="6" name="Imagen 5" descr="images-1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2492896"/>
            <a:ext cx="2379648" cy="1577810"/>
          </a:xfrm>
          <a:prstGeom prst="rect">
            <a:avLst/>
          </a:prstGeom>
          <a:ln>
            <a:noFill/>
          </a:ln>
          <a:effectLst>
            <a:outerShdw blurRad="292100" dist="139700" dir="2700000" algn="tl" rotWithShape="0">
              <a:srgbClr val="333333">
                <a:alpha val="65000"/>
              </a:srgbClr>
            </a:outerShdw>
          </a:effectLst>
        </p:spPr>
      </p:pic>
      <p:pic>
        <p:nvPicPr>
          <p:cNvPr id="7" name="Imagen 6" descr="images-13.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4216400"/>
            <a:ext cx="2197100" cy="2641600"/>
          </a:xfrm>
          <a:prstGeom prst="rect">
            <a:avLst/>
          </a:prstGeom>
          <a:ln>
            <a:noFill/>
          </a:ln>
          <a:effectLst>
            <a:outerShdw blurRad="292100" dist="139700" dir="2700000" algn="tl" rotWithShape="0">
              <a:srgbClr val="333333">
                <a:alpha val="65000"/>
              </a:srgbClr>
            </a:outerShdw>
          </a:effectLst>
        </p:spPr>
      </p:pic>
      <p:pic>
        <p:nvPicPr>
          <p:cNvPr id="8" name="Imagen 7" descr="libro-de-lectura-joven-de-los-pares-con-el-bebé-41166934.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260648"/>
            <a:ext cx="2734503" cy="20162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1045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notícies</a:t>
            </a:r>
          </a:p>
        </p:txBody>
      </p:sp>
    </p:spTree>
    <p:extLst>
      <p:ext uri="{BB962C8B-B14F-4D97-AF65-F5344CB8AC3E}">
        <p14:creationId xmlns:p14="http://schemas.microsoft.com/office/powerpoint/2010/main" val="4183554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rot="10800000" flipV="1">
            <a:off x="539552" y="2985913"/>
            <a:ext cx="4680520" cy="35394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400" i="1" dirty="0"/>
              <a:t>“El procedimiento consiste en un autotrasplante de médula ósea, es decir, de precursores de las células de la sangre (células madre adultas) obtenidos de la propia sangre periférica de la paciente que se dirigen hacia los ovarios para estimularlos y promover la generación de gametos femeninos. Gracias a ello se han podido obtener óvulos, fecundarlos in vitro y transferir uno de ellos a María.</a:t>
            </a:r>
          </a:p>
          <a:p>
            <a:endParaRPr lang="es-ES" sz="1400" i="1" dirty="0"/>
          </a:p>
          <a:p>
            <a:r>
              <a:rPr lang="es-ES" sz="1400" i="1" dirty="0"/>
              <a:t>La transfusión de progenitores hematopoyéticos se canaliza a través de un catéter que se introduce por la arteria femoral y se dirige hacia el ovario para estimular la producción de </a:t>
            </a:r>
            <a:r>
              <a:rPr lang="es-ES" sz="1400" i="1" dirty="0" err="1"/>
              <a:t>ovocitos</a:t>
            </a:r>
            <a:r>
              <a:rPr lang="es-ES" sz="1400" i="1" dirty="0"/>
              <a:t>. Durante los meses siguientes se monitoriza a las mujeres para observar si mejoran los marcadores de reserva ovárica (los niveles de la hormona </a:t>
            </a:r>
            <a:r>
              <a:rPr lang="es-ES" sz="1400" i="1" dirty="0" err="1"/>
              <a:t>antimulleriana</a:t>
            </a:r>
            <a:r>
              <a:rPr lang="es-ES" sz="1400" i="1" dirty="0"/>
              <a:t> y el recuento de folículos), momento en el que se aprovecha para estimular los ovarios y extraer </a:t>
            </a:r>
            <a:r>
              <a:rPr lang="es-ES" sz="1400" i="1" dirty="0" err="1"/>
              <a:t>ovocitos</a:t>
            </a:r>
            <a:r>
              <a:rPr lang="es-ES" sz="1400" i="1" dirty="0"/>
              <a:t>.” </a:t>
            </a:r>
            <a:r>
              <a:rPr lang="es-ES" sz="1400" dirty="0"/>
              <a:t>EL PAIS, 3 juny 2015.</a:t>
            </a:r>
          </a:p>
        </p:txBody>
      </p:sp>
      <p:pic>
        <p:nvPicPr>
          <p:cNvPr id="7" name="Imagen 6" descr="Captura de pantalla 2015-06-13 a les 22.00.52.png"/>
          <p:cNvPicPr>
            <a:picLocks noChangeAspect="1"/>
          </p:cNvPicPr>
          <p:nvPr/>
        </p:nvPicPr>
        <p:blipFill rotWithShape="1">
          <a:blip r:embed="rId2">
            <a:extLst>
              <a:ext uri="{28A0092B-C50C-407E-A947-70E740481C1C}">
                <a14:useLocalDpi xmlns:a14="http://schemas.microsoft.com/office/drawing/2010/main" val="0"/>
              </a:ext>
            </a:extLst>
          </a:blip>
          <a:srcRect l="12557" t="57549" r="40832" b="16252"/>
          <a:stretch/>
        </p:blipFill>
        <p:spPr>
          <a:xfrm>
            <a:off x="1230761" y="332656"/>
            <a:ext cx="6764505" cy="2376264"/>
          </a:xfrm>
          <a:prstGeom prst="rect">
            <a:avLst/>
          </a:prstGeom>
          <a:ln>
            <a:noFill/>
          </a:ln>
          <a:effectLst>
            <a:outerShdw blurRad="292100" dist="139700" dir="2700000" algn="tl" rotWithShape="0">
              <a:srgbClr val="333333">
                <a:alpha val="65000"/>
              </a:srgbClr>
            </a:outerShdw>
          </a:effectLst>
        </p:spPr>
      </p:pic>
      <p:pic>
        <p:nvPicPr>
          <p:cNvPr id="8" name="Imagen 7" descr="Captura de pantalla 2015-06-13 a les 22.00.52.png"/>
          <p:cNvPicPr>
            <a:picLocks noChangeAspect="1"/>
          </p:cNvPicPr>
          <p:nvPr/>
        </p:nvPicPr>
        <p:blipFill rotWithShape="1">
          <a:blip r:embed="rId2">
            <a:extLst>
              <a:ext uri="{28A0092B-C50C-407E-A947-70E740481C1C}">
                <a14:useLocalDpi xmlns:a14="http://schemas.microsoft.com/office/drawing/2010/main" val="0"/>
              </a:ext>
            </a:extLst>
          </a:blip>
          <a:srcRect l="12557" t="34134" r="75855" b="60509"/>
          <a:stretch/>
        </p:blipFill>
        <p:spPr>
          <a:xfrm>
            <a:off x="6588224" y="2348880"/>
            <a:ext cx="1308815" cy="378183"/>
          </a:xfrm>
          <a:prstGeom prst="rect">
            <a:avLst/>
          </a:prstGeom>
        </p:spPr>
      </p:pic>
      <p:sp>
        <p:nvSpPr>
          <p:cNvPr id="9" name="CuadroTexto 8"/>
          <p:cNvSpPr txBox="1"/>
          <p:nvPr/>
        </p:nvSpPr>
        <p:spPr>
          <a:xfrm>
            <a:off x="5292080" y="3212976"/>
            <a:ext cx="3384376" cy="3139321"/>
          </a:xfrm>
          <a:prstGeom prst="rect">
            <a:avLst/>
          </a:prstGeom>
          <a:noFill/>
        </p:spPr>
        <p:txBody>
          <a:bodyPr wrap="square" rtlCol="0">
            <a:spAutoFit/>
          </a:bodyPr>
          <a:lstStyle/>
          <a:p>
            <a:r>
              <a:rPr lang="ca-ES" dirty="0"/>
              <a:t>- Hospital La Fe de Valencia, Antonio Pellicer (“Medicina Reproductiva del Instituto de </a:t>
            </a:r>
            <a:r>
              <a:rPr lang="ca-ES" dirty="0" err="1"/>
              <a:t>Investigación</a:t>
            </a:r>
            <a:r>
              <a:rPr lang="ca-ES" dirty="0"/>
              <a:t> Sanitaria de La Fe”) .</a:t>
            </a:r>
          </a:p>
          <a:p>
            <a:r>
              <a:rPr lang="ca-ES" dirty="0"/>
              <a:t>- Estudi pilot a partir dels treballs de Jonathan </a:t>
            </a:r>
            <a:r>
              <a:rPr lang="ca-ES" dirty="0" err="1"/>
              <a:t>Tilly</a:t>
            </a:r>
            <a:r>
              <a:rPr lang="ca-ES" dirty="0"/>
              <a:t> (investigador EEUU)</a:t>
            </a:r>
          </a:p>
          <a:p>
            <a:r>
              <a:rPr lang="ca-ES" dirty="0"/>
              <a:t>- Dona de 36 anys, en l’estudi hi ha 20 dones amb edats entre els 18-40 anys amb baixa reserva ovàrica.</a:t>
            </a:r>
          </a:p>
        </p:txBody>
      </p:sp>
    </p:spTree>
    <p:extLst>
      <p:ext uri="{BB962C8B-B14F-4D97-AF65-F5344CB8AC3E}">
        <p14:creationId xmlns:p14="http://schemas.microsoft.com/office/powerpoint/2010/main" val="4092321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04800"/>
            <a:ext cx="8229600" cy="990600"/>
          </a:xfrm>
        </p:spPr>
        <p:txBody>
          <a:bodyPr/>
          <a:lstStyle/>
          <a:p>
            <a:r>
              <a:rPr lang="es-ES" dirty="0"/>
              <a:t>TRES PARES GENÈTICS</a:t>
            </a:r>
          </a:p>
        </p:txBody>
      </p:sp>
      <p:pic>
        <p:nvPicPr>
          <p:cNvPr id="7" name="Imagen 6" descr="Captura de pantalla 2015-04-23 a les 21.21.12.png"/>
          <p:cNvPicPr>
            <a:picLocks noChangeAspect="1"/>
          </p:cNvPicPr>
          <p:nvPr/>
        </p:nvPicPr>
        <p:blipFill rotWithShape="1">
          <a:blip r:embed="rId3">
            <a:extLst>
              <a:ext uri="{28A0092B-C50C-407E-A947-70E740481C1C}">
                <a14:useLocalDpi xmlns:a14="http://schemas.microsoft.com/office/drawing/2010/main" val="0"/>
              </a:ext>
            </a:extLst>
          </a:blip>
          <a:srcRect l="10880" t="14074" r="42592" b="41111"/>
          <a:stretch/>
        </p:blipFill>
        <p:spPr>
          <a:xfrm>
            <a:off x="179512" y="1556792"/>
            <a:ext cx="4210622" cy="2534753"/>
          </a:xfrm>
          <a:prstGeom prst="rect">
            <a:avLst/>
          </a:prstGeom>
        </p:spPr>
      </p:pic>
      <p:sp>
        <p:nvSpPr>
          <p:cNvPr id="5" name="CuadroTexto 4"/>
          <p:cNvSpPr txBox="1"/>
          <p:nvPr/>
        </p:nvSpPr>
        <p:spPr>
          <a:xfrm>
            <a:off x="323528" y="4365104"/>
            <a:ext cx="3888432" cy="646331"/>
          </a:xfrm>
          <a:prstGeom prst="rect">
            <a:avLst/>
          </a:prstGeom>
          <a:noFill/>
        </p:spPr>
        <p:txBody>
          <a:bodyPr wrap="square" rtlCol="0">
            <a:spAutoFit/>
          </a:bodyPr>
          <a:lstStyle/>
          <a:p>
            <a:r>
              <a:rPr lang="fi-FI" dirty="0">
                <a:hlinkClick r:id="rId4"/>
              </a:rPr>
              <a:t>http://elpais.com/elpais/2015/02/03/ciencia/1422963738_504035.html</a:t>
            </a:r>
            <a:r>
              <a:rPr lang="fi-FI" dirty="0"/>
              <a:t> </a:t>
            </a:r>
            <a:endParaRPr lang="es-ES" dirty="0"/>
          </a:p>
        </p:txBody>
      </p:sp>
      <p:sp>
        <p:nvSpPr>
          <p:cNvPr id="6" name="CuadroTexto 5"/>
          <p:cNvSpPr txBox="1"/>
          <p:nvPr/>
        </p:nvSpPr>
        <p:spPr>
          <a:xfrm>
            <a:off x="3923928" y="6309320"/>
            <a:ext cx="5025046" cy="369332"/>
          </a:xfrm>
          <a:prstGeom prst="rect">
            <a:avLst/>
          </a:prstGeom>
          <a:noFill/>
        </p:spPr>
        <p:txBody>
          <a:bodyPr wrap="none" rtlCol="0">
            <a:spAutoFit/>
          </a:bodyPr>
          <a:lstStyle/>
          <a:p>
            <a:r>
              <a:rPr lang="es-ES" dirty="0">
                <a:hlinkClick r:id="rId5"/>
              </a:rPr>
              <a:t>https://www.youtube.com/watch?v=6bl3BV9YCMo</a:t>
            </a:r>
            <a:r>
              <a:rPr lang="es-ES" dirty="0"/>
              <a:t> </a:t>
            </a:r>
          </a:p>
        </p:txBody>
      </p:sp>
      <p:sp>
        <p:nvSpPr>
          <p:cNvPr id="8" name="CuadroTexto 7"/>
          <p:cNvSpPr txBox="1"/>
          <p:nvPr/>
        </p:nvSpPr>
        <p:spPr>
          <a:xfrm>
            <a:off x="1547664" y="1196752"/>
            <a:ext cx="1064940" cy="369332"/>
          </a:xfrm>
          <a:prstGeom prst="rect">
            <a:avLst/>
          </a:prstGeom>
          <a:noFill/>
        </p:spPr>
        <p:txBody>
          <a:bodyPr wrap="none" rtlCol="0">
            <a:spAutoFit/>
          </a:bodyPr>
          <a:lstStyle/>
          <a:p>
            <a:r>
              <a:rPr lang="es-ES" dirty="0"/>
              <a:t>03/02/15</a:t>
            </a:r>
          </a:p>
        </p:txBody>
      </p:sp>
      <p:pic>
        <p:nvPicPr>
          <p:cNvPr id="9" name="Imagen 8" descr="Captura de pantalla 2015-07-08 a les 23.29.52.png"/>
          <p:cNvPicPr>
            <a:picLocks noChangeAspect="1"/>
          </p:cNvPicPr>
          <p:nvPr/>
        </p:nvPicPr>
        <p:blipFill rotWithShape="1">
          <a:blip r:embed="rId6">
            <a:extLst>
              <a:ext uri="{28A0092B-C50C-407E-A947-70E740481C1C}">
                <a14:useLocalDpi xmlns:a14="http://schemas.microsoft.com/office/drawing/2010/main" val="0"/>
              </a:ext>
            </a:extLst>
          </a:blip>
          <a:srcRect l="30426" t="6453" r="25589" b="5456"/>
          <a:stretch/>
        </p:blipFill>
        <p:spPr>
          <a:xfrm>
            <a:off x="4644008" y="1202945"/>
            <a:ext cx="4022000" cy="5034367"/>
          </a:xfrm>
          <a:prstGeom prst="rect">
            <a:avLst/>
          </a:prstGeom>
        </p:spPr>
      </p:pic>
    </p:spTree>
    <p:extLst>
      <p:ext uri="{BB962C8B-B14F-4D97-AF65-F5344CB8AC3E}">
        <p14:creationId xmlns:p14="http://schemas.microsoft.com/office/powerpoint/2010/main" val="1605606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4-23 a les 21.38.19.png"/>
          <p:cNvPicPr>
            <a:picLocks noChangeAspect="1"/>
          </p:cNvPicPr>
          <p:nvPr/>
        </p:nvPicPr>
        <p:blipFill rotWithShape="1">
          <a:blip r:embed="rId2">
            <a:extLst>
              <a:ext uri="{28A0092B-C50C-407E-A947-70E740481C1C}">
                <a14:useLocalDpi xmlns:a14="http://schemas.microsoft.com/office/drawing/2010/main" val="0"/>
              </a:ext>
            </a:extLst>
          </a:blip>
          <a:srcRect l="34518" t="7449" r="28343" b="29951"/>
          <a:stretch/>
        </p:blipFill>
        <p:spPr>
          <a:xfrm>
            <a:off x="4355976" y="1124744"/>
            <a:ext cx="4067360" cy="4285033"/>
          </a:xfrm>
          <a:prstGeom prst="rect">
            <a:avLst/>
          </a:prstGeom>
        </p:spPr>
      </p:pic>
      <p:pic>
        <p:nvPicPr>
          <p:cNvPr id="3" name="Imagen 2" descr="Captura de pantalla 2015-04-23 a les 21.37.11.png"/>
          <p:cNvPicPr>
            <a:picLocks noChangeAspect="1"/>
          </p:cNvPicPr>
          <p:nvPr/>
        </p:nvPicPr>
        <p:blipFill rotWithShape="1">
          <a:blip r:embed="rId3">
            <a:extLst>
              <a:ext uri="{28A0092B-C50C-407E-A947-70E740481C1C}">
                <a14:useLocalDpi xmlns:a14="http://schemas.microsoft.com/office/drawing/2010/main" val="0"/>
              </a:ext>
            </a:extLst>
          </a:blip>
          <a:srcRect l="10887" t="7812" r="36347"/>
          <a:stretch/>
        </p:blipFill>
        <p:spPr>
          <a:xfrm>
            <a:off x="755576" y="2852936"/>
            <a:ext cx="3371342" cy="3681177"/>
          </a:xfrm>
          <a:prstGeom prst="rect">
            <a:avLst/>
          </a:prstGeom>
          <a:ln>
            <a:noFill/>
          </a:ln>
          <a:effectLst>
            <a:outerShdw blurRad="292100" dist="139700" dir="2700000" algn="tl" rotWithShape="0">
              <a:srgbClr val="333333">
                <a:alpha val="65000"/>
              </a:srgbClr>
            </a:outerShdw>
          </a:effectLst>
        </p:spPr>
      </p:pic>
      <p:pic>
        <p:nvPicPr>
          <p:cNvPr id="4" name="Imagen 3" descr="Captura de pantalla 2015-04-23 a les 21.35.24.png"/>
          <p:cNvPicPr>
            <a:picLocks noChangeAspect="1"/>
          </p:cNvPicPr>
          <p:nvPr/>
        </p:nvPicPr>
        <p:blipFill rotWithShape="1">
          <a:blip r:embed="rId4" cstate="print">
            <a:extLst>
              <a:ext uri="{28A0092B-C50C-407E-A947-70E740481C1C}">
                <a14:useLocalDpi xmlns:a14="http://schemas.microsoft.com/office/drawing/2010/main" val="0"/>
              </a:ext>
            </a:extLst>
          </a:blip>
          <a:srcRect t="11655"/>
          <a:stretch/>
        </p:blipFill>
        <p:spPr>
          <a:xfrm>
            <a:off x="251520" y="332656"/>
            <a:ext cx="4051615" cy="2237139"/>
          </a:xfrm>
          <a:prstGeom prst="rect">
            <a:avLst/>
          </a:prstGeom>
        </p:spPr>
      </p:pic>
    </p:spTree>
    <p:extLst>
      <p:ext uri="{BB962C8B-B14F-4D97-AF65-F5344CB8AC3E}">
        <p14:creationId xmlns:p14="http://schemas.microsoft.com/office/powerpoint/2010/main" val="2303356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mites</a:t>
            </a:r>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1352529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990600"/>
          </a:xfrm>
        </p:spPr>
        <p:txBody>
          <a:bodyPr/>
          <a:lstStyle/>
          <a:p>
            <a:r>
              <a:rPr lang="es-ES" dirty="0"/>
              <a:t>MITES AL VOLTANT DE LA REPRODUCCIÓ</a:t>
            </a:r>
          </a:p>
        </p:txBody>
      </p:sp>
      <p:sp>
        <p:nvSpPr>
          <p:cNvPr id="3" name="CuadroTexto 2"/>
          <p:cNvSpPr txBox="1"/>
          <p:nvPr/>
        </p:nvSpPr>
        <p:spPr>
          <a:xfrm>
            <a:off x="539552" y="1983036"/>
            <a:ext cx="4031873" cy="369332"/>
          </a:xfrm>
          <a:prstGeom prst="rect">
            <a:avLst/>
          </a:prstGeom>
          <a:noFill/>
        </p:spPr>
        <p:txBody>
          <a:bodyPr wrap="none" rtlCol="0">
            <a:spAutoFit/>
          </a:bodyPr>
          <a:lstStyle/>
          <a:p>
            <a:pPr marL="342900" indent="-342900">
              <a:buAutoNum type="arabicPeriod"/>
            </a:pPr>
            <a:r>
              <a:rPr lang="es-ES" b="1" dirty="0"/>
              <a:t>La infertilitat és problema de la dona:</a:t>
            </a:r>
          </a:p>
        </p:txBody>
      </p:sp>
      <p:pic>
        <p:nvPicPr>
          <p:cNvPr id="4" name="Imagen 3"/>
          <p:cNvPicPr>
            <a:picLocks noChangeAspect="1"/>
          </p:cNvPicPr>
          <p:nvPr/>
        </p:nvPicPr>
        <p:blipFill rotWithShape="1">
          <a:blip r:embed="rId3"/>
          <a:srcRect r="54956"/>
          <a:stretch/>
        </p:blipFill>
        <p:spPr>
          <a:xfrm>
            <a:off x="2751869" y="2564904"/>
            <a:ext cx="740011" cy="1512168"/>
          </a:xfrm>
          <a:prstGeom prst="rect">
            <a:avLst/>
          </a:prstGeom>
        </p:spPr>
      </p:pic>
      <p:pic>
        <p:nvPicPr>
          <p:cNvPr id="5" name="Imagen 4"/>
          <p:cNvPicPr>
            <a:picLocks noChangeAspect="1"/>
          </p:cNvPicPr>
          <p:nvPr/>
        </p:nvPicPr>
        <p:blipFill rotWithShape="1">
          <a:blip r:embed="rId3"/>
          <a:srcRect l="61446"/>
          <a:stretch/>
        </p:blipFill>
        <p:spPr>
          <a:xfrm>
            <a:off x="1115616" y="2564904"/>
            <a:ext cx="648072" cy="1547240"/>
          </a:xfrm>
          <a:prstGeom prst="rect">
            <a:avLst/>
          </a:prstGeom>
        </p:spPr>
      </p:pic>
      <p:pic>
        <p:nvPicPr>
          <p:cNvPr id="6" name="Imagen 5"/>
          <p:cNvPicPr>
            <a:picLocks noChangeAspect="1"/>
          </p:cNvPicPr>
          <p:nvPr/>
        </p:nvPicPr>
        <p:blipFill rotWithShape="1">
          <a:blip r:embed="rId3"/>
          <a:srcRect r="54956"/>
          <a:stretch/>
        </p:blipFill>
        <p:spPr>
          <a:xfrm>
            <a:off x="4860032" y="2584727"/>
            <a:ext cx="740011" cy="1512168"/>
          </a:xfrm>
          <a:prstGeom prst="rect">
            <a:avLst/>
          </a:prstGeom>
        </p:spPr>
      </p:pic>
      <p:pic>
        <p:nvPicPr>
          <p:cNvPr id="7" name="Imagen 6"/>
          <p:cNvPicPr>
            <a:picLocks noChangeAspect="1"/>
          </p:cNvPicPr>
          <p:nvPr/>
        </p:nvPicPr>
        <p:blipFill rotWithShape="1">
          <a:blip r:embed="rId3"/>
          <a:srcRect l="61446"/>
          <a:stretch/>
        </p:blipFill>
        <p:spPr>
          <a:xfrm>
            <a:off x="4283968" y="2564904"/>
            <a:ext cx="648072" cy="1547240"/>
          </a:xfrm>
          <a:prstGeom prst="rect">
            <a:avLst/>
          </a:prstGeom>
        </p:spPr>
      </p:pic>
      <p:sp>
        <p:nvSpPr>
          <p:cNvPr id="8" name="CuadroTexto 7"/>
          <p:cNvSpPr txBox="1"/>
          <p:nvPr/>
        </p:nvSpPr>
        <p:spPr>
          <a:xfrm>
            <a:off x="535799" y="2924944"/>
            <a:ext cx="507809"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s-ES" dirty="0"/>
              <a:t>1/3</a:t>
            </a:r>
          </a:p>
        </p:txBody>
      </p:sp>
      <p:sp>
        <p:nvSpPr>
          <p:cNvPr id="9" name="CuadroTexto 8"/>
          <p:cNvSpPr txBox="1"/>
          <p:nvPr/>
        </p:nvSpPr>
        <p:spPr>
          <a:xfrm>
            <a:off x="2123728" y="2924944"/>
            <a:ext cx="507809"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s-ES" dirty="0"/>
              <a:t>1/3</a:t>
            </a:r>
          </a:p>
        </p:txBody>
      </p:sp>
      <p:sp>
        <p:nvSpPr>
          <p:cNvPr id="10" name="CuadroTexto 9"/>
          <p:cNvSpPr txBox="1"/>
          <p:nvPr/>
        </p:nvSpPr>
        <p:spPr>
          <a:xfrm>
            <a:off x="3707904" y="2924944"/>
            <a:ext cx="507809"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s-ES" dirty="0"/>
              <a:t>1/3</a:t>
            </a:r>
          </a:p>
        </p:txBody>
      </p:sp>
      <p:sp>
        <p:nvSpPr>
          <p:cNvPr id="11" name="CuadroTexto 10"/>
          <p:cNvSpPr txBox="1"/>
          <p:nvPr/>
        </p:nvSpPr>
        <p:spPr>
          <a:xfrm>
            <a:off x="6012160" y="2924944"/>
            <a:ext cx="583663"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s-ES" dirty="0"/>
              <a:t>10%</a:t>
            </a:r>
          </a:p>
        </p:txBody>
      </p:sp>
      <p:pic>
        <p:nvPicPr>
          <p:cNvPr id="12" name="Imagen 11" descr="espermatozoide-voador.jpg"/>
          <p:cNvPicPr>
            <a:picLocks noChangeAspect="1"/>
          </p:cNvPicPr>
          <p:nvPr/>
        </p:nvPicPr>
        <p:blipFill rotWithShape="1">
          <a:blip r:embed="rId4">
            <a:extLst>
              <a:ext uri="{28A0092B-C50C-407E-A947-70E740481C1C}">
                <a14:useLocalDpi xmlns:a14="http://schemas.microsoft.com/office/drawing/2010/main" val="0"/>
              </a:ext>
            </a:extLst>
          </a:blip>
          <a:srcRect l="13084" t="2061" r="53806" b="47717"/>
          <a:stretch/>
        </p:blipFill>
        <p:spPr>
          <a:xfrm rot="10800000">
            <a:off x="179512" y="3429000"/>
            <a:ext cx="915706" cy="720079"/>
          </a:xfrm>
          <a:prstGeom prst="rect">
            <a:avLst/>
          </a:prstGeom>
        </p:spPr>
      </p:pic>
      <p:sp>
        <p:nvSpPr>
          <p:cNvPr id="13" name="CuadroTexto 12"/>
          <p:cNvSpPr txBox="1"/>
          <p:nvPr/>
        </p:nvSpPr>
        <p:spPr>
          <a:xfrm>
            <a:off x="179512" y="4221088"/>
            <a:ext cx="1710725" cy="923330"/>
          </a:xfrm>
          <a:prstGeom prst="rect">
            <a:avLst/>
          </a:prstGeom>
          <a:noFill/>
        </p:spPr>
        <p:txBody>
          <a:bodyPr wrap="none" rtlCol="0">
            <a:spAutoFit/>
          </a:bodyPr>
          <a:lstStyle/>
          <a:p>
            <a:pPr marL="285750" indent="-285750">
              <a:buFontTx/>
              <a:buChar char="-"/>
            </a:pPr>
            <a:r>
              <a:rPr lang="es-ES" dirty="0"/>
              <a:t>Concentració</a:t>
            </a:r>
          </a:p>
          <a:p>
            <a:pPr marL="285750" indent="-285750">
              <a:buFontTx/>
              <a:buChar char="-"/>
            </a:pPr>
            <a:r>
              <a:rPr lang="es-ES" dirty="0"/>
              <a:t>Morfologia</a:t>
            </a:r>
          </a:p>
          <a:p>
            <a:pPr marL="285750" indent="-285750">
              <a:buFontTx/>
              <a:buChar char="-"/>
            </a:pPr>
            <a:r>
              <a:rPr lang="es-ES" dirty="0"/>
              <a:t>Mobilitat</a:t>
            </a:r>
          </a:p>
        </p:txBody>
      </p:sp>
      <p:sp>
        <p:nvSpPr>
          <p:cNvPr id="14" name="Botón de acción: Ayuda 13">
            <a:hlinkClick r:id="" action="ppaction://noaction" highlightClick="1"/>
          </p:cNvPr>
          <p:cNvSpPr/>
          <p:nvPr/>
        </p:nvSpPr>
        <p:spPr>
          <a:xfrm>
            <a:off x="6804248" y="2636912"/>
            <a:ext cx="1440160" cy="1296144"/>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CuadroTexto 15"/>
          <p:cNvSpPr txBox="1"/>
          <p:nvPr/>
        </p:nvSpPr>
        <p:spPr>
          <a:xfrm>
            <a:off x="395536" y="5301208"/>
            <a:ext cx="5642591" cy="369332"/>
          </a:xfrm>
          <a:prstGeom prst="rect">
            <a:avLst/>
          </a:prstGeom>
          <a:noFill/>
        </p:spPr>
        <p:txBody>
          <a:bodyPr wrap="none" rtlCol="0">
            <a:spAutoFit/>
          </a:bodyPr>
          <a:lstStyle/>
          <a:p>
            <a:r>
              <a:rPr lang="ca-ES" b="1" dirty="0"/>
              <a:t>2. Les persones que han tingut fills no poden ser infèrtils:</a:t>
            </a:r>
          </a:p>
        </p:txBody>
      </p:sp>
      <p:sp>
        <p:nvSpPr>
          <p:cNvPr id="17" name="CuadroTexto 16"/>
          <p:cNvSpPr txBox="1"/>
          <p:nvPr/>
        </p:nvSpPr>
        <p:spPr>
          <a:xfrm>
            <a:off x="539552" y="5877272"/>
            <a:ext cx="5201354" cy="646331"/>
          </a:xfrm>
          <a:prstGeom prst="rect">
            <a:avLst/>
          </a:prstGeom>
          <a:noFill/>
        </p:spPr>
        <p:txBody>
          <a:bodyPr wrap="square" rtlCol="0">
            <a:spAutoFit/>
          </a:bodyPr>
          <a:lstStyle/>
          <a:p>
            <a:r>
              <a:rPr lang="ca-ES" dirty="0"/>
              <a:t>11% parelles que tenen un fill tenen dificultats per concebre un segon fill = infertilitat secundària</a:t>
            </a:r>
          </a:p>
        </p:txBody>
      </p:sp>
      <p:pic>
        <p:nvPicPr>
          <p:cNvPr id="18" name="Imagen 17" descr="mf54.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4581128"/>
            <a:ext cx="2937160" cy="2202870"/>
          </a:xfrm>
          <a:prstGeom prst="rect">
            <a:avLst/>
          </a:prstGeom>
        </p:spPr>
      </p:pic>
    </p:spTree>
    <p:extLst>
      <p:ext uri="{BB962C8B-B14F-4D97-AF65-F5344CB8AC3E}">
        <p14:creationId xmlns:p14="http://schemas.microsoft.com/office/powerpoint/2010/main" val="1488091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990600"/>
          </a:xfrm>
        </p:spPr>
        <p:txBody>
          <a:bodyPr/>
          <a:lstStyle/>
          <a:p>
            <a:r>
              <a:rPr lang="es-ES" dirty="0"/>
              <a:t>MITES AL VOLTANT DE LA REPRODUCCIÓ</a:t>
            </a:r>
          </a:p>
        </p:txBody>
      </p:sp>
      <p:sp>
        <p:nvSpPr>
          <p:cNvPr id="3" name="CuadroTexto 2"/>
          <p:cNvSpPr txBox="1"/>
          <p:nvPr/>
        </p:nvSpPr>
        <p:spPr>
          <a:xfrm>
            <a:off x="539552" y="1700808"/>
            <a:ext cx="7776864" cy="707886"/>
          </a:xfrm>
          <a:prstGeom prst="rect">
            <a:avLst/>
          </a:prstGeom>
          <a:noFill/>
        </p:spPr>
        <p:txBody>
          <a:bodyPr wrap="square" rtlCol="0">
            <a:spAutoFit/>
          </a:bodyPr>
          <a:lstStyle/>
          <a:p>
            <a:r>
              <a:rPr lang="es-ES" sz="2000" b="1" dirty="0"/>
              <a:t>3. Una dona de 40 anys encara és jove i no té problemes per tindre un embaràs:</a:t>
            </a:r>
          </a:p>
        </p:txBody>
      </p:sp>
      <p:sp>
        <p:nvSpPr>
          <p:cNvPr id="4" name="CuadroTexto 3"/>
          <p:cNvSpPr txBox="1"/>
          <p:nvPr/>
        </p:nvSpPr>
        <p:spPr>
          <a:xfrm>
            <a:off x="2123728" y="2276872"/>
            <a:ext cx="6624736" cy="2246769"/>
          </a:xfrm>
          <a:prstGeom prst="rect">
            <a:avLst/>
          </a:prstGeom>
          <a:noFill/>
        </p:spPr>
        <p:txBody>
          <a:bodyPr wrap="square" rtlCol="0">
            <a:spAutoFit/>
          </a:bodyPr>
          <a:lstStyle/>
          <a:p>
            <a:r>
              <a:rPr lang="ca-ES" sz="2000" dirty="0"/>
              <a:t>40 anys = edat reproductiva avançada</a:t>
            </a:r>
          </a:p>
          <a:p>
            <a:r>
              <a:rPr lang="ca-ES" sz="2000" dirty="0"/>
              <a:t>35 anys = Reserva ovàrica comença a disminuir</a:t>
            </a:r>
          </a:p>
          <a:p>
            <a:r>
              <a:rPr lang="ca-ES" sz="2000" dirty="0"/>
              <a:t>               = 20-30%/mes taxa embaràs natural</a:t>
            </a:r>
          </a:p>
          <a:p>
            <a:r>
              <a:rPr lang="ca-ES" sz="2000" dirty="0"/>
              <a:t>40 anys = La majoria són òvuls de mala qualitat </a:t>
            </a:r>
          </a:p>
          <a:p>
            <a:r>
              <a:rPr lang="ca-ES" sz="2000" dirty="0"/>
              <a:t>               = 5%/mes taxa embaràs natural </a:t>
            </a:r>
          </a:p>
          <a:p>
            <a:r>
              <a:rPr lang="ca-ES" sz="2000" dirty="0"/>
              <a:t>                  + major probabilitat avortament espontani</a:t>
            </a:r>
          </a:p>
          <a:p>
            <a:r>
              <a:rPr lang="ca-ES" sz="2000" dirty="0"/>
              <a:t>                  + major probabilitat alteracions genètiques</a:t>
            </a:r>
          </a:p>
        </p:txBody>
      </p:sp>
      <p:pic>
        <p:nvPicPr>
          <p:cNvPr id="9" name="Imagen 8" descr="images-23.jpeg"/>
          <p:cNvPicPr>
            <a:picLocks noChangeAspect="1"/>
          </p:cNvPicPr>
          <p:nvPr/>
        </p:nvPicPr>
        <p:blipFill rotWithShape="1">
          <a:blip r:embed="rId3">
            <a:extLst>
              <a:ext uri="{28A0092B-C50C-407E-A947-70E740481C1C}">
                <a14:useLocalDpi xmlns:a14="http://schemas.microsoft.com/office/drawing/2010/main" val="0"/>
              </a:ext>
            </a:extLst>
          </a:blip>
          <a:srcRect l="18244" r="11292"/>
          <a:stretch/>
        </p:blipFill>
        <p:spPr>
          <a:xfrm>
            <a:off x="617945" y="2485995"/>
            <a:ext cx="1577791" cy="2239149"/>
          </a:xfrm>
          <a:prstGeom prst="rect">
            <a:avLst/>
          </a:prstGeom>
        </p:spPr>
      </p:pic>
      <p:sp>
        <p:nvSpPr>
          <p:cNvPr id="10" name="CuadroTexto 9"/>
          <p:cNvSpPr txBox="1"/>
          <p:nvPr/>
        </p:nvSpPr>
        <p:spPr>
          <a:xfrm>
            <a:off x="467544" y="4613066"/>
            <a:ext cx="6414461" cy="400110"/>
          </a:xfrm>
          <a:prstGeom prst="rect">
            <a:avLst/>
          </a:prstGeom>
          <a:noFill/>
        </p:spPr>
        <p:txBody>
          <a:bodyPr wrap="none" rtlCol="0">
            <a:spAutoFit/>
          </a:bodyPr>
          <a:lstStyle/>
          <a:p>
            <a:r>
              <a:rPr lang="ca-ES" sz="2000" b="1" dirty="0"/>
              <a:t>4. La fertilització in vitro sol produir embarassos múltiples:</a:t>
            </a:r>
          </a:p>
        </p:txBody>
      </p:sp>
      <p:sp>
        <p:nvSpPr>
          <p:cNvPr id="11" name="CuadroTexto 10"/>
          <p:cNvSpPr txBox="1"/>
          <p:nvPr/>
        </p:nvSpPr>
        <p:spPr>
          <a:xfrm>
            <a:off x="539553" y="5108991"/>
            <a:ext cx="5040560" cy="1631216"/>
          </a:xfrm>
          <a:prstGeom prst="rect">
            <a:avLst/>
          </a:prstGeom>
          <a:noFill/>
        </p:spPr>
        <p:txBody>
          <a:bodyPr wrap="square" rtlCol="0">
            <a:spAutoFit/>
          </a:bodyPr>
          <a:lstStyle/>
          <a:p>
            <a:r>
              <a:rPr lang="ca-ES" sz="2000" dirty="0"/>
              <a:t>- Els fàrmacs estimulen l’ovulació </a:t>
            </a:r>
          </a:p>
          <a:p>
            <a:r>
              <a:rPr lang="ca-ES" sz="2000" dirty="0"/>
              <a:t>- Al procediment FIV s’introdueixen més d’un embrió, però les noves tècniques permeten </a:t>
            </a:r>
          </a:p>
          <a:p>
            <a:r>
              <a:rPr lang="ca-ES" sz="2000" dirty="0"/>
              <a:t>controlar el nombre d’embrions que s’implanten.</a:t>
            </a:r>
          </a:p>
        </p:txBody>
      </p:sp>
      <p:pic>
        <p:nvPicPr>
          <p:cNvPr id="16" name="Imagen 15" descr="137822839933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5013176"/>
            <a:ext cx="3456384" cy="1728192"/>
          </a:xfrm>
          <a:prstGeom prst="rect">
            <a:avLst/>
          </a:prstGeom>
        </p:spPr>
      </p:pic>
    </p:spTree>
    <p:extLst>
      <p:ext uri="{BB962C8B-B14F-4D97-AF65-F5344CB8AC3E}">
        <p14:creationId xmlns:p14="http://schemas.microsoft.com/office/powerpoint/2010/main" val="3008566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990600"/>
          </a:xfrm>
        </p:spPr>
        <p:txBody>
          <a:bodyPr/>
          <a:lstStyle/>
          <a:p>
            <a:r>
              <a:rPr lang="es-ES" dirty="0"/>
              <a:t>MITES AL VOLTANT DE LA REPRODUCCIÓ</a:t>
            </a:r>
          </a:p>
        </p:txBody>
      </p:sp>
      <p:sp>
        <p:nvSpPr>
          <p:cNvPr id="4" name="Marcador de contenido 3"/>
          <p:cNvSpPr>
            <a:spLocks noGrp="1"/>
          </p:cNvSpPr>
          <p:nvPr>
            <p:ph idx="1"/>
          </p:nvPr>
        </p:nvSpPr>
        <p:spPr>
          <a:xfrm>
            <a:off x="899592" y="4053408"/>
            <a:ext cx="5400600" cy="2759968"/>
          </a:xfrm>
        </p:spPr>
        <p:txBody>
          <a:bodyPr/>
          <a:lstStyle/>
          <a:p>
            <a:pPr marL="0" indent="0">
              <a:buNone/>
            </a:pPr>
            <a:r>
              <a:rPr lang="ca-ES" sz="2000" b="1" dirty="0"/>
              <a:t>6. La donació d’òvuls pot fer que et quedes sense òvuls.</a:t>
            </a:r>
            <a:endParaRPr lang="ca-ES" sz="2000" dirty="0"/>
          </a:p>
          <a:p>
            <a:r>
              <a:rPr lang="ca-ES" sz="2000" dirty="0"/>
              <a:t>No es gasten tots els òvuls</a:t>
            </a:r>
          </a:p>
          <a:p>
            <a:r>
              <a:rPr lang="ca-ES" sz="2000" dirty="0"/>
              <a:t>A més la donació no accelera la menopausa</a:t>
            </a:r>
          </a:p>
          <a:p>
            <a:r>
              <a:rPr lang="ca-ES" sz="2000" dirty="0"/>
              <a:t>Amb l’estimulació ovàrica es rescaten fol·licles que anaven a perdre’s. Amb els fàrmacs poden continuar la seua maduració.</a:t>
            </a:r>
          </a:p>
        </p:txBody>
      </p:sp>
      <p:sp>
        <p:nvSpPr>
          <p:cNvPr id="5" name="CuadroTexto 4"/>
          <p:cNvSpPr txBox="1"/>
          <p:nvPr/>
        </p:nvSpPr>
        <p:spPr>
          <a:xfrm>
            <a:off x="827584" y="1844824"/>
            <a:ext cx="7560839" cy="720080"/>
          </a:xfrm>
          <a:prstGeom prst="rect">
            <a:avLst/>
          </a:prstGeom>
          <a:noFill/>
        </p:spPr>
        <p:txBody>
          <a:bodyPr wrap="square" rtlCol="0">
            <a:spAutoFit/>
          </a:bodyPr>
          <a:lstStyle/>
          <a:p>
            <a:r>
              <a:rPr lang="ca-ES" sz="2000" b="1" dirty="0"/>
              <a:t>5. La congelació d’òvuls només és útil per a dones que pateixen malalties com càncer:</a:t>
            </a:r>
          </a:p>
        </p:txBody>
      </p:sp>
      <p:sp>
        <p:nvSpPr>
          <p:cNvPr id="6" name="CuadroTexto 5"/>
          <p:cNvSpPr txBox="1"/>
          <p:nvPr/>
        </p:nvSpPr>
        <p:spPr>
          <a:xfrm>
            <a:off x="1547664" y="2865130"/>
            <a:ext cx="5832648" cy="707886"/>
          </a:xfrm>
          <a:prstGeom prst="rect">
            <a:avLst/>
          </a:prstGeom>
          <a:noFill/>
        </p:spPr>
        <p:txBody>
          <a:bodyPr wrap="square" rtlCol="0">
            <a:spAutoFit/>
          </a:bodyPr>
          <a:lstStyle/>
          <a:p>
            <a:r>
              <a:rPr lang="es-ES" sz="2000" dirty="0"/>
              <a:t>Opció perfecta si es vol posposar la maternitat, per evitar futures dificultats.</a:t>
            </a:r>
          </a:p>
        </p:txBody>
      </p:sp>
      <p:pic>
        <p:nvPicPr>
          <p:cNvPr id="7" name="Imagen 6" descr="Lazo rosa.jp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16" b="97127" l="9819" r="89955"/>
                    </a14:imgEffect>
                  </a14:imgLayer>
                </a14:imgProps>
              </a:ext>
              <a:ext uri="{28A0092B-C50C-407E-A947-70E740481C1C}">
                <a14:useLocalDpi xmlns:a14="http://schemas.microsoft.com/office/drawing/2010/main" val="0"/>
              </a:ext>
            </a:extLst>
          </a:blip>
          <a:srcRect l="29259" r="30801"/>
          <a:stretch/>
        </p:blipFill>
        <p:spPr>
          <a:xfrm>
            <a:off x="611560" y="2636913"/>
            <a:ext cx="823446" cy="1296144"/>
          </a:xfrm>
          <a:prstGeom prst="rect">
            <a:avLst/>
          </a:prstGeom>
        </p:spPr>
      </p:pic>
      <p:pic>
        <p:nvPicPr>
          <p:cNvPr id="3" name="Imagen 2" descr="donacion-ovulo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4293096"/>
            <a:ext cx="2524297" cy="1988840"/>
          </a:xfrm>
          <a:prstGeom prst="rect">
            <a:avLst/>
          </a:prstGeom>
        </p:spPr>
      </p:pic>
    </p:spTree>
    <p:extLst>
      <p:ext uri="{BB962C8B-B14F-4D97-AF65-F5344CB8AC3E}">
        <p14:creationId xmlns:p14="http://schemas.microsoft.com/office/powerpoint/2010/main" val="3092579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recursos</a:t>
            </a:r>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2793109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67544" y="5445224"/>
            <a:ext cx="7790186" cy="954107"/>
          </a:xfrm>
          <a:prstGeom prst="rect">
            <a:avLst/>
          </a:prstGeom>
        </p:spPr>
        <p:txBody>
          <a:bodyPr wrap="square">
            <a:spAutoFit/>
          </a:bodyPr>
          <a:lstStyle/>
          <a:p>
            <a:r>
              <a:rPr lang="es-ES" sz="1400" b="1" dirty="0"/>
              <a:t>Apple y Facebook financiarán la congelación de óvulos de sus empleadas</a:t>
            </a:r>
          </a:p>
          <a:p>
            <a:r>
              <a:rPr lang="es-ES" sz="1400" dirty="0"/>
              <a:t>El objetivo es atraer y mantener el talento femenino en </a:t>
            </a:r>
            <a:r>
              <a:rPr lang="es-ES" sz="1400" dirty="0" err="1"/>
              <a:t>Silicon</a:t>
            </a:r>
            <a:r>
              <a:rPr lang="es-ES" sz="1400" dirty="0"/>
              <a:t> Valley durante sus años más fértiles, que suele coincidir con el periodo más productivo de sus carreras profesionales. Una abrumadora mayoría de los empleados de las grandes empresas tecnológicas son hombres.</a:t>
            </a:r>
          </a:p>
        </p:txBody>
      </p:sp>
      <p:pic>
        <p:nvPicPr>
          <p:cNvPr id="5" name="Imagen 4"/>
          <p:cNvPicPr>
            <a:picLocks noChangeAspect="1"/>
          </p:cNvPicPr>
          <p:nvPr/>
        </p:nvPicPr>
        <p:blipFill>
          <a:blip r:embed="rId2"/>
          <a:stretch>
            <a:fillRect/>
          </a:stretch>
        </p:blipFill>
        <p:spPr>
          <a:xfrm>
            <a:off x="1259632" y="692696"/>
            <a:ext cx="6056251" cy="4494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20016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990600"/>
          </a:xfrm>
        </p:spPr>
        <p:txBody>
          <a:bodyPr/>
          <a:lstStyle/>
          <a:p>
            <a:r>
              <a:rPr lang="ca-ES" dirty="0"/>
              <a:t>PEL.LÍCULES</a:t>
            </a:r>
          </a:p>
        </p:txBody>
      </p:sp>
      <p:sp>
        <p:nvSpPr>
          <p:cNvPr id="5" name="Marcador de contenido 4"/>
          <p:cNvSpPr>
            <a:spLocks noGrp="1"/>
          </p:cNvSpPr>
          <p:nvPr>
            <p:ph idx="1"/>
          </p:nvPr>
        </p:nvSpPr>
        <p:spPr>
          <a:xfrm>
            <a:off x="5076056" y="4437112"/>
            <a:ext cx="3754760" cy="1512168"/>
          </a:xfrm>
        </p:spPr>
        <p:txBody>
          <a:bodyPr/>
          <a:lstStyle/>
          <a:p>
            <a:pPr lvl="1"/>
            <a:r>
              <a:rPr lang="es-ES" sz="2000" dirty="0"/>
              <a:t>Semen, una historia de amor</a:t>
            </a:r>
          </a:p>
          <a:p>
            <a:pPr lvl="1"/>
            <a:r>
              <a:rPr lang="es-ES" sz="2000" dirty="0"/>
              <a:t>La decisión más difícil</a:t>
            </a:r>
          </a:p>
          <a:p>
            <a:pPr lvl="1"/>
            <a:r>
              <a:rPr lang="es-ES" sz="2000" dirty="0"/>
              <a:t>Loco por ella</a:t>
            </a:r>
          </a:p>
          <a:p>
            <a:pPr lvl="1"/>
            <a:r>
              <a:rPr lang="es-ES" sz="2000" dirty="0" err="1"/>
              <a:t>Gattaca</a:t>
            </a:r>
            <a:endParaRPr lang="es-ES" sz="2000" dirty="0"/>
          </a:p>
        </p:txBody>
      </p:sp>
      <p:pic>
        <p:nvPicPr>
          <p:cNvPr id="6" name="Imagen 5" descr="Semen_Una_Historia_De_Amor-Caratul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980728"/>
            <a:ext cx="3946603" cy="2655022"/>
          </a:xfrm>
          <a:prstGeom prst="rect">
            <a:avLst/>
          </a:prstGeom>
        </p:spPr>
      </p:pic>
      <p:pic>
        <p:nvPicPr>
          <p:cNvPr id="7" name="Imagen 6" descr="5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124744"/>
            <a:ext cx="3888432" cy="2641703"/>
          </a:xfrm>
          <a:prstGeom prst="rect">
            <a:avLst/>
          </a:prstGeom>
        </p:spPr>
      </p:pic>
      <p:pic>
        <p:nvPicPr>
          <p:cNvPr id="8" name="Imagen 7" descr="LOCO_POR_ELLA_poste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882955"/>
            <a:ext cx="1815270" cy="2642389"/>
          </a:xfrm>
          <a:prstGeom prst="rect">
            <a:avLst/>
          </a:prstGeom>
        </p:spPr>
      </p:pic>
      <p:pic>
        <p:nvPicPr>
          <p:cNvPr id="9" name="Picture 8" descr="C:\Users\user\Desktop\gattaca1.jpg"/>
          <p:cNvPicPr>
            <a:picLocks noChangeAspect="1" noChangeArrowheads="1"/>
          </p:cNvPicPr>
          <p:nvPr/>
        </p:nvPicPr>
        <p:blipFill>
          <a:blip r:embed="rId5" cstate="print"/>
          <a:srcRect/>
          <a:stretch>
            <a:fillRect/>
          </a:stretch>
        </p:blipFill>
        <p:spPr bwMode="auto">
          <a:xfrm>
            <a:off x="2987824" y="3861048"/>
            <a:ext cx="1908629" cy="2591968"/>
          </a:xfrm>
          <a:prstGeom prst="rect">
            <a:avLst/>
          </a:prstGeom>
          <a:noFill/>
        </p:spPr>
      </p:pic>
    </p:spTree>
    <p:extLst>
      <p:ext uri="{BB962C8B-B14F-4D97-AF65-F5344CB8AC3E}">
        <p14:creationId xmlns:p14="http://schemas.microsoft.com/office/powerpoint/2010/main" val="397465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maybe_baby-738784904-large1.jpg"/>
          <p:cNvPicPr>
            <a:picLocks noGrp="1" noChangeAspect="1" noChangeArrowheads="1"/>
          </p:cNvPicPr>
          <p:nvPr>
            <p:ph idx="4294967295"/>
          </p:nvPr>
        </p:nvPicPr>
        <p:blipFill>
          <a:blip r:embed="rId2" cstate="print"/>
          <a:srcRect/>
          <a:stretch>
            <a:fillRect/>
          </a:stretch>
        </p:blipFill>
        <p:spPr bwMode="auto">
          <a:xfrm>
            <a:off x="3347864" y="332656"/>
            <a:ext cx="1943100" cy="2879725"/>
          </a:xfrm>
          <a:prstGeom prst="rect">
            <a:avLst/>
          </a:prstGeom>
          <a:noFill/>
        </p:spPr>
      </p:pic>
      <p:pic>
        <p:nvPicPr>
          <p:cNvPr id="1027" name="Picture 3" descr="C:\Users\user\Desktop\MV5BMTQwMTcyMjY3OV5BMl5BanBnXkFtZTcwNjU0MjY2Nw@@._V1_SY317_CR13,0,214,317_AL_.jpg"/>
          <p:cNvPicPr>
            <a:picLocks noChangeAspect="1" noChangeArrowheads="1"/>
          </p:cNvPicPr>
          <p:nvPr/>
        </p:nvPicPr>
        <p:blipFill>
          <a:blip r:embed="rId3" cstate="print"/>
          <a:srcRect/>
          <a:stretch>
            <a:fillRect/>
          </a:stretch>
        </p:blipFill>
        <p:spPr bwMode="auto">
          <a:xfrm>
            <a:off x="5868144" y="332656"/>
            <a:ext cx="1968530" cy="2916000"/>
          </a:xfrm>
          <a:prstGeom prst="rect">
            <a:avLst/>
          </a:prstGeom>
          <a:noFill/>
        </p:spPr>
      </p:pic>
      <p:pic>
        <p:nvPicPr>
          <p:cNvPr id="1029" name="Picture 5" descr="C:\Users\user\Desktop\D6QOerqSoY.jpg"/>
          <p:cNvPicPr>
            <a:picLocks noChangeAspect="1" noChangeArrowheads="1"/>
          </p:cNvPicPr>
          <p:nvPr/>
        </p:nvPicPr>
        <p:blipFill>
          <a:blip r:embed="rId4" cstate="print"/>
          <a:srcRect/>
          <a:stretch>
            <a:fillRect/>
          </a:stretch>
        </p:blipFill>
        <p:spPr bwMode="auto">
          <a:xfrm>
            <a:off x="683568" y="2132856"/>
            <a:ext cx="2232032" cy="3348048"/>
          </a:xfrm>
          <a:prstGeom prst="rect">
            <a:avLst/>
          </a:prstGeom>
          <a:noFill/>
        </p:spPr>
      </p:pic>
      <p:pic>
        <p:nvPicPr>
          <p:cNvPr id="1030" name="Picture 6" descr="C:\Users\user\Desktop\juno_01.jpg"/>
          <p:cNvPicPr>
            <a:picLocks noChangeAspect="1" noChangeArrowheads="1"/>
          </p:cNvPicPr>
          <p:nvPr/>
        </p:nvPicPr>
        <p:blipFill>
          <a:blip r:embed="rId5" cstate="print"/>
          <a:srcRect/>
          <a:stretch>
            <a:fillRect/>
          </a:stretch>
        </p:blipFill>
        <p:spPr bwMode="auto">
          <a:xfrm>
            <a:off x="5868144" y="3933056"/>
            <a:ext cx="2016000" cy="2880000"/>
          </a:xfrm>
          <a:prstGeom prst="rect">
            <a:avLst/>
          </a:prstGeom>
          <a:noFill/>
        </p:spPr>
      </p:pic>
      <p:pic>
        <p:nvPicPr>
          <p:cNvPr id="1031" name="Picture 7" descr="C:\Users\user\Desktop\hijos_de_los_hombres-011.jpg"/>
          <p:cNvPicPr>
            <a:picLocks noChangeAspect="1" noChangeArrowheads="1"/>
          </p:cNvPicPr>
          <p:nvPr/>
        </p:nvPicPr>
        <p:blipFill>
          <a:blip r:embed="rId6" cstate="print"/>
          <a:srcRect/>
          <a:stretch>
            <a:fillRect/>
          </a:stretch>
        </p:blipFill>
        <p:spPr bwMode="auto">
          <a:xfrm>
            <a:off x="3347853" y="3861048"/>
            <a:ext cx="2042176" cy="2880000"/>
          </a:xfrm>
          <a:prstGeom prst="rect">
            <a:avLst/>
          </a:prstGeom>
          <a:noFill/>
        </p:spPr>
      </p:pic>
    </p:spTree>
    <p:extLst>
      <p:ext uri="{BB962C8B-B14F-4D97-AF65-F5344CB8AC3E}">
        <p14:creationId xmlns:p14="http://schemas.microsoft.com/office/powerpoint/2010/main" val="1123861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The_Kids_Are_All_Right [].jpg"/>
          <p:cNvPicPr>
            <a:picLocks noGrp="1" noChangeAspect="1" noChangeArrowheads="1"/>
          </p:cNvPicPr>
          <p:nvPr>
            <p:ph idx="4294967295"/>
          </p:nvPr>
        </p:nvPicPr>
        <p:blipFill>
          <a:blip r:embed="rId2" cstate="print"/>
          <a:srcRect/>
          <a:stretch>
            <a:fillRect/>
          </a:stretch>
        </p:blipFill>
        <p:spPr bwMode="auto">
          <a:xfrm>
            <a:off x="4211960" y="260648"/>
            <a:ext cx="3744416" cy="2515780"/>
          </a:xfrm>
          <a:prstGeom prst="rect">
            <a:avLst/>
          </a:prstGeom>
          <a:noFill/>
        </p:spPr>
      </p:pic>
      <p:pic>
        <p:nvPicPr>
          <p:cNvPr id="3076" name="Picture 4" descr="C:\Users\user\Desktop\2571a4d87d5c424068b64af3aa29412c.jpg"/>
          <p:cNvPicPr>
            <a:picLocks noChangeAspect="1" noChangeArrowheads="1"/>
          </p:cNvPicPr>
          <p:nvPr/>
        </p:nvPicPr>
        <p:blipFill>
          <a:blip r:embed="rId3" cstate="print"/>
          <a:srcRect/>
          <a:stretch>
            <a:fillRect/>
          </a:stretch>
        </p:blipFill>
        <p:spPr bwMode="auto">
          <a:xfrm>
            <a:off x="3707904" y="3068960"/>
            <a:ext cx="2247900" cy="3219450"/>
          </a:xfrm>
          <a:prstGeom prst="rect">
            <a:avLst/>
          </a:prstGeom>
          <a:noFill/>
        </p:spPr>
      </p:pic>
      <p:pic>
        <p:nvPicPr>
          <p:cNvPr id="3077" name="Picture 5" descr="C:\Users\user\Desktop\padre-cartel.jpg"/>
          <p:cNvPicPr>
            <a:picLocks noChangeAspect="1" noChangeArrowheads="1"/>
          </p:cNvPicPr>
          <p:nvPr/>
        </p:nvPicPr>
        <p:blipFill>
          <a:blip r:embed="rId4" cstate="print"/>
          <a:srcRect/>
          <a:stretch>
            <a:fillRect/>
          </a:stretch>
        </p:blipFill>
        <p:spPr bwMode="auto">
          <a:xfrm>
            <a:off x="179512" y="188640"/>
            <a:ext cx="3333750" cy="4714875"/>
          </a:xfrm>
          <a:prstGeom prst="rect">
            <a:avLst/>
          </a:prstGeom>
          <a:noFill/>
        </p:spPr>
      </p:pic>
      <p:pic>
        <p:nvPicPr>
          <p:cNvPr id="3078" name="Picture 6" descr="C:\Users\user\Desktop\1450.jpg"/>
          <p:cNvPicPr>
            <a:picLocks noChangeAspect="1" noChangeArrowheads="1"/>
          </p:cNvPicPr>
          <p:nvPr/>
        </p:nvPicPr>
        <p:blipFill>
          <a:blip r:embed="rId5" cstate="print"/>
          <a:srcRect/>
          <a:stretch>
            <a:fillRect/>
          </a:stretch>
        </p:blipFill>
        <p:spPr bwMode="auto">
          <a:xfrm>
            <a:off x="6156176" y="3068960"/>
            <a:ext cx="2243634" cy="3240360"/>
          </a:xfrm>
          <a:prstGeom prst="rect">
            <a:avLst/>
          </a:prstGeom>
          <a:noFill/>
        </p:spPr>
      </p:pic>
    </p:spTree>
    <p:extLst>
      <p:ext uri="{BB962C8B-B14F-4D97-AF65-F5344CB8AC3E}">
        <p14:creationId xmlns:p14="http://schemas.microsoft.com/office/powerpoint/2010/main" val="387315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ser\Desktop\51iIPN25-EL._SY300_.jpg"/>
          <p:cNvPicPr>
            <a:picLocks noGrp="1" noChangeAspect="1" noChangeArrowheads="1"/>
          </p:cNvPicPr>
          <p:nvPr>
            <p:ph idx="4294967295"/>
          </p:nvPr>
        </p:nvPicPr>
        <p:blipFill>
          <a:blip r:embed="rId2" cstate="print"/>
          <a:srcRect/>
          <a:stretch>
            <a:fillRect/>
          </a:stretch>
        </p:blipFill>
        <p:spPr bwMode="auto">
          <a:xfrm>
            <a:off x="323528" y="3212976"/>
            <a:ext cx="2044700" cy="2879725"/>
          </a:xfrm>
          <a:prstGeom prst="rect">
            <a:avLst/>
          </a:prstGeom>
          <a:noFill/>
        </p:spPr>
      </p:pic>
      <p:pic>
        <p:nvPicPr>
          <p:cNvPr id="2054" name="Picture 6" descr="C:\Users\user\Desktop\Reglas_de_compromiso_Serie_de_TV-334696124-main.jpg"/>
          <p:cNvPicPr>
            <a:picLocks noChangeAspect="1" noChangeArrowheads="1"/>
          </p:cNvPicPr>
          <p:nvPr/>
        </p:nvPicPr>
        <p:blipFill>
          <a:blip r:embed="rId3" cstate="print"/>
          <a:srcRect/>
          <a:stretch>
            <a:fillRect/>
          </a:stretch>
        </p:blipFill>
        <p:spPr bwMode="auto">
          <a:xfrm>
            <a:off x="5724128" y="260648"/>
            <a:ext cx="2400000" cy="2880000"/>
          </a:xfrm>
          <a:prstGeom prst="rect">
            <a:avLst/>
          </a:prstGeom>
          <a:noFill/>
        </p:spPr>
      </p:pic>
      <p:pic>
        <p:nvPicPr>
          <p:cNvPr id="2058" name="Picture 10" descr="C:\Users\user\Desktop\descarga.jpg"/>
          <p:cNvPicPr>
            <a:picLocks noChangeAspect="1" noChangeArrowheads="1"/>
          </p:cNvPicPr>
          <p:nvPr/>
        </p:nvPicPr>
        <p:blipFill>
          <a:blip r:embed="rId4" cstate="print"/>
          <a:srcRect/>
          <a:stretch>
            <a:fillRect/>
          </a:stretch>
        </p:blipFill>
        <p:spPr bwMode="auto">
          <a:xfrm>
            <a:off x="2483768" y="3212976"/>
            <a:ext cx="1946561" cy="2880000"/>
          </a:xfrm>
          <a:prstGeom prst="rect">
            <a:avLst/>
          </a:prstGeom>
          <a:noFill/>
        </p:spPr>
      </p:pic>
      <p:pic>
        <p:nvPicPr>
          <p:cNvPr id="2059" name="Picture 11" descr="C:\Users\user\Desktop\foto-friends-snapseed.jpg"/>
          <p:cNvPicPr>
            <a:picLocks noChangeAspect="1" noChangeArrowheads="1"/>
          </p:cNvPicPr>
          <p:nvPr/>
        </p:nvPicPr>
        <p:blipFill>
          <a:blip r:embed="rId5" cstate="print"/>
          <a:srcRect/>
          <a:stretch>
            <a:fillRect/>
          </a:stretch>
        </p:blipFill>
        <p:spPr bwMode="auto">
          <a:xfrm>
            <a:off x="179512" y="188640"/>
            <a:ext cx="5124554" cy="2880000"/>
          </a:xfrm>
          <a:prstGeom prst="rect">
            <a:avLst/>
          </a:prstGeom>
          <a:noFill/>
        </p:spPr>
      </p:pic>
      <p:pic>
        <p:nvPicPr>
          <p:cNvPr id="2060" name="Picture 12" descr="C:\Users\user\Desktop\sexnewyork.jpg"/>
          <p:cNvPicPr>
            <a:picLocks noChangeAspect="1" noChangeArrowheads="1"/>
          </p:cNvPicPr>
          <p:nvPr/>
        </p:nvPicPr>
        <p:blipFill>
          <a:blip r:embed="rId6" cstate="print"/>
          <a:srcRect/>
          <a:stretch>
            <a:fillRect/>
          </a:stretch>
        </p:blipFill>
        <p:spPr bwMode="auto">
          <a:xfrm>
            <a:off x="4499992" y="4221088"/>
            <a:ext cx="4410000" cy="1764000"/>
          </a:xfrm>
          <a:prstGeom prst="rect">
            <a:avLst/>
          </a:prstGeom>
          <a:noFill/>
        </p:spPr>
      </p:pic>
    </p:spTree>
    <p:extLst>
      <p:ext uri="{BB962C8B-B14F-4D97-AF65-F5344CB8AC3E}">
        <p14:creationId xmlns:p14="http://schemas.microsoft.com/office/powerpoint/2010/main" val="3633051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sin-titulo-3_01.jpg"/>
          <p:cNvPicPr>
            <a:picLocks noGrp="1" noChangeAspect="1" noChangeArrowheads="1"/>
          </p:cNvPicPr>
          <p:nvPr>
            <p:ph idx="4294967295"/>
          </p:nvPr>
        </p:nvPicPr>
        <p:blipFill>
          <a:blip r:embed="rId2" cstate="print"/>
          <a:srcRect/>
          <a:stretch>
            <a:fillRect/>
          </a:stretch>
        </p:blipFill>
        <p:spPr bwMode="auto">
          <a:xfrm>
            <a:off x="5868144" y="3645024"/>
            <a:ext cx="2160587" cy="2879725"/>
          </a:xfrm>
          <a:prstGeom prst="rect">
            <a:avLst/>
          </a:prstGeom>
          <a:noFill/>
        </p:spPr>
      </p:pic>
      <p:pic>
        <p:nvPicPr>
          <p:cNvPr id="4099" name="Picture 3" descr="C:\Users\user\Desktop\front_cover_2es_web.png"/>
          <p:cNvPicPr>
            <a:picLocks noChangeAspect="1" noChangeArrowheads="1"/>
          </p:cNvPicPr>
          <p:nvPr/>
        </p:nvPicPr>
        <p:blipFill>
          <a:blip r:embed="rId3" cstate="print"/>
          <a:srcRect/>
          <a:stretch>
            <a:fillRect/>
          </a:stretch>
        </p:blipFill>
        <p:spPr bwMode="auto">
          <a:xfrm>
            <a:off x="3347864" y="260648"/>
            <a:ext cx="2238549" cy="2880000"/>
          </a:xfrm>
          <a:prstGeom prst="rect">
            <a:avLst/>
          </a:prstGeom>
          <a:noFill/>
        </p:spPr>
      </p:pic>
      <p:pic>
        <p:nvPicPr>
          <p:cNvPr id="4100" name="Picture 4" descr="C:\Users\user\Desktop\portada11.jpg"/>
          <p:cNvPicPr>
            <a:picLocks noChangeAspect="1" noChangeArrowheads="1"/>
          </p:cNvPicPr>
          <p:nvPr/>
        </p:nvPicPr>
        <p:blipFill>
          <a:blip r:embed="rId4" cstate="print"/>
          <a:srcRect/>
          <a:stretch>
            <a:fillRect/>
          </a:stretch>
        </p:blipFill>
        <p:spPr bwMode="auto">
          <a:xfrm>
            <a:off x="3275856" y="3068960"/>
            <a:ext cx="2373788" cy="3651981"/>
          </a:xfrm>
          <a:prstGeom prst="rect">
            <a:avLst/>
          </a:prstGeom>
          <a:noFill/>
        </p:spPr>
      </p:pic>
      <p:pic>
        <p:nvPicPr>
          <p:cNvPr id="4101" name="Picture 5" descr="C:\Users\user\Desktop\el-deseo-de-ser-madre1.jpg"/>
          <p:cNvPicPr>
            <a:picLocks noChangeAspect="1" noChangeArrowheads="1"/>
          </p:cNvPicPr>
          <p:nvPr/>
        </p:nvPicPr>
        <p:blipFill>
          <a:blip r:embed="rId5" cstate="print"/>
          <a:srcRect/>
          <a:stretch>
            <a:fillRect/>
          </a:stretch>
        </p:blipFill>
        <p:spPr bwMode="auto">
          <a:xfrm>
            <a:off x="827584" y="3284984"/>
            <a:ext cx="2232248" cy="3188926"/>
          </a:xfrm>
          <a:prstGeom prst="rect">
            <a:avLst/>
          </a:prstGeom>
          <a:noFill/>
        </p:spPr>
      </p:pic>
      <p:pic>
        <p:nvPicPr>
          <p:cNvPr id="4102" name="Picture 6" descr="C:\Users\user\Desktop\mi-maternidad-asistida-eva-maria-bernal1.jpg"/>
          <p:cNvPicPr>
            <a:picLocks noChangeAspect="1" noChangeArrowheads="1"/>
          </p:cNvPicPr>
          <p:nvPr/>
        </p:nvPicPr>
        <p:blipFill rotWithShape="1">
          <a:blip r:embed="rId6" cstate="print"/>
          <a:srcRect l="21062" t="8530" r="21935"/>
          <a:stretch/>
        </p:blipFill>
        <p:spPr bwMode="auto">
          <a:xfrm>
            <a:off x="5796136" y="116632"/>
            <a:ext cx="2222936" cy="3567028"/>
          </a:xfrm>
          <a:prstGeom prst="rect">
            <a:avLst/>
          </a:prstGeom>
          <a:noFill/>
        </p:spPr>
      </p:pic>
      <p:pic>
        <p:nvPicPr>
          <p:cNvPr id="4103" name="Picture 7" descr="C:\Users\user\Desktop\nolecuentescuentos1.jpg"/>
          <p:cNvPicPr>
            <a:picLocks noChangeAspect="1" noChangeArrowheads="1"/>
          </p:cNvPicPr>
          <p:nvPr/>
        </p:nvPicPr>
        <p:blipFill>
          <a:blip r:embed="rId7" cstate="print"/>
          <a:srcRect/>
          <a:stretch>
            <a:fillRect/>
          </a:stretch>
        </p:blipFill>
        <p:spPr bwMode="auto">
          <a:xfrm>
            <a:off x="971600" y="476672"/>
            <a:ext cx="2085975" cy="2095500"/>
          </a:xfrm>
          <a:prstGeom prst="rect">
            <a:avLst/>
          </a:prstGeom>
          <a:noFill/>
        </p:spPr>
      </p:pic>
    </p:spTree>
    <p:extLst>
      <p:ext uri="{BB962C8B-B14F-4D97-AF65-F5344CB8AC3E}">
        <p14:creationId xmlns:p14="http://schemas.microsoft.com/office/powerpoint/2010/main" val="1081069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ca-ES" dirty="0"/>
              <a:t>ENLLAÇOS D’ INTERÈS:</a:t>
            </a:r>
          </a:p>
        </p:txBody>
      </p:sp>
      <p:sp>
        <p:nvSpPr>
          <p:cNvPr id="3" name="2 Marcador de contenido"/>
          <p:cNvSpPr>
            <a:spLocks noGrp="1"/>
          </p:cNvSpPr>
          <p:nvPr>
            <p:ph idx="4294967295"/>
          </p:nvPr>
        </p:nvSpPr>
        <p:spPr>
          <a:xfrm>
            <a:off x="755576" y="1556792"/>
            <a:ext cx="7580313" cy="4876800"/>
          </a:xfrm>
          <a:prstGeom prst="rect">
            <a:avLst/>
          </a:prstGeom>
        </p:spPr>
        <p:txBody>
          <a:bodyPr>
            <a:normAutofit fontScale="70000" lnSpcReduction="20000"/>
          </a:bodyPr>
          <a:lstStyle/>
          <a:p>
            <a:r>
              <a:rPr lang="es-ES" dirty="0"/>
              <a:t>El link de la </a:t>
            </a:r>
            <a:r>
              <a:rPr lang="es-ES" dirty="0" err="1"/>
              <a:t>guia:</a:t>
            </a:r>
            <a:r>
              <a:rPr lang="es-ES" u="sng" dirty="0" err="1">
                <a:hlinkClick r:id="rId2"/>
              </a:rPr>
              <a:t>http</a:t>
            </a:r>
            <a:r>
              <a:rPr lang="es-ES" u="sng" dirty="0">
                <a:hlinkClick r:id="rId2"/>
              </a:rPr>
              <a:t>://www.sefertilidad.net/docs/pacientes/spr_sef_fertilidad.pdf</a:t>
            </a:r>
          </a:p>
          <a:p>
            <a:pPr marL="0" indent="0">
              <a:buNone/>
            </a:pPr>
            <a:endParaRPr lang="es-ES" u="sng" dirty="0">
              <a:hlinkClick r:id="rId3"/>
            </a:endParaRPr>
          </a:p>
          <a:p>
            <a:r>
              <a:rPr lang="es-ES" u="sng" dirty="0">
                <a:hlinkClick r:id="rId3"/>
              </a:rPr>
              <a:t>http://www.sefertilidad.net/</a:t>
            </a:r>
            <a:endParaRPr lang="es-ES" dirty="0"/>
          </a:p>
          <a:p>
            <a:r>
              <a:rPr lang="es-ES" u="sng" dirty="0">
                <a:hlinkClick r:id="rId4"/>
              </a:rPr>
              <a:t>http://www.sefertilidad.net/docs/biblioteca/libros/saberMas.pdf</a:t>
            </a:r>
            <a:endParaRPr lang="es-ES" dirty="0"/>
          </a:p>
          <a:p>
            <a:r>
              <a:rPr lang="es-ES" u="sng" dirty="0">
                <a:hlinkClick r:id="rId5"/>
              </a:rPr>
              <a:t>http://www.elsevier.es/</a:t>
            </a:r>
            <a:endParaRPr lang="es-ES" dirty="0"/>
          </a:p>
          <a:p>
            <a:r>
              <a:rPr lang="es-ES" u="sng" dirty="0">
                <a:hlinkClick r:id="rId6"/>
              </a:rPr>
              <a:t>http://asebir.com/</a:t>
            </a:r>
            <a:endParaRPr lang="es-ES" dirty="0"/>
          </a:p>
          <a:p>
            <a:r>
              <a:rPr lang="es-ES" u="sng" dirty="0">
                <a:hlinkClick r:id="rId7"/>
              </a:rPr>
              <a:t>http://www.reproduccionasistida.org/</a:t>
            </a:r>
            <a:endParaRPr lang="es-ES" u="sng" dirty="0"/>
          </a:p>
          <a:p>
            <a:r>
              <a:rPr lang="es-ES" dirty="0">
                <a:hlinkClick r:id="rId8"/>
              </a:rPr>
              <a:t>http://www.lainfertilidad.es/</a:t>
            </a:r>
            <a:endParaRPr lang="es-ES" dirty="0"/>
          </a:p>
          <a:p>
            <a:pPr marL="0" indent="0">
              <a:buNone/>
            </a:pPr>
            <a:endParaRPr lang="es-ES" dirty="0"/>
          </a:p>
          <a:p>
            <a:pPr marL="0" indent="0">
              <a:buNone/>
            </a:pPr>
            <a:r>
              <a:rPr lang="es-ES" dirty="0"/>
              <a:t>Blogs: </a:t>
            </a:r>
          </a:p>
          <a:p>
            <a:r>
              <a:rPr lang="es-ES" u="sng" dirty="0">
                <a:hlinkClick r:id="rId9"/>
              </a:rPr>
              <a:t>http://www.creandounafamilia.net/</a:t>
            </a:r>
            <a:r>
              <a:rPr lang="es-ES" dirty="0"/>
              <a:t> </a:t>
            </a:r>
          </a:p>
          <a:p>
            <a:endParaRPr lang="es-ES" dirty="0"/>
          </a:p>
        </p:txBody>
      </p:sp>
    </p:spTree>
    <p:extLst>
      <p:ext uri="{BB962C8B-B14F-4D97-AF65-F5344CB8AC3E}">
        <p14:creationId xmlns:p14="http://schemas.microsoft.com/office/powerpoint/2010/main" val="4097901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b="1" dirty="0"/>
              <a:t>MOLTES GRÀCIES PER LA VOSTRA ATENCIÓ</a:t>
            </a:r>
          </a:p>
        </p:txBody>
      </p:sp>
      <p:sp>
        <p:nvSpPr>
          <p:cNvPr id="3" name="Subtítulo 2"/>
          <p:cNvSpPr>
            <a:spLocks noGrp="1"/>
          </p:cNvSpPr>
          <p:nvPr>
            <p:ph type="subTitle" idx="1"/>
          </p:nvPr>
        </p:nvSpPr>
        <p:spPr>
          <a:xfrm>
            <a:off x="1907704" y="4077072"/>
            <a:ext cx="6400800" cy="1752600"/>
          </a:xfrm>
        </p:spPr>
        <p:txBody>
          <a:bodyPr/>
          <a:lstStyle/>
          <a:p>
            <a:pPr algn="r"/>
            <a:r>
              <a:rPr lang="es-ES" sz="2000" dirty="0"/>
              <a:t>Laura Domínguez </a:t>
            </a:r>
            <a:r>
              <a:rPr lang="es-ES" sz="2000" dirty="0" err="1"/>
              <a:t>Escribà</a:t>
            </a:r>
            <a:endParaRPr lang="es-ES" sz="2000" dirty="0"/>
          </a:p>
          <a:p>
            <a:pPr algn="r"/>
            <a:r>
              <a:rPr lang="es-ES" sz="2400" b="1" dirty="0" err="1"/>
              <a:t>DoCiència</a:t>
            </a:r>
            <a:endParaRPr lang="es-ES" sz="2400" b="1" dirty="0"/>
          </a:p>
          <a:p>
            <a:pPr algn="r"/>
            <a:r>
              <a:rPr lang="es-ES" sz="2000" dirty="0">
                <a:hlinkClick r:id="rId2"/>
              </a:rPr>
              <a:t>http://www.dociencia.cat</a:t>
            </a:r>
            <a:endParaRPr lang="es-ES" sz="2000" dirty="0"/>
          </a:p>
          <a:p>
            <a:pPr algn="r"/>
            <a:r>
              <a:rPr lang="es-ES" sz="2000" dirty="0">
                <a:hlinkClick r:id="rId3"/>
              </a:rPr>
              <a:t>laura@dociencia.cat</a:t>
            </a:r>
            <a:endParaRPr lang="es-ES" sz="2000" dirty="0"/>
          </a:p>
          <a:p>
            <a:pPr algn="r"/>
            <a:endParaRPr lang="es-ES" dirty="0"/>
          </a:p>
        </p:txBody>
      </p:sp>
    </p:spTree>
    <p:extLst>
      <p:ext uri="{BB962C8B-B14F-4D97-AF65-F5344CB8AC3E}">
        <p14:creationId xmlns:p14="http://schemas.microsoft.com/office/powerpoint/2010/main" val="3115175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557084" cy="990600"/>
          </a:xfrm>
        </p:spPr>
        <p:txBody>
          <a:bodyPr>
            <a:normAutofit/>
          </a:bodyPr>
          <a:lstStyle/>
          <a:p>
            <a:pPr algn="l"/>
            <a:r>
              <a:rPr lang="ca-ES" sz="2800" dirty="0" err="1"/>
              <a:t>Celera</a:t>
            </a:r>
            <a:r>
              <a:rPr lang="ca-ES" sz="2800" dirty="0"/>
              <a:t> </a:t>
            </a:r>
            <a:r>
              <a:rPr lang="ca-ES" sz="2800" dirty="0" err="1"/>
              <a:t>Genomics</a:t>
            </a:r>
            <a:r>
              <a:rPr lang="ca-ES" sz="2800" dirty="0"/>
              <a:t> busca…	                … el seu DNA humà</a:t>
            </a:r>
            <a:endParaRPr lang="es-ES" sz="2800"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dirty="0"/>
              <a:t>Home que ha patit un càncer testicular i ara presenta problemes de reproducció de 28 anys</a:t>
            </a:r>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es-ES" dirty="0"/>
              <a:t>Dona sense cap malaltia coneguda de 26 anys</a:t>
            </a:r>
          </a:p>
        </p:txBody>
      </p:sp>
      <p:pic>
        <p:nvPicPr>
          <p:cNvPr id="6" name="Imagen 5"/>
          <p:cNvPicPr>
            <a:picLocks noChangeAspect="1"/>
          </p:cNvPicPr>
          <p:nvPr/>
        </p:nvPicPr>
        <p:blipFill rotWithShape="1">
          <a:blip r:embed="rId3"/>
          <a:srcRect r="54956"/>
          <a:stretch/>
        </p:blipFill>
        <p:spPr>
          <a:xfrm>
            <a:off x="6164085" y="4160039"/>
            <a:ext cx="1006831" cy="2057400"/>
          </a:xfrm>
          <a:prstGeom prst="rect">
            <a:avLst/>
          </a:prstGeom>
        </p:spPr>
      </p:pic>
      <p:pic>
        <p:nvPicPr>
          <p:cNvPr id="7" name="Imagen 6"/>
          <p:cNvPicPr>
            <a:picLocks noChangeAspect="1"/>
          </p:cNvPicPr>
          <p:nvPr/>
        </p:nvPicPr>
        <p:blipFill rotWithShape="1">
          <a:blip r:embed="rId3">
            <a:duotone>
              <a:schemeClr val="accent1">
                <a:shade val="45000"/>
                <a:satMod val="135000"/>
              </a:schemeClr>
              <a:prstClr val="white"/>
            </a:duotone>
          </a:blip>
          <a:srcRect l="61446"/>
          <a:stretch/>
        </p:blipFill>
        <p:spPr>
          <a:xfrm>
            <a:off x="2045622" y="4173133"/>
            <a:ext cx="861756" cy="2057400"/>
          </a:xfrm>
          <a:prstGeom prst="rect">
            <a:avLst/>
          </a:prstGeom>
        </p:spPr>
      </p:pic>
    </p:spTree>
    <p:extLst>
      <p:ext uri="{BB962C8B-B14F-4D97-AF65-F5344CB8AC3E}">
        <p14:creationId xmlns:p14="http://schemas.microsoft.com/office/powerpoint/2010/main" val="4025953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557084" cy="990600"/>
          </a:xfrm>
        </p:spPr>
        <p:txBody>
          <a:bodyPr>
            <a:normAutofit fontScale="90000"/>
          </a:bodyPr>
          <a:lstStyle/>
          <a:p>
            <a:r>
              <a:rPr lang="ca-ES" dirty="0" err="1"/>
              <a:t>DNApol</a:t>
            </a:r>
            <a:r>
              <a:rPr lang="ca-ES" dirty="0"/>
              <a:t> busca…       …la seua replicació</a:t>
            </a:r>
            <a:endParaRPr lang="es-ES"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sz="2600" dirty="0"/>
              <a:t>Home </a:t>
            </a:r>
            <a:r>
              <a:rPr lang="es-ES" sz="2600" dirty="0"/>
              <a:t>sense cap malaltia coneguda</a:t>
            </a:r>
          </a:p>
          <a:p>
            <a:pPr algn="ctr"/>
            <a:endParaRPr lang="es-ES" dirty="0"/>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es-ES" sz="2600" dirty="0"/>
              <a:t>Dona afectada amb síndrome de Turner</a:t>
            </a:r>
          </a:p>
          <a:p>
            <a:pPr algn="ctr"/>
            <a:endParaRPr lang="es-ES" dirty="0"/>
          </a:p>
          <a:p>
            <a:pPr algn="ctr"/>
            <a:endParaRPr lang="ca-ES" dirty="0"/>
          </a:p>
        </p:txBody>
      </p:sp>
      <p:pic>
        <p:nvPicPr>
          <p:cNvPr id="6" name="Imagen 5"/>
          <p:cNvPicPr>
            <a:picLocks noChangeAspect="1"/>
          </p:cNvPicPr>
          <p:nvPr/>
        </p:nvPicPr>
        <p:blipFill rotWithShape="1">
          <a:blip r:embed="rId3">
            <a:duotone>
              <a:schemeClr val="accent1">
                <a:shade val="45000"/>
                <a:satMod val="135000"/>
              </a:schemeClr>
              <a:prstClr val="white"/>
            </a:duotone>
          </a:blip>
          <a:srcRect r="54956"/>
          <a:stretch/>
        </p:blipFill>
        <p:spPr>
          <a:xfrm>
            <a:off x="6164085" y="4160039"/>
            <a:ext cx="1006831" cy="2057400"/>
          </a:xfrm>
          <a:prstGeom prst="rect">
            <a:avLst/>
          </a:prstGeom>
        </p:spPr>
      </p:pic>
      <p:pic>
        <p:nvPicPr>
          <p:cNvPr id="7" name="Imagen 6"/>
          <p:cNvPicPr>
            <a:picLocks noChangeAspect="1"/>
          </p:cNvPicPr>
          <p:nvPr/>
        </p:nvPicPr>
        <p:blipFill rotWithShape="1">
          <a:blip r:embed="rId3"/>
          <a:srcRect l="61446"/>
          <a:stretch/>
        </p:blipFill>
        <p:spPr>
          <a:xfrm>
            <a:off x="2045622" y="4173133"/>
            <a:ext cx="861756" cy="2057400"/>
          </a:xfrm>
          <a:prstGeom prst="rect">
            <a:avLst/>
          </a:prstGeom>
        </p:spPr>
      </p:pic>
    </p:spTree>
    <p:extLst>
      <p:ext uri="{BB962C8B-B14F-4D97-AF65-F5344CB8AC3E}">
        <p14:creationId xmlns:p14="http://schemas.microsoft.com/office/powerpoint/2010/main" val="543121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8557084" cy="990600"/>
          </a:xfrm>
        </p:spPr>
        <p:txBody>
          <a:bodyPr>
            <a:normAutofit fontScale="90000"/>
          </a:bodyPr>
          <a:lstStyle/>
          <a:p>
            <a:r>
              <a:rPr lang="ca-ES" dirty="0" err="1"/>
              <a:t>RNApol</a:t>
            </a:r>
            <a:r>
              <a:rPr lang="ca-ES" dirty="0"/>
              <a:t> busca…       …la seua transcripció</a:t>
            </a:r>
            <a:endParaRPr lang="es-ES" dirty="0"/>
          </a:p>
        </p:txBody>
      </p:sp>
      <p:sp>
        <p:nvSpPr>
          <p:cNvPr id="3" name="Marcador de contenido 2"/>
          <p:cNvSpPr>
            <a:spLocks noGrp="1"/>
          </p:cNvSpPr>
          <p:nvPr>
            <p:ph sz="half" idx="1"/>
          </p:nvPr>
        </p:nvSpPr>
        <p:spPr>
          <a:xfrm>
            <a:off x="457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ca-ES" sz="2600" dirty="0"/>
              <a:t>Home </a:t>
            </a:r>
            <a:r>
              <a:rPr lang="es-ES" sz="2600" dirty="0"/>
              <a:t>afectat per síndrome de Klinefelter (que produeix azoospermia) de 26 anys</a:t>
            </a:r>
          </a:p>
          <a:p>
            <a:pPr algn="ctr"/>
            <a:endParaRPr lang="es-ES" dirty="0"/>
          </a:p>
        </p:txBody>
      </p:sp>
      <p:sp>
        <p:nvSpPr>
          <p:cNvPr id="4" name="Marcador de contenido 3"/>
          <p:cNvSpPr>
            <a:spLocks noGrp="1"/>
          </p:cNvSpPr>
          <p:nvPr>
            <p:ph sz="half" idx="2"/>
          </p:nvPr>
        </p:nvSpPr>
        <p:spPr>
          <a:xfrm>
            <a:off x="4648200" y="1673352"/>
            <a:ext cx="4038600" cy="4718304"/>
          </a:xfrm>
        </p:spPr>
        <p:style>
          <a:lnRef idx="2">
            <a:schemeClr val="accent1"/>
          </a:lnRef>
          <a:fillRef idx="1">
            <a:schemeClr val="lt1"/>
          </a:fillRef>
          <a:effectRef idx="0">
            <a:schemeClr val="accent1"/>
          </a:effectRef>
          <a:fontRef idx="minor">
            <a:schemeClr val="dk1"/>
          </a:fontRef>
        </p:style>
        <p:txBody>
          <a:bodyPr/>
          <a:lstStyle/>
          <a:p>
            <a:pPr algn="ctr"/>
            <a:r>
              <a:rPr lang="es-ES" dirty="0"/>
              <a:t>Dona </a:t>
            </a:r>
            <a:r>
              <a:rPr lang="ca-ES" dirty="0"/>
              <a:t>sense cap malaltia coneguda de 25 anys</a:t>
            </a:r>
          </a:p>
        </p:txBody>
      </p:sp>
      <p:pic>
        <p:nvPicPr>
          <p:cNvPr id="6" name="Imagen 5"/>
          <p:cNvPicPr>
            <a:picLocks noChangeAspect="1"/>
          </p:cNvPicPr>
          <p:nvPr/>
        </p:nvPicPr>
        <p:blipFill rotWithShape="1">
          <a:blip r:embed="rId3"/>
          <a:srcRect r="54956"/>
          <a:stretch/>
        </p:blipFill>
        <p:spPr>
          <a:xfrm>
            <a:off x="6164085" y="4160039"/>
            <a:ext cx="1006831" cy="2057400"/>
          </a:xfrm>
          <a:prstGeom prst="rect">
            <a:avLst/>
          </a:prstGeom>
        </p:spPr>
      </p:pic>
      <p:pic>
        <p:nvPicPr>
          <p:cNvPr id="7" name="Imagen 6"/>
          <p:cNvPicPr>
            <a:picLocks noChangeAspect="1"/>
          </p:cNvPicPr>
          <p:nvPr/>
        </p:nvPicPr>
        <p:blipFill rotWithShape="1">
          <a:blip r:embed="rId3">
            <a:duotone>
              <a:schemeClr val="accent1">
                <a:shade val="45000"/>
                <a:satMod val="135000"/>
              </a:schemeClr>
              <a:prstClr val="white"/>
            </a:duotone>
          </a:blip>
          <a:srcRect l="61446"/>
          <a:stretch/>
        </p:blipFill>
        <p:spPr>
          <a:xfrm>
            <a:off x="2045622" y="4173133"/>
            <a:ext cx="861756" cy="2057400"/>
          </a:xfrm>
          <a:prstGeom prst="rect">
            <a:avLst/>
          </a:prstGeom>
        </p:spPr>
      </p:pic>
    </p:spTree>
    <p:extLst>
      <p:ext uri="{BB962C8B-B14F-4D97-AF65-F5344CB8AC3E}">
        <p14:creationId xmlns:p14="http://schemas.microsoft.com/office/powerpoint/2010/main" val="2319210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34144"/>
            <a:ext cx="8229600" cy="1278632"/>
          </a:xfrm>
        </p:spPr>
        <p:txBody>
          <a:bodyPr>
            <a:normAutofit fontScale="90000"/>
          </a:bodyPr>
          <a:lstStyle/>
          <a:p>
            <a:r>
              <a:rPr lang="ca-ES" dirty="0"/>
              <a:t>TÈCNIQUES DE REPRODUCCIÓ ASSISTIDA</a:t>
            </a:r>
          </a:p>
        </p:txBody>
      </p:sp>
      <p:pic>
        <p:nvPicPr>
          <p:cNvPr id="4" name="Imagen 3" descr="articl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628800"/>
            <a:ext cx="1767292" cy="1722208"/>
          </a:xfrm>
          <a:prstGeom prst="rect">
            <a:avLst/>
          </a:prstGeom>
        </p:spPr>
      </p:pic>
      <p:pic>
        <p:nvPicPr>
          <p:cNvPr id="14" name="Imagen 13" descr="images-6.jpeg"/>
          <p:cNvPicPr>
            <a:picLocks noChangeAspect="1"/>
          </p:cNvPicPr>
          <p:nvPr/>
        </p:nvPicPr>
        <p:blipFill rotWithShape="1">
          <a:blip r:embed="rId4">
            <a:extLst>
              <a:ext uri="{28A0092B-C50C-407E-A947-70E740481C1C}">
                <a14:useLocalDpi xmlns:a14="http://schemas.microsoft.com/office/drawing/2010/main" val="0"/>
              </a:ext>
            </a:extLst>
          </a:blip>
          <a:srcRect l="28799"/>
          <a:stretch/>
        </p:blipFill>
        <p:spPr>
          <a:xfrm>
            <a:off x="5940152" y="4227719"/>
            <a:ext cx="2304256" cy="2153609"/>
          </a:xfrm>
          <a:prstGeom prst="rect">
            <a:avLst/>
          </a:prstGeom>
        </p:spPr>
      </p:pic>
      <p:sp>
        <p:nvSpPr>
          <p:cNvPr id="16" name="CuadroTexto 15"/>
          <p:cNvSpPr txBox="1"/>
          <p:nvPr/>
        </p:nvSpPr>
        <p:spPr>
          <a:xfrm>
            <a:off x="611560" y="3501008"/>
            <a:ext cx="2952328" cy="28931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a-ES" sz="1400" dirty="0"/>
              <a:t>    </a:t>
            </a:r>
            <a:r>
              <a:rPr lang="ca-ES" sz="1400" b="1" dirty="0"/>
              <a:t>INCLOU</a:t>
            </a:r>
            <a:r>
              <a:rPr lang="ca-ES" sz="1400" dirty="0"/>
              <a:t>: </a:t>
            </a:r>
          </a:p>
          <a:p>
            <a:endParaRPr lang="ca-ES" sz="1400" dirty="0"/>
          </a:p>
          <a:p>
            <a:r>
              <a:rPr lang="ca-ES" sz="1400" dirty="0"/>
              <a:t>-      inseminació artificial</a:t>
            </a:r>
          </a:p>
          <a:p>
            <a:pPr marL="285750" indent="-285750">
              <a:buFontTx/>
              <a:buChar char="-"/>
            </a:pPr>
            <a:r>
              <a:rPr lang="ca-ES" sz="1400" dirty="0"/>
              <a:t>fecundació in vitro (FIV/ICSI)</a:t>
            </a:r>
          </a:p>
          <a:p>
            <a:pPr marL="285750" indent="-285750">
              <a:buFontTx/>
              <a:buChar char="-"/>
            </a:pPr>
            <a:r>
              <a:rPr lang="ca-ES" sz="1400" dirty="0"/>
              <a:t>cultiu i transferència d'embrions</a:t>
            </a:r>
          </a:p>
          <a:p>
            <a:pPr marL="285750" indent="-285750">
              <a:buFontTx/>
              <a:buChar char="-"/>
            </a:pPr>
            <a:r>
              <a:rPr lang="ca-ES" sz="1400" dirty="0"/>
              <a:t>vitrificació/</a:t>
            </a:r>
            <a:r>
              <a:rPr lang="ca-ES" sz="1400" dirty="0" err="1"/>
              <a:t>criopreservació</a:t>
            </a:r>
            <a:r>
              <a:rPr lang="ca-ES" sz="1400" dirty="0"/>
              <a:t> d'ovòcits i embrions</a:t>
            </a:r>
          </a:p>
          <a:p>
            <a:pPr marL="285750" indent="-285750">
              <a:buFontTx/>
              <a:buChar char="-"/>
            </a:pPr>
            <a:r>
              <a:rPr lang="ca-ES" sz="1400" dirty="0"/>
              <a:t>donació d‘ovòcits i embrions</a:t>
            </a:r>
          </a:p>
          <a:p>
            <a:pPr marL="285750" indent="-285750">
              <a:buFontTx/>
              <a:buChar char="-"/>
            </a:pPr>
            <a:r>
              <a:rPr lang="ca-ES" sz="1400" dirty="0"/>
              <a:t>ROPA</a:t>
            </a:r>
          </a:p>
          <a:p>
            <a:pPr marL="285750" indent="-285750">
              <a:buFontTx/>
              <a:buChar char="-"/>
            </a:pPr>
            <a:r>
              <a:rPr lang="ca-ES" sz="1400" dirty="0"/>
              <a:t>diagnòstic genètic</a:t>
            </a:r>
          </a:p>
          <a:p>
            <a:pPr marL="285750" indent="-285750">
              <a:buFontTx/>
              <a:buChar char="-"/>
            </a:pPr>
            <a:r>
              <a:rPr lang="ca-ES" sz="1400" dirty="0"/>
              <a:t>gestació post-vasectomia</a:t>
            </a:r>
          </a:p>
          <a:p>
            <a:pPr marL="285750" indent="-285750">
              <a:buFontTx/>
              <a:buChar char="-"/>
            </a:pPr>
            <a:r>
              <a:rPr lang="ca-ES" sz="1400" dirty="0"/>
              <a:t>preservació de la fertilitat</a:t>
            </a:r>
          </a:p>
          <a:p>
            <a:endParaRPr lang="ca-ES" sz="1400" dirty="0"/>
          </a:p>
        </p:txBody>
      </p:sp>
      <p:sp>
        <p:nvSpPr>
          <p:cNvPr id="18" name="CuadroTexto 17"/>
          <p:cNvSpPr txBox="1"/>
          <p:nvPr/>
        </p:nvSpPr>
        <p:spPr>
          <a:xfrm>
            <a:off x="3707904" y="3501008"/>
            <a:ext cx="1872208"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400" b="1" dirty="0"/>
              <a:t>CONSIDERANT</a:t>
            </a:r>
            <a:r>
              <a:rPr lang="es-ES" sz="1400" dirty="0"/>
              <a:t>: Característiques particulars de la parella i  procés diagnòstic</a:t>
            </a:r>
          </a:p>
        </p:txBody>
      </p:sp>
      <p:sp>
        <p:nvSpPr>
          <p:cNvPr id="19" name="CuadroTexto 18"/>
          <p:cNvSpPr txBox="1"/>
          <p:nvPr/>
        </p:nvSpPr>
        <p:spPr>
          <a:xfrm rot="10800000" flipV="1">
            <a:off x="3707904" y="4636873"/>
            <a:ext cx="1872208" cy="16004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a-ES" sz="1400" b="1"/>
              <a:t>ESCOLLIR</a:t>
            </a:r>
            <a:r>
              <a:rPr lang="ca-ES" sz="1400"/>
              <a:t> les alternatives terapèutiques més adequades entre: beneficis , complexitat de la tècnica, costos i riscos.</a:t>
            </a:r>
          </a:p>
        </p:txBody>
      </p:sp>
      <p:pic>
        <p:nvPicPr>
          <p:cNvPr id="7" name="Imagen 6" descr="2011_8_19_xk7yLut7tskbVyqknBoeY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616" y="1628800"/>
            <a:ext cx="2328408" cy="1743599"/>
          </a:xfrm>
          <a:prstGeom prst="rect">
            <a:avLst/>
          </a:prstGeom>
        </p:spPr>
      </p:pic>
      <p:sp>
        <p:nvSpPr>
          <p:cNvPr id="20" name="Flecha abajo 19"/>
          <p:cNvSpPr/>
          <p:nvPr/>
        </p:nvSpPr>
        <p:spPr>
          <a:xfrm rot="20562841">
            <a:off x="5753417" y="3213422"/>
            <a:ext cx="1080120" cy="14401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9" name="Imagen 8" descr="aborto3tage_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5796" y="1628800"/>
            <a:ext cx="1833036" cy="1731200"/>
          </a:xfrm>
          <a:prstGeom prst="rect">
            <a:avLst/>
          </a:prstGeom>
        </p:spPr>
      </p:pic>
      <p:pic>
        <p:nvPicPr>
          <p:cNvPr id="11" name="Imagen 10" descr="images-5.jpeg"/>
          <p:cNvPicPr>
            <a:picLocks noChangeAspect="1"/>
          </p:cNvPicPr>
          <p:nvPr/>
        </p:nvPicPr>
        <p:blipFill>
          <a:blip r:embed="rId7">
            <a:extLst>
              <a:ext uri="{BEBA8EAE-BF5A-486C-A8C5-ECC9F3942E4B}">
                <a14:imgProps xmlns:a14="http://schemas.microsoft.com/office/drawing/2010/main">
                  <a14:imgLayer r:embed="rId8">
                    <a14:imgEffect>
                      <a14:backgroundRemoval t="0" b="100000" l="394" r="95669"/>
                    </a14:imgEffect>
                  </a14:imgLayer>
                </a14:imgProps>
              </a:ext>
              <a:ext uri="{28A0092B-C50C-407E-A947-70E740481C1C}">
                <a14:useLocalDpi xmlns:a14="http://schemas.microsoft.com/office/drawing/2010/main" val="0"/>
              </a:ext>
            </a:extLst>
          </a:blip>
          <a:stretch>
            <a:fillRect/>
          </a:stretch>
        </p:blipFill>
        <p:spPr>
          <a:xfrm rot="20099998">
            <a:off x="5866337" y="1083069"/>
            <a:ext cx="2934795" cy="2287754"/>
          </a:xfrm>
          <a:prstGeom prst="rect">
            <a:avLst/>
          </a:prstGeom>
        </p:spPr>
      </p:pic>
    </p:spTree>
    <p:extLst>
      <p:ext uri="{BB962C8B-B14F-4D97-AF65-F5344CB8AC3E}">
        <p14:creationId xmlns:p14="http://schemas.microsoft.com/office/powerpoint/2010/main" val="1849911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93990"/>
            <a:ext cx="8557084" cy="990600"/>
          </a:xfrm>
        </p:spPr>
        <p:txBody>
          <a:bodyPr>
            <a:normAutofit/>
          </a:bodyPr>
          <a:lstStyle/>
          <a:p>
            <a:r>
              <a:rPr lang="ca-ES" dirty="0"/>
              <a:t>Adenina busca…    … la seua Timina</a:t>
            </a:r>
            <a:endParaRPr lang="es-ES" dirty="0"/>
          </a:p>
        </p:txBody>
      </p:sp>
      <p:sp>
        <p:nvSpPr>
          <p:cNvPr id="3" name="Marcador de contenido 2"/>
          <p:cNvSpPr>
            <a:spLocks noGrp="1"/>
          </p:cNvSpPr>
          <p:nvPr>
            <p:ph sz="half" idx="1"/>
          </p:nvPr>
        </p:nvSpPr>
        <p:spPr>
          <a:xfrm>
            <a:off x="457200" y="1317082"/>
            <a:ext cx="4038600" cy="2245505"/>
          </a:xfrm>
        </p:spPr>
        <p:style>
          <a:lnRef idx="2">
            <a:schemeClr val="accent1"/>
          </a:lnRef>
          <a:fillRef idx="1">
            <a:schemeClr val="lt1"/>
          </a:fillRef>
          <a:effectRef idx="0">
            <a:schemeClr val="accent1"/>
          </a:effectRef>
          <a:fontRef idx="minor">
            <a:schemeClr val="dk1"/>
          </a:fontRef>
        </p:style>
        <p:txBody>
          <a:bodyPr/>
          <a:lstStyle/>
          <a:p>
            <a:pPr algn="r"/>
            <a:r>
              <a:rPr lang="ca-ES" dirty="0"/>
              <a:t>Home </a:t>
            </a:r>
            <a:r>
              <a:rPr lang="es-ES" dirty="0"/>
              <a:t>sense</a:t>
            </a:r>
          </a:p>
          <a:p>
            <a:pPr marL="0" indent="0" algn="r">
              <a:buNone/>
            </a:pPr>
            <a:r>
              <a:rPr lang="es-ES" dirty="0"/>
              <a:t>cap malaltia </a:t>
            </a:r>
          </a:p>
          <a:p>
            <a:pPr marL="0" indent="0" algn="r">
              <a:buNone/>
            </a:pPr>
            <a:r>
              <a:rPr lang="es-ES" dirty="0"/>
              <a:t>Coneguda</a:t>
            </a:r>
          </a:p>
          <a:p>
            <a:pPr marL="0" indent="0" algn="r">
              <a:buNone/>
            </a:pPr>
            <a:r>
              <a:rPr lang="es-ES" dirty="0"/>
              <a:t> de 34 anys</a:t>
            </a:r>
          </a:p>
        </p:txBody>
      </p:sp>
      <p:sp>
        <p:nvSpPr>
          <p:cNvPr id="4" name="Marcador de contenido 3"/>
          <p:cNvSpPr>
            <a:spLocks noGrp="1"/>
          </p:cNvSpPr>
          <p:nvPr>
            <p:ph sz="half" idx="2"/>
          </p:nvPr>
        </p:nvSpPr>
        <p:spPr>
          <a:xfrm>
            <a:off x="4834056" y="1673352"/>
            <a:ext cx="4038600" cy="4667112"/>
          </a:xfrm>
        </p:spPr>
        <p:style>
          <a:lnRef idx="2">
            <a:schemeClr val="accent1"/>
          </a:lnRef>
          <a:fillRef idx="1">
            <a:schemeClr val="lt1"/>
          </a:fillRef>
          <a:effectRef idx="0">
            <a:schemeClr val="accent1"/>
          </a:effectRef>
          <a:fontRef idx="minor">
            <a:schemeClr val="dk1"/>
          </a:fontRef>
        </p:style>
        <p:txBody>
          <a:bodyPr/>
          <a:lstStyle/>
          <a:p>
            <a:pPr algn="ctr"/>
            <a:r>
              <a:rPr lang="es-ES" dirty="0"/>
              <a:t>Dona </a:t>
            </a:r>
            <a:r>
              <a:rPr lang="ca-ES" dirty="0"/>
              <a:t>amb malaltia d’herència mitocondrial de 32 anys</a:t>
            </a:r>
          </a:p>
        </p:txBody>
      </p:sp>
      <p:pic>
        <p:nvPicPr>
          <p:cNvPr id="6" name="Imagen 5"/>
          <p:cNvPicPr>
            <a:picLocks noChangeAspect="1"/>
          </p:cNvPicPr>
          <p:nvPr/>
        </p:nvPicPr>
        <p:blipFill rotWithShape="1">
          <a:blip r:embed="rId3">
            <a:duotone>
              <a:schemeClr val="accent1">
                <a:shade val="45000"/>
                <a:satMod val="135000"/>
              </a:schemeClr>
              <a:prstClr val="white"/>
            </a:duotone>
          </a:blip>
          <a:srcRect r="54956"/>
          <a:stretch/>
        </p:blipFill>
        <p:spPr>
          <a:xfrm>
            <a:off x="6349941" y="4020629"/>
            <a:ext cx="1006831" cy="2057400"/>
          </a:xfrm>
          <a:prstGeom prst="rect">
            <a:avLst/>
          </a:prstGeom>
        </p:spPr>
      </p:pic>
      <p:pic>
        <p:nvPicPr>
          <p:cNvPr id="7" name="Imagen 6"/>
          <p:cNvPicPr>
            <a:picLocks noChangeAspect="1"/>
          </p:cNvPicPr>
          <p:nvPr/>
        </p:nvPicPr>
        <p:blipFill rotWithShape="1">
          <a:blip r:embed="rId3"/>
          <a:srcRect l="61446"/>
          <a:stretch/>
        </p:blipFill>
        <p:spPr>
          <a:xfrm>
            <a:off x="519152" y="1394532"/>
            <a:ext cx="861756" cy="2057400"/>
          </a:xfrm>
          <a:prstGeom prst="rect">
            <a:avLst/>
          </a:prstGeom>
        </p:spPr>
      </p:pic>
      <p:sp>
        <p:nvSpPr>
          <p:cNvPr id="8" name="Marcador de contenido 2"/>
          <p:cNvSpPr txBox="1">
            <a:spLocks/>
          </p:cNvSpPr>
          <p:nvPr/>
        </p:nvSpPr>
        <p:spPr>
          <a:xfrm>
            <a:off x="457200" y="4373779"/>
            <a:ext cx="4038600" cy="224550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dk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dk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dk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dk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dk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dk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dk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dk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dk1"/>
                </a:solidFill>
                <a:latin typeface="+mn-lt"/>
                <a:ea typeface="+mn-ea"/>
                <a:cs typeface="+mn-cs"/>
              </a:defRPr>
            </a:lvl9pPr>
          </a:lstStyle>
          <a:p>
            <a:pPr algn="r"/>
            <a:r>
              <a:rPr lang="ca-ES" dirty="0"/>
              <a:t>Dona donant</a:t>
            </a:r>
          </a:p>
          <a:p>
            <a:pPr marL="0" indent="0" algn="r">
              <a:buNone/>
            </a:pPr>
            <a:r>
              <a:rPr lang="ca-ES" dirty="0"/>
              <a:t>d’òvuls, sense</a:t>
            </a:r>
          </a:p>
          <a:p>
            <a:pPr marL="0" indent="0" algn="r">
              <a:buNone/>
            </a:pPr>
            <a:r>
              <a:rPr lang="ca-ES" dirty="0"/>
              <a:t>cap malaltia</a:t>
            </a:r>
          </a:p>
          <a:p>
            <a:pPr marL="0" indent="0" algn="r">
              <a:buNone/>
            </a:pPr>
            <a:r>
              <a:rPr lang="ca-ES" dirty="0"/>
              <a:t>coneguda</a:t>
            </a:r>
          </a:p>
          <a:p>
            <a:pPr marL="0" indent="0" algn="r">
              <a:buNone/>
            </a:pPr>
            <a:r>
              <a:rPr lang="ca-ES" dirty="0"/>
              <a:t>de 26 anys</a:t>
            </a:r>
            <a:endParaRPr lang="es-ES" dirty="0"/>
          </a:p>
        </p:txBody>
      </p:sp>
      <p:pic>
        <p:nvPicPr>
          <p:cNvPr id="10" name="Imagen 9"/>
          <p:cNvPicPr>
            <a:picLocks noChangeAspect="1"/>
          </p:cNvPicPr>
          <p:nvPr/>
        </p:nvPicPr>
        <p:blipFill rotWithShape="1">
          <a:blip r:embed="rId3"/>
          <a:srcRect r="54956"/>
          <a:stretch/>
        </p:blipFill>
        <p:spPr>
          <a:xfrm>
            <a:off x="534640" y="4485329"/>
            <a:ext cx="1006831" cy="2057400"/>
          </a:xfrm>
          <a:prstGeom prst="rect">
            <a:avLst/>
          </a:prstGeom>
        </p:spPr>
      </p:pic>
      <p:sp>
        <p:nvSpPr>
          <p:cNvPr id="5" name="CuadroTexto 4"/>
          <p:cNvSpPr txBox="1"/>
          <p:nvPr/>
        </p:nvSpPr>
        <p:spPr>
          <a:xfrm>
            <a:off x="457200" y="3625759"/>
            <a:ext cx="3470070" cy="707886"/>
          </a:xfrm>
          <a:prstGeom prst="rect">
            <a:avLst/>
          </a:prstGeom>
          <a:noFill/>
        </p:spPr>
        <p:txBody>
          <a:bodyPr wrap="none" rtlCol="0">
            <a:spAutoFit/>
          </a:bodyPr>
          <a:lstStyle/>
          <a:p>
            <a:r>
              <a:rPr lang="ca-ES" sz="4000" spc="-100" dirty="0">
                <a:solidFill>
                  <a:schemeClr val="tx2"/>
                </a:solidFill>
                <a:latin typeface="+mj-lt"/>
                <a:ea typeface="+mj-ea"/>
                <a:cs typeface="+mj-cs"/>
              </a:rPr>
              <a:t>… el seu Uracil</a:t>
            </a:r>
            <a:endParaRPr lang="es-ES" sz="4000" spc="-100" dirty="0">
              <a:solidFill>
                <a:schemeClr val="tx2"/>
              </a:solidFill>
              <a:latin typeface="+mj-lt"/>
              <a:ea typeface="+mj-ea"/>
              <a:cs typeface="+mj-cs"/>
            </a:endParaRPr>
          </a:p>
        </p:txBody>
      </p:sp>
    </p:spTree>
    <p:extLst>
      <p:ext uri="{BB962C8B-B14F-4D97-AF65-F5344CB8AC3E}">
        <p14:creationId xmlns:p14="http://schemas.microsoft.com/office/powerpoint/2010/main" val="20583649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HERENCIA MITOCONDRIAL</a:t>
            </a:r>
          </a:p>
        </p:txBody>
      </p:sp>
      <p:pic>
        <p:nvPicPr>
          <p:cNvPr id="3" name="Imagen 2"/>
          <p:cNvPicPr>
            <a:picLocks noChangeAspect="1"/>
          </p:cNvPicPr>
          <p:nvPr/>
        </p:nvPicPr>
        <p:blipFill>
          <a:blip r:embed="rId2"/>
          <a:stretch>
            <a:fillRect/>
          </a:stretch>
        </p:blipFill>
        <p:spPr>
          <a:xfrm>
            <a:off x="0" y="1767508"/>
            <a:ext cx="4473052" cy="4473052"/>
          </a:xfrm>
          <a:prstGeom prst="rect">
            <a:avLst/>
          </a:prstGeom>
        </p:spPr>
      </p:pic>
      <p:sp>
        <p:nvSpPr>
          <p:cNvPr id="4" name="CuadroTexto 3"/>
          <p:cNvSpPr txBox="1"/>
          <p:nvPr/>
        </p:nvSpPr>
        <p:spPr>
          <a:xfrm>
            <a:off x="255710" y="6253061"/>
            <a:ext cx="4180750" cy="369332"/>
          </a:xfrm>
          <a:prstGeom prst="rect">
            <a:avLst/>
          </a:prstGeom>
          <a:noFill/>
        </p:spPr>
        <p:txBody>
          <a:bodyPr wrap="square" rtlCol="0">
            <a:spAutoFit/>
          </a:bodyPr>
          <a:lstStyle/>
          <a:p>
            <a:r>
              <a:rPr lang="es-ES" sz="900" dirty="0"/>
              <a:t>http://</a:t>
            </a:r>
            <a:r>
              <a:rPr lang="es-ES" sz="900" dirty="0" err="1"/>
              <a:t>www.genagen.es</a:t>
            </a:r>
            <a:r>
              <a:rPr lang="es-ES" sz="900" dirty="0"/>
              <a:t>/</a:t>
            </a:r>
            <a:r>
              <a:rPr lang="es-ES" sz="900" dirty="0" err="1"/>
              <a:t>area</a:t>
            </a:r>
            <a:r>
              <a:rPr lang="es-ES" sz="900" dirty="0"/>
              <a:t>-pacientes/</a:t>
            </a:r>
            <a:r>
              <a:rPr lang="es-ES" sz="900" dirty="0" err="1"/>
              <a:t>informacion</a:t>
            </a:r>
            <a:r>
              <a:rPr lang="es-ES" sz="900" dirty="0"/>
              <a:t>-</a:t>
            </a:r>
            <a:r>
              <a:rPr lang="es-ES" sz="900" dirty="0" err="1"/>
              <a:t>genetica</a:t>
            </a:r>
            <a:r>
              <a:rPr lang="es-ES" sz="900" dirty="0"/>
              <a:t>-y-enfermedades-hereditarias/conceptos-</a:t>
            </a:r>
            <a:r>
              <a:rPr lang="es-ES" sz="900" dirty="0" err="1"/>
              <a:t>genetica</a:t>
            </a:r>
            <a:r>
              <a:rPr lang="es-ES" sz="900" dirty="0"/>
              <a:t>/tipos-de-herencia-</a:t>
            </a:r>
            <a:r>
              <a:rPr lang="es-ES" sz="900" dirty="0" err="1"/>
              <a:t>genetica</a:t>
            </a:r>
            <a:r>
              <a:rPr lang="es-ES" sz="900" dirty="0"/>
              <a:t>/herencia-mitocondrial/</a:t>
            </a:r>
          </a:p>
        </p:txBody>
      </p:sp>
      <p:pic>
        <p:nvPicPr>
          <p:cNvPr id="5" name="Imagen 4"/>
          <p:cNvPicPr>
            <a:picLocks noChangeAspect="1"/>
          </p:cNvPicPr>
          <p:nvPr/>
        </p:nvPicPr>
        <p:blipFill>
          <a:blip r:embed="rId3"/>
          <a:stretch>
            <a:fillRect/>
          </a:stretch>
        </p:blipFill>
        <p:spPr>
          <a:xfrm>
            <a:off x="4876800" y="1767508"/>
            <a:ext cx="3810000" cy="3810000"/>
          </a:xfrm>
          <a:prstGeom prst="rect">
            <a:avLst/>
          </a:prstGeom>
        </p:spPr>
      </p:pic>
      <p:sp>
        <p:nvSpPr>
          <p:cNvPr id="6" name="Rectángulo 5"/>
          <p:cNvSpPr/>
          <p:nvPr/>
        </p:nvSpPr>
        <p:spPr>
          <a:xfrm>
            <a:off x="5108359" y="5642672"/>
            <a:ext cx="4572000" cy="646331"/>
          </a:xfrm>
          <a:prstGeom prst="rect">
            <a:avLst/>
          </a:prstGeom>
        </p:spPr>
        <p:txBody>
          <a:bodyPr>
            <a:spAutoFit/>
          </a:bodyPr>
          <a:lstStyle/>
          <a:p>
            <a:r>
              <a:rPr lang="es-ES" dirty="0" err="1"/>
              <a:t>Fig</a:t>
            </a:r>
            <a:r>
              <a:rPr lang="es-ES" dirty="0"/>
              <a:t> 2. Patrón de herencia mitocondrial cuando el padre está afectado (azul).</a:t>
            </a:r>
          </a:p>
        </p:txBody>
      </p:sp>
    </p:spTree>
    <p:extLst>
      <p:ext uri="{BB962C8B-B14F-4D97-AF65-F5344CB8AC3E}">
        <p14:creationId xmlns:p14="http://schemas.microsoft.com/office/powerpoint/2010/main" val="2916585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HERENCIA MITOCONDRIAL</a:t>
            </a:r>
          </a:p>
        </p:txBody>
      </p:sp>
      <p:sp>
        <p:nvSpPr>
          <p:cNvPr id="3" name="CuadroTexto 2"/>
          <p:cNvSpPr txBox="1"/>
          <p:nvPr/>
        </p:nvSpPr>
        <p:spPr>
          <a:xfrm>
            <a:off x="162138" y="1474903"/>
            <a:ext cx="6188331" cy="1815882"/>
          </a:xfrm>
          <a:prstGeom prst="rect">
            <a:avLst/>
          </a:prstGeom>
          <a:noFill/>
        </p:spPr>
        <p:txBody>
          <a:bodyPr wrap="square" rtlCol="0">
            <a:spAutoFit/>
          </a:bodyPr>
          <a:lstStyle/>
          <a:p>
            <a:r>
              <a:rPr lang="es-ES" sz="1400" dirty="0"/>
              <a:t>Las enfermedades mitocondriales con herencia materna (también conocida como herencia mitocondrial o citoplasmática) son probablemente tan comunes como las enfermedades mitocondriales </a:t>
            </a:r>
            <a:r>
              <a:rPr lang="es-ES" sz="1400" dirty="0" err="1"/>
              <a:t>autosomales</a:t>
            </a:r>
            <a:r>
              <a:rPr lang="es-ES" sz="1400" dirty="0"/>
              <a:t> recesivas. T</a:t>
            </a:r>
          </a:p>
          <a:p>
            <a:r>
              <a:rPr lang="es-ES" sz="1400" dirty="0"/>
              <a:t>odas las enfermedades de herencia materna son enfermedades mitocondriales.</a:t>
            </a:r>
            <a:r>
              <a:rPr lang="es-ES" sz="1400" baseline="30000" dirty="0"/>
              <a:t>1</a:t>
            </a:r>
            <a:r>
              <a:rPr lang="es-ES" sz="1400" dirty="0"/>
              <a:t> </a:t>
            </a:r>
          </a:p>
          <a:p>
            <a:r>
              <a:rPr lang="es-ES" sz="1400" dirty="0"/>
              <a:t>Algunos ejemplos son: el </a:t>
            </a:r>
            <a:r>
              <a:rPr lang="es-ES" sz="1400" dirty="0">
                <a:hlinkClick r:id="rId2"/>
              </a:rPr>
              <a:t>síndrome MELAS, el </a:t>
            </a:r>
            <a:r>
              <a:rPr lang="es-ES" sz="1400" dirty="0">
                <a:hlinkClick r:id="rId3"/>
              </a:rPr>
              <a:t>síndrome MERRF, el </a:t>
            </a:r>
            <a:r>
              <a:rPr lang="es-ES" sz="1400" dirty="0">
                <a:hlinkClick r:id="rId4"/>
              </a:rPr>
              <a:t>síndrome NARP y la </a:t>
            </a:r>
            <a:r>
              <a:rPr lang="es-ES" sz="1400" dirty="0">
                <a:hlinkClick r:id="rId5"/>
              </a:rPr>
              <a:t>neuropatía óptica hereditaria de </a:t>
            </a:r>
            <a:r>
              <a:rPr lang="es-ES" sz="1400" dirty="0">
                <a:hlinkClick r:id="" action="ppaction://noaction"/>
              </a:rPr>
              <a:t>Leber</a:t>
            </a:r>
          </a:p>
          <a:p>
            <a:r>
              <a:rPr lang="es-ES" sz="1400" dirty="0">
                <a:hlinkClick r:id="" action="ppaction://noaction"/>
              </a:rPr>
              <a:t>.</a:t>
            </a:r>
            <a:endParaRPr lang="es-ES" sz="1400" dirty="0"/>
          </a:p>
        </p:txBody>
      </p:sp>
      <p:sp>
        <p:nvSpPr>
          <p:cNvPr id="4" name="CuadroTexto 3"/>
          <p:cNvSpPr txBox="1"/>
          <p:nvPr/>
        </p:nvSpPr>
        <p:spPr>
          <a:xfrm>
            <a:off x="511818" y="3962189"/>
            <a:ext cx="7591929" cy="369332"/>
          </a:xfrm>
          <a:prstGeom prst="rect">
            <a:avLst/>
          </a:prstGeom>
          <a:noFill/>
        </p:spPr>
        <p:txBody>
          <a:bodyPr wrap="none" rtlCol="0">
            <a:spAutoFit/>
          </a:bodyPr>
          <a:lstStyle/>
          <a:p>
            <a:r>
              <a:rPr lang="es-ES" dirty="0"/>
              <a:t>http://</a:t>
            </a:r>
            <a:r>
              <a:rPr lang="es-ES" dirty="0" err="1"/>
              <a:t>es.wikipedia.org</a:t>
            </a:r>
            <a:r>
              <a:rPr lang="es-ES" dirty="0"/>
              <a:t>/wiki/Neuropat%C3%ADa_óptica_hereditaria_de_Leber</a:t>
            </a:r>
          </a:p>
        </p:txBody>
      </p:sp>
      <p:sp>
        <p:nvSpPr>
          <p:cNvPr id="5" name="CuadroTexto 4"/>
          <p:cNvSpPr txBox="1"/>
          <p:nvPr/>
        </p:nvSpPr>
        <p:spPr>
          <a:xfrm>
            <a:off x="739292" y="4947997"/>
            <a:ext cx="5354726" cy="369332"/>
          </a:xfrm>
          <a:prstGeom prst="rect">
            <a:avLst/>
          </a:prstGeom>
          <a:noFill/>
        </p:spPr>
        <p:txBody>
          <a:bodyPr wrap="none" rtlCol="0">
            <a:spAutoFit/>
          </a:bodyPr>
          <a:lstStyle/>
          <a:p>
            <a:r>
              <a:rPr lang="es-ES" dirty="0"/>
              <a:t>http://</a:t>
            </a:r>
            <a:r>
              <a:rPr lang="es-ES" dirty="0" err="1"/>
              <a:t>es.wikipedia.org</a:t>
            </a:r>
            <a:r>
              <a:rPr lang="es-ES" dirty="0"/>
              <a:t>/wiki/S%C3%ADndrome_MELAS</a:t>
            </a:r>
          </a:p>
        </p:txBody>
      </p:sp>
    </p:spTree>
    <p:extLst>
      <p:ext uri="{BB962C8B-B14F-4D97-AF65-F5344CB8AC3E}">
        <p14:creationId xmlns:p14="http://schemas.microsoft.com/office/powerpoint/2010/main" val="1690376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HERENCIA AUTOSÓMICA DOMINANTE</a:t>
            </a:r>
          </a:p>
        </p:txBody>
      </p:sp>
      <p:pic>
        <p:nvPicPr>
          <p:cNvPr id="3" name="Imagen 2"/>
          <p:cNvPicPr>
            <a:picLocks noChangeAspect="1"/>
          </p:cNvPicPr>
          <p:nvPr/>
        </p:nvPicPr>
        <p:blipFill>
          <a:blip r:embed="rId3"/>
          <a:stretch>
            <a:fillRect/>
          </a:stretch>
        </p:blipFill>
        <p:spPr>
          <a:xfrm>
            <a:off x="215168" y="2053235"/>
            <a:ext cx="3810000" cy="3810000"/>
          </a:xfrm>
          <a:prstGeom prst="rect">
            <a:avLst/>
          </a:prstGeom>
        </p:spPr>
      </p:pic>
      <p:sp>
        <p:nvSpPr>
          <p:cNvPr id="4" name="Rectángulo 3"/>
          <p:cNvSpPr/>
          <p:nvPr/>
        </p:nvSpPr>
        <p:spPr>
          <a:xfrm>
            <a:off x="215168" y="5893117"/>
            <a:ext cx="3983090" cy="923330"/>
          </a:xfrm>
          <a:prstGeom prst="rect">
            <a:avLst/>
          </a:prstGeom>
        </p:spPr>
        <p:txBody>
          <a:bodyPr wrap="square">
            <a:spAutoFit/>
          </a:bodyPr>
          <a:lstStyle/>
          <a:p>
            <a:r>
              <a:rPr lang="es-ES" dirty="0"/>
              <a:t>Patrón de herencia autosómica dominante con un progenitor afectado (azul).</a:t>
            </a:r>
          </a:p>
        </p:txBody>
      </p:sp>
      <p:sp>
        <p:nvSpPr>
          <p:cNvPr id="5" name="Rectángulo 4"/>
          <p:cNvSpPr/>
          <p:nvPr/>
        </p:nvSpPr>
        <p:spPr>
          <a:xfrm>
            <a:off x="4450396" y="1630004"/>
            <a:ext cx="4572000" cy="5078314"/>
          </a:xfrm>
          <a:prstGeom prst="rect">
            <a:avLst/>
          </a:prstGeom>
        </p:spPr>
        <p:txBody>
          <a:bodyPr>
            <a:spAutoFit/>
          </a:bodyPr>
          <a:lstStyle/>
          <a:p>
            <a:r>
              <a:rPr lang="es-ES" dirty="0"/>
              <a:t>Enfermedades autosómicas dominantes.</a:t>
            </a:r>
          </a:p>
          <a:p>
            <a:endParaRPr lang="es-ES" dirty="0"/>
          </a:p>
          <a:p>
            <a:r>
              <a:rPr lang="es-ES" dirty="0"/>
              <a:t>Acondroplasia</a:t>
            </a:r>
          </a:p>
          <a:p>
            <a:endParaRPr lang="es-ES" dirty="0"/>
          </a:p>
          <a:p>
            <a:r>
              <a:rPr lang="es-ES" dirty="0"/>
              <a:t>Algunos tipos de enfermedad de </a:t>
            </a:r>
            <a:r>
              <a:rPr lang="es-ES" dirty="0">
                <a:hlinkClick r:id="rId4"/>
              </a:rPr>
              <a:t>Charcot-Marie-Tooth.</a:t>
            </a:r>
          </a:p>
          <a:p>
            <a:endParaRPr lang="es-ES" dirty="0">
              <a:hlinkClick r:id="rId5"/>
            </a:endParaRPr>
          </a:p>
          <a:p>
            <a:r>
              <a:rPr lang="es-ES" dirty="0">
                <a:hlinkClick r:id="rId5"/>
              </a:rPr>
              <a:t>Enfermedad de Huntington.</a:t>
            </a:r>
          </a:p>
          <a:p>
            <a:endParaRPr lang="es-ES" dirty="0"/>
          </a:p>
          <a:p>
            <a:r>
              <a:rPr lang="es-ES" dirty="0"/>
              <a:t>Algunos tipos de </a:t>
            </a:r>
            <a:r>
              <a:rPr lang="es-ES" dirty="0">
                <a:hlinkClick r:id="rId6"/>
              </a:rPr>
              <a:t>hemocromatosis.</a:t>
            </a:r>
          </a:p>
          <a:p>
            <a:endParaRPr lang="es-ES" dirty="0">
              <a:hlinkClick r:id="rId7"/>
            </a:endParaRPr>
          </a:p>
          <a:p>
            <a:r>
              <a:rPr lang="es-ES" dirty="0">
                <a:hlinkClick r:id="rId7"/>
              </a:rPr>
              <a:t>Neurofibromatosis</a:t>
            </a:r>
          </a:p>
          <a:p>
            <a:endParaRPr lang="es-ES" dirty="0"/>
          </a:p>
          <a:p>
            <a:r>
              <a:rPr lang="es-ES" dirty="0"/>
              <a:t>Algunos tipos de </a:t>
            </a:r>
            <a:r>
              <a:rPr lang="es-ES" dirty="0">
                <a:hlinkClick r:id="rId8"/>
              </a:rPr>
              <a:t>osteogénesis imperfecta.</a:t>
            </a:r>
          </a:p>
          <a:p>
            <a:endParaRPr lang="es-ES" dirty="0"/>
          </a:p>
          <a:p>
            <a:r>
              <a:rPr lang="es-ES" dirty="0"/>
              <a:t>Algunos tipos de </a:t>
            </a:r>
            <a:r>
              <a:rPr lang="es-ES" dirty="0">
                <a:hlinkClick r:id="rId9"/>
              </a:rPr>
              <a:t>retinosis pigmentaria.</a:t>
            </a:r>
          </a:p>
          <a:p>
            <a:r>
              <a:rPr lang="es-ES" dirty="0"/>
              <a:t>		</a:t>
            </a:r>
          </a:p>
          <a:p>
            <a:r>
              <a:rPr lang="es-ES" dirty="0">
                <a:hlinkClick r:id="rId10"/>
              </a:rPr>
              <a:t>Síndrome de Marfan.</a:t>
            </a:r>
            <a:endParaRPr lang="es-ES" dirty="0"/>
          </a:p>
        </p:txBody>
      </p:sp>
    </p:spTree>
    <p:extLst>
      <p:ext uri="{BB962C8B-B14F-4D97-AF65-F5344CB8AC3E}">
        <p14:creationId xmlns:p14="http://schemas.microsoft.com/office/powerpoint/2010/main" val="534098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HERENCIA AUTOSÓMICA RECESIVA</a:t>
            </a:r>
          </a:p>
        </p:txBody>
      </p:sp>
      <p:pic>
        <p:nvPicPr>
          <p:cNvPr id="3" name="Imagen 2"/>
          <p:cNvPicPr>
            <a:picLocks noChangeAspect="1"/>
          </p:cNvPicPr>
          <p:nvPr/>
        </p:nvPicPr>
        <p:blipFill>
          <a:blip r:embed="rId3"/>
          <a:stretch>
            <a:fillRect/>
          </a:stretch>
        </p:blipFill>
        <p:spPr>
          <a:xfrm>
            <a:off x="202086" y="1474664"/>
            <a:ext cx="4727450" cy="4727450"/>
          </a:xfrm>
          <a:prstGeom prst="rect">
            <a:avLst/>
          </a:prstGeom>
        </p:spPr>
      </p:pic>
      <p:sp>
        <p:nvSpPr>
          <p:cNvPr id="4" name="CuadroTexto 3"/>
          <p:cNvSpPr txBox="1"/>
          <p:nvPr/>
        </p:nvSpPr>
        <p:spPr>
          <a:xfrm>
            <a:off x="202086" y="6202114"/>
            <a:ext cx="4727450" cy="646331"/>
          </a:xfrm>
          <a:prstGeom prst="rect">
            <a:avLst/>
          </a:prstGeom>
          <a:noFill/>
        </p:spPr>
        <p:txBody>
          <a:bodyPr wrap="square" rtlCol="0">
            <a:spAutoFit/>
          </a:bodyPr>
          <a:lstStyle/>
          <a:p>
            <a:r>
              <a:rPr lang="es-ES" dirty="0"/>
              <a:t>Patrón de herencia autosómica recesiva cuando los dos progenitores son portadores.</a:t>
            </a:r>
          </a:p>
        </p:txBody>
      </p:sp>
      <p:sp>
        <p:nvSpPr>
          <p:cNvPr id="5" name="Rectángulo 4"/>
          <p:cNvSpPr/>
          <p:nvPr/>
        </p:nvSpPr>
        <p:spPr>
          <a:xfrm>
            <a:off x="4639252" y="1389230"/>
            <a:ext cx="4353156" cy="5355313"/>
          </a:xfrm>
          <a:prstGeom prst="rect">
            <a:avLst/>
          </a:prstGeom>
        </p:spPr>
        <p:txBody>
          <a:bodyPr wrap="square">
            <a:spAutoFit/>
          </a:bodyPr>
          <a:lstStyle/>
          <a:p>
            <a:r>
              <a:rPr lang="es-ES" dirty="0"/>
              <a:t>Enfermedades autosómicas recesivas.</a:t>
            </a:r>
          </a:p>
          <a:p>
            <a:endParaRPr lang="es-ES" dirty="0"/>
          </a:p>
          <a:p>
            <a:r>
              <a:rPr lang="es-ES" dirty="0"/>
              <a:t>Algunos tipos de </a:t>
            </a:r>
            <a:r>
              <a:rPr lang="es-ES" dirty="0">
                <a:hlinkClick r:id="rId4"/>
              </a:rPr>
              <a:t>enfermedad de Charcot-Marie-Tooth.</a:t>
            </a:r>
          </a:p>
          <a:p>
            <a:endParaRPr lang="es-ES" dirty="0">
              <a:hlinkClick r:id="rId5"/>
            </a:endParaRPr>
          </a:p>
          <a:p>
            <a:r>
              <a:rPr lang="es-ES" dirty="0">
                <a:hlinkClick r:id="rId5"/>
              </a:rPr>
              <a:t>Fenilcetonuria.</a:t>
            </a:r>
          </a:p>
          <a:p>
            <a:endParaRPr lang="es-ES" dirty="0">
              <a:hlinkClick r:id="rId6"/>
            </a:endParaRPr>
          </a:p>
          <a:p>
            <a:r>
              <a:rPr lang="es-ES" dirty="0">
                <a:hlinkClick r:id="rId6"/>
              </a:rPr>
              <a:t>Fibrosis quística.</a:t>
            </a:r>
          </a:p>
          <a:p>
            <a:endParaRPr lang="es-ES" dirty="0"/>
          </a:p>
          <a:p>
            <a:r>
              <a:rPr lang="es-ES" dirty="0"/>
              <a:t>Algunos tipos de </a:t>
            </a:r>
            <a:r>
              <a:rPr lang="es-ES" dirty="0">
                <a:hlinkClick r:id="rId7"/>
              </a:rPr>
              <a:t>hemocromatosis.</a:t>
            </a:r>
          </a:p>
          <a:p>
            <a:endParaRPr lang="es-ES" dirty="0"/>
          </a:p>
          <a:p>
            <a:r>
              <a:rPr lang="es-ES" dirty="0"/>
              <a:t>Algunos tipos de </a:t>
            </a:r>
            <a:r>
              <a:rPr lang="es-ES" dirty="0">
                <a:hlinkClick r:id="rId8"/>
              </a:rPr>
              <a:t>osteogénesis imperfecta.</a:t>
            </a:r>
          </a:p>
          <a:p>
            <a:endParaRPr lang="es-ES" dirty="0"/>
          </a:p>
          <a:p>
            <a:r>
              <a:rPr lang="es-ES" dirty="0"/>
              <a:t>Algunos tipos de </a:t>
            </a:r>
            <a:r>
              <a:rPr lang="es-ES" dirty="0">
                <a:hlinkClick r:id="rId9"/>
              </a:rPr>
              <a:t>retinosis pigmentaria. http://www.opticas.info/articulos/retinosis-pigmentaria-2.html</a:t>
            </a:r>
          </a:p>
          <a:p>
            <a:endParaRPr lang="es-ES" dirty="0">
              <a:hlinkClick r:id="rId10"/>
            </a:endParaRPr>
          </a:p>
          <a:p>
            <a:r>
              <a:rPr lang="es-ES" dirty="0">
                <a:hlinkClick r:id="rId10"/>
              </a:rPr>
              <a:t>Tasasemia.</a:t>
            </a:r>
            <a:endParaRPr lang="es-ES" dirty="0"/>
          </a:p>
        </p:txBody>
      </p:sp>
    </p:spTree>
    <p:extLst>
      <p:ext uri="{BB962C8B-B14F-4D97-AF65-F5344CB8AC3E}">
        <p14:creationId xmlns:p14="http://schemas.microsoft.com/office/powerpoint/2010/main" val="10794004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HERENCIA LIGADA AL CROMOSOMA X DOMINANTE</a:t>
            </a:r>
          </a:p>
        </p:txBody>
      </p:sp>
      <p:pic>
        <p:nvPicPr>
          <p:cNvPr id="3" name="Imagen 2"/>
          <p:cNvPicPr>
            <a:picLocks noChangeAspect="1"/>
          </p:cNvPicPr>
          <p:nvPr/>
        </p:nvPicPr>
        <p:blipFill>
          <a:blip r:embed="rId3"/>
          <a:stretch>
            <a:fillRect/>
          </a:stretch>
        </p:blipFill>
        <p:spPr>
          <a:xfrm>
            <a:off x="282237" y="1682770"/>
            <a:ext cx="3810000" cy="3810000"/>
          </a:xfrm>
          <a:prstGeom prst="rect">
            <a:avLst/>
          </a:prstGeom>
        </p:spPr>
      </p:pic>
      <p:sp>
        <p:nvSpPr>
          <p:cNvPr id="4" name="CuadroTexto 3"/>
          <p:cNvSpPr txBox="1"/>
          <p:nvPr/>
        </p:nvSpPr>
        <p:spPr>
          <a:xfrm>
            <a:off x="282237" y="5657670"/>
            <a:ext cx="3245712" cy="1200329"/>
          </a:xfrm>
          <a:prstGeom prst="rect">
            <a:avLst/>
          </a:prstGeom>
          <a:noFill/>
        </p:spPr>
        <p:txBody>
          <a:bodyPr wrap="square" rtlCol="0">
            <a:spAutoFit/>
          </a:bodyPr>
          <a:lstStyle/>
          <a:p>
            <a:r>
              <a:rPr lang="es-ES" dirty="0" err="1"/>
              <a:t>Fig</a:t>
            </a:r>
            <a:r>
              <a:rPr lang="es-ES" dirty="0"/>
              <a:t> 1. Patrón de herencia ligada al cromosoma X dominante cuando la madre está afectada (azul).</a:t>
            </a:r>
          </a:p>
        </p:txBody>
      </p:sp>
      <p:pic>
        <p:nvPicPr>
          <p:cNvPr id="5" name="Imagen 4"/>
          <p:cNvPicPr>
            <a:picLocks noChangeAspect="1"/>
          </p:cNvPicPr>
          <p:nvPr/>
        </p:nvPicPr>
        <p:blipFill>
          <a:blip r:embed="rId4"/>
          <a:stretch>
            <a:fillRect/>
          </a:stretch>
        </p:blipFill>
        <p:spPr>
          <a:xfrm>
            <a:off x="4748489" y="1682770"/>
            <a:ext cx="3810000" cy="3810000"/>
          </a:xfrm>
          <a:prstGeom prst="rect">
            <a:avLst/>
          </a:prstGeom>
        </p:spPr>
      </p:pic>
      <p:sp>
        <p:nvSpPr>
          <p:cNvPr id="6" name="CuadroTexto 5"/>
          <p:cNvSpPr txBox="1"/>
          <p:nvPr/>
        </p:nvSpPr>
        <p:spPr>
          <a:xfrm>
            <a:off x="4903848" y="5675311"/>
            <a:ext cx="4081395" cy="923330"/>
          </a:xfrm>
          <a:prstGeom prst="rect">
            <a:avLst/>
          </a:prstGeom>
          <a:noFill/>
        </p:spPr>
        <p:txBody>
          <a:bodyPr wrap="square" rtlCol="0">
            <a:spAutoFit/>
          </a:bodyPr>
          <a:lstStyle/>
          <a:p>
            <a:r>
              <a:rPr lang="es-ES" dirty="0" err="1"/>
              <a:t>Fig</a:t>
            </a:r>
            <a:r>
              <a:rPr lang="es-ES" dirty="0"/>
              <a:t> 2. Patrón de herencia ligada al cromosoma X dominante cuando el padre está afectado (azul).</a:t>
            </a:r>
          </a:p>
        </p:txBody>
      </p:sp>
    </p:spTree>
    <p:extLst>
      <p:ext uri="{BB962C8B-B14F-4D97-AF65-F5344CB8AC3E}">
        <p14:creationId xmlns:p14="http://schemas.microsoft.com/office/powerpoint/2010/main" val="1193174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HERENCIA LIGADA AL CROMOSOMA X DOMINANTE</a:t>
            </a:r>
          </a:p>
        </p:txBody>
      </p:sp>
      <p:sp>
        <p:nvSpPr>
          <p:cNvPr id="3" name="Rectángulo 2"/>
          <p:cNvSpPr/>
          <p:nvPr/>
        </p:nvSpPr>
        <p:spPr>
          <a:xfrm>
            <a:off x="2285999" y="2690336"/>
            <a:ext cx="6692627" cy="1477328"/>
          </a:xfrm>
          <a:prstGeom prst="rect">
            <a:avLst/>
          </a:prstGeom>
        </p:spPr>
        <p:txBody>
          <a:bodyPr wrap="square">
            <a:spAutoFit/>
          </a:bodyPr>
          <a:lstStyle/>
          <a:p>
            <a:r>
              <a:rPr lang="es-ES" dirty="0"/>
              <a:t>Enfermedades dominantes ligadas al cromosoma X.</a:t>
            </a:r>
          </a:p>
          <a:p>
            <a:endParaRPr lang="es-ES" dirty="0"/>
          </a:p>
          <a:p>
            <a:r>
              <a:rPr lang="es-ES" dirty="0"/>
              <a:t>Algunos tipos de enfermedad de</a:t>
            </a:r>
            <a:r>
              <a:rPr lang="es-ES" dirty="0">
                <a:hlinkClick r:id="rId2"/>
              </a:rPr>
              <a:t> Charcot-Marie-Tooth.</a:t>
            </a:r>
          </a:p>
          <a:p>
            <a:endParaRPr lang="es-ES" dirty="0">
              <a:hlinkClick r:id="rId3"/>
            </a:endParaRPr>
          </a:p>
          <a:p>
            <a:r>
              <a:rPr lang="es-ES" dirty="0">
                <a:hlinkClick r:id="rId3"/>
              </a:rPr>
              <a:t>Síndrome de X frágil.</a:t>
            </a:r>
            <a:endParaRPr lang="es-ES" dirty="0"/>
          </a:p>
        </p:txBody>
      </p:sp>
    </p:spTree>
    <p:extLst>
      <p:ext uri="{BB962C8B-B14F-4D97-AF65-F5344CB8AC3E}">
        <p14:creationId xmlns:p14="http://schemas.microsoft.com/office/powerpoint/2010/main" val="2087568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4-23 a les 21.26.47.png"/>
          <p:cNvPicPr>
            <a:picLocks noChangeAspect="1"/>
          </p:cNvPicPr>
          <p:nvPr/>
        </p:nvPicPr>
        <p:blipFill rotWithShape="1">
          <a:blip r:embed="rId2" cstate="print">
            <a:extLst>
              <a:ext uri="{28A0092B-C50C-407E-A947-70E740481C1C}">
                <a14:useLocalDpi xmlns:a14="http://schemas.microsoft.com/office/drawing/2010/main" val="0"/>
              </a:ext>
            </a:extLst>
          </a:blip>
          <a:srcRect l="10449" t="6521" r="8783"/>
          <a:stretch/>
        </p:blipFill>
        <p:spPr>
          <a:xfrm>
            <a:off x="0" y="471384"/>
            <a:ext cx="4048270" cy="2928376"/>
          </a:xfrm>
          <a:prstGeom prst="rect">
            <a:avLst/>
          </a:prstGeom>
        </p:spPr>
      </p:pic>
      <p:pic>
        <p:nvPicPr>
          <p:cNvPr id="3" name="Imagen 2" descr="Captura de pantalla 2015-04-23 a les 21.26.54.png"/>
          <p:cNvPicPr>
            <a:picLocks noChangeAspect="1"/>
          </p:cNvPicPr>
          <p:nvPr/>
        </p:nvPicPr>
        <p:blipFill rotWithShape="1">
          <a:blip r:embed="rId3">
            <a:extLst>
              <a:ext uri="{28A0092B-C50C-407E-A947-70E740481C1C}">
                <a14:useLocalDpi xmlns:a14="http://schemas.microsoft.com/office/drawing/2010/main" val="0"/>
              </a:ext>
            </a:extLst>
          </a:blip>
          <a:srcRect l="11302" t="7358" r="9807" b="5702"/>
          <a:stretch/>
        </p:blipFill>
        <p:spPr>
          <a:xfrm>
            <a:off x="4707467" y="471384"/>
            <a:ext cx="4251523" cy="2928376"/>
          </a:xfrm>
          <a:prstGeom prst="rect">
            <a:avLst/>
          </a:prstGeom>
        </p:spPr>
      </p:pic>
      <p:pic>
        <p:nvPicPr>
          <p:cNvPr id="4" name="Imagen 3" descr="Captura de pantalla 2015-04-23 a les 21.27.04.png"/>
          <p:cNvPicPr>
            <a:picLocks noChangeAspect="1"/>
          </p:cNvPicPr>
          <p:nvPr/>
        </p:nvPicPr>
        <p:blipFill rotWithShape="1">
          <a:blip r:embed="rId4">
            <a:extLst>
              <a:ext uri="{28A0092B-C50C-407E-A947-70E740481C1C}">
                <a14:useLocalDpi xmlns:a14="http://schemas.microsoft.com/office/drawing/2010/main" val="0"/>
              </a:ext>
            </a:extLst>
          </a:blip>
          <a:srcRect l="10208" t="6884" r="10103"/>
          <a:stretch/>
        </p:blipFill>
        <p:spPr>
          <a:xfrm>
            <a:off x="4556452" y="3640140"/>
            <a:ext cx="4402538" cy="3215196"/>
          </a:xfrm>
          <a:prstGeom prst="rect">
            <a:avLst/>
          </a:prstGeom>
        </p:spPr>
      </p:pic>
      <p:pic>
        <p:nvPicPr>
          <p:cNvPr id="6" name="Imagen 5" descr="Captura de pantalla 2015-04-23 a les 21.29.16.png"/>
          <p:cNvPicPr>
            <a:picLocks noChangeAspect="1"/>
          </p:cNvPicPr>
          <p:nvPr/>
        </p:nvPicPr>
        <p:blipFill rotWithShape="1">
          <a:blip r:embed="rId5" cstate="print">
            <a:extLst>
              <a:ext uri="{28A0092B-C50C-407E-A947-70E740481C1C}">
                <a14:useLocalDpi xmlns:a14="http://schemas.microsoft.com/office/drawing/2010/main" val="0"/>
              </a:ext>
            </a:extLst>
          </a:blip>
          <a:srcRect l="9450" t="6177" r="11455"/>
          <a:stretch/>
        </p:blipFill>
        <p:spPr>
          <a:xfrm>
            <a:off x="0" y="3658144"/>
            <a:ext cx="4048270" cy="3001339"/>
          </a:xfrm>
          <a:prstGeom prst="rect">
            <a:avLst/>
          </a:prstGeom>
        </p:spPr>
      </p:pic>
    </p:spTree>
    <p:extLst>
      <p:ext uri="{BB962C8B-B14F-4D97-AF65-F5344CB8AC3E}">
        <p14:creationId xmlns:p14="http://schemas.microsoft.com/office/powerpoint/2010/main" val="1737127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HERENCIA LIGADA AL CROSOMA X RECESIVA</a:t>
            </a:r>
          </a:p>
        </p:txBody>
      </p:sp>
      <p:sp>
        <p:nvSpPr>
          <p:cNvPr id="3" name="CuadroTexto 2"/>
          <p:cNvSpPr txBox="1"/>
          <p:nvPr/>
        </p:nvSpPr>
        <p:spPr>
          <a:xfrm>
            <a:off x="158758" y="5645170"/>
            <a:ext cx="3051675" cy="1200329"/>
          </a:xfrm>
          <a:prstGeom prst="rect">
            <a:avLst/>
          </a:prstGeom>
          <a:noFill/>
        </p:spPr>
        <p:txBody>
          <a:bodyPr wrap="square" rtlCol="0">
            <a:spAutoFit/>
          </a:bodyPr>
          <a:lstStyle/>
          <a:p>
            <a:r>
              <a:rPr lang="es-ES" dirty="0" err="1"/>
              <a:t>Fig</a:t>
            </a:r>
            <a:r>
              <a:rPr lang="es-ES" dirty="0"/>
              <a:t> 1. Patrón de herencia ligada al cromosoma X recesiva cuando la madre está afectada (azul).</a:t>
            </a:r>
          </a:p>
        </p:txBody>
      </p:sp>
      <p:pic>
        <p:nvPicPr>
          <p:cNvPr id="4" name="Imagen 3"/>
          <p:cNvPicPr>
            <a:picLocks noChangeAspect="1"/>
          </p:cNvPicPr>
          <p:nvPr/>
        </p:nvPicPr>
        <p:blipFill>
          <a:blip r:embed="rId3"/>
          <a:stretch>
            <a:fillRect/>
          </a:stretch>
        </p:blipFill>
        <p:spPr>
          <a:xfrm>
            <a:off x="457200" y="1524000"/>
            <a:ext cx="3810000" cy="3810000"/>
          </a:xfrm>
          <a:prstGeom prst="rect">
            <a:avLst/>
          </a:prstGeom>
        </p:spPr>
      </p:pic>
      <p:pic>
        <p:nvPicPr>
          <p:cNvPr id="5" name="Imagen 4"/>
          <p:cNvPicPr>
            <a:picLocks noChangeAspect="1"/>
          </p:cNvPicPr>
          <p:nvPr/>
        </p:nvPicPr>
        <p:blipFill>
          <a:blip r:embed="rId4"/>
          <a:stretch>
            <a:fillRect/>
          </a:stretch>
        </p:blipFill>
        <p:spPr>
          <a:xfrm>
            <a:off x="4876800" y="1524000"/>
            <a:ext cx="3810000" cy="3810000"/>
          </a:xfrm>
          <a:prstGeom prst="rect">
            <a:avLst/>
          </a:prstGeom>
        </p:spPr>
      </p:pic>
      <p:sp>
        <p:nvSpPr>
          <p:cNvPr id="6" name="CuadroTexto 5"/>
          <p:cNvSpPr txBox="1"/>
          <p:nvPr/>
        </p:nvSpPr>
        <p:spPr>
          <a:xfrm>
            <a:off x="5150804" y="5645170"/>
            <a:ext cx="3774904" cy="923330"/>
          </a:xfrm>
          <a:prstGeom prst="rect">
            <a:avLst/>
          </a:prstGeom>
          <a:noFill/>
        </p:spPr>
        <p:txBody>
          <a:bodyPr wrap="square" rtlCol="0">
            <a:spAutoFit/>
          </a:bodyPr>
          <a:lstStyle/>
          <a:p>
            <a:r>
              <a:rPr lang="es-ES" dirty="0" err="1"/>
              <a:t>Fig</a:t>
            </a:r>
            <a:r>
              <a:rPr lang="es-ES" dirty="0"/>
              <a:t> 2. Patrón de herencia ligada al cromosoma X recesiva cuando el padre está afectado (azul).</a:t>
            </a:r>
          </a:p>
        </p:txBody>
      </p:sp>
    </p:spTree>
    <p:extLst>
      <p:ext uri="{BB962C8B-B14F-4D97-AF65-F5344CB8AC3E}">
        <p14:creationId xmlns:p14="http://schemas.microsoft.com/office/powerpoint/2010/main" val="4228392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HERENCIA LIGADA AL CROSOMA X RECESIVA</a:t>
            </a:r>
          </a:p>
        </p:txBody>
      </p:sp>
      <p:pic>
        <p:nvPicPr>
          <p:cNvPr id="3" name="Imagen 2"/>
          <p:cNvPicPr>
            <a:picLocks noChangeAspect="1"/>
          </p:cNvPicPr>
          <p:nvPr/>
        </p:nvPicPr>
        <p:blipFill>
          <a:blip r:embed="rId3"/>
          <a:stretch>
            <a:fillRect/>
          </a:stretch>
        </p:blipFill>
        <p:spPr>
          <a:xfrm>
            <a:off x="457200" y="1823899"/>
            <a:ext cx="3810000" cy="3810000"/>
          </a:xfrm>
          <a:prstGeom prst="rect">
            <a:avLst/>
          </a:prstGeom>
        </p:spPr>
      </p:pic>
      <p:sp>
        <p:nvSpPr>
          <p:cNvPr id="4" name="CuadroTexto 3"/>
          <p:cNvSpPr txBox="1"/>
          <p:nvPr/>
        </p:nvSpPr>
        <p:spPr>
          <a:xfrm>
            <a:off x="564472" y="5821582"/>
            <a:ext cx="7197013" cy="646331"/>
          </a:xfrm>
          <a:prstGeom prst="rect">
            <a:avLst/>
          </a:prstGeom>
          <a:noFill/>
        </p:spPr>
        <p:txBody>
          <a:bodyPr wrap="square" rtlCol="0">
            <a:spAutoFit/>
          </a:bodyPr>
          <a:lstStyle/>
          <a:p>
            <a:r>
              <a:rPr lang="es-ES" dirty="0" err="1"/>
              <a:t>Fig</a:t>
            </a:r>
            <a:r>
              <a:rPr lang="es-ES" dirty="0"/>
              <a:t> 3. </a:t>
            </a:r>
            <a:r>
              <a:rPr lang="es-ES" dirty="0" err="1"/>
              <a:t>Patron</a:t>
            </a:r>
            <a:r>
              <a:rPr lang="es-ES" dirty="0"/>
              <a:t> de herencia ligada al cromosoma X recesiva cuando la madre es portadora (alelo azul) pero no afectada (gris).</a:t>
            </a:r>
          </a:p>
        </p:txBody>
      </p:sp>
      <p:sp>
        <p:nvSpPr>
          <p:cNvPr id="5" name="Rectángulo 4"/>
          <p:cNvSpPr/>
          <p:nvPr/>
        </p:nvSpPr>
        <p:spPr>
          <a:xfrm>
            <a:off x="4551052" y="1873322"/>
            <a:ext cx="4135747" cy="2585323"/>
          </a:xfrm>
          <a:prstGeom prst="rect">
            <a:avLst/>
          </a:prstGeom>
        </p:spPr>
        <p:txBody>
          <a:bodyPr wrap="square">
            <a:spAutoFit/>
          </a:bodyPr>
          <a:lstStyle/>
          <a:p>
            <a:r>
              <a:rPr lang="es-ES" dirty="0"/>
              <a:t>Enfermedades recesivas ligadas al cromosoma X.</a:t>
            </a:r>
          </a:p>
          <a:p>
            <a:r>
              <a:rPr lang="es-ES" dirty="0"/>
              <a:t>		</a:t>
            </a:r>
            <a:r>
              <a:rPr lang="es-ES" dirty="0">
                <a:hlinkClick r:id="rId4"/>
              </a:rPr>
              <a:t>Distrofias musculares de Duchenne y Becker.</a:t>
            </a:r>
          </a:p>
          <a:p>
            <a:r>
              <a:rPr lang="es-ES" dirty="0"/>
              <a:t>		</a:t>
            </a:r>
          </a:p>
          <a:p>
            <a:r>
              <a:rPr lang="es-ES" dirty="0">
                <a:hlinkClick r:id="rId5"/>
              </a:rPr>
              <a:t>Hemofilia</a:t>
            </a:r>
          </a:p>
          <a:p>
            <a:endParaRPr lang="es-ES" dirty="0"/>
          </a:p>
          <a:p>
            <a:r>
              <a:rPr lang="es-ES" dirty="0"/>
              <a:t>Algunos tipos de </a:t>
            </a:r>
            <a:r>
              <a:rPr lang="es-ES" dirty="0">
                <a:hlinkClick r:id="rId6"/>
              </a:rPr>
              <a:t>retinosis pigmentaria.</a:t>
            </a:r>
            <a:endParaRPr lang="es-ES" dirty="0"/>
          </a:p>
        </p:txBody>
      </p:sp>
    </p:spTree>
    <p:extLst>
      <p:ext uri="{BB962C8B-B14F-4D97-AF65-F5344CB8AC3E}">
        <p14:creationId xmlns:p14="http://schemas.microsoft.com/office/powerpoint/2010/main" val="2793379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990600"/>
          </a:xfrm>
        </p:spPr>
        <p:txBody>
          <a:bodyPr>
            <a:normAutofit fontScale="90000"/>
          </a:bodyPr>
          <a:lstStyle/>
          <a:p>
            <a:pPr algn="ctr"/>
            <a:r>
              <a:rPr lang="es-ES" dirty="0"/>
              <a:t>L’ESTERILITAT CLASSIFICADA COM MALALTIA</a:t>
            </a:r>
          </a:p>
        </p:txBody>
      </p:sp>
      <p:sp>
        <p:nvSpPr>
          <p:cNvPr id="3" name="CuadroTexto 2"/>
          <p:cNvSpPr txBox="1"/>
          <p:nvPr/>
        </p:nvSpPr>
        <p:spPr>
          <a:xfrm>
            <a:off x="683568" y="2991596"/>
            <a:ext cx="1584176" cy="738664"/>
          </a:xfrm>
          <a:prstGeom prst="rect">
            <a:avLst/>
          </a:prstGeom>
          <a:noFill/>
        </p:spPr>
        <p:txBody>
          <a:bodyPr wrap="square" rtlCol="0">
            <a:spAutoFit/>
          </a:bodyPr>
          <a:lstStyle/>
          <a:p>
            <a:pPr algn="ctr"/>
            <a:r>
              <a:rPr lang="es-ES" sz="1400" dirty="0"/>
              <a:t>L’ Organització Mundial de la </a:t>
            </a:r>
          </a:p>
          <a:p>
            <a:pPr algn="ctr"/>
            <a:r>
              <a:rPr lang="es-ES" sz="1400" dirty="0"/>
              <a:t>Salut (OMS)</a:t>
            </a:r>
          </a:p>
        </p:txBody>
      </p:sp>
      <p:sp>
        <p:nvSpPr>
          <p:cNvPr id="9" name="Flecha derecha 8"/>
          <p:cNvSpPr/>
          <p:nvPr/>
        </p:nvSpPr>
        <p:spPr>
          <a:xfrm>
            <a:off x="3923928" y="2331457"/>
            <a:ext cx="1440160" cy="6480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CuadroTexto 9"/>
          <p:cNvSpPr txBox="1"/>
          <p:nvPr/>
        </p:nvSpPr>
        <p:spPr>
          <a:xfrm>
            <a:off x="5220072" y="1556792"/>
            <a:ext cx="3223471" cy="369332"/>
          </a:xfrm>
          <a:prstGeom prst="rect">
            <a:avLst/>
          </a:prstGeom>
          <a:noFill/>
        </p:spPr>
        <p:txBody>
          <a:bodyPr wrap="none" rtlCol="0">
            <a:spAutoFit/>
          </a:bodyPr>
          <a:lstStyle/>
          <a:p>
            <a:r>
              <a:rPr lang="es-ES" dirty="0"/>
              <a:t>Malaltia del sistema reproductiu</a:t>
            </a:r>
          </a:p>
        </p:txBody>
      </p:sp>
      <p:pic>
        <p:nvPicPr>
          <p:cNvPr id="11" name="Imagen 10"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20" y="1479428"/>
            <a:ext cx="1270000" cy="1524000"/>
          </a:xfrm>
          <a:prstGeom prst="rect">
            <a:avLst/>
          </a:prstGeom>
        </p:spPr>
      </p:pic>
      <p:pic>
        <p:nvPicPr>
          <p:cNvPr id="12" name="Imagen 11" descr="bannertop.jpg"/>
          <p:cNvPicPr>
            <a:picLocks noChangeAspect="1"/>
          </p:cNvPicPr>
          <p:nvPr/>
        </p:nvPicPr>
        <p:blipFill rotWithShape="1">
          <a:blip r:embed="rId4">
            <a:extLst>
              <a:ext uri="{28A0092B-C50C-407E-A947-70E740481C1C}">
                <a14:useLocalDpi xmlns:a14="http://schemas.microsoft.com/office/drawing/2010/main" val="0"/>
              </a:ext>
            </a:extLst>
          </a:blip>
          <a:srcRect l="2440" t="1558" r="79728" b="14354"/>
          <a:stretch/>
        </p:blipFill>
        <p:spPr>
          <a:xfrm>
            <a:off x="2312559" y="1412776"/>
            <a:ext cx="1630558" cy="1578820"/>
          </a:xfrm>
          <a:prstGeom prst="rect">
            <a:avLst/>
          </a:prstGeom>
        </p:spPr>
      </p:pic>
      <p:sp>
        <p:nvSpPr>
          <p:cNvPr id="13" name="CuadroTexto 12"/>
          <p:cNvSpPr txBox="1"/>
          <p:nvPr/>
        </p:nvSpPr>
        <p:spPr>
          <a:xfrm>
            <a:off x="2286933" y="2991596"/>
            <a:ext cx="1709003" cy="1169551"/>
          </a:xfrm>
          <a:prstGeom prst="rect">
            <a:avLst/>
          </a:prstGeom>
          <a:noFill/>
        </p:spPr>
        <p:txBody>
          <a:bodyPr wrap="square" rtlCol="0">
            <a:spAutoFit/>
          </a:bodyPr>
          <a:lstStyle/>
          <a:p>
            <a:pPr algn="ctr"/>
            <a:r>
              <a:rPr lang="es-ES" sz="1400" dirty="0"/>
              <a:t>Comité Internacional per a la Supervisió de les </a:t>
            </a:r>
            <a:r>
              <a:rPr lang="es-ES" sz="1400" dirty="0" err="1"/>
              <a:t>Tècniques</a:t>
            </a:r>
            <a:r>
              <a:rPr lang="es-ES" sz="1400" dirty="0"/>
              <a:t> de Reproducció Assistida (ICMART) </a:t>
            </a:r>
          </a:p>
        </p:txBody>
      </p:sp>
      <p:sp>
        <p:nvSpPr>
          <p:cNvPr id="14" name="CuadroTexto 13"/>
          <p:cNvSpPr txBox="1"/>
          <p:nvPr/>
        </p:nvSpPr>
        <p:spPr>
          <a:xfrm>
            <a:off x="179512" y="4265801"/>
            <a:ext cx="4392488"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2000" dirty="0"/>
              <a:t>Es defineix com la no consecució </a:t>
            </a:r>
          </a:p>
          <a:p>
            <a:pPr algn="ctr"/>
            <a:r>
              <a:rPr lang="es-ES" sz="2000" dirty="0"/>
              <a:t>d’ embaràs clínic després de 12 mesos de relacions sexuals sense anticoncepció.</a:t>
            </a:r>
          </a:p>
        </p:txBody>
      </p:sp>
      <p:pic>
        <p:nvPicPr>
          <p:cNvPr id="15" name="Imagen 14" descr="Unknown.png"/>
          <p:cNvPicPr>
            <a:picLocks noChangeAspect="1"/>
          </p:cNvPicPr>
          <p:nvPr/>
        </p:nvPicPr>
        <p:blipFill>
          <a:blip r:embed="rId5">
            <a:extLst>
              <a:ext uri="{BEBA8EAE-BF5A-486C-A8C5-ECC9F3942E4B}">
                <a14:imgProps xmlns:a14="http://schemas.microsoft.com/office/drawing/2010/main">
                  <a14:imgLayer r:embed="rId6">
                    <a14:imgEffect>
                      <a14:backgroundRemoval t="844" b="100000" l="943" r="100000"/>
                    </a14:imgEffect>
                  </a14:imgLayer>
                </a14:imgProps>
              </a:ext>
              <a:ext uri="{28A0092B-C50C-407E-A947-70E740481C1C}">
                <a14:useLocalDpi xmlns:a14="http://schemas.microsoft.com/office/drawing/2010/main" val="0"/>
              </a:ext>
            </a:extLst>
          </a:blip>
          <a:stretch>
            <a:fillRect/>
          </a:stretch>
        </p:blipFill>
        <p:spPr>
          <a:xfrm rot="8992223">
            <a:off x="4457065" y="3184804"/>
            <a:ext cx="1934988" cy="2163171"/>
          </a:xfrm>
          <a:prstGeom prst="rect">
            <a:avLst/>
          </a:prstGeom>
        </p:spPr>
      </p:pic>
      <p:pic>
        <p:nvPicPr>
          <p:cNvPr id="17" name="Imagen 16" descr="Unknown.png"/>
          <p:cNvPicPr>
            <a:picLocks noChangeAspect="1"/>
          </p:cNvPicPr>
          <p:nvPr/>
        </p:nvPicPr>
        <p:blipFill>
          <a:blip r:embed="rId5">
            <a:extLst>
              <a:ext uri="{BEBA8EAE-BF5A-486C-A8C5-ECC9F3942E4B}">
                <a14:imgProps xmlns:a14="http://schemas.microsoft.com/office/drawing/2010/main">
                  <a14:imgLayer r:embed="rId6">
                    <a14:imgEffect>
                      <a14:backgroundRemoval t="844" b="100000" l="943" r="100000"/>
                    </a14:imgEffect>
                  </a14:imgLayer>
                </a14:imgProps>
              </a:ext>
              <a:ext uri="{28A0092B-C50C-407E-A947-70E740481C1C}">
                <a14:useLocalDpi xmlns:a14="http://schemas.microsoft.com/office/drawing/2010/main" val="0"/>
              </a:ext>
            </a:extLst>
          </a:blip>
          <a:stretch>
            <a:fillRect/>
          </a:stretch>
        </p:blipFill>
        <p:spPr>
          <a:xfrm rot="6184659">
            <a:off x="5860447" y="3462540"/>
            <a:ext cx="1934988" cy="2163171"/>
          </a:xfrm>
          <a:prstGeom prst="rect">
            <a:avLst/>
          </a:prstGeom>
        </p:spPr>
      </p:pic>
      <p:pic>
        <p:nvPicPr>
          <p:cNvPr id="18" name="Imagen 17" descr="Unknown.png"/>
          <p:cNvPicPr>
            <a:picLocks noChangeAspect="1"/>
          </p:cNvPicPr>
          <p:nvPr/>
        </p:nvPicPr>
        <p:blipFill>
          <a:blip r:embed="rId5">
            <a:extLst>
              <a:ext uri="{BEBA8EAE-BF5A-486C-A8C5-ECC9F3942E4B}">
                <a14:imgProps xmlns:a14="http://schemas.microsoft.com/office/drawing/2010/main">
                  <a14:imgLayer r:embed="rId6">
                    <a14:imgEffect>
                      <a14:backgroundRemoval t="844" b="100000" l="943" r="100000"/>
                    </a14:imgEffect>
                  </a14:imgLayer>
                </a14:imgProps>
              </a:ext>
              <a:ext uri="{28A0092B-C50C-407E-A947-70E740481C1C}">
                <a14:useLocalDpi xmlns:a14="http://schemas.microsoft.com/office/drawing/2010/main" val="0"/>
              </a:ext>
            </a:extLst>
          </a:blip>
          <a:stretch>
            <a:fillRect/>
          </a:stretch>
        </p:blipFill>
        <p:spPr>
          <a:xfrm rot="4374750">
            <a:off x="7010860" y="3229965"/>
            <a:ext cx="1934988" cy="2163171"/>
          </a:xfrm>
          <a:prstGeom prst="rect">
            <a:avLst/>
          </a:prstGeom>
        </p:spPr>
      </p:pic>
      <p:pic>
        <p:nvPicPr>
          <p:cNvPr id="8" name="Imagen 7" descr="Coporate-Owned-Critical-Illness-Insurance.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1980755"/>
            <a:ext cx="2699792" cy="1790862"/>
          </a:xfrm>
          <a:prstGeom prst="rect">
            <a:avLst/>
          </a:prstGeom>
          <a:ln>
            <a:noFill/>
          </a:ln>
          <a:effectLst>
            <a:outerShdw blurRad="292100" dist="139700" dir="2700000" algn="tl" rotWithShape="0">
              <a:srgbClr val="333333">
                <a:alpha val="65000"/>
              </a:srgbClr>
            </a:outerShdw>
          </a:effectLst>
        </p:spPr>
      </p:pic>
      <p:sp>
        <p:nvSpPr>
          <p:cNvPr id="16" name="Multiplicación 15"/>
          <p:cNvSpPr/>
          <p:nvPr/>
        </p:nvSpPr>
        <p:spPr>
          <a:xfrm>
            <a:off x="4139952" y="3645024"/>
            <a:ext cx="4968552" cy="1800200"/>
          </a:xfrm>
          <a:prstGeom prst="mathMultiply">
            <a:avLst/>
          </a:prstGeom>
          <a:solidFill>
            <a:srgbClr val="FF6666">
              <a:alpha val="79000"/>
            </a:srgb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Medicina </a:t>
            </a:r>
          </a:p>
          <a:p>
            <a:pPr algn="ctr"/>
            <a:r>
              <a:rPr lang="es-ES" dirty="0"/>
              <a:t>de luxe</a:t>
            </a:r>
          </a:p>
        </p:txBody>
      </p:sp>
      <p:sp>
        <p:nvSpPr>
          <p:cNvPr id="19" name="CuadroTexto 18"/>
          <p:cNvSpPr txBox="1"/>
          <p:nvPr/>
        </p:nvSpPr>
        <p:spPr>
          <a:xfrm>
            <a:off x="755576" y="5685055"/>
            <a:ext cx="7186583" cy="1200329"/>
          </a:xfrm>
          <a:prstGeom prst="rect">
            <a:avLst/>
          </a:prstGeom>
          <a:noFill/>
        </p:spPr>
        <p:txBody>
          <a:bodyPr wrap="none" rtlCol="0">
            <a:spAutoFit/>
          </a:bodyPr>
          <a:lstStyle/>
          <a:p>
            <a:r>
              <a:rPr lang="ca-ES" dirty="0"/>
              <a:t>Hi ha casos especials:</a:t>
            </a:r>
          </a:p>
          <a:p>
            <a:pPr marL="742950" lvl="1" indent="-285750">
              <a:buFont typeface="Arial"/>
              <a:buChar char="•"/>
            </a:pPr>
            <a:r>
              <a:rPr lang="ca-ES" dirty="0"/>
              <a:t>Parelles afectades per trastorns de la fertilitat coneguts o evidents.</a:t>
            </a:r>
          </a:p>
          <a:p>
            <a:pPr marL="742950" lvl="1" indent="-285750">
              <a:buFont typeface="Arial"/>
              <a:buChar char="•"/>
            </a:pPr>
            <a:r>
              <a:rPr lang="ca-ES" dirty="0"/>
              <a:t>Antecedents reproductius desfavorables.</a:t>
            </a:r>
          </a:p>
          <a:p>
            <a:pPr marL="742950" lvl="1" indent="-285750">
              <a:buFont typeface="Arial"/>
              <a:buChar char="•"/>
            </a:pPr>
            <a:r>
              <a:rPr lang="ca-ES" dirty="0"/>
              <a:t>Dones amb edat reproductiva avançada (&gt;35 anys).</a:t>
            </a:r>
          </a:p>
        </p:txBody>
      </p:sp>
    </p:spTree>
    <p:extLst>
      <p:ext uri="{BB962C8B-B14F-4D97-AF65-F5344CB8AC3E}">
        <p14:creationId xmlns:p14="http://schemas.microsoft.com/office/powerpoint/2010/main" val="19911736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HERENCIA LIGADA AL CROMOSOMA Y</a:t>
            </a:r>
          </a:p>
        </p:txBody>
      </p:sp>
      <p:sp>
        <p:nvSpPr>
          <p:cNvPr id="3" name="CuadroTexto 2"/>
          <p:cNvSpPr txBox="1"/>
          <p:nvPr/>
        </p:nvSpPr>
        <p:spPr>
          <a:xfrm>
            <a:off x="0" y="2064016"/>
            <a:ext cx="9219930" cy="1754327"/>
          </a:xfrm>
          <a:prstGeom prst="rect">
            <a:avLst/>
          </a:prstGeom>
          <a:noFill/>
        </p:spPr>
        <p:txBody>
          <a:bodyPr wrap="none" rtlCol="0">
            <a:spAutoFit/>
          </a:bodyPr>
          <a:lstStyle/>
          <a:p>
            <a:r>
              <a:rPr lang="es-ES" dirty="0"/>
              <a:t>HERENCIA HOLÁNDRICA:  ESTAMOS refiriéndonos a la herencia ligada al cromosoma Y.</a:t>
            </a:r>
          </a:p>
          <a:p>
            <a:r>
              <a:rPr lang="es-ES" dirty="0"/>
              <a:t>En este sentido hay que decir, que solo se conoce un trastorno relacionado con este cromosoma</a:t>
            </a:r>
          </a:p>
          <a:p>
            <a:r>
              <a:rPr lang="es-ES" dirty="0"/>
              <a:t>Sexual, que es el denominado “síndrome de la oreja velluda”. Este enfermedad es transmitida </a:t>
            </a:r>
          </a:p>
          <a:p>
            <a:r>
              <a:rPr lang="es-ES" dirty="0"/>
              <a:t>Por el enfermo, que evidentemente es un varón, a toda su descendencia masculina. A las hijas</a:t>
            </a:r>
          </a:p>
          <a:p>
            <a:r>
              <a:rPr lang="es-ES" dirty="0"/>
              <a:t>Esta enfermedad no les afectará porque su genotipo sexual es XX.</a:t>
            </a:r>
          </a:p>
          <a:p>
            <a:endParaRPr lang="es-ES" dirty="0"/>
          </a:p>
        </p:txBody>
      </p:sp>
      <p:sp>
        <p:nvSpPr>
          <p:cNvPr id="4" name="CuadroTexto 3"/>
          <p:cNvSpPr txBox="1"/>
          <p:nvPr/>
        </p:nvSpPr>
        <p:spPr>
          <a:xfrm>
            <a:off x="335155" y="4180954"/>
            <a:ext cx="6173485" cy="646331"/>
          </a:xfrm>
          <a:prstGeom prst="rect">
            <a:avLst/>
          </a:prstGeom>
          <a:noFill/>
        </p:spPr>
        <p:txBody>
          <a:bodyPr wrap="none" rtlCol="0">
            <a:spAutoFit/>
          </a:bodyPr>
          <a:lstStyle/>
          <a:p>
            <a:r>
              <a:rPr lang="es-ES" dirty="0"/>
              <a:t>Carlos Navarro López, </a:t>
            </a:r>
          </a:p>
          <a:p>
            <a:r>
              <a:rPr lang="es-ES" dirty="0"/>
              <a:t>http://</a:t>
            </a:r>
            <a:r>
              <a:rPr lang="es-ES" dirty="0" err="1"/>
              <a:t>mural.uv.es</a:t>
            </a:r>
            <a:r>
              <a:rPr lang="es-ES" dirty="0"/>
              <a:t>/</a:t>
            </a:r>
            <a:r>
              <a:rPr lang="es-ES" dirty="0" err="1"/>
              <a:t>monavi</a:t>
            </a:r>
            <a:r>
              <a:rPr lang="es-ES" dirty="0"/>
              <a:t>/disco/primero/biologia/Tema34.pdf</a:t>
            </a:r>
          </a:p>
        </p:txBody>
      </p:sp>
    </p:spTree>
    <p:extLst>
      <p:ext uri="{BB962C8B-B14F-4D97-AF65-F5344CB8AC3E}">
        <p14:creationId xmlns:p14="http://schemas.microsoft.com/office/powerpoint/2010/main" val="30630402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HERENCIA LIGADA AL CROMOSOMA Y</a:t>
            </a:r>
          </a:p>
        </p:txBody>
      </p:sp>
      <p:pic>
        <p:nvPicPr>
          <p:cNvPr id="3" name="Imagen 2"/>
          <p:cNvPicPr>
            <a:picLocks noChangeAspect="1"/>
          </p:cNvPicPr>
          <p:nvPr/>
        </p:nvPicPr>
        <p:blipFill>
          <a:blip r:embed="rId2"/>
          <a:stretch>
            <a:fillRect/>
          </a:stretch>
        </p:blipFill>
        <p:spPr>
          <a:xfrm>
            <a:off x="-12242" y="2197100"/>
            <a:ext cx="6222542" cy="4660900"/>
          </a:xfrm>
          <a:prstGeom prst="rect">
            <a:avLst/>
          </a:prstGeom>
        </p:spPr>
      </p:pic>
      <p:pic>
        <p:nvPicPr>
          <p:cNvPr id="4" name="Imagen 3"/>
          <p:cNvPicPr>
            <a:picLocks noChangeAspect="1"/>
          </p:cNvPicPr>
          <p:nvPr/>
        </p:nvPicPr>
        <p:blipFill>
          <a:blip r:embed="rId3"/>
          <a:stretch>
            <a:fillRect/>
          </a:stretch>
        </p:blipFill>
        <p:spPr>
          <a:xfrm>
            <a:off x="6210300" y="2426435"/>
            <a:ext cx="3289300" cy="2463800"/>
          </a:xfrm>
          <a:prstGeom prst="rect">
            <a:avLst/>
          </a:prstGeom>
        </p:spPr>
      </p:pic>
    </p:spTree>
    <p:extLst>
      <p:ext uri="{BB962C8B-B14F-4D97-AF65-F5344CB8AC3E}">
        <p14:creationId xmlns:p14="http://schemas.microsoft.com/office/powerpoint/2010/main" val="28112317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04800"/>
            <a:ext cx="8229600" cy="990600"/>
          </a:xfrm>
        </p:spPr>
        <p:txBody>
          <a:bodyPr/>
          <a:lstStyle/>
          <a:p>
            <a:r>
              <a:rPr lang="es-ES" dirty="0"/>
              <a:t>TRES PARES GENÈTICS</a:t>
            </a:r>
          </a:p>
        </p:txBody>
      </p:sp>
      <p:grpSp>
        <p:nvGrpSpPr>
          <p:cNvPr id="13" name="Agrupar 12"/>
          <p:cNvGrpSpPr/>
          <p:nvPr/>
        </p:nvGrpSpPr>
        <p:grpSpPr>
          <a:xfrm>
            <a:off x="257239" y="1291167"/>
            <a:ext cx="4210622" cy="2750197"/>
            <a:chOff x="1" y="1291167"/>
            <a:chExt cx="4210622" cy="2750197"/>
          </a:xfrm>
        </p:grpSpPr>
        <p:sp>
          <p:nvSpPr>
            <p:cNvPr id="4" name="CuadroTexto 3"/>
            <p:cNvSpPr txBox="1"/>
            <p:nvPr/>
          </p:nvSpPr>
          <p:spPr>
            <a:xfrm>
              <a:off x="1" y="3825920"/>
              <a:ext cx="4210622" cy="215444"/>
            </a:xfrm>
            <a:prstGeom prst="rect">
              <a:avLst/>
            </a:prstGeom>
            <a:noFill/>
          </p:spPr>
          <p:txBody>
            <a:bodyPr wrap="square" rtlCol="0">
              <a:spAutoFit/>
            </a:bodyPr>
            <a:lstStyle/>
            <a:p>
              <a:r>
                <a:rPr lang="fi-FI" sz="800" dirty="0"/>
                <a:t>http://elpais.com/elpais/2015/02/03/ciencia/1422963738_504035.html</a:t>
              </a:r>
              <a:endParaRPr lang="es-ES" sz="800" dirty="0"/>
            </a:p>
          </p:txBody>
        </p:sp>
        <p:pic>
          <p:nvPicPr>
            <p:cNvPr id="7" name="Imagen 6" descr="Captura de pantalla 2015-04-23 a les 21.21.12.png"/>
            <p:cNvPicPr>
              <a:picLocks noChangeAspect="1"/>
            </p:cNvPicPr>
            <p:nvPr/>
          </p:nvPicPr>
          <p:blipFill rotWithShape="1">
            <a:blip r:embed="rId3">
              <a:extLst>
                <a:ext uri="{28A0092B-C50C-407E-A947-70E740481C1C}">
                  <a14:useLocalDpi xmlns:a14="http://schemas.microsoft.com/office/drawing/2010/main" val="0"/>
                </a:ext>
              </a:extLst>
            </a:blip>
            <a:srcRect l="10880" t="14074" r="42592" b="41111"/>
            <a:stretch/>
          </p:blipFill>
          <p:spPr>
            <a:xfrm>
              <a:off x="1" y="1291167"/>
              <a:ext cx="4210622" cy="2534753"/>
            </a:xfrm>
            <a:prstGeom prst="rect">
              <a:avLst/>
            </a:prstGeom>
          </p:spPr>
        </p:pic>
      </p:grpSp>
      <p:pic>
        <p:nvPicPr>
          <p:cNvPr id="10" name="Imagen 9" descr="Captura de pantalla 2015-04-23 a les 21.35.24.png"/>
          <p:cNvPicPr>
            <a:picLocks noChangeAspect="1"/>
          </p:cNvPicPr>
          <p:nvPr/>
        </p:nvPicPr>
        <p:blipFill rotWithShape="1">
          <a:blip r:embed="rId4" cstate="print">
            <a:extLst>
              <a:ext uri="{28A0092B-C50C-407E-A947-70E740481C1C}">
                <a14:useLocalDpi xmlns:a14="http://schemas.microsoft.com/office/drawing/2010/main" val="0"/>
              </a:ext>
            </a:extLst>
          </a:blip>
          <a:srcRect t="11655"/>
          <a:stretch/>
        </p:blipFill>
        <p:spPr>
          <a:xfrm>
            <a:off x="4956725" y="1146492"/>
            <a:ext cx="4051615" cy="2237139"/>
          </a:xfrm>
          <a:prstGeom prst="rect">
            <a:avLst/>
          </a:prstGeom>
        </p:spPr>
      </p:pic>
      <p:pic>
        <p:nvPicPr>
          <p:cNvPr id="11" name="Imagen 10" descr="Captura de pantalla 2015-04-23 a les 21.37.20.png"/>
          <p:cNvPicPr>
            <a:picLocks noChangeAspect="1"/>
          </p:cNvPicPr>
          <p:nvPr/>
        </p:nvPicPr>
        <p:blipFill rotWithShape="1">
          <a:blip r:embed="rId5" cstate="print">
            <a:extLst>
              <a:ext uri="{28A0092B-C50C-407E-A947-70E740481C1C}">
                <a14:useLocalDpi xmlns:a14="http://schemas.microsoft.com/office/drawing/2010/main" val="0"/>
              </a:ext>
            </a:extLst>
          </a:blip>
          <a:srcRect t="7646" b="15707"/>
          <a:stretch/>
        </p:blipFill>
        <p:spPr>
          <a:xfrm>
            <a:off x="0" y="4259501"/>
            <a:ext cx="5092385" cy="2439478"/>
          </a:xfrm>
          <a:prstGeom prst="rect">
            <a:avLst/>
          </a:prstGeom>
        </p:spPr>
      </p:pic>
      <p:pic>
        <p:nvPicPr>
          <p:cNvPr id="12" name="Imagen 11" descr="Captura de pantalla 2015-04-23 a les 21.37.11.png"/>
          <p:cNvPicPr>
            <a:picLocks noChangeAspect="1"/>
          </p:cNvPicPr>
          <p:nvPr/>
        </p:nvPicPr>
        <p:blipFill rotWithShape="1">
          <a:blip r:embed="rId6">
            <a:extLst>
              <a:ext uri="{28A0092B-C50C-407E-A947-70E740481C1C}">
                <a14:useLocalDpi xmlns:a14="http://schemas.microsoft.com/office/drawing/2010/main" val="0"/>
              </a:ext>
            </a:extLst>
          </a:blip>
          <a:srcRect l="10887" t="7812" r="36347"/>
          <a:stretch/>
        </p:blipFill>
        <p:spPr>
          <a:xfrm>
            <a:off x="5315458" y="3176823"/>
            <a:ext cx="3371342" cy="3681177"/>
          </a:xfrm>
          <a:prstGeom prst="rect">
            <a:avLst/>
          </a:prstGeom>
        </p:spPr>
      </p:pic>
    </p:spTree>
    <p:extLst>
      <p:ext uri="{BB962C8B-B14F-4D97-AF65-F5344CB8AC3E}">
        <p14:creationId xmlns:p14="http://schemas.microsoft.com/office/powerpoint/2010/main" val="3507138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4-23 a les 21.38.19.png"/>
          <p:cNvPicPr>
            <a:picLocks noChangeAspect="1"/>
          </p:cNvPicPr>
          <p:nvPr/>
        </p:nvPicPr>
        <p:blipFill rotWithShape="1">
          <a:blip r:embed="rId2">
            <a:extLst>
              <a:ext uri="{28A0092B-C50C-407E-A947-70E740481C1C}">
                <a14:useLocalDpi xmlns:a14="http://schemas.microsoft.com/office/drawing/2010/main" val="0"/>
              </a:ext>
            </a:extLst>
          </a:blip>
          <a:srcRect l="13042" t="7448" r="19542"/>
          <a:stretch/>
        </p:blipFill>
        <p:spPr>
          <a:xfrm>
            <a:off x="1760701" y="356259"/>
            <a:ext cx="7383300" cy="6335227"/>
          </a:xfrm>
          <a:prstGeom prst="rect">
            <a:avLst/>
          </a:prstGeom>
        </p:spPr>
      </p:pic>
      <p:pic>
        <p:nvPicPr>
          <p:cNvPr id="3" name="Imagen 2" descr="Captura de pantalla 2015-04-23 a les 21.37.11.png"/>
          <p:cNvPicPr>
            <a:picLocks noChangeAspect="1"/>
          </p:cNvPicPr>
          <p:nvPr/>
        </p:nvPicPr>
        <p:blipFill rotWithShape="1">
          <a:blip r:embed="rId3">
            <a:extLst>
              <a:ext uri="{28A0092B-C50C-407E-A947-70E740481C1C}">
                <a14:useLocalDpi xmlns:a14="http://schemas.microsoft.com/office/drawing/2010/main" val="0"/>
              </a:ext>
            </a:extLst>
          </a:blip>
          <a:srcRect l="10887" t="7812" r="36347"/>
          <a:stretch/>
        </p:blipFill>
        <p:spPr>
          <a:xfrm>
            <a:off x="0" y="650560"/>
            <a:ext cx="3371342" cy="3681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6873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4-23 a les 21.26.47.png"/>
          <p:cNvPicPr>
            <a:picLocks noChangeAspect="1"/>
          </p:cNvPicPr>
          <p:nvPr/>
        </p:nvPicPr>
        <p:blipFill rotWithShape="1">
          <a:blip r:embed="rId2" cstate="print">
            <a:extLst>
              <a:ext uri="{28A0092B-C50C-407E-A947-70E740481C1C}">
                <a14:useLocalDpi xmlns:a14="http://schemas.microsoft.com/office/drawing/2010/main" val="0"/>
              </a:ext>
            </a:extLst>
          </a:blip>
          <a:srcRect l="10449" t="6521" r="8783"/>
          <a:stretch/>
        </p:blipFill>
        <p:spPr>
          <a:xfrm>
            <a:off x="0" y="471384"/>
            <a:ext cx="4048270" cy="2928376"/>
          </a:xfrm>
          <a:prstGeom prst="rect">
            <a:avLst/>
          </a:prstGeom>
        </p:spPr>
      </p:pic>
      <p:pic>
        <p:nvPicPr>
          <p:cNvPr id="3" name="Imagen 2" descr="Captura de pantalla 2015-04-23 a les 21.26.54.png"/>
          <p:cNvPicPr>
            <a:picLocks noChangeAspect="1"/>
          </p:cNvPicPr>
          <p:nvPr/>
        </p:nvPicPr>
        <p:blipFill rotWithShape="1">
          <a:blip r:embed="rId3">
            <a:extLst>
              <a:ext uri="{28A0092B-C50C-407E-A947-70E740481C1C}">
                <a14:useLocalDpi xmlns:a14="http://schemas.microsoft.com/office/drawing/2010/main" val="0"/>
              </a:ext>
            </a:extLst>
          </a:blip>
          <a:srcRect l="11302" t="7358" r="9807" b="5702"/>
          <a:stretch/>
        </p:blipFill>
        <p:spPr>
          <a:xfrm>
            <a:off x="4707467" y="471384"/>
            <a:ext cx="4251523" cy="2928376"/>
          </a:xfrm>
          <a:prstGeom prst="rect">
            <a:avLst/>
          </a:prstGeom>
        </p:spPr>
      </p:pic>
      <p:pic>
        <p:nvPicPr>
          <p:cNvPr id="4" name="Imagen 3" descr="Captura de pantalla 2015-04-23 a les 21.27.04.png"/>
          <p:cNvPicPr>
            <a:picLocks noChangeAspect="1"/>
          </p:cNvPicPr>
          <p:nvPr/>
        </p:nvPicPr>
        <p:blipFill rotWithShape="1">
          <a:blip r:embed="rId4">
            <a:extLst>
              <a:ext uri="{28A0092B-C50C-407E-A947-70E740481C1C}">
                <a14:useLocalDpi xmlns:a14="http://schemas.microsoft.com/office/drawing/2010/main" val="0"/>
              </a:ext>
            </a:extLst>
          </a:blip>
          <a:srcRect l="10208" t="6884" r="10103"/>
          <a:stretch/>
        </p:blipFill>
        <p:spPr>
          <a:xfrm>
            <a:off x="4556452" y="3640140"/>
            <a:ext cx="4402538" cy="3215196"/>
          </a:xfrm>
          <a:prstGeom prst="rect">
            <a:avLst/>
          </a:prstGeom>
        </p:spPr>
      </p:pic>
      <p:pic>
        <p:nvPicPr>
          <p:cNvPr id="6" name="Imagen 5" descr="Captura de pantalla 2015-04-23 a les 21.29.16.png"/>
          <p:cNvPicPr>
            <a:picLocks noChangeAspect="1"/>
          </p:cNvPicPr>
          <p:nvPr/>
        </p:nvPicPr>
        <p:blipFill rotWithShape="1">
          <a:blip r:embed="rId5" cstate="print">
            <a:extLst>
              <a:ext uri="{28A0092B-C50C-407E-A947-70E740481C1C}">
                <a14:useLocalDpi xmlns:a14="http://schemas.microsoft.com/office/drawing/2010/main" val="0"/>
              </a:ext>
            </a:extLst>
          </a:blip>
          <a:srcRect l="9450" t="6177" r="11455"/>
          <a:stretch/>
        </p:blipFill>
        <p:spPr>
          <a:xfrm>
            <a:off x="0" y="3658144"/>
            <a:ext cx="4048270" cy="3001339"/>
          </a:xfrm>
          <a:prstGeom prst="rect">
            <a:avLst/>
          </a:prstGeom>
        </p:spPr>
      </p:pic>
    </p:spTree>
    <p:extLst>
      <p:ext uri="{BB962C8B-B14F-4D97-AF65-F5344CB8AC3E}">
        <p14:creationId xmlns:p14="http://schemas.microsoft.com/office/powerpoint/2010/main" val="2023767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VIDEO ESTUDI GENÈTIC: DGP</a:t>
            </a:r>
          </a:p>
        </p:txBody>
      </p:sp>
      <p:pic>
        <p:nvPicPr>
          <p:cNvPr id="4" name="Diagnóstico genético preimplantacion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600200"/>
            <a:ext cx="6096000" cy="4876800"/>
          </a:xfrm>
        </p:spPr>
      </p:pic>
    </p:spTree>
    <p:extLst>
      <p:ext uri="{BB962C8B-B14F-4D97-AF65-F5344CB8AC3E}">
        <p14:creationId xmlns:p14="http://schemas.microsoft.com/office/powerpoint/2010/main" val="3047200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a:t>MOLTES GRÀCIES PER LA VOSTRA ATENCIÓ</a:t>
            </a:r>
          </a:p>
        </p:txBody>
      </p:sp>
      <p:sp>
        <p:nvSpPr>
          <p:cNvPr id="3" name="Subtítulo 2"/>
          <p:cNvSpPr>
            <a:spLocks noGrp="1"/>
          </p:cNvSpPr>
          <p:nvPr>
            <p:ph type="body" idx="1"/>
          </p:nvPr>
        </p:nvSpPr>
        <p:spPr/>
        <p:txBody>
          <a:bodyPr>
            <a:normAutofit lnSpcReduction="10000"/>
          </a:bodyPr>
          <a:lstStyle/>
          <a:p>
            <a:pPr algn="r"/>
            <a:r>
              <a:rPr lang="es-ES" sz="2000" dirty="0"/>
              <a:t>Laura Domínguez </a:t>
            </a:r>
            <a:r>
              <a:rPr lang="es-ES" sz="2000" dirty="0" err="1"/>
              <a:t>Escribà</a:t>
            </a:r>
            <a:endParaRPr lang="es-ES" sz="2000" dirty="0"/>
          </a:p>
          <a:p>
            <a:pPr algn="r"/>
            <a:r>
              <a:rPr lang="es-ES" sz="2400" b="1" dirty="0" err="1"/>
              <a:t>DoCiència</a:t>
            </a:r>
            <a:endParaRPr lang="es-ES" sz="2400" b="1" dirty="0"/>
          </a:p>
          <a:p>
            <a:pPr algn="r"/>
            <a:r>
              <a:rPr lang="es-ES" sz="2000" dirty="0">
                <a:hlinkClick r:id="rId2"/>
              </a:rPr>
              <a:t>http://www.dociencia.cat</a:t>
            </a:r>
            <a:endParaRPr lang="es-ES" sz="2000" dirty="0"/>
          </a:p>
          <a:p>
            <a:pPr algn="r"/>
            <a:r>
              <a:rPr lang="es-ES" sz="2000" dirty="0">
                <a:hlinkClick r:id="rId3"/>
              </a:rPr>
              <a:t>laura@dociencia.cat</a:t>
            </a:r>
            <a:endParaRPr lang="es-ES" sz="2000" dirty="0"/>
          </a:p>
          <a:p>
            <a:pPr algn="r"/>
            <a:endParaRPr lang="es-ES" dirty="0"/>
          </a:p>
        </p:txBody>
      </p:sp>
    </p:spTree>
    <p:extLst>
      <p:ext uri="{BB962C8B-B14F-4D97-AF65-F5344CB8AC3E}">
        <p14:creationId xmlns:p14="http://schemas.microsoft.com/office/powerpoint/2010/main" val="708348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lamada de flecha a la derecha 13"/>
          <p:cNvSpPr/>
          <p:nvPr/>
        </p:nvSpPr>
        <p:spPr>
          <a:xfrm>
            <a:off x="683568" y="4509120"/>
            <a:ext cx="4032448" cy="1800200"/>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457200" y="332656"/>
            <a:ext cx="8229600" cy="990600"/>
          </a:xfrm>
        </p:spPr>
        <p:txBody>
          <a:bodyPr/>
          <a:lstStyle/>
          <a:p>
            <a:r>
              <a:rPr lang="es-ES" dirty="0"/>
              <a:t>ESTERILITAT VS INFERTILITAT</a:t>
            </a:r>
          </a:p>
        </p:txBody>
      </p:sp>
      <p:pic>
        <p:nvPicPr>
          <p:cNvPr id="5" name="Imagen 4" descr="images-6.jpeg"/>
          <p:cNvPicPr>
            <a:picLocks noChangeAspect="1"/>
          </p:cNvPicPr>
          <p:nvPr/>
        </p:nvPicPr>
        <p:blipFill rotWithShape="1">
          <a:blip r:embed="rId3">
            <a:extLst>
              <a:ext uri="{28A0092B-C50C-407E-A947-70E740481C1C}">
                <a14:useLocalDpi xmlns:a14="http://schemas.microsoft.com/office/drawing/2010/main" val="0"/>
              </a:ext>
            </a:extLst>
          </a:blip>
          <a:srcRect l="30833"/>
          <a:stretch/>
        </p:blipFill>
        <p:spPr>
          <a:xfrm>
            <a:off x="1187624" y="1425356"/>
            <a:ext cx="2232248" cy="2147660"/>
          </a:xfrm>
          <a:prstGeom prst="rect">
            <a:avLst/>
          </a:prstGeom>
        </p:spPr>
      </p:pic>
      <p:pic>
        <p:nvPicPr>
          <p:cNvPr id="6" name="Imagen 5" descr="images-6.jpeg"/>
          <p:cNvPicPr>
            <a:picLocks noChangeAspect="1"/>
          </p:cNvPicPr>
          <p:nvPr/>
        </p:nvPicPr>
        <p:blipFill rotWithShape="1">
          <a:blip r:embed="rId3">
            <a:extLst>
              <a:ext uri="{28A0092B-C50C-407E-A947-70E740481C1C}">
                <a14:useLocalDpi xmlns:a14="http://schemas.microsoft.com/office/drawing/2010/main" val="0"/>
              </a:ext>
            </a:extLst>
          </a:blip>
          <a:srcRect l="30833"/>
          <a:stretch/>
        </p:blipFill>
        <p:spPr>
          <a:xfrm>
            <a:off x="4499992" y="1412776"/>
            <a:ext cx="2232248" cy="2147660"/>
          </a:xfrm>
          <a:prstGeom prst="rect">
            <a:avLst/>
          </a:prstGeom>
        </p:spPr>
      </p:pic>
      <p:pic>
        <p:nvPicPr>
          <p:cNvPr id="7" name="Imagen 6" descr="images-8.jpeg"/>
          <p:cNvPicPr>
            <a:picLocks noChangeAspect="1"/>
          </p:cNvPicPr>
          <p:nvPr/>
        </p:nvPicPr>
        <p:blipFill>
          <a:blip r:embed="rId4">
            <a:extLst>
              <a:ext uri="{BEBA8EAE-BF5A-486C-A8C5-ECC9F3942E4B}">
                <a14:imgProps xmlns:a14="http://schemas.microsoft.com/office/drawing/2010/main">
                  <a14:imgLayer r:embed="rId5">
                    <a14:imgEffect>
                      <a14:backgroundRemoval t="0" b="99468" l="0" r="100000"/>
                    </a14:imgEffect>
                  </a14:imgLayer>
                </a14:imgProps>
              </a:ext>
              <a:ext uri="{28A0092B-C50C-407E-A947-70E740481C1C}">
                <a14:useLocalDpi xmlns:a14="http://schemas.microsoft.com/office/drawing/2010/main" val="0"/>
              </a:ext>
            </a:extLst>
          </a:blip>
          <a:stretch>
            <a:fillRect/>
          </a:stretch>
        </p:blipFill>
        <p:spPr>
          <a:xfrm>
            <a:off x="6012160" y="2132856"/>
            <a:ext cx="2470461" cy="1733010"/>
          </a:xfrm>
          <a:prstGeom prst="rect">
            <a:avLst/>
          </a:prstGeom>
        </p:spPr>
      </p:pic>
      <p:sp>
        <p:nvSpPr>
          <p:cNvPr id="8" name="CuadroTexto 7"/>
          <p:cNvSpPr txBox="1"/>
          <p:nvPr/>
        </p:nvSpPr>
        <p:spPr>
          <a:xfrm>
            <a:off x="1619672" y="3717032"/>
            <a:ext cx="132600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dirty="0"/>
              <a:t>ESTERILITAT</a:t>
            </a:r>
          </a:p>
        </p:txBody>
      </p:sp>
      <p:sp>
        <p:nvSpPr>
          <p:cNvPr id="9" name="CuadroTexto 8"/>
          <p:cNvSpPr txBox="1"/>
          <p:nvPr/>
        </p:nvSpPr>
        <p:spPr>
          <a:xfrm>
            <a:off x="4860032" y="3717032"/>
            <a:ext cx="142859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dirty="0"/>
              <a:t>INFERTILITAT</a:t>
            </a:r>
          </a:p>
        </p:txBody>
      </p:sp>
      <p:graphicFrame>
        <p:nvGraphicFramePr>
          <p:cNvPr id="12" name="Gráfico 11"/>
          <p:cNvGraphicFramePr/>
          <p:nvPr>
            <p:extLst>
              <p:ext uri="{D42A27DB-BD31-4B8C-83A1-F6EECF244321}">
                <p14:modId xmlns:p14="http://schemas.microsoft.com/office/powerpoint/2010/main" val="2829131010"/>
              </p:ext>
            </p:extLst>
          </p:nvPr>
        </p:nvGraphicFramePr>
        <p:xfrm>
          <a:off x="3923928" y="4077072"/>
          <a:ext cx="4824536" cy="2780928"/>
        </p:xfrm>
        <a:graphic>
          <a:graphicData uri="http://schemas.openxmlformats.org/drawingml/2006/chart">
            <c:chart xmlns:c="http://schemas.openxmlformats.org/drawingml/2006/chart" xmlns:r="http://schemas.openxmlformats.org/officeDocument/2006/relationships" r:id="rId6"/>
          </a:graphicData>
        </a:graphic>
      </p:graphicFrame>
      <p:sp>
        <p:nvSpPr>
          <p:cNvPr id="13" name="CuadroTexto 12"/>
          <p:cNvSpPr txBox="1"/>
          <p:nvPr/>
        </p:nvSpPr>
        <p:spPr>
          <a:xfrm>
            <a:off x="937701" y="4797152"/>
            <a:ext cx="19781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dirty="0"/>
              <a:t>ESTERILITAT: </a:t>
            </a:r>
          </a:p>
          <a:p>
            <a:pPr algn="ctr"/>
            <a:r>
              <a:rPr lang="es-ES" dirty="0"/>
              <a:t>15% PARELLES EN EDAT REPRODUCTIVA</a:t>
            </a:r>
          </a:p>
        </p:txBody>
      </p:sp>
      <p:sp>
        <p:nvSpPr>
          <p:cNvPr id="11" name="Multiplicación 10"/>
          <p:cNvSpPr/>
          <p:nvPr/>
        </p:nvSpPr>
        <p:spPr>
          <a:xfrm>
            <a:off x="7164288" y="2780928"/>
            <a:ext cx="1800200" cy="1224136"/>
          </a:xfrm>
          <a:prstGeom prst="mathMultiply">
            <a:avLst/>
          </a:prstGeom>
          <a:solidFill>
            <a:srgbClr val="FF6666">
              <a:alpha val="79000"/>
            </a:srgb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a:p>
            <a:pPr algn="ctr"/>
            <a:endParaRPr lang="es-ES" dirty="0"/>
          </a:p>
        </p:txBody>
      </p:sp>
      <p:sp>
        <p:nvSpPr>
          <p:cNvPr id="15" name="Multiplicación 14"/>
          <p:cNvSpPr/>
          <p:nvPr/>
        </p:nvSpPr>
        <p:spPr>
          <a:xfrm>
            <a:off x="611560" y="1700808"/>
            <a:ext cx="2160240" cy="1368152"/>
          </a:xfrm>
          <a:prstGeom prst="mathMultiply">
            <a:avLst/>
          </a:prstGeom>
          <a:solidFill>
            <a:srgbClr val="FF6666">
              <a:alpha val="79000"/>
            </a:srgb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a:p>
            <a:pPr algn="ctr"/>
            <a:endParaRPr lang="es-ES" dirty="0"/>
          </a:p>
        </p:txBody>
      </p:sp>
    </p:spTree>
    <p:extLst>
      <p:ext uri="{BB962C8B-B14F-4D97-AF65-F5344CB8AC3E}">
        <p14:creationId xmlns:p14="http://schemas.microsoft.com/office/powerpoint/2010/main" val="1503739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PROBLEMES MÉS FREQÜENTS</a:t>
            </a:r>
          </a:p>
        </p:txBody>
      </p:sp>
      <p:sp>
        <p:nvSpPr>
          <p:cNvPr id="4" name="3 Marcador de texto"/>
          <p:cNvSpPr>
            <a:spLocks noGrp="1"/>
          </p:cNvSpPr>
          <p:nvPr>
            <p:ph type="body" idx="4294967295"/>
          </p:nvPr>
        </p:nvSpPr>
        <p:spPr>
          <a:xfrm>
            <a:off x="1475656" y="1844824"/>
            <a:ext cx="1296144" cy="639763"/>
          </a:xfrm>
          <a:prstGeom prst="rect">
            <a:avLst/>
          </a:prstGeom>
        </p:spPr>
        <p:style>
          <a:lnRef idx="2">
            <a:schemeClr val="accent1"/>
          </a:lnRef>
          <a:fillRef idx="1">
            <a:schemeClr val="lt1"/>
          </a:fillRef>
          <a:effectRef idx="0">
            <a:schemeClr val="accent1"/>
          </a:effectRef>
          <a:fontRef idx="minor">
            <a:schemeClr val="dk1"/>
          </a:fontRef>
        </p:style>
        <p:txBody>
          <a:bodyPr/>
          <a:lstStyle/>
          <a:p>
            <a:pPr marL="0" indent="0">
              <a:buNone/>
            </a:pPr>
            <a:r>
              <a:rPr lang="es-ES" b="1" dirty="0"/>
              <a:t>Dones</a:t>
            </a:r>
          </a:p>
        </p:txBody>
      </p:sp>
      <p:sp>
        <p:nvSpPr>
          <p:cNvPr id="3" name="2 Marcador de contenido"/>
          <p:cNvSpPr>
            <a:spLocks noGrp="1"/>
          </p:cNvSpPr>
          <p:nvPr>
            <p:ph sz="half" idx="4294967295"/>
          </p:nvPr>
        </p:nvSpPr>
        <p:spPr>
          <a:xfrm>
            <a:off x="323528" y="2717800"/>
            <a:ext cx="3932238" cy="3951288"/>
          </a:xfrm>
          <a:prstGeom prst="rect">
            <a:avLst/>
          </a:prstGeom>
        </p:spPr>
        <p:txBody>
          <a:bodyPr>
            <a:normAutofit fontScale="70000" lnSpcReduction="20000"/>
          </a:bodyPr>
          <a:lstStyle/>
          <a:p>
            <a:pPr marL="457200" indent="-457200">
              <a:buFont typeface="+mj-lt"/>
              <a:buAutoNum type="arabicPeriod"/>
            </a:pPr>
            <a:r>
              <a:rPr lang="ca-ES" dirty="0">
                <a:solidFill>
                  <a:srgbClr val="000000"/>
                </a:solidFill>
              </a:rPr>
              <a:t>Factor ovàric:</a:t>
            </a:r>
          </a:p>
          <a:p>
            <a:pPr marL="857250" lvl="1" indent="-457200"/>
            <a:r>
              <a:rPr lang="ca-ES" dirty="0">
                <a:solidFill>
                  <a:srgbClr val="000000"/>
                </a:solidFill>
              </a:rPr>
              <a:t>Menopausa o causa ovàrica precoç.</a:t>
            </a:r>
          </a:p>
          <a:p>
            <a:pPr marL="857250" lvl="1" indent="-457200"/>
            <a:r>
              <a:rPr lang="ca-ES" dirty="0">
                <a:solidFill>
                  <a:srgbClr val="000000"/>
                </a:solidFill>
              </a:rPr>
              <a:t>Alteracions en l’ovulació: Síndrome d’ovari </a:t>
            </a:r>
            <a:r>
              <a:rPr lang="ca-ES" dirty="0" err="1">
                <a:solidFill>
                  <a:srgbClr val="000000"/>
                </a:solidFill>
              </a:rPr>
              <a:t>poliquístic</a:t>
            </a:r>
            <a:r>
              <a:rPr lang="ca-ES" dirty="0">
                <a:solidFill>
                  <a:srgbClr val="000000"/>
                </a:solidFill>
              </a:rPr>
              <a:t>.</a:t>
            </a:r>
          </a:p>
          <a:p>
            <a:pPr marL="857250" lvl="1" indent="-457200"/>
            <a:r>
              <a:rPr lang="ca-ES" dirty="0">
                <a:solidFill>
                  <a:srgbClr val="000000"/>
                </a:solidFill>
              </a:rPr>
              <a:t>Mala qualitat </a:t>
            </a:r>
            <a:r>
              <a:rPr lang="ca-ES" dirty="0" err="1">
                <a:solidFill>
                  <a:srgbClr val="000000"/>
                </a:solidFill>
              </a:rPr>
              <a:t>ovocitària</a:t>
            </a:r>
            <a:r>
              <a:rPr lang="ca-ES" dirty="0">
                <a:solidFill>
                  <a:srgbClr val="000000"/>
                </a:solidFill>
              </a:rPr>
              <a:t>.</a:t>
            </a:r>
          </a:p>
          <a:p>
            <a:pPr marL="457200" indent="-457200">
              <a:buFont typeface="+mj-lt"/>
              <a:buAutoNum type="arabicPeriod"/>
            </a:pPr>
            <a:r>
              <a:rPr lang="ca-ES" dirty="0">
                <a:solidFill>
                  <a:srgbClr val="000000"/>
                </a:solidFill>
              </a:rPr>
              <a:t>Factor </a:t>
            </a:r>
            <a:r>
              <a:rPr lang="ca-ES" dirty="0" err="1">
                <a:solidFill>
                  <a:srgbClr val="000000"/>
                </a:solidFill>
              </a:rPr>
              <a:t>tubàric</a:t>
            </a:r>
            <a:endParaRPr lang="ca-ES" dirty="0">
              <a:solidFill>
                <a:srgbClr val="000000"/>
              </a:solidFill>
            </a:endParaRPr>
          </a:p>
          <a:p>
            <a:pPr marL="457200" indent="-457200">
              <a:buFont typeface="+mj-lt"/>
              <a:buAutoNum type="arabicPeriod"/>
            </a:pPr>
            <a:r>
              <a:rPr lang="ca-ES" dirty="0">
                <a:solidFill>
                  <a:srgbClr val="000000"/>
                </a:solidFill>
              </a:rPr>
              <a:t>Factor uterí:</a:t>
            </a:r>
          </a:p>
          <a:p>
            <a:pPr marL="731520" lvl="1" indent="-457200"/>
            <a:r>
              <a:rPr lang="ca-ES" dirty="0">
                <a:solidFill>
                  <a:srgbClr val="000000"/>
                </a:solidFill>
              </a:rPr>
              <a:t>Malformacions uterines</a:t>
            </a:r>
          </a:p>
          <a:p>
            <a:pPr marL="731520" lvl="1" indent="-457200"/>
            <a:r>
              <a:rPr lang="ca-ES" dirty="0">
                <a:solidFill>
                  <a:srgbClr val="000000"/>
                </a:solidFill>
              </a:rPr>
              <a:t>Miomes</a:t>
            </a:r>
          </a:p>
          <a:p>
            <a:pPr marL="731520" lvl="1" indent="-457200"/>
            <a:r>
              <a:rPr lang="ca-ES" dirty="0">
                <a:solidFill>
                  <a:srgbClr val="000000"/>
                </a:solidFill>
              </a:rPr>
              <a:t>Endometriosis</a:t>
            </a:r>
          </a:p>
          <a:p>
            <a:pPr marL="457200" indent="-457200">
              <a:buFont typeface="+mj-lt"/>
              <a:buAutoNum type="arabicPeriod"/>
            </a:pPr>
            <a:r>
              <a:rPr lang="ca-ES" dirty="0">
                <a:solidFill>
                  <a:srgbClr val="000000"/>
                </a:solidFill>
              </a:rPr>
              <a:t>Factor embrionari</a:t>
            </a:r>
          </a:p>
          <a:p>
            <a:pPr lvl="1">
              <a:buNone/>
            </a:pPr>
            <a:endParaRPr lang="ca-ES" dirty="0">
              <a:solidFill>
                <a:srgbClr val="000000"/>
              </a:solidFill>
            </a:endParaRPr>
          </a:p>
          <a:p>
            <a:pPr lvl="1"/>
            <a:endParaRPr lang="ca-ES" dirty="0">
              <a:solidFill>
                <a:srgbClr val="000000"/>
              </a:solidFill>
            </a:endParaRPr>
          </a:p>
        </p:txBody>
      </p:sp>
      <p:pic>
        <p:nvPicPr>
          <p:cNvPr id="7" name="Imagen 6" descr="images-3.png"/>
          <p:cNvPicPr>
            <a:picLocks noChangeAspect="1"/>
          </p:cNvPicPr>
          <p:nvPr/>
        </p:nvPicPr>
        <p:blipFill rotWithShape="1">
          <a:blip r:embed="rId3">
            <a:extLst>
              <a:ext uri="{28A0092B-C50C-407E-A947-70E740481C1C}">
                <a14:useLocalDpi xmlns:a14="http://schemas.microsoft.com/office/drawing/2010/main" val="0"/>
              </a:ext>
            </a:extLst>
          </a:blip>
          <a:srcRect r="63541"/>
          <a:stretch/>
        </p:blipFill>
        <p:spPr>
          <a:xfrm>
            <a:off x="738959" y="1701304"/>
            <a:ext cx="592681" cy="863600"/>
          </a:xfrm>
          <a:prstGeom prst="rect">
            <a:avLst/>
          </a:prstGeom>
        </p:spPr>
      </p:pic>
      <p:pic>
        <p:nvPicPr>
          <p:cNvPr id="9" name="8 Marcador de contenido" descr="factores-femeninos2.png"/>
          <p:cNvPicPr>
            <a:picLocks noChangeAspect="1"/>
          </p:cNvPicPr>
          <p:nvPr/>
        </p:nvPicPr>
        <p:blipFill>
          <a:blip r:embed="rId4"/>
          <a:stretch>
            <a:fillRect/>
          </a:stretch>
        </p:blipFill>
        <p:spPr>
          <a:xfrm>
            <a:off x="4283968" y="2492896"/>
            <a:ext cx="4677244" cy="3750835"/>
          </a:xfrm>
          <a:prstGeom prst="rect">
            <a:avLst/>
          </a:prstGeom>
          <a:noFill/>
          <a:ln w="38100" cap="flat" cmpd="sng" algn="ctr">
            <a:noFill/>
            <a:prstDash val="solid"/>
          </a:ln>
          <a:effectLst/>
        </p:spPr>
      </p:pic>
    </p:spTree>
    <p:extLst>
      <p:ext uri="{BB962C8B-B14F-4D97-AF65-F5344CB8AC3E}">
        <p14:creationId xmlns:p14="http://schemas.microsoft.com/office/powerpoint/2010/main" val="229409617"/>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5B6973"/>
      </a:dk2>
      <a:lt2>
        <a:srgbClr val="E7ECED"/>
      </a:lt2>
      <a:accent1>
        <a:srgbClr val="98C723"/>
      </a:accent1>
      <a:accent2>
        <a:srgbClr val="00B050"/>
      </a:accent2>
      <a:accent3>
        <a:srgbClr val="DEAE00"/>
      </a:accent3>
      <a:accent4>
        <a:srgbClr val="72951A"/>
      </a:accent4>
      <a:accent5>
        <a:srgbClr val="4C6311"/>
      </a:accent5>
      <a:accent6>
        <a:srgbClr val="D8EEA1"/>
      </a:accent6>
      <a:hlink>
        <a:srgbClr val="FFC000"/>
      </a:hlink>
      <a:folHlink>
        <a:srgbClr val="FFD9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a">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2297</TotalTime>
  <Words>5763</Words>
  <Application>Microsoft Office PowerPoint</Application>
  <PresentationFormat>Presentación en pantalla (4:3)</PresentationFormat>
  <Paragraphs>619</Paragraphs>
  <Slides>76</Slides>
  <Notes>38</Notes>
  <HiddenSlides>0</HiddenSlides>
  <MMClips>3</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76</vt:i4>
      </vt:variant>
    </vt:vector>
  </HeadingPairs>
  <TitlesOfParts>
    <vt:vector size="84" baseType="lpstr">
      <vt:lpstr>AR ESSENCE</vt:lpstr>
      <vt:lpstr>Arial</vt:lpstr>
      <vt:lpstr>Calibri</vt:lpstr>
      <vt:lpstr>Trebuchet MS</vt:lpstr>
      <vt:lpstr>Wingdings</vt:lpstr>
      <vt:lpstr>Wingdings 3</vt:lpstr>
      <vt:lpstr>Office Theme</vt:lpstr>
      <vt:lpstr>Faceta</vt:lpstr>
      <vt:lpstr>DoCiència</vt:lpstr>
      <vt:lpstr>ÍNDEX</vt:lpstr>
      <vt:lpstr>Presentación de PowerPoint</vt:lpstr>
      <vt:lpstr>Presentación de PowerPoint</vt:lpstr>
      <vt:lpstr>Presentación de PowerPoint</vt:lpstr>
      <vt:lpstr>TÈCNIQUES DE REPRODUCCIÓ ASSISTIDA</vt:lpstr>
      <vt:lpstr>L’ESTERILITAT CLASSIFICADA COM MALALTIA</vt:lpstr>
      <vt:lpstr>ESTERILITAT VS INFERTILITAT</vt:lpstr>
      <vt:lpstr>PROBLEMES MÉS FREQÜENTS</vt:lpstr>
      <vt:lpstr>PROBLEMES MÉS FREQÜENTS</vt:lpstr>
      <vt:lpstr>Tractaments en Reproducció Assistida</vt:lpstr>
      <vt:lpstr>VIDEO RESUM</vt:lpstr>
      <vt:lpstr>ESTIMULACIÓ OVÀRICA CONTROLADA</vt:lpstr>
      <vt:lpstr>OBTENCIÓ D’OVÒCITS: ASPIRACIÓ O PUNCIÓ FOL.LICULAR</vt:lpstr>
      <vt:lpstr>OBTENCIÓ I PREPARACIÓ DEL SEMEN: CAPACITACIÓ ARTIFICIAL ESPERMÀTICA</vt:lpstr>
      <vt:lpstr>INSEMINACIÓ ARTIFICIAL (IA)</vt:lpstr>
      <vt:lpstr>FECUNDACIÓ IN-VITRO CONVENCIONAL (FIV)</vt:lpstr>
      <vt:lpstr>INJECCIÓ INTRACITOPLASMATICA D’UN ESPERMATOZOIDE (ICSI)</vt:lpstr>
      <vt:lpstr>Presentación de PowerPoint</vt:lpstr>
      <vt:lpstr>CULTIU D’EMBRIONS</vt:lpstr>
      <vt:lpstr>DIAGNÒSTIC GÈNETIC PREIMPLANTACIONAL</vt:lpstr>
      <vt:lpstr>DIAGNÒSTIC GÈNETIC PREIMPLANTACIONAL</vt:lpstr>
      <vt:lpstr>TRANSFERÈNCIA EMBRIONARIA (TE)</vt:lpstr>
      <vt:lpstr>VITRIFICACIÓ </vt:lpstr>
      <vt:lpstr>VIDEO DE LABORATORI:</vt:lpstr>
      <vt:lpstr>ALTRES TÈCNIQUES QUE ES REALITZEN:</vt:lpstr>
      <vt:lpstr>JOC</vt:lpstr>
      <vt:lpstr>Genotip busca…       …el seu fenotip</vt:lpstr>
      <vt:lpstr>3’-5’ busca…  … el seu 5’-3’</vt:lpstr>
      <vt:lpstr>Espermatozoide busca…  … el seu òvul</vt:lpstr>
      <vt:lpstr>Watson busca…  …el seu Crick</vt:lpstr>
      <vt:lpstr>Celera Genomics busca…                 … el seu DNA humà</vt:lpstr>
      <vt:lpstr>Guanina busca…    …la seua Citosina</vt:lpstr>
      <vt:lpstr>G.J. Mendel busca…       …el seus pèsols</vt:lpstr>
      <vt:lpstr>Cromosoma busca…          …el seu centríol</vt:lpstr>
      <vt:lpstr>EXISTEIX UNA TENDÈNCIA A L’APLAÇAMENT DE LA GESTACIÓ</vt:lpstr>
      <vt:lpstr>EDAT I FERTILITAT</vt:lpstr>
      <vt:lpstr>PERÒ, FINS QUAN?</vt:lpstr>
      <vt:lpstr>RESUM DEL JOC:</vt:lpstr>
      <vt:lpstr>SOLUCIONS:</vt:lpstr>
      <vt:lpstr>notícies</vt:lpstr>
      <vt:lpstr>Presentación de PowerPoint</vt:lpstr>
      <vt:lpstr>TRES PARES GENÈTICS</vt:lpstr>
      <vt:lpstr>Presentación de PowerPoint</vt:lpstr>
      <vt:lpstr>mites</vt:lpstr>
      <vt:lpstr>MITES AL VOLTANT DE LA REPRODUCCIÓ</vt:lpstr>
      <vt:lpstr>MITES AL VOLTANT DE LA REPRODUCCIÓ</vt:lpstr>
      <vt:lpstr>MITES AL VOLTANT DE LA REPRODUCCIÓ</vt:lpstr>
      <vt:lpstr>recursos</vt:lpstr>
      <vt:lpstr>PEL.LÍCULES</vt:lpstr>
      <vt:lpstr>Presentación de PowerPoint</vt:lpstr>
      <vt:lpstr>Presentación de PowerPoint</vt:lpstr>
      <vt:lpstr>Presentación de PowerPoint</vt:lpstr>
      <vt:lpstr>Presentación de PowerPoint</vt:lpstr>
      <vt:lpstr>ENLLAÇOS D’ INTERÈS:</vt:lpstr>
      <vt:lpstr>MOLTES GRÀCIES PER LA VOSTRA ATENCIÓ</vt:lpstr>
      <vt:lpstr>Celera Genomics busca…                 … el seu DNA humà</vt:lpstr>
      <vt:lpstr>DNApol busca…       …la seua replicació</vt:lpstr>
      <vt:lpstr>RNApol busca…       …la seua transcripció</vt:lpstr>
      <vt:lpstr>Adenina busca…    … la seua Timina</vt:lpstr>
      <vt:lpstr>HERENCIA MITOCONDRIAL</vt:lpstr>
      <vt:lpstr>HERENCIA MITOCONDRIAL</vt:lpstr>
      <vt:lpstr>HERENCIA AUTOSÓMICA DOMINANTE</vt:lpstr>
      <vt:lpstr>HERENCIA AUTOSÓMICA RECESIVA</vt:lpstr>
      <vt:lpstr>HERENCIA LIGADA AL CROMOSOMA X DOMINANTE</vt:lpstr>
      <vt:lpstr>HERENCIA LIGADA AL CROMOSOMA X DOMINANTE</vt:lpstr>
      <vt:lpstr>Presentación de PowerPoint</vt:lpstr>
      <vt:lpstr>HERENCIA LIGADA AL CROSOMA X RECESIVA</vt:lpstr>
      <vt:lpstr>HERENCIA LIGADA AL CROSOMA X RECESIVA</vt:lpstr>
      <vt:lpstr>HERENCIA LIGADA AL CROMOSOMA Y</vt:lpstr>
      <vt:lpstr>HERENCIA LIGADA AL CROMOSOMA Y</vt:lpstr>
      <vt:lpstr>TRES PARES GENÈTICS</vt:lpstr>
      <vt:lpstr>Presentación de PowerPoint</vt:lpstr>
      <vt:lpstr>Presentación de PowerPoint</vt:lpstr>
      <vt:lpstr>VIDEO ESTUDI GENÈTIC: DGP</vt:lpstr>
      <vt:lpstr>MOLTES GRÀCIES PER LA VOSTRA ATENCIÓ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samsung</dc:creator>
  <cp:lastModifiedBy>Inma</cp:lastModifiedBy>
  <cp:revision>171</cp:revision>
  <dcterms:created xsi:type="dcterms:W3CDTF">2014-12-09T13:39:09Z</dcterms:created>
  <dcterms:modified xsi:type="dcterms:W3CDTF">2020-08-17T14:34:53Z</dcterms:modified>
</cp:coreProperties>
</file>