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65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270" r:id="rId4"/>
    <p:sldId id="276" r:id="rId5"/>
    <p:sldId id="282" r:id="rId6"/>
    <p:sldId id="277" r:id="rId7"/>
    <p:sldId id="287" r:id="rId8"/>
    <p:sldId id="293" r:id="rId9"/>
    <p:sldId id="286" r:id="rId10"/>
    <p:sldId id="292" r:id="rId11"/>
    <p:sldId id="288" r:id="rId12"/>
    <p:sldId id="294" r:id="rId13"/>
    <p:sldId id="289" r:id="rId14"/>
    <p:sldId id="291" r:id="rId15"/>
    <p:sldId id="272" r:id="rId16"/>
    <p:sldId id="295" r:id="rId17"/>
    <p:sldId id="284" r:id="rId18"/>
    <p:sldId id="268" r:id="rId19"/>
    <p:sldId id="280" r:id="rId20"/>
    <p:sldId id="302" r:id="rId21"/>
    <p:sldId id="281" r:id="rId22"/>
    <p:sldId id="296" r:id="rId23"/>
    <p:sldId id="297" r:id="rId24"/>
    <p:sldId id="299" r:id="rId25"/>
    <p:sldId id="298" r:id="rId26"/>
    <p:sldId id="300" r:id="rId27"/>
    <p:sldId id="275" r:id="rId28"/>
    <p:sldId id="259" r:id="rId29"/>
    <p:sldId id="265" r:id="rId30"/>
    <p:sldId id="266" r:id="rId31"/>
    <p:sldId id="263" r:id="rId32"/>
    <p:sldId id="278" r:id="rId33"/>
    <p:sldId id="264" r:id="rId34"/>
  </p:sldIdLst>
  <p:sldSz cx="9144000" cy="6858000" type="screen4x3"/>
  <p:notesSz cx="6669088" cy="9926638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C70FBA"/>
    <a:srgbClr val="BF17B7"/>
    <a:srgbClr val="00FF00"/>
    <a:srgbClr val="FAFA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269D01E-BC32-4049-B463-5C60D7B0CCD2}" styleName="Estilo temático 2 - Énfasis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84103" autoAdjust="0"/>
  </p:normalViewPr>
  <p:slideViewPr>
    <p:cSldViewPr>
      <p:cViewPr>
        <p:scale>
          <a:sx n="103" d="100"/>
          <a:sy n="103" d="100"/>
        </p:scale>
        <p:origin x="-1240" y="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Macintosh%20HD:Users:alopez:Google%20Drive:ARQUIVO:cooperativas:COO_12_15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Macintosh%20HD:Users:alopez:Google%20Drive:ARQUIVO:cooperativas:Datos%20cooperativas%20I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oleObject" Target="Macintosh%20HD:Users:alopez:Google%20Drive:ARQUIVO:cooperativas:Datos%20cooperativas%20I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oleObject" Target="Macintosh%20HD:Users:alopez:Google%20Drive:ARQUIVO:cooperativas:Datos%20cooperativas%20I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oleObject" Target="Macintosh%20HD:Users:alopez:Google%20Drive:ARQUIVO:cooperativas:Datos%20cooperativas%20I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.xml"/><Relationship Id="rId2" Type="http://schemas.openxmlformats.org/officeDocument/2006/relationships/oleObject" Target="Macintosh%20HD:Users:alopez:Google%20Drive:ARQUIVO:cooperativas:Datos%20cooperativas%20I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7.xml"/><Relationship Id="rId2" Type="http://schemas.openxmlformats.org/officeDocument/2006/relationships/oleObject" Target="Macintosh%20HD:Users:alopez:Google%20Drive:ARQUIVO:cooperativas:Datos%20cooperativas%20I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8.xml"/><Relationship Id="rId2" Type="http://schemas.openxmlformats.org/officeDocument/2006/relationships/oleObject" Target="Macintosh%20HD:Users:alopez:Google%20Drive:ARQUIVO:cooperativas:Datos%20cooperativas%20I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lopez:Google%20Drive:ARQUIVO:cooperativas:Datos%20cooperativas%20I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es-ES" sz="1800"/>
              <a:t>Cooperativas constituidas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'COO-E1'!$B$8:$B$9</c:f>
              <c:strCache>
                <c:ptCount val="1"/>
                <c:pt idx="0">
                  <c:v>TOTAL</c:v>
                </c:pt>
              </c:strCache>
            </c:strRef>
          </c:tx>
          <c:marker>
            <c:symbol val="none"/>
          </c:marker>
          <c:cat>
            <c:strRef>
              <c:f>'COO-E1'!$A$10:$A$19</c:f>
              <c:strCach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strCache>
            </c:strRef>
          </c:cat>
          <c:val>
            <c:numRef>
              <c:f>'COO-E1'!$B$10:$B$19</c:f>
              <c:numCache>
                <c:formatCode>#,##0;\-#.##0;\-</c:formatCode>
                <c:ptCount val="10"/>
                <c:pt idx="0">
                  <c:v>1304.0</c:v>
                </c:pt>
                <c:pt idx="1">
                  <c:v>1140.0</c:v>
                </c:pt>
                <c:pt idx="2">
                  <c:v>1032.0</c:v>
                </c:pt>
                <c:pt idx="3">
                  <c:v>1021.0</c:v>
                </c:pt>
                <c:pt idx="4">
                  <c:v>1088.0</c:v>
                </c:pt>
                <c:pt idx="5">
                  <c:v>974.0</c:v>
                </c:pt>
                <c:pt idx="6">
                  <c:v>1005.0</c:v>
                </c:pt>
                <c:pt idx="7">
                  <c:v>1166.0</c:v>
                </c:pt>
                <c:pt idx="8">
                  <c:v>1293.0</c:v>
                </c:pt>
                <c:pt idx="9">
                  <c:v>1350.0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'COO-E1'!$C$8:$C$9</c:f>
              <c:strCache>
                <c:ptCount val="1"/>
                <c:pt idx="0">
                  <c:v>TRABAJO_x000d_ASOCIADO</c:v>
                </c:pt>
              </c:strCache>
            </c:strRef>
          </c:tx>
          <c:marker>
            <c:symbol val="none"/>
          </c:marker>
          <c:cat>
            <c:strRef>
              <c:f>'COO-E1'!$A$10:$A$19</c:f>
              <c:strCach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strCache>
            </c:strRef>
          </c:cat>
          <c:val>
            <c:numRef>
              <c:f>'COO-E1'!$C$10:$C$19</c:f>
              <c:numCache>
                <c:formatCode>#,##0;\-#.##0;\-</c:formatCode>
                <c:ptCount val="10"/>
                <c:pt idx="0">
                  <c:v>761.0</c:v>
                </c:pt>
                <c:pt idx="1">
                  <c:v>711.0</c:v>
                </c:pt>
                <c:pt idx="2">
                  <c:v>572.0</c:v>
                </c:pt>
                <c:pt idx="3">
                  <c:v>656.0</c:v>
                </c:pt>
                <c:pt idx="4">
                  <c:v>698.0</c:v>
                </c:pt>
                <c:pt idx="5">
                  <c:v>633.0</c:v>
                </c:pt>
                <c:pt idx="6">
                  <c:v>733.0</c:v>
                </c:pt>
                <c:pt idx="7">
                  <c:v>950.0</c:v>
                </c:pt>
                <c:pt idx="8">
                  <c:v>1004.0</c:v>
                </c:pt>
                <c:pt idx="9">
                  <c:v>1026.0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'COO-E1'!$D$8:$D$9</c:f>
              <c:strCache>
                <c:ptCount val="1"/>
                <c:pt idx="0">
                  <c:v>CONSUMIDORES_x000d_Y USUARIOS</c:v>
                </c:pt>
              </c:strCache>
            </c:strRef>
          </c:tx>
          <c:marker>
            <c:symbol val="none"/>
          </c:marker>
          <c:cat>
            <c:strRef>
              <c:f>'COO-E1'!$A$10:$A$19</c:f>
              <c:strCach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strCache>
            </c:strRef>
          </c:cat>
          <c:val>
            <c:numRef>
              <c:f>'COO-E1'!$D$10:$D$19</c:f>
              <c:numCache>
                <c:formatCode>#,##0;\-#.##0;\-</c:formatCode>
                <c:ptCount val="10"/>
                <c:pt idx="0">
                  <c:v>15.0</c:v>
                </c:pt>
                <c:pt idx="1">
                  <c:v>19.0</c:v>
                </c:pt>
                <c:pt idx="2">
                  <c:v>7.0</c:v>
                </c:pt>
                <c:pt idx="3">
                  <c:v>5.0</c:v>
                </c:pt>
                <c:pt idx="4">
                  <c:v>6.0</c:v>
                </c:pt>
                <c:pt idx="5">
                  <c:v>15.0</c:v>
                </c:pt>
                <c:pt idx="6">
                  <c:v>8.0</c:v>
                </c:pt>
                <c:pt idx="7">
                  <c:v>13.0</c:v>
                </c:pt>
                <c:pt idx="8">
                  <c:v>20.0</c:v>
                </c:pt>
                <c:pt idx="9">
                  <c:v>8.0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'COO-E1'!$E$8:$E$9</c:f>
              <c:strCache>
                <c:ptCount val="1"/>
                <c:pt idx="0">
                  <c:v>VIVIENDA</c:v>
                </c:pt>
              </c:strCache>
            </c:strRef>
          </c:tx>
          <c:marker>
            <c:symbol val="none"/>
          </c:marker>
          <c:cat>
            <c:strRef>
              <c:f>'COO-E1'!$A$10:$A$19</c:f>
              <c:strCach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strCache>
            </c:strRef>
          </c:cat>
          <c:val>
            <c:numRef>
              <c:f>'COO-E1'!$E$10:$E$19</c:f>
              <c:numCache>
                <c:formatCode>#,##0;\-#.##0;\-</c:formatCode>
                <c:ptCount val="10"/>
                <c:pt idx="0">
                  <c:v>296.0</c:v>
                </c:pt>
                <c:pt idx="1">
                  <c:v>213.0</c:v>
                </c:pt>
                <c:pt idx="2">
                  <c:v>250.0</c:v>
                </c:pt>
                <c:pt idx="3">
                  <c:v>157.0</c:v>
                </c:pt>
                <c:pt idx="4">
                  <c:v>193.0</c:v>
                </c:pt>
                <c:pt idx="5">
                  <c:v>174.0</c:v>
                </c:pt>
                <c:pt idx="6">
                  <c:v>107.0</c:v>
                </c:pt>
                <c:pt idx="7">
                  <c:v>59.0</c:v>
                </c:pt>
                <c:pt idx="8">
                  <c:v>119.0</c:v>
                </c:pt>
                <c:pt idx="9">
                  <c:v>161.0</c:v>
                </c:pt>
              </c:numCache>
            </c:numRef>
          </c:val>
          <c:smooth val="0"/>
        </c:ser>
        <c:ser>
          <c:idx val="5"/>
          <c:order val="4"/>
          <c:tx>
            <c:strRef>
              <c:f>'COO-E1'!$F$8:$F$9</c:f>
              <c:strCache>
                <c:ptCount val="1"/>
                <c:pt idx="0">
                  <c:v>AGRARIAS</c:v>
                </c:pt>
              </c:strCache>
            </c:strRef>
          </c:tx>
          <c:marker>
            <c:symbol val="none"/>
          </c:marker>
          <c:cat>
            <c:strRef>
              <c:f>'COO-E1'!$A$10:$A$19</c:f>
              <c:strCach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strCache>
            </c:strRef>
          </c:cat>
          <c:val>
            <c:numRef>
              <c:f>'COO-E1'!$F$10:$F$19</c:f>
              <c:numCache>
                <c:formatCode>#,##0;\-#.##0;\-</c:formatCode>
                <c:ptCount val="10"/>
                <c:pt idx="0">
                  <c:v>100.0</c:v>
                </c:pt>
                <c:pt idx="1">
                  <c:v>78.0</c:v>
                </c:pt>
                <c:pt idx="2">
                  <c:v>86.0</c:v>
                </c:pt>
                <c:pt idx="3">
                  <c:v>88.0</c:v>
                </c:pt>
                <c:pt idx="4">
                  <c:v>82.0</c:v>
                </c:pt>
                <c:pt idx="5">
                  <c:v>71.0</c:v>
                </c:pt>
                <c:pt idx="6">
                  <c:v>52.0</c:v>
                </c:pt>
                <c:pt idx="7">
                  <c:v>46.0</c:v>
                </c:pt>
                <c:pt idx="8">
                  <c:v>57.0</c:v>
                </c:pt>
                <c:pt idx="9">
                  <c:v>45.0</c:v>
                </c:pt>
              </c:numCache>
            </c:numRef>
          </c:val>
          <c:smooth val="0"/>
        </c:ser>
        <c:ser>
          <c:idx val="6"/>
          <c:order val="5"/>
          <c:tx>
            <c:strRef>
              <c:f>'COO-E1'!$G$8:$G$9</c:f>
              <c:strCache>
                <c:ptCount val="1"/>
                <c:pt idx="0">
                  <c:v>EXPLOTACIÓN_x000d_COMUNITARIA_x000d_DE LA TIERRA</c:v>
                </c:pt>
              </c:strCache>
            </c:strRef>
          </c:tx>
          <c:marker>
            <c:symbol val="none"/>
          </c:marker>
          <c:cat>
            <c:strRef>
              <c:f>'COO-E1'!$A$10:$A$19</c:f>
              <c:strCach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strCache>
            </c:strRef>
          </c:cat>
          <c:val>
            <c:numRef>
              <c:f>'COO-E1'!$G$10:$G$19</c:f>
              <c:numCache>
                <c:formatCode>#,##0;\-#.##0;\-</c:formatCode>
                <c:ptCount val="10"/>
                <c:pt idx="0">
                  <c:v>42.0</c:v>
                </c:pt>
                <c:pt idx="1">
                  <c:v>22.0</c:v>
                </c:pt>
                <c:pt idx="2">
                  <c:v>23.0</c:v>
                </c:pt>
                <c:pt idx="3">
                  <c:v>17.0</c:v>
                </c:pt>
                <c:pt idx="4">
                  <c:v>23.0</c:v>
                </c:pt>
                <c:pt idx="5">
                  <c:v>16.0</c:v>
                </c:pt>
                <c:pt idx="6">
                  <c:v>16.0</c:v>
                </c:pt>
                <c:pt idx="7">
                  <c:v>13.0</c:v>
                </c:pt>
                <c:pt idx="8">
                  <c:v>19.0</c:v>
                </c:pt>
                <c:pt idx="9">
                  <c:v>17.0</c:v>
                </c:pt>
              </c:numCache>
            </c:numRef>
          </c:val>
          <c:smooth val="0"/>
        </c:ser>
        <c:ser>
          <c:idx val="7"/>
          <c:order val="6"/>
          <c:tx>
            <c:strRef>
              <c:f>'COO-E1'!$H$8:$H$9</c:f>
              <c:strCache>
                <c:ptCount val="1"/>
                <c:pt idx="0">
                  <c:v>SERVICIOS</c:v>
                </c:pt>
              </c:strCache>
            </c:strRef>
          </c:tx>
          <c:marker>
            <c:symbol val="none"/>
          </c:marker>
          <c:cat>
            <c:strRef>
              <c:f>'COO-E1'!$A$10:$A$19</c:f>
              <c:strCach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strCache>
            </c:strRef>
          </c:cat>
          <c:val>
            <c:numRef>
              <c:f>'COO-E1'!$H$10:$H$19</c:f>
              <c:numCache>
                <c:formatCode>#,##0;\-#.##0;\-</c:formatCode>
                <c:ptCount val="10"/>
                <c:pt idx="0">
                  <c:v>34.0</c:v>
                </c:pt>
                <c:pt idx="1">
                  <c:v>33.0</c:v>
                </c:pt>
                <c:pt idx="2">
                  <c:v>22.0</c:v>
                </c:pt>
                <c:pt idx="3">
                  <c:v>27.0</c:v>
                </c:pt>
                <c:pt idx="4">
                  <c:v>31.0</c:v>
                </c:pt>
                <c:pt idx="5">
                  <c:v>20.0</c:v>
                </c:pt>
                <c:pt idx="6">
                  <c:v>31.0</c:v>
                </c:pt>
                <c:pt idx="7">
                  <c:v>39.0</c:v>
                </c:pt>
                <c:pt idx="8">
                  <c:v>32.0</c:v>
                </c:pt>
                <c:pt idx="9">
                  <c:v>30.0</c:v>
                </c:pt>
              </c:numCache>
            </c:numRef>
          </c:val>
          <c:smooth val="0"/>
        </c:ser>
        <c:ser>
          <c:idx val="8"/>
          <c:order val="7"/>
          <c:tx>
            <c:strRef>
              <c:f>'COO-E1'!$I$8:$I$9</c:f>
              <c:strCache>
                <c:ptCount val="1"/>
                <c:pt idx="0">
                  <c:v>TRANSPOR-_x000d_TISTAS</c:v>
                </c:pt>
              </c:strCache>
            </c:strRef>
          </c:tx>
          <c:marker>
            <c:symbol val="none"/>
          </c:marker>
          <c:cat>
            <c:strRef>
              <c:f>'COO-E1'!$A$10:$A$19</c:f>
              <c:strCach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strCache>
            </c:strRef>
          </c:cat>
          <c:val>
            <c:numRef>
              <c:f>'COO-E1'!$I$10:$I$19</c:f>
              <c:numCache>
                <c:formatCode>#,##0;\-#.##0;\-</c:formatCode>
                <c:ptCount val="10"/>
                <c:pt idx="0">
                  <c:v>20.0</c:v>
                </c:pt>
                <c:pt idx="1">
                  <c:v>15.0</c:v>
                </c:pt>
                <c:pt idx="2">
                  <c:v>27.0</c:v>
                </c:pt>
                <c:pt idx="3">
                  <c:v>25.0</c:v>
                </c:pt>
                <c:pt idx="4">
                  <c:v>16.0</c:v>
                </c:pt>
                <c:pt idx="5">
                  <c:v>15.0</c:v>
                </c:pt>
                <c:pt idx="6">
                  <c:v>19.0</c:v>
                </c:pt>
                <c:pt idx="7">
                  <c:v>15.0</c:v>
                </c:pt>
                <c:pt idx="8">
                  <c:v>12.0</c:v>
                </c:pt>
                <c:pt idx="9">
                  <c:v>24.0</c:v>
                </c:pt>
              </c:numCache>
            </c:numRef>
          </c:val>
          <c:smooth val="0"/>
        </c:ser>
        <c:ser>
          <c:idx val="9"/>
          <c:order val="8"/>
          <c:tx>
            <c:strRef>
              <c:f>'COO-E1'!$J$8:$J$9</c:f>
              <c:strCache>
                <c:ptCount val="1"/>
                <c:pt idx="0">
                  <c:v>ENSEÑANZA_x000d_</c:v>
                </c:pt>
              </c:strCache>
            </c:strRef>
          </c:tx>
          <c:marker>
            <c:symbol val="none"/>
          </c:marker>
          <c:cat>
            <c:strRef>
              <c:f>'COO-E1'!$A$10:$A$19</c:f>
              <c:strCach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strCache>
            </c:strRef>
          </c:cat>
          <c:val>
            <c:numRef>
              <c:f>'COO-E1'!$J$10:$J$19</c:f>
              <c:numCache>
                <c:formatCode>#,##0;\-#.##0;\-</c:formatCode>
                <c:ptCount val="10"/>
                <c:pt idx="0">
                  <c:v>26.0</c:v>
                </c:pt>
                <c:pt idx="1">
                  <c:v>32.0</c:v>
                </c:pt>
                <c:pt idx="2">
                  <c:v>22.0</c:v>
                </c:pt>
                <c:pt idx="3">
                  <c:v>12.0</c:v>
                </c:pt>
                <c:pt idx="4">
                  <c:v>6.0</c:v>
                </c:pt>
                <c:pt idx="5">
                  <c:v>4.0</c:v>
                </c:pt>
                <c:pt idx="6">
                  <c:v>5.0</c:v>
                </c:pt>
                <c:pt idx="7">
                  <c:v>8.0</c:v>
                </c:pt>
                <c:pt idx="8">
                  <c:v>3.0</c:v>
                </c:pt>
                <c:pt idx="9">
                  <c:v>6.0</c:v>
                </c:pt>
              </c:numCache>
            </c:numRef>
          </c:val>
          <c:smooth val="0"/>
        </c:ser>
        <c:ser>
          <c:idx val="10"/>
          <c:order val="9"/>
          <c:tx>
            <c:strRef>
              <c:f>'COO-E1'!$K$8:$K$9</c:f>
              <c:strCache>
                <c:ptCount val="1"/>
                <c:pt idx="0">
                  <c:v>OTRAS</c:v>
                </c:pt>
              </c:strCache>
            </c:strRef>
          </c:tx>
          <c:marker>
            <c:symbol val="none"/>
          </c:marker>
          <c:cat>
            <c:strRef>
              <c:f>'COO-E1'!$A$10:$A$19</c:f>
              <c:strCach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strCache>
            </c:strRef>
          </c:cat>
          <c:val>
            <c:numRef>
              <c:f>'COO-E1'!$K$10:$K$19</c:f>
              <c:numCache>
                <c:formatCode>#,##0;\-#.##0;\-</c:formatCode>
                <c:ptCount val="10"/>
                <c:pt idx="0">
                  <c:v>10.0</c:v>
                </c:pt>
                <c:pt idx="1">
                  <c:v>17.0</c:v>
                </c:pt>
                <c:pt idx="2">
                  <c:v>23.0</c:v>
                </c:pt>
                <c:pt idx="3">
                  <c:v>34.0</c:v>
                </c:pt>
                <c:pt idx="4">
                  <c:v>33.0</c:v>
                </c:pt>
                <c:pt idx="5">
                  <c:v>26.0</c:v>
                </c:pt>
                <c:pt idx="6">
                  <c:v>34.0</c:v>
                </c:pt>
                <c:pt idx="7">
                  <c:v>23.0</c:v>
                </c:pt>
                <c:pt idx="8">
                  <c:v>27.0</c:v>
                </c:pt>
                <c:pt idx="9">
                  <c:v>33.0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30305432"/>
        <c:axId val="-2130551432"/>
      </c:lineChart>
      <c:catAx>
        <c:axId val="-21303054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2400000"/>
          <a:lstStyle/>
          <a:p>
            <a:pPr>
              <a:defRPr/>
            </a:pPr>
            <a:endParaRPr lang="es-ES"/>
          </a:p>
        </c:txPr>
        <c:crossAx val="-2130551432"/>
        <c:crosses val="autoZero"/>
        <c:auto val="1"/>
        <c:lblAlgn val="ctr"/>
        <c:lblOffset val="100"/>
        <c:noMultiLvlLbl val="0"/>
      </c:catAx>
      <c:valAx>
        <c:axId val="-2130551432"/>
        <c:scaling>
          <c:orientation val="minMax"/>
        </c:scaling>
        <c:delete val="0"/>
        <c:axPos val="l"/>
        <c:majorGridlines/>
        <c:numFmt formatCode="#,##0;\-#.##0;\-" sourceLinked="1"/>
        <c:majorTickMark val="out"/>
        <c:minorTickMark val="none"/>
        <c:tickLblPos val="nextTo"/>
        <c:crossAx val="-21303054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1096513967584"/>
          <c:y val="0.0269447481353209"/>
          <c:w val="0.195839094010131"/>
          <c:h val="0.927995514284437"/>
        </c:manualLayout>
      </c:layout>
      <c:overlay val="0"/>
      <c:txPr>
        <a:bodyPr/>
        <a:lstStyle/>
        <a:p>
          <a:pPr>
            <a:defRPr sz="1050"/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200" b="1">
          <a:latin typeface="Arial"/>
          <a:cs typeface="Arial"/>
        </a:defRPr>
      </a:pPr>
      <a:endParaRPr lang="es-E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ES"/>
              <a:t>Declarantes I. sociedades.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Hoja1!$A$4</c:f>
              <c:strCache>
                <c:ptCount val="1"/>
                <c:pt idx="0">
                  <c:v>Total </c:v>
                </c:pt>
              </c:strCache>
            </c:strRef>
          </c:tx>
          <c:marker>
            <c:symbol val="none"/>
          </c:marker>
          <c:cat>
            <c:numRef>
              <c:f>Hoja1!$B$3:$M$3</c:f>
              <c:numCache>
                <c:formatCode>General</c:formatCode>
                <c:ptCount val="12"/>
                <c:pt idx="0">
                  <c:v>2001.0</c:v>
                </c:pt>
                <c:pt idx="1">
                  <c:v>2002.0</c:v>
                </c:pt>
                <c:pt idx="2">
                  <c:v>2003.0</c:v>
                </c:pt>
                <c:pt idx="3">
                  <c:v>2004.0</c:v>
                </c:pt>
                <c:pt idx="4">
                  <c:v>2005.0</c:v>
                </c:pt>
                <c:pt idx="5">
                  <c:v>2006.0</c:v>
                </c:pt>
                <c:pt idx="6">
                  <c:v>2007.0</c:v>
                </c:pt>
                <c:pt idx="7">
                  <c:v>2008.0</c:v>
                </c:pt>
                <c:pt idx="8">
                  <c:v>2009.0</c:v>
                </c:pt>
                <c:pt idx="9">
                  <c:v>2010.0</c:v>
                </c:pt>
                <c:pt idx="10">
                  <c:v>2011.0</c:v>
                </c:pt>
                <c:pt idx="11">
                  <c:v>2012.0</c:v>
                </c:pt>
              </c:numCache>
            </c:numRef>
          </c:cat>
          <c:val>
            <c:numRef>
              <c:f>Hoja1!$B$4:$M$4</c:f>
              <c:numCache>
                <c:formatCode>#,##0</c:formatCode>
                <c:ptCount val="12"/>
                <c:pt idx="0">
                  <c:v>21021.0</c:v>
                </c:pt>
                <c:pt idx="1">
                  <c:v>22425.0</c:v>
                </c:pt>
                <c:pt idx="2">
                  <c:v>23066.0</c:v>
                </c:pt>
                <c:pt idx="3">
                  <c:v>32708.0</c:v>
                </c:pt>
                <c:pt idx="4">
                  <c:v>33028.0</c:v>
                </c:pt>
                <c:pt idx="5">
                  <c:v>33011.0</c:v>
                </c:pt>
                <c:pt idx="6">
                  <c:v>32924.0</c:v>
                </c:pt>
                <c:pt idx="7">
                  <c:v>30842.0</c:v>
                </c:pt>
                <c:pt idx="8">
                  <c:v>29996.0</c:v>
                </c:pt>
                <c:pt idx="9">
                  <c:v>29292.0</c:v>
                </c:pt>
                <c:pt idx="10">
                  <c:v>28612.0</c:v>
                </c:pt>
                <c:pt idx="11">
                  <c:v>28220.0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Hoja1!$A$5</c:f>
              <c:strCache>
                <c:ptCount val="1"/>
                <c:pt idx="0">
                  <c:v> Coo protegidas</c:v>
                </c:pt>
              </c:strCache>
            </c:strRef>
          </c:tx>
          <c:marker>
            <c:symbol val="none"/>
          </c:marker>
          <c:cat>
            <c:numRef>
              <c:f>Hoja1!$B$3:$M$3</c:f>
              <c:numCache>
                <c:formatCode>General</c:formatCode>
                <c:ptCount val="12"/>
                <c:pt idx="0">
                  <c:v>2001.0</c:v>
                </c:pt>
                <c:pt idx="1">
                  <c:v>2002.0</c:v>
                </c:pt>
                <c:pt idx="2">
                  <c:v>2003.0</c:v>
                </c:pt>
                <c:pt idx="3">
                  <c:v>2004.0</c:v>
                </c:pt>
                <c:pt idx="4">
                  <c:v>2005.0</c:v>
                </c:pt>
                <c:pt idx="5">
                  <c:v>2006.0</c:v>
                </c:pt>
                <c:pt idx="6">
                  <c:v>2007.0</c:v>
                </c:pt>
                <c:pt idx="7">
                  <c:v>2008.0</c:v>
                </c:pt>
                <c:pt idx="8">
                  <c:v>2009.0</c:v>
                </c:pt>
                <c:pt idx="9">
                  <c:v>2010.0</c:v>
                </c:pt>
                <c:pt idx="10">
                  <c:v>2011.0</c:v>
                </c:pt>
                <c:pt idx="11">
                  <c:v>2012.0</c:v>
                </c:pt>
              </c:numCache>
            </c:numRef>
          </c:cat>
          <c:val>
            <c:numRef>
              <c:f>Hoja1!$B$5:$M$5</c:f>
              <c:numCache>
                <c:formatCode>#,##0</c:formatCode>
                <c:ptCount val="12"/>
                <c:pt idx="0">
                  <c:v>6129.0</c:v>
                </c:pt>
                <c:pt idx="1">
                  <c:v>6540.0</c:v>
                </c:pt>
                <c:pt idx="2">
                  <c:v>6776.0</c:v>
                </c:pt>
                <c:pt idx="3">
                  <c:v>7650.0</c:v>
                </c:pt>
                <c:pt idx="4">
                  <c:v>7748.0</c:v>
                </c:pt>
                <c:pt idx="5">
                  <c:v>8080.0</c:v>
                </c:pt>
                <c:pt idx="6">
                  <c:v>8214.0</c:v>
                </c:pt>
                <c:pt idx="7">
                  <c:v>7408.0</c:v>
                </c:pt>
                <c:pt idx="8">
                  <c:v>7425.0</c:v>
                </c:pt>
                <c:pt idx="9">
                  <c:v>7241.0</c:v>
                </c:pt>
                <c:pt idx="10">
                  <c:v>7158.0</c:v>
                </c:pt>
                <c:pt idx="11">
                  <c:v>6964.0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Hoja1!$A$6</c:f>
              <c:strCache>
                <c:ptCount val="1"/>
                <c:pt idx="0">
                  <c:v>Coo. Especialmente protegidas</c:v>
                </c:pt>
              </c:strCache>
            </c:strRef>
          </c:tx>
          <c:marker>
            <c:symbol val="none"/>
          </c:marker>
          <c:cat>
            <c:numRef>
              <c:f>Hoja1!$B$3:$M$3</c:f>
              <c:numCache>
                <c:formatCode>General</c:formatCode>
                <c:ptCount val="12"/>
                <c:pt idx="0">
                  <c:v>2001.0</c:v>
                </c:pt>
                <c:pt idx="1">
                  <c:v>2002.0</c:v>
                </c:pt>
                <c:pt idx="2">
                  <c:v>2003.0</c:v>
                </c:pt>
                <c:pt idx="3">
                  <c:v>2004.0</c:v>
                </c:pt>
                <c:pt idx="4">
                  <c:v>2005.0</c:v>
                </c:pt>
                <c:pt idx="5">
                  <c:v>2006.0</c:v>
                </c:pt>
                <c:pt idx="6">
                  <c:v>2007.0</c:v>
                </c:pt>
                <c:pt idx="7">
                  <c:v>2008.0</c:v>
                </c:pt>
                <c:pt idx="8">
                  <c:v>2009.0</c:v>
                </c:pt>
                <c:pt idx="9">
                  <c:v>2010.0</c:v>
                </c:pt>
                <c:pt idx="10">
                  <c:v>2011.0</c:v>
                </c:pt>
                <c:pt idx="11">
                  <c:v>2012.0</c:v>
                </c:pt>
              </c:numCache>
            </c:numRef>
          </c:cat>
          <c:val>
            <c:numRef>
              <c:f>Hoja1!$B$6:$M$6</c:f>
              <c:numCache>
                <c:formatCode>#,##0</c:formatCode>
                <c:ptCount val="12"/>
                <c:pt idx="0">
                  <c:v>12945.0</c:v>
                </c:pt>
                <c:pt idx="1">
                  <c:v>13642.0</c:v>
                </c:pt>
                <c:pt idx="2">
                  <c:v>13842.0</c:v>
                </c:pt>
                <c:pt idx="3">
                  <c:v>14263.0</c:v>
                </c:pt>
                <c:pt idx="4">
                  <c:v>13957.0</c:v>
                </c:pt>
                <c:pt idx="5">
                  <c:v>13760.0</c:v>
                </c:pt>
                <c:pt idx="6">
                  <c:v>13465.0</c:v>
                </c:pt>
                <c:pt idx="7">
                  <c:v>13297.0</c:v>
                </c:pt>
                <c:pt idx="8">
                  <c:v>12776.0</c:v>
                </c:pt>
                <c:pt idx="9">
                  <c:v>12314.0</c:v>
                </c:pt>
                <c:pt idx="10">
                  <c:v>11873.0</c:v>
                </c:pt>
                <c:pt idx="11">
                  <c:v>11500.0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Hoja1!$A$7</c:f>
              <c:strCache>
                <c:ptCount val="1"/>
                <c:pt idx="0">
                  <c:v>Otras coopera</c:v>
                </c:pt>
              </c:strCache>
            </c:strRef>
          </c:tx>
          <c:marker>
            <c:symbol val="none"/>
          </c:marker>
          <c:cat>
            <c:numRef>
              <c:f>Hoja1!$B$3:$M$3</c:f>
              <c:numCache>
                <c:formatCode>General</c:formatCode>
                <c:ptCount val="12"/>
                <c:pt idx="0">
                  <c:v>2001.0</c:v>
                </c:pt>
                <c:pt idx="1">
                  <c:v>2002.0</c:v>
                </c:pt>
                <c:pt idx="2">
                  <c:v>2003.0</c:v>
                </c:pt>
                <c:pt idx="3">
                  <c:v>2004.0</c:v>
                </c:pt>
                <c:pt idx="4">
                  <c:v>2005.0</c:v>
                </c:pt>
                <c:pt idx="5">
                  <c:v>2006.0</c:v>
                </c:pt>
                <c:pt idx="6">
                  <c:v>2007.0</c:v>
                </c:pt>
                <c:pt idx="7">
                  <c:v>2008.0</c:v>
                </c:pt>
                <c:pt idx="8">
                  <c:v>2009.0</c:v>
                </c:pt>
                <c:pt idx="9">
                  <c:v>2010.0</c:v>
                </c:pt>
                <c:pt idx="10">
                  <c:v>2011.0</c:v>
                </c:pt>
                <c:pt idx="11">
                  <c:v>2012.0</c:v>
                </c:pt>
              </c:numCache>
            </c:numRef>
          </c:cat>
          <c:val>
            <c:numRef>
              <c:f>Hoja1!$B$7:$M$7</c:f>
              <c:numCache>
                <c:formatCode>#,##0</c:formatCode>
                <c:ptCount val="12"/>
                <c:pt idx="0">
                  <c:v>1947.0</c:v>
                </c:pt>
                <c:pt idx="1">
                  <c:v>2243.0</c:v>
                </c:pt>
                <c:pt idx="2">
                  <c:v>2448.0</c:v>
                </c:pt>
                <c:pt idx="3">
                  <c:v>10795.0</c:v>
                </c:pt>
                <c:pt idx="4">
                  <c:v>11323.0</c:v>
                </c:pt>
                <c:pt idx="5">
                  <c:v>11171.0</c:v>
                </c:pt>
                <c:pt idx="6">
                  <c:v>11245.0</c:v>
                </c:pt>
                <c:pt idx="7">
                  <c:v>10137.0</c:v>
                </c:pt>
                <c:pt idx="8">
                  <c:v>9795.0</c:v>
                </c:pt>
                <c:pt idx="9">
                  <c:v>9737.0</c:v>
                </c:pt>
                <c:pt idx="10">
                  <c:v>9581.0</c:v>
                </c:pt>
                <c:pt idx="11">
                  <c:v>9633.0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9944632"/>
        <c:axId val="-2124166936"/>
      </c:lineChart>
      <c:catAx>
        <c:axId val="2109944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-2124166936"/>
        <c:crosses val="autoZero"/>
        <c:auto val="1"/>
        <c:lblAlgn val="ctr"/>
        <c:lblOffset val="100"/>
        <c:noMultiLvlLbl val="0"/>
      </c:catAx>
      <c:valAx>
        <c:axId val="-2124166936"/>
        <c:scaling>
          <c:orientation val="minMax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spPr>
          <a:ln w="9525">
            <a:noFill/>
          </a:ln>
        </c:spPr>
        <c:crossAx val="210994463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s-E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ES"/>
              <a:t>Tipo</a:t>
            </a:r>
            <a:r>
              <a:rPr lang="es-ES" baseline="0"/>
              <a:t> medio I. Sociedades</a:t>
            </a:r>
            <a:endParaRPr lang="es-ES"/>
          </a:p>
        </c:rich>
      </c:tx>
      <c:layout/>
      <c:overlay val="0"/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Hoja1!$A$65</c:f>
              <c:strCache>
                <c:ptCount val="1"/>
                <c:pt idx="0">
                  <c:v>Genera Medio</c:v>
                </c:pt>
              </c:strCache>
            </c:strRef>
          </c:tx>
          <c:dLbls>
            <c:dLbl>
              <c:idx val="0"/>
              <c:layout>
                <c:manualLayout>
                  <c:x val="0.0"/>
                  <c:y val="-0.203703703703704"/>
                </c:manualLayout>
              </c:layout>
              <c:tx>
                <c:rich>
                  <a:bodyPr/>
                  <a:lstStyle/>
                  <a:p>
                    <a:r>
                      <a:rPr lang="es-ES"/>
                      <a:t>General</a:t>
                    </a:r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numRef>
              <c:f>Hoja1!$B$64:$F$64</c:f>
              <c:numCache>
                <c:formatCode>General</c:formatCode>
                <c:ptCount val="5"/>
                <c:pt idx="0">
                  <c:v>2008.0</c:v>
                </c:pt>
                <c:pt idx="1">
                  <c:v>2009.0</c:v>
                </c:pt>
                <c:pt idx="2">
                  <c:v>2010.0</c:v>
                </c:pt>
                <c:pt idx="3">
                  <c:v>2011.0</c:v>
                </c:pt>
                <c:pt idx="4">
                  <c:v>2012.0</c:v>
                </c:pt>
              </c:numCache>
            </c:numRef>
          </c:cat>
          <c:val>
            <c:numRef>
              <c:f>Hoja1!$B$65:$F$65</c:f>
              <c:numCache>
                <c:formatCode>General</c:formatCode>
                <c:ptCount val="5"/>
                <c:pt idx="0">
                  <c:v>28.0</c:v>
                </c:pt>
                <c:pt idx="1">
                  <c:v>27.09</c:v>
                </c:pt>
                <c:pt idx="2">
                  <c:v>27.9</c:v>
                </c:pt>
                <c:pt idx="3">
                  <c:v>27.8</c:v>
                </c:pt>
                <c:pt idx="4">
                  <c:v>26.7</c:v>
                </c:pt>
              </c:numCache>
            </c:numRef>
          </c:val>
        </c:ser>
        <c:ser>
          <c:idx val="2"/>
          <c:order val="1"/>
          <c:tx>
            <c:strRef>
              <c:f>Hoja1!$A$67</c:f>
              <c:strCache>
                <c:ptCount val="1"/>
                <c:pt idx="0">
                  <c:v>Cooperativas medio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s-ES"/>
                      <a:t>Cooperativas </a:t>
                    </a:r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numRef>
              <c:f>Hoja1!$B$64:$F$64</c:f>
              <c:numCache>
                <c:formatCode>General</c:formatCode>
                <c:ptCount val="5"/>
                <c:pt idx="0">
                  <c:v>2008.0</c:v>
                </c:pt>
                <c:pt idx="1">
                  <c:v>2009.0</c:v>
                </c:pt>
                <c:pt idx="2">
                  <c:v>2010.0</c:v>
                </c:pt>
                <c:pt idx="3">
                  <c:v>2011.0</c:v>
                </c:pt>
                <c:pt idx="4">
                  <c:v>2012.0</c:v>
                </c:pt>
              </c:numCache>
            </c:numRef>
          </c:cat>
          <c:val>
            <c:numRef>
              <c:f>Hoja1!$B$67:$F$67</c:f>
              <c:numCache>
                <c:formatCode>General</c:formatCode>
                <c:ptCount val="5"/>
                <c:pt idx="0">
                  <c:v>19.0</c:v>
                </c:pt>
                <c:pt idx="1">
                  <c:v>18.9</c:v>
                </c:pt>
                <c:pt idx="2">
                  <c:v>18.8</c:v>
                </c:pt>
                <c:pt idx="3">
                  <c:v>18.5</c:v>
                </c:pt>
                <c:pt idx="4">
                  <c:v>18.3</c:v>
                </c:pt>
              </c:numCache>
            </c:numRef>
          </c:val>
        </c:ser>
        <c:dLbls>
          <c:showLegendKey val="0"/>
          <c:showVal val="0"/>
          <c:showCatName val="0"/>
          <c:showSerName val="1"/>
          <c:showPercent val="0"/>
          <c:showBubbleSize val="0"/>
        </c:dLbls>
        <c:axId val="-2124399080"/>
        <c:axId val="-2123628472"/>
      </c:areaChart>
      <c:catAx>
        <c:axId val="-2124399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23628472"/>
        <c:crosses val="autoZero"/>
        <c:auto val="1"/>
        <c:lblAlgn val="ctr"/>
        <c:lblOffset val="100"/>
        <c:noMultiLvlLbl val="0"/>
      </c:catAx>
      <c:valAx>
        <c:axId val="-21236284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24399080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ES"/>
              <a:t>Tipo</a:t>
            </a:r>
            <a:r>
              <a:rPr lang="es-ES" baseline="0"/>
              <a:t> efectivo I. Sociedades</a:t>
            </a:r>
          </a:p>
        </c:rich>
      </c:tx>
      <c:layout/>
      <c:overlay val="0"/>
    </c:title>
    <c:autoTitleDeleted val="0"/>
    <c:plotArea>
      <c:layout/>
      <c:areaChart>
        <c:grouping val="standard"/>
        <c:varyColors val="0"/>
        <c:ser>
          <c:idx val="1"/>
          <c:order val="0"/>
          <c:tx>
            <c:strRef>
              <c:f>Hoja1!$A$66</c:f>
              <c:strCache>
                <c:ptCount val="1"/>
                <c:pt idx="0">
                  <c:v>General efectivo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dLbls>
            <c:dLbl>
              <c:idx val="0"/>
              <c:layout>
                <c:manualLayout>
                  <c:x val="-0.00555555555555555"/>
                  <c:y val="-0.125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bg1"/>
                        </a:solidFill>
                      </a:defRPr>
                    </a:pPr>
                    <a:r>
                      <a:rPr lang="es-ES">
                        <a:solidFill>
                          <a:schemeClr val="bg1"/>
                        </a:solidFill>
                      </a:rPr>
                      <a:t>General 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numRef>
              <c:f>Hoja1!$B$64:$F$64</c:f>
              <c:numCache>
                <c:formatCode>General</c:formatCode>
                <c:ptCount val="5"/>
                <c:pt idx="0">
                  <c:v>2008.0</c:v>
                </c:pt>
                <c:pt idx="1">
                  <c:v>2009.0</c:v>
                </c:pt>
                <c:pt idx="2">
                  <c:v>2010.0</c:v>
                </c:pt>
                <c:pt idx="3">
                  <c:v>2011.0</c:v>
                </c:pt>
                <c:pt idx="4">
                  <c:v>2012.0</c:v>
                </c:pt>
              </c:numCache>
            </c:numRef>
          </c:cat>
          <c:val>
            <c:numRef>
              <c:f>Hoja1!$B$66:$F$66</c:f>
              <c:numCache>
                <c:formatCode>General</c:formatCode>
                <c:ptCount val="5"/>
                <c:pt idx="0">
                  <c:v>18.8</c:v>
                </c:pt>
                <c:pt idx="1">
                  <c:v>17.7</c:v>
                </c:pt>
                <c:pt idx="2">
                  <c:v>18.7</c:v>
                </c:pt>
                <c:pt idx="3">
                  <c:v>18.7</c:v>
                </c:pt>
                <c:pt idx="4">
                  <c:v>18.3</c:v>
                </c:pt>
              </c:numCache>
            </c:numRef>
          </c:val>
        </c:ser>
        <c:ser>
          <c:idx val="3"/>
          <c:order val="1"/>
          <c:tx>
            <c:strRef>
              <c:f>Hoja1!$A$68</c:f>
              <c:strCache>
                <c:ptCount val="1"/>
                <c:pt idx="0">
                  <c:v>Cooperativas efectivo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s-ES"/>
                      <a:t>Cooperativas</a:t>
                    </a:r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numRef>
              <c:f>Hoja1!$B$64:$F$64</c:f>
              <c:numCache>
                <c:formatCode>General</c:formatCode>
                <c:ptCount val="5"/>
                <c:pt idx="0">
                  <c:v>2008.0</c:v>
                </c:pt>
                <c:pt idx="1">
                  <c:v>2009.0</c:v>
                </c:pt>
                <c:pt idx="2">
                  <c:v>2010.0</c:v>
                </c:pt>
                <c:pt idx="3">
                  <c:v>2011.0</c:v>
                </c:pt>
                <c:pt idx="4">
                  <c:v>2012.0</c:v>
                </c:pt>
              </c:numCache>
            </c:numRef>
          </c:cat>
          <c:val>
            <c:numRef>
              <c:f>Hoja1!$B$68:$F$68</c:f>
              <c:numCache>
                <c:formatCode>General</c:formatCode>
                <c:ptCount val="5"/>
                <c:pt idx="0">
                  <c:v>11.5</c:v>
                </c:pt>
                <c:pt idx="1">
                  <c:v>11.8</c:v>
                </c:pt>
                <c:pt idx="2">
                  <c:v>11.4</c:v>
                </c:pt>
                <c:pt idx="3">
                  <c:v>11.5</c:v>
                </c:pt>
                <c:pt idx="4">
                  <c:v>11.4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15699384"/>
        <c:axId val="-2115966296"/>
      </c:areaChart>
      <c:catAx>
        <c:axId val="-2115699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15966296"/>
        <c:crosses val="autoZero"/>
        <c:auto val="1"/>
        <c:lblAlgn val="ctr"/>
        <c:lblOffset val="100"/>
        <c:noMultiLvlLbl val="0"/>
      </c:catAx>
      <c:valAx>
        <c:axId val="-2115966296"/>
        <c:scaling>
          <c:orientation val="minMax"/>
          <c:max val="3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15699384"/>
        <c:crosses val="autoZero"/>
        <c:crossBetween val="midCat"/>
      </c:valAx>
    </c:plotArea>
    <c:plotVisOnly val="1"/>
    <c:dispBlanksAs val="zero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ES"/>
              <a:t>Tipos de gravamen Imp. Sociedades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Hoja1!$D$61</c:f>
              <c:strCache>
                <c:ptCount val="1"/>
                <c:pt idx="0">
                  <c:v>Cooperativos</c:v>
                </c:pt>
              </c:strCache>
            </c:strRef>
          </c:tx>
          <c:invertIfNegative val="0"/>
          <c:cat>
            <c:strRef>
              <c:f>Hoja1!$E$60:$H$60</c:f>
              <c:strCache>
                <c:ptCount val="4"/>
                <c:pt idx="0">
                  <c:v>Hasta 2006</c:v>
                </c:pt>
                <c:pt idx="1">
                  <c:v>2008-2014</c:v>
                </c:pt>
                <c:pt idx="2">
                  <c:v>2015</c:v>
                </c:pt>
                <c:pt idx="3">
                  <c:v>2016</c:v>
                </c:pt>
              </c:strCache>
            </c:strRef>
          </c:cat>
          <c:val>
            <c:numRef>
              <c:f>Hoja1!$E$61:$H$61</c:f>
              <c:numCache>
                <c:formatCode>General</c:formatCode>
                <c:ptCount val="4"/>
                <c:pt idx="0">
                  <c:v>20.0</c:v>
                </c:pt>
                <c:pt idx="1">
                  <c:v>20.0</c:v>
                </c:pt>
                <c:pt idx="2">
                  <c:v>20.0</c:v>
                </c:pt>
                <c:pt idx="3">
                  <c:v>20.0</c:v>
                </c:pt>
              </c:numCache>
            </c:numRef>
          </c:val>
        </c:ser>
        <c:ser>
          <c:idx val="2"/>
          <c:order val="1"/>
          <c:tx>
            <c:strRef>
              <c:f>Hoja1!$D$62</c:f>
              <c:strCache>
                <c:ptCount val="1"/>
                <c:pt idx="0">
                  <c:v>Extracooperativos</c:v>
                </c:pt>
              </c:strCache>
            </c:strRef>
          </c:tx>
          <c:invertIfNegative val="0"/>
          <c:cat>
            <c:strRef>
              <c:f>Hoja1!$E$60:$H$60</c:f>
              <c:strCache>
                <c:ptCount val="4"/>
                <c:pt idx="0">
                  <c:v>Hasta 2006</c:v>
                </c:pt>
                <c:pt idx="1">
                  <c:v>2008-2014</c:v>
                </c:pt>
                <c:pt idx="2">
                  <c:v>2015</c:v>
                </c:pt>
                <c:pt idx="3">
                  <c:v>2016</c:v>
                </c:pt>
              </c:strCache>
            </c:strRef>
          </c:cat>
          <c:val>
            <c:numRef>
              <c:f>Hoja1!$E$62:$H$62</c:f>
              <c:numCache>
                <c:formatCode>General</c:formatCode>
                <c:ptCount val="4"/>
                <c:pt idx="0">
                  <c:v>35.0</c:v>
                </c:pt>
                <c:pt idx="1">
                  <c:v>30.0</c:v>
                </c:pt>
                <c:pt idx="2">
                  <c:v>28.0</c:v>
                </c:pt>
                <c:pt idx="3">
                  <c:v>25.0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-2119769704"/>
        <c:axId val="-2124675064"/>
      </c:barChart>
      <c:catAx>
        <c:axId val="-2119769704"/>
        <c:scaling>
          <c:orientation val="minMax"/>
        </c:scaling>
        <c:delete val="0"/>
        <c:axPos val="b"/>
        <c:majorTickMark val="none"/>
        <c:minorTickMark val="none"/>
        <c:tickLblPos val="nextTo"/>
        <c:crossAx val="-2124675064"/>
        <c:crosses val="autoZero"/>
        <c:auto val="1"/>
        <c:lblAlgn val="ctr"/>
        <c:lblOffset val="100"/>
        <c:noMultiLvlLbl val="0"/>
      </c:catAx>
      <c:valAx>
        <c:axId val="-212467506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-21197697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es-ES" sz="2000" dirty="0"/>
              <a:t>Ajuste negativo por Dotaciones al Fondo de Reserva Obligatorio de las cooperativas </a:t>
            </a:r>
            <a:r>
              <a:rPr lang="es-ES" sz="2000" b="0" i="1" dirty="0"/>
              <a:t>millones de  €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13016404199475"/>
          <c:y val="0.267592592592593"/>
          <c:w val="0.876442038495188"/>
          <c:h val="0.6382101195683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Hoja1!$A$9</c:f>
              <c:strCache>
                <c:ptCount val="1"/>
                <c:pt idx="0">
                  <c:v>Dotaciones al Fondo de Reserva Obligatorio de las cooperativas</c:v>
                </c:pt>
              </c:strCache>
            </c:strRef>
          </c:tx>
          <c:invertIfNegative val="0"/>
          <c:cat>
            <c:numRef>
              <c:f>Hoja1!$B$3:$N$3</c:f>
              <c:numCache>
                <c:formatCode>General</c:formatCode>
                <c:ptCount val="13"/>
                <c:pt idx="0">
                  <c:v>2001.0</c:v>
                </c:pt>
                <c:pt idx="1">
                  <c:v>2002.0</c:v>
                </c:pt>
                <c:pt idx="2">
                  <c:v>2003.0</c:v>
                </c:pt>
                <c:pt idx="3">
                  <c:v>2004.0</c:v>
                </c:pt>
                <c:pt idx="4">
                  <c:v>2005.0</c:v>
                </c:pt>
                <c:pt idx="5">
                  <c:v>2006.0</c:v>
                </c:pt>
                <c:pt idx="6">
                  <c:v>2007.0</c:v>
                </c:pt>
                <c:pt idx="7">
                  <c:v>2008.0</c:v>
                </c:pt>
                <c:pt idx="8">
                  <c:v>2009.0</c:v>
                </c:pt>
                <c:pt idx="9">
                  <c:v>2010.0</c:v>
                </c:pt>
                <c:pt idx="10">
                  <c:v>2011.0</c:v>
                </c:pt>
                <c:pt idx="11">
                  <c:v>2012.0</c:v>
                </c:pt>
                <c:pt idx="12">
                  <c:v>2013.0</c:v>
                </c:pt>
              </c:numCache>
            </c:numRef>
          </c:cat>
          <c:val>
            <c:numRef>
              <c:f>Hoja1!$B$9:$N$9</c:f>
              <c:numCache>
                <c:formatCode>#,##0.0</c:formatCode>
                <c:ptCount val="13"/>
                <c:pt idx="0">
                  <c:v>208.1178152299998</c:v>
                </c:pt>
                <c:pt idx="1">
                  <c:v>207.3354102100002</c:v>
                </c:pt>
                <c:pt idx="2">
                  <c:v>217.4151168600002</c:v>
                </c:pt>
                <c:pt idx="3">
                  <c:v>236.1880992599998</c:v>
                </c:pt>
                <c:pt idx="4">
                  <c:v>376.9416583299999</c:v>
                </c:pt>
                <c:pt idx="5">
                  <c:v>337.2754686399997</c:v>
                </c:pt>
                <c:pt idx="6">
                  <c:v>360.8515233499998</c:v>
                </c:pt>
                <c:pt idx="7">
                  <c:v>278.5635811000001</c:v>
                </c:pt>
                <c:pt idx="8">
                  <c:v>190.36587341</c:v>
                </c:pt>
                <c:pt idx="9">
                  <c:v>131.2723374700001</c:v>
                </c:pt>
                <c:pt idx="10">
                  <c:v>98.13525077000001</c:v>
                </c:pt>
                <c:pt idx="11">
                  <c:v>67.6</c:v>
                </c:pt>
                <c:pt idx="12">
                  <c:v>109.4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1434552"/>
        <c:axId val="-2126251016"/>
      </c:barChart>
      <c:catAx>
        <c:axId val="-2121434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26251016"/>
        <c:crosses val="autoZero"/>
        <c:auto val="1"/>
        <c:lblAlgn val="ctr"/>
        <c:lblOffset val="100"/>
        <c:noMultiLvlLbl val="0"/>
      </c:catAx>
      <c:valAx>
        <c:axId val="-2126251016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-21214345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s-E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es-ES" sz="2000"/>
              <a:t>Cooperativas especialmente protegidas y cooperativas con bonificación en cuota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1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Hoja1!$B$3:$N$3</c:f>
              <c:numCache>
                <c:formatCode>General</c:formatCode>
                <c:ptCount val="13"/>
                <c:pt idx="0">
                  <c:v>2001.0</c:v>
                </c:pt>
                <c:pt idx="1">
                  <c:v>2002.0</c:v>
                </c:pt>
                <c:pt idx="2">
                  <c:v>2003.0</c:v>
                </c:pt>
                <c:pt idx="3">
                  <c:v>2004.0</c:v>
                </c:pt>
                <c:pt idx="4">
                  <c:v>2005.0</c:v>
                </c:pt>
                <c:pt idx="5">
                  <c:v>2006.0</c:v>
                </c:pt>
                <c:pt idx="6">
                  <c:v>2007.0</c:v>
                </c:pt>
                <c:pt idx="7">
                  <c:v>2008.0</c:v>
                </c:pt>
                <c:pt idx="8">
                  <c:v>2009.0</c:v>
                </c:pt>
                <c:pt idx="9">
                  <c:v>2010.0</c:v>
                </c:pt>
                <c:pt idx="10">
                  <c:v>2011.0</c:v>
                </c:pt>
                <c:pt idx="11">
                  <c:v>2012.0</c:v>
                </c:pt>
                <c:pt idx="12">
                  <c:v>2013.0</c:v>
                </c:pt>
              </c:numCache>
            </c:numRef>
          </c:cat>
          <c:val>
            <c:numRef>
              <c:f>Hoja1!$B$13:$N$13</c:f>
              <c:numCache>
                <c:formatCode>#,##0</c:formatCode>
                <c:ptCount val="13"/>
                <c:pt idx="0">
                  <c:v>4546.0</c:v>
                </c:pt>
                <c:pt idx="1">
                  <c:v>4633.0</c:v>
                </c:pt>
                <c:pt idx="2">
                  <c:v>4701.0</c:v>
                </c:pt>
                <c:pt idx="3">
                  <c:v>4635.0</c:v>
                </c:pt>
                <c:pt idx="4">
                  <c:v>4510.0</c:v>
                </c:pt>
                <c:pt idx="5">
                  <c:v>4430.0</c:v>
                </c:pt>
                <c:pt idx="6">
                  <c:v>4239.0</c:v>
                </c:pt>
                <c:pt idx="7">
                  <c:v>3703.0</c:v>
                </c:pt>
                <c:pt idx="8">
                  <c:v>3220.0</c:v>
                </c:pt>
                <c:pt idx="9">
                  <c:v>2964.0</c:v>
                </c:pt>
                <c:pt idx="10">
                  <c:v>2684.0</c:v>
                </c:pt>
                <c:pt idx="11">
                  <c:v>2463.0</c:v>
                </c:pt>
                <c:pt idx="12">
                  <c:v>2502.0</c:v>
                </c:pt>
              </c:numCache>
            </c:numRef>
          </c:val>
        </c:ser>
        <c:ser>
          <c:idx val="1"/>
          <c:order val="1"/>
          <c:invertIfNegative val="0"/>
          <c:dLbls>
            <c:dLbl>
              <c:idx val="1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Hoja1!$B$3:$N$3</c:f>
              <c:numCache>
                <c:formatCode>General</c:formatCode>
                <c:ptCount val="13"/>
                <c:pt idx="0">
                  <c:v>2001.0</c:v>
                </c:pt>
                <c:pt idx="1">
                  <c:v>2002.0</c:v>
                </c:pt>
                <c:pt idx="2">
                  <c:v>2003.0</c:v>
                </c:pt>
                <c:pt idx="3">
                  <c:v>2004.0</c:v>
                </c:pt>
                <c:pt idx="4">
                  <c:v>2005.0</c:v>
                </c:pt>
                <c:pt idx="5">
                  <c:v>2006.0</c:v>
                </c:pt>
                <c:pt idx="6">
                  <c:v>2007.0</c:v>
                </c:pt>
                <c:pt idx="7">
                  <c:v>2008.0</c:v>
                </c:pt>
                <c:pt idx="8">
                  <c:v>2009.0</c:v>
                </c:pt>
                <c:pt idx="9">
                  <c:v>2010.0</c:v>
                </c:pt>
                <c:pt idx="10">
                  <c:v>2011.0</c:v>
                </c:pt>
                <c:pt idx="11">
                  <c:v>2012.0</c:v>
                </c:pt>
                <c:pt idx="12">
                  <c:v>2013.0</c:v>
                </c:pt>
              </c:numCache>
            </c:numRef>
          </c:cat>
          <c:val>
            <c:numRef>
              <c:f>Hoja1!$B$6:$N$6</c:f>
              <c:numCache>
                <c:formatCode>#,##0</c:formatCode>
                <c:ptCount val="13"/>
                <c:pt idx="0">
                  <c:v>12945.0</c:v>
                </c:pt>
                <c:pt idx="1">
                  <c:v>13642.0</c:v>
                </c:pt>
                <c:pt idx="2">
                  <c:v>13842.0</c:v>
                </c:pt>
                <c:pt idx="3">
                  <c:v>14263.0</c:v>
                </c:pt>
                <c:pt idx="4">
                  <c:v>13957.0</c:v>
                </c:pt>
                <c:pt idx="5">
                  <c:v>13760.0</c:v>
                </c:pt>
                <c:pt idx="6">
                  <c:v>13465.0</c:v>
                </c:pt>
                <c:pt idx="7">
                  <c:v>13297.0</c:v>
                </c:pt>
                <c:pt idx="8">
                  <c:v>12776.0</c:v>
                </c:pt>
                <c:pt idx="9">
                  <c:v>12314.0</c:v>
                </c:pt>
                <c:pt idx="10">
                  <c:v>11873.0</c:v>
                </c:pt>
                <c:pt idx="11">
                  <c:v>11500.0</c:v>
                </c:pt>
                <c:pt idx="12">
                  <c:v>11450.0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-2117839864"/>
        <c:axId val="2111009352"/>
      </c:barChart>
      <c:catAx>
        <c:axId val="-2117839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111009352"/>
        <c:crosses val="autoZero"/>
        <c:auto val="1"/>
        <c:lblAlgn val="ctr"/>
        <c:lblOffset val="100"/>
        <c:noMultiLvlLbl val="0"/>
      </c:catAx>
      <c:valAx>
        <c:axId val="2111009352"/>
        <c:scaling>
          <c:orientation val="minMax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crossAx val="-21178398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s-E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ES"/>
              <a:t>Bonificación cuota íntegra. Importe. millones €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numRef>
              <c:f>Hoja1!$B$3:$N$3</c:f>
              <c:numCache>
                <c:formatCode>General</c:formatCode>
                <c:ptCount val="13"/>
                <c:pt idx="0">
                  <c:v>2001.0</c:v>
                </c:pt>
                <c:pt idx="1">
                  <c:v>2002.0</c:v>
                </c:pt>
                <c:pt idx="2">
                  <c:v>2003.0</c:v>
                </c:pt>
                <c:pt idx="3">
                  <c:v>2004.0</c:v>
                </c:pt>
                <c:pt idx="4">
                  <c:v>2005.0</c:v>
                </c:pt>
                <c:pt idx="5">
                  <c:v>2006.0</c:v>
                </c:pt>
                <c:pt idx="6">
                  <c:v>2007.0</c:v>
                </c:pt>
                <c:pt idx="7">
                  <c:v>2008.0</c:v>
                </c:pt>
                <c:pt idx="8">
                  <c:v>2009.0</c:v>
                </c:pt>
                <c:pt idx="9">
                  <c:v>2010.0</c:v>
                </c:pt>
                <c:pt idx="10">
                  <c:v>2011.0</c:v>
                </c:pt>
                <c:pt idx="11">
                  <c:v>2012.0</c:v>
                </c:pt>
                <c:pt idx="12">
                  <c:v>2013.0</c:v>
                </c:pt>
              </c:numCache>
            </c:numRef>
          </c:cat>
          <c:val>
            <c:numRef>
              <c:f>Hoja1!$B$15:$N$15</c:f>
              <c:numCache>
                <c:formatCode>#,##0.00</c:formatCode>
                <c:ptCount val="13"/>
                <c:pt idx="0">
                  <c:v>29.03576659999998</c:v>
                </c:pt>
                <c:pt idx="1">
                  <c:v>27.10542460000002</c:v>
                </c:pt>
                <c:pt idx="2">
                  <c:v>31.64365779999999</c:v>
                </c:pt>
                <c:pt idx="3">
                  <c:v>26.87</c:v>
                </c:pt>
                <c:pt idx="4">
                  <c:v>39.739</c:v>
                </c:pt>
                <c:pt idx="5">
                  <c:v>43.60690461</c:v>
                </c:pt>
                <c:pt idx="6">
                  <c:v>30.82359441</c:v>
                </c:pt>
                <c:pt idx="7">
                  <c:v>29.1627656</c:v>
                </c:pt>
                <c:pt idx="8">
                  <c:v>19.54636025999999</c:v>
                </c:pt>
                <c:pt idx="9">
                  <c:v>22.45361518</c:v>
                </c:pt>
                <c:pt idx="10">
                  <c:v>19.98634265999999</c:v>
                </c:pt>
                <c:pt idx="11" formatCode="General">
                  <c:v>18.3</c:v>
                </c:pt>
                <c:pt idx="12" formatCode="General">
                  <c:v>23.7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-2128257128"/>
        <c:axId val="-2145701608"/>
      </c:barChart>
      <c:catAx>
        <c:axId val="-2128257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-2145701608"/>
        <c:crosses val="autoZero"/>
        <c:auto val="1"/>
        <c:lblAlgn val="ctr"/>
        <c:lblOffset val="100"/>
        <c:noMultiLvlLbl val="0"/>
      </c:catAx>
      <c:valAx>
        <c:axId val="-2145701608"/>
        <c:scaling>
          <c:orientation val="minMax"/>
        </c:scaling>
        <c:delete val="0"/>
        <c:axPos val="l"/>
        <c:majorGridlines/>
        <c:numFmt formatCode="#,##0.00" sourceLinked="1"/>
        <c:majorTickMark val="none"/>
        <c:minorTickMark val="none"/>
        <c:tickLblPos val="nextTo"/>
        <c:crossAx val="-212825712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S"/>
              <a:t>Bonificaciones en la cuota 2013. millones € 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</c:spPr>
          </c:dPt>
          <c:cat>
            <c:strRef>
              <c:f>Hoja2!$A$27:$A$33</c:f>
              <c:strCache>
                <c:ptCount val="7"/>
                <c:pt idx="0">
                  <c:v>Cooperativas espec protegidas</c:v>
                </c:pt>
                <c:pt idx="1">
                  <c:v>Nnavieras  Canarias</c:v>
                </c:pt>
                <c:pt idx="2">
                  <c:v>Venta bienes  Canarias</c:v>
                </c:pt>
                <c:pt idx="3">
                  <c:v>Rentas  Ceuta y Melilla</c:v>
                </c:pt>
                <c:pt idx="4">
                  <c:v>Expo. Cinem. Audiovis. Editor  y ss locales</c:v>
                </c:pt>
                <c:pt idx="5">
                  <c:v>Arr. de viviendas</c:v>
                </c:pt>
                <c:pt idx="6">
                  <c:v>Operaciones financieras</c:v>
                </c:pt>
              </c:strCache>
            </c:strRef>
          </c:cat>
          <c:val>
            <c:numRef>
              <c:f>Hoja2!$N$27:$N$33</c:f>
              <c:numCache>
                <c:formatCode>0.0</c:formatCode>
                <c:ptCount val="7"/>
                <c:pt idx="0">
                  <c:v>23.716</c:v>
                </c:pt>
                <c:pt idx="1">
                  <c:v>16.414</c:v>
                </c:pt>
                <c:pt idx="2">
                  <c:v>33.166</c:v>
                </c:pt>
                <c:pt idx="3">
                  <c:v>21.377</c:v>
                </c:pt>
                <c:pt idx="4">
                  <c:v>170.776</c:v>
                </c:pt>
                <c:pt idx="5">
                  <c:v>23.078</c:v>
                </c:pt>
                <c:pt idx="6">
                  <c:v>19.055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-2146137768"/>
        <c:axId val="2096066520"/>
      </c:barChart>
      <c:catAx>
        <c:axId val="-214613776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 rot="-1320000"/>
          <a:lstStyle/>
          <a:p>
            <a:pPr>
              <a:defRPr sz="1100"/>
            </a:pPr>
            <a:endParaRPr lang="es-ES"/>
          </a:p>
        </c:txPr>
        <c:crossAx val="2096066520"/>
        <c:crosses val="autoZero"/>
        <c:auto val="1"/>
        <c:lblAlgn val="ctr"/>
        <c:lblOffset val="100"/>
        <c:noMultiLvlLbl val="0"/>
      </c:catAx>
      <c:valAx>
        <c:axId val="2096066520"/>
        <c:scaling>
          <c:orientation val="minMax"/>
        </c:scaling>
        <c:delete val="0"/>
        <c:axPos val="l"/>
        <c:majorGridlines/>
        <c:numFmt formatCode="0.0" sourceLinked="1"/>
        <c:majorTickMark val="none"/>
        <c:minorTickMark val="none"/>
        <c:tickLblPos val="nextTo"/>
        <c:spPr>
          <a:ln w="9525">
            <a:noFill/>
          </a:ln>
        </c:spPr>
        <c:crossAx val="-21461377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>
          <a:latin typeface="Arial"/>
          <a:cs typeface="Arial"/>
        </a:defRPr>
      </a:pPr>
      <a:endParaRPr lang="es-E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53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E1B6B0C6-4AE7-564F-AD27-5D7B356CE0AE}" type="datetime1">
              <a:rPr lang="es-ES"/>
              <a:pPr>
                <a:defRPr/>
              </a:pPr>
              <a:t>8/6/16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0F2DFB8E-0CAB-6144-B976-49BF257CBFC3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02079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5300"/>
          </a:xfrm>
          <a:prstGeom prst="rect">
            <a:avLst/>
          </a:prstGeom>
        </p:spPr>
        <p:txBody>
          <a:bodyPr vert="horz" lIns="94421" tIns="47210" rIns="94421" bIns="4721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776663" y="0"/>
            <a:ext cx="2890837" cy="495300"/>
          </a:xfrm>
          <a:prstGeom prst="rect">
            <a:avLst/>
          </a:prstGeom>
        </p:spPr>
        <p:txBody>
          <a:bodyPr vert="horz" wrap="square" lIns="94421" tIns="47210" rIns="94421" bIns="4721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D62AFDDE-CB28-B64A-8C32-BDD666FBBD31}" type="datetime1">
              <a:rPr lang="es-ES"/>
              <a:pPr>
                <a:defRPr/>
              </a:pPr>
              <a:t>8/6/16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855663" y="746125"/>
            <a:ext cx="4957762" cy="3719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421" tIns="47210" rIns="94421" bIns="4721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35588" cy="4465638"/>
          </a:xfrm>
          <a:prstGeom prst="rect">
            <a:avLst/>
          </a:prstGeom>
        </p:spPr>
        <p:txBody>
          <a:bodyPr vert="horz" lIns="94421" tIns="47210" rIns="94421" bIns="4721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4421" tIns="47210" rIns="94421" bIns="4721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776663" y="9428163"/>
            <a:ext cx="2890837" cy="496887"/>
          </a:xfrm>
          <a:prstGeom prst="rect">
            <a:avLst/>
          </a:prstGeom>
        </p:spPr>
        <p:txBody>
          <a:bodyPr vert="horz" wrap="square" lIns="94421" tIns="47210" rIns="94421" bIns="4721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D730705E-BA11-3945-8260-1FD2FEA67E7F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26582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218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219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031602A-CD42-5543-BA8A-1954F8AF9C8D}" type="slidenum">
              <a:rPr lang="es-ES" sz="1200">
                <a:latin typeface="Calibri" charset="0"/>
              </a:rPr>
              <a:pPr eaLnBrk="1" hangingPunct="1"/>
              <a:t>1</a:t>
            </a:fld>
            <a:endParaRPr lang="es-ES" sz="120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CFA7BBD-641A-F944-810F-8491FD4319C1}" type="datetime1">
              <a:rPr lang="es-ES" smtClean="0"/>
              <a:pPr>
                <a:defRPr/>
              </a:pPr>
              <a:t>8/6/16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DCE888C-ECF4-9242-B744-90FC3D5A9C4C}" type="slidenum">
              <a:rPr lang="es-ES" smtClean="0"/>
              <a:pPr>
                <a:defRPr/>
              </a:pPr>
              <a:t>‹Nr.›</a:t>
            </a:fld>
            <a:endParaRPr lang="es-E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44482DC-B3DA-384A-94E2-FF09B5002DBD}" type="datetime1">
              <a:rPr lang="es-ES" smtClean="0"/>
              <a:pPr>
                <a:defRPr/>
              </a:pPr>
              <a:t>8/6/16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3 CuadroTexto"/>
          <p:cNvSpPr txBox="1"/>
          <p:nvPr userDrawn="1"/>
        </p:nvSpPr>
        <p:spPr>
          <a:xfrm>
            <a:off x="8244408" y="6165304"/>
            <a:ext cx="8995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fld id="{0672997B-BC3D-3A4F-8511-063AE137E9EA}" type="slidenum">
              <a:rPr lang="es-ES" b="1" smtClean="0">
                <a:solidFill>
                  <a:schemeClr val="bg1"/>
                </a:solidFill>
                <a:latin typeface="Century Gothic" charset="0"/>
              </a:rPr>
              <a:pPr algn="ctr" eaLnBrk="1" hangingPunct="1">
                <a:defRPr/>
              </a:pPr>
              <a:t>‹Nr.›</a:t>
            </a:fld>
            <a:endParaRPr lang="es-ES" b="1" dirty="0" smtClean="0">
              <a:solidFill>
                <a:schemeClr val="bg1"/>
              </a:solidFill>
              <a:latin typeface="Century Gothic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44482DC-B3DA-384A-94E2-FF09B5002DBD}" type="datetime1">
              <a:rPr lang="es-ES" smtClean="0"/>
              <a:pPr>
                <a:defRPr/>
              </a:pPr>
              <a:t>8/6/16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3 CuadroTexto"/>
          <p:cNvSpPr txBox="1"/>
          <p:nvPr userDrawn="1"/>
        </p:nvSpPr>
        <p:spPr>
          <a:xfrm>
            <a:off x="8244408" y="6165304"/>
            <a:ext cx="8995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fld id="{0672997B-BC3D-3A4F-8511-063AE137E9EA}" type="slidenum">
              <a:rPr lang="es-ES" b="1" smtClean="0">
                <a:solidFill>
                  <a:schemeClr val="bg1"/>
                </a:solidFill>
                <a:latin typeface="Century Gothic" charset="0"/>
              </a:rPr>
              <a:pPr algn="ctr" eaLnBrk="1" hangingPunct="1">
                <a:defRPr/>
              </a:pPr>
              <a:t>‹Nr.›</a:t>
            </a:fld>
            <a:endParaRPr lang="es-ES" b="1" dirty="0" smtClean="0">
              <a:solidFill>
                <a:schemeClr val="bg1"/>
              </a:solidFill>
              <a:latin typeface="Century Gothic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445224"/>
            <a:ext cx="6781800" cy="726976"/>
          </a:xfrm>
        </p:spPr>
        <p:txBody>
          <a:bodyPr/>
          <a:lstStyle>
            <a:lvl1pPr>
              <a:defRPr sz="4400"/>
            </a:lvl1pPr>
          </a:lstStyle>
          <a:p>
            <a:r>
              <a:rPr lang="es-ES_tradnl" dirty="0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620688"/>
            <a:ext cx="7543800" cy="4752528"/>
          </a:xfrm>
        </p:spPr>
        <p:txBody>
          <a:bodyPr/>
          <a:lstStyle>
            <a:lvl1pPr>
              <a:defRPr>
                <a:latin typeface="Century Gothic"/>
                <a:cs typeface="Century Gothic"/>
              </a:defRPr>
            </a:lvl1pPr>
            <a:lvl2pPr>
              <a:defRPr>
                <a:latin typeface="Century Gothic"/>
                <a:cs typeface="Century Gothic"/>
              </a:defRPr>
            </a:lvl2pPr>
            <a:lvl3pPr>
              <a:defRPr>
                <a:latin typeface="Century Gothic"/>
                <a:cs typeface="Century Gothic"/>
              </a:defRPr>
            </a:lvl3pPr>
            <a:lvl4pPr>
              <a:defRPr>
                <a:latin typeface="Century Gothic"/>
                <a:cs typeface="Century Gothic"/>
              </a:defRPr>
            </a:lvl4pPr>
            <a:lvl5pPr>
              <a:defRPr>
                <a:latin typeface="Century Gothic"/>
                <a:cs typeface="Century Gothic"/>
              </a:defRPr>
            </a:lvl5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EF74794-21ED-8347-BF54-4F265CC93406}" type="datetime1">
              <a:rPr lang="es-ES" smtClean="0"/>
              <a:pPr>
                <a:defRPr/>
              </a:pPr>
              <a:t>8/6/16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3 CuadroTexto"/>
          <p:cNvSpPr txBox="1"/>
          <p:nvPr userDrawn="1"/>
        </p:nvSpPr>
        <p:spPr>
          <a:xfrm>
            <a:off x="8244408" y="6165304"/>
            <a:ext cx="8995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fld id="{0672997B-BC3D-3A4F-8511-063AE137E9EA}" type="slidenum">
              <a:rPr lang="es-ES" b="1" smtClean="0">
                <a:solidFill>
                  <a:schemeClr val="bg1"/>
                </a:solidFill>
                <a:latin typeface="Century Gothic" charset="0"/>
              </a:rPr>
              <a:pPr algn="ctr" eaLnBrk="1" hangingPunct="1">
                <a:defRPr/>
              </a:pPr>
              <a:t>‹Nr.›</a:t>
            </a:fld>
            <a:endParaRPr lang="es-ES" b="1" dirty="0" smtClean="0">
              <a:solidFill>
                <a:schemeClr val="bg1"/>
              </a:solidFill>
              <a:latin typeface="Century Gothic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44482DC-B3DA-384A-94E2-FF09B5002DBD}" type="datetime1">
              <a:rPr lang="es-ES" smtClean="0"/>
              <a:pPr>
                <a:defRPr/>
              </a:pPr>
              <a:t>8/6/16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3D8789C-3CC1-5141-BECF-C36188B12E68}" type="slidenum">
              <a:rPr lang="es-ES" smtClean="0"/>
              <a:pPr>
                <a:defRPr/>
              </a:pPr>
              <a:t>‹Nr.›</a:t>
            </a:fld>
            <a:endParaRPr lang="es-E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44482DC-B3DA-384A-94E2-FF09B5002DBD}" type="datetime1">
              <a:rPr lang="es-ES" smtClean="0"/>
              <a:pPr>
                <a:defRPr/>
              </a:pPr>
              <a:t>8/6/16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3 CuadroTexto"/>
          <p:cNvSpPr txBox="1"/>
          <p:nvPr userDrawn="1"/>
        </p:nvSpPr>
        <p:spPr>
          <a:xfrm>
            <a:off x="8244408" y="6165304"/>
            <a:ext cx="8995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fld id="{0672997B-BC3D-3A4F-8511-063AE137E9EA}" type="slidenum">
              <a:rPr lang="es-ES" b="1" smtClean="0">
                <a:solidFill>
                  <a:schemeClr val="bg1"/>
                </a:solidFill>
                <a:latin typeface="Century Gothic" charset="0"/>
              </a:rPr>
              <a:pPr algn="ctr" eaLnBrk="1" hangingPunct="1">
                <a:defRPr/>
              </a:pPr>
              <a:t>‹Nr.›</a:t>
            </a:fld>
            <a:endParaRPr lang="es-ES" b="1" dirty="0" smtClean="0">
              <a:solidFill>
                <a:schemeClr val="bg1"/>
              </a:solidFill>
              <a:latin typeface="Century Gothic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44482DC-B3DA-384A-94E2-FF09B5002DBD}" type="datetime1">
              <a:rPr lang="es-ES" smtClean="0"/>
              <a:pPr>
                <a:defRPr/>
              </a:pPr>
              <a:t>8/6/16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3 CuadroTexto"/>
          <p:cNvSpPr txBox="1"/>
          <p:nvPr userDrawn="1"/>
        </p:nvSpPr>
        <p:spPr>
          <a:xfrm>
            <a:off x="8244408" y="6165304"/>
            <a:ext cx="8995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fld id="{0672997B-BC3D-3A4F-8511-063AE137E9EA}" type="slidenum">
              <a:rPr lang="es-ES" b="1" smtClean="0">
                <a:solidFill>
                  <a:schemeClr val="bg1"/>
                </a:solidFill>
                <a:latin typeface="Century Gothic" charset="0"/>
              </a:rPr>
              <a:pPr algn="ctr" eaLnBrk="1" hangingPunct="1">
                <a:defRPr/>
              </a:pPr>
              <a:t>‹Nr.›</a:t>
            </a:fld>
            <a:endParaRPr lang="es-ES" b="1" dirty="0" smtClean="0">
              <a:solidFill>
                <a:schemeClr val="bg1"/>
              </a:solidFill>
              <a:latin typeface="Century Gothic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44482DC-B3DA-384A-94E2-FF09B5002DBD}" type="datetime1">
              <a:rPr lang="es-ES" smtClean="0"/>
              <a:pPr>
                <a:defRPr/>
              </a:pPr>
              <a:t>8/6/16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3 CuadroTexto"/>
          <p:cNvSpPr txBox="1"/>
          <p:nvPr userDrawn="1"/>
        </p:nvSpPr>
        <p:spPr>
          <a:xfrm>
            <a:off x="8244408" y="6165304"/>
            <a:ext cx="8995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fld id="{0672997B-BC3D-3A4F-8511-063AE137E9EA}" type="slidenum">
              <a:rPr lang="es-ES" b="1" smtClean="0">
                <a:solidFill>
                  <a:schemeClr val="bg1"/>
                </a:solidFill>
                <a:latin typeface="Century Gothic" charset="0"/>
              </a:rPr>
              <a:pPr algn="ctr" eaLnBrk="1" hangingPunct="1">
                <a:defRPr/>
              </a:pPr>
              <a:t>‹Nr.›</a:t>
            </a:fld>
            <a:endParaRPr lang="es-ES" b="1" dirty="0" smtClean="0">
              <a:solidFill>
                <a:schemeClr val="bg1"/>
              </a:solidFill>
              <a:latin typeface="Century Gothic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44482DC-B3DA-384A-94E2-FF09B5002DBD}" type="datetime1">
              <a:rPr lang="es-ES" smtClean="0"/>
              <a:pPr>
                <a:defRPr/>
              </a:pPr>
              <a:t>8/6/16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3 CuadroTexto"/>
          <p:cNvSpPr txBox="1"/>
          <p:nvPr userDrawn="1"/>
        </p:nvSpPr>
        <p:spPr>
          <a:xfrm>
            <a:off x="8244408" y="6165304"/>
            <a:ext cx="8995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fld id="{0672997B-BC3D-3A4F-8511-063AE137E9EA}" type="slidenum">
              <a:rPr lang="es-ES" b="1" smtClean="0">
                <a:solidFill>
                  <a:schemeClr val="bg1"/>
                </a:solidFill>
                <a:latin typeface="Century Gothic" charset="0"/>
              </a:rPr>
              <a:pPr algn="ctr" eaLnBrk="1" hangingPunct="1">
                <a:defRPr/>
              </a:pPr>
              <a:t>‹Nr.›</a:t>
            </a:fld>
            <a:endParaRPr lang="es-ES" b="1" dirty="0" smtClean="0">
              <a:solidFill>
                <a:schemeClr val="bg1"/>
              </a:solidFill>
              <a:latin typeface="Century Gothic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44482DC-B3DA-384A-94E2-FF09B5002DBD}" type="datetime1">
              <a:rPr lang="es-ES" smtClean="0"/>
              <a:pPr>
                <a:defRPr/>
              </a:pPr>
              <a:t>8/6/16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3 CuadroTexto"/>
          <p:cNvSpPr txBox="1"/>
          <p:nvPr userDrawn="1"/>
        </p:nvSpPr>
        <p:spPr>
          <a:xfrm>
            <a:off x="8244408" y="6165304"/>
            <a:ext cx="8995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fld id="{0672997B-BC3D-3A4F-8511-063AE137E9EA}" type="slidenum">
              <a:rPr lang="es-ES" b="1" smtClean="0">
                <a:solidFill>
                  <a:schemeClr val="bg1"/>
                </a:solidFill>
                <a:latin typeface="Century Gothic" charset="0"/>
              </a:rPr>
              <a:pPr algn="ctr" eaLnBrk="1" hangingPunct="1">
                <a:defRPr/>
              </a:pPr>
              <a:t>‹Nr.›</a:t>
            </a:fld>
            <a:endParaRPr lang="es-ES" b="1" dirty="0" smtClean="0">
              <a:solidFill>
                <a:schemeClr val="bg1"/>
              </a:solidFill>
              <a:latin typeface="Century Gothic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44482DC-B3DA-384A-94E2-FF09B5002DBD}" type="datetime1">
              <a:rPr lang="es-ES" smtClean="0"/>
              <a:pPr>
                <a:defRPr/>
              </a:pPr>
              <a:t>8/6/16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3 CuadroTexto"/>
          <p:cNvSpPr txBox="1"/>
          <p:nvPr userDrawn="1"/>
        </p:nvSpPr>
        <p:spPr>
          <a:xfrm>
            <a:off x="8244408" y="6165304"/>
            <a:ext cx="8995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fld id="{0672997B-BC3D-3A4F-8511-063AE137E9EA}" type="slidenum">
              <a:rPr lang="es-ES" b="1" smtClean="0">
                <a:solidFill>
                  <a:schemeClr val="bg1"/>
                </a:solidFill>
                <a:latin typeface="Century Gothic" charset="0"/>
              </a:rPr>
              <a:pPr algn="ctr" eaLnBrk="1" hangingPunct="1">
                <a:defRPr/>
              </a:pPr>
              <a:t>‹Nr.›</a:t>
            </a:fld>
            <a:endParaRPr lang="es-ES" b="1" dirty="0" smtClean="0">
              <a:solidFill>
                <a:schemeClr val="bg1"/>
              </a:solidFill>
              <a:latin typeface="Century Gothic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hdr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7584" y="6165304"/>
            <a:ext cx="6781800" cy="65853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s-ES_tradnl" dirty="0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3 CuadroTexto"/>
          <p:cNvSpPr txBox="1"/>
          <p:nvPr userDrawn="1"/>
        </p:nvSpPr>
        <p:spPr>
          <a:xfrm>
            <a:off x="8244408" y="6165304"/>
            <a:ext cx="8995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fld id="{0672997B-BC3D-3A4F-8511-063AE137E9EA}" type="slidenum">
              <a:rPr lang="es-ES" b="1" smtClean="0">
                <a:solidFill>
                  <a:schemeClr val="bg1"/>
                </a:solidFill>
                <a:latin typeface="Century Gothic" charset="0"/>
              </a:rPr>
              <a:pPr algn="ctr" eaLnBrk="1" hangingPunct="1">
                <a:defRPr/>
              </a:pPr>
              <a:t>‹Nr.›</a:t>
            </a:fld>
            <a:endParaRPr lang="es-ES" b="1" dirty="0" smtClean="0">
              <a:solidFill>
                <a:schemeClr val="bg1"/>
              </a:solidFill>
              <a:latin typeface="Century Gothic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Century Gothic"/>
          <a:ea typeface="+mn-ea"/>
          <a:cs typeface="Century Gothic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Century Gothic"/>
          <a:ea typeface="+mn-ea"/>
          <a:cs typeface="Century Gothic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Century Gothic"/>
          <a:ea typeface="+mn-ea"/>
          <a:cs typeface="Century Gothic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Century Gothic"/>
          <a:ea typeface="+mn-ea"/>
          <a:cs typeface="Century Gothic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Century Gothic"/>
          <a:ea typeface="+mn-ea"/>
          <a:cs typeface="Century Gothic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Relationship Id="rId3" Type="http://schemas.openxmlformats.org/officeDocument/2006/relationships/chart" Target="../charts/char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hyperlink" Target="http://ec.europa.eu/economy_finance/publications/european_economy/2012/pdf/ee-2012-4.pdf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143108" y="1828800"/>
            <a:ext cx="6172200" cy="12954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gl-ES" sz="2700" cap="none" dirty="0" smtClean="0">
                <a:solidFill>
                  <a:srgbClr val="FFFFFF"/>
                </a:solidFill>
                <a:latin typeface="Century Gothic" charset="0"/>
              </a:rPr>
              <a:t>¿Disponen las empresas de Economía Social de un régimen fiscal adecuado?</a:t>
            </a:r>
            <a:endParaRPr lang="gl-ES" sz="2700" cap="none" dirty="0">
              <a:solidFill>
                <a:srgbClr val="FFFFFF"/>
              </a:solidFill>
              <a:latin typeface="Century Gothic" charset="0"/>
            </a:endParaRPr>
          </a:p>
        </p:txBody>
      </p:sp>
      <p:sp>
        <p:nvSpPr>
          <p:cNvPr id="8" name="2 Subtítulo"/>
          <p:cNvSpPr txBox="1">
            <a:spLocks/>
          </p:cNvSpPr>
          <p:nvPr/>
        </p:nvSpPr>
        <p:spPr bwMode="auto">
          <a:xfrm>
            <a:off x="2339752" y="4725144"/>
            <a:ext cx="646189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None/>
              <a:defRPr sz="1800" b="1" kern="1200">
                <a:solidFill>
                  <a:schemeClr val="tx2"/>
                </a:solidFill>
                <a:latin typeface="Century Gothic" pitchFamily="34" charset="0"/>
                <a:ea typeface="ＭＳ Ｐゴシック" pitchFamily="-107" charset="-128"/>
                <a:cs typeface="ＭＳ Ｐゴシック" pitchFamily="-107" charset="-128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charset="0"/>
              <a:buNone/>
              <a:defRPr sz="2100" kern="1200">
                <a:solidFill>
                  <a:schemeClr val="tx1"/>
                </a:solidFill>
                <a:latin typeface="+mn-lt"/>
                <a:ea typeface="ＭＳ Ｐゴシック" pitchFamily="-107" charset="-128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61AE"/>
              </a:buClr>
              <a:buSzPct val="60000"/>
              <a:buFont typeface="Wingdings" charset="0"/>
              <a:buNone/>
              <a:defRPr sz="2400" kern="1200">
                <a:solidFill>
                  <a:schemeClr val="tx1"/>
                </a:solidFill>
                <a:latin typeface="+mn-lt"/>
                <a:ea typeface="ＭＳ Ｐゴシック" pitchFamily="-107" charset="-128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ABBDF"/>
              </a:buClr>
              <a:buSzPct val="60000"/>
              <a:buFont typeface="Wingdings" charset="0"/>
              <a:buNone/>
              <a:defRPr sz="2000" kern="1200">
                <a:solidFill>
                  <a:schemeClr val="tx1"/>
                </a:solidFill>
                <a:latin typeface="+mn-lt"/>
                <a:ea typeface="ＭＳ Ｐゴシック" pitchFamily="-107" charset="-128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ACCE9"/>
              </a:buClr>
              <a:buSzPct val="68000"/>
              <a:buFont typeface="Wingdings 2" charset="0"/>
              <a:buNone/>
              <a:defRPr sz="1600" kern="1200">
                <a:solidFill>
                  <a:schemeClr val="tx1"/>
                </a:solidFill>
                <a:latin typeface="+mn-lt"/>
                <a:ea typeface="ＭＳ Ｐゴシック" pitchFamily="-107" charset="-128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gl-ES" sz="1700" dirty="0" smtClean="0">
                <a:latin typeface="Century Gothic" charset="0"/>
                <a:ea typeface="ＭＳ Ｐゴシック" charset="0"/>
                <a:cs typeface="ＭＳ Ｐゴシック" charset="0"/>
              </a:rPr>
              <a:t>Antonio López Díaz</a:t>
            </a:r>
          </a:p>
          <a:p>
            <a:pPr eaLnBrk="1" hangingPunct="1">
              <a:lnSpc>
                <a:spcPct val="80000"/>
              </a:lnSpc>
            </a:pPr>
            <a:r>
              <a:rPr lang="gl-ES" sz="1500" b="0" i="1" dirty="0" smtClean="0">
                <a:latin typeface="Century Gothic" charset="0"/>
                <a:ea typeface="ＭＳ Ｐゴシック" charset="0"/>
                <a:cs typeface="ＭＳ Ｐゴシック" charset="0"/>
              </a:rPr>
              <a:t>Catedrático de Derecho Financiero y  Tributario</a:t>
            </a:r>
          </a:p>
          <a:p>
            <a:pPr eaLnBrk="1" hangingPunct="1">
              <a:lnSpc>
                <a:spcPct val="80000"/>
              </a:lnSpc>
            </a:pPr>
            <a:r>
              <a:rPr lang="gl-ES" sz="1500" b="0" i="1" dirty="0" smtClean="0">
                <a:latin typeface="Century Gothic" charset="0"/>
                <a:ea typeface="ＭＳ Ｐゴシック" charset="0"/>
                <a:cs typeface="ＭＳ Ｐゴシック" charset="0"/>
              </a:rPr>
              <a:t>UNIVERSIDAD DE SANTIAGO DE COMPOSTELA</a:t>
            </a:r>
          </a:p>
          <a:p>
            <a:pPr eaLnBrk="1" hangingPunct="1">
              <a:lnSpc>
                <a:spcPct val="80000"/>
              </a:lnSpc>
            </a:pPr>
            <a:endParaRPr lang="es-ES" sz="1500" b="0" i="1" u="sng" dirty="0" smtClean="0">
              <a:solidFill>
                <a:srgbClr val="C70FBA"/>
              </a:solidFill>
              <a:latin typeface="Century Gothic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s-ES" sz="1500" b="0" i="1" u="sng" dirty="0" smtClean="0">
                <a:solidFill>
                  <a:srgbClr val="C70FBA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a</a:t>
            </a:r>
            <a:r>
              <a:rPr lang="gl-ES" sz="1500" b="0" i="1" u="sng" dirty="0" smtClean="0">
                <a:solidFill>
                  <a:srgbClr val="C70FBA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ntonio.lopez.diaz@usc.es</a:t>
            </a:r>
            <a:endParaRPr lang="gl-ES" sz="1500" b="0" i="1" u="sng" dirty="0">
              <a:solidFill>
                <a:srgbClr val="C70FBA"/>
              </a:solidFill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9" name="Imagen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301208"/>
            <a:ext cx="1296144" cy="83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Trabajadores en S. </a:t>
            </a:r>
            <a:r>
              <a:rPr lang="es-ES" dirty="0" err="1" smtClean="0"/>
              <a:t>Lab</a:t>
            </a:r>
            <a:r>
              <a:rPr lang="es-ES" dirty="0" smtClean="0"/>
              <a:t>.  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60648"/>
            <a:ext cx="7847831" cy="591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051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6131024"/>
            <a:ext cx="6781800" cy="726976"/>
          </a:xfrm>
        </p:spPr>
        <p:txBody>
          <a:bodyPr/>
          <a:lstStyle/>
          <a:p>
            <a:r>
              <a:rPr lang="es-ES" sz="3200" dirty="0" smtClean="0"/>
              <a:t>Distribuci</a:t>
            </a:r>
            <a:r>
              <a:rPr lang="es-ES" sz="3200" dirty="0" smtClean="0"/>
              <a:t>ón geográfica cooperativas.</a:t>
            </a:r>
            <a:endParaRPr lang="es-ES" sz="32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60648"/>
            <a:ext cx="7794167" cy="587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82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6131024"/>
            <a:ext cx="6781800" cy="726976"/>
          </a:xfrm>
        </p:spPr>
        <p:txBody>
          <a:bodyPr/>
          <a:lstStyle/>
          <a:p>
            <a:r>
              <a:rPr lang="es-ES" sz="3200" dirty="0" smtClean="0"/>
              <a:t>Distribuci</a:t>
            </a:r>
            <a:r>
              <a:rPr lang="es-ES" sz="3200" dirty="0" smtClean="0"/>
              <a:t>ón geográfica S. Laborales.</a:t>
            </a:r>
            <a:endParaRPr lang="es-ES" sz="32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9" y="270707"/>
            <a:ext cx="8064896" cy="608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1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6131024"/>
            <a:ext cx="6781800" cy="726976"/>
          </a:xfrm>
        </p:spPr>
        <p:txBody>
          <a:bodyPr/>
          <a:lstStyle/>
          <a:p>
            <a:r>
              <a:rPr lang="es-ES" sz="2800" dirty="0" smtClean="0"/>
              <a:t>Distribuci</a:t>
            </a:r>
            <a:r>
              <a:rPr lang="es-ES" sz="2800" dirty="0" smtClean="0"/>
              <a:t>ón geográfica trabajadores. S. </a:t>
            </a:r>
            <a:r>
              <a:rPr lang="es-ES" sz="2800" dirty="0" err="1" smtClean="0"/>
              <a:t>Lab</a:t>
            </a:r>
            <a:r>
              <a:rPr lang="es-ES" sz="2800" dirty="0" smtClean="0"/>
              <a:t>.</a:t>
            </a:r>
            <a:endParaRPr lang="es-ES" sz="2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404664"/>
            <a:ext cx="7632848" cy="575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56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6131024"/>
            <a:ext cx="6781800" cy="726976"/>
          </a:xfrm>
        </p:spPr>
        <p:txBody>
          <a:bodyPr/>
          <a:lstStyle/>
          <a:p>
            <a:r>
              <a:rPr lang="es-ES" sz="3200" dirty="0" smtClean="0"/>
              <a:t>Distribuci</a:t>
            </a:r>
            <a:r>
              <a:rPr lang="es-ES" sz="3200" dirty="0" smtClean="0"/>
              <a:t>ón geográfica trabajadores.</a:t>
            </a:r>
            <a:endParaRPr lang="es-ES" sz="32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7" y="332657"/>
            <a:ext cx="7734988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97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683568" y="4725144"/>
            <a:ext cx="8568952" cy="1600200"/>
          </a:xfrm>
        </p:spPr>
        <p:txBody>
          <a:bodyPr>
            <a:noAutofit/>
          </a:bodyPr>
          <a:lstStyle/>
          <a:p>
            <a:r>
              <a:rPr lang="es-ES" sz="2400" dirty="0" err="1" smtClean="0"/>
              <a:t>Pobliación</a:t>
            </a:r>
            <a:r>
              <a:rPr lang="es-ES" sz="2400" dirty="0" smtClean="0"/>
              <a:t> ocupada economía social/población ocupada total</a:t>
            </a:r>
            <a:br>
              <a:rPr lang="es-ES" sz="2400" dirty="0" smtClean="0"/>
            </a:br>
            <a:r>
              <a:rPr lang="es-ES" sz="1800" i="1" dirty="0" smtClean="0"/>
              <a:t>tanto/ mil </a:t>
            </a:r>
            <a:endParaRPr lang="es-ES" sz="2400" i="1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683568" y="6460289"/>
            <a:ext cx="4873869" cy="3651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332657"/>
            <a:ext cx="6912768" cy="538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59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dirty="0" smtClean="0"/>
              <a:t>Supervivencia entidades econom</a:t>
            </a:r>
            <a:r>
              <a:rPr lang="es-ES" sz="2800" dirty="0" smtClean="0"/>
              <a:t>ía social </a:t>
            </a:r>
            <a:r>
              <a:rPr lang="es-ES" sz="2800" dirty="0" smtClean="0"/>
              <a:t> </a:t>
            </a:r>
            <a:endParaRPr lang="es-ES" sz="28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332656"/>
            <a:ext cx="8777136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486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3201023"/>
              </p:ext>
            </p:extLst>
          </p:nvPr>
        </p:nvGraphicFramePr>
        <p:xfrm>
          <a:off x="683568" y="764704"/>
          <a:ext cx="7776864" cy="5188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88817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5257800"/>
            <a:ext cx="6781800" cy="1600200"/>
          </a:xfrm>
        </p:spPr>
        <p:txBody>
          <a:bodyPr>
            <a:normAutofit/>
          </a:bodyPr>
          <a:lstStyle/>
          <a:p>
            <a:r>
              <a:rPr lang="es-ES" sz="2800" dirty="0" smtClean="0"/>
              <a:t>Cooperativas</a:t>
            </a:r>
            <a:r>
              <a:rPr lang="es-ES" sz="3600" dirty="0" smtClean="0"/>
              <a:t>. </a:t>
            </a:r>
            <a:r>
              <a:rPr lang="es-ES" sz="2000" dirty="0" smtClean="0"/>
              <a:t>Clasificación fiscal</a:t>
            </a:r>
            <a:endParaRPr lang="es-ES" sz="1400" dirty="0"/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0249038"/>
              </p:ext>
            </p:extLst>
          </p:nvPr>
        </p:nvGraphicFramePr>
        <p:xfrm>
          <a:off x="827584" y="692696"/>
          <a:ext cx="7632848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54481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6152606"/>
            <a:ext cx="6781800" cy="726976"/>
          </a:xfrm>
        </p:spPr>
        <p:txBody>
          <a:bodyPr>
            <a:normAutofit/>
          </a:bodyPr>
          <a:lstStyle/>
          <a:p>
            <a:r>
              <a:rPr lang="es-ES" sz="3200" dirty="0" smtClean="0"/>
              <a:t>Ejes régimen fiscal de cooperativas</a:t>
            </a:r>
            <a:endParaRPr lang="es-ES" sz="3200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755576" y="620688"/>
            <a:ext cx="7543800" cy="5544616"/>
          </a:xfrm>
        </p:spPr>
        <p:txBody>
          <a:bodyPr>
            <a:normAutofit fontScale="85000" lnSpcReduction="10000"/>
          </a:bodyPr>
          <a:lstStyle/>
          <a:p>
            <a:pPr lvl="1"/>
            <a:r>
              <a:rPr lang="es-ES" sz="1900" dirty="0" smtClean="0"/>
              <a:t>COOPERATIVAS </a:t>
            </a:r>
            <a:r>
              <a:rPr lang="es-ES" sz="1900" b="1" dirty="0" smtClean="0"/>
              <a:t>PROTEGIDAS</a:t>
            </a:r>
            <a:r>
              <a:rPr lang="es-ES" sz="1900" dirty="0" smtClean="0"/>
              <a:t>:</a:t>
            </a:r>
          </a:p>
          <a:p>
            <a:pPr lvl="2">
              <a:lnSpc>
                <a:spcPct val="130000"/>
              </a:lnSpc>
            </a:pPr>
            <a:r>
              <a:rPr lang="es-ES" dirty="0" smtClean="0"/>
              <a:t>BASE IMPONIBLE: Deducción  </a:t>
            </a:r>
            <a:r>
              <a:rPr lang="es-ES" dirty="0"/>
              <a:t>50% de la </a:t>
            </a:r>
            <a:r>
              <a:rPr lang="es-ES" dirty="0" smtClean="0"/>
              <a:t>aportación al FRO.</a:t>
            </a:r>
          </a:p>
          <a:p>
            <a:pPr lvl="2">
              <a:lnSpc>
                <a:spcPct val="130000"/>
              </a:lnSpc>
            </a:pPr>
            <a:r>
              <a:rPr lang="es-ES" dirty="0" smtClean="0"/>
              <a:t>TIPO </a:t>
            </a:r>
            <a:r>
              <a:rPr lang="es-ES" dirty="0"/>
              <a:t>DE </a:t>
            </a:r>
            <a:r>
              <a:rPr lang="es-ES" dirty="0" smtClean="0"/>
              <a:t>GRAVAMEN</a:t>
            </a:r>
          </a:p>
          <a:p>
            <a:pPr lvl="3">
              <a:lnSpc>
                <a:spcPct val="130000"/>
              </a:lnSpc>
            </a:pPr>
            <a:r>
              <a:rPr lang="es-ES" dirty="0" smtClean="0"/>
              <a:t>Resultados cooperativos: 20 % / 25 % cooperativas de crédito. </a:t>
            </a:r>
          </a:p>
          <a:p>
            <a:pPr lvl="3">
              <a:lnSpc>
                <a:spcPct val="130000"/>
              </a:lnSpc>
            </a:pPr>
            <a:r>
              <a:rPr lang="es-ES" dirty="0" smtClean="0"/>
              <a:t>Resultados </a:t>
            </a:r>
            <a:r>
              <a:rPr lang="es-ES" dirty="0" err="1"/>
              <a:t>extracooperativos</a:t>
            </a:r>
            <a:r>
              <a:rPr lang="es-ES" dirty="0"/>
              <a:t>: tipo general</a:t>
            </a:r>
            <a:r>
              <a:rPr lang="es-ES" dirty="0" smtClean="0"/>
              <a:t>.</a:t>
            </a:r>
          </a:p>
          <a:p>
            <a:pPr lvl="2">
              <a:lnSpc>
                <a:spcPct val="130000"/>
              </a:lnSpc>
            </a:pPr>
            <a:r>
              <a:rPr lang="es-ES" dirty="0" smtClean="0"/>
              <a:t>LIBERTAD </a:t>
            </a:r>
            <a:r>
              <a:rPr lang="es-ES" dirty="0"/>
              <a:t>DE AMORTIZACIÓN</a:t>
            </a:r>
            <a:br>
              <a:rPr lang="es-ES" dirty="0"/>
            </a:br>
            <a:r>
              <a:rPr lang="es-ES" dirty="0"/>
              <a:t>Excepto las cooperativas de </a:t>
            </a:r>
            <a:r>
              <a:rPr lang="es-ES" dirty="0" smtClean="0"/>
              <a:t>crédito: Bienes adquiridos 3 años desde inscripción.</a:t>
            </a:r>
          </a:p>
          <a:p>
            <a:pPr lvl="2">
              <a:lnSpc>
                <a:spcPct val="130000"/>
              </a:lnSpc>
            </a:pPr>
            <a:r>
              <a:rPr lang="es-ES" dirty="0" smtClean="0"/>
              <a:t>COMPENSACIÓN </a:t>
            </a:r>
            <a:r>
              <a:rPr lang="es-ES" dirty="0"/>
              <a:t>DE </a:t>
            </a:r>
            <a:r>
              <a:rPr lang="es-ES" dirty="0" smtClean="0"/>
              <a:t>PÉRDIDAS:</a:t>
            </a:r>
          </a:p>
          <a:p>
            <a:pPr lvl="3">
              <a:lnSpc>
                <a:spcPct val="130000"/>
              </a:lnSpc>
            </a:pPr>
            <a:r>
              <a:rPr lang="es-ES" dirty="0" smtClean="0"/>
              <a:t>Compensación </a:t>
            </a:r>
            <a:r>
              <a:rPr lang="es-ES" dirty="0"/>
              <a:t>de cuotas, no de bases</a:t>
            </a:r>
            <a:r>
              <a:rPr lang="es-ES" dirty="0" smtClean="0"/>
              <a:t>.</a:t>
            </a:r>
          </a:p>
          <a:p>
            <a:pPr lvl="3">
              <a:lnSpc>
                <a:spcPct val="130000"/>
              </a:lnSpc>
            </a:pPr>
            <a:endParaRPr lang="es-ES" sz="3000" dirty="0"/>
          </a:p>
          <a:p>
            <a:pPr lvl="1"/>
            <a:r>
              <a:rPr lang="es-ES" sz="1900" dirty="0" smtClean="0"/>
              <a:t>COOPERATIVAS </a:t>
            </a:r>
            <a:r>
              <a:rPr lang="es-ES" sz="1900" b="1" dirty="0"/>
              <a:t>ESPECIALMENTE PROTEGIDAS</a:t>
            </a:r>
            <a:r>
              <a:rPr lang="es-ES" sz="1900" dirty="0" smtClean="0"/>
              <a:t>.</a:t>
            </a:r>
          </a:p>
          <a:p>
            <a:pPr lvl="2"/>
            <a:r>
              <a:rPr lang="es-ES" sz="1600" dirty="0" smtClean="0"/>
              <a:t>BONIFICACIÓN EN LA CUOTA. </a:t>
            </a:r>
            <a:endParaRPr lang="es-ES" sz="1600" dirty="0"/>
          </a:p>
          <a:p>
            <a:pPr lvl="3"/>
            <a:r>
              <a:rPr lang="es-ES" sz="1600" dirty="0" smtClean="0"/>
              <a:t>General: 50</a:t>
            </a:r>
            <a:r>
              <a:rPr lang="es-ES" sz="1600" dirty="0"/>
              <a:t>% de la cuota íntegra.</a:t>
            </a:r>
          </a:p>
          <a:p>
            <a:pPr lvl="3"/>
            <a:r>
              <a:rPr lang="es-ES" sz="1600" dirty="0" smtClean="0"/>
              <a:t>Cooperativas </a:t>
            </a:r>
            <a:r>
              <a:rPr lang="es-ES" sz="1600" dirty="0"/>
              <a:t>de trabajo </a:t>
            </a:r>
            <a:r>
              <a:rPr lang="es-ES" sz="1600" dirty="0" smtClean="0"/>
              <a:t>asociado: bonificación </a:t>
            </a:r>
            <a:r>
              <a:rPr lang="es-ES" sz="1600" dirty="0"/>
              <a:t>del 90% </a:t>
            </a:r>
            <a:r>
              <a:rPr lang="es-ES" sz="1600" dirty="0" smtClean="0"/>
              <a:t>(5 años) Para </a:t>
            </a:r>
            <a:r>
              <a:rPr lang="es-ES" sz="1600" dirty="0"/>
              <a:t>las explotaciones agrarias asociativas prioritarias: </a:t>
            </a:r>
            <a:r>
              <a:rPr lang="es-ES" sz="1600" dirty="0" smtClean="0"/>
              <a:t>80 % íntegra</a:t>
            </a:r>
            <a:r>
              <a:rPr lang="es-ES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063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6099272"/>
            <a:ext cx="6781800" cy="726976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SUMARIO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Cuentas públicas y beneficios fiscales. </a:t>
            </a:r>
          </a:p>
          <a:p>
            <a:r>
              <a:rPr lang="es-ES" dirty="0" smtClean="0"/>
              <a:t>Entidades de valor social en España.</a:t>
            </a:r>
          </a:p>
          <a:p>
            <a:pPr lvl="1"/>
            <a:r>
              <a:rPr lang="es-ES" dirty="0" smtClean="0"/>
              <a:t>Datos y evolución en un escenario de crisis.</a:t>
            </a:r>
          </a:p>
          <a:p>
            <a:r>
              <a:rPr lang="es-ES" dirty="0" smtClean="0"/>
              <a:t>Análisis </a:t>
            </a:r>
            <a:r>
              <a:rPr lang="es-ES" dirty="0" smtClean="0"/>
              <a:t>especial </a:t>
            </a:r>
            <a:r>
              <a:rPr lang="es-ES" dirty="0" smtClean="0"/>
              <a:t>del </a:t>
            </a:r>
            <a:r>
              <a:rPr lang="es-ES" dirty="0" smtClean="0"/>
              <a:t>régimen de cooperativas.</a:t>
            </a:r>
          </a:p>
          <a:p>
            <a:pPr lvl="1"/>
            <a:r>
              <a:rPr lang="es-ES" dirty="0" smtClean="0"/>
              <a:t>Cuantificación y evolución.</a:t>
            </a:r>
          </a:p>
          <a:p>
            <a:pPr lvl="1"/>
            <a:r>
              <a:rPr lang="es-ES" dirty="0" smtClean="0"/>
              <a:t>Perspectivas de futuro.</a:t>
            </a:r>
          </a:p>
          <a:p>
            <a:r>
              <a:rPr lang="es-ES" dirty="0" smtClean="0"/>
              <a:t>Conclusiones.</a:t>
            </a:r>
          </a:p>
        </p:txBody>
      </p:sp>
    </p:spTree>
    <p:extLst>
      <p:ext uri="{BB962C8B-B14F-4D97-AF65-F5344CB8AC3E}">
        <p14:creationId xmlns:p14="http://schemas.microsoft.com/office/powerpoint/2010/main" val="165001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5649382"/>
              </p:ext>
            </p:extLst>
          </p:nvPr>
        </p:nvGraphicFramePr>
        <p:xfrm>
          <a:off x="200675" y="1340768"/>
          <a:ext cx="4680520" cy="3747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1877535"/>
              </p:ext>
            </p:extLst>
          </p:nvPr>
        </p:nvGraphicFramePr>
        <p:xfrm>
          <a:off x="4593162" y="1340768"/>
          <a:ext cx="4567275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4064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683568" y="6131024"/>
            <a:ext cx="6781800" cy="726976"/>
          </a:xfrm>
        </p:spPr>
        <p:txBody>
          <a:bodyPr/>
          <a:lstStyle/>
          <a:p>
            <a:r>
              <a:rPr lang="es-ES" sz="3200" dirty="0" smtClean="0"/>
              <a:t>Tipos de gravamen. I. Sociedades</a:t>
            </a:r>
            <a:endParaRPr lang="es-ES" sz="3200" dirty="0"/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9198198"/>
              </p:ext>
            </p:extLst>
          </p:nvPr>
        </p:nvGraphicFramePr>
        <p:xfrm>
          <a:off x="755576" y="620688"/>
          <a:ext cx="7543800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182"/>
                <a:gridCol w="1728192"/>
                <a:gridCol w="1008112"/>
                <a:gridCol w="864096"/>
                <a:gridCol w="936104"/>
                <a:gridCol w="703114"/>
              </a:tblGrid>
              <a:tr h="370840">
                <a:tc>
                  <a:txBody>
                    <a:bodyPr/>
                    <a:lstStyle/>
                    <a:p>
                      <a:endParaRPr lang="es-E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60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600" dirty="0" smtClean="0">
                          <a:latin typeface="Arial"/>
                          <a:cs typeface="Arial"/>
                        </a:rPr>
                        <a:t>Hasta 2006</a:t>
                      </a:r>
                      <a:endParaRPr lang="es-E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600" dirty="0" smtClean="0">
                          <a:latin typeface="Arial"/>
                          <a:cs typeface="Arial"/>
                        </a:rPr>
                        <a:t>2008 a 2014</a:t>
                      </a:r>
                      <a:endParaRPr lang="es-E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600" dirty="0" smtClean="0">
                          <a:latin typeface="Arial"/>
                          <a:cs typeface="Arial"/>
                        </a:rPr>
                        <a:t>2015</a:t>
                      </a:r>
                      <a:endParaRPr lang="es-E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600" dirty="0" smtClean="0">
                          <a:latin typeface="Arial"/>
                          <a:cs typeface="Arial"/>
                        </a:rPr>
                        <a:t>2016</a:t>
                      </a:r>
                      <a:endParaRPr lang="es-E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rial"/>
                          <a:cs typeface="Arial"/>
                        </a:rPr>
                        <a:t>General</a:t>
                      </a:r>
                      <a:endParaRPr lang="es-E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60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600" dirty="0" smtClean="0">
                          <a:latin typeface="Arial"/>
                          <a:cs typeface="Arial"/>
                        </a:rPr>
                        <a:t>35</a:t>
                      </a:r>
                      <a:endParaRPr lang="es-E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600" dirty="0" smtClean="0">
                          <a:latin typeface="Arial"/>
                          <a:cs typeface="Arial"/>
                        </a:rPr>
                        <a:t>30</a:t>
                      </a:r>
                      <a:endParaRPr lang="es-E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600" dirty="0" smtClean="0">
                          <a:latin typeface="Arial"/>
                          <a:cs typeface="Arial"/>
                        </a:rPr>
                        <a:t>28</a:t>
                      </a:r>
                      <a:endParaRPr lang="es-E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600" dirty="0" smtClean="0">
                          <a:latin typeface="Arial"/>
                          <a:cs typeface="Arial"/>
                        </a:rPr>
                        <a:t>25</a:t>
                      </a:r>
                      <a:endParaRPr lang="es-E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rial"/>
                          <a:cs typeface="Arial"/>
                        </a:rPr>
                        <a:t>Entidades de crédito</a:t>
                      </a:r>
                      <a:endParaRPr lang="es-E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600" dirty="0" smtClean="0">
                          <a:latin typeface="Arial"/>
                          <a:cs typeface="Arial"/>
                        </a:rPr>
                        <a:t>35</a:t>
                      </a:r>
                      <a:endParaRPr lang="es-E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600" dirty="0" smtClean="0">
                          <a:latin typeface="Arial"/>
                          <a:cs typeface="Arial"/>
                        </a:rPr>
                        <a:t>30</a:t>
                      </a:r>
                      <a:endParaRPr lang="es-E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600" dirty="0" smtClean="0">
                          <a:latin typeface="Arial"/>
                          <a:cs typeface="Arial"/>
                        </a:rPr>
                        <a:t>30</a:t>
                      </a:r>
                      <a:endParaRPr lang="es-E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600" dirty="0" smtClean="0">
                          <a:latin typeface="Arial"/>
                          <a:cs typeface="Arial"/>
                        </a:rPr>
                        <a:t>30</a:t>
                      </a:r>
                      <a:endParaRPr lang="es-E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rial"/>
                          <a:cs typeface="Arial"/>
                        </a:rPr>
                        <a:t>Cooperativas de crédito</a:t>
                      </a:r>
                      <a:endParaRPr lang="es-E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>
                          <a:latin typeface="Arial"/>
                          <a:cs typeface="Arial"/>
                        </a:rPr>
                        <a:t>R. Cooperativo</a:t>
                      </a:r>
                      <a:endParaRPr lang="es-E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600" dirty="0" smtClean="0">
                          <a:latin typeface="Arial"/>
                          <a:cs typeface="Arial"/>
                        </a:rPr>
                        <a:t>35</a:t>
                      </a:r>
                      <a:endParaRPr lang="es-E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600" dirty="0" smtClean="0">
                          <a:latin typeface="Arial"/>
                          <a:cs typeface="Arial"/>
                        </a:rPr>
                        <a:t>30</a:t>
                      </a:r>
                      <a:endParaRPr lang="es-E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600" dirty="0" smtClean="0">
                          <a:latin typeface="Arial"/>
                          <a:cs typeface="Arial"/>
                        </a:rPr>
                        <a:t>28</a:t>
                      </a:r>
                      <a:endParaRPr lang="es-E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600" dirty="0" smtClean="0">
                          <a:latin typeface="Arial"/>
                          <a:cs typeface="Arial"/>
                        </a:rPr>
                        <a:t>25</a:t>
                      </a:r>
                      <a:endParaRPr lang="es-E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E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err="1" smtClean="0">
                          <a:latin typeface="Arial"/>
                          <a:cs typeface="Arial"/>
                        </a:rPr>
                        <a:t>Extracooperativo</a:t>
                      </a:r>
                      <a:endParaRPr lang="es-E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600" dirty="0" smtClean="0">
                          <a:latin typeface="Arial"/>
                          <a:cs typeface="Arial"/>
                        </a:rPr>
                        <a:t>35</a:t>
                      </a:r>
                      <a:endParaRPr lang="es-E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600" dirty="0" smtClean="0">
                          <a:latin typeface="Arial"/>
                          <a:cs typeface="Arial"/>
                        </a:rPr>
                        <a:t>30</a:t>
                      </a:r>
                      <a:endParaRPr lang="es-E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600" dirty="0" smtClean="0">
                          <a:latin typeface="Arial"/>
                          <a:cs typeface="Arial"/>
                        </a:rPr>
                        <a:t>30</a:t>
                      </a:r>
                      <a:endParaRPr lang="es-E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600" dirty="0" smtClean="0">
                          <a:latin typeface="Arial"/>
                          <a:cs typeface="Arial"/>
                        </a:rPr>
                        <a:t>30</a:t>
                      </a:r>
                      <a:endParaRPr lang="es-E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rial"/>
                          <a:cs typeface="Arial"/>
                        </a:rPr>
                        <a:t>Cooperativas protegidas</a:t>
                      </a:r>
                      <a:endParaRPr lang="es-E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>
                          <a:latin typeface="Arial"/>
                          <a:cs typeface="Arial"/>
                        </a:rPr>
                        <a:t>R. cooperativo</a:t>
                      </a:r>
                      <a:endParaRPr lang="es-E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600" dirty="0" smtClean="0">
                          <a:latin typeface="Arial"/>
                          <a:cs typeface="Arial"/>
                        </a:rPr>
                        <a:t>20</a:t>
                      </a:r>
                      <a:endParaRPr lang="es-E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600" dirty="0" smtClean="0">
                          <a:latin typeface="Arial"/>
                          <a:cs typeface="Arial"/>
                        </a:rPr>
                        <a:t>20</a:t>
                      </a:r>
                      <a:endParaRPr lang="es-E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600" dirty="0" smtClean="0">
                          <a:latin typeface="Arial"/>
                          <a:cs typeface="Arial"/>
                        </a:rPr>
                        <a:t>20</a:t>
                      </a:r>
                      <a:endParaRPr lang="es-E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600" dirty="0" smtClean="0">
                          <a:latin typeface="Arial"/>
                          <a:cs typeface="Arial"/>
                        </a:rPr>
                        <a:t>20</a:t>
                      </a:r>
                      <a:endParaRPr lang="es-E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s-E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err="1" smtClean="0">
                          <a:latin typeface="Arial"/>
                          <a:cs typeface="Arial"/>
                        </a:rPr>
                        <a:t>Extracooperativo</a:t>
                      </a:r>
                      <a:endParaRPr lang="es-E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600" dirty="0" smtClean="0">
                          <a:latin typeface="Arial"/>
                          <a:cs typeface="Arial"/>
                        </a:rPr>
                        <a:t>35</a:t>
                      </a:r>
                      <a:endParaRPr lang="es-E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600" dirty="0" smtClean="0">
                          <a:latin typeface="Arial"/>
                          <a:cs typeface="Arial"/>
                        </a:rPr>
                        <a:t>30</a:t>
                      </a:r>
                      <a:endParaRPr lang="es-E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600" dirty="0" smtClean="0">
                          <a:latin typeface="Arial"/>
                          <a:cs typeface="Arial"/>
                        </a:rPr>
                        <a:t>28</a:t>
                      </a:r>
                      <a:endParaRPr lang="es-E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600" dirty="0" smtClean="0">
                          <a:latin typeface="Arial"/>
                          <a:cs typeface="Arial"/>
                        </a:rPr>
                        <a:t>25</a:t>
                      </a:r>
                      <a:endParaRPr lang="es-E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3606140"/>
              </p:ext>
            </p:extLst>
          </p:nvPr>
        </p:nvGraphicFramePr>
        <p:xfrm>
          <a:off x="2411760" y="350100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1970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6107176"/>
            <a:ext cx="6781800" cy="726976"/>
          </a:xfrm>
        </p:spPr>
        <p:txBody>
          <a:bodyPr/>
          <a:lstStyle/>
          <a:p>
            <a:r>
              <a:rPr lang="es-ES" sz="3600" dirty="0" smtClean="0"/>
              <a:t>Cooperativas según resultado</a:t>
            </a:r>
            <a:endParaRPr lang="es-ES" sz="3600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3" r="-889"/>
          <a:stretch/>
        </p:blipFill>
        <p:spPr>
          <a:xfrm>
            <a:off x="899592" y="260648"/>
            <a:ext cx="7365654" cy="5829820"/>
          </a:xfrm>
        </p:spPr>
      </p:pic>
      <p:sp>
        <p:nvSpPr>
          <p:cNvPr id="7" name="Marco 6"/>
          <p:cNvSpPr/>
          <p:nvPr/>
        </p:nvSpPr>
        <p:spPr>
          <a:xfrm>
            <a:off x="827584" y="3861048"/>
            <a:ext cx="7416824" cy="216024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84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6107176"/>
            <a:ext cx="6781800" cy="726976"/>
          </a:xfrm>
        </p:spPr>
        <p:txBody>
          <a:bodyPr/>
          <a:lstStyle/>
          <a:p>
            <a:r>
              <a:rPr lang="es-ES" sz="2400" dirty="0" smtClean="0"/>
              <a:t>Cooperativas: cuenta de p</a:t>
            </a:r>
            <a:r>
              <a:rPr lang="es-ES" sz="2400" dirty="0" smtClean="0"/>
              <a:t>érdidas y ganancias</a:t>
            </a:r>
            <a:endParaRPr lang="es-ES" sz="2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6100"/>
            <a:ext cx="9144000" cy="5741158"/>
          </a:xfrm>
          <a:prstGeom prst="rect">
            <a:avLst/>
          </a:prstGeom>
        </p:spPr>
      </p:pic>
      <p:sp>
        <p:nvSpPr>
          <p:cNvPr id="5" name="Anillo 4"/>
          <p:cNvSpPr/>
          <p:nvPr/>
        </p:nvSpPr>
        <p:spPr>
          <a:xfrm>
            <a:off x="4932040" y="4437112"/>
            <a:ext cx="1080120" cy="360040"/>
          </a:xfrm>
          <a:prstGeom prst="donut">
            <a:avLst>
              <a:gd name="adj" fmla="val 441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21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836712"/>
            <a:ext cx="8211761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71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958" r="-558"/>
          <a:stretch/>
        </p:blipFill>
        <p:spPr>
          <a:xfrm>
            <a:off x="1475656" y="212248"/>
            <a:ext cx="6120680" cy="6645752"/>
          </a:xfrm>
        </p:spPr>
      </p:pic>
      <p:sp>
        <p:nvSpPr>
          <p:cNvPr id="8" name="Anillo 7"/>
          <p:cNvSpPr/>
          <p:nvPr/>
        </p:nvSpPr>
        <p:spPr>
          <a:xfrm>
            <a:off x="5508104" y="1988840"/>
            <a:ext cx="720080" cy="216024"/>
          </a:xfrm>
          <a:prstGeom prst="donut">
            <a:avLst>
              <a:gd name="adj" fmla="val 522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9" name="Anillo 8"/>
          <p:cNvSpPr/>
          <p:nvPr/>
        </p:nvSpPr>
        <p:spPr>
          <a:xfrm>
            <a:off x="5508104" y="2924944"/>
            <a:ext cx="720080" cy="216024"/>
          </a:xfrm>
          <a:prstGeom prst="donut">
            <a:avLst>
              <a:gd name="adj" fmla="val 522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99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5616462"/>
              </p:ext>
            </p:extLst>
          </p:nvPr>
        </p:nvGraphicFramePr>
        <p:xfrm>
          <a:off x="611560" y="692696"/>
          <a:ext cx="7704856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8993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/>
          <a:srcRect t="517" b="517"/>
          <a:stretch>
            <a:fillRect/>
          </a:stretch>
        </p:blipFill>
        <p:spPr>
          <a:xfrm>
            <a:off x="323528" y="764704"/>
            <a:ext cx="8343900" cy="5256584"/>
          </a:xfrm>
        </p:spPr>
      </p:pic>
      <p:sp>
        <p:nvSpPr>
          <p:cNvPr id="3" name="Anillo 2"/>
          <p:cNvSpPr/>
          <p:nvPr/>
        </p:nvSpPr>
        <p:spPr>
          <a:xfrm>
            <a:off x="3851920" y="5589240"/>
            <a:ext cx="792088" cy="432048"/>
          </a:xfrm>
          <a:prstGeom prst="donut">
            <a:avLst>
              <a:gd name="adj" fmla="val 176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6" name="Marco 5"/>
          <p:cNvSpPr/>
          <p:nvPr/>
        </p:nvSpPr>
        <p:spPr>
          <a:xfrm>
            <a:off x="4860032" y="4005064"/>
            <a:ext cx="2160240" cy="2016224"/>
          </a:xfrm>
          <a:prstGeom prst="frame">
            <a:avLst>
              <a:gd name="adj1" fmla="val 149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95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7700"/>
            <a:ext cx="9144000" cy="5546510"/>
          </a:xfrm>
          <a:prstGeom prst="rect">
            <a:avLst/>
          </a:prstGeom>
        </p:spPr>
      </p:pic>
      <p:sp>
        <p:nvSpPr>
          <p:cNvPr id="7" name="Anillo 6"/>
          <p:cNvSpPr/>
          <p:nvPr/>
        </p:nvSpPr>
        <p:spPr>
          <a:xfrm>
            <a:off x="4139952" y="5589240"/>
            <a:ext cx="792088" cy="432048"/>
          </a:xfrm>
          <a:prstGeom prst="donut">
            <a:avLst>
              <a:gd name="adj" fmla="val 176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9" name="Marco 8"/>
          <p:cNvSpPr/>
          <p:nvPr/>
        </p:nvSpPr>
        <p:spPr>
          <a:xfrm>
            <a:off x="5148064" y="4005064"/>
            <a:ext cx="2160240" cy="2016224"/>
          </a:xfrm>
          <a:prstGeom prst="frame">
            <a:avLst>
              <a:gd name="adj1" fmla="val 149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103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6847108"/>
              </p:ext>
            </p:extLst>
          </p:nvPr>
        </p:nvGraphicFramePr>
        <p:xfrm>
          <a:off x="539552" y="476672"/>
          <a:ext cx="7920880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22785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0"/>
            <a:ext cx="8181474" cy="68580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419872" y="6552991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i="1" dirty="0" smtClean="0"/>
              <a:t>Fuente: </a:t>
            </a:r>
            <a:r>
              <a:rPr lang="es-ES_tradnl" sz="1400" dirty="0" smtClean="0">
                <a:hlinkClick r:id="rId3"/>
              </a:rPr>
              <a:t>2014 </a:t>
            </a:r>
            <a:r>
              <a:rPr lang="es-ES_tradnl" sz="1400" dirty="0">
                <a:hlinkClick r:id="rId3"/>
              </a:rPr>
              <a:t>Report on Public finances in EMU</a:t>
            </a:r>
            <a:endParaRPr lang="es-ES_tradnl" sz="1400" dirty="0"/>
          </a:p>
        </p:txBody>
      </p:sp>
      <p:cxnSp>
        <p:nvCxnSpPr>
          <p:cNvPr id="10" name="Conector recto 9"/>
          <p:cNvCxnSpPr/>
          <p:nvPr/>
        </p:nvCxnSpPr>
        <p:spPr>
          <a:xfrm>
            <a:off x="251520" y="2132856"/>
            <a:ext cx="813690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266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3942461"/>
              </p:ext>
            </p:extLst>
          </p:nvPr>
        </p:nvGraphicFramePr>
        <p:xfrm>
          <a:off x="827584" y="908720"/>
          <a:ext cx="7488832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895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1851027"/>
              </p:ext>
            </p:extLst>
          </p:nvPr>
        </p:nvGraphicFramePr>
        <p:xfrm>
          <a:off x="323528" y="260648"/>
          <a:ext cx="8640960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5082616"/>
              </p:ext>
            </p:extLst>
          </p:nvPr>
        </p:nvGraphicFramePr>
        <p:xfrm>
          <a:off x="2123728" y="764704"/>
          <a:ext cx="6660232" cy="1760220"/>
        </p:xfrm>
        <a:graphic>
          <a:graphicData uri="http://schemas.openxmlformats.org/drawingml/2006/table">
            <a:tbl>
              <a:tblPr/>
              <a:tblGrid>
                <a:gridCol w="2710831"/>
                <a:gridCol w="759500"/>
                <a:gridCol w="759500"/>
                <a:gridCol w="759500"/>
                <a:gridCol w="759500"/>
                <a:gridCol w="911401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Número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Cuantía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Cooperativas espec protegidas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2.502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9.478,82 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Nnavieras  Canarias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482.764,71 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Venta bienes  Canarias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33,2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96.133,33 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Rentas  Ceuta y Melilla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25.724,43 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Expo. Cinem. Audiovis. Editor  y ss locales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170,8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736.103,45 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Arr</a:t>
                      </a:r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 de viviendas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44.898,83 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Operaciones financieras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65.934,26 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 bonificaciones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4.747,0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307,6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64.795,03 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  <p:sp>
        <p:nvSpPr>
          <p:cNvPr id="10" name="Marco 9"/>
          <p:cNvSpPr/>
          <p:nvPr/>
        </p:nvSpPr>
        <p:spPr>
          <a:xfrm>
            <a:off x="7956376" y="980728"/>
            <a:ext cx="864096" cy="216024"/>
          </a:xfrm>
          <a:prstGeom prst="frame">
            <a:avLst>
              <a:gd name="adj1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95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6119505"/>
            <a:ext cx="6781800" cy="726976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Bonificaci</a:t>
            </a:r>
            <a:r>
              <a:rPr lang="es-ES" dirty="0" smtClean="0"/>
              <a:t>ón en la cuota.</a:t>
            </a:r>
            <a:endParaRPr lang="es-ES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/>
          <a:srcRect t="1424" b="1424"/>
          <a:stretch>
            <a:fillRect/>
          </a:stretch>
        </p:blipFill>
        <p:spPr>
          <a:xfrm>
            <a:off x="323528" y="548680"/>
            <a:ext cx="8458200" cy="5328592"/>
          </a:xfrm>
        </p:spPr>
      </p:pic>
    </p:spTree>
    <p:extLst>
      <p:ext uri="{BB962C8B-B14F-4D97-AF65-F5344CB8AC3E}">
        <p14:creationId xmlns:p14="http://schemas.microsoft.com/office/powerpoint/2010/main" val="180149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Conclusiones</a:t>
            </a:r>
            <a:endParaRPr lang="es-ES" dirty="0"/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smtClean="0"/>
              <a:t>Necesaria r</a:t>
            </a:r>
            <a:r>
              <a:rPr lang="es-ES" dirty="0" smtClean="0"/>
              <a:t>evisión </a:t>
            </a:r>
            <a:r>
              <a:rPr lang="es-ES" dirty="0" smtClean="0"/>
              <a:t>general de beneficios fiscales.</a:t>
            </a:r>
          </a:p>
          <a:p>
            <a:r>
              <a:rPr lang="es-ES" dirty="0" smtClean="0"/>
              <a:t>Limitaciones de los beneficios fiscales para la promoción de entidades de valor social</a:t>
            </a:r>
            <a:r>
              <a:rPr lang="es-ES" dirty="0" smtClean="0"/>
              <a:t>.</a:t>
            </a:r>
          </a:p>
          <a:p>
            <a:pPr lvl="1"/>
            <a:r>
              <a:rPr lang="es-ES" dirty="0" smtClean="0"/>
              <a:t>S</a:t>
            </a:r>
            <a:r>
              <a:rPr lang="es-ES" dirty="0" smtClean="0"/>
              <a:t>ólo para entidades con resultados positivos.</a:t>
            </a:r>
            <a:endParaRPr lang="es-ES" dirty="0" smtClean="0"/>
          </a:p>
          <a:p>
            <a:pPr lvl="1"/>
            <a:r>
              <a:rPr lang="es-ES" dirty="0" smtClean="0"/>
              <a:t>Limitada cuantía e impacto.</a:t>
            </a:r>
          </a:p>
          <a:p>
            <a:pPr lvl="2"/>
            <a:r>
              <a:rPr lang="es-ES" dirty="0" smtClean="0"/>
              <a:t>A nivel global.</a:t>
            </a:r>
          </a:p>
          <a:p>
            <a:pPr lvl="2"/>
            <a:r>
              <a:rPr lang="es-ES" dirty="0" smtClean="0"/>
              <a:t>En diferentes tramos de entidades.</a:t>
            </a:r>
          </a:p>
          <a:p>
            <a:pPr lvl="1"/>
            <a:r>
              <a:rPr lang="es-ES" dirty="0" smtClean="0"/>
              <a:t>Reparto desigual según tramos.</a:t>
            </a:r>
          </a:p>
          <a:p>
            <a:r>
              <a:rPr lang="es-ES" dirty="0" smtClean="0"/>
              <a:t>Alternativas para la promoción de la economía social:</a:t>
            </a:r>
          </a:p>
          <a:p>
            <a:pPr lvl="1"/>
            <a:r>
              <a:rPr lang="es-ES" dirty="0" smtClean="0"/>
              <a:t>Subvención ?.</a:t>
            </a:r>
          </a:p>
          <a:p>
            <a:pPr lvl="1"/>
            <a:r>
              <a:rPr lang="es-ES" dirty="0" smtClean="0"/>
              <a:t>Acceso a la financiación.</a:t>
            </a:r>
          </a:p>
          <a:p>
            <a:pPr lvl="1"/>
            <a:r>
              <a:rPr lang="es-ES" dirty="0" smtClean="0"/>
              <a:t>Regulación de actividades.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8655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05064"/>
            <a:ext cx="9144000" cy="155689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75" y="332656"/>
            <a:ext cx="9144000" cy="350683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 smtClean="0"/>
              <a:t>Beneficios fiscales. </a:t>
            </a:r>
            <a:r>
              <a:rPr lang="es-ES" sz="3600" smtClean="0"/>
              <a:t>Estado 2016</a:t>
            </a:r>
            <a:endParaRPr lang="es-ES" sz="3600" dirty="0"/>
          </a:p>
        </p:txBody>
      </p:sp>
      <p:cxnSp>
        <p:nvCxnSpPr>
          <p:cNvPr id="10" name="Conector recto 9"/>
          <p:cNvCxnSpPr/>
          <p:nvPr/>
        </p:nvCxnSpPr>
        <p:spPr>
          <a:xfrm>
            <a:off x="827584" y="4725144"/>
            <a:ext cx="129614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uadroTexto 15"/>
          <p:cNvSpPr txBox="1"/>
          <p:nvPr/>
        </p:nvSpPr>
        <p:spPr>
          <a:xfrm>
            <a:off x="7956376" y="3933056"/>
            <a:ext cx="1031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00" b="1" dirty="0" smtClean="0">
                <a:solidFill>
                  <a:srgbClr val="FF0000"/>
                </a:solidFill>
              </a:rPr>
              <a:t>20,17 %</a:t>
            </a:r>
            <a:endParaRPr lang="es-ES" sz="1800" b="1" dirty="0">
              <a:solidFill>
                <a:srgbClr val="FF0000"/>
              </a:solidFill>
            </a:endParaRPr>
          </a:p>
        </p:txBody>
      </p:sp>
      <p:sp>
        <p:nvSpPr>
          <p:cNvPr id="9" name="Anillo 8"/>
          <p:cNvSpPr/>
          <p:nvPr/>
        </p:nvSpPr>
        <p:spPr>
          <a:xfrm>
            <a:off x="7487816" y="4365104"/>
            <a:ext cx="1656184" cy="576064"/>
          </a:xfrm>
          <a:prstGeom prst="donut">
            <a:avLst>
              <a:gd name="adj" fmla="val 1384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cxnSp>
        <p:nvCxnSpPr>
          <p:cNvPr id="12" name="Conector angular 11"/>
          <p:cNvCxnSpPr/>
          <p:nvPr/>
        </p:nvCxnSpPr>
        <p:spPr>
          <a:xfrm rot="5400000">
            <a:off x="6228184" y="3140968"/>
            <a:ext cx="2592288" cy="144016"/>
          </a:xfrm>
          <a:prstGeom prst="bentConnector3">
            <a:avLst>
              <a:gd name="adj1" fmla="val 2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327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rcRect l="-2862" r="-2862"/>
          <a:stretch>
            <a:fillRect/>
          </a:stretch>
        </p:blipFill>
        <p:spPr>
          <a:xfrm>
            <a:off x="611560" y="404664"/>
            <a:ext cx="8077539" cy="5628498"/>
          </a:xfrm>
        </p:spPr>
      </p:pic>
    </p:spTree>
    <p:extLst>
      <p:ext uri="{BB962C8B-B14F-4D97-AF65-F5344CB8AC3E}">
        <p14:creationId xmlns:p14="http://schemas.microsoft.com/office/powerpoint/2010/main" val="137312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90" r="-1595"/>
          <a:stretch/>
        </p:blipFill>
        <p:spPr>
          <a:xfrm>
            <a:off x="0" y="0"/>
            <a:ext cx="4237448" cy="6858000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2527" y="0"/>
            <a:ext cx="4941473" cy="6858000"/>
          </a:xfrm>
          <a:prstGeom prst="rect">
            <a:avLst/>
          </a:prstGeom>
        </p:spPr>
      </p:pic>
      <p:sp>
        <p:nvSpPr>
          <p:cNvPr id="3" name="Marco 2"/>
          <p:cNvSpPr/>
          <p:nvPr/>
        </p:nvSpPr>
        <p:spPr>
          <a:xfrm>
            <a:off x="7740352" y="1052736"/>
            <a:ext cx="1403648" cy="216024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cxnSp>
        <p:nvCxnSpPr>
          <p:cNvPr id="7" name="Conector recto 6"/>
          <p:cNvCxnSpPr/>
          <p:nvPr/>
        </p:nvCxnSpPr>
        <p:spPr>
          <a:xfrm>
            <a:off x="4644008" y="3789040"/>
            <a:ext cx="439248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106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Cooperativas. Evoluci</a:t>
            </a:r>
            <a:r>
              <a:rPr lang="es-ES" dirty="0" smtClean="0"/>
              <a:t>ón</a:t>
            </a:r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60648"/>
            <a:ext cx="8316416" cy="585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775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dirty="0" smtClean="0"/>
              <a:t>S. Laborales. Evoluci</a:t>
            </a:r>
            <a:r>
              <a:rPr lang="es-ES" sz="3200" dirty="0" smtClean="0"/>
              <a:t>ón</a:t>
            </a:r>
            <a:endParaRPr lang="es-ES" sz="32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60648"/>
            <a:ext cx="7726611" cy="582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202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Trabajadores en cooperativas. </a:t>
            </a: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464011"/>
            <a:ext cx="7848872" cy="565756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b="21168"/>
          <a:stretch/>
        </p:blipFill>
        <p:spPr>
          <a:xfrm>
            <a:off x="0" y="3717032"/>
            <a:ext cx="4069913" cy="241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126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Papel de periódico.thmx</Template>
  <TotalTime>47055</TotalTime>
  <Words>494</Words>
  <Application>Microsoft Macintosh PowerPoint</Application>
  <PresentationFormat>Presentación en pantalla (4:3)</PresentationFormat>
  <Paragraphs>163</Paragraphs>
  <Slides>33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4" baseType="lpstr">
      <vt:lpstr>NewsPrint</vt:lpstr>
      <vt:lpstr>¿Disponen las empresas de Economía Social de un régimen fiscal adecuado?</vt:lpstr>
      <vt:lpstr>SUMARIO</vt:lpstr>
      <vt:lpstr>Presentación de PowerPoint</vt:lpstr>
      <vt:lpstr>Beneficios fiscales. Estado 2016</vt:lpstr>
      <vt:lpstr>Presentación de PowerPoint</vt:lpstr>
      <vt:lpstr>Presentación de PowerPoint</vt:lpstr>
      <vt:lpstr>Cooperativas. Evolución</vt:lpstr>
      <vt:lpstr>S. Laborales. Evolución</vt:lpstr>
      <vt:lpstr>Trabajadores en cooperativas. </vt:lpstr>
      <vt:lpstr>Trabajadores en S. Lab.  </vt:lpstr>
      <vt:lpstr>Distribución geográfica cooperativas.</vt:lpstr>
      <vt:lpstr>Distribución geográfica S. Laborales.</vt:lpstr>
      <vt:lpstr>Distribución geográfica trabajadores. S. Lab.</vt:lpstr>
      <vt:lpstr>Distribución geográfica trabajadores.</vt:lpstr>
      <vt:lpstr>Pobliación ocupada economía social/población ocupada total tanto/ mil </vt:lpstr>
      <vt:lpstr>Supervivencia entidades economía social  </vt:lpstr>
      <vt:lpstr>Presentación de PowerPoint</vt:lpstr>
      <vt:lpstr>Cooperativas. Clasificación fiscal</vt:lpstr>
      <vt:lpstr>Ejes régimen fiscal de cooperativas</vt:lpstr>
      <vt:lpstr>Presentación de PowerPoint</vt:lpstr>
      <vt:lpstr>Tipos de gravamen. I. Sociedades</vt:lpstr>
      <vt:lpstr>Cooperativas según resultado</vt:lpstr>
      <vt:lpstr>Cooperativas: cuenta de pérdidas y ganancias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Bonificación en la cuota.</vt:lpstr>
      <vt:lpstr>Conclusiones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 de Windows</dc:creator>
  <cp:lastModifiedBy>Antonio López</cp:lastModifiedBy>
  <cp:revision>514</cp:revision>
  <cp:lastPrinted>2013-09-19T10:50:56Z</cp:lastPrinted>
  <dcterms:created xsi:type="dcterms:W3CDTF">2010-05-20T05:58:50Z</dcterms:created>
  <dcterms:modified xsi:type="dcterms:W3CDTF">2016-06-09T07:12:38Z</dcterms:modified>
</cp:coreProperties>
</file>