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89" r:id="rId3"/>
    <p:sldId id="275" r:id="rId4"/>
    <p:sldId id="276" r:id="rId5"/>
    <p:sldId id="296" r:id="rId6"/>
    <p:sldId id="262" r:id="rId7"/>
    <p:sldId id="263" r:id="rId8"/>
    <p:sldId id="264" r:id="rId9"/>
    <p:sldId id="259" r:id="rId10"/>
    <p:sldId id="290" r:id="rId11"/>
    <p:sldId id="295" r:id="rId12"/>
    <p:sldId id="268" r:id="rId13"/>
    <p:sldId id="281" r:id="rId14"/>
    <p:sldId id="283" r:id="rId15"/>
    <p:sldId id="284" r:id="rId16"/>
    <p:sldId id="285" r:id="rId17"/>
    <p:sldId id="286" r:id="rId18"/>
    <p:sldId id="292" r:id="rId19"/>
    <p:sldId id="271" r:id="rId20"/>
    <p:sldId id="278" r:id="rId21"/>
    <p:sldId id="279" r:id="rId22"/>
    <p:sldId id="282" r:id="rId23"/>
    <p:sldId id="291" r:id="rId24"/>
    <p:sldId id="269" r:id="rId25"/>
    <p:sldId id="270" r:id="rId26"/>
    <p:sldId id="294" r:id="rId27"/>
    <p:sldId id="287" r:id="rId28"/>
    <p:sldId id="272" r:id="rId29"/>
    <p:sldId id="274" r:id="rId30"/>
    <p:sldId id="277" r:id="rId31"/>
    <p:sldId id="267" r:id="rId3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Texte\Tagungen\2010_10%20Valencia\Grafik%20Valencia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Texte\Tagungen\2010_10%20Valencia\Grafik%20Valencia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Texte\Tagungen\2010_10%20Valencia\Grafik%20Valencia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Texte\Tagungen\2010_10%20Valencia\Grafik%20Valencia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Texte\Tagungen\2010_10%20Valencia\Grafik%20Valencia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Tabelle2!$L$1</c:f>
              <c:strCache>
                <c:ptCount val="1"/>
                <c:pt idx="0">
                  <c:v>No difference</c:v>
                </c:pt>
              </c:strCache>
            </c:strRef>
          </c:tx>
          <c:marker>
            <c:symbol val="none"/>
          </c:marker>
          <c:val>
            <c:numRef>
              <c:f>Tabelle2!$L$2:$L$17</c:f>
              <c:numCache>
                <c:formatCode>General</c:formatCode>
                <c:ptCount val="16"/>
                <c:pt idx="0">
                  <c:v>1</c:v>
                </c:pt>
                <c:pt idx="1">
                  <c:v>0.94841836402585555</c:v>
                </c:pt>
                <c:pt idx="2">
                  <c:v>0.89569941861550517</c:v>
                </c:pt>
                <c:pt idx="3">
                  <c:v>0.84246515197758698</c:v>
                </c:pt>
                <c:pt idx="4">
                  <c:v>0.78934414784643536</c:v>
                </c:pt>
                <c:pt idx="5">
                  <c:v>0.73694534568176462</c:v>
                </c:pt>
                <c:pt idx="6">
                  <c:v>0.68583404212610621</c:v>
                </c:pt>
                <c:pt idx="7">
                  <c:v>0.63651189985124557</c:v>
                </c:pt>
                <c:pt idx="8">
                  <c:v>0.58940220517164799</c:v>
                </c:pt>
                <c:pt idx="9">
                  <c:v>0.5448409848543283</c:v>
                </c:pt>
                <c:pt idx="10">
                  <c:v>0.50307395815097988</c:v>
                </c:pt>
                <c:pt idx="11">
                  <c:v>0.46425875303854208</c:v>
                </c:pt>
                <c:pt idx="12">
                  <c:v>0.4284714189109145</c:v>
                </c:pt>
                <c:pt idx="13">
                  <c:v>0.39571604928172532</c:v>
                </c:pt>
                <c:pt idx="14">
                  <c:v>0.36593628165007497</c:v>
                </c:pt>
                <c:pt idx="15">
                  <c:v>0.33902753648991252</c:v>
                </c:pt>
              </c:numCache>
            </c:numRef>
          </c:val>
        </c:ser>
        <c:ser>
          <c:idx val="1"/>
          <c:order val="1"/>
          <c:tx>
            <c:strRef>
              <c:f>Tabelle2!$M$1</c:f>
              <c:strCache>
                <c:ptCount val="1"/>
                <c:pt idx="0">
                  <c:v>1 SD Difference</c:v>
                </c:pt>
              </c:strCache>
            </c:strRef>
          </c:tx>
          <c:marker>
            <c:symbol val="none"/>
          </c:marker>
          <c:val>
            <c:numRef>
              <c:f>Tabelle2!$M$2:$M$17</c:f>
              <c:numCache>
                <c:formatCode>General</c:formatCode>
                <c:ptCount val="16"/>
                <c:pt idx="0">
                  <c:v>1</c:v>
                </c:pt>
                <c:pt idx="1">
                  <c:v>0.93804502282815017</c:v>
                </c:pt>
                <c:pt idx="2">
                  <c:v>0.8754697265159328</c:v>
                </c:pt>
                <c:pt idx="3">
                  <c:v>0.81307774694054069</c:v>
                </c:pt>
                <c:pt idx="4">
                  <c:v>0.75164891238401643</c:v>
                </c:pt>
                <c:pt idx="5">
                  <c:v>0.69190547504045063</c:v>
                </c:pt>
                <c:pt idx="6">
                  <c:v>0.63448380479586519</c:v>
                </c:pt>
                <c:pt idx="7">
                  <c:v>0.57991354549296115</c:v>
                </c:pt>
                <c:pt idx="8">
                  <c:v>0.52860527388027245</c:v>
                </c:pt>
                <c:pt idx="9">
                  <c:v>0.48084670435402527</c:v>
                </c:pt>
                <c:pt idx="10">
                  <c:v>0.43680660588789344</c:v>
                </c:pt>
                <c:pt idx="11">
                  <c:v>0.39654495539519552</c:v>
                </c:pt>
                <c:pt idx="12">
                  <c:v>0.36002749863591038</c:v>
                </c:pt>
                <c:pt idx="13">
                  <c:v>0.32714282060923738</c:v>
                </c:pt>
                <c:pt idx="14">
                  <c:v>0.29772019110261594</c:v>
                </c:pt>
                <c:pt idx="15">
                  <c:v>0.27154677105967057</c:v>
                </c:pt>
              </c:numCache>
            </c:numRef>
          </c:val>
        </c:ser>
        <c:marker val="1"/>
        <c:axId val="85419520"/>
        <c:axId val="85421056"/>
      </c:lineChart>
      <c:catAx>
        <c:axId val="85419520"/>
        <c:scaling>
          <c:orientation val="minMax"/>
        </c:scaling>
        <c:axPos val="b"/>
        <c:tickLblPos val="nextTo"/>
        <c:crossAx val="85421056"/>
        <c:crosses val="autoZero"/>
        <c:auto val="1"/>
        <c:lblAlgn val="ctr"/>
        <c:lblOffset val="100"/>
      </c:catAx>
      <c:valAx>
        <c:axId val="85421056"/>
        <c:scaling>
          <c:orientation val="minMax"/>
          <c:max val="1"/>
        </c:scaling>
        <c:axPos val="l"/>
        <c:majorGridlines/>
        <c:numFmt formatCode="General" sourceLinked="1"/>
        <c:tickLblPos val="nextTo"/>
        <c:crossAx val="8541952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/>
          </a:pPr>
          <a:endParaRPr lang="de-DE"/>
        </a:p>
      </c:txPr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Tabelle2!$O$1</c:f>
              <c:strCache>
                <c:ptCount val="1"/>
                <c:pt idx="0">
                  <c:v>No difference</c:v>
                </c:pt>
              </c:strCache>
            </c:strRef>
          </c:tx>
          <c:marker>
            <c:symbol val="none"/>
          </c:marker>
          <c:val>
            <c:numRef>
              <c:f>Tabelle2!$O$2:$O$40</c:f>
              <c:numCache>
                <c:formatCode>General</c:formatCode>
                <c:ptCount val="39"/>
                <c:pt idx="0">
                  <c:v>1</c:v>
                </c:pt>
                <c:pt idx="1">
                  <c:v>0.99597589287745703</c:v>
                </c:pt>
                <c:pt idx="2">
                  <c:v>0.99163994569268843</c:v>
                </c:pt>
                <c:pt idx="3">
                  <c:v>0.98700670372794141</c:v>
                </c:pt>
                <c:pt idx="4">
                  <c:v>0.98209672406165716</c:v>
                </c:pt>
                <c:pt idx="5">
                  <c:v>0.97693638884799128</c:v>
                </c:pt>
                <c:pt idx="6">
                  <c:v>0.9715575073024052</c:v>
                </c:pt>
                <c:pt idx="7">
                  <c:v>0.9659967159120425</c:v>
                </c:pt>
                <c:pt idx="8">
                  <c:v>0.96029469753184915</c:v>
                </c:pt>
                <c:pt idx="9">
                  <c:v>0.95449524996057156</c:v>
                </c:pt>
                <c:pt idx="10">
                  <c:v>0.94864424255674396</c:v>
                </c:pt>
                <c:pt idx="11">
                  <c:v>0.9427885048890936</c:v>
                </c:pt>
                <c:pt idx="12">
                  <c:v>0.93697469400224698</c:v>
                </c:pt>
                <c:pt idx="13">
                  <c:v>0.93124818656623976</c:v>
                </c:pt>
                <c:pt idx="14">
                  <c:v>0.92565203916796657</c:v>
                </c:pt>
                <c:pt idx="15">
                  <c:v>0.92022605470119467</c:v>
                </c:pt>
                <c:pt idx="16">
                  <c:v>0.91500598576967707</c:v>
                </c:pt>
                <c:pt idx="17">
                  <c:v>0.91002289785694557</c:v>
                </c:pt>
                <c:pt idx="18">
                  <c:v>0.90530270636104349</c:v>
                </c:pt>
                <c:pt idx="19">
                  <c:v>0.9008658930139366</c:v>
                </c:pt>
                <c:pt idx="20">
                  <c:v>0.8967273991814555</c:v>
                </c:pt>
                <c:pt idx="21">
                  <c:v>0.8928966864352198</c:v>
                </c:pt>
                <c:pt idx="22">
                  <c:v>0.88937794885083588</c:v>
                </c:pt>
                <c:pt idx="23">
                  <c:v>0.88617045685731666</c:v>
                </c:pt>
                <c:pt idx="24">
                  <c:v>0.88326900919053908</c:v>
                </c:pt>
                <c:pt idx="25">
                  <c:v>0.8806644675673716</c:v>
                </c:pt>
                <c:pt idx="26">
                  <c:v>0.87834434802166839</c:v>
                </c:pt>
                <c:pt idx="27">
                  <c:v>0.87629344331566961</c:v>
                </c:pt>
                <c:pt idx="28">
                  <c:v>0.87449445231849887</c:v>
                </c:pt>
                <c:pt idx="29">
                  <c:v>0.87292859456472238</c:v>
                </c:pt>
                <c:pt idx="30">
                  <c:v>0.87157619119097152</c:v>
                </c:pt>
                <c:pt idx="31">
                  <c:v>0.87041719690595787</c:v>
                </c:pt>
                <c:pt idx="32">
                  <c:v>0.86943167138187905</c:v>
                </c:pt>
                <c:pt idx="33">
                  <c:v>0.86860018226590163</c:v>
                </c:pt>
                <c:pt idx="34">
                  <c:v>0.86790413571274527</c:v>
                </c:pt>
                <c:pt idx="35">
                  <c:v>0.86732603376503181</c:v>
                </c:pt>
                <c:pt idx="36">
                  <c:v>0.8668496609182178</c:v>
                </c:pt>
                <c:pt idx="37">
                  <c:v>0.8664602046973926</c:v>
                </c:pt>
                <c:pt idx="38">
                  <c:v>0.86614431698135663</c:v>
                </c:pt>
              </c:numCache>
            </c:numRef>
          </c:val>
        </c:ser>
        <c:ser>
          <c:idx val="1"/>
          <c:order val="1"/>
          <c:tx>
            <c:strRef>
              <c:f>Tabelle2!$P$1</c:f>
              <c:strCache>
                <c:ptCount val="1"/>
                <c:pt idx="0">
                  <c:v>1 SD Difference</c:v>
                </c:pt>
              </c:strCache>
            </c:strRef>
          </c:tx>
          <c:marker>
            <c:symbol val="none"/>
          </c:marker>
          <c:val>
            <c:numRef>
              <c:f>Tabelle2!$P$2:$P$40</c:f>
              <c:numCache>
                <c:formatCode>General</c:formatCode>
                <c:ptCount val="39"/>
                <c:pt idx="0">
                  <c:v>1</c:v>
                </c:pt>
                <c:pt idx="1">
                  <c:v>0.99595918550898388</c:v>
                </c:pt>
                <c:pt idx="2">
                  <c:v>0.99160531526658247</c:v>
                </c:pt>
                <c:pt idx="3">
                  <c:v>0.98695301196157414</c:v>
                </c:pt>
                <c:pt idx="4">
                  <c:v>0.98202293468271951</c:v>
                </c:pt>
                <c:pt idx="5">
                  <c:v>0.97684159058831632</c:v>
                </c:pt>
                <c:pt idx="6">
                  <c:v>0.97144093436737888</c:v>
                </c:pt>
                <c:pt idx="7">
                  <c:v>0.96585776511082322</c:v>
                </c:pt>
                <c:pt idx="8">
                  <c:v>0.96013294140340066</c:v>
                </c:pt>
                <c:pt idx="9">
                  <c:v>0.95431044541963106</c:v>
                </c:pt>
                <c:pt idx="10">
                  <c:v>0.94843633479729939</c:v>
                </c:pt>
                <c:pt idx="11">
                  <c:v>0.94255762650479302</c:v>
                </c:pt>
                <c:pt idx="12">
                  <c:v>0.93672115949694001</c:v>
                </c:pt>
                <c:pt idx="13">
                  <c:v>0.93097248261960563</c:v>
                </c:pt>
                <c:pt idx="14">
                  <c:v>0.92535481117909069</c:v>
                </c:pt>
                <c:pt idx="15">
                  <c:v>0.91990809025035081</c:v>
                </c:pt>
                <c:pt idx="16">
                  <c:v>0.91466819571193758</c:v>
                </c:pt>
                <c:pt idx="17">
                  <c:v>0.90966629579155256</c:v>
                </c:pt>
                <c:pt idx="18">
                  <c:v>0.90492838721189861</c:v>
                </c:pt>
                <c:pt idx="19">
                  <c:v>0.90047501141532604</c:v>
                </c:pt>
                <c:pt idx="20">
                  <c:v>0.89632114829675558</c:v>
                </c:pt>
                <c:pt idx="21">
                  <c:v>0.89247627775267258</c:v>
                </c:pt>
                <c:pt idx="22">
                  <c:v>0.88894459340681775</c:v>
                </c:pt>
                <c:pt idx="23">
                  <c:v>0.88572534823994997</c:v>
                </c:pt>
                <c:pt idx="24">
                  <c:v>0.88281330858012153</c:v>
                </c:pt>
                <c:pt idx="25">
                  <c:v>0.88019929097829863</c:v>
                </c:pt>
                <c:pt idx="26">
                  <c:v>0.87787075582600083</c:v>
                </c:pt>
                <c:pt idx="27">
                  <c:v>0.87581243205256964</c:v>
                </c:pt>
                <c:pt idx="28">
                  <c:v>0.87400694872740858</c:v>
                </c:pt>
                <c:pt idx="29">
                  <c:v>0.87243545172386061</c:v>
                </c:pt>
                <c:pt idx="30">
                  <c:v>0.87107818659655911</c:v>
                </c:pt>
                <c:pt idx="31">
                  <c:v>0.86991503229191591</c:v>
                </c:pt>
                <c:pt idx="32">
                  <c:v>0.86892597405413496</c:v>
                </c:pt>
                <c:pt idx="33">
                  <c:v>0.8680915077099981</c:v>
                </c:pt>
                <c:pt idx="34">
                  <c:v>0.86739297122751502</c:v>
                </c:pt>
                <c:pt idx="35">
                  <c:v>0.86681280287822871</c:v>
                </c:pt>
                <c:pt idx="36">
                  <c:v>0.86633472835091951</c:v>
                </c:pt>
                <c:pt idx="37">
                  <c:v>0.86594388166179703</c:v>
                </c:pt>
                <c:pt idx="38">
                  <c:v>0.86562686661951826</c:v>
                </c:pt>
              </c:numCache>
            </c:numRef>
          </c:val>
        </c:ser>
        <c:marker val="1"/>
        <c:axId val="85457920"/>
        <c:axId val="85463808"/>
      </c:lineChart>
      <c:catAx>
        <c:axId val="85457920"/>
        <c:scaling>
          <c:orientation val="minMax"/>
        </c:scaling>
        <c:axPos val="b"/>
        <c:tickLblPos val="nextTo"/>
        <c:crossAx val="85463808"/>
        <c:crosses val="autoZero"/>
        <c:auto val="1"/>
        <c:lblAlgn val="ctr"/>
        <c:lblOffset val="100"/>
      </c:catAx>
      <c:valAx>
        <c:axId val="85463808"/>
        <c:scaling>
          <c:orientation val="minMax"/>
          <c:max val="1"/>
          <c:min val="0.8"/>
        </c:scaling>
        <c:axPos val="l"/>
        <c:majorGridlines/>
        <c:numFmt formatCode="General" sourceLinked="1"/>
        <c:tickLblPos val="nextTo"/>
        <c:crossAx val="8545792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/>
          </a:pPr>
          <a:endParaRPr lang="de-DE"/>
        </a:p>
      </c:txPr>
    </c:legend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Tabelle3!$L$1</c:f>
              <c:strCache>
                <c:ptCount val="1"/>
                <c:pt idx="0">
                  <c:v>No difference</c:v>
                </c:pt>
              </c:strCache>
            </c:strRef>
          </c:tx>
          <c:marker>
            <c:symbol val="none"/>
          </c:marker>
          <c:val>
            <c:numRef>
              <c:f>Tabelle3!$L$2:$L$17</c:f>
              <c:numCache>
                <c:formatCode>General</c:formatCode>
                <c:ptCount val="16"/>
                <c:pt idx="0">
                  <c:v>1</c:v>
                </c:pt>
                <c:pt idx="1">
                  <c:v>0.93497147493815325</c:v>
                </c:pt>
                <c:pt idx="2">
                  <c:v>0.86952351161502661</c:v>
                </c:pt>
                <c:pt idx="3">
                  <c:v>0.80451311119120583</c:v>
                </c:pt>
                <c:pt idx="4">
                  <c:v>0.74076183729793565</c:v>
                </c:pt>
                <c:pt idx="5">
                  <c:v>0.67902006763508382</c:v>
                </c:pt>
                <c:pt idx="6">
                  <c:v>0.61993789110433895</c:v>
                </c:pt>
                <c:pt idx="7">
                  <c:v>0.56404465240756163</c:v>
                </c:pt>
                <c:pt idx="8">
                  <c:v>0.51173803724110734</c:v>
                </c:pt>
                <c:pt idx="9">
                  <c:v>0.46328248246800607</c:v>
                </c:pt>
                <c:pt idx="10">
                  <c:v>0.41881575960200801</c:v>
                </c:pt>
                <c:pt idx="11">
                  <c:v>0.37836193327769829</c:v>
                </c:pt>
                <c:pt idx="12">
                  <c:v>0.34184858483055314</c:v>
                </c:pt>
                <c:pt idx="13">
                  <c:v>0.30912619370733152</c:v>
                </c:pt>
                <c:pt idx="14">
                  <c:v>0.27998781702709347</c:v>
                </c:pt>
                <c:pt idx="15">
                  <c:v>0.25418760765262832</c:v>
                </c:pt>
              </c:numCache>
            </c:numRef>
          </c:val>
        </c:ser>
        <c:ser>
          <c:idx val="1"/>
          <c:order val="1"/>
          <c:tx>
            <c:strRef>
              <c:f>Tabelle3!$M$1</c:f>
              <c:strCache>
                <c:ptCount val="1"/>
                <c:pt idx="0">
                  <c:v>1 SD difference</c:v>
                </c:pt>
              </c:strCache>
            </c:strRef>
          </c:tx>
          <c:marker>
            <c:symbol val="none"/>
          </c:marker>
          <c:val>
            <c:numRef>
              <c:f>Tabelle3!$M$2:$M$17</c:f>
              <c:numCache>
                <c:formatCode>General</c:formatCode>
                <c:ptCount val="16"/>
                <c:pt idx="0">
                  <c:v>1</c:v>
                </c:pt>
                <c:pt idx="1">
                  <c:v>0.93769131592420063</c:v>
                </c:pt>
                <c:pt idx="2">
                  <c:v>0.87478432093527869</c:v>
                </c:pt>
                <c:pt idx="3">
                  <c:v>0.81208881832552715</c:v>
                </c:pt>
                <c:pt idx="4">
                  <c:v>0.75038952722789365</c:v>
                </c:pt>
                <c:pt idx="5">
                  <c:v>0.69041207863736698</c:v>
                </c:pt>
                <c:pt idx="6">
                  <c:v>0.63279460461134018</c:v>
                </c:pt>
                <c:pt idx="7">
                  <c:v>0.57806692290396311</c:v>
                </c:pt>
                <c:pt idx="8">
                  <c:v>0.52663834255027164</c:v>
                </c:pt>
                <c:pt idx="9">
                  <c:v>0.47879410594379046</c:v>
                </c:pt>
                <c:pt idx="10">
                  <c:v>0.43469959900311861</c:v>
                </c:pt>
                <c:pt idx="11">
                  <c:v>0.3944108177009103</c:v>
                </c:pt>
                <c:pt idx="12">
                  <c:v>0.35788923014913898</c:v>
                </c:pt>
                <c:pt idx="13">
                  <c:v>0.32501911186125104</c:v>
                </c:pt>
                <c:pt idx="14">
                  <c:v>0.29562560470958332</c:v>
                </c:pt>
                <c:pt idx="15">
                  <c:v>0.26949207903682632</c:v>
                </c:pt>
              </c:numCache>
            </c:numRef>
          </c:val>
        </c:ser>
        <c:marker val="1"/>
        <c:axId val="85504000"/>
        <c:axId val="85505536"/>
      </c:lineChart>
      <c:catAx>
        <c:axId val="85504000"/>
        <c:scaling>
          <c:orientation val="minMax"/>
        </c:scaling>
        <c:axPos val="b"/>
        <c:tickLblPos val="nextTo"/>
        <c:crossAx val="85505536"/>
        <c:crosses val="autoZero"/>
        <c:auto val="1"/>
        <c:lblAlgn val="ctr"/>
        <c:lblOffset val="100"/>
      </c:catAx>
      <c:valAx>
        <c:axId val="85505536"/>
        <c:scaling>
          <c:orientation val="minMax"/>
          <c:max val="1"/>
        </c:scaling>
        <c:axPos val="l"/>
        <c:majorGridlines/>
        <c:numFmt formatCode="General" sourceLinked="1"/>
        <c:tickLblPos val="nextTo"/>
        <c:crossAx val="85504000"/>
        <c:crosses val="autoZero"/>
        <c:crossBetween val="between"/>
      </c:valAx>
    </c:plotArea>
    <c:legend>
      <c:legendPos val="b"/>
      <c:layout/>
    </c:legend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Tabelle3!$O$1</c:f>
              <c:strCache>
                <c:ptCount val="1"/>
                <c:pt idx="0">
                  <c:v>No difference</c:v>
                </c:pt>
              </c:strCache>
            </c:strRef>
          </c:tx>
          <c:marker>
            <c:symbol val="none"/>
          </c:marker>
          <c:val>
            <c:numRef>
              <c:f>Tabelle3!$O$2:$O$40</c:f>
              <c:numCache>
                <c:formatCode>General</c:formatCode>
                <c:ptCount val="39"/>
                <c:pt idx="0">
                  <c:v>1</c:v>
                </c:pt>
                <c:pt idx="1">
                  <c:v>0.99678821030096221</c:v>
                </c:pt>
                <c:pt idx="2">
                  <c:v>0.99332447569207361</c:v>
                </c:pt>
                <c:pt idx="3">
                  <c:v>0.98961974424344168</c:v>
                </c:pt>
                <c:pt idx="4">
                  <c:v>0.98568977470436936</c:v>
                </c:pt>
                <c:pt idx="5">
                  <c:v>0.98155501973532377</c:v>
                </c:pt>
                <c:pt idx="6">
                  <c:v>0.9772403420653446</c:v>
                </c:pt>
                <c:pt idx="7">
                  <c:v>0.9727745688642857</c:v>
                </c:pt>
                <c:pt idx="8">
                  <c:v>0.96818989833835412</c:v>
                </c:pt>
                <c:pt idx="9">
                  <c:v>0.96352118054962732</c:v>
                </c:pt>
                <c:pt idx="10">
                  <c:v>0.95880510113058148</c:v>
                </c:pt>
                <c:pt idx="11">
                  <c:v>0.95407930144054565</c:v>
                </c:pt>
                <c:pt idx="12">
                  <c:v>0.94938147148783969</c:v>
                </c:pt>
                <c:pt idx="13">
                  <c:v>0.94474845250270911</c:v>
                </c:pt>
                <c:pt idx="14">
                  <c:v>0.94021538446428021</c:v>
                </c:pt>
                <c:pt idx="15">
                  <c:v>0.93581493039575669</c:v>
                </c:pt>
                <c:pt idx="16">
                  <c:v>0.93157660420854382</c:v>
                </c:pt>
                <c:pt idx="17">
                  <c:v>0.92752622273947161</c:v>
                </c:pt>
                <c:pt idx="18">
                  <c:v>0.92368549585601933</c:v>
                </c:pt>
                <c:pt idx="19">
                  <c:v>0.92007176156008363</c:v>
                </c:pt>
                <c:pt idx="20">
                  <c:v>0.91669786631014571</c:v>
                </c:pt>
                <c:pt idx="21">
                  <c:v>0.91357218464402656</c:v>
                </c:pt>
                <c:pt idx="22">
                  <c:v>0.91069876687791018</c:v>
                </c:pt>
                <c:pt idx="23">
                  <c:v>0.90807759935800869</c:v>
                </c:pt>
                <c:pt idx="24">
                  <c:v>0.90570495854906563</c:v>
                </c:pt>
                <c:pt idx="25">
                  <c:v>0.9035738381906383</c:v>
                </c:pt>
                <c:pt idx="26">
                  <c:v>0.90167442781360774</c:v>
                </c:pt>
                <c:pt idx="27">
                  <c:v>0.89999462101385463</c:v>
                </c:pt>
                <c:pt idx="28">
                  <c:v>0.8985205329181486</c:v>
                </c:pt>
                <c:pt idx="29">
                  <c:v>0.89723700810924456</c:v>
                </c:pt>
                <c:pt idx="30">
                  <c:v>0.89612810274039589</c:v>
                </c:pt>
                <c:pt idx="31">
                  <c:v>0.89517752748595958</c:v>
                </c:pt>
                <c:pt idx="32">
                  <c:v>0.89436904115945559</c:v>
                </c:pt>
                <c:pt idx="33">
                  <c:v>0.89368678810003466</c:v>
                </c:pt>
                <c:pt idx="34">
                  <c:v>0.89311557561093358</c:v>
                </c:pt>
                <c:pt idx="35">
                  <c:v>0.89264109067754993</c:v>
                </c:pt>
                <c:pt idx="36">
                  <c:v>0.8922500577750313</c:v>
                </c:pt>
                <c:pt idx="37">
                  <c:v>0.89193034170644281</c:v>
                </c:pt>
                <c:pt idx="38">
                  <c:v>0.8916710010403317</c:v>
                </c:pt>
              </c:numCache>
            </c:numRef>
          </c:val>
        </c:ser>
        <c:ser>
          <c:idx val="1"/>
          <c:order val="1"/>
          <c:tx>
            <c:strRef>
              <c:f>Tabelle3!$P$1</c:f>
              <c:strCache>
                <c:ptCount val="1"/>
                <c:pt idx="0">
                  <c:v>1 SD difference</c:v>
                </c:pt>
              </c:strCache>
            </c:strRef>
          </c:tx>
          <c:marker>
            <c:symbol val="none"/>
          </c:marker>
          <c:val>
            <c:numRef>
              <c:f>Tabelle3!$P$2:$P$40</c:f>
              <c:numCache>
                <c:formatCode>General</c:formatCode>
                <c:ptCount val="39"/>
                <c:pt idx="0">
                  <c:v>1</c:v>
                </c:pt>
                <c:pt idx="1">
                  <c:v>0.99595866229203012</c:v>
                </c:pt>
                <c:pt idx="2">
                  <c:v>0.99160423077204451</c:v>
                </c:pt>
                <c:pt idx="3">
                  <c:v>0.98695133055514561</c:v>
                </c:pt>
                <c:pt idx="4">
                  <c:v>0.98202062392684442</c:v>
                </c:pt>
                <c:pt idx="5">
                  <c:v>0.97683862196209825</c:v>
                </c:pt>
                <c:pt idx="6">
                  <c:v>0.97143728390732387</c:v>
                </c:pt>
                <c:pt idx="7">
                  <c:v>0.96585341394689106</c:v>
                </c:pt>
                <c:pt idx="8">
                  <c:v>0.96012787616955708</c:v>
                </c:pt>
                <c:pt idx="9">
                  <c:v>0.95430465852405022</c:v>
                </c:pt>
                <c:pt idx="10">
                  <c:v>0.94842982454399283</c:v>
                </c:pt>
                <c:pt idx="11">
                  <c:v>0.94255039706541988</c:v>
                </c:pt>
                <c:pt idx="12">
                  <c:v>0.93671322073831753</c:v>
                </c:pt>
                <c:pt idx="13">
                  <c:v>0.93096384979828706</c:v>
                </c:pt>
                <c:pt idx="14">
                  <c:v>0.92534550451950448</c:v>
                </c:pt>
                <c:pt idx="15">
                  <c:v>0.91989813442652124</c:v>
                </c:pt>
                <c:pt idx="16">
                  <c:v>0.91465761925516764</c:v>
                </c:pt>
                <c:pt idx="17">
                  <c:v>0.90965513044737656</c:v>
                </c:pt>
                <c:pt idx="18">
                  <c:v>0.90491666726932529</c:v>
                </c:pt>
                <c:pt idx="19">
                  <c:v>0.90046277303011057</c:v>
                </c:pt>
                <c:pt idx="20">
                  <c:v>0.8963084288283264</c:v>
                </c:pt>
                <c:pt idx="21">
                  <c:v>0.89246311513174392</c:v>
                </c:pt>
                <c:pt idx="22">
                  <c:v>0.88893102554778114</c:v>
                </c:pt>
                <c:pt idx="23">
                  <c:v>0.88571141250904073</c:v>
                </c:pt>
                <c:pt idx="24">
                  <c:v>0.88279904132739073</c:v>
                </c:pt>
                <c:pt idx="25">
                  <c:v>0.88018472713853291</c:v>
                </c:pt>
                <c:pt idx="26">
                  <c:v>0.87785592859105632</c:v>
                </c:pt>
                <c:pt idx="27">
                  <c:v>0.87579737261525004</c:v>
                </c:pt>
                <c:pt idx="28">
                  <c:v>0.87399168609494271</c:v>
                </c:pt>
                <c:pt idx="29">
                  <c:v>0.87242001259724666</c:v>
                </c:pt>
                <c:pt idx="30">
                  <c:v>0.87106259531063057</c:v>
                </c:pt>
                <c:pt idx="31">
                  <c:v>0.86989931080986316</c:v>
                </c:pt>
                <c:pt idx="32">
                  <c:v>0.86891014200937999</c:v>
                </c:pt>
                <c:pt idx="33">
                  <c:v>0.8680755824879216</c:v>
                </c:pt>
                <c:pt idx="34">
                  <c:v>0.86737696807926457</c:v>
                </c:pt>
                <c:pt idx="35">
                  <c:v>0.86679673505897692</c:v>
                </c:pt>
                <c:pt idx="36">
                  <c:v>0.86631860727528165</c:v>
                </c:pt>
                <c:pt idx="37">
                  <c:v>0.86592771706967875</c:v>
                </c:pt>
                <c:pt idx="38">
                  <c:v>0.86561066674634768</c:v>
                </c:pt>
              </c:numCache>
            </c:numRef>
          </c:val>
        </c:ser>
        <c:marker val="1"/>
        <c:axId val="85743104"/>
        <c:axId val="85744640"/>
      </c:lineChart>
      <c:catAx>
        <c:axId val="85743104"/>
        <c:scaling>
          <c:orientation val="minMax"/>
        </c:scaling>
        <c:axPos val="b"/>
        <c:tickLblPos val="nextTo"/>
        <c:crossAx val="85744640"/>
        <c:crosses val="autoZero"/>
        <c:auto val="1"/>
        <c:lblAlgn val="ctr"/>
        <c:lblOffset val="100"/>
      </c:catAx>
      <c:valAx>
        <c:axId val="85744640"/>
        <c:scaling>
          <c:orientation val="minMax"/>
        </c:scaling>
        <c:axPos val="l"/>
        <c:majorGridlines/>
        <c:numFmt formatCode="General" sourceLinked="1"/>
        <c:tickLblPos val="nextTo"/>
        <c:crossAx val="85743104"/>
        <c:crosses val="autoZero"/>
        <c:crossBetween val="between"/>
      </c:valAx>
    </c:plotArea>
    <c:legend>
      <c:legendPos val="b"/>
      <c:layout/>
    </c:legend>
    <c:plotVisOnly val="1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Tabelle1!$J$1</c:f>
              <c:strCache>
                <c:ptCount val="1"/>
                <c:pt idx="0">
                  <c:v>No convergence</c:v>
                </c:pt>
              </c:strCache>
            </c:strRef>
          </c:tx>
          <c:marker>
            <c:symbol val="none"/>
          </c:marker>
          <c:cat>
            <c:numRef>
              <c:f>Tabelle1!$A$2:$A$42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cat>
          <c:val>
            <c:numRef>
              <c:f>Tabelle1!$J$2:$J$42</c:f>
              <c:numCache>
                <c:formatCode>General</c:formatCode>
                <c:ptCount val="41"/>
                <c:pt idx="0">
                  <c:v>1</c:v>
                </c:pt>
                <c:pt idx="1">
                  <c:v>0.9967114022375646</c:v>
                </c:pt>
                <c:pt idx="2">
                  <c:v>0.99279753187145958</c:v>
                </c:pt>
                <c:pt idx="3">
                  <c:v>0.98820747382878182</c:v>
                </c:pt>
                <c:pt idx="4">
                  <c:v>0.98290321180278017</c:v>
                </c:pt>
                <c:pt idx="5">
                  <c:v>0.97686355622706655</c:v>
                </c:pt>
                <c:pt idx="6">
                  <c:v>0.97008756043789923</c:v>
                </c:pt>
                <c:pt idx="7">
                  <c:v>0.96259706525340194</c:v>
                </c:pt>
                <c:pt idx="8">
                  <c:v>0.95443805601881093</c:v>
                </c:pt>
                <c:pt idx="9">
                  <c:v>0.94568060498112161</c:v>
                </c:pt>
                <c:pt idx="10">
                  <c:v>0.93641729710085053</c:v>
                </c:pt>
                <c:pt idx="11">
                  <c:v>0.92676018325265475</c:v>
                </c:pt>
                <c:pt idx="12">
                  <c:v>0.91683645081907061</c:v>
                </c:pt>
                <c:pt idx="13">
                  <c:v>0.90678312696840191</c:v>
                </c:pt>
                <c:pt idx="14">
                  <c:v>0.89674121709891452</c:v>
                </c:pt>
                <c:pt idx="15">
                  <c:v>0.88684971967001835</c:v>
                </c:pt>
                <c:pt idx="16">
                  <c:v>0.87723994711800912</c:v>
                </c:pt>
                <c:pt idx="17">
                  <c:v>0.86803052702436834</c:v>
                </c:pt>
                <c:pt idx="18">
                  <c:v>0.85932337028830563</c:v>
                </c:pt>
                <c:pt idx="19">
                  <c:v>0.85120078860407722</c:v>
                </c:pt>
                <c:pt idx="20">
                  <c:v>0.84372383652310001</c:v>
                </c:pt>
                <c:pt idx="21">
                  <c:v>0.83693185552018157</c:v>
                </c:pt>
                <c:pt idx="22">
                  <c:v>0.8308431165883513</c:v>
                </c:pt>
                <c:pt idx="23">
                  <c:v>0.82545639778719648</c:v>
                </c:pt>
                <c:pt idx="24">
                  <c:v>0.82075329447342849</c:v>
                </c:pt>
                <c:pt idx="25">
                  <c:v>0.81670104113937436</c:v>
                </c:pt>
                <c:pt idx="26">
                  <c:v>0.81325562229071013</c:v>
                </c:pt>
                <c:pt idx="27">
                  <c:v>0.81036496267332203</c:v>
                </c:pt>
                <c:pt idx="28">
                  <c:v>0.80797201146676201</c:v>
                </c:pt>
                <c:pt idx="29">
                  <c:v>0.80601756788765966</c:v>
                </c:pt>
                <c:pt idx="30">
                  <c:v>0.80444273402635258</c:v>
                </c:pt>
                <c:pt idx="31">
                  <c:v>0.803190921595203</c:v>
                </c:pt>
                <c:pt idx="32">
                  <c:v>0.80220937947742132</c:v>
                </c:pt>
                <c:pt idx="33">
                  <c:v>0.80145024558174649</c:v>
                </c:pt>
                <c:pt idx="34">
                  <c:v>0.80087115705576661</c:v>
                </c:pt>
                <c:pt idx="35">
                  <c:v>0.80043547567282269</c:v>
                </c:pt>
                <c:pt idx="36">
                  <c:v>0.80011219941466327</c:v>
                </c:pt>
                <c:pt idx="37">
                  <c:v>0.7998756371282022</c:v>
                </c:pt>
                <c:pt idx="38">
                  <c:v>0.79970492168582363</c:v>
                </c:pt>
                <c:pt idx="39">
                  <c:v>0.79958342996021137</c:v>
                </c:pt>
                <c:pt idx="40">
                  <c:v>0.79949816705217569</c:v>
                </c:pt>
              </c:numCache>
            </c:numRef>
          </c:val>
        </c:ser>
        <c:ser>
          <c:idx val="1"/>
          <c:order val="1"/>
          <c:tx>
            <c:strRef>
              <c:f>Tabelle1!$K$1</c:f>
              <c:strCache>
                <c:ptCount val="1"/>
                <c:pt idx="0">
                  <c:v>Convergence (1 SD)</c:v>
                </c:pt>
              </c:strCache>
            </c:strRef>
          </c:tx>
          <c:marker>
            <c:symbol val="none"/>
          </c:marker>
          <c:cat>
            <c:numRef>
              <c:f>Tabelle1!$A$2:$A$42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cat>
          <c:val>
            <c:numRef>
              <c:f>Tabelle1!$K$2:$K$42</c:f>
              <c:numCache>
                <c:formatCode>General</c:formatCode>
                <c:ptCount val="41"/>
                <c:pt idx="0">
                  <c:v>1</c:v>
                </c:pt>
                <c:pt idx="1">
                  <c:v>0.99745483147468361</c:v>
                </c:pt>
                <c:pt idx="2">
                  <c:v>0.99442304296483097</c:v>
                </c:pt>
                <c:pt idx="3">
                  <c:v>0.99086373184962651</c:v>
                </c:pt>
                <c:pt idx="4">
                  <c:v>0.98674558921645539</c:v>
                </c:pt>
                <c:pt idx="5">
                  <c:v>0.98204995971619535</c:v>
                </c:pt>
                <c:pt idx="6">
                  <c:v>0.97677355548012657</c:v>
                </c:pt>
                <c:pt idx="7">
                  <c:v>0.97093055209052959</c:v>
                </c:pt>
                <c:pt idx="8">
                  <c:v>0.96455382077851193</c:v>
                </c:pt>
                <c:pt idx="9">
                  <c:v>0.95769511013881115</c:v>
                </c:pt>
                <c:pt idx="10">
                  <c:v>0.95042407779009663</c:v>
                </c:pt>
                <c:pt idx="11">
                  <c:v>0.94282617746327446</c:v>
                </c:pt>
                <c:pt idx="12">
                  <c:v>0.93499951623146493</c:v>
                </c:pt>
                <c:pt idx="13">
                  <c:v>0.92705089513121552</c:v>
                </c:pt>
                <c:pt idx="14">
                  <c:v>0.91909132107840263</c:v>
                </c:pt>
                <c:pt idx="15">
                  <c:v>0.91123131968707105</c:v>
                </c:pt>
                <c:pt idx="16">
                  <c:v>0.90357638383947736</c:v>
                </c:pt>
                <c:pt idx="17">
                  <c:v>0.89622286381130756</c:v>
                </c:pt>
                <c:pt idx="18">
                  <c:v>0.88925454825152128</c:v>
                </c:pt>
                <c:pt idx="19">
                  <c:v>0.88274011098212513</c:v>
                </c:pt>
                <c:pt idx="20">
                  <c:v>0.8767315168045221</c:v>
                </c:pt>
                <c:pt idx="21">
                  <c:v>0.87126339966280053</c:v>
                </c:pt>
                <c:pt idx="22">
                  <c:v>0.86635335588634588</c:v>
                </c:pt>
                <c:pt idx="23">
                  <c:v>0.86200303853990212</c:v>
                </c:pt>
                <c:pt idx="24">
                  <c:v>0.85819989849059752</c:v>
                </c:pt>
                <c:pt idx="25">
                  <c:v>0.85491939409871764</c:v>
                </c:pt>
                <c:pt idx="26">
                  <c:v>0.85212748355486012</c:v>
                </c:pt>
                <c:pt idx="27">
                  <c:v>0.84978322005098883</c:v>
                </c:pt>
                <c:pt idx="28">
                  <c:v>0.84784128784920065</c:v>
                </c:pt>
                <c:pt idx="29">
                  <c:v>0.84625434416115819</c:v>
                </c:pt>
                <c:pt idx="30">
                  <c:v>0.84497506454770455</c:v>
                </c:pt>
                <c:pt idx="31">
                  <c:v>0.8439578251115869</c:v>
                </c:pt>
                <c:pt idx="32">
                  <c:v>0.84315998995501251</c:v>
                </c:pt>
                <c:pt idx="33">
                  <c:v>0.84254280438139062</c:v>
                </c:pt>
                <c:pt idx="34">
                  <c:v>0.84207192088659111</c:v>
                </c:pt>
                <c:pt idx="35">
                  <c:v>0.84171760464557077</c:v>
                </c:pt>
                <c:pt idx="36">
                  <c:v>0.84145467738139912</c:v>
                </c:pt>
                <c:pt idx="37">
                  <c:v>0.84126226348975042</c:v>
                </c:pt>
                <c:pt idx="38">
                  <c:v>0.84112340106964667</c:v>
                </c:pt>
                <c:pt idx="39">
                  <c:v>0.84102457453291024</c:v>
                </c:pt>
                <c:pt idx="40">
                  <c:v>0.84095521638101156</c:v>
                </c:pt>
              </c:numCache>
            </c:numRef>
          </c:val>
        </c:ser>
        <c:ser>
          <c:idx val="2"/>
          <c:order val="2"/>
          <c:tx>
            <c:strRef>
              <c:f>Tabelle1!$L$1</c:f>
              <c:strCache>
                <c:ptCount val="1"/>
                <c:pt idx="0">
                  <c:v>Growing apart (1 SD)</c:v>
                </c:pt>
              </c:strCache>
            </c:strRef>
          </c:tx>
          <c:marker>
            <c:symbol val="none"/>
          </c:marker>
          <c:cat>
            <c:numRef>
              <c:f>Tabelle1!$A$2:$A$42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cat>
          <c:val>
            <c:numRef>
              <c:f>Tabelle1!$L$2:$L$42</c:f>
              <c:numCache>
                <c:formatCode>General</c:formatCode>
                <c:ptCount val="41"/>
                <c:pt idx="0">
                  <c:v>1</c:v>
                </c:pt>
                <c:pt idx="1">
                  <c:v>0.99575174642083564</c:v>
                </c:pt>
                <c:pt idx="2">
                  <c:v>0.99070156913969509</c:v>
                </c:pt>
                <c:pt idx="3">
                  <c:v>0.9847869016901345</c:v>
                </c:pt>
                <c:pt idx="4">
                  <c:v>0.97796265822361661</c:v>
                </c:pt>
                <c:pt idx="5">
                  <c:v>0.97020625532102223</c:v>
                </c:pt>
                <c:pt idx="6">
                  <c:v>0.961521864077993</c:v>
                </c:pt>
                <c:pt idx="7">
                  <c:v>0.9519434158745963</c:v>
                </c:pt>
                <c:pt idx="8">
                  <c:v>0.94153595916178112</c:v>
                </c:pt>
                <c:pt idx="9">
                  <c:v>0.93039510023035821</c:v>
                </c:pt>
                <c:pt idx="10">
                  <c:v>0.91864444325026973</c:v>
                </c:pt>
                <c:pt idx="11">
                  <c:v>0.90643114871504971</c:v>
                </c:pt>
                <c:pt idx="12">
                  <c:v>0.89391992422061328</c:v>
                </c:pt>
                <c:pt idx="13">
                  <c:v>0.88128591767039477</c:v>
                </c:pt>
                <c:pt idx="14">
                  <c:v>0.86870707827180405</c:v>
                </c:pt>
                <c:pt idx="15">
                  <c:v>0.85635657456185654</c:v>
                </c:pt>
                <c:pt idx="16">
                  <c:v>0.84439581376452211</c:v>
                </c:pt>
                <c:pt idx="17">
                  <c:v>0.83296850684963952</c:v>
                </c:pt>
                <c:pt idx="18">
                  <c:v>0.82219608949809464</c:v>
                </c:pt>
                <c:pt idx="19">
                  <c:v>0.81217466331040133</c:v>
                </c:pt>
                <c:pt idx="20">
                  <c:v>0.80297348372274258</c:v>
                </c:pt>
                <c:pt idx="21">
                  <c:v>0.79463490512157464</c:v>
                </c:pt>
                <c:pt idx="22">
                  <c:v>0.78717560674872311</c:v>
                </c:pt>
                <c:pt idx="23">
                  <c:v>0.78058886638932579</c:v>
                </c:pt>
                <c:pt idx="24">
                  <c:v>0.77484761964148374</c:v>
                </c:pt>
                <c:pt idx="25">
                  <c:v>0.76990803585569301</c:v>
                </c:pt>
                <c:pt idx="26">
                  <c:v>0.76571335237255511</c:v>
                </c:pt>
                <c:pt idx="27">
                  <c:v>0.76219773196414464</c:v>
                </c:pt>
                <c:pt idx="28">
                  <c:v>0.75928994090050661</c:v>
                </c:pt>
                <c:pt idx="29">
                  <c:v>0.75691668410594259</c:v>
                </c:pt>
                <c:pt idx="30">
                  <c:v>0.75500547706014565</c:v>
                </c:pt>
                <c:pt idx="31">
                  <c:v>0.75348697898604655</c:v>
                </c:pt>
                <c:pt idx="32">
                  <c:v>0.75229675576750732</c:v>
                </c:pt>
                <c:pt idx="33">
                  <c:v>0.75137648116029443</c:v>
                </c:pt>
                <c:pt idx="34">
                  <c:v>0.75067461862042406</c:v>
                </c:pt>
                <c:pt idx="35">
                  <c:v>0.75014665150427828</c:v>
                </c:pt>
                <c:pt idx="36">
                  <c:v>0.74975494545166088</c:v>
                </c:pt>
                <c:pt idx="37">
                  <c:v>0.74946833346292552</c:v>
                </c:pt>
                <c:pt idx="38">
                  <c:v>0.7492615125320885</c:v>
                </c:pt>
                <c:pt idx="39">
                  <c:v>0.7491143324481756</c:v>
                </c:pt>
                <c:pt idx="40">
                  <c:v>0.74901104467484858</c:v>
                </c:pt>
              </c:numCache>
            </c:numRef>
          </c:val>
        </c:ser>
        <c:marker val="1"/>
        <c:axId val="84848640"/>
        <c:axId val="84850176"/>
      </c:lineChart>
      <c:catAx>
        <c:axId val="84848640"/>
        <c:scaling>
          <c:orientation val="minMax"/>
        </c:scaling>
        <c:axPos val="b"/>
        <c:numFmt formatCode="General" sourceLinked="1"/>
        <c:tickLblPos val="nextTo"/>
        <c:crossAx val="84850176"/>
        <c:crosses val="autoZero"/>
        <c:auto val="1"/>
        <c:lblAlgn val="ctr"/>
        <c:lblOffset val="100"/>
        <c:tickLblSkip val="5"/>
      </c:catAx>
      <c:valAx>
        <c:axId val="84850176"/>
        <c:scaling>
          <c:orientation val="minMax"/>
          <c:max val="1"/>
          <c:min val="0.60000000000000064"/>
        </c:scaling>
        <c:axPos val="l"/>
        <c:majorGridlines/>
        <c:numFmt formatCode="General" sourceLinked="1"/>
        <c:tickLblPos val="nextTo"/>
        <c:crossAx val="848486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de-DE"/>
        </a:p>
      </c:txPr>
    </c:legend>
    <c:plotVisOnly val="1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EB7519F-5D68-4F0D-9AE9-5DAF661029EA}" type="datetimeFigureOut">
              <a:rPr lang="de-DE"/>
              <a:pPr>
                <a:defRPr/>
              </a:pPr>
              <a:t>15.10.2010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1D19A3-C924-4772-B97B-33D63600480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8D2AB-564D-44DA-965A-3A1B95394D4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274A5-16B8-43F5-BD18-934BFA48911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EBD76-E0B1-4911-ACDE-F1AD4393D6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997E7-04F6-41DC-881C-6C181F1B5F1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77FD8-DF5D-4F27-BE4B-01FE8619DB1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15B9F-888D-462D-A3DC-FD5B463F701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2D058-86ED-45C7-9A7A-100259FCAAF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51F39-79CC-48AD-B517-F2906CFE6EF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EE5E4-5CC5-441D-AE48-982F5197403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B18F7-E8C4-4F52-B3DD-D3585E27856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E8D23-3F75-40A6-B147-FD94BBDE856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7A4B17-6475-4896-98F7-9877FB53127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2384425" y="6357938"/>
            <a:ext cx="4132263" cy="365125"/>
          </a:xfrm>
        </p:spPr>
        <p:txBody>
          <a:bodyPr/>
          <a:lstStyle/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4000"/>
              <a:t/>
            </a:r>
            <a:br>
              <a:rPr lang="de-DE" sz="4000"/>
            </a:br>
            <a:endParaRPr lang="de-DE" sz="4000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600200"/>
            <a:ext cx="8064500" cy="3829050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de-DE" dirty="0" smtClean="0"/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3600" dirty="0" smtClean="0"/>
              <a:t>Do ‘birds of a feather’ stay together? </a:t>
            </a:r>
            <a:r>
              <a:rPr lang="en-GB" sz="3600" dirty="0" err="1" smtClean="0"/>
              <a:t>Intracouple</a:t>
            </a:r>
            <a:r>
              <a:rPr lang="en-GB" sz="3600" dirty="0" smtClean="0"/>
              <a:t> similarity of lifestyles and marital stability</a:t>
            </a:r>
            <a:endParaRPr lang="de-DE" sz="3600" dirty="0">
              <a:solidFill>
                <a:srgbClr val="0099FF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de-DE" sz="2800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Oliver </a:t>
            </a:r>
            <a:r>
              <a:rPr lang="en-US" sz="2000" dirty="0" err="1" smtClean="0"/>
              <a:t>Arránz</a:t>
            </a:r>
            <a:r>
              <a:rPr lang="en-US" sz="2000" dirty="0" smtClean="0"/>
              <a:t> Becker &amp; Daniel Lois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Chemnitz University </a:t>
            </a:r>
            <a:r>
              <a:rPr lang="en-US" sz="2000" smtClean="0"/>
              <a:t>of Technology, </a:t>
            </a:r>
            <a:r>
              <a:rPr lang="en-US" sz="2000" dirty="0" smtClean="0"/>
              <a:t>Germany</a:t>
            </a:r>
            <a:endParaRPr lang="de-DE" sz="2000" dirty="0" smtClean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de-DE" sz="2800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de-DE" sz="2800" dirty="0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684213" y="2420938"/>
            <a:ext cx="7343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>
              <a:latin typeface="Calibri" pitchFamily="34" charset="0"/>
            </a:endParaRPr>
          </a:p>
        </p:txBody>
      </p:sp>
      <p:sp>
        <p:nvSpPr>
          <p:cNvPr id="2054" name="Rectangle 14"/>
          <p:cNvSpPr>
            <a:spLocks noChangeArrowheads="1"/>
          </p:cNvSpPr>
          <p:nvPr/>
        </p:nvSpPr>
        <p:spPr bwMode="auto">
          <a:xfrm>
            <a:off x="0" y="2952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2055" name="Text Box 16"/>
          <p:cNvSpPr txBox="1">
            <a:spLocks noChangeArrowheads="1"/>
          </p:cNvSpPr>
          <p:nvPr/>
        </p:nvSpPr>
        <p:spPr bwMode="auto">
          <a:xfrm>
            <a:off x="468313" y="404813"/>
            <a:ext cx="2698750" cy="655637"/>
          </a:xfrm>
          <a:prstGeom prst="rect">
            <a:avLst/>
          </a:prstGeom>
          <a:solidFill>
            <a:srgbClr val="17766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3000"/>
              </a:lnSpc>
            </a:pPr>
            <a:r>
              <a:rPr lang="de-DE" sz="1000">
                <a:solidFill>
                  <a:schemeClr val="bg1"/>
                </a:solidFill>
                <a:latin typeface="Calibri" pitchFamily="34" charset="0"/>
              </a:rPr>
              <a:t>Institut für Soziologie</a:t>
            </a:r>
          </a:p>
        </p:txBody>
      </p:sp>
      <p:pic>
        <p:nvPicPr>
          <p:cNvPr id="2056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403225"/>
            <a:ext cx="2592388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404813"/>
            <a:ext cx="2997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Datumsplatzhalter 1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15.10.2010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0087C-A2B5-4BB2-9D5D-AADA6B9C6ACD}" type="slidenum">
              <a:rPr lang="de-DE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Data Structure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FC1E3-5278-4C3B-80EA-45901C914D37}" type="slidenum">
              <a:rPr lang="de-DE"/>
              <a:pPr>
                <a:defRPr/>
              </a:pPr>
              <a:t>10</a:t>
            </a:fld>
            <a:endParaRPr lang="de-DE"/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571500" y="5000625"/>
            <a:ext cx="8072438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 rot="5400000">
            <a:off x="714375" y="5000625"/>
            <a:ext cx="2857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 rot="5400000">
            <a:off x="1428750" y="5000625"/>
            <a:ext cx="2857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 rot="5400000">
            <a:off x="2143125" y="5000625"/>
            <a:ext cx="2857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rot="5400000">
            <a:off x="2857500" y="5000625"/>
            <a:ext cx="2857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rot="5400000">
            <a:off x="3571875" y="5000625"/>
            <a:ext cx="2857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 rot="5400000">
            <a:off x="4286250" y="5000625"/>
            <a:ext cx="2857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 rot="5400000">
            <a:off x="5000625" y="5000625"/>
            <a:ext cx="2857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 rot="5400000">
            <a:off x="5715000" y="5000625"/>
            <a:ext cx="2857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 rot="5400000">
            <a:off x="6429375" y="5000625"/>
            <a:ext cx="2857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rot="5400000">
            <a:off x="7143750" y="5000625"/>
            <a:ext cx="2857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rot="5400000">
            <a:off x="7858125" y="5000625"/>
            <a:ext cx="2857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8" name="Textfeld 20"/>
          <p:cNvSpPr txBox="1">
            <a:spLocks noChangeArrowheads="1"/>
          </p:cNvSpPr>
          <p:nvPr/>
        </p:nvSpPr>
        <p:spPr bwMode="auto">
          <a:xfrm>
            <a:off x="500063" y="5286375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1998</a:t>
            </a:r>
          </a:p>
        </p:txBody>
      </p:sp>
      <p:sp>
        <p:nvSpPr>
          <p:cNvPr id="10259" name="Textfeld 21"/>
          <p:cNvSpPr txBox="1">
            <a:spLocks noChangeArrowheads="1"/>
          </p:cNvSpPr>
          <p:nvPr/>
        </p:nvSpPr>
        <p:spPr bwMode="auto">
          <a:xfrm>
            <a:off x="1214438" y="5286375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1999</a:t>
            </a:r>
          </a:p>
        </p:txBody>
      </p:sp>
      <p:sp>
        <p:nvSpPr>
          <p:cNvPr id="10260" name="Textfeld 22"/>
          <p:cNvSpPr txBox="1">
            <a:spLocks noChangeArrowheads="1"/>
          </p:cNvSpPr>
          <p:nvPr/>
        </p:nvSpPr>
        <p:spPr bwMode="auto">
          <a:xfrm>
            <a:off x="1928813" y="5286375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2000</a:t>
            </a:r>
          </a:p>
        </p:txBody>
      </p:sp>
      <p:sp>
        <p:nvSpPr>
          <p:cNvPr id="10261" name="Textfeld 23"/>
          <p:cNvSpPr txBox="1">
            <a:spLocks noChangeArrowheads="1"/>
          </p:cNvSpPr>
          <p:nvPr/>
        </p:nvSpPr>
        <p:spPr bwMode="auto">
          <a:xfrm>
            <a:off x="2643188" y="5286375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2001</a:t>
            </a:r>
          </a:p>
        </p:txBody>
      </p:sp>
      <p:sp>
        <p:nvSpPr>
          <p:cNvPr id="10262" name="Textfeld 24"/>
          <p:cNvSpPr txBox="1">
            <a:spLocks noChangeArrowheads="1"/>
          </p:cNvSpPr>
          <p:nvPr/>
        </p:nvSpPr>
        <p:spPr bwMode="auto">
          <a:xfrm>
            <a:off x="3357563" y="5286375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2002</a:t>
            </a:r>
          </a:p>
        </p:txBody>
      </p:sp>
      <p:sp>
        <p:nvSpPr>
          <p:cNvPr id="10263" name="Textfeld 25"/>
          <p:cNvSpPr txBox="1">
            <a:spLocks noChangeArrowheads="1"/>
          </p:cNvSpPr>
          <p:nvPr/>
        </p:nvSpPr>
        <p:spPr bwMode="auto">
          <a:xfrm>
            <a:off x="4071938" y="5286375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2003</a:t>
            </a:r>
          </a:p>
        </p:txBody>
      </p:sp>
      <p:sp>
        <p:nvSpPr>
          <p:cNvPr id="10264" name="Textfeld 26"/>
          <p:cNvSpPr txBox="1">
            <a:spLocks noChangeArrowheads="1"/>
          </p:cNvSpPr>
          <p:nvPr/>
        </p:nvSpPr>
        <p:spPr bwMode="auto">
          <a:xfrm>
            <a:off x="4786313" y="5286375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2004</a:t>
            </a:r>
          </a:p>
        </p:txBody>
      </p:sp>
      <p:sp>
        <p:nvSpPr>
          <p:cNvPr id="10265" name="Textfeld 27"/>
          <p:cNvSpPr txBox="1">
            <a:spLocks noChangeArrowheads="1"/>
          </p:cNvSpPr>
          <p:nvPr/>
        </p:nvSpPr>
        <p:spPr bwMode="auto">
          <a:xfrm>
            <a:off x="5500688" y="5286375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2005</a:t>
            </a:r>
          </a:p>
        </p:txBody>
      </p:sp>
      <p:sp>
        <p:nvSpPr>
          <p:cNvPr id="10266" name="Textfeld 28"/>
          <p:cNvSpPr txBox="1">
            <a:spLocks noChangeArrowheads="1"/>
          </p:cNvSpPr>
          <p:nvPr/>
        </p:nvSpPr>
        <p:spPr bwMode="auto">
          <a:xfrm>
            <a:off x="6215063" y="5286375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2006</a:t>
            </a:r>
          </a:p>
        </p:txBody>
      </p:sp>
      <p:sp>
        <p:nvSpPr>
          <p:cNvPr id="10267" name="Textfeld 29"/>
          <p:cNvSpPr txBox="1">
            <a:spLocks noChangeArrowheads="1"/>
          </p:cNvSpPr>
          <p:nvPr/>
        </p:nvSpPr>
        <p:spPr bwMode="auto">
          <a:xfrm>
            <a:off x="6929438" y="5286375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2007</a:t>
            </a:r>
          </a:p>
        </p:txBody>
      </p:sp>
      <p:sp>
        <p:nvSpPr>
          <p:cNvPr id="10268" name="Textfeld 30"/>
          <p:cNvSpPr txBox="1">
            <a:spLocks noChangeArrowheads="1"/>
          </p:cNvSpPr>
          <p:nvPr/>
        </p:nvSpPr>
        <p:spPr bwMode="auto">
          <a:xfrm>
            <a:off x="7643813" y="5286375"/>
            <a:ext cx="714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2008</a:t>
            </a:r>
          </a:p>
        </p:txBody>
      </p:sp>
      <p:sp>
        <p:nvSpPr>
          <p:cNvPr id="10269" name="Textfeld 31"/>
          <p:cNvSpPr txBox="1">
            <a:spLocks noChangeArrowheads="1"/>
          </p:cNvSpPr>
          <p:nvPr/>
        </p:nvSpPr>
        <p:spPr bwMode="auto">
          <a:xfrm>
            <a:off x="249238" y="4071938"/>
            <a:ext cx="1428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600">
                <a:latin typeface="Calibri" pitchFamily="34" charset="0"/>
              </a:rPr>
              <a:t>lifestyles (1. measurement)</a:t>
            </a:r>
          </a:p>
        </p:txBody>
      </p:sp>
      <p:sp>
        <p:nvSpPr>
          <p:cNvPr id="10270" name="Textfeld 32"/>
          <p:cNvSpPr txBox="1">
            <a:spLocks noChangeArrowheads="1"/>
          </p:cNvSpPr>
          <p:nvPr/>
        </p:nvSpPr>
        <p:spPr bwMode="auto">
          <a:xfrm>
            <a:off x="3751263" y="4071938"/>
            <a:ext cx="14271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600">
                <a:latin typeface="Calibri" pitchFamily="34" charset="0"/>
              </a:rPr>
              <a:t>lifestyles (2. measurement)</a:t>
            </a:r>
          </a:p>
        </p:txBody>
      </p:sp>
      <p:sp>
        <p:nvSpPr>
          <p:cNvPr id="34" name="Geschweifte Klammer links 33"/>
          <p:cNvSpPr/>
          <p:nvPr/>
        </p:nvSpPr>
        <p:spPr>
          <a:xfrm rot="5400000">
            <a:off x="6465094" y="3178969"/>
            <a:ext cx="214312" cy="28575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4607" name="Textfeld 34"/>
          <p:cNvSpPr txBox="1">
            <a:spLocks noChangeArrowheads="1"/>
          </p:cNvSpPr>
          <p:nvPr/>
        </p:nvSpPr>
        <p:spPr bwMode="auto">
          <a:xfrm>
            <a:off x="0" y="2847975"/>
            <a:ext cx="19288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600">
                <a:solidFill>
                  <a:schemeClr val="accent2"/>
                </a:solidFill>
                <a:latin typeface="Calibri" pitchFamily="34" charset="0"/>
              </a:rPr>
              <a:t>Homogamy</a:t>
            </a:r>
            <a:r>
              <a:rPr lang="de-DE" sz="1600">
                <a:latin typeface="Calibri" pitchFamily="34" charset="0"/>
              </a:rPr>
              <a:t> (t1): Absolute intracouple discrepancy</a:t>
            </a:r>
          </a:p>
        </p:txBody>
      </p:sp>
      <p:cxnSp>
        <p:nvCxnSpPr>
          <p:cNvPr id="38" name="Gerade Verbindung mit Pfeil 37"/>
          <p:cNvCxnSpPr>
            <a:cxnSpLocks noChangeShapeType="1"/>
            <a:stCxn id="10269" idx="0"/>
            <a:endCxn id="24607" idx="2"/>
          </p:cNvCxnSpPr>
          <p:nvPr/>
        </p:nvCxnSpPr>
        <p:spPr bwMode="auto">
          <a:xfrm flipV="1">
            <a:off x="963613" y="3673475"/>
            <a:ext cx="1587" cy="398463"/>
          </a:xfrm>
          <a:prstGeom prst="straightConnector1">
            <a:avLst/>
          </a:prstGeom>
          <a:noFill/>
          <a:ln w="9525" cap="rnd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9" name="Gerade Verbindung mit Pfeil 38"/>
          <p:cNvCxnSpPr>
            <a:stCxn id="33" idx="0"/>
            <a:endCxn id="47" idx="2"/>
          </p:cNvCxnSpPr>
          <p:nvPr/>
        </p:nvCxnSpPr>
        <p:spPr>
          <a:xfrm rot="5400000" flipH="1" flipV="1">
            <a:off x="4272756" y="3871119"/>
            <a:ext cx="38417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10" name="Textfeld 41"/>
          <p:cNvSpPr txBox="1">
            <a:spLocks noChangeArrowheads="1"/>
          </p:cNvSpPr>
          <p:nvPr/>
        </p:nvSpPr>
        <p:spPr bwMode="auto">
          <a:xfrm>
            <a:off x="5402263" y="3644900"/>
            <a:ext cx="24828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600">
                <a:latin typeface="Calibri" pitchFamily="34" charset="0"/>
              </a:rPr>
              <a:t>Period of observation </a:t>
            </a:r>
            <a:br>
              <a:rPr lang="de-DE" sz="1600">
                <a:latin typeface="Calibri" pitchFamily="34" charset="0"/>
              </a:rPr>
            </a:br>
            <a:r>
              <a:rPr lang="de-DE" sz="1600">
                <a:latin typeface="Calibri" pitchFamily="34" charset="0"/>
              </a:rPr>
              <a:t>for n=88 union dissolutions  (</a:t>
            </a:r>
            <a:r>
              <a:rPr lang="de-DE" sz="1600">
                <a:solidFill>
                  <a:schemeClr val="tx2"/>
                </a:solidFill>
                <a:latin typeface="Calibri" pitchFamily="34" charset="0"/>
              </a:rPr>
              <a:t>convergence analyses</a:t>
            </a:r>
            <a:r>
              <a:rPr lang="de-DE" sz="1600">
                <a:latin typeface="Calibri" pitchFamily="34" charset="0"/>
              </a:rPr>
              <a:t>)</a:t>
            </a:r>
          </a:p>
        </p:txBody>
      </p:sp>
      <p:sp>
        <p:nvSpPr>
          <p:cNvPr id="24611" name="Textfeld 43"/>
          <p:cNvSpPr txBox="1">
            <a:spLocks noChangeArrowheads="1"/>
          </p:cNvSpPr>
          <p:nvPr/>
        </p:nvSpPr>
        <p:spPr bwMode="auto">
          <a:xfrm>
            <a:off x="1214438" y="1785938"/>
            <a:ext cx="2928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600" b="1">
                <a:solidFill>
                  <a:schemeClr val="accent1"/>
                </a:solidFill>
                <a:latin typeface="Calibri" pitchFamily="34" charset="0"/>
              </a:rPr>
              <a:t>Convergence</a:t>
            </a:r>
            <a:r>
              <a:rPr lang="de-DE" sz="1600">
                <a:latin typeface="Calibri" pitchFamily="34" charset="0"/>
              </a:rPr>
              <a:t>: change of intracouple discrepancy (t1-t2)</a:t>
            </a:r>
          </a:p>
        </p:txBody>
      </p:sp>
      <p:sp>
        <p:nvSpPr>
          <p:cNvPr id="45" name="Geschweifte Klammer links 44"/>
          <p:cNvSpPr/>
          <p:nvPr/>
        </p:nvSpPr>
        <p:spPr>
          <a:xfrm rot="5400000">
            <a:off x="2500313" y="928687"/>
            <a:ext cx="357188" cy="335756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4613" name="Textfeld 46"/>
          <p:cNvSpPr txBox="1">
            <a:spLocks noChangeArrowheads="1"/>
          </p:cNvSpPr>
          <p:nvPr/>
        </p:nvSpPr>
        <p:spPr bwMode="auto">
          <a:xfrm>
            <a:off x="3500438" y="2852738"/>
            <a:ext cx="192881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600">
                <a:solidFill>
                  <a:schemeClr val="accent2"/>
                </a:solidFill>
                <a:latin typeface="Calibri" pitchFamily="34" charset="0"/>
              </a:rPr>
              <a:t>Homogamy</a:t>
            </a:r>
            <a:r>
              <a:rPr lang="de-DE" sz="1600">
                <a:latin typeface="Calibri" pitchFamily="34" charset="0"/>
              </a:rPr>
              <a:t> (t2): Absolute intracouple discrepancy</a:t>
            </a:r>
          </a:p>
        </p:txBody>
      </p:sp>
      <p:sp>
        <p:nvSpPr>
          <p:cNvPr id="40" name="Geschweifte Klammer links 33"/>
          <p:cNvSpPr/>
          <p:nvPr/>
        </p:nvSpPr>
        <p:spPr>
          <a:xfrm rot="16200000" flipV="1">
            <a:off x="4237038" y="2181225"/>
            <a:ext cx="287337" cy="725011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1" name="Textfeld 41"/>
          <p:cNvSpPr txBox="1">
            <a:spLocks noChangeArrowheads="1"/>
          </p:cNvSpPr>
          <p:nvPr/>
        </p:nvSpPr>
        <p:spPr bwMode="auto">
          <a:xfrm>
            <a:off x="1385888" y="5949950"/>
            <a:ext cx="6210300" cy="584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600">
                <a:latin typeface="Calibri" pitchFamily="34" charset="0"/>
              </a:rPr>
              <a:t>Period of observation for n=183 union dissolutions </a:t>
            </a:r>
          </a:p>
          <a:p>
            <a:pPr algn="ctr"/>
            <a:r>
              <a:rPr lang="de-DE" sz="1600">
                <a:latin typeface="Calibri" pitchFamily="34" charset="0"/>
              </a:rPr>
              <a:t>(</a:t>
            </a:r>
            <a:r>
              <a:rPr lang="de-DE" sz="1600">
                <a:solidFill>
                  <a:srgbClr val="C00000"/>
                </a:solidFill>
                <a:latin typeface="Calibri" pitchFamily="34" charset="0"/>
              </a:rPr>
              <a:t>analyses on homogamy</a:t>
            </a:r>
            <a:r>
              <a:rPr lang="de-DE" sz="1600">
                <a:latin typeface="Calibri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4607" grpId="0"/>
      <p:bldP spid="24610" grpId="0"/>
      <p:bldP spid="24611" grpId="0"/>
      <p:bldP spid="45" grpId="0" animBg="1"/>
      <p:bldP spid="24613" grpId="0"/>
      <p:bldP spid="40" grpId="0" animBg="1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de-DE" smtClean="0"/>
              <a:t>Sample: Descriptives</a:t>
            </a:r>
          </a:p>
        </p:txBody>
      </p:sp>
      <p:graphicFrame>
        <p:nvGraphicFramePr>
          <p:cNvPr id="24671" name="Group 95"/>
          <p:cNvGraphicFramePr>
            <a:graphicFrameLocks noGrp="1"/>
          </p:cNvGraphicFramePr>
          <p:nvPr>
            <p:ph idx="1"/>
          </p:nvPr>
        </p:nvGraphicFramePr>
        <p:xfrm>
          <a:off x="468313" y="1484313"/>
          <a:ext cx="8229600" cy="5095748"/>
        </p:xfrm>
        <a:graphic>
          <a:graphicData uri="http://schemas.openxmlformats.org/drawingml/2006/table">
            <a:tbl>
              <a:tblPr/>
              <a:tblGrid>
                <a:gridCol w="4330700"/>
                <a:gridCol w="863600"/>
                <a:gridCol w="936625"/>
                <a:gridCol w="1152525"/>
                <a:gridCol w="946150"/>
              </a:tblGrid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 </a:t>
                      </a:r>
                      <a:endParaRPr kumimoji="0" lang="de-DE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SD</a:t>
                      </a:r>
                      <a:endParaRPr kumimoji="0" lang="de-DE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</a:t>
                      </a:r>
                      <a:endParaRPr kumimoji="0" lang="de-DE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Range</a:t>
                      </a:r>
                      <a:endParaRPr kumimoji="0" lang="de-DE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Sample characteristics at first wave (1998)</a:t>
                      </a:r>
                      <a:endParaRPr kumimoji="0" lang="de-DE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Marriage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.91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0 – 1 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Marital duration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20.93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14.38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0 – 66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Child under 3 years in household 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.12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0 – 1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Years of educati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on (woman)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10.7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2.75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6.35**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8 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  <a:sym typeface="Symbol" pitchFamily="18" charset="2"/>
                        </a:rPr>
                        <a:t>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 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Years of education (men)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11.4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3.12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8 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  <a:sym typeface="Symbol" pitchFamily="18" charset="2"/>
                        </a:rPr>
                        <a:t>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 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Life course events between 1999 and 2003</a:t>
                      </a:r>
                      <a:endParaRPr kumimoji="0" lang="de-DE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Men enter work life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0 –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Women enter work life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0 –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Birth of a child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0 –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Empty nest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0 –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At least one partner retires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0 –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Separations between 1999 and 2008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0 –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335894-B171-4C74-B74C-737A07CD6269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IV. Results</a:t>
            </a:r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D91AB1-0EB3-48CA-A9A6-1901E892292E}" type="slidenum">
              <a:rPr lang="de-DE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057275"/>
            <a:ext cx="6913563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el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de-DE" smtClean="0"/>
              <a:t>Lifestyles: Gender Differences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FB7D9F-3411-4FEA-9ADF-4F07C28BDADF}" type="slidenum">
              <a:rPr lang="de-DE"/>
              <a:pPr>
                <a:defRPr/>
              </a:pPr>
              <a:t>13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1143000"/>
            <a:ext cx="7223125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Homogamy (t1): Action Scheme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4BF61-83B8-4769-8E16-C6533D0C97BC}" type="slidenum">
              <a:rPr lang="de-DE"/>
              <a:pPr>
                <a:defRPr/>
              </a:pPr>
              <a:t>14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Homogamy (t1): Highbrow Scheme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AFC25-1AE9-4584-BC14-F59DC2E9B935}" type="slidenum">
              <a:rPr lang="de-DE"/>
              <a:pPr>
                <a:defRPr/>
              </a:pPr>
              <a:t>15</a:t>
            </a:fld>
            <a:endParaRPr lang="de-DE"/>
          </a:p>
        </p:txBody>
      </p:sp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1285875"/>
            <a:ext cx="6715125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Convergence (Action Scheme) 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2E52A3-D288-44A9-810F-D54817B1E385}" type="slidenum">
              <a:rPr lang="de-DE"/>
              <a:pPr>
                <a:defRPr/>
              </a:pPr>
              <a:t>16</a:t>
            </a:fld>
            <a:endParaRPr lang="de-DE"/>
          </a:p>
        </p:txBody>
      </p:sp>
      <p:pic>
        <p:nvPicPr>
          <p:cNvPr id="1639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1143000"/>
            <a:ext cx="7215187" cy="528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Convergence (Highbrow Scheme) 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71BA7-C406-4041-8606-B1C968180D68}" type="slidenum">
              <a:rPr lang="de-DE"/>
              <a:pPr>
                <a:defRPr/>
              </a:pPr>
              <a:t>17</a:t>
            </a:fld>
            <a:endParaRPr lang="de-DE"/>
          </a:p>
        </p:txBody>
      </p:sp>
      <p:pic>
        <p:nvPicPr>
          <p:cNvPr id="174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1143000"/>
            <a:ext cx="7143750" cy="522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a) Effects of homogamy and convergence on marital stability</a:t>
            </a:r>
          </a:p>
        </p:txBody>
      </p:sp>
      <p:sp>
        <p:nvSpPr>
          <p:cNvPr id="8" name="Untertitel 7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CCE01-150B-4537-B910-E3AA8D0F576E}" type="slidenum">
              <a:rPr lang="de-DE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Impact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homogamy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convergence</a:t>
            </a:r>
            <a:r>
              <a:rPr lang="de-DE" dirty="0" smtClean="0"/>
              <a:t> on </a:t>
            </a:r>
            <a:r>
              <a:rPr lang="de-DE" dirty="0" err="1" smtClean="0"/>
              <a:t>union</a:t>
            </a:r>
            <a:r>
              <a:rPr lang="de-DE" dirty="0" smtClean="0"/>
              <a:t> </a:t>
            </a:r>
            <a:r>
              <a:rPr lang="de-DE" dirty="0" err="1" smtClean="0"/>
              <a:t>dissolution</a:t>
            </a:r>
            <a:r>
              <a:rPr lang="de-DE" dirty="0" smtClean="0"/>
              <a:t> </a:t>
            </a:r>
            <a:endParaRPr lang="de-DE" dirty="0"/>
          </a:p>
        </p:txBody>
      </p:sp>
      <p:graphicFrame>
        <p:nvGraphicFramePr>
          <p:cNvPr id="34086" name="Group 294"/>
          <p:cNvGraphicFramePr>
            <a:graphicFrameLocks noGrp="1"/>
          </p:cNvGraphicFramePr>
          <p:nvPr/>
        </p:nvGraphicFramePr>
        <p:xfrm>
          <a:off x="642938" y="1500188"/>
          <a:ext cx="7643812" cy="4379919"/>
        </p:xfrm>
        <a:graphic>
          <a:graphicData uri="http://schemas.openxmlformats.org/drawingml/2006/table">
            <a:tbl>
              <a:tblPr/>
              <a:tblGrid>
                <a:gridCol w="4362450"/>
                <a:gridCol w="1092200"/>
                <a:gridCol w="1095375"/>
                <a:gridCol w="1093787"/>
              </a:tblGrid>
              <a:tr h="2159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model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748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Couple mean</a:t>
                      </a: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Logit coefficient (b)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Action scheme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dec"/>
                        </a:tabLst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1.20**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dec"/>
                        </a:tabLst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.28</a:t>
                      </a:r>
                      <a:r>
                        <a:rPr kumimoji="0" lang="de-DE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+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dec"/>
                        </a:tabLst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.21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Highbrow scheme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dec"/>
                        </a:tabLst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	-.69**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dec"/>
                        </a:tabLst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-.13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dec"/>
                        </a:tabLst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.14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Absolute intracouple difference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dec"/>
                        </a:tabLst>
                      </a:pP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Action scheme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dec"/>
                        </a:tabLst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.39*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dec"/>
                        </a:tabLst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.61*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dec"/>
                        </a:tabLst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.49</a:t>
                      </a:r>
                      <a:r>
                        <a:rPr kumimoji="0" lang="de-DE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+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Highbrow scheme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dec"/>
                        </a:tabLst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.56*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dec"/>
                        </a:tabLst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-.13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dec"/>
                        </a:tabLst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.98*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Action scheme * marriage 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dec"/>
                        </a:tabLst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‒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-.63</a:t>
                      </a:r>
                      <a:r>
                        <a:rPr kumimoji="0" lang="de-DE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+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‒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Highbrow scheme * marriage 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dec"/>
                        </a:tabLst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‒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.98*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‒</a:t>
                      </a:r>
                      <a:endParaRPr kumimoji="0" 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dec"/>
                        </a:tabLst>
                      </a:pPr>
                      <a:r>
                        <a:rPr kumimoji="0" lang="de-DE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Convergence (change of partner difference 1998-2003)</a:t>
                      </a: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Action scheme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dec"/>
                        </a:tabLst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‒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dec"/>
                        </a:tabLst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‒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dec"/>
                        </a:tabLst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-.57*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Highbrow scheme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dec"/>
                        </a:tabLst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‒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dec"/>
                        </a:tabLst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‒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dec"/>
                        </a:tabLst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-.29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 (couples)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dec"/>
                        </a:tabLst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3,490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dec"/>
                        </a:tabLst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2,962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Number of separations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dec"/>
                        </a:tabLst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183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dec"/>
                        </a:tabLst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Pseudo-R² (Nagelkerke)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dec"/>
                        </a:tabLst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.03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dec"/>
                        </a:tabLst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.20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7950" algn="dec"/>
                        </a:tabLst>
                      </a:pPr>
                      <a:r>
                        <a:rPr kumimoji="0" 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.14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16" name="Textfeld 3"/>
          <p:cNvSpPr txBox="1">
            <a:spLocks noChangeArrowheads="1"/>
          </p:cNvSpPr>
          <p:nvPr/>
        </p:nvSpPr>
        <p:spPr bwMode="auto">
          <a:xfrm>
            <a:off x="323850" y="5876925"/>
            <a:ext cx="8501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200">
                <a:latin typeface="Arial Narrow" pitchFamily="34" charset="0"/>
              </a:rPr>
              <a:t>Controls: Education and age (level and homogamy), months of fulltime employment per year, children up to age 3 living in the household, relationship type and duration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8196F-4A7B-4B99-A69F-FDB49B5795C3}" type="slidenum">
              <a:rPr lang="de-DE"/>
              <a:pPr>
                <a:defRPr/>
              </a:pPr>
              <a:t>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>
          <a:xfrm>
            <a:off x="468313" y="64928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de-DE"/>
              <a:t>15.10.2010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I. Theoretical background</a:t>
            </a:r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E2A7E-A573-4D59-A9D1-6D4FFB32DF2F}" type="slidenum">
              <a:rPr lang="de-DE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Homogamy: Action Scheme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76860C-5132-4D4A-A2E9-04E93E67C642}" type="slidenum">
              <a:rPr lang="de-DE"/>
              <a:pPr>
                <a:defRPr/>
              </a:pPr>
              <a:t>20</a:t>
            </a:fld>
            <a:endParaRPr lang="de-DE" dirty="0"/>
          </a:p>
        </p:txBody>
      </p:sp>
      <p:graphicFrame>
        <p:nvGraphicFramePr>
          <p:cNvPr id="9" name="Diagramm 8"/>
          <p:cNvGraphicFramePr/>
          <p:nvPr/>
        </p:nvGraphicFramePr>
        <p:xfrm>
          <a:off x="285720" y="1142984"/>
          <a:ext cx="4286280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Diagramm 9"/>
          <p:cNvGraphicFramePr/>
          <p:nvPr/>
        </p:nvGraphicFramePr>
        <p:xfrm>
          <a:off x="4500562" y="1142984"/>
          <a:ext cx="4491038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8" name="Textfeld 10"/>
          <p:cNvSpPr txBox="1">
            <a:spLocks noChangeArrowheads="1"/>
          </p:cNvSpPr>
          <p:nvPr/>
        </p:nvSpPr>
        <p:spPr bwMode="auto">
          <a:xfrm>
            <a:off x="1071563" y="5929313"/>
            <a:ext cx="2928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a) nonmarital cohabitation</a:t>
            </a:r>
          </a:p>
        </p:txBody>
      </p:sp>
      <p:sp>
        <p:nvSpPr>
          <p:cNvPr id="20489" name="Textfeld 11"/>
          <p:cNvSpPr txBox="1">
            <a:spLocks noChangeArrowheads="1"/>
          </p:cNvSpPr>
          <p:nvPr/>
        </p:nvSpPr>
        <p:spPr bwMode="auto">
          <a:xfrm>
            <a:off x="6000750" y="5929313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b) marital unions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Homogamy: Highbrow Scheme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3277AA-7D39-4F10-B123-581F1B6A41D1}" type="slidenum">
              <a:rPr lang="de-DE"/>
              <a:pPr>
                <a:defRPr/>
              </a:pPr>
              <a:t>21</a:t>
            </a:fld>
            <a:endParaRPr lang="de-DE"/>
          </a:p>
        </p:txBody>
      </p:sp>
      <p:sp>
        <p:nvSpPr>
          <p:cNvPr id="21510" name="Textfeld 6"/>
          <p:cNvSpPr txBox="1">
            <a:spLocks noChangeArrowheads="1"/>
          </p:cNvSpPr>
          <p:nvPr/>
        </p:nvSpPr>
        <p:spPr bwMode="auto">
          <a:xfrm>
            <a:off x="1071563" y="5929313"/>
            <a:ext cx="2928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a) nonmarital cohabitation</a:t>
            </a:r>
          </a:p>
        </p:txBody>
      </p:sp>
      <p:sp>
        <p:nvSpPr>
          <p:cNvPr id="21511" name="Textfeld 7"/>
          <p:cNvSpPr txBox="1">
            <a:spLocks noChangeArrowheads="1"/>
          </p:cNvSpPr>
          <p:nvPr/>
        </p:nvSpPr>
        <p:spPr bwMode="auto">
          <a:xfrm>
            <a:off x="6000750" y="5929313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Calibri" pitchFamily="34" charset="0"/>
              </a:rPr>
              <a:t>b) marital unions</a:t>
            </a:r>
          </a:p>
        </p:txBody>
      </p:sp>
      <p:graphicFrame>
        <p:nvGraphicFramePr>
          <p:cNvPr id="9" name="Diagramm 8"/>
          <p:cNvGraphicFramePr/>
          <p:nvPr/>
        </p:nvGraphicFramePr>
        <p:xfrm>
          <a:off x="285720" y="1357298"/>
          <a:ext cx="4286280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Diagramm 9"/>
          <p:cNvGraphicFramePr/>
          <p:nvPr/>
        </p:nvGraphicFramePr>
        <p:xfrm>
          <a:off x="4500562" y="1357298"/>
          <a:ext cx="4500594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Convergence (Action Scheme) 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60BCB-620E-4090-B7ED-AF45A7CC53A7}" type="slidenum">
              <a:rPr lang="de-DE"/>
              <a:pPr>
                <a:defRPr/>
              </a:pPr>
              <a:t>22</a:t>
            </a:fld>
            <a:endParaRPr lang="de-DE" dirty="0"/>
          </a:p>
        </p:txBody>
      </p:sp>
      <p:sp>
        <p:nvSpPr>
          <p:cNvPr id="22534" name="Textfeld 1"/>
          <p:cNvSpPr txBox="1">
            <a:spLocks noChangeArrowheads="1"/>
          </p:cNvSpPr>
          <p:nvPr/>
        </p:nvSpPr>
        <p:spPr bwMode="auto">
          <a:xfrm>
            <a:off x="6572250" y="5643563"/>
            <a:ext cx="23256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400">
                <a:latin typeface="Calibri" pitchFamily="34" charset="0"/>
              </a:rPr>
              <a:t>Relationship duration </a:t>
            </a:r>
          </a:p>
          <a:p>
            <a:r>
              <a:rPr lang="de-DE" sz="1400">
                <a:latin typeface="Calibri" pitchFamily="34" charset="0"/>
              </a:rPr>
              <a:t>(years)</a:t>
            </a:r>
          </a:p>
        </p:txBody>
      </p:sp>
      <p:graphicFrame>
        <p:nvGraphicFramePr>
          <p:cNvPr id="9" name="Diagramm 8"/>
          <p:cNvGraphicFramePr/>
          <p:nvPr/>
        </p:nvGraphicFramePr>
        <p:xfrm>
          <a:off x="285720" y="1285860"/>
          <a:ext cx="8358246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sz="4000" smtClean="0"/>
              <a:t>b) Alignment across the life course</a:t>
            </a:r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21724D-D11D-4313-955B-75020BB43660}" type="slidenum">
              <a:rPr lang="de-DE"/>
              <a:pPr>
                <a:defRPr/>
              </a:pPr>
              <a:t>23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Alignment: Action scheme</a:t>
            </a:r>
          </a:p>
        </p:txBody>
      </p:sp>
      <p:sp>
        <p:nvSpPr>
          <p:cNvPr id="2457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grpSp>
        <p:nvGrpSpPr>
          <p:cNvPr id="24580" name="Group 1"/>
          <p:cNvGrpSpPr>
            <a:grpSpLocks noChangeAspect="1"/>
          </p:cNvGrpSpPr>
          <p:nvPr/>
        </p:nvGrpSpPr>
        <p:grpSpPr bwMode="auto">
          <a:xfrm>
            <a:off x="928688" y="1571625"/>
            <a:ext cx="7572375" cy="4000500"/>
            <a:chOff x="2358" y="2642"/>
            <a:chExt cx="6113" cy="3232"/>
          </a:xfrm>
        </p:grpSpPr>
        <p:sp>
          <p:nvSpPr>
            <p:cNvPr id="24584" name="AutoShape 18"/>
            <p:cNvSpPr>
              <a:spLocks noChangeAspect="1" noChangeArrowheads="1" noTextEdit="1"/>
            </p:cNvSpPr>
            <p:nvPr/>
          </p:nvSpPr>
          <p:spPr bwMode="auto">
            <a:xfrm>
              <a:off x="2358" y="2642"/>
              <a:ext cx="6113" cy="3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585" name="Text Box 17"/>
            <p:cNvSpPr txBox="1">
              <a:spLocks noChangeArrowheads="1"/>
            </p:cNvSpPr>
            <p:nvPr/>
          </p:nvSpPr>
          <p:spPr bwMode="auto">
            <a:xfrm>
              <a:off x="5996" y="3025"/>
              <a:ext cx="1341" cy="7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de-DE">
                  <a:cs typeface="Times New Roman" pitchFamily="18" charset="0"/>
                </a:rPr>
                <a:t>Action scheme man  (t2)</a:t>
              </a:r>
              <a:endParaRPr lang="de-DE"/>
            </a:p>
            <a:p>
              <a:pPr algn="ctr" eaLnBrk="0" hangingPunct="0"/>
              <a:endParaRPr lang="de-DE"/>
            </a:p>
          </p:txBody>
        </p:sp>
        <p:sp>
          <p:nvSpPr>
            <p:cNvPr id="24586" name="Text Box 16"/>
            <p:cNvSpPr txBox="1">
              <a:spLocks noChangeArrowheads="1"/>
            </p:cNvSpPr>
            <p:nvPr/>
          </p:nvSpPr>
          <p:spPr bwMode="auto">
            <a:xfrm>
              <a:off x="2733" y="3025"/>
              <a:ext cx="1342" cy="7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de-DE">
                  <a:cs typeface="Times New Roman" pitchFamily="18" charset="0"/>
                </a:rPr>
                <a:t>Action scheme man  (t1)</a:t>
              </a:r>
              <a:endParaRPr lang="de-DE"/>
            </a:p>
          </p:txBody>
        </p:sp>
        <p:sp>
          <p:nvSpPr>
            <p:cNvPr id="24587" name="Text Box 15"/>
            <p:cNvSpPr txBox="1">
              <a:spLocks noChangeArrowheads="1"/>
            </p:cNvSpPr>
            <p:nvPr/>
          </p:nvSpPr>
          <p:spPr bwMode="auto">
            <a:xfrm>
              <a:off x="5996" y="4899"/>
              <a:ext cx="1342" cy="7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de-DE">
                  <a:cs typeface="Times New Roman" pitchFamily="18" charset="0"/>
                </a:rPr>
                <a:t>Action scheme </a:t>
              </a:r>
              <a:r>
                <a:rPr lang="en-US">
                  <a:cs typeface="Times New Roman" pitchFamily="18" charset="0"/>
                </a:rPr>
                <a:t>woman  (t2)</a:t>
              </a:r>
              <a:endParaRPr lang="en-US"/>
            </a:p>
            <a:p>
              <a:pPr algn="ctr" eaLnBrk="0" hangingPunct="0"/>
              <a:endParaRPr lang="en-US"/>
            </a:p>
          </p:txBody>
        </p:sp>
        <p:sp>
          <p:nvSpPr>
            <p:cNvPr id="24588" name="Text Box 14"/>
            <p:cNvSpPr txBox="1">
              <a:spLocks noChangeArrowheads="1"/>
            </p:cNvSpPr>
            <p:nvPr/>
          </p:nvSpPr>
          <p:spPr bwMode="auto">
            <a:xfrm>
              <a:off x="2733" y="4901"/>
              <a:ext cx="1342" cy="78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de-DE">
                  <a:cs typeface="Times New Roman" pitchFamily="18" charset="0"/>
                </a:rPr>
                <a:t>Action scheme woman (t1)</a:t>
              </a:r>
              <a:endParaRPr lang="de-DE"/>
            </a:p>
          </p:txBody>
        </p:sp>
        <p:cxnSp>
          <p:nvCxnSpPr>
            <p:cNvPr id="24589" name="AutoShape 13"/>
            <p:cNvCxnSpPr>
              <a:cxnSpLocks noChangeShapeType="1"/>
            </p:cNvCxnSpPr>
            <p:nvPr/>
          </p:nvCxnSpPr>
          <p:spPr bwMode="auto">
            <a:xfrm>
              <a:off x="4075" y="3418"/>
              <a:ext cx="192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4590" name="AutoShape 12"/>
            <p:cNvCxnSpPr>
              <a:cxnSpLocks noChangeShapeType="1"/>
            </p:cNvCxnSpPr>
            <p:nvPr/>
          </p:nvCxnSpPr>
          <p:spPr bwMode="auto">
            <a:xfrm flipV="1">
              <a:off x="4075" y="5293"/>
              <a:ext cx="192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4591" name="AutoShape 11"/>
            <p:cNvCxnSpPr>
              <a:cxnSpLocks noChangeShapeType="1"/>
            </p:cNvCxnSpPr>
            <p:nvPr/>
          </p:nvCxnSpPr>
          <p:spPr bwMode="auto">
            <a:xfrm>
              <a:off x="4075" y="3418"/>
              <a:ext cx="1921" cy="18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4592" name="AutoShape 10"/>
            <p:cNvCxnSpPr>
              <a:cxnSpLocks noChangeShapeType="1"/>
            </p:cNvCxnSpPr>
            <p:nvPr/>
          </p:nvCxnSpPr>
          <p:spPr bwMode="auto">
            <a:xfrm flipV="1">
              <a:off x="4075" y="3418"/>
              <a:ext cx="1921" cy="18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4593" name="AutoShape 9"/>
            <p:cNvCxnSpPr>
              <a:cxnSpLocks noChangeShapeType="1"/>
            </p:cNvCxnSpPr>
            <p:nvPr/>
          </p:nvCxnSpPr>
          <p:spPr bwMode="auto">
            <a:xfrm>
              <a:off x="3405" y="3812"/>
              <a:ext cx="1" cy="10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4594" name="AutoShape 8"/>
            <p:cNvCxnSpPr>
              <a:cxnSpLocks noChangeShapeType="1"/>
            </p:cNvCxnSpPr>
            <p:nvPr/>
          </p:nvCxnSpPr>
          <p:spPr bwMode="auto">
            <a:xfrm>
              <a:off x="6666" y="3812"/>
              <a:ext cx="1" cy="10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24595" name="Text Box 7"/>
            <p:cNvSpPr txBox="1">
              <a:spLocks noChangeArrowheads="1"/>
            </p:cNvSpPr>
            <p:nvPr/>
          </p:nvSpPr>
          <p:spPr bwMode="auto">
            <a:xfrm>
              <a:off x="6667" y="4205"/>
              <a:ext cx="708" cy="29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/>
                <a:t>.53**</a:t>
              </a:r>
            </a:p>
          </p:txBody>
        </p:sp>
        <p:sp>
          <p:nvSpPr>
            <p:cNvPr id="24596" name="Text Box 6"/>
            <p:cNvSpPr txBox="1">
              <a:spLocks noChangeArrowheads="1"/>
            </p:cNvSpPr>
            <p:nvPr/>
          </p:nvSpPr>
          <p:spPr bwMode="auto">
            <a:xfrm>
              <a:off x="4848" y="3086"/>
              <a:ext cx="624" cy="29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/>
                <a:t>.56**</a:t>
              </a:r>
            </a:p>
          </p:txBody>
        </p:sp>
        <p:sp>
          <p:nvSpPr>
            <p:cNvPr id="24597" name="Text Box 5"/>
            <p:cNvSpPr txBox="1">
              <a:spLocks noChangeArrowheads="1"/>
            </p:cNvSpPr>
            <p:nvPr/>
          </p:nvSpPr>
          <p:spPr bwMode="auto">
            <a:xfrm>
              <a:off x="4900" y="5293"/>
              <a:ext cx="572" cy="29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/>
                <a:t>.52**</a:t>
              </a:r>
            </a:p>
          </p:txBody>
        </p:sp>
        <p:sp>
          <p:nvSpPr>
            <p:cNvPr id="24598" name="Text Box 4"/>
            <p:cNvSpPr txBox="1">
              <a:spLocks noChangeArrowheads="1"/>
            </p:cNvSpPr>
            <p:nvPr/>
          </p:nvSpPr>
          <p:spPr bwMode="auto">
            <a:xfrm>
              <a:off x="5011" y="4692"/>
              <a:ext cx="660" cy="29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/>
                <a:t>.18**</a:t>
              </a:r>
            </a:p>
          </p:txBody>
        </p:sp>
        <p:sp>
          <p:nvSpPr>
            <p:cNvPr id="24599" name="Text Box 3"/>
            <p:cNvSpPr txBox="1">
              <a:spLocks noChangeArrowheads="1"/>
            </p:cNvSpPr>
            <p:nvPr/>
          </p:nvSpPr>
          <p:spPr bwMode="auto">
            <a:xfrm>
              <a:off x="5414" y="3911"/>
              <a:ext cx="634" cy="29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/>
                <a:t>.13**</a:t>
              </a:r>
            </a:p>
          </p:txBody>
        </p:sp>
        <p:sp>
          <p:nvSpPr>
            <p:cNvPr id="24600" name="Text Box 2"/>
            <p:cNvSpPr txBox="1">
              <a:spLocks noChangeArrowheads="1"/>
            </p:cNvSpPr>
            <p:nvPr/>
          </p:nvSpPr>
          <p:spPr bwMode="auto">
            <a:xfrm>
              <a:off x="2762" y="4206"/>
              <a:ext cx="809" cy="29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/>
                <a:t>.68**</a:t>
              </a:r>
            </a:p>
          </p:txBody>
        </p:sp>
      </p:grpSp>
      <p:sp>
        <p:nvSpPr>
          <p:cNvPr id="22" name="Foliennummernplatzhalt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06775-15E8-424C-8985-A4CC84A36354}" type="slidenum">
              <a:rPr lang="de-DE"/>
              <a:pPr>
                <a:defRPr/>
              </a:pPr>
              <a:t>24</a:t>
            </a:fld>
            <a:endParaRPr lang="de-DE"/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24" name="Datumsplatzhalter 2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15.10.2010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Alignment: Highbrow scheme</a:t>
            </a:r>
          </a:p>
        </p:txBody>
      </p:sp>
      <p:sp>
        <p:nvSpPr>
          <p:cNvPr id="2560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grpSp>
        <p:nvGrpSpPr>
          <p:cNvPr id="25604" name="Group 1"/>
          <p:cNvGrpSpPr>
            <a:grpSpLocks noChangeAspect="1"/>
          </p:cNvGrpSpPr>
          <p:nvPr/>
        </p:nvGrpSpPr>
        <p:grpSpPr bwMode="auto">
          <a:xfrm>
            <a:off x="928688" y="1571625"/>
            <a:ext cx="7572375" cy="4000500"/>
            <a:chOff x="2358" y="2642"/>
            <a:chExt cx="6113" cy="3232"/>
          </a:xfrm>
        </p:grpSpPr>
        <p:sp>
          <p:nvSpPr>
            <p:cNvPr id="25608" name="AutoShape 18"/>
            <p:cNvSpPr>
              <a:spLocks noChangeAspect="1" noChangeArrowheads="1" noTextEdit="1"/>
            </p:cNvSpPr>
            <p:nvPr/>
          </p:nvSpPr>
          <p:spPr bwMode="auto">
            <a:xfrm>
              <a:off x="2358" y="2642"/>
              <a:ext cx="6113" cy="3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5609" name="Text Box 17"/>
            <p:cNvSpPr txBox="1">
              <a:spLocks noChangeArrowheads="1"/>
            </p:cNvSpPr>
            <p:nvPr/>
          </p:nvSpPr>
          <p:spPr bwMode="auto">
            <a:xfrm>
              <a:off x="5996" y="3025"/>
              <a:ext cx="1341" cy="7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de-DE">
                  <a:cs typeface="Times New Roman" pitchFamily="18" charset="0"/>
                </a:rPr>
                <a:t>Highbrow scheme man  (t2)</a:t>
              </a:r>
              <a:endParaRPr lang="de-DE"/>
            </a:p>
            <a:p>
              <a:pPr algn="ctr" eaLnBrk="0" hangingPunct="0"/>
              <a:endParaRPr lang="de-DE"/>
            </a:p>
          </p:txBody>
        </p:sp>
        <p:sp>
          <p:nvSpPr>
            <p:cNvPr id="25610" name="Text Box 16"/>
            <p:cNvSpPr txBox="1">
              <a:spLocks noChangeArrowheads="1"/>
            </p:cNvSpPr>
            <p:nvPr/>
          </p:nvSpPr>
          <p:spPr bwMode="auto">
            <a:xfrm>
              <a:off x="2733" y="3025"/>
              <a:ext cx="1342" cy="7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de-DE">
                  <a:cs typeface="Times New Roman" pitchFamily="18" charset="0"/>
                </a:rPr>
                <a:t>Highbrow scheme man  (t1)</a:t>
              </a:r>
              <a:endParaRPr lang="de-DE"/>
            </a:p>
          </p:txBody>
        </p:sp>
        <p:sp>
          <p:nvSpPr>
            <p:cNvPr id="25611" name="Text Box 15"/>
            <p:cNvSpPr txBox="1">
              <a:spLocks noChangeArrowheads="1"/>
            </p:cNvSpPr>
            <p:nvPr/>
          </p:nvSpPr>
          <p:spPr bwMode="auto">
            <a:xfrm>
              <a:off x="5996" y="4899"/>
              <a:ext cx="1342" cy="7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de-DE">
                  <a:cs typeface="Times New Roman" pitchFamily="18" charset="0"/>
                </a:rPr>
                <a:t>Highbrow scheme </a:t>
              </a:r>
              <a:r>
                <a:rPr lang="en-US">
                  <a:cs typeface="Times New Roman" pitchFamily="18" charset="0"/>
                </a:rPr>
                <a:t>woman  (t2)</a:t>
              </a:r>
              <a:endParaRPr lang="en-US"/>
            </a:p>
            <a:p>
              <a:pPr algn="ctr" eaLnBrk="0" hangingPunct="0"/>
              <a:endParaRPr lang="en-US"/>
            </a:p>
          </p:txBody>
        </p:sp>
        <p:sp>
          <p:nvSpPr>
            <p:cNvPr id="25612" name="Text Box 14"/>
            <p:cNvSpPr txBox="1">
              <a:spLocks noChangeArrowheads="1"/>
            </p:cNvSpPr>
            <p:nvPr/>
          </p:nvSpPr>
          <p:spPr bwMode="auto">
            <a:xfrm>
              <a:off x="2733" y="4901"/>
              <a:ext cx="1342" cy="78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de-DE">
                  <a:cs typeface="Times New Roman" pitchFamily="18" charset="0"/>
                </a:rPr>
                <a:t>Highbrow scheme woman (t1)</a:t>
              </a:r>
              <a:endParaRPr lang="de-DE"/>
            </a:p>
          </p:txBody>
        </p:sp>
        <p:cxnSp>
          <p:nvCxnSpPr>
            <p:cNvPr id="25613" name="AutoShape 13"/>
            <p:cNvCxnSpPr>
              <a:cxnSpLocks noChangeShapeType="1"/>
            </p:cNvCxnSpPr>
            <p:nvPr/>
          </p:nvCxnSpPr>
          <p:spPr bwMode="auto">
            <a:xfrm>
              <a:off x="4075" y="3418"/>
              <a:ext cx="192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5614" name="AutoShape 12"/>
            <p:cNvCxnSpPr>
              <a:cxnSpLocks noChangeShapeType="1"/>
            </p:cNvCxnSpPr>
            <p:nvPr/>
          </p:nvCxnSpPr>
          <p:spPr bwMode="auto">
            <a:xfrm flipV="1">
              <a:off x="4075" y="5293"/>
              <a:ext cx="192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5615" name="AutoShape 11"/>
            <p:cNvCxnSpPr>
              <a:cxnSpLocks noChangeShapeType="1"/>
            </p:cNvCxnSpPr>
            <p:nvPr/>
          </p:nvCxnSpPr>
          <p:spPr bwMode="auto">
            <a:xfrm>
              <a:off x="4075" y="3418"/>
              <a:ext cx="1921" cy="18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5616" name="AutoShape 10"/>
            <p:cNvCxnSpPr>
              <a:cxnSpLocks noChangeShapeType="1"/>
            </p:cNvCxnSpPr>
            <p:nvPr/>
          </p:nvCxnSpPr>
          <p:spPr bwMode="auto">
            <a:xfrm flipV="1">
              <a:off x="4075" y="3418"/>
              <a:ext cx="1921" cy="18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5617" name="AutoShape 9"/>
            <p:cNvCxnSpPr>
              <a:cxnSpLocks noChangeShapeType="1"/>
            </p:cNvCxnSpPr>
            <p:nvPr/>
          </p:nvCxnSpPr>
          <p:spPr bwMode="auto">
            <a:xfrm>
              <a:off x="3405" y="3812"/>
              <a:ext cx="1" cy="10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5618" name="AutoShape 8"/>
            <p:cNvCxnSpPr>
              <a:cxnSpLocks noChangeShapeType="1"/>
            </p:cNvCxnSpPr>
            <p:nvPr/>
          </p:nvCxnSpPr>
          <p:spPr bwMode="auto">
            <a:xfrm>
              <a:off x="6666" y="3812"/>
              <a:ext cx="1" cy="10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25619" name="Text Box 7"/>
            <p:cNvSpPr txBox="1">
              <a:spLocks noChangeArrowheads="1"/>
            </p:cNvSpPr>
            <p:nvPr/>
          </p:nvSpPr>
          <p:spPr bwMode="auto">
            <a:xfrm>
              <a:off x="6667" y="4205"/>
              <a:ext cx="708" cy="29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de-DE"/>
                <a:t>.48**</a:t>
              </a:r>
            </a:p>
          </p:txBody>
        </p:sp>
        <p:sp>
          <p:nvSpPr>
            <p:cNvPr id="25620" name="Text Box 6"/>
            <p:cNvSpPr txBox="1">
              <a:spLocks noChangeArrowheads="1"/>
            </p:cNvSpPr>
            <p:nvPr/>
          </p:nvSpPr>
          <p:spPr bwMode="auto">
            <a:xfrm>
              <a:off x="4848" y="3086"/>
              <a:ext cx="624" cy="29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de-DE"/>
                <a:t>.50**</a:t>
              </a:r>
            </a:p>
          </p:txBody>
        </p:sp>
        <p:sp>
          <p:nvSpPr>
            <p:cNvPr id="25621" name="Text Box 5"/>
            <p:cNvSpPr txBox="1">
              <a:spLocks noChangeArrowheads="1"/>
            </p:cNvSpPr>
            <p:nvPr/>
          </p:nvSpPr>
          <p:spPr bwMode="auto">
            <a:xfrm>
              <a:off x="4900" y="5293"/>
              <a:ext cx="572" cy="29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de-DE"/>
                <a:t>.54**</a:t>
              </a:r>
            </a:p>
          </p:txBody>
        </p:sp>
        <p:sp>
          <p:nvSpPr>
            <p:cNvPr id="25622" name="Text Box 4"/>
            <p:cNvSpPr txBox="1">
              <a:spLocks noChangeArrowheads="1"/>
            </p:cNvSpPr>
            <p:nvPr/>
          </p:nvSpPr>
          <p:spPr bwMode="auto">
            <a:xfrm>
              <a:off x="5011" y="4692"/>
              <a:ext cx="660" cy="29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de-DE"/>
                <a:t>.10**</a:t>
              </a:r>
            </a:p>
          </p:txBody>
        </p:sp>
        <p:sp>
          <p:nvSpPr>
            <p:cNvPr id="25623" name="Text Box 3"/>
            <p:cNvSpPr txBox="1">
              <a:spLocks noChangeArrowheads="1"/>
            </p:cNvSpPr>
            <p:nvPr/>
          </p:nvSpPr>
          <p:spPr bwMode="auto">
            <a:xfrm>
              <a:off x="5414" y="3911"/>
              <a:ext cx="634" cy="29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de-DE"/>
                <a:t>.11**</a:t>
              </a:r>
            </a:p>
          </p:txBody>
        </p:sp>
        <p:sp>
          <p:nvSpPr>
            <p:cNvPr id="25624" name="Text Box 2"/>
            <p:cNvSpPr txBox="1">
              <a:spLocks noChangeArrowheads="1"/>
            </p:cNvSpPr>
            <p:nvPr/>
          </p:nvSpPr>
          <p:spPr bwMode="auto">
            <a:xfrm>
              <a:off x="2762" y="4206"/>
              <a:ext cx="809" cy="29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de-DE"/>
                <a:t>.62**</a:t>
              </a:r>
            </a:p>
          </p:txBody>
        </p:sp>
      </p:grpSp>
      <p:sp>
        <p:nvSpPr>
          <p:cNvPr id="22" name="Foliennummernplatzhalt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22B9F-0C79-4727-B0C8-1759580585D1}" type="slidenum">
              <a:rPr lang="de-DE"/>
              <a:pPr>
                <a:defRPr/>
              </a:pPr>
              <a:t>25</a:t>
            </a:fld>
            <a:endParaRPr lang="de-DE"/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24" name="Datumsplatzhalter 2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15.10.2010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DE" sz="4000" smtClean="0"/>
              <a:t>Moderated Actor-Partner-Interdependence Model (APIM)</a:t>
            </a:r>
          </a:p>
        </p:txBody>
      </p:sp>
      <p:sp>
        <p:nvSpPr>
          <p:cNvPr id="2662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26628" name="AutoShape 18"/>
          <p:cNvSpPr>
            <a:spLocks noChangeAspect="1" noChangeArrowheads="1" noTextEdit="1"/>
          </p:cNvSpPr>
          <p:nvPr/>
        </p:nvSpPr>
        <p:spPr bwMode="auto">
          <a:xfrm>
            <a:off x="785813" y="1484313"/>
            <a:ext cx="757237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6629" name="Text Box 17"/>
          <p:cNvSpPr txBox="1">
            <a:spLocks noChangeArrowheads="1"/>
          </p:cNvSpPr>
          <p:nvPr/>
        </p:nvSpPr>
        <p:spPr bwMode="auto">
          <a:xfrm>
            <a:off x="6443663" y="1960563"/>
            <a:ext cx="1660525" cy="9731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DE">
                <a:cs typeface="Times New Roman" pitchFamily="18" charset="0"/>
              </a:rPr>
              <a:t>lifestyle feature man  (t2)</a:t>
            </a:r>
            <a:endParaRPr lang="de-DE"/>
          </a:p>
          <a:p>
            <a:pPr eaLnBrk="0" hangingPunct="0"/>
            <a:endParaRPr lang="de-DE"/>
          </a:p>
        </p:txBody>
      </p:sp>
      <p:sp>
        <p:nvSpPr>
          <p:cNvPr id="26630" name="Text Box 16"/>
          <p:cNvSpPr txBox="1">
            <a:spLocks noChangeArrowheads="1"/>
          </p:cNvSpPr>
          <p:nvPr/>
        </p:nvSpPr>
        <p:spPr bwMode="auto">
          <a:xfrm>
            <a:off x="1250950" y="1958975"/>
            <a:ext cx="1662113" cy="9731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DE">
                <a:cs typeface="Times New Roman" pitchFamily="18" charset="0"/>
              </a:rPr>
              <a:t>lifestyle feature man  (t1)</a:t>
            </a:r>
            <a:endParaRPr lang="de-DE"/>
          </a:p>
        </p:txBody>
      </p:sp>
      <p:sp>
        <p:nvSpPr>
          <p:cNvPr id="26631" name="Text Box 15"/>
          <p:cNvSpPr txBox="1">
            <a:spLocks noChangeArrowheads="1"/>
          </p:cNvSpPr>
          <p:nvPr/>
        </p:nvSpPr>
        <p:spPr bwMode="auto">
          <a:xfrm>
            <a:off x="6443663" y="4816475"/>
            <a:ext cx="1662112" cy="9763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cs typeface="Times New Roman" pitchFamily="18" charset="0"/>
              </a:rPr>
              <a:t>lifestyle feature woman  (t2)</a:t>
            </a:r>
            <a:endParaRPr lang="en-US"/>
          </a:p>
          <a:p>
            <a:pPr eaLnBrk="0" hangingPunct="0"/>
            <a:endParaRPr lang="en-US"/>
          </a:p>
        </p:txBody>
      </p:sp>
      <p:sp>
        <p:nvSpPr>
          <p:cNvPr id="26632" name="Text Box 14"/>
          <p:cNvSpPr txBox="1">
            <a:spLocks noChangeArrowheads="1"/>
          </p:cNvSpPr>
          <p:nvPr/>
        </p:nvSpPr>
        <p:spPr bwMode="auto">
          <a:xfrm>
            <a:off x="1250950" y="4818063"/>
            <a:ext cx="1662113" cy="9731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DE">
                <a:cs typeface="Times New Roman" pitchFamily="18" charset="0"/>
              </a:rPr>
              <a:t>lifestyle feature woman (t1)</a:t>
            </a:r>
            <a:endParaRPr lang="de-DE"/>
          </a:p>
        </p:txBody>
      </p:sp>
      <p:sp>
        <p:nvSpPr>
          <p:cNvPr id="22" name="Foliennummernplatzhalter 21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01B769C-C30D-4EEF-9AA8-E1BCAEC206C1}" type="slidenum">
              <a:rPr lang="de-DE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26</a:t>
            </a:fld>
            <a:endParaRPr lang="de-DE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3" name="Fußzeilenplatzhalter 22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European Network for the Sociological and Demographic Studies </a:t>
            </a: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of Divorce, </a:t>
            </a: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Valencia</a:t>
            </a:r>
            <a:endParaRPr lang="de-DE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4" name="Datumsplatzhalter 23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15.10.2010</a:t>
            </a:r>
          </a:p>
        </p:txBody>
      </p:sp>
      <p:sp>
        <p:nvSpPr>
          <p:cNvPr id="26636" name="Line 30"/>
          <p:cNvSpPr>
            <a:spLocks noChangeShapeType="1"/>
          </p:cNvSpPr>
          <p:nvPr/>
        </p:nvSpPr>
        <p:spPr bwMode="auto">
          <a:xfrm>
            <a:off x="2916238" y="2408238"/>
            <a:ext cx="3527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6637" name="Line 31"/>
          <p:cNvSpPr>
            <a:spLocks noChangeShapeType="1"/>
          </p:cNvSpPr>
          <p:nvPr/>
        </p:nvSpPr>
        <p:spPr bwMode="auto">
          <a:xfrm>
            <a:off x="2916238" y="5321300"/>
            <a:ext cx="3527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6638" name="Line 32"/>
          <p:cNvSpPr>
            <a:spLocks noChangeShapeType="1"/>
          </p:cNvSpPr>
          <p:nvPr/>
        </p:nvSpPr>
        <p:spPr bwMode="auto">
          <a:xfrm>
            <a:off x="2916238" y="2408238"/>
            <a:ext cx="3527425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6639" name="Line 33"/>
          <p:cNvSpPr>
            <a:spLocks noChangeShapeType="1"/>
          </p:cNvSpPr>
          <p:nvPr/>
        </p:nvSpPr>
        <p:spPr bwMode="auto">
          <a:xfrm flipV="1">
            <a:off x="2916238" y="2479675"/>
            <a:ext cx="3527425" cy="280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6640" name="Text Box 34"/>
          <p:cNvSpPr txBox="1">
            <a:spLocks noChangeArrowheads="1"/>
          </p:cNvSpPr>
          <p:nvPr/>
        </p:nvSpPr>
        <p:spPr bwMode="auto">
          <a:xfrm>
            <a:off x="2268538" y="3344863"/>
            <a:ext cx="1296987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/>
              <a:t>Transition (e.g., birth of a child)</a:t>
            </a:r>
          </a:p>
        </p:txBody>
      </p:sp>
      <p:sp>
        <p:nvSpPr>
          <p:cNvPr id="26641" name="Line 35"/>
          <p:cNvSpPr>
            <a:spLocks noChangeShapeType="1"/>
          </p:cNvSpPr>
          <p:nvPr/>
        </p:nvSpPr>
        <p:spPr bwMode="auto">
          <a:xfrm>
            <a:off x="7235825" y="2913063"/>
            <a:ext cx="0" cy="187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6642" name="Line 37"/>
          <p:cNvSpPr>
            <a:spLocks noChangeShapeType="1"/>
          </p:cNvSpPr>
          <p:nvPr/>
        </p:nvSpPr>
        <p:spPr bwMode="auto">
          <a:xfrm>
            <a:off x="1979613" y="2913063"/>
            <a:ext cx="0" cy="187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6643" name="Line 38"/>
          <p:cNvSpPr>
            <a:spLocks noChangeShapeType="1"/>
          </p:cNvSpPr>
          <p:nvPr/>
        </p:nvSpPr>
        <p:spPr bwMode="auto">
          <a:xfrm flipV="1">
            <a:off x="3563938" y="3200400"/>
            <a:ext cx="3603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6644" name="Line 39"/>
          <p:cNvSpPr>
            <a:spLocks noChangeShapeType="1"/>
          </p:cNvSpPr>
          <p:nvPr/>
        </p:nvSpPr>
        <p:spPr bwMode="auto">
          <a:xfrm>
            <a:off x="3563938" y="3921125"/>
            <a:ext cx="5032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1" name="Date Placeholder 2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CD678-4470-469B-AB37-7F28DA23C9C0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Grafik 0" descr="birth of child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2492375"/>
            <a:ext cx="5627688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Alignment across the Life Course</a:t>
            </a:r>
          </a:p>
        </p:txBody>
      </p:sp>
      <p:sp>
        <p:nvSpPr>
          <p:cNvPr id="27652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general finding: reduced alignment during the family-work phase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C922F1-4BE1-490B-8539-54AB04C2AA80}" type="slidenum">
              <a:rPr lang="de-DE"/>
              <a:pPr>
                <a:defRPr/>
              </a:pPr>
              <a:t>27</a:t>
            </a:fld>
            <a:endParaRPr lang="de-DE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Summary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err="1" smtClean="0"/>
              <a:t>Twofold</a:t>
            </a:r>
            <a:r>
              <a:rPr lang="de-DE" dirty="0" smtClean="0"/>
              <a:t> </a:t>
            </a:r>
            <a:r>
              <a:rPr lang="de-DE" dirty="0" err="1" smtClean="0"/>
              <a:t>impact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lifestyle</a:t>
            </a:r>
            <a:r>
              <a:rPr lang="de-DE" dirty="0" smtClean="0"/>
              <a:t> </a:t>
            </a:r>
            <a:r>
              <a:rPr lang="de-DE" dirty="0" err="1" smtClean="0"/>
              <a:t>homogamy</a:t>
            </a:r>
            <a:r>
              <a:rPr lang="de-DE" dirty="0" smtClean="0"/>
              <a:t> on </a:t>
            </a:r>
            <a:r>
              <a:rPr lang="de-DE" dirty="0" err="1" smtClean="0"/>
              <a:t>marital</a:t>
            </a:r>
            <a:r>
              <a:rPr lang="de-DE" dirty="0" smtClean="0"/>
              <a:t> </a:t>
            </a:r>
            <a:r>
              <a:rPr lang="de-DE" dirty="0" err="1" smtClean="0"/>
              <a:t>stability</a:t>
            </a:r>
            <a:r>
              <a:rPr lang="de-DE" dirty="0" smtClean="0"/>
              <a:t>: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dirty="0" smtClean="0"/>
              <a:t>(time-</a:t>
            </a:r>
            <a:r>
              <a:rPr lang="de-DE" dirty="0" err="1" smtClean="0"/>
              <a:t>varying</a:t>
            </a:r>
            <a:r>
              <a:rPr lang="de-DE" dirty="0" smtClean="0"/>
              <a:t>) </a:t>
            </a:r>
            <a:r>
              <a:rPr lang="de-DE" dirty="0" err="1" smtClean="0"/>
              <a:t>degree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lifestyle</a:t>
            </a:r>
            <a:r>
              <a:rPr lang="de-DE" dirty="0" smtClean="0"/>
              <a:t> </a:t>
            </a:r>
            <a:r>
              <a:rPr lang="de-DE" dirty="0" err="1" smtClean="0"/>
              <a:t>homogamy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negatively</a:t>
            </a:r>
            <a:r>
              <a:rPr lang="de-DE" dirty="0" smtClean="0"/>
              <a:t> </a:t>
            </a:r>
            <a:r>
              <a:rPr lang="de-DE" dirty="0" err="1" smtClean="0"/>
              <a:t>associated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union</a:t>
            </a:r>
            <a:r>
              <a:rPr lang="de-DE" dirty="0" smtClean="0"/>
              <a:t> </a:t>
            </a:r>
            <a:r>
              <a:rPr lang="de-DE" dirty="0" err="1" smtClean="0"/>
              <a:t>dissolution</a:t>
            </a:r>
            <a:endParaRPr lang="de-DE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err="1" smtClean="0"/>
              <a:t>marriage</a:t>
            </a:r>
            <a:r>
              <a:rPr lang="de-DE" dirty="0" smtClean="0"/>
              <a:t>: </a:t>
            </a:r>
            <a:r>
              <a:rPr lang="de-DE" dirty="0" err="1" smtClean="0"/>
              <a:t>highbrow</a:t>
            </a:r>
            <a:r>
              <a:rPr lang="de-DE" dirty="0" smtClean="0"/>
              <a:t> </a:t>
            </a:r>
            <a:r>
              <a:rPr lang="de-DE" dirty="0" err="1" smtClean="0"/>
              <a:t>scheme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action</a:t>
            </a:r>
            <a:r>
              <a:rPr lang="de-DE" dirty="0" smtClean="0"/>
              <a:t> </a:t>
            </a:r>
            <a:r>
              <a:rPr lang="de-DE" dirty="0" err="1" smtClean="0"/>
              <a:t>scheme</a:t>
            </a:r>
            <a:endParaRPr lang="de-DE" dirty="0" smtClean="0"/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dirty="0" err="1" smtClean="0"/>
              <a:t>reduction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partner</a:t>
            </a:r>
            <a:r>
              <a:rPr lang="de-DE" dirty="0" smtClean="0"/>
              <a:t> </a:t>
            </a:r>
            <a:r>
              <a:rPr lang="de-DE" dirty="0" err="1" smtClean="0"/>
              <a:t>discrepancy</a:t>
            </a:r>
            <a:r>
              <a:rPr lang="de-DE" dirty="0" smtClean="0"/>
              <a:t> (</a:t>
            </a:r>
            <a:r>
              <a:rPr lang="de-DE" dirty="0" err="1" smtClean="0"/>
              <a:t>convergence</a:t>
            </a:r>
            <a:r>
              <a:rPr lang="de-DE" dirty="0" smtClean="0"/>
              <a:t>) </a:t>
            </a:r>
            <a:r>
              <a:rPr lang="de-DE" dirty="0" err="1" smtClean="0"/>
              <a:t>concerning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action</a:t>
            </a:r>
            <a:r>
              <a:rPr lang="de-DE" dirty="0" smtClean="0"/>
              <a:t> </a:t>
            </a:r>
            <a:r>
              <a:rPr lang="de-DE" dirty="0" err="1" smtClean="0"/>
              <a:t>scheme</a:t>
            </a:r>
            <a:r>
              <a:rPr lang="de-DE" dirty="0" smtClean="0"/>
              <a:t> </a:t>
            </a:r>
            <a:r>
              <a:rPr lang="de-DE" dirty="0" err="1" smtClean="0"/>
              <a:t>predicts</a:t>
            </a:r>
            <a:r>
              <a:rPr lang="de-DE" dirty="0" smtClean="0"/>
              <a:t> </a:t>
            </a:r>
            <a:r>
              <a:rPr lang="de-DE" dirty="0" err="1" smtClean="0"/>
              <a:t>relationship</a:t>
            </a:r>
            <a:r>
              <a:rPr lang="de-DE" dirty="0" smtClean="0"/>
              <a:t> </a:t>
            </a:r>
            <a:r>
              <a:rPr lang="de-DE" dirty="0" err="1" smtClean="0"/>
              <a:t>stability</a:t>
            </a:r>
            <a:r>
              <a:rPr lang="de-DE" dirty="0" smtClean="0"/>
              <a:t>, </a:t>
            </a:r>
            <a:r>
              <a:rPr lang="de-DE" dirty="0" err="1" smtClean="0"/>
              <a:t>beyond</a:t>
            </a:r>
            <a:r>
              <a:rPr lang="de-DE" dirty="0" smtClean="0"/>
              <a:t> </a:t>
            </a:r>
            <a:r>
              <a:rPr lang="de-DE" dirty="0" err="1" smtClean="0"/>
              <a:t>degree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initial</a:t>
            </a:r>
            <a:r>
              <a:rPr lang="de-DE" dirty="0" smtClean="0"/>
              <a:t> </a:t>
            </a:r>
            <a:r>
              <a:rPr lang="de-DE" dirty="0" err="1" smtClean="0"/>
              <a:t>similarity</a:t>
            </a:r>
            <a:endParaRPr lang="de-DE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2C1BC-F39C-49A5-B1A4-6BB899E89D47}" type="slidenum">
              <a:rPr lang="de-DE"/>
              <a:pPr>
                <a:defRPr/>
              </a:pPr>
              <a:t>28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15.10.2010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Discussion</a:t>
            </a:r>
          </a:p>
        </p:txBody>
      </p:sp>
      <p:sp>
        <p:nvSpPr>
          <p:cNvPr id="2969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2800" smtClean="0"/>
              <a:t>Variations of divorce risks across the life course partly due to differing degree of homogamy / alignment?</a:t>
            </a:r>
          </a:p>
          <a:p>
            <a:pPr eaLnBrk="1" hangingPunct="1"/>
            <a:r>
              <a:rPr lang="de-DE" sz="2800" smtClean="0"/>
              <a:t>speculative origin of convergence: common fate, influence / compliance processes</a:t>
            </a:r>
          </a:p>
          <a:p>
            <a:pPr eaLnBrk="1" hangingPunct="1"/>
            <a:r>
              <a:rPr lang="de-DE" sz="2800" smtClean="0"/>
              <a:t>no information about </a:t>
            </a:r>
            <a:r>
              <a:rPr lang="de-DE" sz="2800" i="1" smtClean="0"/>
              <a:t>shared</a:t>
            </a:r>
            <a:r>
              <a:rPr lang="de-DE" sz="2800" smtClean="0"/>
              <a:t> leisure time</a:t>
            </a:r>
          </a:p>
          <a:p>
            <a:pPr lvl="1" algn="just" eaLnBrk="1" hangingPunct="1"/>
            <a:r>
              <a:rPr lang="de-DE" sz="2400" smtClean="0"/>
              <a:t>homogamy: absence of a discrepancy between both partners‘ </a:t>
            </a:r>
            <a:r>
              <a:rPr lang="de-DE" sz="2400" i="1" smtClean="0"/>
              <a:t>patterns </a:t>
            </a:r>
            <a:r>
              <a:rPr lang="de-DE" sz="2400" smtClean="0"/>
              <a:t>of leisure behavior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CE73E-7246-49DE-B7D6-F045035394B0}" type="slidenum">
              <a:rPr lang="de-DE"/>
              <a:pPr>
                <a:defRPr/>
              </a:pPr>
              <a:t>29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15.10.2010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The Attainment of Homogamy</a:t>
            </a:r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dirty="0" err="1" smtClean="0"/>
              <a:t>Considerable</a:t>
            </a:r>
            <a:r>
              <a:rPr lang="de-DE" dirty="0" smtClean="0"/>
              <a:t> </a:t>
            </a:r>
            <a:r>
              <a:rPr lang="de-DE" dirty="0" err="1" smtClean="0"/>
              <a:t>degree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couple</a:t>
            </a:r>
            <a:r>
              <a:rPr lang="de-DE" dirty="0" smtClean="0"/>
              <a:t> </a:t>
            </a:r>
            <a:r>
              <a:rPr lang="de-DE" dirty="0" err="1" smtClean="0"/>
              <a:t>similarity</a:t>
            </a:r>
            <a:r>
              <a:rPr lang="de-DE" dirty="0" smtClean="0"/>
              <a:t> </a:t>
            </a:r>
            <a:r>
              <a:rPr lang="de-DE" dirty="0" err="1" smtClean="0"/>
              <a:t>concerning</a:t>
            </a:r>
            <a:r>
              <a:rPr lang="de-DE" dirty="0" smtClean="0"/>
              <a:t> a </a:t>
            </a:r>
            <a:r>
              <a:rPr lang="de-DE" dirty="0" err="1" smtClean="0"/>
              <a:t>variety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characteristics</a:t>
            </a:r>
            <a:endParaRPr lang="de-DE" dirty="0" smtClean="0"/>
          </a:p>
          <a:p>
            <a:pPr marL="874713" lvl="1" indent="-417513" eaLnBrk="1" hangingPunct="1"/>
            <a:r>
              <a:rPr lang="de-DE" dirty="0" smtClean="0"/>
              <a:t>e.g., </a:t>
            </a:r>
            <a:r>
              <a:rPr lang="de-DE" dirty="0" err="1" smtClean="0"/>
              <a:t>education</a:t>
            </a:r>
            <a:r>
              <a:rPr lang="de-DE" dirty="0" smtClean="0"/>
              <a:t>, </a:t>
            </a:r>
            <a:r>
              <a:rPr lang="de-DE" dirty="0" err="1" smtClean="0"/>
              <a:t>intelligence</a:t>
            </a:r>
            <a:r>
              <a:rPr lang="de-DE" dirty="0" smtClean="0"/>
              <a:t>, BMI, </a:t>
            </a:r>
            <a:r>
              <a:rPr lang="de-DE" dirty="0" err="1" smtClean="0"/>
              <a:t>attitudes</a:t>
            </a:r>
            <a:endParaRPr lang="de-DE" dirty="0" smtClean="0"/>
          </a:p>
          <a:p>
            <a:pPr eaLnBrk="1" hangingPunct="1"/>
            <a:r>
              <a:rPr lang="de-DE" dirty="0" err="1" smtClean="0"/>
              <a:t>Three</a:t>
            </a:r>
            <a:r>
              <a:rPr lang="de-DE" dirty="0" smtClean="0"/>
              <a:t> </a:t>
            </a:r>
            <a:r>
              <a:rPr lang="de-DE" dirty="0" err="1" smtClean="0"/>
              <a:t>origins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homogamy</a:t>
            </a:r>
            <a:r>
              <a:rPr lang="de-DE" dirty="0" smtClean="0"/>
              <a:t>:</a:t>
            </a:r>
          </a:p>
          <a:p>
            <a:pPr marL="874713" lvl="1" indent="-417513" eaLnBrk="1" hangingPunct="1">
              <a:buFont typeface="Calibri" pitchFamily="34" charset="0"/>
              <a:buAutoNum type="arabicPeriod"/>
            </a:pPr>
            <a:r>
              <a:rPr lang="de-DE" dirty="0" err="1" smtClean="0"/>
              <a:t>Mating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endParaRPr lang="de-DE" dirty="0" smtClean="0"/>
          </a:p>
          <a:p>
            <a:pPr marL="874713" lvl="1" indent="-417513" eaLnBrk="1" hangingPunct="1">
              <a:buFont typeface="Calibri" pitchFamily="34" charset="0"/>
              <a:buAutoNum type="arabicPeriod"/>
            </a:pPr>
            <a:r>
              <a:rPr lang="de-DE" dirty="0" err="1" smtClean="0"/>
              <a:t>Selection</a:t>
            </a:r>
            <a:r>
              <a:rPr lang="de-DE" dirty="0" smtClean="0"/>
              <a:t>: „</a:t>
            </a:r>
            <a:r>
              <a:rPr lang="de-DE" dirty="0" err="1" smtClean="0"/>
              <a:t>weeding</a:t>
            </a:r>
            <a:r>
              <a:rPr lang="de-DE" dirty="0" smtClean="0"/>
              <a:t> out“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incompatible</a:t>
            </a:r>
            <a:r>
              <a:rPr lang="de-DE" dirty="0" smtClean="0"/>
              <a:t> </a:t>
            </a:r>
            <a:r>
              <a:rPr lang="de-DE" dirty="0" err="1" smtClean="0"/>
              <a:t>couples</a:t>
            </a:r>
            <a:endParaRPr lang="de-DE" dirty="0" smtClean="0"/>
          </a:p>
          <a:p>
            <a:pPr marL="874713" lvl="1" indent="-417513" eaLnBrk="1" hangingPunct="1">
              <a:buFont typeface="Calibri" pitchFamily="34" charset="0"/>
              <a:buAutoNum type="arabicPeriod"/>
            </a:pPr>
            <a:r>
              <a:rPr lang="de-DE" dirty="0" err="1" smtClean="0"/>
              <a:t>Alignment</a:t>
            </a:r>
            <a:r>
              <a:rPr lang="de-DE" dirty="0" smtClean="0"/>
              <a:t>/</a:t>
            </a:r>
            <a:r>
              <a:rPr lang="de-DE" dirty="0" err="1" smtClean="0"/>
              <a:t>convergence</a:t>
            </a:r>
            <a:r>
              <a:rPr lang="de-DE" dirty="0" smtClean="0"/>
              <a:t>: </a:t>
            </a:r>
            <a:r>
              <a:rPr lang="de-DE" dirty="0" err="1" smtClean="0"/>
              <a:t>Process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becoming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time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79493-9352-4022-93ED-D3E7A54A7FB1}" type="slidenum">
              <a:rPr lang="de-DE"/>
              <a:pPr>
                <a:defRPr/>
              </a:pPr>
              <a:t>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29931B-D2C8-473A-9E18-E4FE95303F30}" type="slidenum">
              <a:rPr lang="de-DE"/>
              <a:pPr>
                <a:defRPr/>
              </a:pPr>
              <a:t>30</a:t>
            </a:fld>
            <a:endParaRPr lang="de-DE"/>
          </a:p>
        </p:txBody>
      </p:sp>
      <p:sp>
        <p:nvSpPr>
          <p:cNvPr id="30725" name="Titel 6"/>
          <p:cNvSpPr>
            <a:spLocks/>
          </p:cNvSpPr>
          <p:nvPr/>
        </p:nvSpPr>
        <p:spPr bwMode="auto">
          <a:xfrm>
            <a:off x="684213" y="62071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e-DE" sz="3200">
                <a:latin typeface="Calibri" pitchFamily="34" charset="0"/>
              </a:rPr>
              <a:t>If you want to learn the whole story…</a:t>
            </a:r>
          </a:p>
        </p:txBody>
      </p:sp>
      <p:sp>
        <p:nvSpPr>
          <p:cNvPr id="30726" name="Untertitel 7"/>
          <p:cNvSpPr>
            <a:spLocks/>
          </p:cNvSpPr>
          <p:nvPr/>
        </p:nvSpPr>
        <p:spPr bwMode="auto">
          <a:xfrm>
            <a:off x="1370013" y="1774825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500">
                <a:latin typeface="Calibri" pitchFamily="34" charset="0"/>
              </a:rPr>
              <a:t>Arránz Becker, O. &amp; Lois, D. (2010). Selection, alignment, and their interplay: Origins of lifestyle homogamy in couple relationships.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500" i="1">
                <a:latin typeface="Calibri" pitchFamily="34" charset="0"/>
              </a:rPr>
              <a:t>Journal of Marriage and Family, 72, 1234-1248.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de-DE" sz="25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3" name="Titel 6"/>
          <p:cNvSpPr txBox="1">
            <a:spLocks/>
          </p:cNvSpPr>
          <p:nvPr/>
        </p:nvSpPr>
        <p:spPr>
          <a:xfrm>
            <a:off x="684213" y="4003675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de-DE" sz="4400">
                <a:latin typeface="+mj-lt"/>
                <a:ea typeface="+mj-ea"/>
                <a:cs typeface="+mj-cs"/>
              </a:rPr>
              <a:t>Thank you for your attention!</a:t>
            </a:r>
          </a:p>
        </p:txBody>
      </p:sp>
      <p:sp>
        <p:nvSpPr>
          <p:cNvPr id="14" name="Untertitel 7"/>
          <p:cNvSpPr txBox="1">
            <a:spLocks/>
          </p:cNvSpPr>
          <p:nvPr/>
        </p:nvSpPr>
        <p:spPr>
          <a:xfrm>
            <a:off x="1547813" y="5156200"/>
            <a:ext cx="6400800" cy="5762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2000">
                <a:latin typeface="+mn-lt"/>
                <a:cs typeface="+mn-cs"/>
              </a:rPr>
              <a:t>Contact: oliver.arranz-becker@soziologie.tu-chemnitz.de</a:t>
            </a:r>
            <a:endParaRPr lang="de-DE" sz="20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 smtClean="0"/>
              <a:t>Actor-Partner-Interdependence Model (APIM)</a:t>
            </a:r>
          </a:p>
        </p:txBody>
      </p:sp>
      <p:sp>
        <p:nvSpPr>
          <p:cNvPr id="327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32772" name="AutoShape 18"/>
          <p:cNvSpPr>
            <a:spLocks noChangeAspect="1" noChangeArrowheads="1" noTextEdit="1"/>
          </p:cNvSpPr>
          <p:nvPr/>
        </p:nvSpPr>
        <p:spPr bwMode="auto">
          <a:xfrm>
            <a:off x="785813" y="1928813"/>
            <a:ext cx="757237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2773" name="Text Box 17"/>
          <p:cNvSpPr txBox="1">
            <a:spLocks noChangeArrowheads="1"/>
          </p:cNvSpPr>
          <p:nvPr/>
        </p:nvSpPr>
        <p:spPr bwMode="auto">
          <a:xfrm>
            <a:off x="5292725" y="2403475"/>
            <a:ext cx="1660525" cy="9731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DE">
                <a:cs typeface="Times New Roman" pitchFamily="18" charset="0"/>
              </a:rPr>
              <a:t>lifestyle feature man  (t2)</a:t>
            </a:r>
            <a:endParaRPr lang="de-DE"/>
          </a:p>
          <a:p>
            <a:pPr eaLnBrk="0" hangingPunct="0"/>
            <a:endParaRPr lang="de-DE"/>
          </a:p>
        </p:txBody>
      </p:sp>
      <p:sp>
        <p:nvSpPr>
          <p:cNvPr id="32774" name="Text Box 16"/>
          <p:cNvSpPr txBox="1">
            <a:spLocks noChangeArrowheads="1"/>
          </p:cNvSpPr>
          <p:nvPr/>
        </p:nvSpPr>
        <p:spPr bwMode="auto">
          <a:xfrm>
            <a:off x="1250950" y="2403475"/>
            <a:ext cx="1662113" cy="9731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DE">
                <a:cs typeface="Times New Roman" pitchFamily="18" charset="0"/>
              </a:rPr>
              <a:t>lifestyle feature man  (t1)</a:t>
            </a:r>
            <a:endParaRPr lang="de-DE"/>
          </a:p>
        </p:txBody>
      </p:sp>
      <p:sp>
        <p:nvSpPr>
          <p:cNvPr id="32775" name="Text Box 15"/>
          <p:cNvSpPr txBox="1">
            <a:spLocks noChangeArrowheads="1"/>
          </p:cNvSpPr>
          <p:nvPr/>
        </p:nvSpPr>
        <p:spPr bwMode="auto">
          <a:xfrm>
            <a:off x="5292725" y="4722813"/>
            <a:ext cx="1662113" cy="976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cs typeface="Times New Roman" pitchFamily="18" charset="0"/>
              </a:rPr>
              <a:t>lifestyle feature woman  (t2)</a:t>
            </a:r>
            <a:endParaRPr lang="en-US"/>
          </a:p>
          <a:p>
            <a:pPr eaLnBrk="0" hangingPunct="0"/>
            <a:endParaRPr lang="en-US"/>
          </a:p>
        </p:txBody>
      </p:sp>
      <p:sp>
        <p:nvSpPr>
          <p:cNvPr id="32776" name="Text Box 14"/>
          <p:cNvSpPr txBox="1">
            <a:spLocks noChangeArrowheads="1"/>
          </p:cNvSpPr>
          <p:nvPr/>
        </p:nvSpPr>
        <p:spPr bwMode="auto">
          <a:xfrm>
            <a:off x="1250950" y="4725988"/>
            <a:ext cx="1662113" cy="9731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de-DE">
                <a:cs typeface="Times New Roman" pitchFamily="18" charset="0"/>
              </a:rPr>
              <a:t>lifestyle feature woman (t1)</a:t>
            </a:r>
            <a:endParaRPr lang="de-DE"/>
          </a:p>
        </p:txBody>
      </p:sp>
      <p:cxnSp>
        <p:nvCxnSpPr>
          <p:cNvPr id="32777" name="AutoShape 13"/>
          <p:cNvCxnSpPr>
            <a:cxnSpLocks noChangeShapeType="1"/>
          </p:cNvCxnSpPr>
          <p:nvPr/>
        </p:nvCxnSpPr>
        <p:spPr bwMode="auto">
          <a:xfrm>
            <a:off x="2913063" y="2889250"/>
            <a:ext cx="2379662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2778" name="AutoShape 12"/>
          <p:cNvCxnSpPr>
            <a:cxnSpLocks noChangeShapeType="1"/>
          </p:cNvCxnSpPr>
          <p:nvPr/>
        </p:nvCxnSpPr>
        <p:spPr bwMode="auto">
          <a:xfrm flipV="1">
            <a:off x="2913063" y="5210175"/>
            <a:ext cx="2379662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2779" name="AutoShape 11"/>
          <p:cNvCxnSpPr>
            <a:cxnSpLocks noChangeShapeType="1"/>
          </p:cNvCxnSpPr>
          <p:nvPr/>
        </p:nvCxnSpPr>
        <p:spPr bwMode="auto">
          <a:xfrm>
            <a:off x="2913063" y="2889250"/>
            <a:ext cx="2379662" cy="2320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2780" name="AutoShape 10"/>
          <p:cNvCxnSpPr>
            <a:cxnSpLocks noChangeShapeType="1"/>
          </p:cNvCxnSpPr>
          <p:nvPr/>
        </p:nvCxnSpPr>
        <p:spPr bwMode="auto">
          <a:xfrm flipV="1">
            <a:off x="2913063" y="2889250"/>
            <a:ext cx="2379662" cy="23225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081" name="AutoShape 9"/>
          <p:cNvCxnSpPr>
            <a:cxnSpLocks noChangeShapeType="1"/>
          </p:cNvCxnSpPr>
          <p:nvPr/>
        </p:nvCxnSpPr>
        <p:spPr bwMode="auto">
          <a:xfrm>
            <a:off x="2082800" y="3376613"/>
            <a:ext cx="1588" cy="1349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2782" name="AutoShape 8"/>
          <p:cNvCxnSpPr>
            <a:cxnSpLocks noChangeShapeType="1"/>
          </p:cNvCxnSpPr>
          <p:nvPr/>
        </p:nvCxnSpPr>
        <p:spPr bwMode="auto">
          <a:xfrm>
            <a:off x="6122988" y="3376613"/>
            <a:ext cx="0" cy="1346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2783" name="Text Box 7"/>
          <p:cNvSpPr txBox="1">
            <a:spLocks noChangeArrowheads="1"/>
          </p:cNvSpPr>
          <p:nvPr/>
        </p:nvSpPr>
        <p:spPr bwMode="auto">
          <a:xfrm>
            <a:off x="6122988" y="3863975"/>
            <a:ext cx="608012" cy="3683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cs typeface="Times New Roman" pitchFamily="18" charset="0"/>
              </a:rPr>
              <a:t>c2</a:t>
            </a:r>
            <a:endParaRPr lang="de-DE"/>
          </a:p>
        </p:txBody>
      </p:sp>
      <p:sp>
        <p:nvSpPr>
          <p:cNvPr id="32784" name="Text Box 6"/>
          <p:cNvSpPr txBox="1">
            <a:spLocks noChangeArrowheads="1"/>
          </p:cNvSpPr>
          <p:nvPr/>
        </p:nvSpPr>
        <p:spPr bwMode="auto">
          <a:xfrm>
            <a:off x="3870325" y="2478088"/>
            <a:ext cx="606425" cy="36988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cs typeface="Times New Roman" pitchFamily="18" charset="0"/>
              </a:rPr>
              <a:t>a1</a:t>
            </a:r>
            <a:endParaRPr lang="de-DE"/>
          </a:p>
        </p:txBody>
      </p:sp>
      <p:sp>
        <p:nvSpPr>
          <p:cNvPr id="32785" name="Text Box 5"/>
          <p:cNvSpPr txBox="1">
            <a:spLocks noChangeArrowheads="1"/>
          </p:cNvSpPr>
          <p:nvPr/>
        </p:nvSpPr>
        <p:spPr bwMode="auto">
          <a:xfrm>
            <a:off x="3935413" y="5210175"/>
            <a:ext cx="608012" cy="36988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cs typeface="Times New Roman" pitchFamily="18" charset="0"/>
              </a:rPr>
              <a:t>a2</a:t>
            </a:r>
            <a:endParaRPr lang="de-DE"/>
          </a:p>
        </p:txBody>
      </p:sp>
      <p:sp>
        <p:nvSpPr>
          <p:cNvPr id="32786" name="Text Box 4"/>
          <p:cNvSpPr txBox="1">
            <a:spLocks noChangeArrowheads="1"/>
          </p:cNvSpPr>
          <p:nvPr/>
        </p:nvSpPr>
        <p:spPr bwMode="auto">
          <a:xfrm>
            <a:off x="4281488" y="4467225"/>
            <a:ext cx="608012" cy="3683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cs typeface="Times New Roman" pitchFamily="18" charset="0"/>
              </a:rPr>
              <a:t>b2</a:t>
            </a:r>
            <a:endParaRPr lang="de-DE"/>
          </a:p>
        </p:txBody>
      </p:sp>
      <p:sp>
        <p:nvSpPr>
          <p:cNvPr id="32787" name="Text Box 3"/>
          <p:cNvSpPr txBox="1">
            <a:spLocks noChangeArrowheads="1"/>
          </p:cNvSpPr>
          <p:nvPr/>
        </p:nvSpPr>
        <p:spPr bwMode="auto">
          <a:xfrm>
            <a:off x="4543425" y="3452813"/>
            <a:ext cx="606425" cy="3683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cs typeface="Times New Roman" pitchFamily="18" charset="0"/>
              </a:rPr>
              <a:t>b1</a:t>
            </a:r>
            <a:endParaRPr lang="de-DE"/>
          </a:p>
        </p:txBody>
      </p:sp>
      <p:sp>
        <p:nvSpPr>
          <p:cNvPr id="32788" name="Text Box 2"/>
          <p:cNvSpPr txBox="1">
            <a:spLocks noChangeArrowheads="1"/>
          </p:cNvSpPr>
          <p:nvPr/>
        </p:nvSpPr>
        <p:spPr bwMode="auto">
          <a:xfrm>
            <a:off x="1681163" y="3865563"/>
            <a:ext cx="606425" cy="3683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cs typeface="Times New Roman" pitchFamily="18" charset="0"/>
              </a:rPr>
              <a:t>c1</a:t>
            </a:r>
            <a:endParaRPr lang="de-DE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AB69B-2FF6-455F-AA6C-B251945A6F0C}" type="slidenum">
              <a:rPr lang="de-DE"/>
              <a:pPr>
                <a:defRPr/>
              </a:pPr>
              <a:t>31</a:t>
            </a:fld>
            <a:endParaRPr lang="de-DE"/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24" name="Datumsplatzhalter 2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25" name="Ellipse 24"/>
          <p:cNvSpPr/>
          <p:nvPr/>
        </p:nvSpPr>
        <p:spPr>
          <a:xfrm>
            <a:off x="714375" y="5857875"/>
            <a:ext cx="2714625" cy="714375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6" name="Textfeld 25"/>
          <p:cNvSpPr txBox="1">
            <a:spLocks noChangeArrowheads="1"/>
          </p:cNvSpPr>
          <p:nvPr/>
        </p:nvSpPr>
        <p:spPr bwMode="auto">
          <a:xfrm>
            <a:off x="1071563" y="5929313"/>
            <a:ext cx="2230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>
                <a:solidFill>
                  <a:srgbClr val="C00000"/>
                </a:solidFill>
                <a:latin typeface="Calibri" pitchFamily="34" charset="0"/>
              </a:rPr>
              <a:t>Residual:  woman‘s lifestyle,</a:t>
            </a:r>
          </a:p>
          <a:p>
            <a:r>
              <a:rPr lang="de-DE" sz="1400">
                <a:solidFill>
                  <a:srgbClr val="C00000"/>
                </a:solidFill>
                <a:latin typeface="Calibri" pitchFamily="34" charset="0"/>
              </a:rPr>
              <a:t>net of man‘s lifestyle (t1)</a:t>
            </a:r>
          </a:p>
        </p:txBody>
      </p:sp>
      <p:sp>
        <p:nvSpPr>
          <p:cNvPr id="27" name="Ellipse 26"/>
          <p:cNvSpPr/>
          <p:nvPr/>
        </p:nvSpPr>
        <p:spPr>
          <a:xfrm>
            <a:off x="6143625" y="1643063"/>
            <a:ext cx="2714625" cy="714375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8" name="Textfeld 27"/>
          <p:cNvSpPr txBox="1">
            <a:spLocks noChangeArrowheads="1"/>
          </p:cNvSpPr>
          <p:nvPr/>
        </p:nvSpPr>
        <p:spPr bwMode="auto">
          <a:xfrm>
            <a:off x="6357938" y="1714500"/>
            <a:ext cx="243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>
                <a:solidFill>
                  <a:srgbClr val="C00000"/>
                </a:solidFill>
                <a:latin typeface="Calibri" pitchFamily="34" charset="0"/>
              </a:rPr>
              <a:t>Residual:  man‘s lifestyle (t2),</a:t>
            </a:r>
          </a:p>
          <a:p>
            <a:r>
              <a:rPr lang="de-DE" sz="1400">
                <a:solidFill>
                  <a:srgbClr val="C00000"/>
                </a:solidFill>
                <a:latin typeface="Calibri" pitchFamily="34" charset="0"/>
              </a:rPr>
              <a:t>net of his previous lifestyle (t1)</a:t>
            </a:r>
          </a:p>
        </p:txBody>
      </p:sp>
      <p:cxnSp>
        <p:nvCxnSpPr>
          <p:cNvPr id="30" name="Gerade Verbindung mit Pfeil 29"/>
          <p:cNvCxnSpPr>
            <a:stCxn id="32774" idx="2"/>
            <a:endCxn id="32776" idx="0"/>
          </p:cNvCxnSpPr>
          <p:nvPr/>
        </p:nvCxnSpPr>
        <p:spPr>
          <a:xfrm rot="5400000">
            <a:off x="1408113" y="4051300"/>
            <a:ext cx="1347788" cy="1587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Form 33"/>
          <p:cNvCxnSpPr>
            <a:cxnSpLocks noChangeShapeType="1"/>
          </p:cNvCxnSpPr>
          <p:nvPr/>
        </p:nvCxnSpPr>
        <p:spPr bwMode="auto">
          <a:xfrm flipV="1">
            <a:off x="3419475" y="2349500"/>
            <a:ext cx="4071938" cy="3857625"/>
          </a:xfrm>
          <a:prstGeom prst="bentConnector2">
            <a:avLst/>
          </a:prstGeom>
          <a:noFill/>
          <a:ln w="9525" cap="rnd" algn="ctr">
            <a:solidFill>
              <a:srgbClr val="C00000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animBg="1"/>
      <p:bldP spid="25" grpId="0" animBg="1"/>
      <p:bldP spid="26" grpId="0"/>
      <p:bldP spid="27" grpId="0" animBg="1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err="1" smtClean="0"/>
              <a:t>Consequences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Homogamy</a:t>
            </a:r>
            <a:r>
              <a:rPr lang="de-DE" dirty="0" smtClean="0"/>
              <a:t>: </a:t>
            </a:r>
            <a:r>
              <a:rPr lang="de-DE" dirty="0" err="1" smtClean="0"/>
              <a:t>Selection</a:t>
            </a:r>
            <a:r>
              <a:rPr lang="de-DE" dirty="0" smtClean="0"/>
              <a:t> </a:t>
            </a:r>
            <a:r>
              <a:rPr lang="de-DE" dirty="0" err="1" smtClean="0"/>
              <a:t>Processes</a:t>
            </a:r>
            <a:endParaRPr lang="de-DE" dirty="0"/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3000" smtClean="0"/>
              <a:t>theoretical arguments from various approaches support the notion of a stabilizing impact of homogamy and alignment:</a:t>
            </a:r>
          </a:p>
          <a:p>
            <a:pPr marL="914400" lvl="1" indent="-514350" eaLnBrk="1" hangingPunct="1">
              <a:buFont typeface="Calibri" pitchFamily="34" charset="0"/>
              <a:buAutoNum type="arabicPeriod"/>
            </a:pPr>
            <a:r>
              <a:rPr lang="de-DE" sz="2600" smtClean="0"/>
              <a:t>Exchange theory: Rewards from similarity increase relationship satisfaction which has a stabilizing impact</a:t>
            </a:r>
          </a:p>
          <a:p>
            <a:pPr marL="914400" lvl="1" indent="-514350" eaLnBrk="1" hangingPunct="1">
              <a:buFont typeface="Calibri" pitchFamily="34" charset="0"/>
              <a:buAutoNum type="arabicPeriod"/>
            </a:pPr>
            <a:r>
              <a:rPr lang="de-DE" sz="2600" smtClean="0"/>
              <a:t>Interactionism: shared worldview facilitates interaction and reinstates one‘s own worldview (fulfilling needs of social approval)</a:t>
            </a:r>
          </a:p>
          <a:p>
            <a:pPr marL="914400" lvl="1" indent="-514350" eaLnBrk="1" hangingPunct="1">
              <a:buFont typeface="Calibri" pitchFamily="34" charset="0"/>
              <a:buAutoNum type="arabicPeriod"/>
            </a:pPr>
            <a:r>
              <a:rPr lang="de-DE" sz="2600" smtClean="0"/>
              <a:t>New home economics: alignment as an investment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5F2E09-DDBC-4C50-8EDC-23EC76DAA5F1}" type="slidenum">
              <a:rPr lang="de-DE"/>
              <a:pPr>
                <a:defRPr/>
              </a:pPr>
              <a:t>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err="1" smtClean="0"/>
              <a:t>Theoretical</a:t>
            </a:r>
            <a:r>
              <a:rPr lang="de-DE" dirty="0" smtClean="0"/>
              <a:t> Rationale </a:t>
            </a:r>
            <a:br>
              <a:rPr lang="de-DE" dirty="0" smtClean="0"/>
            </a:b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Study </a:t>
            </a:r>
            <a:r>
              <a:rPr lang="de-DE" dirty="0" err="1" smtClean="0"/>
              <a:t>of</a:t>
            </a:r>
            <a:r>
              <a:rPr lang="de-DE" dirty="0" smtClean="0"/>
              <a:t> Lifestyles</a:t>
            </a:r>
            <a:endParaRPr lang="de-DE" dirty="0"/>
          </a:p>
        </p:txBody>
      </p:sp>
      <p:sp>
        <p:nvSpPr>
          <p:cNvPr id="3174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3500" smtClean="0"/>
              <a:t>differentiation of social classes within modern societies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3200" smtClean="0"/>
              <a:t>potentially increasing importance of lifestyles as an action-theoretical complement to vertical stratification criteria (Schulze 1992)</a:t>
            </a:r>
          </a:p>
          <a:p>
            <a:pPr eaLnBrk="1" hangingPunct="1">
              <a:lnSpc>
                <a:spcPct val="80000"/>
              </a:lnSpc>
            </a:pPr>
            <a:r>
              <a:rPr lang="de-DE" sz="3400" smtClean="0"/>
              <a:t>leisure-related lifestyles: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3000" smtClean="0"/>
              <a:t>leisure time subject to deliberate choice → significant changes across time expected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3000" smtClean="0"/>
              <a:t>high potential for producing affect within close relationships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4F55B-1A8A-47C5-A84A-348109361AC0}" type="slidenum">
              <a:rPr lang="de-DE"/>
              <a:pPr>
                <a:defRPr/>
              </a:pPr>
              <a:t>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15.10.2010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Hypotheses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42913" indent="-44291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dirty="0" smtClean="0"/>
              <a:t>Lifestyle </a:t>
            </a:r>
            <a:r>
              <a:rPr lang="de-DE" dirty="0" err="1" smtClean="0"/>
              <a:t>homogamy</a:t>
            </a:r>
            <a:r>
              <a:rPr lang="de-DE" dirty="0" smtClean="0"/>
              <a:t> </a:t>
            </a:r>
            <a:r>
              <a:rPr lang="de-DE" dirty="0" err="1" smtClean="0"/>
              <a:t>lowers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risk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marital</a:t>
            </a:r>
            <a:r>
              <a:rPr lang="de-DE" dirty="0" smtClean="0"/>
              <a:t> </a:t>
            </a:r>
            <a:r>
              <a:rPr lang="de-DE" dirty="0" err="1" smtClean="0"/>
              <a:t>dissolution</a:t>
            </a:r>
            <a:r>
              <a:rPr lang="de-DE" dirty="0" smtClean="0"/>
              <a:t> (</a:t>
            </a:r>
            <a:r>
              <a:rPr lang="de-DE" dirty="0" err="1" smtClean="0"/>
              <a:t>selection</a:t>
            </a:r>
            <a:r>
              <a:rPr lang="de-DE" dirty="0" smtClean="0"/>
              <a:t> </a:t>
            </a:r>
            <a:r>
              <a:rPr lang="de-DE" dirty="0" err="1" smtClean="0"/>
              <a:t>hypothesis</a:t>
            </a:r>
            <a:r>
              <a:rPr lang="de-DE" dirty="0" smtClean="0"/>
              <a:t>).</a:t>
            </a:r>
          </a:p>
          <a:p>
            <a:pPr marL="442913" indent="-44291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dirty="0" err="1" smtClean="0"/>
              <a:t>Convergence</a:t>
            </a:r>
            <a:r>
              <a:rPr lang="de-DE" dirty="0" smtClean="0"/>
              <a:t> </a:t>
            </a:r>
            <a:r>
              <a:rPr lang="de-DE" err="1" smtClean="0"/>
              <a:t>of</a:t>
            </a:r>
            <a:r>
              <a:rPr lang="de-DE" smtClean="0"/>
              <a:t> lifestyles, </a:t>
            </a:r>
            <a:r>
              <a:rPr lang="de-DE" dirty="0" err="1" smtClean="0"/>
              <a:t>beyond</a:t>
            </a:r>
            <a:r>
              <a:rPr lang="de-DE" dirty="0" smtClean="0"/>
              <a:t> </a:t>
            </a:r>
            <a:r>
              <a:rPr lang="de-DE" err="1" smtClean="0"/>
              <a:t>initial</a:t>
            </a:r>
            <a:r>
              <a:rPr lang="de-DE" smtClean="0"/>
              <a:t> similarity, </a:t>
            </a:r>
            <a:r>
              <a:rPr lang="de-DE" dirty="0" err="1" smtClean="0"/>
              <a:t>contributes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lowering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risk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marital</a:t>
            </a:r>
            <a:r>
              <a:rPr lang="de-DE" dirty="0" smtClean="0"/>
              <a:t> </a:t>
            </a:r>
            <a:r>
              <a:rPr lang="de-DE" dirty="0" err="1" smtClean="0"/>
              <a:t>separation</a:t>
            </a:r>
            <a:r>
              <a:rPr lang="de-DE" dirty="0" smtClean="0"/>
              <a:t> (</a:t>
            </a:r>
            <a:r>
              <a:rPr lang="de-DE" dirty="0" err="1" smtClean="0"/>
              <a:t>resilience</a:t>
            </a:r>
            <a:r>
              <a:rPr lang="de-DE" dirty="0" smtClean="0"/>
              <a:t> </a:t>
            </a:r>
            <a:r>
              <a:rPr lang="de-DE" dirty="0" err="1" smtClean="0"/>
              <a:t>hypothesis</a:t>
            </a:r>
            <a:r>
              <a:rPr lang="de-DE" dirty="0" smtClean="0"/>
              <a:t>).</a:t>
            </a:r>
          </a:p>
          <a:p>
            <a:pPr marL="442913" indent="-442913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dirty="0" err="1" smtClean="0"/>
              <a:t>Alignment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lifestyles</a:t>
            </a:r>
            <a:r>
              <a:rPr lang="de-DE" dirty="0" smtClean="0"/>
              <a:t> </a:t>
            </a:r>
            <a:r>
              <a:rPr lang="de-DE" dirty="0" err="1" smtClean="0"/>
              <a:t>varies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err="1" smtClean="0"/>
              <a:t>life</a:t>
            </a:r>
            <a:r>
              <a:rPr lang="de-DE" smtClean="0"/>
              <a:t> course, </a:t>
            </a:r>
            <a:r>
              <a:rPr lang="de-DE" dirty="0" err="1" smtClean="0"/>
              <a:t>according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time </a:t>
            </a:r>
            <a:r>
              <a:rPr lang="de-DE" dirty="0" err="1" smtClean="0"/>
              <a:t>restrictions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demands</a:t>
            </a:r>
            <a:r>
              <a:rPr lang="de-DE" dirty="0" smtClean="0"/>
              <a:t> in </a:t>
            </a:r>
            <a:r>
              <a:rPr lang="de-DE" dirty="0" err="1" smtClean="0"/>
              <a:t>competing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r>
              <a:rPr lang="de-DE" dirty="0" smtClean="0"/>
              <a:t> </a:t>
            </a:r>
            <a:r>
              <a:rPr lang="de-DE" dirty="0" err="1" smtClean="0"/>
              <a:t>domains</a:t>
            </a:r>
            <a:r>
              <a:rPr lang="de-DE" dirty="0" smtClean="0"/>
              <a:t> (</a:t>
            </a:r>
            <a:r>
              <a:rPr lang="de-DE" dirty="0" err="1" smtClean="0"/>
              <a:t>life</a:t>
            </a:r>
            <a:r>
              <a:rPr lang="de-DE" dirty="0" smtClean="0"/>
              <a:t> </a:t>
            </a:r>
            <a:r>
              <a:rPr lang="de-DE" dirty="0" err="1" smtClean="0"/>
              <a:t>course</a:t>
            </a:r>
            <a:r>
              <a:rPr lang="de-DE" dirty="0" smtClean="0"/>
              <a:t> </a:t>
            </a:r>
            <a:r>
              <a:rPr lang="de-DE" dirty="0" err="1" smtClean="0"/>
              <a:t>hypothesis</a:t>
            </a:r>
            <a:r>
              <a:rPr lang="de-DE" dirty="0" smtClean="0"/>
              <a:t>).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15.10.2010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2B2833-CDD0-418E-8E95-6B0DF9758218}" type="slidenum">
              <a:rPr lang="de-DE"/>
              <a:pPr>
                <a:defRPr/>
              </a:pPr>
              <a:t>6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II. Method</a:t>
            </a:r>
          </a:p>
        </p:txBody>
      </p:sp>
      <p:sp>
        <p:nvSpPr>
          <p:cNvPr id="8" name="Untertitel 7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mtClean="0"/>
              <a:t>Sample, </a:t>
            </a:r>
            <a:r>
              <a:rPr lang="de-DE" dirty="0" err="1" smtClean="0"/>
              <a:t>analytical</a:t>
            </a:r>
            <a:r>
              <a:rPr lang="de-DE" dirty="0" smtClean="0"/>
              <a:t> </a:t>
            </a:r>
            <a:r>
              <a:rPr lang="de-DE" dirty="0" err="1" smtClean="0"/>
              <a:t>approach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39DEAD-A320-492A-AFC8-988339025B54}" type="slidenum">
              <a:rPr lang="de-DE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Data Base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/>
              <a:t>SOEP, </a:t>
            </a:r>
            <a:r>
              <a:rPr lang="de-DE" dirty="0" err="1" smtClean="0"/>
              <a:t>waves</a:t>
            </a:r>
            <a:r>
              <a:rPr lang="de-DE" dirty="0" smtClean="0"/>
              <a:t> O (1998) – Y (2008)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dirty="0" err="1" smtClean="0"/>
              <a:t>household</a:t>
            </a:r>
            <a:r>
              <a:rPr lang="de-DE" dirty="0" smtClean="0"/>
              <a:t> sample </a:t>
            </a:r>
            <a:r>
              <a:rPr lang="de-DE" dirty="0" smtClean="0">
                <a:sym typeface="Symbol"/>
              </a:rPr>
              <a:t> </a:t>
            </a:r>
            <a:r>
              <a:rPr lang="de-DE" dirty="0" err="1" smtClean="0"/>
              <a:t>fully</a:t>
            </a:r>
            <a:r>
              <a:rPr lang="de-DE" dirty="0" smtClean="0"/>
              <a:t> longitudinal </a:t>
            </a:r>
            <a:r>
              <a:rPr lang="de-DE" dirty="0" err="1" smtClean="0"/>
              <a:t>dyadic</a:t>
            </a:r>
            <a:r>
              <a:rPr lang="de-DE" dirty="0" smtClean="0"/>
              <a:t> design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dirty="0" smtClean="0"/>
              <a:t>sample: </a:t>
            </a:r>
            <a:r>
              <a:rPr lang="de-DE" dirty="0" err="1" smtClean="0"/>
              <a:t>married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unmarried</a:t>
            </a:r>
            <a:r>
              <a:rPr lang="de-DE" dirty="0" smtClean="0"/>
              <a:t> </a:t>
            </a:r>
            <a:r>
              <a:rPr lang="de-DE" dirty="0" err="1" smtClean="0"/>
              <a:t>cohabitors</a:t>
            </a:r>
            <a:r>
              <a:rPr lang="de-DE" dirty="0" smtClean="0"/>
              <a:t> </a:t>
            </a:r>
            <a:r>
              <a:rPr lang="de-DE" dirty="0" err="1" smtClean="0"/>
              <a:t>without</a:t>
            </a:r>
            <a:r>
              <a:rPr lang="de-DE" dirty="0" smtClean="0"/>
              <a:t> </a:t>
            </a:r>
            <a:r>
              <a:rPr lang="de-DE" dirty="0" err="1" smtClean="0"/>
              <a:t>previous</a:t>
            </a:r>
            <a:r>
              <a:rPr lang="de-DE" dirty="0" smtClean="0"/>
              <a:t> </a:t>
            </a:r>
            <a:r>
              <a:rPr lang="de-DE" dirty="0" err="1" smtClean="0"/>
              <a:t>marriage</a:t>
            </a:r>
            <a:endParaRPr lang="de-DE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err="1" smtClean="0"/>
              <a:t>analytical</a:t>
            </a:r>
            <a:r>
              <a:rPr lang="de-DE" dirty="0" smtClean="0"/>
              <a:t> </a:t>
            </a:r>
            <a:r>
              <a:rPr lang="de-DE" dirty="0" err="1" smtClean="0"/>
              <a:t>approach</a:t>
            </a:r>
            <a:r>
              <a:rPr lang="de-DE" dirty="0" smtClean="0"/>
              <a:t>: </a:t>
            </a:r>
            <a:r>
              <a:rPr lang="de-DE" dirty="0" err="1" smtClean="0"/>
              <a:t>discrete</a:t>
            </a:r>
            <a:r>
              <a:rPr lang="de-DE" dirty="0" smtClean="0"/>
              <a:t>-time </a:t>
            </a:r>
            <a:r>
              <a:rPr lang="de-DE" dirty="0" err="1" smtClean="0"/>
              <a:t>event</a:t>
            </a:r>
            <a:r>
              <a:rPr lang="de-DE" dirty="0" smtClean="0"/>
              <a:t> </a:t>
            </a:r>
            <a:r>
              <a:rPr lang="de-DE" dirty="0" err="1" smtClean="0"/>
              <a:t>history</a:t>
            </a:r>
            <a:r>
              <a:rPr lang="de-DE" dirty="0" smtClean="0"/>
              <a:t> </a:t>
            </a:r>
            <a:r>
              <a:rPr lang="de-DE" dirty="0" err="1" smtClean="0"/>
              <a:t>analysis</a:t>
            </a:r>
            <a:r>
              <a:rPr lang="de-DE" dirty="0" smtClean="0"/>
              <a:t> (</a:t>
            </a:r>
            <a:r>
              <a:rPr lang="de-DE" dirty="0" err="1" smtClean="0"/>
              <a:t>Willett</a:t>
            </a:r>
            <a:r>
              <a:rPr lang="de-DE" dirty="0" smtClean="0"/>
              <a:t> &amp; Singer 1993)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dirty="0" smtClean="0"/>
              <a:t>time-</a:t>
            </a:r>
            <a:r>
              <a:rPr lang="de-DE" dirty="0" err="1" smtClean="0"/>
              <a:t>varying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time-</a:t>
            </a:r>
            <a:r>
              <a:rPr lang="de-DE" dirty="0" err="1" smtClean="0"/>
              <a:t>independent</a:t>
            </a:r>
            <a:r>
              <a:rPr lang="de-DE" dirty="0" smtClean="0"/>
              <a:t> </a:t>
            </a:r>
            <a:r>
              <a:rPr lang="de-DE" dirty="0" err="1" smtClean="0"/>
              <a:t>covariates</a:t>
            </a:r>
            <a:endParaRPr lang="de-DE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de-DE" dirty="0" err="1" smtClean="0"/>
              <a:t>controls</a:t>
            </a:r>
            <a:r>
              <a:rPr lang="de-DE" dirty="0" smtClean="0"/>
              <a:t>: </a:t>
            </a:r>
            <a:r>
              <a:rPr lang="de-DE" dirty="0" err="1" smtClean="0"/>
              <a:t>basic</a:t>
            </a:r>
            <a:r>
              <a:rPr lang="de-DE" dirty="0" smtClean="0"/>
              <a:t> </a:t>
            </a:r>
            <a:r>
              <a:rPr lang="de-DE" dirty="0" err="1" smtClean="0"/>
              <a:t>sociodemographic</a:t>
            </a:r>
            <a:r>
              <a:rPr lang="de-DE" dirty="0" smtClean="0"/>
              <a:t> variables, </a:t>
            </a:r>
            <a:r>
              <a:rPr lang="de-DE" dirty="0" err="1" smtClean="0"/>
              <a:t>including</a:t>
            </a:r>
            <a:r>
              <a:rPr lang="de-DE" dirty="0" smtClean="0"/>
              <a:t> </a:t>
            </a:r>
            <a:r>
              <a:rPr lang="de-DE" dirty="0" err="1" smtClean="0"/>
              <a:t>age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educational</a:t>
            </a:r>
            <a:r>
              <a:rPr lang="de-DE" dirty="0" smtClean="0"/>
              <a:t> </a:t>
            </a:r>
            <a:r>
              <a:rPr lang="de-DE" dirty="0" err="1" smtClean="0"/>
              <a:t>homogamy</a:t>
            </a:r>
            <a:endParaRPr lang="de-DE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7FA1FD-E2FE-4787-8384-371E9C2B4338}" type="slidenum">
              <a:rPr lang="de-DE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Two Leisure-related Lifestyles</a:t>
            </a:r>
          </a:p>
        </p:txBody>
      </p:sp>
      <p:sp>
        <p:nvSpPr>
          <p:cNvPr id="921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600" smtClean="0"/>
              <a:t>factor analyses yield two distinct clusters of leisure behaviors (frequency assessments):</a:t>
            </a:r>
          </a:p>
          <a:p>
            <a:pPr marL="804863" lvl="1" indent="-404813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de-DE" sz="2200" smtClean="0"/>
              <a:t>Highbrow scheme: Preference for contemplative activities such as attending museums, theater, listening to classical music (</a:t>
            </a:r>
            <a:r>
              <a:rPr lang="de-DE" sz="2400" smtClean="0"/>
              <a:t>5 items covering 7 activities)</a:t>
            </a:r>
            <a:endParaRPr lang="de-DE" sz="2200" smtClean="0"/>
          </a:p>
          <a:p>
            <a:pPr marL="1079500" lvl="2" indent="-279400" eaLnBrk="1" hangingPunct="1">
              <a:lnSpc>
                <a:spcPct val="90000"/>
              </a:lnSpc>
            </a:pPr>
            <a:r>
              <a:rPr lang="de-DE" sz="2000" smtClean="0"/>
              <a:t>dependent upon education</a:t>
            </a:r>
          </a:p>
          <a:p>
            <a:pPr marL="804863" lvl="1" indent="-404813"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de-DE" sz="2200" smtClean="0"/>
              <a:t>Action scheme: Preference for physically arousing and exciting activities such as going to discotheques, cinema, going out for food and drinks, working out (</a:t>
            </a:r>
            <a:r>
              <a:rPr lang="de-DE" sz="2400" smtClean="0"/>
              <a:t>4 items covering 12 activities)</a:t>
            </a:r>
            <a:endParaRPr lang="de-DE" sz="2200" smtClean="0"/>
          </a:p>
          <a:p>
            <a:pPr marL="1079500" lvl="2" indent="-279400" eaLnBrk="1" hangingPunct="1">
              <a:lnSpc>
                <a:spcPct val="90000"/>
              </a:lnSpc>
            </a:pPr>
            <a:r>
              <a:rPr lang="de-DE" sz="2000" smtClean="0"/>
              <a:t>negative association with age</a:t>
            </a:r>
          </a:p>
          <a:p>
            <a:pPr eaLnBrk="1" hangingPunct="1"/>
            <a:r>
              <a:rPr lang="de-DE" sz="2800" smtClean="0"/>
              <a:t>Satisfactory loadings and internal consistency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15.10.2010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Arránz Becker, Lois: Lifestyle homogamy European Network on Divorce, Valencia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7E7011-30F8-44D8-8E7C-C405C0AB0BFB}" type="slidenum">
              <a:rPr lang="de-DE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rnd" cmpd="sng" algn="ctr">
        <a:solidFill>
          <a:schemeClr val="phClr">
            <a:shade val="95000"/>
            <a:satMod val="105000"/>
          </a:schemeClr>
        </a:solidFill>
        <a:prstDash val="solid"/>
      </a:ln>
      <a:ln w="25400" cap="rnd" cmpd="sng" algn="ctr">
        <a:solidFill>
          <a:schemeClr val="phClr"/>
        </a:solidFill>
        <a:prstDash val="solid"/>
      </a:ln>
      <a:ln w="38100" cap="rnd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100000" t="-60000" r="100000" b="20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100000" t="100000" r="100000" b="10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rnd" cmpd="sng" algn="ctr">
        <a:solidFill>
          <a:schemeClr val="phClr">
            <a:shade val="95000"/>
            <a:satMod val="105000"/>
          </a:schemeClr>
        </a:solidFill>
        <a:prstDash val="solid"/>
      </a:ln>
      <a:ln w="25400" cap="rnd" cmpd="sng" algn="ctr">
        <a:solidFill>
          <a:schemeClr val="phClr"/>
        </a:solidFill>
        <a:prstDash val="solid"/>
      </a:ln>
      <a:ln w="38100" cap="rnd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100000" t="-60000" r="100000" b="20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100000" t="100000" r="100000" b="10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rnd" cmpd="sng" algn="ctr">
        <a:solidFill>
          <a:schemeClr val="phClr">
            <a:shade val="95000"/>
            <a:satMod val="105000"/>
          </a:schemeClr>
        </a:solidFill>
        <a:prstDash val="solid"/>
      </a:ln>
      <a:ln w="25400" cap="rnd" cmpd="sng" algn="ctr">
        <a:solidFill>
          <a:schemeClr val="phClr"/>
        </a:solidFill>
        <a:prstDash val="solid"/>
      </a:ln>
      <a:ln w="38100" cap="rnd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100000" t="-60000" r="100000" b="20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100000" t="100000" r="100000" b="10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rnd" cmpd="sng" algn="ctr">
        <a:solidFill>
          <a:schemeClr val="phClr">
            <a:shade val="95000"/>
            <a:satMod val="105000"/>
          </a:schemeClr>
        </a:solidFill>
        <a:prstDash val="solid"/>
      </a:ln>
      <a:ln w="25400" cap="rnd" cmpd="sng" algn="ctr">
        <a:solidFill>
          <a:schemeClr val="phClr"/>
        </a:solidFill>
        <a:prstDash val="solid"/>
      </a:ln>
      <a:ln w="38100" cap="rnd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100000" t="-60000" r="100000" b="20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100000" t="100000" r="100000" b="10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rnd" cmpd="sng" algn="ctr">
        <a:solidFill>
          <a:schemeClr val="phClr">
            <a:shade val="95000"/>
            <a:satMod val="105000"/>
          </a:schemeClr>
        </a:solidFill>
        <a:prstDash val="solid"/>
      </a:ln>
      <a:ln w="25400" cap="rnd" cmpd="sng" algn="ctr">
        <a:solidFill>
          <a:schemeClr val="phClr"/>
        </a:solidFill>
        <a:prstDash val="solid"/>
      </a:ln>
      <a:ln w="38100" cap="rnd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100000" t="-60000" r="100000" b="20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100000" t="100000" r="100000" b="10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1678</Words>
  <Application>Microsoft Office PowerPoint</Application>
  <PresentationFormat>On-screen Show (4:3)</PresentationFormat>
  <Paragraphs>343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Larissa-Design</vt:lpstr>
      <vt:lpstr> </vt:lpstr>
      <vt:lpstr>I. Theoretical background</vt:lpstr>
      <vt:lpstr>The Attainment of Homogamy</vt:lpstr>
      <vt:lpstr>Consequences of Homogamy: Selection Processes</vt:lpstr>
      <vt:lpstr>Theoretical Rationale  for the Study of Lifestyles</vt:lpstr>
      <vt:lpstr>Hypotheses</vt:lpstr>
      <vt:lpstr>II. Method</vt:lpstr>
      <vt:lpstr>Data Base</vt:lpstr>
      <vt:lpstr>Two Leisure-related Lifestyles</vt:lpstr>
      <vt:lpstr>Data Structure</vt:lpstr>
      <vt:lpstr>Sample: Descriptives</vt:lpstr>
      <vt:lpstr>IV. Results</vt:lpstr>
      <vt:lpstr>Lifestyles: Gender Differences</vt:lpstr>
      <vt:lpstr>Homogamy (t1): Action Scheme</vt:lpstr>
      <vt:lpstr>Homogamy (t1): Highbrow Scheme</vt:lpstr>
      <vt:lpstr>Convergence (Action Scheme) </vt:lpstr>
      <vt:lpstr>Convergence (Highbrow Scheme) </vt:lpstr>
      <vt:lpstr>a) Effects of homogamy and convergence on marital stability</vt:lpstr>
      <vt:lpstr>Impact of homogamy and convergence on union dissolution </vt:lpstr>
      <vt:lpstr>Homogamy: Action Scheme</vt:lpstr>
      <vt:lpstr>Homogamy: Highbrow Scheme</vt:lpstr>
      <vt:lpstr>Convergence (Action Scheme) </vt:lpstr>
      <vt:lpstr>b) Alignment across the life course</vt:lpstr>
      <vt:lpstr>Alignment: Action scheme</vt:lpstr>
      <vt:lpstr>Alignment: Highbrow scheme</vt:lpstr>
      <vt:lpstr>Moderated Actor-Partner-Interdependence Model (APIM)</vt:lpstr>
      <vt:lpstr>Alignment across the Life Course</vt:lpstr>
      <vt:lpstr>Summary</vt:lpstr>
      <vt:lpstr>Discussion</vt:lpstr>
      <vt:lpstr>Slide 30</vt:lpstr>
      <vt:lpstr>Actor-Partner-Interdependence Model (APIM)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arranz</dc:creator>
  <cp:lastModifiedBy>Your User Name</cp:lastModifiedBy>
  <cp:revision>100</cp:revision>
  <dcterms:created xsi:type="dcterms:W3CDTF">2010-10-04T13:07:58Z</dcterms:created>
  <dcterms:modified xsi:type="dcterms:W3CDTF">2010-10-15T06:47:00Z</dcterms:modified>
</cp:coreProperties>
</file>