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57" r:id="rId5"/>
    <p:sldId id="258" r:id="rId6"/>
    <p:sldId id="259" r:id="rId7"/>
    <p:sldId id="261" r:id="rId8"/>
    <p:sldId id="264" r:id="rId9"/>
    <p:sldId id="266" r:id="rId10"/>
    <p:sldId id="267" r:id="rId11"/>
    <p:sldId id="268" r:id="rId12"/>
    <p:sldId id="269" r:id="rId13"/>
    <p:sldId id="270" r:id="rId14"/>
    <p:sldId id="272" r:id="rId15"/>
    <p:sldId id="271" r:id="rId16"/>
    <p:sldId id="263" r:id="rId17"/>
    <p:sldId id="274" r:id="rId18"/>
    <p:sldId id="275" r:id="rId19"/>
    <p:sldId id="273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92" y="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HD\Desktop\ARXIU\Documents%20%20Francesc\SOCIOLOGIA%20EDUCACIO___\LLIBRE%20AMB%20CARLES\py_grafico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HD\Desktop\ARXIU\Documents%20%20Francesc\SOCIOLOGIA%20EDUCACIO___\LLIBRE%20AMB%20CARLES\py_grafico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1"/>
  <c:chart>
    <c:plotArea>
      <c:layout/>
      <c:barChart>
        <c:barDir val="col"/>
        <c:grouping val="clustered"/>
        <c:ser>
          <c:idx val="0"/>
          <c:order val="0"/>
          <c:tx>
            <c:strRef>
              <c:f>Full2!$B$1</c:f>
              <c:strCache>
                <c:ptCount val="1"/>
                <c:pt idx="0">
                  <c:v>Q1</c:v>
                </c:pt>
              </c:strCache>
            </c:strRef>
          </c:tx>
          <c:cat>
            <c:strRef>
              <c:f>Full2!$A$2:$A$28</c:f>
              <c:strCache>
                <c:ptCount val="27"/>
                <c:pt idx="0">
                  <c:v>Austria</c:v>
                </c:pt>
                <c:pt idx="1">
                  <c:v>Belgium</c:v>
                </c:pt>
                <c:pt idx="2">
                  <c:v>Croatia</c:v>
                </c:pt>
                <c:pt idx="3">
                  <c:v>Cyprus</c:v>
                </c:pt>
                <c:pt idx="4">
                  <c:v>Czech Republic</c:v>
                </c:pt>
                <c:pt idx="5">
                  <c:v>Denmark</c:v>
                </c:pt>
                <c:pt idx="6">
                  <c:v>Estonia</c:v>
                </c:pt>
                <c:pt idx="7">
                  <c:v>Finland</c:v>
                </c:pt>
                <c:pt idx="8">
                  <c:v>France</c:v>
                </c:pt>
                <c:pt idx="9">
                  <c:v>Germany</c:v>
                </c:pt>
                <c:pt idx="10">
                  <c:v>Greece</c:v>
                </c:pt>
                <c:pt idx="11">
                  <c:v>Hungary</c:v>
                </c:pt>
                <c:pt idx="12">
                  <c:v>Ireland</c:v>
                </c:pt>
                <c:pt idx="13">
                  <c:v>Italy</c:v>
                </c:pt>
                <c:pt idx="14">
                  <c:v>Latvia</c:v>
                </c:pt>
                <c:pt idx="15">
                  <c:v>Lithuania</c:v>
                </c:pt>
                <c:pt idx="16">
                  <c:v>Luxembourg</c:v>
                </c:pt>
                <c:pt idx="17">
                  <c:v>Malta</c:v>
                </c:pt>
                <c:pt idx="18">
                  <c:v>Netherlands</c:v>
                </c:pt>
                <c:pt idx="19">
                  <c:v>Poland</c:v>
                </c:pt>
                <c:pt idx="20">
                  <c:v>Portugal</c:v>
                </c:pt>
                <c:pt idx="21">
                  <c:v>Romania</c:v>
                </c:pt>
                <c:pt idx="22">
                  <c:v>Slovak Republic</c:v>
                </c:pt>
                <c:pt idx="23">
                  <c:v>Slovenia</c:v>
                </c:pt>
                <c:pt idx="24">
                  <c:v>Spain</c:v>
                </c:pt>
                <c:pt idx="25">
                  <c:v>Sweden</c:v>
                </c:pt>
                <c:pt idx="26">
                  <c:v>United Kingdom</c:v>
                </c:pt>
              </c:strCache>
            </c:strRef>
          </c:cat>
          <c:val>
            <c:numRef>
              <c:f>Full2!$B$2:$B$28</c:f>
              <c:numCache>
                <c:formatCode>0.0</c:formatCode>
                <c:ptCount val="27"/>
                <c:pt idx="0">
                  <c:v>35.127112066940875</c:v>
                </c:pt>
                <c:pt idx="1">
                  <c:v>35.151869185761072</c:v>
                </c:pt>
                <c:pt idx="2">
                  <c:v>36.019755752339059</c:v>
                </c:pt>
                <c:pt idx="3">
                  <c:v>56.930182421991404</c:v>
                </c:pt>
                <c:pt idx="4">
                  <c:v>36.478555068831653</c:v>
                </c:pt>
                <c:pt idx="5">
                  <c:v>25.334625839863616</c:v>
                </c:pt>
                <c:pt idx="6">
                  <c:v>13.453661771066185</c:v>
                </c:pt>
                <c:pt idx="7">
                  <c:v>19.656070005860563</c:v>
                </c:pt>
                <c:pt idx="8">
                  <c:v>39.873624647204117</c:v>
                </c:pt>
                <c:pt idx="9">
                  <c:v>27.909659247686427</c:v>
                </c:pt>
                <c:pt idx="10">
                  <c:v>49.763839481471202</c:v>
                </c:pt>
                <c:pt idx="11">
                  <c:v>47.002345835571241</c:v>
                </c:pt>
                <c:pt idx="12">
                  <c:v>26.355205723227897</c:v>
                </c:pt>
                <c:pt idx="13">
                  <c:v>36.882699749297508</c:v>
                </c:pt>
                <c:pt idx="14">
                  <c:v>25.012713920553189</c:v>
                </c:pt>
                <c:pt idx="15">
                  <c:v>38.6836944072394</c:v>
                </c:pt>
                <c:pt idx="16">
                  <c:v>45.136146689855757</c:v>
                </c:pt>
                <c:pt idx="17">
                  <c:v>49.631435373972963</c:v>
                </c:pt>
                <c:pt idx="18">
                  <c:v>30.173943631021682</c:v>
                </c:pt>
                <c:pt idx="19">
                  <c:v>27.801428913052554</c:v>
                </c:pt>
                <c:pt idx="20">
                  <c:v>29.906039986581252</c:v>
                </c:pt>
                <c:pt idx="21">
                  <c:v>56.132818299538791</c:v>
                </c:pt>
                <c:pt idx="22">
                  <c:v>49.904575357042432</c:v>
                </c:pt>
                <c:pt idx="23">
                  <c:v>25.084832957120373</c:v>
                </c:pt>
                <c:pt idx="24">
                  <c:v>31.57121402315429</c:v>
                </c:pt>
                <c:pt idx="25">
                  <c:v>33.649553226691189</c:v>
                </c:pt>
                <c:pt idx="26">
                  <c:v>25.693779243840027</c:v>
                </c:pt>
              </c:numCache>
            </c:numRef>
          </c:val>
        </c:ser>
        <c:ser>
          <c:idx val="1"/>
          <c:order val="1"/>
          <c:tx>
            <c:strRef>
              <c:f>Full2!$C$1</c:f>
              <c:strCache>
                <c:ptCount val="1"/>
                <c:pt idx="0">
                  <c:v>Todos</c:v>
                </c:pt>
              </c:strCache>
            </c:strRef>
          </c:tx>
          <c:cat>
            <c:strRef>
              <c:f>Full2!$A$2:$A$28</c:f>
              <c:strCache>
                <c:ptCount val="27"/>
                <c:pt idx="0">
                  <c:v>Austria</c:v>
                </c:pt>
                <c:pt idx="1">
                  <c:v>Belgium</c:v>
                </c:pt>
                <c:pt idx="2">
                  <c:v>Croatia</c:v>
                </c:pt>
                <c:pt idx="3">
                  <c:v>Cyprus</c:v>
                </c:pt>
                <c:pt idx="4">
                  <c:v>Czech Republic</c:v>
                </c:pt>
                <c:pt idx="5">
                  <c:v>Denmark</c:v>
                </c:pt>
                <c:pt idx="6">
                  <c:v>Estonia</c:v>
                </c:pt>
                <c:pt idx="7">
                  <c:v>Finland</c:v>
                </c:pt>
                <c:pt idx="8">
                  <c:v>France</c:v>
                </c:pt>
                <c:pt idx="9">
                  <c:v>Germany</c:v>
                </c:pt>
                <c:pt idx="10">
                  <c:v>Greece</c:v>
                </c:pt>
                <c:pt idx="11">
                  <c:v>Hungary</c:v>
                </c:pt>
                <c:pt idx="12">
                  <c:v>Ireland</c:v>
                </c:pt>
                <c:pt idx="13">
                  <c:v>Italy</c:v>
                </c:pt>
                <c:pt idx="14">
                  <c:v>Latvia</c:v>
                </c:pt>
                <c:pt idx="15">
                  <c:v>Lithuania</c:v>
                </c:pt>
                <c:pt idx="16">
                  <c:v>Luxembourg</c:v>
                </c:pt>
                <c:pt idx="17">
                  <c:v>Malta</c:v>
                </c:pt>
                <c:pt idx="18">
                  <c:v>Netherlands</c:v>
                </c:pt>
                <c:pt idx="19">
                  <c:v>Poland</c:v>
                </c:pt>
                <c:pt idx="20">
                  <c:v>Portugal</c:v>
                </c:pt>
                <c:pt idx="21">
                  <c:v>Romania</c:v>
                </c:pt>
                <c:pt idx="22">
                  <c:v>Slovak Republic</c:v>
                </c:pt>
                <c:pt idx="23">
                  <c:v>Slovenia</c:v>
                </c:pt>
                <c:pt idx="24">
                  <c:v>Spain</c:v>
                </c:pt>
                <c:pt idx="25">
                  <c:v>Sweden</c:v>
                </c:pt>
                <c:pt idx="26">
                  <c:v>United Kingdom</c:v>
                </c:pt>
              </c:strCache>
            </c:strRef>
          </c:cat>
          <c:val>
            <c:numRef>
              <c:f>Full2!$C$2:$C$28</c:f>
              <c:numCache>
                <c:formatCode>0.0</c:formatCode>
                <c:ptCount val="27"/>
                <c:pt idx="0">
                  <c:v>20.819789535151621</c:v>
                </c:pt>
                <c:pt idx="1">
                  <c:v>19.77236423582146</c:v>
                </c:pt>
                <c:pt idx="2">
                  <c:v>24.622497398280288</c:v>
                </c:pt>
                <c:pt idx="3">
                  <c:v>42.121655264252887</c:v>
                </c:pt>
                <c:pt idx="4">
                  <c:v>20.6443789206449</c:v>
                </c:pt>
                <c:pt idx="5">
                  <c:v>15.860679395451466</c:v>
                </c:pt>
                <c:pt idx="6">
                  <c:v>8.7713330077238485</c:v>
                </c:pt>
                <c:pt idx="7">
                  <c:v>11.450060784254152</c:v>
                </c:pt>
                <c:pt idx="8">
                  <c:v>22.049392019046117</c:v>
                </c:pt>
                <c:pt idx="9">
                  <c:v>16.981620643604881</c:v>
                </c:pt>
                <c:pt idx="10">
                  <c:v>32.690225338575758</c:v>
                </c:pt>
                <c:pt idx="11">
                  <c:v>25.984853858410421</c:v>
                </c:pt>
                <c:pt idx="12">
                  <c:v>15.323784417232316</c:v>
                </c:pt>
                <c:pt idx="13">
                  <c:v>23.206992225970627</c:v>
                </c:pt>
                <c:pt idx="14">
                  <c:v>17.23642640063029</c:v>
                </c:pt>
                <c:pt idx="15">
                  <c:v>24.716025057367229</c:v>
                </c:pt>
                <c:pt idx="16">
                  <c:v>25.840916931833164</c:v>
                </c:pt>
                <c:pt idx="17">
                  <c:v>32.511976746707155</c:v>
                </c:pt>
                <c:pt idx="18">
                  <c:v>18.534163277131274</c:v>
                </c:pt>
                <c:pt idx="19">
                  <c:v>16.244022329860989</c:v>
                </c:pt>
                <c:pt idx="20">
                  <c:v>17.387309426306718</c:v>
                </c:pt>
                <c:pt idx="21">
                  <c:v>38.510802630692119</c:v>
                </c:pt>
                <c:pt idx="22">
                  <c:v>30.690139385454923</c:v>
                </c:pt>
                <c:pt idx="23">
                  <c:v>14.997424233724274</c:v>
                </c:pt>
                <c:pt idx="24">
                  <c:v>18.285471155563823</c:v>
                </c:pt>
                <c:pt idx="25">
                  <c:v>21.628656060069297</c:v>
                </c:pt>
                <c:pt idx="26">
                  <c:v>17.403606395322626</c:v>
                </c:pt>
              </c:numCache>
            </c:numRef>
          </c:val>
        </c:ser>
        <c:ser>
          <c:idx val="2"/>
          <c:order val="2"/>
          <c:tx>
            <c:strRef>
              <c:f>Full2!$D$1</c:f>
              <c:strCache>
                <c:ptCount val="1"/>
                <c:pt idx="0">
                  <c:v>Q4</c:v>
                </c:pt>
              </c:strCache>
            </c:strRef>
          </c:tx>
          <c:cat>
            <c:strRef>
              <c:f>Full2!$A$2:$A$28</c:f>
              <c:strCache>
                <c:ptCount val="27"/>
                <c:pt idx="0">
                  <c:v>Austria</c:v>
                </c:pt>
                <c:pt idx="1">
                  <c:v>Belgium</c:v>
                </c:pt>
                <c:pt idx="2">
                  <c:v>Croatia</c:v>
                </c:pt>
                <c:pt idx="3">
                  <c:v>Cyprus</c:v>
                </c:pt>
                <c:pt idx="4">
                  <c:v>Czech Republic</c:v>
                </c:pt>
                <c:pt idx="5">
                  <c:v>Denmark</c:v>
                </c:pt>
                <c:pt idx="6">
                  <c:v>Estonia</c:v>
                </c:pt>
                <c:pt idx="7">
                  <c:v>Finland</c:v>
                </c:pt>
                <c:pt idx="8">
                  <c:v>France</c:v>
                </c:pt>
                <c:pt idx="9">
                  <c:v>Germany</c:v>
                </c:pt>
                <c:pt idx="10">
                  <c:v>Greece</c:v>
                </c:pt>
                <c:pt idx="11">
                  <c:v>Hungary</c:v>
                </c:pt>
                <c:pt idx="12">
                  <c:v>Ireland</c:v>
                </c:pt>
                <c:pt idx="13">
                  <c:v>Italy</c:v>
                </c:pt>
                <c:pt idx="14">
                  <c:v>Latvia</c:v>
                </c:pt>
                <c:pt idx="15">
                  <c:v>Lithuania</c:v>
                </c:pt>
                <c:pt idx="16">
                  <c:v>Luxembourg</c:v>
                </c:pt>
                <c:pt idx="17">
                  <c:v>Malta</c:v>
                </c:pt>
                <c:pt idx="18">
                  <c:v>Netherlands</c:v>
                </c:pt>
                <c:pt idx="19">
                  <c:v>Poland</c:v>
                </c:pt>
                <c:pt idx="20">
                  <c:v>Portugal</c:v>
                </c:pt>
                <c:pt idx="21">
                  <c:v>Romania</c:v>
                </c:pt>
                <c:pt idx="22">
                  <c:v>Slovak Republic</c:v>
                </c:pt>
                <c:pt idx="23">
                  <c:v>Slovenia</c:v>
                </c:pt>
                <c:pt idx="24">
                  <c:v>Spain</c:v>
                </c:pt>
                <c:pt idx="25">
                  <c:v>Sweden</c:v>
                </c:pt>
                <c:pt idx="26">
                  <c:v>United Kingdom</c:v>
                </c:pt>
              </c:strCache>
            </c:strRef>
          </c:cat>
          <c:val>
            <c:numRef>
              <c:f>Full2!$D$2:$D$28</c:f>
              <c:numCache>
                <c:formatCode>0.0</c:formatCode>
                <c:ptCount val="27"/>
                <c:pt idx="0">
                  <c:v>8.3701423661723204</c:v>
                </c:pt>
                <c:pt idx="1">
                  <c:v>5.8872308947198473</c:v>
                </c:pt>
                <c:pt idx="2">
                  <c:v>11.093174589464105</c:v>
                </c:pt>
                <c:pt idx="3">
                  <c:v>24.888353196203727</c:v>
                </c:pt>
                <c:pt idx="4">
                  <c:v>6.0005547124641394</c:v>
                </c:pt>
                <c:pt idx="5">
                  <c:v>6.7924596276241784</c:v>
                </c:pt>
                <c:pt idx="6">
                  <c:v>3.6670498122001285</c:v>
                </c:pt>
                <c:pt idx="7">
                  <c:v>4.5222679588680466</c:v>
                </c:pt>
                <c:pt idx="8">
                  <c:v>5.2367950072382703</c:v>
                </c:pt>
                <c:pt idx="9">
                  <c:v>4.8273573957470264</c:v>
                </c:pt>
                <c:pt idx="10">
                  <c:v>14.688854449402671</c:v>
                </c:pt>
                <c:pt idx="11">
                  <c:v>8.0174070097389798</c:v>
                </c:pt>
                <c:pt idx="12">
                  <c:v>6.2722216112931459</c:v>
                </c:pt>
                <c:pt idx="13">
                  <c:v>11.486961044840999</c:v>
                </c:pt>
                <c:pt idx="14">
                  <c:v>8.3692098376347843</c:v>
                </c:pt>
                <c:pt idx="15">
                  <c:v>11.550381015293167</c:v>
                </c:pt>
                <c:pt idx="16">
                  <c:v>7.4947222103735927</c:v>
                </c:pt>
                <c:pt idx="17">
                  <c:v>14.860059291254492</c:v>
                </c:pt>
                <c:pt idx="18">
                  <c:v>6.9329388329466237</c:v>
                </c:pt>
                <c:pt idx="19">
                  <c:v>5.1729036170880001</c:v>
                </c:pt>
                <c:pt idx="20">
                  <c:v>4.5222857494626627</c:v>
                </c:pt>
                <c:pt idx="21">
                  <c:v>19.238957022696798</c:v>
                </c:pt>
                <c:pt idx="22">
                  <c:v>13.529427803019825</c:v>
                </c:pt>
                <c:pt idx="23">
                  <c:v>6.3356388264391965</c:v>
                </c:pt>
                <c:pt idx="24">
                  <c:v>5.9567723436137641</c:v>
                </c:pt>
                <c:pt idx="25">
                  <c:v>10.749227628823258</c:v>
                </c:pt>
                <c:pt idx="26">
                  <c:v>7.2279836512056646</c:v>
                </c:pt>
              </c:numCache>
            </c:numRef>
          </c:val>
        </c:ser>
        <c:axId val="134117632"/>
        <c:axId val="134271360"/>
      </c:barChart>
      <c:catAx>
        <c:axId val="134117632"/>
        <c:scaling>
          <c:orientation val="minMax"/>
        </c:scaling>
        <c:axPos val="b"/>
        <c:tickLblPos val="nextTo"/>
        <c:crossAx val="134271360"/>
        <c:crosses val="autoZero"/>
        <c:auto val="1"/>
        <c:lblAlgn val="ctr"/>
        <c:lblOffset val="100"/>
      </c:catAx>
      <c:valAx>
        <c:axId val="134271360"/>
        <c:scaling>
          <c:orientation val="minMax"/>
        </c:scaling>
        <c:axPos val="l"/>
        <c:majorGridlines/>
        <c:numFmt formatCode="0.0" sourceLinked="1"/>
        <c:tickLblPos val="nextTo"/>
        <c:crossAx val="13411763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100" baseline="0"/>
      </a:pPr>
      <a:endParaRPr lang="es-E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1"/>
  <c:chart>
    <c:plotArea>
      <c:layout/>
      <c:barChart>
        <c:barDir val="col"/>
        <c:grouping val="clustered"/>
        <c:ser>
          <c:idx val="0"/>
          <c:order val="0"/>
          <c:tx>
            <c:strRef>
              <c:f>Full3!$B$1</c:f>
              <c:strCache>
                <c:ptCount val="1"/>
                <c:pt idx="0">
                  <c:v>Q1</c:v>
                </c:pt>
              </c:strCache>
            </c:strRef>
          </c:tx>
          <c:cat>
            <c:strRef>
              <c:f>Full3!$A$2:$A$14</c:f>
              <c:strCache>
                <c:ptCount val="13"/>
                <c:pt idx="0">
                  <c:v>Canada</c:v>
                </c:pt>
                <c:pt idx="1">
                  <c:v>Chile</c:v>
                </c:pt>
                <c:pt idx="2">
                  <c:v>Mexico</c:v>
                </c:pt>
                <c:pt idx="3">
                  <c:v>United States</c:v>
                </c:pt>
                <c:pt idx="4">
                  <c:v>Brazil</c:v>
                </c:pt>
                <c:pt idx="5">
                  <c:v>CABA (Argentina)</c:v>
                </c:pt>
                <c:pt idx="6">
                  <c:v>Colombia</c:v>
                </c:pt>
                <c:pt idx="7">
                  <c:v>Costa Rica</c:v>
                </c:pt>
                <c:pt idx="8">
                  <c:v>Dominican Republic</c:v>
                </c:pt>
                <c:pt idx="9">
                  <c:v>Peru</c:v>
                </c:pt>
                <c:pt idx="10">
                  <c:v>Trinidad and Tobago</c:v>
                </c:pt>
                <c:pt idx="11">
                  <c:v>Uruguay</c:v>
                </c:pt>
                <c:pt idx="12">
                  <c:v>Argentina*</c:v>
                </c:pt>
              </c:strCache>
            </c:strRef>
          </c:cat>
          <c:val>
            <c:numRef>
              <c:f>Full3!$B$2:$B$14</c:f>
              <c:numCache>
                <c:formatCode>0.0</c:formatCode>
                <c:ptCount val="13"/>
                <c:pt idx="0">
                  <c:v>18.603110630463526</c:v>
                </c:pt>
                <c:pt idx="1">
                  <c:v>56.232284049777768</c:v>
                </c:pt>
                <c:pt idx="2">
                  <c:v>65.208235575161481</c:v>
                </c:pt>
                <c:pt idx="3">
                  <c:v>32.046564178044441</c:v>
                </c:pt>
                <c:pt idx="4">
                  <c:v>72.260617339628553</c:v>
                </c:pt>
                <c:pt idx="5">
                  <c:v>49.28710464461988</c:v>
                </c:pt>
                <c:pt idx="6">
                  <c:v>65.122648136998578</c:v>
                </c:pt>
                <c:pt idx="7">
                  <c:v>64.05718556630552</c:v>
                </c:pt>
                <c:pt idx="8">
                  <c:v>96.727487481652133</c:v>
                </c:pt>
                <c:pt idx="9">
                  <c:v>84.906418281276729</c:v>
                </c:pt>
                <c:pt idx="10">
                  <c:v>58.60135155802152</c:v>
                </c:pt>
                <c:pt idx="11">
                  <c:v>59.302663128591192</c:v>
                </c:pt>
                <c:pt idx="12">
                  <c:v>57.034284061897758</c:v>
                </c:pt>
              </c:numCache>
            </c:numRef>
          </c:val>
        </c:ser>
        <c:ser>
          <c:idx val="1"/>
          <c:order val="1"/>
          <c:tx>
            <c:strRef>
              <c:f>Full3!$C$1</c:f>
              <c:strCache>
                <c:ptCount val="1"/>
                <c:pt idx="0">
                  <c:v>Todos</c:v>
                </c:pt>
              </c:strCache>
            </c:strRef>
          </c:tx>
          <c:cat>
            <c:strRef>
              <c:f>Full3!$A$2:$A$14</c:f>
              <c:strCache>
                <c:ptCount val="13"/>
                <c:pt idx="0">
                  <c:v>Canada</c:v>
                </c:pt>
                <c:pt idx="1">
                  <c:v>Chile</c:v>
                </c:pt>
                <c:pt idx="2">
                  <c:v>Mexico</c:v>
                </c:pt>
                <c:pt idx="3">
                  <c:v>United States</c:v>
                </c:pt>
                <c:pt idx="4">
                  <c:v>Brazil</c:v>
                </c:pt>
                <c:pt idx="5">
                  <c:v>CABA (Argentina)</c:v>
                </c:pt>
                <c:pt idx="6">
                  <c:v>Colombia</c:v>
                </c:pt>
                <c:pt idx="7">
                  <c:v>Costa Rica</c:v>
                </c:pt>
                <c:pt idx="8">
                  <c:v>Dominican Republic</c:v>
                </c:pt>
                <c:pt idx="9">
                  <c:v>Peru</c:v>
                </c:pt>
                <c:pt idx="10">
                  <c:v>Trinidad and Tobago</c:v>
                </c:pt>
                <c:pt idx="11">
                  <c:v>Uruguay</c:v>
                </c:pt>
                <c:pt idx="12">
                  <c:v>Argentina*</c:v>
                </c:pt>
              </c:strCache>
            </c:strRef>
          </c:cat>
          <c:val>
            <c:numRef>
              <c:f>Full3!$C$2:$C$14</c:f>
              <c:numCache>
                <c:formatCode>0.0</c:formatCode>
                <c:ptCount val="13"/>
                <c:pt idx="0">
                  <c:v>11.078199850544516</c:v>
                </c:pt>
                <c:pt idx="1">
                  <c:v>34.800468649234197</c:v>
                </c:pt>
                <c:pt idx="2">
                  <c:v>47.741483176851126</c:v>
                </c:pt>
                <c:pt idx="3">
                  <c:v>20.308658188862932</c:v>
                </c:pt>
                <c:pt idx="4">
                  <c:v>56.58213985227183</c:v>
                </c:pt>
                <c:pt idx="5">
                  <c:v>22.661559947908049</c:v>
                </c:pt>
                <c:pt idx="6">
                  <c:v>48.994552058755431</c:v>
                </c:pt>
                <c:pt idx="7">
                  <c:v>46.345655150682724</c:v>
                </c:pt>
                <c:pt idx="8">
                  <c:v>85.736131676000582</c:v>
                </c:pt>
                <c:pt idx="9">
                  <c:v>58.441586173942063</c:v>
                </c:pt>
                <c:pt idx="10">
                  <c:v>45.829185402309655</c:v>
                </c:pt>
                <c:pt idx="11">
                  <c:v>40.7654387708508</c:v>
                </c:pt>
                <c:pt idx="12">
                  <c:v>39.720017811788523</c:v>
                </c:pt>
              </c:numCache>
            </c:numRef>
          </c:val>
        </c:ser>
        <c:ser>
          <c:idx val="2"/>
          <c:order val="2"/>
          <c:tx>
            <c:strRef>
              <c:f>Full3!$D$1</c:f>
              <c:strCache>
                <c:ptCount val="1"/>
                <c:pt idx="0">
                  <c:v>Q4</c:v>
                </c:pt>
              </c:strCache>
            </c:strRef>
          </c:tx>
          <c:cat>
            <c:strRef>
              <c:f>Full3!$A$2:$A$14</c:f>
              <c:strCache>
                <c:ptCount val="13"/>
                <c:pt idx="0">
                  <c:v>Canada</c:v>
                </c:pt>
                <c:pt idx="1">
                  <c:v>Chile</c:v>
                </c:pt>
                <c:pt idx="2">
                  <c:v>Mexico</c:v>
                </c:pt>
                <c:pt idx="3">
                  <c:v>United States</c:v>
                </c:pt>
                <c:pt idx="4">
                  <c:v>Brazil</c:v>
                </c:pt>
                <c:pt idx="5">
                  <c:v>CABA (Argentina)</c:v>
                </c:pt>
                <c:pt idx="6">
                  <c:v>Colombia</c:v>
                </c:pt>
                <c:pt idx="7">
                  <c:v>Costa Rica</c:v>
                </c:pt>
                <c:pt idx="8">
                  <c:v>Dominican Republic</c:v>
                </c:pt>
                <c:pt idx="9">
                  <c:v>Peru</c:v>
                </c:pt>
                <c:pt idx="10">
                  <c:v>Trinidad and Tobago</c:v>
                </c:pt>
                <c:pt idx="11">
                  <c:v>Uruguay</c:v>
                </c:pt>
                <c:pt idx="12">
                  <c:v>Argentina*</c:v>
                </c:pt>
              </c:strCache>
            </c:strRef>
          </c:cat>
          <c:val>
            <c:numRef>
              <c:f>Full3!$D$2:$D$14</c:f>
              <c:numCache>
                <c:formatCode>0.0</c:formatCode>
                <c:ptCount val="13"/>
                <c:pt idx="0">
                  <c:v>5.4407689235960026</c:v>
                </c:pt>
                <c:pt idx="1">
                  <c:v>15.666601256474094</c:v>
                </c:pt>
                <c:pt idx="2">
                  <c:v>30.321184824570274</c:v>
                </c:pt>
                <c:pt idx="3">
                  <c:v>8.5901481713222534</c:v>
                </c:pt>
                <c:pt idx="4">
                  <c:v>34.553527779301334</c:v>
                </c:pt>
                <c:pt idx="5">
                  <c:v>6.3473132041163653</c:v>
                </c:pt>
                <c:pt idx="6">
                  <c:v>27.478245083474047</c:v>
                </c:pt>
                <c:pt idx="7">
                  <c:v>23.818662711243508</c:v>
                </c:pt>
                <c:pt idx="8">
                  <c:v>68.075573202130485</c:v>
                </c:pt>
                <c:pt idx="9">
                  <c:v>32.44527674794849</c:v>
                </c:pt>
                <c:pt idx="10">
                  <c:v>26.936695871888759</c:v>
                </c:pt>
                <c:pt idx="11">
                  <c:v>19.018706149883279</c:v>
                </c:pt>
                <c:pt idx="12">
                  <c:v>20.663700879674035</c:v>
                </c:pt>
              </c:numCache>
            </c:numRef>
          </c:val>
        </c:ser>
        <c:axId val="36569088"/>
        <c:axId val="36572160"/>
      </c:barChart>
      <c:catAx>
        <c:axId val="36569088"/>
        <c:scaling>
          <c:orientation val="minMax"/>
        </c:scaling>
        <c:axPos val="b"/>
        <c:tickLblPos val="nextTo"/>
        <c:crossAx val="36572160"/>
        <c:crosses val="autoZero"/>
        <c:auto val="1"/>
        <c:lblAlgn val="ctr"/>
        <c:lblOffset val="100"/>
      </c:catAx>
      <c:valAx>
        <c:axId val="36572160"/>
        <c:scaling>
          <c:orientation val="minMax"/>
          <c:max val="100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3656908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100"/>
      </a:pPr>
      <a:endParaRPr lang="es-E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83FC-2A80-464E-8B47-173F74006F6C}" type="datetimeFigureOut">
              <a:rPr lang="es-ES" smtClean="0"/>
              <a:t>20/06/2018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288BA-80AC-4F15-9FA8-C401D91A964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83FC-2A80-464E-8B47-173F74006F6C}" type="datetimeFigureOut">
              <a:rPr lang="es-ES" smtClean="0"/>
              <a:t>20/06/2018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288BA-80AC-4F15-9FA8-C401D91A964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83FC-2A80-464E-8B47-173F74006F6C}" type="datetimeFigureOut">
              <a:rPr lang="es-ES" smtClean="0"/>
              <a:t>20/06/2018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288BA-80AC-4F15-9FA8-C401D91A964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83FC-2A80-464E-8B47-173F74006F6C}" type="datetimeFigureOut">
              <a:rPr lang="es-ES" smtClean="0"/>
              <a:t>20/06/2018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288BA-80AC-4F15-9FA8-C401D91A964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83FC-2A80-464E-8B47-173F74006F6C}" type="datetimeFigureOut">
              <a:rPr lang="es-ES" smtClean="0"/>
              <a:t>20/06/2018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288BA-80AC-4F15-9FA8-C401D91A964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83FC-2A80-464E-8B47-173F74006F6C}" type="datetimeFigureOut">
              <a:rPr lang="es-ES" smtClean="0"/>
              <a:t>20/06/2018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288BA-80AC-4F15-9FA8-C401D91A964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83FC-2A80-464E-8B47-173F74006F6C}" type="datetimeFigureOut">
              <a:rPr lang="es-ES" smtClean="0"/>
              <a:t>20/06/2018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288BA-80AC-4F15-9FA8-C401D91A964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83FC-2A80-464E-8B47-173F74006F6C}" type="datetimeFigureOut">
              <a:rPr lang="es-ES" smtClean="0"/>
              <a:t>20/06/2018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288BA-80AC-4F15-9FA8-C401D91A964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83FC-2A80-464E-8B47-173F74006F6C}" type="datetimeFigureOut">
              <a:rPr lang="es-ES" smtClean="0"/>
              <a:t>20/06/2018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288BA-80AC-4F15-9FA8-C401D91A964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83FC-2A80-464E-8B47-173F74006F6C}" type="datetimeFigureOut">
              <a:rPr lang="es-ES" smtClean="0"/>
              <a:t>20/06/2018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288BA-80AC-4F15-9FA8-C401D91A964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83FC-2A80-464E-8B47-173F74006F6C}" type="datetimeFigureOut">
              <a:rPr lang="es-ES" smtClean="0"/>
              <a:t>20/06/2018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288BA-80AC-4F15-9FA8-C401D91A964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783FC-2A80-464E-8B47-173F74006F6C}" type="datetimeFigureOut">
              <a:rPr lang="es-ES" smtClean="0"/>
              <a:t>20/06/2018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288BA-80AC-4F15-9FA8-C401D91A964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dx.doi.org/10.1787/9789264266490-table124-e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hyperlink" Target="http://dx.doi.org/10.1787/9789264266490-table124-e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Educación e igualdad social</a:t>
            </a:r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714348" y="400050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Francesc J. </a:t>
            </a:r>
            <a:r>
              <a:rPr kumimoji="0" lang="es-E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Hernàndez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Teorías de la reproducción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357298"/>
            <a:ext cx="485778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[Nueva sociología de la educación]</a:t>
            </a:r>
          </a:p>
          <a:p>
            <a:pPr>
              <a:buNone/>
            </a:pPr>
            <a:r>
              <a:rPr lang="es-ES" b="1" dirty="0" err="1" smtClean="0"/>
              <a:t>Basil</a:t>
            </a:r>
            <a:r>
              <a:rPr lang="es-ES" b="1" dirty="0" smtClean="0"/>
              <a:t> </a:t>
            </a:r>
            <a:r>
              <a:rPr lang="es-ES" b="1" dirty="0" err="1" smtClean="0"/>
              <a:t>Bernstein</a:t>
            </a:r>
            <a:endParaRPr lang="es-ES" b="1" dirty="0" smtClean="0"/>
          </a:p>
          <a:p>
            <a:endParaRPr lang="es-ES" dirty="0" smtClean="0"/>
          </a:p>
          <a:p>
            <a:pPr>
              <a:buNone/>
            </a:pPr>
            <a:r>
              <a:rPr lang="es-ES" dirty="0" smtClean="0"/>
              <a:t>Clases, códigos y control</a:t>
            </a:r>
          </a:p>
          <a:p>
            <a:pPr>
              <a:buNone/>
            </a:pPr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1026" name="Picture 2" descr="https://conocimientossociales.files.wordpress.com/2012/01/basi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2000240"/>
            <a:ext cx="2904312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Teorías de la reproducción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357298"/>
            <a:ext cx="485778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[Nueva sociología de la educación]</a:t>
            </a:r>
          </a:p>
          <a:p>
            <a:pPr>
              <a:buNone/>
            </a:pPr>
            <a:r>
              <a:rPr lang="es-ES" b="1" dirty="0" smtClean="0"/>
              <a:t>Paul </a:t>
            </a:r>
            <a:r>
              <a:rPr lang="es-ES" b="1" dirty="0" err="1" smtClean="0"/>
              <a:t>Willis</a:t>
            </a:r>
            <a:endParaRPr lang="es-ES" b="1" dirty="0" smtClean="0"/>
          </a:p>
          <a:p>
            <a:endParaRPr lang="es-ES" dirty="0" smtClean="0"/>
          </a:p>
          <a:p>
            <a:pPr>
              <a:buNone/>
            </a:pPr>
            <a:r>
              <a:rPr lang="es-ES" dirty="0" smtClean="0"/>
              <a:t>Aprendiendo a trabajar.</a:t>
            </a:r>
          </a:p>
          <a:p>
            <a:pPr>
              <a:buNone/>
            </a:pPr>
            <a:r>
              <a:rPr lang="es-ES" dirty="0" smtClean="0"/>
              <a:t>Las culturas del aula</a:t>
            </a:r>
          </a:p>
          <a:p>
            <a:pPr>
              <a:buNone/>
            </a:pPr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26626" name="Picture 2" descr="https://sociologiaifdtbo.files.wordpress.com/2013/05/paul_willis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2000240"/>
            <a:ext cx="2334594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Culturas del aula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err="1"/>
              <a:t>Phillip</a:t>
            </a:r>
            <a:r>
              <a:rPr lang="es-ES" dirty="0"/>
              <a:t> </a:t>
            </a:r>
            <a:r>
              <a:rPr lang="es-ES" dirty="0" smtClean="0"/>
              <a:t>Brown.- tres </a:t>
            </a:r>
            <a:r>
              <a:rPr lang="es-ES" dirty="0"/>
              <a:t>tipos de marcos de referencia: mantenimiento </a:t>
            </a:r>
            <a:r>
              <a:rPr lang="es-ES" i="1" dirty="0"/>
              <a:t>(</a:t>
            </a:r>
            <a:r>
              <a:rPr lang="es-ES" i="1" dirty="0" err="1"/>
              <a:t>getting</a:t>
            </a:r>
            <a:r>
              <a:rPr lang="es-ES" i="1" dirty="0"/>
              <a:t> in)</a:t>
            </a:r>
            <a:r>
              <a:rPr lang="es-ES" dirty="0"/>
              <a:t>, progreso </a:t>
            </a:r>
            <a:r>
              <a:rPr lang="es-ES" i="1" dirty="0"/>
              <a:t>(</a:t>
            </a:r>
            <a:r>
              <a:rPr lang="es-ES" i="1" dirty="0" err="1"/>
              <a:t>getting</a:t>
            </a:r>
            <a:r>
              <a:rPr lang="es-ES" i="1" dirty="0"/>
              <a:t> </a:t>
            </a:r>
            <a:r>
              <a:rPr lang="es-ES" i="1" dirty="0" err="1"/>
              <a:t>on</a:t>
            </a:r>
            <a:r>
              <a:rPr lang="es-ES" dirty="0"/>
              <a:t>) y abandono </a:t>
            </a:r>
            <a:r>
              <a:rPr lang="es-ES" i="1" dirty="0"/>
              <a:t>(</a:t>
            </a:r>
            <a:r>
              <a:rPr lang="es-ES" i="1" dirty="0" err="1"/>
              <a:t>getting</a:t>
            </a:r>
            <a:r>
              <a:rPr lang="es-ES" i="1" dirty="0"/>
              <a:t> </a:t>
            </a:r>
            <a:r>
              <a:rPr lang="es-ES" i="1" dirty="0" err="1"/>
              <a:t>out</a:t>
            </a:r>
            <a:r>
              <a:rPr lang="es-ES" i="1" dirty="0" smtClean="0"/>
              <a:t>)</a:t>
            </a:r>
            <a:r>
              <a:rPr lang="es-ES" dirty="0" smtClean="0"/>
              <a:t>.</a:t>
            </a:r>
          </a:p>
          <a:p>
            <a:r>
              <a:rPr lang="es-ES" dirty="0"/>
              <a:t>John </a:t>
            </a:r>
            <a:r>
              <a:rPr lang="es-ES" dirty="0" smtClean="0"/>
              <a:t>Abraham.- estudio </a:t>
            </a:r>
            <a:r>
              <a:rPr lang="es-ES" dirty="0"/>
              <a:t>para analizar las actitudes anti-escuela en dos grupos distintos de amigos, un grupo de «colegas» y otro de </a:t>
            </a:r>
            <a:r>
              <a:rPr lang="es-ES" i="1" dirty="0"/>
              <a:t>punks </a:t>
            </a:r>
            <a:r>
              <a:rPr lang="es-ES" dirty="0"/>
              <a:t>góticos</a:t>
            </a:r>
            <a:r>
              <a:rPr lang="es-ES" dirty="0" smtClean="0"/>
              <a:t>.</a:t>
            </a:r>
          </a:p>
          <a:p>
            <a:r>
              <a:rPr lang="es-ES" dirty="0"/>
              <a:t>Peter </a:t>
            </a:r>
            <a:r>
              <a:rPr lang="es-ES" dirty="0" err="1" smtClean="0"/>
              <a:t>Aggleton</a:t>
            </a:r>
            <a:r>
              <a:rPr lang="es-ES" dirty="0" smtClean="0"/>
              <a:t>.- difusión </a:t>
            </a:r>
            <a:r>
              <a:rPr lang="es-ES" dirty="0"/>
              <a:t>de la que denomina «ideología </a:t>
            </a:r>
            <a:r>
              <a:rPr lang="es-ES" dirty="0" err="1"/>
              <a:t>autorial</a:t>
            </a:r>
            <a:r>
              <a:rPr lang="es-ES" dirty="0" smtClean="0"/>
              <a:t>» en alumnado de clases medias.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Teorías de la resistencia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71742"/>
          </a:xfrm>
        </p:spPr>
        <p:txBody>
          <a:bodyPr>
            <a:normAutofit/>
          </a:bodyPr>
          <a:lstStyle/>
          <a:p>
            <a:r>
              <a:rPr lang="es-ES" dirty="0"/>
              <a:t>M. W. </a:t>
            </a:r>
            <a:r>
              <a:rPr lang="es-ES" dirty="0" smtClean="0"/>
              <a:t>Apple.- Ideología y currículum</a:t>
            </a:r>
          </a:p>
          <a:p>
            <a:r>
              <a:rPr lang="es-ES" dirty="0"/>
              <a:t>R. </a:t>
            </a:r>
            <a:r>
              <a:rPr lang="es-ES" dirty="0" err="1" smtClean="0"/>
              <a:t>Everhart</a:t>
            </a:r>
            <a:r>
              <a:rPr lang="es-ES" dirty="0" smtClean="0"/>
              <a:t>.- Describe </a:t>
            </a:r>
            <a:r>
              <a:rPr lang="es-ES" dirty="0"/>
              <a:t>la vida en las aulas en términos de distribución del tiempo y ritmo de </a:t>
            </a:r>
            <a:r>
              <a:rPr lang="es-ES" dirty="0" smtClean="0"/>
              <a:t>instrucción.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357158" y="4286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Corriente interaccionista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81171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ES" dirty="0" smtClean="0"/>
              <a:t>“Afortunadamente</a:t>
            </a:r>
            <a:r>
              <a:rPr lang="es-ES" dirty="0"/>
              <a:t>, hay un grupo relativamente amplio de personas en los </a:t>
            </a:r>
            <a:r>
              <a:rPr lang="es-ES" cap="small" dirty="0" err="1"/>
              <a:t>eeuu</a:t>
            </a:r>
            <a:r>
              <a:rPr lang="es-ES" dirty="0"/>
              <a:t>, Canadá, Inglaterra, Australia, Nueva Zelanda, España y otros lugares, que también se toma en serio estas cuestiones, personas con las que he mantenido contactos (y discusiones) y de las que he aprendido no poca cosa [...] Entre ellos se encuentran: Sandra </a:t>
            </a:r>
            <a:r>
              <a:rPr lang="es-ES" dirty="0" err="1"/>
              <a:t>Acker</a:t>
            </a:r>
            <a:r>
              <a:rPr lang="es-ES" dirty="0"/>
              <a:t>, </a:t>
            </a:r>
            <a:r>
              <a:rPr lang="es-ES" dirty="0" err="1"/>
              <a:t>Phillip</a:t>
            </a:r>
            <a:r>
              <a:rPr lang="es-ES" dirty="0"/>
              <a:t> </a:t>
            </a:r>
            <a:r>
              <a:rPr lang="es-ES" dirty="0" err="1"/>
              <a:t>Altbach</a:t>
            </a:r>
            <a:r>
              <a:rPr lang="es-ES" dirty="0"/>
              <a:t>, Jean </a:t>
            </a:r>
            <a:r>
              <a:rPr lang="es-ES" dirty="0" err="1"/>
              <a:t>Anyon</a:t>
            </a:r>
            <a:r>
              <a:rPr lang="es-ES" dirty="0"/>
              <a:t>, Harry Apple, Madeleine </a:t>
            </a:r>
            <a:r>
              <a:rPr lang="es-ES" dirty="0" err="1"/>
              <a:t>Arnot</a:t>
            </a:r>
            <a:r>
              <a:rPr lang="es-ES" dirty="0"/>
              <a:t>, Richard Bates, David </a:t>
            </a:r>
            <a:r>
              <a:rPr lang="es-ES" dirty="0" err="1"/>
              <a:t>Bathrick</a:t>
            </a:r>
            <a:r>
              <a:rPr lang="es-ES" dirty="0"/>
              <a:t>, Ann Becker, </a:t>
            </a:r>
            <a:r>
              <a:rPr lang="es-ES" dirty="0" err="1"/>
              <a:t>Basil</a:t>
            </a:r>
            <a:r>
              <a:rPr lang="es-ES" dirty="0"/>
              <a:t> </a:t>
            </a:r>
            <a:r>
              <a:rPr lang="es-ES" dirty="0" err="1"/>
              <a:t>Bernstein</a:t>
            </a:r>
            <a:r>
              <a:rPr lang="es-ES" dirty="0"/>
              <a:t>, </a:t>
            </a:r>
            <a:r>
              <a:rPr lang="es-ES" dirty="0" err="1"/>
              <a:t>Landon</a:t>
            </a:r>
            <a:r>
              <a:rPr lang="es-ES" dirty="0"/>
              <a:t> </a:t>
            </a:r>
            <a:r>
              <a:rPr lang="es-ES" dirty="0" err="1"/>
              <a:t>Beyer</a:t>
            </a:r>
            <a:r>
              <a:rPr lang="es-ES" dirty="0"/>
              <a:t>, </a:t>
            </a:r>
            <a:r>
              <a:rPr lang="es-ES" dirty="0" err="1"/>
              <a:t>Mimi</a:t>
            </a:r>
            <a:r>
              <a:rPr lang="es-ES" dirty="0"/>
              <a:t> </a:t>
            </a:r>
            <a:r>
              <a:rPr lang="es-ES" dirty="0" err="1"/>
              <a:t>Bloch</a:t>
            </a:r>
            <a:r>
              <a:rPr lang="es-ES" dirty="0"/>
              <a:t>, Martin </a:t>
            </a:r>
            <a:r>
              <a:rPr lang="es-ES" dirty="0" err="1"/>
              <a:t>Carnoy</a:t>
            </a:r>
            <a:r>
              <a:rPr lang="es-ES" dirty="0"/>
              <a:t>, John </a:t>
            </a:r>
            <a:r>
              <a:rPr lang="es-ES" dirty="0" err="1"/>
              <a:t>Codd</a:t>
            </a:r>
            <a:r>
              <a:rPr lang="es-ES" dirty="0"/>
              <a:t>, Bob </a:t>
            </a:r>
            <a:r>
              <a:rPr lang="es-ES" dirty="0" err="1"/>
              <a:t>Connell</a:t>
            </a:r>
            <a:r>
              <a:rPr lang="es-ES" dirty="0"/>
              <a:t>, Roger Dale, </a:t>
            </a:r>
            <a:r>
              <a:rPr lang="es-ES" dirty="0" err="1"/>
              <a:t>Ian</a:t>
            </a:r>
            <a:r>
              <a:rPr lang="es-ES" dirty="0"/>
              <a:t> </a:t>
            </a:r>
            <a:r>
              <a:rPr lang="es-ES" dirty="0" err="1"/>
              <a:t>Davey</a:t>
            </a:r>
            <a:r>
              <a:rPr lang="es-ES" dirty="0"/>
              <a:t>, Miriam David, </a:t>
            </a:r>
            <a:r>
              <a:rPr lang="es-ES" dirty="0" err="1"/>
              <a:t>Gwyn</a:t>
            </a:r>
            <a:r>
              <a:rPr lang="es-ES" dirty="0"/>
              <a:t> Dow, Liz </a:t>
            </a:r>
            <a:r>
              <a:rPr lang="es-ES" dirty="0" err="1"/>
              <a:t>Ellsworth</a:t>
            </a:r>
            <a:r>
              <a:rPr lang="es-ES" dirty="0"/>
              <a:t>, Mariano [Fernández] </a:t>
            </a:r>
            <a:r>
              <a:rPr lang="es-ES" dirty="0" err="1"/>
              <a:t>Enguita</a:t>
            </a:r>
            <a:r>
              <a:rPr lang="es-ES" dirty="0"/>
              <a:t>, Jean </a:t>
            </a:r>
            <a:r>
              <a:rPr lang="es-ES" dirty="0" err="1"/>
              <a:t>Erdman</a:t>
            </a:r>
            <a:r>
              <a:rPr lang="es-ES" dirty="0"/>
              <a:t>, </a:t>
            </a:r>
            <a:r>
              <a:rPr lang="es-ES" dirty="0" err="1"/>
              <a:t>Rod</a:t>
            </a:r>
            <a:r>
              <a:rPr lang="es-ES" dirty="0"/>
              <a:t> </a:t>
            </a:r>
            <a:r>
              <a:rPr lang="es-ES" dirty="0" err="1"/>
              <a:t>Fawns</a:t>
            </a:r>
            <a:r>
              <a:rPr lang="es-ES" dirty="0"/>
              <a:t>, Walter </a:t>
            </a:r>
            <a:r>
              <a:rPr lang="es-ES" dirty="0" err="1"/>
              <a:t>Feinberg</a:t>
            </a:r>
            <a:r>
              <a:rPr lang="es-ES" dirty="0"/>
              <a:t>, Sara </a:t>
            </a:r>
            <a:r>
              <a:rPr lang="es-ES" dirty="0" err="1"/>
              <a:t>Freedman</a:t>
            </a:r>
            <a:r>
              <a:rPr lang="es-ES" dirty="0"/>
              <a:t>, </a:t>
            </a:r>
            <a:r>
              <a:rPr lang="es-ES" dirty="0" err="1"/>
              <a:t>Rob</a:t>
            </a:r>
            <a:r>
              <a:rPr lang="es-ES" dirty="0"/>
              <a:t> Gilbert, Mark </a:t>
            </a:r>
            <a:r>
              <a:rPr lang="es-ES" dirty="0" err="1"/>
              <a:t>Ginsburg</a:t>
            </a:r>
            <a:r>
              <a:rPr lang="es-ES" dirty="0"/>
              <a:t>, Henry </a:t>
            </a:r>
            <a:r>
              <a:rPr lang="es-ES" dirty="0" err="1"/>
              <a:t>Giroux</a:t>
            </a:r>
            <a:r>
              <a:rPr lang="es-ES" dirty="0"/>
              <a:t>, Andrew </a:t>
            </a:r>
            <a:r>
              <a:rPr lang="es-ES" dirty="0" err="1"/>
              <a:t>Gitlin</a:t>
            </a:r>
            <a:r>
              <a:rPr lang="es-ES" dirty="0"/>
              <a:t>, Linda Gordon, Allen Hunter, </a:t>
            </a:r>
            <a:r>
              <a:rPr lang="es-ES" dirty="0" err="1"/>
              <a:t>Lesley</a:t>
            </a:r>
            <a:r>
              <a:rPr lang="es-ES" dirty="0"/>
              <a:t> Johnson, Carl </a:t>
            </a:r>
            <a:r>
              <a:rPr lang="es-ES" dirty="0" err="1"/>
              <a:t>Kaestle</a:t>
            </a:r>
            <a:r>
              <a:rPr lang="es-ES" dirty="0"/>
              <a:t>, Gail Kelly, Herbert </a:t>
            </a:r>
            <a:r>
              <a:rPr lang="es-ES" dirty="0" err="1"/>
              <a:t>Kliebard</a:t>
            </a:r>
            <a:r>
              <a:rPr lang="es-ES" dirty="0"/>
              <a:t>, Richard </a:t>
            </a:r>
            <a:r>
              <a:rPr lang="es-ES" dirty="0" err="1"/>
              <a:t>Lachmann</a:t>
            </a:r>
            <a:r>
              <a:rPr lang="es-ES" dirty="0"/>
              <a:t>, David </a:t>
            </a:r>
            <a:r>
              <a:rPr lang="es-ES" dirty="0" err="1"/>
              <a:t>Livingstone</a:t>
            </a:r>
            <a:r>
              <a:rPr lang="es-ES" dirty="0"/>
              <a:t>, Alan </a:t>
            </a:r>
            <a:r>
              <a:rPr lang="es-ES" dirty="0" err="1"/>
              <a:t>Lockwood</a:t>
            </a:r>
            <a:r>
              <a:rPr lang="es-ES" dirty="0"/>
              <a:t>, Barry </a:t>
            </a:r>
            <a:r>
              <a:rPr lang="es-ES" dirty="0" err="1"/>
              <a:t>MacDonald</a:t>
            </a:r>
            <a:r>
              <a:rPr lang="es-ES" dirty="0"/>
              <a:t>, </a:t>
            </a:r>
            <a:r>
              <a:rPr lang="es-ES" dirty="0" err="1"/>
              <a:t>Lind</a:t>
            </a:r>
            <a:r>
              <a:rPr lang="es-ES" dirty="0"/>
              <a:t> McNeil, </a:t>
            </a:r>
            <a:r>
              <a:rPr lang="es-ES" dirty="0" err="1"/>
              <a:t>Barbara</a:t>
            </a:r>
            <a:r>
              <a:rPr lang="es-ES" dirty="0"/>
              <a:t> </a:t>
            </a:r>
            <a:r>
              <a:rPr lang="es-ES" dirty="0" err="1"/>
              <a:t>Melosh</a:t>
            </a:r>
            <a:r>
              <a:rPr lang="es-ES" dirty="0"/>
              <a:t>, Alex </a:t>
            </a:r>
            <a:r>
              <a:rPr lang="es-ES" dirty="0" err="1"/>
              <a:t>Molnar</a:t>
            </a:r>
            <a:r>
              <a:rPr lang="es-ES" dirty="0"/>
              <a:t>, Peter </a:t>
            </a:r>
            <a:r>
              <a:rPr lang="es-ES" dirty="0" err="1"/>
              <a:t>Musgrave</a:t>
            </a:r>
            <a:r>
              <a:rPr lang="es-ES" dirty="0"/>
              <a:t>, Roy Nash, Fred </a:t>
            </a:r>
            <a:r>
              <a:rPr lang="es-ES" dirty="0" err="1"/>
              <a:t>Newmann</a:t>
            </a:r>
            <a:r>
              <a:rPr lang="es-ES" dirty="0"/>
              <a:t>, Mary O’Brien, Michael </a:t>
            </a:r>
            <a:r>
              <a:rPr lang="es-ES" dirty="0" err="1"/>
              <a:t>Olneck</a:t>
            </a:r>
            <a:r>
              <a:rPr lang="es-ES" dirty="0"/>
              <a:t>, Paul </a:t>
            </a:r>
            <a:r>
              <a:rPr lang="es-ES" dirty="0" err="1"/>
              <a:t>Olson</a:t>
            </a:r>
            <a:r>
              <a:rPr lang="es-ES" dirty="0"/>
              <a:t>, Gary Price, Peter Ramsey, Marcus </a:t>
            </a:r>
            <a:r>
              <a:rPr lang="es-ES" dirty="0" err="1"/>
              <a:t>Raskin</a:t>
            </a:r>
            <a:r>
              <a:rPr lang="es-ES" dirty="0"/>
              <a:t>, William </a:t>
            </a:r>
            <a:r>
              <a:rPr lang="es-ES" dirty="0" err="1"/>
              <a:t>Reese</a:t>
            </a:r>
            <a:r>
              <a:rPr lang="es-ES" dirty="0"/>
              <a:t>, Alan Rice, Steven </a:t>
            </a:r>
            <a:r>
              <a:rPr lang="es-ES" dirty="0" err="1"/>
              <a:t>Selden</a:t>
            </a:r>
            <a:r>
              <a:rPr lang="es-ES" dirty="0"/>
              <a:t>, Douglas </a:t>
            </a:r>
            <a:r>
              <a:rPr lang="es-ES" dirty="0" err="1"/>
              <a:t>Sloan</a:t>
            </a:r>
            <a:r>
              <a:rPr lang="es-ES" dirty="0"/>
              <a:t>, </a:t>
            </a:r>
            <a:r>
              <a:rPr lang="es-ES" dirty="0" err="1"/>
              <a:t>Robin</a:t>
            </a:r>
            <a:r>
              <a:rPr lang="es-ES" dirty="0"/>
              <a:t> Small, Richard Smith, </a:t>
            </a:r>
            <a:r>
              <a:rPr lang="es-ES" dirty="0" err="1"/>
              <a:t>Jonas</a:t>
            </a:r>
            <a:r>
              <a:rPr lang="es-ES" dirty="0"/>
              <a:t> </a:t>
            </a:r>
            <a:r>
              <a:rPr lang="es-ES" dirty="0" err="1"/>
              <a:t>Soltis</a:t>
            </a:r>
            <a:r>
              <a:rPr lang="es-ES" dirty="0"/>
              <a:t>, Andy </a:t>
            </a:r>
            <a:r>
              <a:rPr lang="es-ES" dirty="0" err="1"/>
              <a:t>Spaull</a:t>
            </a:r>
            <a:r>
              <a:rPr lang="es-ES" dirty="0"/>
              <a:t>, Ann </a:t>
            </a:r>
            <a:r>
              <a:rPr lang="es-ES" dirty="0" err="1"/>
              <a:t>Stoler</a:t>
            </a:r>
            <a:r>
              <a:rPr lang="es-ES" dirty="0"/>
              <a:t>, Michael </a:t>
            </a:r>
            <a:r>
              <a:rPr lang="es-ES" dirty="0" err="1"/>
              <a:t>Streibel</a:t>
            </a:r>
            <a:r>
              <a:rPr lang="es-ES" dirty="0"/>
              <a:t>, Martin Sullivan, </a:t>
            </a:r>
            <a:r>
              <a:rPr lang="es-ES" dirty="0" err="1"/>
              <a:t>Ivan</a:t>
            </a:r>
            <a:r>
              <a:rPr lang="es-ES" dirty="0"/>
              <a:t> </a:t>
            </a:r>
            <a:r>
              <a:rPr lang="es-ES" dirty="0" err="1"/>
              <a:t>Szelenyi</a:t>
            </a:r>
            <a:r>
              <a:rPr lang="es-ES" dirty="0"/>
              <a:t>, Joel </a:t>
            </a:r>
            <a:r>
              <a:rPr lang="es-ES" dirty="0" err="1"/>
              <a:t>Taxel</a:t>
            </a:r>
            <a:r>
              <a:rPr lang="es-ES" dirty="0"/>
              <a:t>, Gary </a:t>
            </a:r>
            <a:r>
              <a:rPr lang="es-ES" dirty="0" err="1"/>
              <a:t>Wehlage</a:t>
            </a:r>
            <a:r>
              <a:rPr lang="es-ES" dirty="0"/>
              <a:t>, </a:t>
            </a:r>
            <a:r>
              <a:rPr lang="es-ES" dirty="0" err="1"/>
              <a:t>Lois</a:t>
            </a:r>
            <a:r>
              <a:rPr lang="es-ES" dirty="0"/>
              <a:t> </a:t>
            </a:r>
            <a:r>
              <a:rPr lang="es-ES" dirty="0" err="1"/>
              <a:t>Weis</a:t>
            </a:r>
            <a:r>
              <a:rPr lang="es-ES" dirty="0"/>
              <a:t>, Philip </a:t>
            </a:r>
            <a:r>
              <a:rPr lang="es-ES" dirty="0" err="1"/>
              <a:t>Wexler</a:t>
            </a:r>
            <a:r>
              <a:rPr lang="es-ES" dirty="0"/>
              <a:t>, </a:t>
            </a:r>
            <a:r>
              <a:rPr lang="es-ES" dirty="0" err="1"/>
              <a:t>Geoff</a:t>
            </a:r>
            <a:r>
              <a:rPr lang="es-ES" dirty="0"/>
              <a:t> </a:t>
            </a:r>
            <a:r>
              <a:rPr lang="es-ES" dirty="0" err="1"/>
              <a:t>Whitty</a:t>
            </a:r>
            <a:r>
              <a:rPr lang="es-ES" dirty="0"/>
              <a:t>, Ann Wilson, Erik </a:t>
            </a:r>
            <a:r>
              <a:rPr lang="es-ES" dirty="0" err="1"/>
              <a:t>Olin</a:t>
            </a:r>
            <a:r>
              <a:rPr lang="es-ES" dirty="0"/>
              <a:t> Wright y Kenneth </a:t>
            </a:r>
            <a:r>
              <a:rPr lang="es-ES" dirty="0" err="1" smtClean="0"/>
              <a:t>Zeichner</a:t>
            </a:r>
            <a:r>
              <a:rPr lang="es-ES" dirty="0" smtClean="0"/>
              <a:t>.”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/>
              <a:t>M. W. Apple: </a:t>
            </a:r>
            <a:r>
              <a:rPr lang="es-ES" i="1" dirty="0"/>
              <a:t>Maestros y textos. Una economía política de las relaciones de clase y de sexo en educación</a:t>
            </a:r>
            <a:r>
              <a:rPr lang="es-ES" dirty="0"/>
              <a:t>, pp. 9-10.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Perspectiva de género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857783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A. </a:t>
            </a:r>
            <a:r>
              <a:rPr lang="es-ES" dirty="0" err="1" smtClean="0"/>
              <a:t>McRobbie</a:t>
            </a:r>
            <a:r>
              <a:rPr lang="es-ES" dirty="0" smtClean="0"/>
              <a:t>.- Afirmación de la </a:t>
            </a:r>
            <a:r>
              <a:rPr lang="es-ES" i="1" dirty="0" err="1" smtClean="0"/>
              <a:t>femaleness</a:t>
            </a:r>
            <a:r>
              <a:rPr lang="es-ES" dirty="0" smtClean="0"/>
              <a:t> en el aula; ideología del romance y solidaridad de grupo.</a:t>
            </a:r>
          </a:p>
          <a:p>
            <a:r>
              <a:rPr lang="es-ES" dirty="0"/>
              <a:t>Christine </a:t>
            </a:r>
            <a:r>
              <a:rPr lang="es-ES" dirty="0" smtClean="0"/>
              <a:t>Griffin.- Réplica </a:t>
            </a:r>
            <a:r>
              <a:rPr lang="es-ES" dirty="0"/>
              <a:t>directa de la obra de Paul </a:t>
            </a:r>
            <a:r>
              <a:rPr lang="es-ES" dirty="0" err="1" smtClean="0"/>
              <a:t>Willis</a:t>
            </a:r>
            <a:r>
              <a:rPr lang="es-ES" dirty="0" smtClean="0"/>
              <a:t>; la </a:t>
            </a:r>
            <a:r>
              <a:rPr lang="es-ES" dirty="0"/>
              <a:t>oposición a la escuela de las jóvenes no toma la misma forma (cultura) que la de los jóvenes, y tampoco las predispone al trabajo fabril. </a:t>
            </a:r>
            <a:endParaRPr lang="es-ES" dirty="0" smtClean="0"/>
          </a:p>
          <a:p>
            <a:r>
              <a:rPr lang="es-ES" dirty="0"/>
              <a:t>Elizabeth </a:t>
            </a:r>
            <a:r>
              <a:rPr lang="es-ES" dirty="0" err="1" smtClean="0"/>
              <a:t>Grugeon</a:t>
            </a:r>
            <a:r>
              <a:rPr lang="es-ES" dirty="0" smtClean="0"/>
              <a:t>.- Estudiado </a:t>
            </a:r>
            <a:r>
              <a:rPr lang="es-ES" dirty="0"/>
              <a:t>la «cultura» del patio de recreo </a:t>
            </a:r>
            <a:r>
              <a:rPr lang="es-ES" dirty="0" smtClean="0"/>
              <a:t>(cancioncillas </a:t>
            </a:r>
            <a:r>
              <a:rPr lang="es-ES" dirty="0"/>
              <a:t>escolares de las niñas como rito </a:t>
            </a:r>
            <a:r>
              <a:rPr lang="es-ES" dirty="0" smtClean="0"/>
              <a:t>iniciático).</a:t>
            </a:r>
          </a:p>
          <a:p>
            <a:r>
              <a:rPr lang="es-ES" dirty="0"/>
              <a:t>Julia </a:t>
            </a:r>
            <a:r>
              <a:rPr lang="es-ES" dirty="0" smtClean="0"/>
              <a:t>Stanley.- El caso de la </a:t>
            </a:r>
            <a:r>
              <a:rPr lang="es-ES" dirty="0" smtClean="0"/>
              <a:t>«</a:t>
            </a:r>
            <a:r>
              <a:rPr lang="es-ES" dirty="0" smtClean="0"/>
              <a:t>alumna apacible</a:t>
            </a:r>
            <a:r>
              <a:rPr lang="es-ES" dirty="0" smtClean="0"/>
              <a:t>».</a:t>
            </a: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2ª parte</a:t>
            </a:r>
          </a:p>
          <a:p>
            <a:pPr>
              <a:buNone/>
            </a:pPr>
            <a:r>
              <a:rPr lang="es-ES" dirty="0" smtClean="0"/>
              <a:t>La perspectiva de las personas</a:t>
            </a:r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Aprender desde las personas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357299"/>
            <a:ext cx="8286808" cy="17145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a-ES" sz="2600" dirty="0" smtClean="0"/>
              <a:t>En 1979 </a:t>
            </a:r>
            <a:r>
              <a:rPr lang="ca-ES" sz="2600" dirty="0" err="1"/>
              <a:t>apareció</a:t>
            </a:r>
            <a:r>
              <a:rPr lang="ca-ES" sz="2600" dirty="0"/>
              <a:t> el </a:t>
            </a:r>
            <a:r>
              <a:rPr lang="ca-ES" sz="2600" dirty="0" err="1"/>
              <a:t>libro</a:t>
            </a:r>
            <a:r>
              <a:rPr lang="ca-ES" sz="2600" dirty="0"/>
              <a:t> </a:t>
            </a:r>
            <a:r>
              <a:rPr lang="ca-ES" sz="2600" i="1" dirty="0"/>
              <a:t>Aus </a:t>
            </a:r>
            <a:r>
              <a:rPr lang="ca-ES" sz="2600" i="1" dirty="0" err="1"/>
              <a:t>Geschichten</a:t>
            </a:r>
            <a:r>
              <a:rPr lang="ca-ES" sz="2600" i="1" dirty="0"/>
              <a:t> </a:t>
            </a:r>
            <a:r>
              <a:rPr lang="ca-ES" sz="2600" i="1" dirty="0" err="1"/>
              <a:t>lernen</a:t>
            </a:r>
            <a:r>
              <a:rPr lang="ca-ES" sz="2600" dirty="0"/>
              <a:t>, de </a:t>
            </a:r>
            <a:r>
              <a:rPr lang="ca-ES" sz="2600" dirty="0" err="1"/>
              <a:t>Dieter</a:t>
            </a:r>
            <a:r>
              <a:rPr lang="ca-ES" sz="2600" dirty="0"/>
              <a:t> </a:t>
            </a:r>
            <a:r>
              <a:rPr lang="ca-ES" sz="2600" dirty="0" err="1"/>
              <a:t>Baacke</a:t>
            </a:r>
            <a:r>
              <a:rPr lang="ca-ES" sz="2600" dirty="0"/>
              <a:t> y </a:t>
            </a:r>
            <a:r>
              <a:rPr lang="ca-ES" sz="2600" dirty="0" err="1"/>
              <a:t>Theodor</a:t>
            </a:r>
            <a:r>
              <a:rPr lang="ca-ES" sz="2600" dirty="0"/>
              <a:t> </a:t>
            </a:r>
            <a:r>
              <a:rPr lang="ca-ES" sz="2600" dirty="0" err="1"/>
              <a:t>Schulze</a:t>
            </a:r>
            <a:r>
              <a:rPr lang="ca-ES" sz="2600" dirty="0"/>
              <a:t>. El </a:t>
            </a:r>
            <a:r>
              <a:rPr lang="ca-ES" sz="2600" dirty="0" err="1"/>
              <a:t>título</a:t>
            </a:r>
            <a:r>
              <a:rPr lang="ca-ES" sz="2600" dirty="0"/>
              <a:t> significa: </a:t>
            </a:r>
            <a:r>
              <a:rPr lang="ca-ES" sz="2600" dirty="0" err="1"/>
              <a:t>aprender</a:t>
            </a:r>
            <a:r>
              <a:rPr lang="ca-ES" sz="2600" dirty="0"/>
              <a:t> o </a:t>
            </a:r>
            <a:r>
              <a:rPr lang="ca-ES" sz="2600" dirty="0" err="1"/>
              <a:t>aprendizaje</a:t>
            </a:r>
            <a:r>
              <a:rPr lang="ca-ES" sz="2600" dirty="0"/>
              <a:t> de o </a:t>
            </a:r>
            <a:r>
              <a:rPr lang="ca-ES" sz="2600" dirty="0" err="1"/>
              <a:t>desde</a:t>
            </a:r>
            <a:r>
              <a:rPr lang="ca-ES" sz="2600" dirty="0"/>
              <a:t> las </a:t>
            </a:r>
            <a:r>
              <a:rPr lang="ca-ES" sz="2600" dirty="0" err="1" smtClean="0"/>
              <a:t>historias</a:t>
            </a:r>
            <a:r>
              <a:rPr lang="ca-ES" sz="2600" dirty="0" smtClean="0"/>
              <a:t>, una </a:t>
            </a:r>
            <a:r>
              <a:rPr lang="ca-ES" sz="2600" dirty="0"/>
              <a:t>“</a:t>
            </a:r>
            <a:r>
              <a:rPr lang="ca-ES" sz="2600" dirty="0" err="1"/>
              <a:t>práctica</a:t>
            </a:r>
            <a:r>
              <a:rPr lang="ca-ES" sz="2600" dirty="0"/>
              <a:t> de </a:t>
            </a:r>
            <a:r>
              <a:rPr lang="ca-ES" sz="2600" dirty="0" err="1"/>
              <a:t>comprensión</a:t>
            </a:r>
            <a:r>
              <a:rPr lang="ca-ES" sz="2600" dirty="0"/>
              <a:t> </a:t>
            </a:r>
            <a:r>
              <a:rPr lang="ca-ES" sz="2600" dirty="0" err="1"/>
              <a:t>pedagógica</a:t>
            </a:r>
            <a:r>
              <a:rPr lang="ca-ES" sz="2600" dirty="0"/>
              <a:t>” que </a:t>
            </a:r>
            <a:r>
              <a:rPr lang="ca-ES" sz="2600" dirty="0" err="1"/>
              <a:t>partía</a:t>
            </a:r>
            <a:r>
              <a:rPr lang="ca-ES" sz="2600" dirty="0"/>
              <a:t> del </a:t>
            </a:r>
            <a:r>
              <a:rPr lang="ca-ES" sz="2600" dirty="0" err="1"/>
              <a:t>hecho</a:t>
            </a:r>
            <a:r>
              <a:rPr lang="ca-ES" sz="2600" dirty="0"/>
              <a:t> de que los </a:t>
            </a:r>
            <a:r>
              <a:rPr lang="ca-ES" sz="2600" dirty="0" err="1"/>
              <a:t>procesos</a:t>
            </a:r>
            <a:r>
              <a:rPr lang="ca-ES" sz="2600" dirty="0"/>
              <a:t> de </a:t>
            </a:r>
            <a:r>
              <a:rPr lang="ca-ES" sz="2600" dirty="0" err="1"/>
              <a:t>aprendizaje</a:t>
            </a:r>
            <a:r>
              <a:rPr lang="ca-ES" sz="2600" dirty="0"/>
              <a:t> se </a:t>
            </a:r>
            <a:r>
              <a:rPr lang="ca-ES" sz="2600" dirty="0" err="1"/>
              <a:t>organizan</a:t>
            </a:r>
            <a:r>
              <a:rPr lang="ca-ES" sz="2600" dirty="0"/>
              <a:t> </a:t>
            </a:r>
            <a:r>
              <a:rPr lang="ca-ES" sz="2600" dirty="0" err="1"/>
              <a:t>primariamente</a:t>
            </a:r>
            <a:r>
              <a:rPr lang="ca-ES" sz="2600" dirty="0"/>
              <a:t> en una </a:t>
            </a:r>
            <a:r>
              <a:rPr lang="ca-ES" sz="2600" dirty="0" err="1"/>
              <a:t>conexión</a:t>
            </a:r>
            <a:r>
              <a:rPr lang="ca-ES" sz="2600" dirty="0"/>
              <a:t> de </a:t>
            </a:r>
            <a:r>
              <a:rPr lang="ca-ES" sz="2600" dirty="0" err="1"/>
              <a:t>sentido</a:t>
            </a:r>
            <a:r>
              <a:rPr lang="ca-ES" sz="2600" dirty="0"/>
              <a:t> con la historia de vida. </a:t>
            </a:r>
            <a:endParaRPr lang="ca-ES" sz="2600" dirty="0" smtClean="0"/>
          </a:p>
          <a:p>
            <a:pPr marL="0" indent="0">
              <a:buNone/>
            </a:pPr>
            <a:r>
              <a:rPr lang="ca-ES" sz="2600" dirty="0" smtClean="0"/>
              <a:t>Se </a:t>
            </a:r>
            <a:r>
              <a:rPr lang="ca-ES" sz="2600" dirty="0"/>
              <a:t>postula que el </a:t>
            </a:r>
            <a:r>
              <a:rPr lang="ca-ES" sz="2600" dirty="0" err="1"/>
              <a:t>aprendizaje</a:t>
            </a:r>
            <a:r>
              <a:rPr lang="ca-ES" sz="2600" dirty="0"/>
              <a:t> no es </a:t>
            </a:r>
            <a:r>
              <a:rPr lang="ca-ES" sz="2600" dirty="0" err="1"/>
              <a:t>ningún</a:t>
            </a:r>
            <a:r>
              <a:rPr lang="ca-ES" sz="2600" dirty="0"/>
              <a:t> “</a:t>
            </a:r>
            <a:r>
              <a:rPr lang="ca-ES" sz="2600" dirty="0" err="1"/>
              <a:t>epifenómeno</a:t>
            </a:r>
            <a:r>
              <a:rPr lang="ca-ES" sz="2600" dirty="0"/>
              <a:t> de la </a:t>
            </a:r>
            <a:r>
              <a:rPr lang="ca-ES" sz="2600" dirty="0" err="1"/>
              <a:t>enseñanza</a:t>
            </a:r>
            <a:r>
              <a:rPr lang="ca-ES" sz="2600" dirty="0"/>
              <a:t>” (</a:t>
            </a:r>
            <a:r>
              <a:rPr lang="ca-ES" sz="2600" dirty="0" err="1"/>
              <a:t>Dausien</a:t>
            </a:r>
            <a:r>
              <a:rPr lang="ca-ES" sz="2600" dirty="0"/>
              <a:t> 2011). </a:t>
            </a:r>
            <a:r>
              <a:rPr lang="ca-ES" sz="2600" dirty="0" err="1"/>
              <a:t>Esto</a:t>
            </a:r>
            <a:r>
              <a:rPr lang="ca-ES" sz="2600" dirty="0"/>
              <a:t> </a:t>
            </a:r>
            <a:r>
              <a:rPr lang="ca-ES" sz="2600" dirty="0" err="1"/>
              <a:t>viene</a:t>
            </a:r>
            <a:r>
              <a:rPr lang="ca-ES" sz="2600" dirty="0"/>
              <a:t> a coincidir con una de las posiciones </a:t>
            </a:r>
            <a:r>
              <a:rPr lang="ca-ES" sz="2600" dirty="0" err="1"/>
              <a:t>básicas</a:t>
            </a:r>
            <a:r>
              <a:rPr lang="ca-ES" sz="2600" dirty="0"/>
              <a:t> del </a:t>
            </a:r>
            <a:r>
              <a:rPr lang="ca-ES" sz="2600" dirty="0" err="1"/>
              <a:t>constructivismo</a:t>
            </a:r>
            <a:r>
              <a:rPr lang="ca-ES" sz="2600" dirty="0"/>
              <a:t>.</a:t>
            </a:r>
            <a:endParaRPr lang="es-ES" sz="2600" dirty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71472" y="3000372"/>
            <a:ext cx="5500726" cy="3143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 las 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teorías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biográficas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centroeuropeas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resulta 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particularmente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relevante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 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publicación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ca-ES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Lernen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Klaus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Holzkamp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(1995), una obra 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frecuentemente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citada (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porque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revitalizó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 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orientación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constructivista con la tesis del 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denominado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aprendizaje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expansivo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(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Grotlüschen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2005). 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punto de partida, en línea con el 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constructivismo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clásico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del 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círculo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Lev 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Vygodski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es el “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cortocircuito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enseñanza-aprendizaje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”, es 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decir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“la 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suposición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que la «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enseñanza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 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tenga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que implicar 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automáticamente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«</a:t>
            </a:r>
            <a:r>
              <a:rPr kumimoji="0" lang="ca-E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aprendizaje</a:t>
            </a: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»”. </a:t>
            </a:r>
            <a:endParaRPr kumimoji="0" lang="es-E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650" name="AutoShape 2" descr="File:Klaus Holzkamp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7652" name="AutoShape 4" descr="File:Klaus Holzkamp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8" name="7 Imagen" descr="Klaus_Holzkam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3286124"/>
            <a:ext cx="2517470" cy="251747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Biograficidad</a:t>
            </a:r>
            <a:r>
              <a:rPr lang="es-ES" dirty="0" smtClean="0"/>
              <a:t> del aprendizaje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357299"/>
            <a:ext cx="5143536" cy="42862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a-ES" sz="2400" dirty="0" smtClean="0"/>
              <a:t>El </a:t>
            </a:r>
            <a:r>
              <a:rPr lang="ca-ES" sz="2400" dirty="0" err="1"/>
              <a:t>análisis</a:t>
            </a:r>
            <a:r>
              <a:rPr lang="ca-ES" sz="2400" dirty="0"/>
              <a:t> de las </a:t>
            </a:r>
            <a:r>
              <a:rPr lang="ca-ES" sz="2400" dirty="0" err="1"/>
              <a:t>biografías</a:t>
            </a:r>
            <a:r>
              <a:rPr lang="ca-ES" sz="2400" dirty="0"/>
              <a:t> </a:t>
            </a:r>
            <a:r>
              <a:rPr lang="ca-ES" sz="2400" dirty="0" err="1"/>
              <a:t>demuestra</a:t>
            </a:r>
            <a:r>
              <a:rPr lang="ca-ES" sz="2400" dirty="0"/>
              <a:t> que cada </a:t>
            </a:r>
            <a:r>
              <a:rPr lang="ca-ES" sz="2400" dirty="0" err="1"/>
              <a:t>estímulo</a:t>
            </a:r>
            <a:r>
              <a:rPr lang="ca-ES" sz="2400" dirty="0"/>
              <a:t> o idea, cada </a:t>
            </a:r>
            <a:r>
              <a:rPr lang="ca-ES" sz="2400" dirty="0" err="1"/>
              <a:t>intervención</a:t>
            </a:r>
            <a:r>
              <a:rPr lang="ca-ES" sz="2400" dirty="0"/>
              <a:t>, es </a:t>
            </a:r>
            <a:r>
              <a:rPr lang="ca-ES" sz="2400" dirty="0" err="1"/>
              <a:t>traducida</a:t>
            </a:r>
            <a:r>
              <a:rPr lang="ca-ES" sz="2400" dirty="0"/>
              <a:t> al </a:t>
            </a:r>
            <a:r>
              <a:rPr lang="ca-ES" sz="2400" dirty="0" err="1"/>
              <a:t>lenguaje</a:t>
            </a:r>
            <a:r>
              <a:rPr lang="ca-ES" sz="2400" dirty="0"/>
              <a:t> </a:t>
            </a:r>
            <a:r>
              <a:rPr lang="ca-ES" sz="2400" dirty="0" err="1"/>
              <a:t>experiencial</a:t>
            </a:r>
            <a:r>
              <a:rPr lang="ca-ES" sz="2400" dirty="0"/>
              <a:t> e integrada en </a:t>
            </a:r>
            <a:r>
              <a:rPr lang="ca-ES" sz="2400" dirty="0" err="1"/>
              <a:t>sus</a:t>
            </a:r>
            <a:r>
              <a:rPr lang="ca-ES" sz="2400" dirty="0"/>
              <a:t> </a:t>
            </a:r>
            <a:r>
              <a:rPr lang="ca-ES" sz="2400" dirty="0" err="1"/>
              <a:t>experiencias</a:t>
            </a:r>
            <a:r>
              <a:rPr lang="ca-ES" sz="2400" dirty="0"/>
              <a:t> a partir de un saber de fondo y de la </a:t>
            </a:r>
            <a:r>
              <a:rPr lang="ca-ES" sz="2400" dirty="0" err="1"/>
              <a:t>vivencia</a:t>
            </a:r>
            <a:r>
              <a:rPr lang="ca-ES" sz="2400" dirty="0"/>
              <a:t> del </a:t>
            </a:r>
            <a:r>
              <a:rPr lang="ca-ES" sz="2400" dirty="0" err="1"/>
              <a:t>organismo</a:t>
            </a:r>
            <a:r>
              <a:rPr lang="ca-ES" sz="2400" dirty="0"/>
              <a:t>. </a:t>
            </a:r>
            <a:r>
              <a:rPr lang="ca-ES" sz="2400" dirty="0" err="1"/>
              <a:t>Este</a:t>
            </a:r>
            <a:r>
              <a:rPr lang="ca-ES" sz="2400" dirty="0"/>
              <a:t> saber de fondo se formula como </a:t>
            </a:r>
            <a:r>
              <a:rPr lang="ca-ES" sz="2400" dirty="0" err="1"/>
              <a:t>biograficidad</a:t>
            </a:r>
            <a:r>
              <a:rPr lang="ca-ES" sz="2400" dirty="0"/>
              <a:t> (</a:t>
            </a:r>
            <a:r>
              <a:rPr lang="ca-ES" sz="2400" dirty="0" err="1"/>
              <a:t>Alheit</a:t>
            </a:r>
            <a:r>
              <a:rPr lang="ca-ES" sz="2400" dirty="0"/>
              <a:t> 1993). La vida es inseparable de </a:t>
            </a:r>
            <a:r>
              <a:rPr lang="ca-ES" sz="2400" dirty="0" err="1"/>
              <a:t>su</a:t>
            </a:r>
            <a:r>
              <a:rPr lang="ca-ES" sz="2400" dirty="0"/>
              <a:t> relato, y </a:t>
            </a:r>
            <a:r>
              <a:rPr lang="ca-ES" sz="2400" dirty="0" err="1"/>
              <a:t>ese</a:t>
            </a:r>
            <a:r>
              <a:rPr lang="ca-ES" sz="2400" dirty="0"/>
              <a:t> </a:t>
            </a:r>
            <a:r>
              <a:rPr lang="ca-ES" sz="2400" dirty="0" err="1"/>
              <a:t>nexo</a:t>
            </a:r>
            <a:r>
              <a:rPr lang="ca-ES" sz="2400" dirty="0"/>
              <a:t> </a:t>
            </a:r>
            <a:r>
              <a:rPr lang="ca-ES" sz="2400" dirty="0" err="1"/>
              <a:t>permite</a:t>
            </a:r>
            <a:r>
              <a:rPr lang="ca-ES" sz="2400" dirty="0"/>
              <a:t> </a:t>
            </a:r>
            <a:r>
              <a:rPr lang="ca-ES" sz="2400" dirty="0" err="1"/>
              <a:t>redefinir</a:t>
            </a:r>
            <a:r>
              <a:rPr lang="ca-ES" sz="2400" dirty="0"/>
              <a:t> la </a:t>
            </a:r>
            <a:r>
              <a:rPr lang="ca-ES" sz="2400" dirty="0" err="1"/>
              <a:t>misma</a:t>
            </a:r>
            <a:r>
              <a:rPr lang="ca-ES" sz="2400" dirty="0"/>
              <a:t> </a:t>
            </a:r>
            <a:r>
              <a:rPr lang="ca-ES" sz="2400" dirty="0" err="1"/>
              <a:t>noción</a:t>
            </a:r>
            <a:r>
              <a:rPr lang="ca-ES" sz="2400" dirty="0"/>
              <a:t> de </a:t>
            </a:r>
            <a:r>
              <a:rPr lang="ca-ES" sz="2400" dirty="0" err="1"/>
              <a:t>aprendizaje</a:t>
            </a:r>
            <a:r>
              <a:rPr lang="ca-ES" sz="2400" dirty="0"/>
              <a:t>, que no es </a:t>
            </a:r>
            <a:r>
              <a:rPr lang="ca-ES" sz="2400" dirty="0" err="1"/>
              <a:t>más</a:t>
            </a:r>
            <a:r>
              <a:rPr lang="ca-ES" sz="2400" dirty="0"/>
              <a:t> que el </a:t>
            </a:r>
            <a:r>
              <a:rPr lang="ca-ES" sz="2400" dirty="0" err="1"/>
              <a:t>proceso</a:t>
            </a:r>
            <a:r>
              <a:rPr lang="ca-ES" sz="2400" dirty="0"/>
              <a:t> de (auto)</a:t>
            </a:r>
            <a:r>
              <a:rPr lang="ca-ES" sz="2400" dirty="0" err="1"/>
              <a:t>configuración</a:t>
            </a:r>
            <a:r>
              <a:rPr lang="ca-ES" sz="2400" dirty="0"/>
              <a:t> </a:t>
            </a:r>
            <a:r>
              <a:rPr lang="ca-ES" sz="2400" dirty="0" err="1"/>
              <a:t>biográfica</a:t>
            </a:r>
            <a:r>
              <a:rPr lang="ca-ES" sz="2400" dirty="0"/>
              <a:t>.</a:t>
            </a:r>
            <a:endParaRPr lang="es-ES" sz="2400" dirty="0"/>
          </a:p>
        </p:txBody>
      </p:sp>
      <p:sp>
        <p:nvSpPr>
          <p:cNvPr id="27650" name="AutoShape 2" descr="File:Klaus Holzkamp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7652" name="AutoShape 4" descr="File:Klaus Holzkamp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34818" name="Picture 2" descr="EC 04.04.2012 _ Peter Alheit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 l="23380" r="21357"/>
          <a:stretch>
            <a:fillRect/>
          </a:stretch>
        </p:blipFill>
        <p:spPr bwMode="auto">
          <a:xfrm>
            <a:off x="6429388" y="1500174"/>
            <a:ext cx="2000264" cy="2714644"/>
          </a:xfrm>
          <a:prstGeom prst="rect">
            <a:avLst/>
          </a:prstGeom>
          <a:noFill/>
        </p:spPr>
      </p:pic>
      <p:pic>
        <p:nvPicPr>
          <p:cNvPr id="9" name="8 Imagen" descr="csm_Dausien_c9b28efdab.jpg"/>
          <p:cNvPicPr>
            <a:picLocks noChangeAspect="1"/>
          </p:cNvPicPr>
          <p:nvPr/>
        </p:nvPicPr>
        <p:blipFill>
          <a:blip r:embed="rId3" cstate="print">
            <a:grayscl/>
          </a:blip>
          <a:srcRect t="6061" r="12080"/>
          <a:stretch>
            <a:fillRect/>
          </a:stretch>
        </p:blipFill>
        <p:spPr>
          <a:xfrm>
            <a:off x="5929322" y="3714752"/>
            <a:ext cx="1643074" cy="2624013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57818" y="4357694"/>
            <a:ext cx="313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Muchas gracias por su atención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1ª parte</a:t>
            </a:r>
          </a:p>
          <a:p>
            <a:pPr>
              <a:buNone/>
            </a:pPr>
            <a:r>
              <a:rPr lang="es-ES" dirty="0" smtClean="0"/>
              <a:t>La perspectiva de los sistemas educativos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Informe Coleman (1966)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521497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a-ES" sz="2400" dirty="0"/>
              <a:t>La </a:t>
            </a:r>
            <a:r>
              <a:rPr lang="ca-ES" sz="2400" dirty="0" err="1"/>
              <a:t>proclamación</a:t>
            </a:r>
            <a:r>
              <a:rPr lang="ca-ES" sz="2400" dirty="0"/>
              <a:t> del </a:t>
            </a:r>
            <a:r>
              <a:rPr lang="ca-ES" sz="2400" b="1" dirty="0"/>
              <a:t>Pacto Internacional de </a:t>
            </a:r>
            <a:r>
              <a:rPr lang="ca-ES" sz="2400" b="1" dirty="0" err="1"/>
              <a:t>Derechos</a:t>
            </a:r>
            <a:r>
              <a:rPr lang="ca-ES" sz="2400" b="1" dirty="0"/>
              <a:t> Civiles </a:t>
            </a:r>
            <a:r>
              <a:rPr lang="ca-ES" sz="2400" dirty="0" err="1"/>
              <a:t>fue</a:t>
            </a:r>
            <a:r>
              <a:rPr lang="ca-ES" sz="2400" dirty="0"/>
              <a:t> «preparada» en los </a:t>
            </a:r>
            <a:r>
              <a:rPr lang="ca-ES" sz="2400" dirty="0" err="1"/>
              <a:t>Estados</a:t>
            </a:r>
            <a:r>
              <a:rPr lang="ca-ES" sz="2400" dirty="0"/>
              <a:t> </a:t>
            </a:r>
            <a:r>
              <a:rPr lang="ca-ES" sz="2400" dirty="0" err="1"/>
              <a:t>Unidos</a:t>
            </a:r>
            <a:r>
              <a:rPr lang="ca-ES" sz="2400" dirty="0"/>
              <a:t> por </a:t>
            </a:r>
            <a:r>
              <a:rPr lang="ca-ES" sz="2400" dirty="0" err="1"/>
              <a:t>su</a:t>
            </a:r>
            <a:r>
              <a:rPr lang="ca-ES" sz="2400" dirty="0"/>
              <a:t> </a:t>
            </a:r>
            <a:r>
              <a:rPr lang="ca-ES" sz="2400" dirty="0" err="1"/>
              <a:t>Ley</a:t>
            </a:r>
            <a:r>
              <a:rPr lang="ca-ES" sz="2400" dirty="0"/>
              <a:t> de </a:t>
            </a:r>
            <a:r>
              <a:rPr lang="ca-ES" sz="2400" dirty="0" err="1"/>
              <a:t>Derechos</a:t>
            </a:r>
            <a:r>
              <a:rPr lang="ca-ES" sz="2400" dirty="0"/>
              <a:t> Civiles (1964). La </a:t>
            </a:r>
            <a:r>
              <a:rPr lang="ca-ES" sz="2400" dirty="0" err="1"/>
              <a:t>sección</a:t>
            </a:r>
            <a:r>
              <a:rPr lang="ca-ES" sz="2400" dirty="0"/>
              <a:t> 402 de esta </a:t>
            </a:r>
            <a:r>
              <a:rPr lang="ca-ES" sz="2400" dirty="0" err="1"/>
              <a:t>ley</a:t>
            </a:r>
            <a:r>
              <a:rPr lang="ca-ES" sz="2400" dirty="0"/>
              <a:t> </a:t>
            </a:r>
            <a:r>
              <a:rPr lang="ca-ES" sz="2400" dirty="0" err="1"/>
              <a:t>fijaba</a:t>
            </a:r>
            <a:r>
              <a:rPr lang="ca-ES" sz="2400" dirty="0"/>
              <a:t> un </a:t>
            </a:r>
            <a:r>
              <a:rPr lang="ca-ES" sz="2400" dirty="0" err="1"/>
              <a:t>plazo</a:t>
            </a:r>
            <a:r>
              <a:rPr lang="ca-ES" sz="2400" dirty="0"/>
              <a:t> de dos </a:t>
            </a:r>
            <a:r>
              <a:rPr lang="ca-ES" sz="2400" dirty="0" err="1"/>
              <a:t>años</a:t>
            </a:r>
            <a:r>
              <a:rPr lang="ca-ES" sz="2400" dirty="0"/>
              <a:t> para que una </a:t>
            </a:r>
            <a:r>
              <a:rPr lang="ca-ES" sz="2400" dirty="0" err="1"/>
              <a:t>comisión</a:t>
            </a:r>
            <a:r>
              <a:rPr lang="ca-ES" sz="2400" dirty="0"/>
              <a:t> </a:t>
            </a:r>
            <a:r>
              <a:rPr lang="ca-ES" sz="2400" dirty="0" err="1"/>
              <a:t>preparara</a:t>
            </a:r>
            <a:r>
              <a:rPr lang="ca-ES" sz="2400" dirty="0"/>
              <a:t> un informe sobre </a:t>
            </a:r>
            <a:r>
              <a:rPr lang="ca-ES" sz="2400" dirty="0" err="1"/>
              <a:t>educación</a:t>
            </a:r>
            <a:r>
              <a:rPr lang="ca-ES" sz="2400" dirty="0"/>
              <a:t> y </a:t>
            </a:r>
            <a:r>
              <a:rPr lang="ca-ES" sz="2400" dirty="0" err="1"/>
              <a:t>derechos</a:t>
            </a:r>
            <a:r>
              <a:rPr lang="ca-ES" sz="2400" dirty="0"/>
              <a:t> </a:t>
            </a:r>
            <a:r>
              <a:rPr lang="ca-ES" sz="2400" dirty="0" err="1"/>
              <a:t>civiles</a:t>
            </a:r>
            <a:r>
              <a:rPr lang="ca-ES" sz="2400" dirty="0"/>
              <a:t>. Por esta </a:t>
            </a:r>
            <a:r>
              <a:rPr lang="ca-ES" sz="2400" dirty="0" err="1"/>
              <a:t>razón</a:t>
            </a:r>
            <a:r>
              <a:rPr lang="ca-ES" sz="2400" dirty="0"/>
              <a:t>, en 1966 se </a:t>
            </a:r>
            <a:r>
              <a:rPr lang="ca-ES" sz="2400" dirty="0" err="1"/>
              <a:t>presentó</a:t>
            </a:r>
            <a:r>
              <a:rPr lang="ca-ES" sz="2400" dirty="0"/>
              <a:t> </a:t>
            </a:r>
            <a:r>
              <a:rPr lang="ca-ES" sz="2400" dirty="0" smtClean="0"/>
              <a:t>la </a:t>
            </a:r>
            <a:r>
              <a:rPr lang="ca-ES" sz="2400" i="1" dirty="0" err="1" smtClean="0"/>
              <a:t>Encuesta</a:t>
            </a:r>
            <a:r>
              <a:rPr lang="ca-ES" sz="2400" i="1" dirty="0" smtClean="0"/>
              <a:t> </a:t>
            </a:r>
            <a:r>
              <a:rPr lang="ca-ES" sz="2400" i="1" dirty="0"/>
              <a:t>sobre </a:t>
            </a:r>
            <a:r>
              <a:rPr lang="ca-ES" sz="2400" i="1" dirty="0" err="1"/>
              <a:t>Igualdad</a:t>
            </a:r>
            <a:r>
              <a:rPr lang="ca-ES" sz="2400" i="1" dirty="0"/>
              <a:t> de </a:t>
            </a:r>
            <a:r>
              <a:rPr lang="ca-ES" sz="2400" i="1" dirty="0" err="1"/>
              <a:t>Oportunidades</a:t>
            </a:r>
            <a:r>
              <a:rPr lang="ca-ES" sz="2400" i="1" dirty="0"/>
              <a:t> </a:t>
            </a:r>
            <a:r>
              <a:rPr lang="ca-ES" sz="2400" i="1" dirty="0" err="1"/>
              <a:t>Educativas</a:t>
            </a:r>
            <a:r>
              <a:rPr lang="ca-ES" sz="2400" dirty="0"/>
              <a:t>, </a:t>
            </a:r>
            <a:r>
              <a:rPr lang="ca-ES" sz="2400" dirty="0" err="1"/>
              <a:t>más</a:t>
            </a:r>
            <a:r>
              <a:rPr lang="ca-ES" sz="2400" dirty="0"/>
              <a:t> </a:t>
            </a:r>
            <a:r>
              <a:rPr lang="ca-ES" sz="2400" dirty="0" err="1"/>
              <a:t>conocida</a:t>
            </a:r>
            <a:r>
              <a:rPr lang="ca-ES" sz="2400" dirty="0"/>
              <a:t> como </a:t>
            </a:r>
            <a:r>
              <a:rPr lang="ca-ES" sz="2400" b="1" i="1" dirty="0"/>
              <a:t>Informe </a:t>
            </a:r>
            <a:r>
              <a:rPr lang="ca-ES" sz="2400" b="1" i="1" dirty="0" err="1"/>
              <a:t>Coleman</a:t>
            </a:r>
            <a:r>
              <a:rPr lang="ca-ES" sz="2400" dirty="0"/>
              <a:t>, por el nombre del </a:t>
            </a:r>
            <a:r>
              <a:rPr lang="ca-ES" sz="2400" dirty="0" err="1"/>
              <a:t>presidente</a:t>
            </a:r>
            <a:r>
              <a:rPr lang="ca-ES" sz="2400" dirty="0"/>
              <a:t> de </a:t>
            </a:r>
            <a:r>
              <a:rPr lang="ca-ES" sz="2400" dirty="0" err="1"/>
              <a:t>lacomisión.Aunque</a:t>
            </a:r>
            <a:r>
              <a:rPr lang="ca-ES" sz="2400" dirty="0"/>
              <a:t> </a:t>
            </a:r>
            <a:r>
              <a:rPr lang="ca-ES" sz="2400" dirty="0" err="1"/>
              <a:t>su</a:t>
            </a:r>
            <a:r>
              <a:rPr lang="ca-ES" sz="2400" dirty="0"/>
              <a:t> </a:t>
            </a:r>
            <a:r>
              <a:rPr lang="ca-ES" sz="2400" dirty="0" err="1"/>
              <a:t>metodología</a:t>
            </a:r>
            <a:r>
              <a:rPr lang="ca-ES" sz="2400" dirty="0"/>
              <a:t> y </a:t>
            </a:r>
            <a:r>
              <a:rPr lang="ca-ES" sz="2400" dirty="0" err="1"/>
              <a:t>sus</a:t>
            </a:r>
            <a:r>
              <a:rPr lang="ca-ES" sz="2400" dirty="0"/>
              <a:t> </a:t>
            </a:r>
            <a:r>
              <a:rPr lang="ca-ES" sz="2400" dirty="0" err="1"/>
              <a:t>conclusiones</a:t>
            </a:r>
            <a:r>
              <a:rPr lang="ca-ES" sz="2400" dirty="0"/>
              <a:t> </a:t>
            </a:r>
            <a:r>
              <a:rPr lang="ca-ES" sz="2400" dirty="0" err="1"/>
              <a:t>fueron</a:t>
            </a:r>
            <a:r>
              <a:rPr lang="ca-ES" sz="2400" dirty="0"/>
              <a:t> </a:t>
            </a:r>
            <a:r>
              <a:rPr lang="ca-ES" sz="2400" dirty="0" err="1"/>
              <a:t>muy</a:t>
            </a:r>
            <a:r>
              <a:rPr lang="ca-ES" sz="2400" dirty="0"/>
              <a:t> </a:t>
            </a:r>
            <a:r>
              <a:rPr lang="ca-ES" sz="2400" dirty="0" err="1"/>
              <a:t>discutidas</a:t>
            </a:r>
            <a:r>
              <a:rPr lang="ca-ES" sz="2400" dirty="0"/>
              <a:t>, el Informe </a:t>
            </a:r>
            <a:r>
              <a:rPr lang="ca-ES" sz="2400" dirty="0" err="1"/>
              <a:t>Coleman</a:t>
            </a:r>
            <a:r>
              <a:rPr lang="ca-ES" sz="2400" dirty="0"/>
              <a:t> </a:t>
            </a:r>
            <a:r>
              <a:rPr lang="ca-ES" sz="2400" dirty="0" err="1"/>
              <a:t>abrió</a:t>
            </a:r>
            <a:r>
              <a:rPr lang="ca-ES" sz="2400" dirty="0"/>
              <a:t> el camino para relacionar, con una base empírica </a:t>
            </a:r>
            <a:r>
              <a:rPr lang="ca-ES" sz="2400" dirty="0" err="1"/>
              <a:t>rigurosa</a:t>
            </a:r>
            <a:r>
              <a:rPr lang="ca-ES" sz="2400" dirty="0"/>
              <a:t>, el </a:t>
            </a:r>
            <a:r>
              <a:rPr lang="ca-ES" sz="2400" dirty="0" err="1"/>
              <a:t>rendimiento</a:t>
            </a:r>
            <a:r>
              <a:rPr lang="ca-ES" sz="2400" dirty="0"/>
              <a:t> </a:t>
            </a:r>
            <a:r>
              <a:rPr lang="ca-ES" sz="2400" dirty="0" err="1"/>
              <a:t>educativo</a:t>
            </a:r>
            <a:r>
              <a:rPr lang="ca-ES" sz="2400" dirty="0"/>
              <a:t> con </a:t>
            </a:r>
            <a:r>
              <a:rPr lang="ca-ES" sz="2400" dirty="0" err="1"/>
              <a:t>otras</a:t>
            </a:r>
            <a:r>
              <a:rPr lang="ca-ES" sz="2400" dirty="0"/>
              <a:t> variables </a:t>
            </a:r>
            <a:r>
              <a:rPr lang="ca-ES" sz="2400" dirty="0" err="1"/>
              <a:t>sociales</a:t>
            </a:r>
            <a:r>
              <a:rPr lang="ca-ES" sz="2400" dirty="0"/>
              <a:t>, como por </a:t>
            </a:r>
            <a:r>
              <a:rPr lang="ca-ES" sz="2400" dirty="0" err="1"/>
              <a:t>ejemplo</a:t>
            </a:r>
            <a:r>
              <a:rPr lang="ca-ES" sz="2400" dirty="0"/>
              <a:t> las relaciones del </a:t>
            </a:r>
            <a:r>
              <a:rPr lang="ca-ES" sz="2400" dirty="0" err="1"/>
              <a:t>estudiante</a:t>
            </a:r>
            <a:r>
              <a:rPr lang="ca-ES" sz="2400" dirty="0"/>
              <a:t> con </a:t>
            </a:r>
            <a:r>
              <a:rPr lang="ca-ES" sz="2400" dirty="0" err="1"/>
              <a:t>su</a:t>
            </a:r>
            <a:r>
              <a:rPr lang="ca-ES" sz="2400" dirty="0"/>
              <a:t> </a:t>
            </a:r>
            <a:r>
              <a:rPr lang="ca-ES" sz="2400" dirty="0" err="1"/>
              <a:t>familia</a:t>
            </a:r>
            <a:r>
              <a:rPr lang="ca-ES" sz="2400" dirty="0"/>
              <a:t> o con el </a:t>
            </a:r>
            <a:r>
              <a:rPr lang="ca-ES" sz="2400" dirty="0" err="1"/>
              <a:t>grupo</a:t>
            </a:r>
            <a:r>
              <a:rPr lang="ca-ES" sz="2400" dirty="0"/>
              <a:t> de iguales</a:t>
            </a:r>
            <a:r>
              <a:rPr lang="ca-ES" sz="2400" dirty="0" smtClean="0"/>
              <a:t>.</a:t>
            </a:r>
            <a:endParaRPr lang="es-E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Autofit/>
          </a:bodyPr>
          <a:lstStyle/>
          <a:p>
            <a:pPr algn="l"/>
            <a:r>
              <a:rPr lang="ca-ES" sz="1800" b="1" dirty="0" err="1"/>
              <a:t>Gráfico</a:t>
            </a:r>
            <a:r>
              <a:rPr lang="ca-ES" sz="1800" b="1" dirty="0"/>
              <a:t> </a:t>
            </a:r>
            <a:r>
              <a:rPr lang="ca-ES" sz="1800" b="1" dirty="0" smtClean="0"/>
              <a:t>1. </a:t>
            </a:r>
            <a:r>
              <a:rPr lang="ca-ES" sz="1800" b="1" dirty="0" err="1"/>
              <a:t>Bajo</a:t>
            </a:r>
            <a:r>
              <a:rPr lang="ca-ES" sz="1800" b="1" dirty="0"/>
              <a:t> </a:t>
            </a:r>
            <a:r>
              <a:rPr lang="ca-ES" sz="1800" b="1" dirty="0" err="1"/>
              <a:t>rendimiento</a:t>
            </a:r>
            <a:r>
              <a:rPr lang="ca-ES" sz="1800" b="1" dirty="0"/>
              <a:t> en </a:t>
            </a:r>
            <a:r>
              <a:rPr lang="ca-ES" sz="1800" b="1" dirty="0" err="1"/>
              <a:t>ciencias</a:t>
            </a:r>
            <a:r>
              <a:rPr lang="ca-ES" sz="1800" b="1" dirty="0"/>
              <a:t> y </a:t>
            </a:r>
            <a:r>
              <a:rPr lang="ca-ES" sz="1800" b="1" dirty="0" err="1"/>
              <a:t>nivel</a:t>
            </a:r>
            <a:r>
              <a:rPr lang="ca-ES" sz="1800" b="1" dirty="0"/>
              <a:t> </a:t>
            </a:r>
            <a:r>
              <a:rPr lang="ca-ES" sz="1800" b="1" dirty="0" err="1"/>
              <a:t>socioeconómico</a:t>
            </a:r>
            <a:r>
              <a:rPr lang="ca-ES" sz="1800" b="1" dirty="0"/>
              <a:t> en los </a:t>
            </a:r>
            <a:r>
              <a:rPr lang="ca-ES" sz="1800" b="1" dirty="0" err="1"/>
              <a:t>países</a:t>
            </a:r>
            <a:r>
              <a:rPr lang="ca-ES" sz="1800" b="1" dirty="0"/>
              <a:t> de la </a:t>
            </a:r>
            <a:r>
              <a:rPr lang="ca-ES" sz="1800" b="1" dirty="0" smtClean="0"/>
              <a:t>UE</a:t>
            </a:r>
            <a:br>
              <a:rPr lang="ca-ES" sz="1800" b="1" dirty="0" smtClean="0"/>
            </a:br>
            <a:r>
              <a:rPr lang="ca-ES" sz="1200" b="1" dirty="0"/>
              <a:t> Fuente: OECD (2016), </a:t>
            </a:r>
            <a:r>
              <a:rPr lang="ca-ES" sz="1200" b="1" dirty="0" err="1"/>
              <a:t>Table</a:t>
            </a:r>
            <a:r>
              <a:rPr lang="ca-ES" sz="1200" b="1" dirty="0"/>
              <a:t> B1.6. </a:t>
            </a:r>
            <a:r>
              <a:rPr lang="ca-ES" sz="1200" b="1" dirty="0" err="1"/>
              <a:t>Results</a:t>
            </a:r>
            <a:r>
              <a:rPr lang="ca-ES" sz="1200" b="1" dirty="0"/>
              <a:t> (</a:t>
            </a:r>
            <a:r>
              <a:rPr lang="ca-ES" sz="1200" b="1" dirty="0" err="1"/>
              <a:t>tables</a:t>
            </a:r>
            <a:r>
              <a:rPr lang="ca-ES" sz="1200" b="1" dirty="0"/>
              <a:t>): </a:t>
            </a:r>
            <a:r>
              <a:rPr lang="ca-ES" sz="1200" b="1" dirty="0" err="1"/>
              <a:t>Socio-economic</a:t>
            </a:r>
            <a:r>
              <a:rPr lang="ca-ES" sz="1200" b="1" dirty="0"/>
              <a:t> status, </a:t>
            </a:r>
            <a:r>
              <a:rPr lang="ca-ES" sz="1200" b="1" dirty="0" err="1"/>
              <a:t>student</a:t>
            </a:r>
            <a:r>
              <a:rPr lang="ca-ES" sz="1200" b="1" dirty="0"/>
              <a:t> </a:t>
            </a:r>
            <a:r>
              <a:rPr lang="ca-ES" sz="1200" b="1" dirty="0" err="1"/>
              <a:t>performance</a:t>
            </a:r>
            <a:r>
              <a:rPr lang="ca-ES" sz="1200" b="1" dirty="0"/>
              <a:t> and </a:t>
            </a:r>
            <a:r>
              <a:rPr lang="ca-ES" sz="1200" b="1" dirty="0" err="1"/>
              <a:t>students'attitudes</a:t>
            </a:r>
            <a:r>
              <a:rPr lang="ca-ES" sz="1200" b="1" dirty="0"/>
              <a:t> </a:t>
            </a:r>
            <a:r>
              <a:rPr lang="ca-ES" sz="1200" b="1" dirty="0" err="1"/>
              <a:t>towards</a:t>
            </a:r>
            <a:r>
              <a:rPr lang="ca-ES" sz="1200" b="1" dirty="0"/>
              <a:t> </a:t>
            </a:r>
            <a:r>
              <a:rPr lang="ca-ES" sz="1200" b="1" dirty="0" err="1"/>
              <a:t>science</a:t>
            </a:r>
            <a:r>
              <a:rPr lang="ca-ES" sz="1200" b="1" dirty="0"/>
              <a:t>, in </a:t>
            </a:r>
            <a:r>
              <a:rPr lang="ca-ES" sz="1200" b="1" i="1" dirty="0"/>
              <a:t>PISA 2015 </a:t>
            </a:r>
            <a:r>
              <a:rPr lang="ca-ES" sz="1200" b="1" i="1" dirty="0" err="1"/>
              <a:t>Results</a:t>
            </a:r>
            <a:r>
              <a:rPr lang="ca-ES" sz="1200" b="1" i="1" dirty="0"/>
              <a:t> (</a:t>
            </a:r>
            <a:r>
              <a:rPr lang="ca-ES" sz="1200" b="1" i="1" dirty="0" err="1"/>
              <a:t>Volume</a:t>
            </a:r>
            <a:r>
              <a:rPr lang="ca-ES" sz="1200" b="1" i="1" dirty="0"/>
              <a:t> I)</a:t>
            </a:r>
            <a:r>
              <a:rPr lang="ca-ES" sz="1200" b="1" dirty="0"/>
              <a:t>, OECD </a:t>
            </a:r>
            <a:r>
              <a:rPr lang="ca-ES" sz="1200" b="1" dirty="0" err="1"/>
              <a:t>Publishing</a:t>
            </a:r>
            <a:r>
              <a:rPr lang="ca-ES" sz="1200" b="1" dirty="0"/>
              <a:t>, Paris. DOI: </a:t>
            </a:r>
            <a:r>
              <a:rPr lang="ca-ES" sz="1200" b="1" u="sng" dirty="0">
                <a:hlinkClick r:id="rId2"/>
              </a:rPr>
              <a:t>http://</a:t>
            </a:r>
            <a:r>
              <a:rPr lang="ca-ES" sz="1200" b="1" u="sng" dirty="0" smtClean="0">
                <a:hlinkClick r:id="rId2"/>
              </a:rPr>
              <a:t>dx.doi.org/10.1787/9789264266490-table124-en</a:t>
            </a:r>
            <a:r>
              <a:rPr lang="es-ES" sz="1800" b="1" dirty="0"/>
              <a:t/>
            </a:r>
            <a:br>
              <a:rPr lang="es-ES" sz="1800" b="1" dirty="0"/>
            </a:br>
            <a:endParaRPr lang="es-ES" sz="1800" dirty="0"/>
          </a:p>
        </p:txBody>
      </p:sp>
      <p:graphicFrame>
        <p:nvGraphicFramePr>
          <p:cNvPr id="4" name="Gràfic 24"/>
          <p:cNvGraphicFramePr/>
          <p:nvPr/>
        </p:nvGraphicFramePr>
        <p:xfrm>
          <a:off x="571472" y="1897811"/>
          <a:ext cx="8215370" cy="4531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Autofit/>
          </a:bodyPr>
          <a:lstStyle/>
          <a:p>
            <a:pPr algn="l"/>
            <a:r>
              <a:rPr lang="ca-ES" sz="1800" b="1" dirty="0" err="1"/>
              <a:t>Gráfico</a:t>
            </a:r>
            <a:r>
              <a:rPr lang="ca-ES" sz="1800" b="1" dirty="0"/>
              <a:t> 2</a:t>
            </a:r>
            <a:r>
              <a:rPr lang="ca-ES" sz="1800" b="1" dirty="0" smtClean="0"/>
              <a:t>. </a:t>
            </a:r>
            <a:r>
              <a:rPr lang="ca-ES" sz="1800" b="1" dirty="0" err="1"/>
              <a:t>Bajo</a:t>
            </a:r>
            <a:r>
              <a:rPr lang="ca-ES" sz="1800" b="1" dirty="0"/>
              <a:t> </a:t>
            </a:r>
            <a:r>
              <a:rPr lang="ca-ES" sz="1800" b="1" dirty="0" err="1"/>
              <a:t>rendimiento</a:t>
            </a:r>
            <a:r>
              <a:rPr lang="ca-ES" sz="1800" b="1" dirty="0"/>
              <a:t> en </a:t>
            </a:r>
            <a:r>
              <a:rPr lang="ca-ES" sz="1800" b="1" dirty="0" err="1"/>
              <a:t>ciencias</a:t>
            </a:r>
            <a:r>
              <a:rPr lang="ca-ES" sz="1800" b="1" dirty="0"/>
              <a:t> y </a:t>
            </a:r>
            <a:r>
              <a:rPr lang="ca-ES" sz="1800" b="1" dirty="0" err="1"/>
              <a:t>nivel</a:t>
            </a:r>
            <a:r>
              <a:rPr lang="ca-ES" sz="1800" b="1" dirty="0"/>
              <a:t> </a:t>
            </a:r>
            <a:r>
              <a:rPr lang="ca-ES" sz="1800" b="1" dirty="0" err="1"/>
              <a:t>socioeconómico</a:t>
            </a:r>
            <a:r>
              <a:rPr lang="ca-ES" sz="1800" b="1" dirty="0"/>
              <a:t> en </a:t>
            </a:r>
            <a:r>
              <a:rPr lang="ca-ES" sz="1800" b="1" dirty="0" err="1" smtClean="0"/>
              <a:t>países</a:t>
            </a:r>
            <a:r>
              <a:rPr lang="ca-ES" sz="1800" b="1" dirty="0" smtClean="0"/>
              <a:t> </a:t>
            </a:r>
            <a:r>
              <a:rPr lang="ca-ES" sz="1800" b="1" dirty="0"/>
              <a:t>de </a:t>
            </a:r>
            <a:r>
              <a:rPr lang="ca-ES" sz="1800" b="1" dirty="0" smtClean="0"/>
              <a:t>América</a:t>
            </a:r>
            <a:br>
              <a:rPr lang="ca-ES" sz="1800" b="1" dirty="0" smtClean="0"/>
            </a:br>
            <a:r>
              <a:rPr lang="ca-ES" sz="1200" b="1" dirty="0" smtClean="0"/>
              <a:t> </a:t>
            </a:r>
            <a:r>
              <a:rPr lang="ca-ES" sz="1200" b="1" dirty="0"/>
              <a:t>Fuente: OECD (2016), </a:t>
            </a:r>
            <a:r>
              <a:rPr lang="ca-ES" sz="1200" b="1" dirty="0" err="1"/>
              <a:t>Table</a:t>
            </a:r>
            <a:r>
              <a:rPr lang="ca-ES" sz="1200" b="1" dirty="0"/>
              <a:t> B1.6. </a:t>
            </a:r>
            <a:r>
              <a:rPr lang="ca-ES" sz="1200" b="1" dirty="0" err="1"/>
              <a:t>Results</a:t>
            </a:r>
            <a:r>
              <a:rPr lang="ca-ES" sz="1200" b="1" dirty="0"/>
              <a:t> (</a:t>
            </a:r>
            <a:r>
              <a:rPr lang="ca-ES" sz="1200" b="1" dirty="0" err="1"/>
              <a:t>tables</a:t>
            </a:r>
            <a:r>
              <a:rPr lang="ca-ES" sz="1200" b="1" dirty="0"/>
              <a:t>): </a:t>
            </a:r>
            <a:r>
              <a:rPr lang="ca-ES" sz="1200" b="1" dirty="0" err="1"/>
              <a:t>Socio-economic</a:t>
            </a:r>
            <a:r>
              <a:rPr lang="ca-ES" sz="1200" b="1" dirty="0"/>
              <a:t> status, </a:t>
            </a:r>
            <a:r>
              <a:rPr lang="ca-ES" sz="1200" b="1" dirty="0" err="1"/>
              <a:t>student</a:t>
            </a:r>
            <a:r>
              <a:rPr lang="ca-ES" sz="1200" b="1" dirty="0"/>
              <a:t> </a:t>
            </a:r>
            <a:r>
              <a:rPr lang="ca-ES" sz="1200" b="1" dirty="0" err="1"/>
              <a:t>performance</a:t>
            </a:r>
            <a:r>
              <a:rPr lang="ca-ES" sz="1200" b="1" dirty="0"/>
              <a:t> and </a:t>
            </a:r>
            <a:r>
              <a:rPr lang="ca-ES" sz="1200" b="1" dirty="0" err="1"/>
              <a:t>students'attitudes</a:t>
            </a:r>
            <a:r>
              <a:rPr lang="ca-ES" sz="1200" b="1" dirty="0"/>
              <a:t> </a:t>
            </a:r>
            <a:r>
              <a:rPr lang="ca-ES" sz="1200" b="1" dirty="0" err="1"/>
              <a:t>towards</a:t>
            </a:r>
            <a:r>
              <a:rPr lang="ca-ES" sz="1200" b="1" dirty="0"/>
              <a:t> </a:t>
            </a:r>
            <a:r>
              <a:rPr lang="ca-ES" sz="1200" b="1" dirty="0" err="1"/>
              <a:t>science</a:t>
            </a:r>
            <a:r>
              <a:rPr lang="ca-ES" sz="1200" b="1" dirty="0"/>
              <a:t>, in </a:t>
            </a:r>
            <a:r>
              <a:rPr lang="ca-ES" sz="1200" b="1" i="1" dirty="0"/>
              <a:t>PISA 2015 </a:t>
            </a:r>
            <a:r>
              <a:rPr lang="ca-ES" sz="1200" b="1" i="1" dirty="0" err="1"/>
              <a:t>Results</a:t>
            </a:r>
            <a:r>
              <a:rPr lang="ca-ES" sz="1200" b="1" i="1" dirty="0"/>
              <a:t> (</a:t>
            </a:r>
            <a:r>
              <a:rPr lang="ca-ES" sz="1200" b="1" i="1" dirty="0" err="1"/>
              <a:t>Volume</a:t>
            </a:r>
            <a:r>
              <a:rPr lang="ca-ES" sz="1200" b="1" i="1" dirty="0"/>
              <a:t> I)</a:t>
            </a:r>
            <a:r>
              <a:rPr lang="ca-ES" sz="1200" b="1" dirty="0"/>
              <a:t>, OECD </a:t>
            </a:r>
            <a:r>
              <a:rPr lang="ca-ES" sz="1200" b="1" dirty="0" err="1"/>
              <a:t>Publishing</a:t>
            </a:r>
            <a:r>
              <a:rPr lang="ca-ES" sz="1200" b="1" dirty="0"/>
              <a:t>, Paris. DOI: </a:t>
            </a:r>
            <a:r>
              <a:rPr lang="ca-ES" sz="1200" b="1" u="sng" dirty="0">
                <a:hlinkClick r:id="rId2"/>
              </a:rPr>
              <a:t>http://</a:t>
            </a:r>
            <a:r>
              <a:rPr lang="ca-ES" sz="1200" b="1" u="sng" dirty="0" smtClean="0">
                <a:hlinkClick r:id="rId2"/>
              </a:rPr>
              <a:t>dx.doi.org/10.1787/9789264266490-table124-en</a:t>
            </a:r>
            <a:r>
              <a:rPr lang="es-ES" sz="1800" b="1" dirty="0"/>
              <a:t/>
            </a:r>
            <a:br>
              <a:rPr lang="es-ES" sz="1800" b="1" dirty="0"/>
            </a:br>
            <a:endParaRPr lang="es-ES" sz="1800" dirty="0"/>
          </a:p>
        </p:txBody>
      </p:sp>
      <p:graphicFrame>
        <p:nvGraphicFramePr>
          <p:cNvPr id="5" name="Gràfic 25"/>
          <p:cNvGraphicFramePr/>
          <p:nvPr/>
        </p:nvGraphicFramePr>
        <p:xfrm>
          <a:off x="714348" y="2018580"/>
          <a:ext cx="7643866" cy="405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¿Por qué?</a:t>
            </a:r>
            <a:endParaRPr lang="es-ES" dirty="0"/>
          </a:p>
        </p:txBody>
      </p:sp>
      <p:pic>
        <p:nvPicPr>
          <p:cNvPr id="4" name="3 Marcador de contenido" descr="escol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Teorías de la reproducción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Michel Foucault</a:t>
            </a:r>
          </a:p>
          <a:p>
            <a:r>
              <a:rPr lang="es-ES" dirty="0" smtClean="0"/>
              <a:t>Pierre </a:t>
            </a:r>
            <a:r>
              <a:rPr lang="es-ES" dirty="0" err="1" smtClean="0"/>
              <a:t>Bourdieu</a:t>
            </a:r>
            <a:r>
              <a:rPr lang="es-ES" dirty="0" smtClean="0"/>
              <a:t> (I y II)</a:t>
            </a:r>
          </a:p>
          <a:p>
            <a:r>
              <a:rPr lang="es-ES" dirty="0" smtClean="0"/>
              <a:t>Nueva Sociología de la Educación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Teorías de la reproducción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357298"/>
            <a:ext cx="485778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 smtClean="0"/>
              <a:t>Michel Foucault</a:t>
            </a:r>
          </a:p>
          <a:p>
            <a:pPr marL="0" indent="0"/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La escuela como institución disciplinaria</a:t>
            </a:r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4" name="3 Imagen" descr="Foucault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1571612"/>
            <a:ext cx="3210900" cy="394782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Teorías de la reproducción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357298"/>
            <a:ext cx="485778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 smtClean="0"/>
              <a:t>Pierre </a:t>
            </a:r>
            <a:r>
              <a:rPr lang="es-ES" b="1" dirty="0" err="1" smtClean="0"/>
              <a:t>Bourdieu</a:t>
            </a:r>
            <a:endParaRPr lang="es-ES" b="1" dirty="0" smtClean="0"/>
          </a:p>
          <a:p>
            <a:pPr marL="0" indent="0"/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571500" indent="-571500">
              <a:buAutoNum type="romanUcPeriod"/>
            </a:pPr>
            <a:r>
              <a:rPr lang="es-ES" dirty="0" smtClean="0"/>
              <a:t>La escuela y el ejercicio de la violencia simbólica</a:t>
            </a:r>
          </a:p>
          <a:p>
            <a:pPr marL="571500" indent="-571500">
              <a:buAutoNum type="romanUcPeriod"/>
            </a:pPr>
            <a:r>
              <a:rPr lang="es-ES" dirty="0" smtClean="0"/>
              <a:t>La escuela y el arbitrario cultural</a:t>
            </a:r>
          </a:p>
          <a:p>
            <a:pPr>
              <a:buNone/>
            </a:pPr>
            <a:endParaRPr lang="es-ES" dirty="0" smtClean="0"/>
          </a:p>
          <a:p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5" name="4 Imagen" descr="19788bc0q0scn66v77rkg9wbjuc2tv-ful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1714488"/>
            <a:ext cx="2643206" cy="395492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1061</Words>
  <Application>Microsoft Office PowerPoint</Application>
  <PresentationFormat>Presentación en pantalla (4:3)</PresentationFormat>
  <Paragraphs>72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Educación e igualdad social</vt:lpstr>
      <vt:lpstr>Diapositiva 2</vt:lpstr>
      <vt:lpstr>Informe Coleman (1966)</vt:lpstr>
      <vt:lpstr>Gráfico 1. Bajo rendimiento en ciencias y nivel socioeconómico en los países de la UE  Fuente: OECD (2016), Table B1.6. Results (tables): Socio-economic status, student performance and students'attitudes towards science, in PISA 2015 Results (Volume I), OECD Publishing, Paris. DOI: http://dx.doi.org/10.1787/9789264266490-table124-en </vt:lpstr>
      <vt:lpstr>Gráfico 2. Bajo rendimiento en ciencias y nivel socioeconómico en países de América  Fuente: OECD (2016), Table B1.6. Results (tables): Socio-economic status, student performance and students'attitudes towards science, in PISA 2015 Results (Volume I), OECD Publishing, Paris. DOI: http://dx.doi.org/10.1787/9789264266490-table124-en </vt:lpstr>
      <vt:lpstr>¿Por qué?</vt:lpstr>
      <vt:lpstr>Teorías de la reproducción</vt:lpstr>
      <vt:lpstr>Teorías de la reproducción</vt:lpstr>
      <vt:lpstr>Teorías de la reproducción</vt:lpstr>
      <vt:lpstr>Teorías de la reproducción</vt:lpstr>
      <vt:lpstr>Teorías de la reproducción</vt:lpstr>
      <vt:lpstr>Culturas del aula</vt:lpstr>
      <vt:lpstr>Teorías de la resistencia</vt:lpstr>
      <vt:lpstr>Diapositiva 14</vt:lpstr>
      <vt:lpstr>Perspectiva de género</vt:lpstr>
      <vt:lpstr>Diapositiva 16</vt:lpstr>
      <vt:lpstr>Aprender desde las personas</vt:lpstr>
      <vt:lpstr>Biograficidad del aprendizaje</vt:lpstr>
      <vt:lpstr>Diapositiva 19</vt:lpstr>
    </vt:vector>
  </TitlesOfParts>
  <Company>UVEG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Educación e igualdad social</dc:title>
  <dc:creator>Valued Acer Customer</dc:creator>
  <cp:lastModifiedBy>Valued Acer Customer</cp:lastModifiedBy>
  <cp:revision>12</cp:revision>
  <dcterms:created xsi:type="dcterms:W3CDTF">2018-06-20T14:00:15Z</dcterms:created>
  <dcterms:modified xsi:type="dcterms:W3CDTF">2018-06-20T15:25:09Z</dcterms:modified>
</cp:coreProperties>
</file>