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71" r:id="rId6"/>
    <p:sldId id="265" r:id="rId7"/>
    <p:sldId id="262" r:id="rId8"/>
    <p:sldId id="263" r:id="rId9"/>
    <p:sldId id="266" r:id="rId10"/>
    <p:sldId id="260" r:id="rId11"/>
    <p:sldId id="273" r:id="rId12"/>
    <p:sldId id="268" r:id="rId13"/>
    <p:sldId id="272" r:id="rId14"/>
    <p:sldId id="274" r:id="rId15"/>
    <p:sldId id="275" r:id="rId16"/>
    <p:sldId id="276" r:id="rId17"/>
    <p:sldId id="277" r:id="rId18"/>
    <p:sldId id="278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9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EMPAR\Mis%20documentos\Downloads\Eurostat_Table_tps00055FlagDesc_6e9fb991-2819-49f5-a0d8-6e2b4863a170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linear"/>
          </c:trendline>
          <c:xVal>
            <c:numRef>
              <c:f>Hoja1!$D$2:$D$24</c:f>
              <c:numCache>
                <c:formatCode>General</c:formatCode>
                <c:ptCount val="23"/>
                <c:pt idx="0">
                  <c:v>72.8</c:v>
                </c:pt>
                <c:pt idx="1">
                  <c:v>72.649999999999991</c:v>
                </c:pt>
                <c:pt idx="2">
                  <c:v>46.1</c:v>
                </c:pt>
                <c:pt idx="3">
                  <c:v>47.6</c:v>
                </c:pt>
                <c:pt idx="4">
                  <c:v>33.949999999999996</c:v>
                </c:pt>
                <c:pt idx="5">
                  <c:v>32.200000000000003</c:v>
                </c:pt>
                <c:pt idx="6">
                  <c:v>32.800000000000011</c:v>
                </c:pt>
                <c:pt idx="7">
                  <c:v>45.55</c:v>
                </c:pt>
                <c:pt idx="8">
                  <c:v>44.150000000000006</c:v>
                </c:pt>
                <c:pt idx="9">
                  <c:v>71.25</c:v>
                </c:pt>
                <c:pt idx="10">
                  <c:v>58.900000000000006</c:v>
                </c:pt>
                <c:pt idx="11">
                  <c:v>38.800000000000011</c:v>
                </c:pt>
                <c:pt idx="12">
                  <c:v>28.299999999999994</c:v>
                </c:pt>
                <c:pt idx="13">
                  <c:v>60.65</c:v>
                </c:pt>
                <c:pt idx="14">
                  <c:v>69.5</c:v>
                </c:pt>
                <c:pt idx="15">
                  <c:v>75</c:v>
                </c:pt>
                <c:pt idx="16">
                  <c:v>47.8</c:v>
                </c:pt>
                <c:pt idx="17">
                  <c:v>43.600000000000009</c:v>
                </c:pt>
                <c:pt idx="18">
                  <c:v>65.950000000000017</c:v>
                </c:pt>
                <c:pt idx="19">
                  <c:v>70.349999999999994</c:v>
                </c:pt>
                <c:pt idx="20">
                  <c:v>70.25</c:v>
                </c:pt>
                <c:pt idx="21">
                  <c:v>49.55</c:v>
                </c:pt>
                <c:pt idx="22">
                  <c:v>38.6</c:v>
                </c:pt>
              </c:numCache>
            </c:numRef>
          </c:xVal>
          <c:yVal>
            <c:numRef>
              <c:f>Hoja1!$E$2:$E$24</c:f>
              <c:numCache>
                <c:formatCode>General</c:formatCode>
                <c:ptCount val="23"/>
                <c:pt idx="0">
                  <c:v>4</c:v>
                </c:pt>
                <c:pt idx="1">
                  <c:v>3.5</c:v>
                </c:pt>
                <c:pt idx="2">
                  <c:v>3.9</c:v>
                </c:pt>
                <c:pt idx="3">
                  <c:v>4.3</c:v>
                </c:pt>
                <c:pt idx="4">
                  <c:v>5.4</c:v>
                </c:pt>
                <c:pt idx="5">
                  <c:v>4.8</c:v>
                </c:pt>
                <c:pt idx="6">
                  <c:v>6.6</c:v>
                </c:pt>
                <c:pt idx="7">
                  <c:v>6.5</c:v>
                </c:pt>
                <c:pt idx="8">
                  <c:v>4.5</c:v>
                </c:pt>
                <c:pt idx="9">
                  <c:v>5.4</c:v>
                </c:pt>
                <c:pt idx="10">
                  <c:v>5.6</c:v>
                </c:pt>
                <c:pt idx="11">
                  <c:v>6.5</c:v>
                </c:pt>
                <c:pt idx="12">
                  <c:v>5.3</c:v>
                </c:pt>
                <c:pt idx="13">
                  <c:v>4.0999999999999996</c:v>
                </c:pt>
                <c:pt idx="14">
                  <c:v>3.6</c:v>
                </c:pt>
                <c:pt idx="15">
                  <c:v>4.2</c:v>
                </c:pt>
                <c:pt idx="16">
                  <c:v>4.9000000000000004</c:v>
                </c:pt>
                <c:pt idx="17">
                  <c:v>5.8</c:v>
                </c:pt>
                <c:pt idx="18">
                  <c:v>3.4</c:v>
                </c:pt>
                <c:pt idx="19">
                  <c:v>3.7</c:v>
                </c:pt>
                <c:pt idx="20">
                  <c:v>3.7</c:v>
                </c:pt>
                <c:pt idx="21">
                  <c:v>4</c:v>
                </c:pt>
                <c:pt idx="22">
                  <c:v>5</c:v>
                </c:pt>
              </c:numCache>
            </c:numRef>
          </c:yVal>
        </c:ser>
        <c:axId val="60958208"/>
        <c:axId val="60959744"/>
      </c:scatterChart>
      <c:valAx>
        <c:axId val="60958208"/>
        <c:scaling>
          <c:orientation val="minMax"/>
          <c:min val="20"/>
        </c:scaling>
        <c:axPos val="b"/>
        <c:numFmt formatCode="General" sourceLinked="1"/>
        <c:tickLblPos val="nextTo"/>
        <c:crossAx val="60959744"/>
        <c:crosses val="autoZero"/>
        <c:crossBetween val="midCat"/>
      </c:valAx>
      <c:valAx>
        <c:axId val="60959744"/>
        <c:scaling>
          <c:orientation val="minMax"/>
          <c:min val="2"/>
        </c:scaling>
        <c:axPos val="l"/>
        <c:majorGridlines/>
        <c:numFmt formatCode="General" sourceLinked="1"/>
        <c:tickLblPos val="nextTo"/>
        <c:crossAx val="60958208"/>
        <c:crosses val="autoZero"/>
        <c:crossBetween val="midCat"/>
      </c:valAx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0.14788</cdr:x>
      <cdr:y>0.60358</cdr:y>
    </cdr:from>
    <cdr:to>
      <cdr:x>0.38676</cdr:x>
      <cdr:y>0.82713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928694" y="1928826"/>
          <a:ext cx="1500198" cy="7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s-ES" sz="1800" dirty="0" smtClean="0">
              <a:latin typeface="+mn-lt"/>
              <a:ea typeface="+mn-ea"/>
              <a:cs typeface="+mn-cs"/>
            </a:rPr>
            <a:t>Correlación</a:t>
          </a:r>
        </a:p>
        <a:p xmlns:a="http://schemas.openxmlformats.org/drawingml/2006/main">
          <a:r>
            <a:rPr lang="es-ES" sz="1800" dirty="0" smtClean="0"/>
            <a:t>R = </a:t>
          </a:r>
          <a:r>
            <a:rPr lang="es-ES" sz="1800" dirty="0" smtClean="0">
              <a:latin typeface="+mn-lt"/>
              <a:ea typeface="+mn-ea"/>
              <a:cs typeface="+mn-cs"/>
            </a:rPr>
            <a:t>-0,62807</a:t>
          </a:r>
          <a:r>
            <a:rPr lang="es-ES" sz="1800" dirty="0" smtClean="0"/>
            <a:t> </a:t>
          </a:r>
          <a:endParaRPr lang="es-ES" sz="18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8B8B0-D1FB-4FD0-9842-78E8F18864C0}" type="datetimeFigureOut">
              <a:rPr lang="es-ES" smtClean="0"/>
              <a:pPr/>
              <a:t>14/06/2018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FB4BEA-BFC6-439D-A58B-371155DB844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8B8B0-D1FB-4FD0-9842-78E8F18864C0}" type="datetimeFigureOut">
              <a:rPr lang="es-ES" smtClean="0"/>
              <a:pPr/>
              <a:t>14/06/2018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FB4BEA-BFC6-439D-A58B-371155DB84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8B8B0-D1FB-4FD0-9842-78E8F18864C0}" type="datetimeFigureOut">
              <a:rPr lang="es-ES" smtClean="0"/>
              <a:pPr/>
              <a:t>14/06/2018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FB4BEA-BFC6-439D-A58B-371155DB84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8B8B0-D1FB-4FD0-9842-78E8F18864C0}" type="datetimeFigureOut">
              <a:rPr lang="es-ES" smtClean="0"/>
              <a:pPr/>
              <a:t>14/06/2018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FB4BEA-BFC6-439D-A58B-371155DB84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8B8B0-D1FB-4FD0-9842-78E8F18864C0}" type="datetimeFigureOut">
              <a:rPr lang="es-ES" smtClean="0"/>
              <a:pPr/>
              <a:t>14/06/2018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FB4BEA-BFC6-439D-A58B-371155DB844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8B8B0-D1FB-4FD0-9842-78E8F18864C0}" type="datetimeFigureOut">
              <a:rPr lang="es-ES" smtClean="0"/>
              <a:pPr/>
              <a:t>14/06/2018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FB4BEA-BFC6-439D-A58B-371155DB84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8B8B0-D1FB-4FD0-9842-78E8F18864C0}" type="datetimeFigureOut">
              <a:rPr lang="es-ES" smtClean="0"/>
              <a:pPr/>
              <a:t>14/06/2018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FB4BEA-BFC6-439D-A58B-371155DB84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8B8B0-D1FB-4FD0-9842-78E8F18864C0}" type="datetimeFigureOut">
              <a:rPr lang="es-ES" smtClean="0"/>
              <a:pPr/>
              <a:t>14/06/2018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FB4BEA-BFC6-439D-A58B-371155DB84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8B8B0-D1FB-4FD0-9842-78E8F18864C0}" type="datetimeFigureOut">
              <a:rPr lang="es-ES" smtClean="0"/>
              <a:pPr/>
              <a:t>14/06/2018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FB4BEA-BFC6-439D-A58B-371155DB844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8B8B0-D1FB-4FD0-9842-78E8F18864C0}" type="datetimeFigureOut">
              <a:rPr lang="es-ES" smtClean="0"/>
              <a:pPr/>
              <a:t>14/06/2018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FB4BEA-BFC6-439D-A58B-371155DB844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8B8B0-D1FB-4FD0-9842-78E8F18864C0}" type="datetimeFigureOut">
              <a:rPr lang="es-ES" smtClean="0"/>
              <a:pPr/>
              <a:t>14/06/2018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FB4BEA-BFC6-439D-A58B-371155DB844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318B8B0-D1FB-4FD0-9842-78E8F18864C0}" type="datetimeFigureOut">
              <a:rPr lang="es-ES" smtClean="0"/>
              <a:pPr/>
              <a:t>14/06/2018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3FB4BEA-BFC6-439D-A58B-371155DB844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5400" dirty="0" smtClean="0"/>
              <a:t>Procesos formativos</a:t>
            </a:r>
            <a:endParaRPr lang="es-ES" sz="5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UNAE, 14/6/2018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285852" y="335846"/>
            <a:ext cx="750099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/>
              <a:t>Otras teorías sobre la formación profesional no han puesto el acento en el elemento subjetivo, sino más bien en las condiciones productivas con las que se relaciona</a:t>
            </a:r>
            <a:r>
              <a:rPr lang="es-ES" sz="2400" dirty="0" smtClean="0"/>
              <a:t>.</a:t>
            </a:r>
          </a:p>
          <a:p>
            <a:r>
              <a:rPr lang="es-ES" sz="2400" dirty="0" smtClean="0"/>
              <a:t>Así</a:t>
            </a:r>
            <a:r>
              <a:rPr lang="es-ES" sz="2400" dirty="0"/>
              <a:t>, por ejemplo, </a:t>
            </a:r>
            <a:r>
              <a:rPr lang="es-ES" sz="2400" b="1" dirty="0" err="1"/>
              <a:t>Jürgen</a:t>
            </a:r>
            <a:r>
              <a:rPr lang="es-ES" sz="2400" b="1" dirty="0"/>
              <a:t> </a:t>
            </a:r>
            <a:r>
              <a:rPr lang="es-ES" sz="2400" b="1" dirty="0" err="1"/>
              <a:t>Zabeck</a:t>
            </a:r>
            <a:r>
              <a:rPr lang="es-ES" sz="2400" dirty="0"/>
              <a:t>, profesor emérito de </a:t>
            </a:r>
            <a:r>
              <a:rPr lang="es-ES" sz="2400" dirty="0" err="1"/>
              <a:t>Mannheim</a:t>
            </a:r>
            <a:r>
              <a:rPr lang="es-ES" sz="2400" dirty="0"/>
              <a:t>, y </a:t>
            </a:r>
            <a:r>
              <a:rPr lang="es-ES" sz="2400" b="1" dirty="0"/>
              <a:t>Gerhard P. </a:t>
            </a:r>
            <a:r>
              <a:rPr lang="es-ES" sz="2400" b="1" dirty="0" err="1"/>
              <a:t>Bunk</a:t>
            </a:r>
            <a:r>
              <a:rPr lang="es-ES" sz="2400" b="1" dirty="0"/>
              <a:t> </a:t>
            </a:r>
            <a:r>
              <a:rPr lang="es-ES" sz="2400" dirty="0"/>
              <a:t>han elaborado una </a:t>
            </a:r>
            <a:r>
              <a:rPr lang="es-ES" sz="2400" u="sng" dirty="0" smtClean="0"/>
              <a:t>didáctica </a:t>
            </a:r>
            <a:r>
              <a:rPr lang="es-ES" sz="2400" u="sng" dirty="0"/>
              <a:t>«anticipatoria»: </a:t>
            </a:r>
            <a:r>
              <a:rPr lang="es-ES" sz="2400" dirty="0"/>
              <a:t>la principal función de la formación profesional sería pronosticar las transformaciones que acaecerán (por ejemplo, nuevas demandas en las cualificaciones) y capacitar a las personas para enfrentarse a sus consecuencias. Hay que formar en determinadas competencias básicas, pero también en competencias anticipatorias. </a:t>
            </a:r>
            <a:endParaRPr lang="es-E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285852" y="335846"/>
            <a:ext cx="75009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En </a:t>
            </a:r>
            <a:r>
              <a:rPr lang="es-ES" sz="2400" dirty="0"/>
              <a:t>una línea teórica semejante, </a:t>
            </a:r>
            <a:r>
              <a:rPr lang="es-ES" sz="2400" b="1" dirty="0" err="1"/>
              <a:t>Felix</a:t>
            </a:r>
            <a:r>
              <a:rPr lang="es-ES" sz="2400" b="1" dirty="0"/>
              <a:t> </a:t>
            </a:r>
            <a:r>
              <a:rPr lang="es-ES" sz="2400" b="1" dirty="0" err="1"/>
              <a:t>Rauner</a:t>
            </a:r>
            <a:r>
              <a:rPr lang="es-ES" sz="2400" b="1" dirty="0"/>
              <a:t>, </a:t>
            </a:r>
            <a:r>
              <a:rPr lang="es-ES" sz="2400" dirty="0"/>
              <a:t>de la Universidad de Bremen, y </a:t>
            </a:r>
            <a:r>
              <a:rPr lang="es-ES" sz="2400" b="1" dirty="0" err="1"/>
              <a:t>Bernd</a:t>
            </a:r>
            <a:r>
              <a:rPr lang="es-ES" sz="2400" b="1" dirty="0"/>
              <a:t> Otto</a:t>
            </a:r>
            <a:r>
              <a:rPr lang="es-ES" sz="2400" dirty="0"/>
              <a:t>, de </a:t>
            </a:r>
            <a:r>
              <a:rPr lang="es-ES" sz="2400" dirty="0" err="1"/>
              <a:t>Dortmund</a:t>
            </a:r>
            <a:r>
              <a:rPr lang="es-ES" sz="2400" dirty="0"/>
              <a:t>, han puesto el acento en la capacidad de la formación profesional para </a:t>
            </a:r>
            <a:r>
              <a:rPr lang="es-ES" sz="2400" u="sng" dirty="0"/>
              <a:t>configurar técnicamente los procesos productivos.</a:t>
            </a:r>
            <a:r>
              <a:rPr lang="es-ES" sz="2400" dirty="0"/>
              <a:t> Las personas cualificadas representan un factor que influye y configura el modo concreto de aplicación de la técnica.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285852" y="335846"/>
            <a:ext cx="750099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/>
              <a:t>Llevando un poco más allá el argumento de la competencia anticipatoria o de la configuración técnica de la formación profesional, </a:t>
            </a:r>
            <a:r>
              <a:rPr lang="es-ES" sz="2400" b="1" dirty="0" err="1"/>
              <a:t>Wolfgang</a:t>
            </a:r>
            <a:r>
              <a:rPr lang="es-ES" sz="2400" b="1" dirty="0"/>
              <a:t> </a:t>
            </a:r>
            <a:r>
              <a:rPr lang="es-ES" sz="2400" b="1" dirty="0" err="1"/>
              <a:t>Lempert</a:t>
            </a:r>
            <a:r>
              <a:rPr lang="es-ES" sz="2400" dirty="0"/>
              <a:t>, de la Universidad Libre de Berlín, y </a:t>
            </a:r>
            <a:r>
              <a:rPr lang="es-ES" sz="2400" b="1" dirty="0" err="1"/>
              <a:t>Reinhard</a:t>
            </a:r>
            <a:r>
              <a:rPr lang="es-ES" sz="2400" b="1" dirty="0"/>
              <a:t> </a:t>
            </a:r>
            <a:r>
              <a:rPr lang="es-ES" sz="2400" b="1" dirty="0" err="1"/>
              <a:t>Franzke</a:t>
            </a:r>
            <a:r>
              <a:rPr lang="es-ES" sz="2400" dirty="0"/>
              <a:t>, de la Universidad de Hannover (que se habilitó con </a:t>
            </a:r>
            <a:r>
              <a:rPr lang="es-ES" sz="2400" dirty="0" err="1"/>
              <a:t>Lempert</a:t>
            </a:r>
            <a:r>
              <a:rPr lang="es-ES" sz="2400" dirty="0"/>
              <a:t>), han destacado los </a:t>
            </a:r>
            <a:r>
              <a:rPr lang="es-ES" sz="2400" u="sng" dirty="0"/>
              <a:t>aspectos morales de la formación profesional.</a:t>
            </a:r>
            <a:r>
              <a:rPr lang="es-ES" sz="2400" dirty="0"/>
              <a:t> Ésta es, en definitiva, una </a:t>
            </a:r>
            <a:r>
              <a:rPr lang="es-ES" sz="2400" u="sng" dirty="0"/>
              <a:t>contribución a la democratización social</a:t>
            </a:r>
            <a:r>
              <a:rPr lang="es-ES" sz="2400" dirty="0"/>
              <a:t>. La formación profesional debe capacitar a los individuos también para cooperar en la humanización del trabajo y en la democratización de la economía y los negocios. Con ello, se presta particular atención al «currículum oculto» de las empresas, p. ej., a la cuestión de cómo el trabajo es socializado en la empresa.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428728" y="335846"/>
            <a:ext cx="735811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/>
              <a:t>Por último, </a:t>
            </a:r>
            <a:r>
              <a:rPr lang="es-ES" sz="2400" b="1" dirty="0"/>
              <a:t>Walter </a:t>
            </a:r>
            <a:r>
              <a:rPr lang="es-ES" sz="2400" b="1" dirty="0" err="1"/>
              <a:t>Dürr</a:t>
            </a:r>
            <a:r>
              <a:rPr lang="es-ES" sz="2400" b="1" dirty="0"/>
              <a:t>, </a:t>
            </a:r>
            <a:r>
              <a:rPr lang="es-ES" sz="2400" dirty="0"/>
              <a:t>de la Universidad Libre de Berlín, </a:t>
            </a:r>
            <a:r>
              <a:rPr lang="es-ES" sz="2400" dirty="0" smtClean="0"/>
              <a:t> </a:t>
            </a:r>
            <a:r>
              <a:rPr lang="es-ES" sz="2400" b="1" dirty="0" smtClean="0"/>
              <a:t>A</a:t>
            </a:r>
            <a:r>
              <a:rPr lang="es-ES" sz="2400" b="1" dirty="0"/>
              <a:t>. </a:t>
            </a:r>
            <a:r>
              <a:rPr lang="es-ES" sz="2400" b="1" dirty="0" err="1"/>
              <a:t>Lipsmeier</a:t>
            </a:r>
            <a:r>
              <a:rPr lang="es-ES" sz="2400" dirty="0"/>
              <a:t>, profesor en </a:t>
            </a:r>
            <a:r>
              <a:rPr lang="es-ES" sz="2400" dirty="0" err="1"/>
              <a:t>Karlsruhe</a:t>
            </a:r>
            <a:r>
              <a:rPr lang="es-ES" sz="2400" dirty="0"/>
              <a:t>, </a:t>
            </a:r>
            <a:r>
              <a:rPr lang="es-ES" sz="2400" b="1" dirty="0"/>
              <a:t>D. </a:t>
            </a:r>
            <a:r>
              <a:rPr lang="es-ES" sz="2400" b="1" dirty="0" err="1"/>
              <a:t>Greinert</a:t>
            </a:r>
            <a:r>
              <a:rPr lang="es-ES" sz="2400" dirty="0"/>
              <a:t>, el citado </a:t>
            </a:r>
            <a:r>
              <a:rPr lang="es-ES" sz="2400" b="1" dirty="0"/>
              <a:t>J. </a:t>
            </a:r>
            <a:r>
              <a:rPr lang="es-ES" sz="2400" b="1" dirty="0" err="1"/>
              <a:t>Münch</a:t>
            </a:r>
            <a:r>
              <a:rPr lang="es-ES" sz="2400" b="1" dirty="0"/>
              <a:t> </a:t>
            </a:r>
            <a:r>
              <a:rPr lang="es-ES" sz="2400" dirty="0"/>
              <a:t>o su discípulo </a:t>
            </a:r>
            <a:r>
              <a:rPr lang="es-ES" sz="2400" b="1" dirty="0" err="1"/>
              <a:t>Rolf</a:t>
            </a:r>
            <a:r>
              <a:rPr lang="es-ES" sz="2400" b="1" dirty="0"/>
              <a:t> </a:t>
            </a:r>
            <a:r>
              <a:rPr lang="es-ES" sz="2400" b="1" dirty="0" err="1"/>
              <a:t>Arnold</a:t>
            </a:r>
            <a:r>
              <a:rPr lang="es-ES" sz="2400" b="1" dirty="0"/>
              <a:t> </a:t>
            </a:r>
            <a:r>
              <a:rPr lang="es-ES" sz="2400" dirty="0"/>
              <a:t>han puesto el acento, siguiendo la teoría de sistemas, en la necesidad de comprender la complejidad de los procesos (la totalidad de las relaciones) y lidiar con una </a:t>
            </a:r>
            <a:r>
              <a:rPr lang="es-ES" sz="2400" u="sng" dirty="0"/>
              <a:t>doble incertidumbr</a:t>
            </a:r>
            <a:r>
              <a:rPr lang="es-ES" sz="2400" dirty="0"/>
              <a:t>e. Por una parte, la inevitable incertidumbre entre la enseñanza y el aprendizaje (ya comentada antes al mencionar las tesis de </a:t>
            </a:r>
            <a:r>
              <a:rPr lang="es-ES" sz="2400" b="1" dirty="0"/>
              <a:t>K</a:t>
            </a:r>
            <a:r>
              <a:rPr lang="es-ES" sz="2400" b="1" dirty="0" smtClean="0"/>
              <a:t>laus </a:t>
            </a:r>
            <a:r>
              <a:rPr lang="es-ES" sz="2400" b="1" dirty="0" err="1" smtClean="0"/>
              <a:t>Holzkamp</a:t>
            </a:r>
            <a:r>
              <a:rPr lang="es-ES" sz="2400" dirty="0"/>
              <a:t>: se puede planificar la enseñanza, pero el aprendizaje resulta imprevisible). Por otra, el nexo entre lo aprendido y su aplicación (aprendemos algo que tenemos que aplicar en una situación siempre novedosa). Una formación adecuada sería aquella que permitiera que las personas se enfrentaran a situaciones inéditas e imprevistas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map of Europ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357166"/>
            <a:ext cx="5715000" cy="61055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map of Europ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428604"/>
            <a:ext cx="5715000" cy="61055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1714480" y="473721"/>
          <a:ext cx="5500726" cy="5741362"/>
        </p:xfrm>
        <a:graphic>
          <a:graphicData uri="http://schemas.openxmlformats.org/drawingml/2006/table">
            <a:tbl>
              <a:tblPr/>
              <a:tblGrid>
                <a:gridCol w="1703451"/>
                <a:gridCol w="1703451"/>
                <a:gridCol w="2093824"/>
              </a:tblGrid>
              <a:tr h="341778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ES" sz="1200" b="1" i="0" u="none" strike="noStrike" dirty="0" smtClean="0">
                          <a:latin typeface="Arial"/>
                        </a:rPr>
                        <a:t>Estado (2012)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ES" sz="1200" b="1" i="0" u="none" strike="noStrike" dirty="0" smtClean="0">
                          <a:latin typeface="Arial"/>
                        </a:rPr>
                        <a:t>Formación profesional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ES" sz="1200" b="1" i="0" u="none" strike="noStrike" dirty="0" smtClean="0">
                          <a:latin typeface="Arial"/>
                        </a:rPr>
                        <a:t>Índice</a:t>
                      </a:r>
                      <a:r>
                        <a:rPr lang="es-ES" sz="1200" b="1" i="0" u="none" strike="noStrike" baseline="0" dirty="0" smtClean="0">
                          <a:latin typeface="Arial"/>
                        </a:rPr>
                        <a:t> de d</a:t>
                      </a:r>
                      <a:r>
                        <a:rPr lang="es-ES" sz="1200" b="1" i="0" u="none" strike="noStrike" dirty="0" smtClean="0">
                          <a:latin typeface="Arial"/>
                        </a:rPr>
                        <a:t>esigualdad</a:t>
                      </a:r>
                      <a:endParaRPr lang="es-ES" sz="1200" b="1" i="0" u="none" strike="noStrike" dirty="0">
                        <a:latin typeface="Arial"/>
                      </a:endParaRP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 dirty="0" err="1">
                          <a:latin typeface="Arial"/>
                        </a:rPr>
                        <a:t>Belgium</a:t>
                      </a:r>
                      <a:endParaRPr lang="es-ES" sz="1200" b="0" i="0" u="none" strike="noStrike" dirty="0">
                        <a:latin typeface="Arial"/>
                      </a:endParaRP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72,8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Bulgaria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 dirty="0">
                          <a:latin typeface="Arial"/>
                        </a:rPr>
                        <a:t>50,3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6,1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21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Czech Republic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 dirty="0">
                          <a:latin typeface="Arial"/>
                        </a:rPr>
                        <a:t>72,65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3,5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Denmark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 dirty="0">
                          <a:latin typeface="Arial"/>
                        </a:rPr>
                        <a:t>46,1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3,9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Germany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47,6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 dirty="0">
                          <a:latin typeface="Arial"/>
                        </a:rPr>
                        <a:t>4,3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Estonia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33,95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 dirty="0">
                          <a:latin typeface="Arial"/>
                        </a:rPr>
                        <a:t>5,4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Ireland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32,2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 dirty="0">
                          <a:latin typeface="Arial"/>
                        </a:rPr>
                        <a:t>4,8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Greece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32,8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 dirty="0">
                          <a:latin typeface="Arial"/>
                        </a:rPr>
                        <a:t>6,6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Spain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45,55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 dirty="0">
                          <a:latin typeface="Arial"/>
                        </a:rPr>
                        <a:t>6,5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France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44,15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 dirty="0">
                          <a:latin typeface="Arial"/>
                        </a:rPr>
                        <a:t>4,5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Croatia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71,25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 dirty="0">
                          <a:latin typeface="Arial"/>
                        </a:rPr>
                        <a:t>5,4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Italy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58,9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5,6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Cyprus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12,9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 dirty="0">
                          <a:latin typeface="Arial"/>
                        </a:rPr>
                        <a:t>4,7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Latvia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38,8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6,5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Lithuania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28,3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 dirty="0">
                          <a:latin typeface="Arial"/>
                        </a:rPr>
                        <a:t>5,3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78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Luxembourg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60,65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 dirty="0">
                          <a:latin typeface="Arial"/>
                        </a:rPr>
                        <a:t>4,1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Hungary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27,2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Malta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11,8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3,9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798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Netherlands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69,5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3,6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Austria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75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4,2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Poland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47,8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4,9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Portugal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43,6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5,8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Romania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61,7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6,6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Slovenia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65,95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3,4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Slovakia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70,35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3,7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Finland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70,25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3,7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8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Sweden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49,55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 dirty="0">
                          <a:latin typeface="Arial"/>
                        </a:rPr>
                        <a:t>4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385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United Kingdom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>
                          <a:latin typeface="Arial"/>
                        </a:rPr>
                        <a:t>38,6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0000"/>
                        </a:lnSpc>
                      </a:pPr>
                      <a:r>
                        <a:rPr lang="es-ES" sz="12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7296" marR="7296" marT="72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Gráfico"/>
          <p:cNvGraphicFramePr>
            <a:graphicFrameLocks noGrp="1"/>
          </p:cNvGraphicFramePr>
          <p:nvPr>
            <p:ph idx="1"/>
          </p:nvPr>
        </p:nvGraphicFramePr>
        <p:xfrm>
          <a:off x="1428728" y="1785926"/>
          <a:ext cx="6280172" cy="3195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928794" y="5357826"/>
            <a:ext cx="58579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s-ES" sz="1000" dirty="0" smtClean="0"/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EUROSTAT 2012. Todos</a:t>
            </a:r>
            <a:r>
              <a:rPr kumimoji="0" lang="es-E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los países de la UE, salvo Bulgaria, Chipre, Hungría, Malta y Rumanía.</a:t>
            </a:r>
            <a:endParaRPr kumimoji="0" lang="es-E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857356" y="571480"/>
            <a:ext cx="5715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Correlación entre porcentaje de estudiantado en formación profesional en la educación secundaria </a:t>
            </a:r>
            <a:r>
              <a:rPr lang="es-ES" dirty="0" err="1" smtClean="0"/>
              <a:t>postobligatoria</a:t>
            </a:r>
            <a:r>
              <a:rPr lang="es-ES" dirty="0" smtClean="0"/>
              <a:t> y la igualdad social (relación entre quintil superior e inferior)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map of Europ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0"/>
            <a:ext cx="5715000" cy="61055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71538" y="571480"/>
            <a:ext cx="7429520" cy="571504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ca-ES" sz="4400" dirty="0" err="1" smtClean="0">
                <a:solidFill>
                  <a:schemeClr val="tx1"/>
                </a:solidFill>
              </a:rPr>
              <a:t>Declaración</a:t>
            </a:r>
            <a:r>
              <a:rPr lang="ca-ES" sz="4400" dirty="0" smtClean="0">
                <a:solidFill>
                  <a:schemeClr val="tx1"/>
                </a:solidFill>
              </a:rPr>
              <a:t> Universal de </a:t>
            </a:r>
            <a:r>
              <a:rPr lang="ca-ES" sz="4400" dirty="0" err="1" smtClean="0">
                <a:solidFill>
                  <a:schemeClr val="tx1"/>
                </a:solidFill>
              </a:rPr>
              <a:t>Derechos</a:t>
            </a:r>
            <a:r>
              <a:rPr lang="ca-ES" sz="4400" dirty="0" smtClean="0">
                <a:solidFill>
                  <a:schemeClr val="tx1"/>
                </a:solidFill>
              </a:rPr>
              <a:t> Humanos, art. 26</a:t>
            </a:r>
          </a:p>
          <a:p>
            <a:pPr algn="l"/>
            <a:endParaRPr lang="ca-ES" sz="4400" dirty="0">
              <a:solidFill>
                <a:schemeClr val="tx1"/>
              </a:solidFill>
            </a:endParaRPr>
          </a:p>
          <a:p>
            <a:pPr algn="l"/>
            <a:r>
              <a:rPr lang="ca-ES" sz="4400" dirty="0" smtClean="0">
                <a:solidFill>
                  <a:schemeClr val="tx1"/>
                </a:solidFill>
              </a:rPr>
              <a:t>1</a:t>
            </a:r>
            <a:r>
              <a:rPr lang="ca-ES" sz="4400" dirty="0">
                <a:solidFill>
                  <a:schemeClr val="tx1"/>
                </a:solidFill>
              </a:rPr>
              <a:t>. </a:t>
            </a:r>
            <a:r>
              <a:rPr lang="ca-ES" sz="4400" dirty="0" err="1">
                <a:solidFill>
                  <a:schemeClr val="tx1"/>
                </a:solidFill>
              </a:rPr>
              <a:t>Toda</a:t>
            </a:r>
            <a:r>
              <a:rPr lang="ca-ES" sz="4400" dirty="0">
                <a:solidFill>
                  <a:schemeClr val="tx1"/>
                </a:solidFill>
              </a:rPr>
              <a:t> persona </a:t>
            </a:r>
            <a:r>
              <a:rPr lang="ca-ES" sz="4400" dirty="0" err="1">
                <a:solidFill>
                  <a:schemeClr val="tx1"/>
                </a:solidFill>
              </a:rPr>
              <a:t>tiene</a:t>
            </a:r>
            <a:r>
              <a:rPr lang="ca-ES" sz="4400" dirty="0">
                <a:solidFill>
                  <a:schemeClr val="tx1"/>
                </a:solidFill>
              </a:rPr>
              <a:t> </a:t>
            </a:r>
            <a:r>
              <a:rPr lang="ca-ES" sz="4400" dirty="0" err="1">
                <a:solidFill>
                  <a:schemeClr val="tx1"/>
                </a:solidFill>
              </a:rPr>
              <a:t>derecho</a:t>
            </a:r>
            <a:r>
              <a:rPr lang="ca-ES" sz="4400" dirty="0">
                <a:solidFill>
                  <a:schemeClr val="tx1"/>
                </a:solidFill>
              </a:rPr>
              <a:t> a la </a:t>
            </a:r>
            <a:r>
              <a:rPr lang="ca-ES" sz="4400" dirty="0" err="1">
                <a:solidFill>
                  <a:schemeClr val="tx1"/>
                </a:solidFill>
              </a:rPr>
              <a:t>educación</a:t>
            </a:r>
            <a:r>
              <a:rPr lang="ca-ES" sz="4400" dirty="0">
                <a:solidFill>
                  <a:schemeClr val="tx1"/>
                </a:solidFill>
              </a:rPr>
              <a:t>. La </a:t>
            </a:r>
            <a:r>
              <a:rPr lang="ca-ES" sz="4400" dirty="0" err="1">
                <a:solidFill>
                  <a:schemeClr val="tx1"/>
                </a:solidFill>
              </a:rPr>
              <a:t>educación</a:t>
            </a:r>
            <a:r>
              <a:rPr lang="ca-ES" sz="4400" dirty="0">
                <a:solidFill>
                  <a:schemeClr val="tx1"/>
                </a:solidFill>
              </a:rPr>
              <a:t> </a:t>
            </a:r>
            <a:r>
              <a:rPr lang="ca-ES" sz="4400" dirty="0" err="1">
                <a:solidFill>
                  <a:schemeClr val="tx1"/>
                </a:solidFill>
              </a:rPr>
              <a:t>debe</a:t>
            </a:r>
            <a:r>
              <a:rPr lang="ca-ES" sz="4400" dirty="0">
                <a:solidFill>
                  <a:schemeClr val="tx1"/>
                </a:solidFill>
              </a:rPr>
              <a:t> ser </a:t>
            </a:r>
            <a:r>
              <a:rPr lang="ca-ES" sz="4400" dirty="0" err="1">
                <a:solidFill>
                  <a:schemeClr val="tx1"/>
                </a:solidFill>
              </a:rPr>
              <a:t>gratuita</a:t>
            </a:r>
            <a:r>
              <a:rPr lang="ca-ES" sz="4400" dirty="0">
                <a:solidFill>
                  <a:schemeClr val="tx1"/>
                </a:solidFill>
              </a:rPr>
              <a:t>, al </a:t>
            </a:r>
            <a:r>
              <a:rPr lang="ca-ES" sz="4400" dirty="0" err="1">
                <a:solidFill>
                  <a:schemeClr val="tx1"/>
                </a:solidFill>
              </a:rPr>
              <a:t>menos</a:t>
            </a:r>
            <a:r>
              <a:rPr lang="ca-ES" sz="4400" dirty="0">
                <a:solidFill>
                  <a:schemeClr val="tx1"/>
                </a:solidFill>
              </a:rPr>
              <a:t> en lo </a:t>
            </a:r>
            <a:r>
              <a:rPr lang="ca-ES" sz="4400" dirty="0" err="1">
                <a:solidFill>
                  <a:schemeClr val="tx1"/>
                </a:solidFill>
              </a:rPr>
              <a:t>concerniente</a:t>
            </a:r>
            <a:r>
              <a:rPr lang="ca-ES" sz="4400" dirty="0">
                <a:solidFill>
                  <a:schemeClr val="tx1"/>
                </a:solidFill>
              </a:rPr>
              <a:t> a la </a:t>
            </a:r>
            <a:r>
              <a:rPr lang="ca-ES" sz="4400" dirty="0" err="1">
                <a:solidFill>
                  <a:schemeClr val="tx1"/>
                </a:solidFill>
              </a:rPr>
              <a:t>instrucción</a:t>
            </a:r>
            <a:r>
              <a:rPr lang="ca-ES" sz="4400" dirty="0">
                <a:solidFill>
                  <a:schemeClr val="tx1"/>
                </a:solidFill>
              </a:rPr>
              <a:t> elemental y </a:t>
            </a:r>
            <a:r>
              <a:rPr lang="ca-ES" sz="4400" dirty="0" err="1">
                <a:solidFill>
                  <a:schemeClr val="tx1"/>
                </a:solidFill>
              </a:rPr>
              <a:t>fundamental</a:t>
            </a:r>
            <a:r>
              <a:rPr lang="ca-ES" sz="4400" dirty="0">
                <a:solidFill>
                  <a:schemeClr val="tx1"/>
                </a:solidFill>
              </a:rPr>
              <a:t>. La </a:t>
            </a:r>
            <a:r>
              <a:rPr lang="ca-ES" sz="4400" dirty="0" err="1">
                <a:solidFill>
                  <a:schemeClr val="tx1"/>
                </a:solidFill>
              </a:rPr>
              <a:t>instrucción</a:t>
            </a:r>
            <a:r>
              <a:rPr lang="ca-ES" sz="4400" dirty="0">
                <a:solidFill>
                  <a:schemeClr val="tx1"/>
                </a:solidFill>
              </a:rPr>
              <a:t> elemental </a:t>
            </a:r>
            <a:r>
              <a:rPr lang="ca-ES" sz="4400" dirty="0" err="1">
                <a:solidFill>
                  <a:schemeClr val="tx1"/>
                </a:solidFill>
              </a:rPr>
              <a:t>será</a:t>
            </a:r>
            <a:r>
              <a:rPr lang="ca-ES" sz="4400" dirty="0">
                <a:solidFill>
                  <a:schemeClr val="tx1"/>
                </a:solidFill>
              </a:rPr>
              <a:t> </a:t>
            </a:r>
            <a:r>
              <a:rPr lang="ca-ES" sz="4400" dirty="0" err="1">
                <a:solidFill>
                  <a:schemeClr val="tx1"/>
                </a:solidFill>
              </a:rPr>
              <a:t>obligatoria</a:t>
            </a:r>
            <a:r>
              <a:rPr lang="ca-ES" sz="4400" dirty="0">
                <a:solidFill>
                  <a:schemeClr val="tx1"/>
                </a:solidFill>
              </a:rPr>
              <a:t>. La </a:t>
            </a:r>
            <a:r>
              <a:rPr lang="ca-ES" sz="4400" b="1" dirty="0" err="1">
                <a:solidFill>
                  <a:schemeClr val="tx1"/>
                </a:solidFill>
              </a:rPr>
              <a:t>instrucción</a:t>
            </a:r>
            <a:r>
              <a:rPr lang="ca-ES" sz="4400" b="1" dirty="0">
                <a:solidFill>
                  <a:schemeClr val="tx1"/>
                </a:solidFill>
              </a:rPr>
              <a:t> </a:t>
            </a:r>
            <a:r>
              <a:rPr lang="ca-ES" sz="4400" b="1" dirty="0" err="1">
                <a:solidFill>
                  <a:schemeClr val="tx1"/>
                </a:solidFill>
              </a:rPr>
              <a:t>técnica</a:t>
            </a:r>
            <a:r>
              <a:rPr lang="ca-ES" sz="4400" b="1" dirty="0">
                <a:solidFill>
                  <a:schemeClr val="tx1"/>
                </a:solidFill>
              </a:rPr>
              <a:t> y </a:t>
            </a:r>
            <a:r>
              <a:rPr lang="ca-ES" sz="4400" b="1" dirty="0" err="1">
                <a:solidFill>
                  <a:schemeClr val="tx1"/>
                </a:solidFill>
              </a:rPr>
              <a:t>profesional</a:t>
            </a:r>
            <a:r>
              <a:rPr lang="ca-ES" sz="4400" b="1" dirty="0">
                <a:solidFill>
                  <a:schemeClr val="tx1"/>
                </a:solidFill>
              </a:rPr>
              <a:t> </a:t>
            </a:r>
            <a:r>
              <a:rPr lang="ca-ES" sz="4400" dirty="0" err="1">
                <a:solidFill>
                  <a:schemeClr val="tx1"/>
                </a:solidFill>
              </a:rPr>
              <a:t>habrá</a:t>
            </a:r>
            <a:r>
              <a:rPr lang="ca-ES" sz="4400" dirty="0">
                <a:solidFill>
                  <a:schemeClr val="tx1"/>
                </a:solidFill>
              </a:rPr>
              <a:t> de ser </a:t>
            </a:r>
            <a:r>
              <a:rPr lang="ca-ES" sz="4400" dirty="0" err="1">
                <a:solidFill>
                  <a:schemeClr val="tx1"/>
                </a:solidFill>
              </a:rPr>
              <a:t>generalizada</a:t>
            </a:r>
            <a:r>
              <a:rPr lang="ca-ES" sz="4400" dirty="0">
                <a:solidFill>
                  <a:schemeClr val="tx1"/>
                </a:solidFill>
              </a:rPr>
              <a:t>; el </a:t>
            </a:r>
            <a:r>
              <a:rPr lang="ca-ES" sz="4400" dirty="0" err="1">
                <a:solidFill>
                  <a:schemeClr val="tx1"/>
                </a:solidFill>
              </a:rPr>
              <a:t>acceso</a:t>
            </a:r>
            <a:r>
              <a:rPr lang="ca-ES" sz="4400" dirty="0">
                <a:solidFill>
                  <a:schemeClr val="tx1"/>
                </a:solidFill>
              </a:rPr>
              <a:t> a los </a:t>
            </a:r>
            <a:r>
              <a:rPr lang="ca-ES" sz="4400" dirty="0" err="1">
                <a:solidFill>
                  <a:schemeClr val="tx1"/>
                </a:solidFill>
              </a:rPr>
              <a:t>estudios</a:t>
            </a:r>
            <a:r>
              <a:rPr lang="ca-ES" sz="4400" dirty="0">
                <a:solidFill>
                  <a:schemeClr val="tx1"/>
                </a:solidFill>
              </a:rPr>
              <a:t> superiores </a:t>
            </a:r>
            <a:r>
              <a:rPr lang="ca-ES" sz="4400" dirty="0" err="1">
                <a:solidFill>
                  <a:schemeClr val="tx1"/>
                </a:solidFill>
              </a:rPr>
              <a:t>será</a:t>
            </a:r>
            <a:r>
              <a:rPr lang="ca-ES" sz="4400" dirty="0">
                <a:solidFill>
                  <a:schemeClr val="tx1"/>
                </a:solidFill>
              </a:rPr>
              <a:t> igual para </a:t>
            </a:r>
            <a:r>
              <a:rPr lang="ca-ES" sz="4400" dirty="0" err="1">
                <a:solidFill>
                  <a:schemeClr val="tx1"/>
                </a:solidFill>
              </a:rPr>
              <a:t>todos</a:t>
            </a:r>
            <a:r>
              <a:rPr lang="ca-ES" sz="4400" dirty="0">
                <a:solidFill>
                  <a:schemeClr val="tx1"/>
                </a:solidFill>
              </a:rPr>
              <a:t>, en </a:t>
            </a:r>
            <a:r>
              <a:rPr lang="ca-ES" sz="4400" dirty="0" err="1">
                <a:solidFill>
                  <a:schemeClr val="tx1"/>
                </a:solidFill>
              </a:rPr>
              <a:t>función</a:t>
            </a:r>
            <a:r>
              <a:rPr lang="ca-ES" sz="4400" dirty="0">
                <a:solidFill>
                  <a:schemeClr val="tx1"/>
                </a:solidFill>
              </a:rPr>
              <a:t> de los </a:t>
            </a:r>
            <a:r>
              <a:rPr lang="ca-ES" sz="4400" dirty="0" err="1">
                <a:solidFill>
                  <a:schemeClr val="tx1"/>
                </a:solidFill>
              </a:rPr>
              <a:t>méritos</a:t>
            </a:r>
            <a:r>
              <a:rPr lang="ca-ES" sz="4400" dirty="0">
                <a:solidFill>
                  <a:schemeClr val="tx1"/>
                </a:solidFill>
              </a:rPr>
              <a:t> </a:t>
            </a:r>
            <a:r>
              <a:rPr lang="ca-ES" sz="4400" dirty="0" err="1">
                <a:solidFill>
                  <a:schemeClr val="tx1"/>
                </a:solidFill>
              </a:rPr>
              <a:t>respectivos</a:t>
            </a:r>
            <a:r>
              <a:rPr lang="ca-ES" sz="4400" dirty="0">
                <a:solidFill>
                  <a:schemeClr val="tx1"/>
                </a:solidFill>
              </a:rPr>
              <a:t>.</a:t>
            </a:r>
            <a:endParaRPr lang="es-ES" sz="4400" dirty="0">
              <a:solidFill>
                <a:schemeClr val="tx1"/>
              </a:solidFill>
            </a:endParaRPr>
          </a:p>
          <a:p>
            <a:pPr algn="l"/>
            <a:r>
              <a:rPr lang="ca-ES" sz="4400" dirty="0">
                <a:solidFill>
                  <a:schemeClr val="tx1"/>
                </a:solidFill>
              </a:rPr>
              <a:t>2. La </a:t>
            </a:r>
            <a:r>
              <a:rPr lang="ca-ES" sz="4400" dirty="0" err="1">
                <a:solidFill>
                  <a:schemeClr val="tx1"/>
                </a:solidFill>
              </a:rPr>
              <a:t>educación</a:t>
            </a:r>
            <a:r>
              <a:rPr lang="ca-ES" sz="4400" dirty="0">
                <a:solidFill>
                  <a:schemeClr val="tx1"/>
                </a:solidFill>
              </a:rPr>
              <a:t> </a:t>
            </a:r>
            <a:r>
              <a:rPr lang="ca-ES" sz="4400" dirty="0" err="1">
                <a:solidFill>
                  <a:schemeClr val="tx1"/>
                </a:solidFill>
              </a:rPr>
              <a:t>tendrá</a:t>
            </a:r>
            <a:r>
              <a:rPr lang="ca-ES" sz="4400" dirty="0">
                <a:solidFill>
                  <a:schemeClr val="tx1"/>
                </a:solidFill>
              </a:rPr>
              <a:t> por </a:t>
            </a:r>
            <a:r>
              <a:rPr lang="ca-ES" sz="4400" dirty="0" err="1">
                <a:solidFill>
                  <a:schemeClr val="tx1"/>
                </a:solidFill>
              </a:rPr>
              <a:t>objeto</a:t>
            </a:r>
            <a:r>
              <a:rPr lang="ca-ES" sz="4400" dirty="0">
                <a:solidFill>
                  <a:schemeClr val="tx1"/>
                </a:solidFill>
              </a:rPr>
              <a:t> el </a:t>
            </a:r>
            <a:r>
              <a:rPr lang="ca-ES" sz="4400" dirty="0" err="1">
                <a:solidFill>
                  <a:schemeClr val="tx1"/>
                </a:solidFill>
              </a:rPr>
              <a:t>pleno</a:t>
            </a:r>
            <a:r>
              <a:rPr lang="ca-ES" sz="4400" dirty="0">
                <a:solidFill>
                  <a:schemeClr val="tx1"/>
                </a:solidFill>
              </a:rPr>
              <a:t> </a:t>
            </a:r>
            <a:r>
              <a:rPr lang="ca-ES" sz="4400" dirty="0" err="1">
                <a:solidFill>
                  <a:schemeClr val="tx1"/>
                </a:solidFill>
              </a:rPr>
              <a:t>desarrollo</a:t>
            </a:r>
            <a:r>
              <a:rPr lang="ca-ES" sz="4400" dirty="0">
                <a:solidFill>
                  <a:schemeClr val="tx1"/>
                </a:solidFill>
              </a:rPr>
              <a:t> de la </a:t>
            </a:r>
            <a:r>
              <a:rPr lang="ca-ES" sz="4400" dirty="0" err="1">
                <a:solidFill>
                  <a:schemeClr val="tx1"/>
                </a:solidFill>
              </a:rPr>
              <a:t>personalidad</a:t>
            </a:r>
            <a:r>
              <a:rPr lang="ca-ES" sz="4400" dirty="0">
                <a:solidFill>
                  <a:schemeClr val="tx1"/>
                </a:solidFill>
              </a:rPr>
              <a:t> humana y el </a:t>
            </a:r>
            <a:r>
              <a:rPr lang="ca-ES" sz="4400" dirty="0" err="1">
                <a:solidFill>
                  <a:schemeClr val="tx1"/>
                </a:solidFill>
              </a:rPr>
              <a:t>fortalecimiento</a:t>
            </a:r>
            <a:r>
              <a:rPr lang="ca-ES" sz="4400" dirty="0">
                <a:solidFill>
                  <a:schemeClr val="tx1"/>
                </a:solidFill>
              </a:rPr>
              <a:t> del </a:t>
            </a:r>
            <a:r>
              <a:rPr lang="ca-ES" sz="4400" dirty="0" err="1">
                <a:solidFill>
                  <a:schemeClr val="tx1"/>
                </a:solidFill>
              </a:rPr>
              <a:t>respeto</a:t>
            </a:r>
            <a:r>
              <a:rPr lang="ca-ES" sz="4400" dirty="0">
                <a:solidFill>
                  <a:schemeClr val="tx1"/>
                </a:solidFill>
              </a:rPr>
              <a:t> a los </a:t>
            </a:r>
            <a:r>
              <a:rPr lang="ca-ES" sz="4400" dirty="0" err="1">
                <a:solidFill>
                  <a:schemeClr val="tx1"/>
                </a:solidFill>
              </a:rPr>
              <a:t>derechos</a:t>
            </a:r>
            <a:r>
              <a:rPr lang="ca-ES" sz="4400" dirty="0">
                <a:solidFill>
                  <a:schemeClr val="tx1"/>
                </a:solidFill>
              </a:rPr>
              <a:t> </a:t>
            </a:r>
            <a:r>
              <a:rPr lang="ca-ES" sz="4400" dirty="0" err="1">
                <a:solidFill>
                  <a:schemeClr val="tx1"/>
                </a:solidFill>
              </a:rPr>
              <a:t>humanos</a:t>
            </a:r>
            <a:r>
              <a:rPr lang="ca-ES" sz="4400" dirty="0">
                <a:solidFill>
                  <a:schemeClr val="tx1"/>
                </a:solidFill>
              </a:rPr>
              <a:t> y a las </a:t>
            </a:r>
            <a:r>
              <a:rPr lang="ca-ES" sz="4400" dirty="0" err="1">
                <a:solidFill>
                  <a:schemeClr val="tx1"/>
                </a:solidFill>
              </a:rPr>
              <a:t>libertades</a:t>
            </a:r>
            <a:r>
              <a:rPr lang="ca-ES" sz="4400" dirty="0">
                <a:solidFill>
                  <a:schemeClr val="tx1"/>
                </a:solidFill>
              </a:rPr>
              <a:t> </a:t>
            </a:r>
            <a:r>
              <a:rPr lang="ca-ES" sz="4400" dirty="0" err="1">
                <a:solidFill>
                  <a:schemeClr val="tx1"/>
                </a:solidFill>
              </a:rPr>
              <a:t>fundamentales</a:t>
            </a:r>
            <a:r>
              <a:rPr lang="ca-ES" sz="4400" dirty="0">
                <a:solidFill>
                  <a:schemeClr val="tx1"/>
                </a:solidFill>
              </a:rPr>
              <a:t>; </a:t>
            </a:r>
            <a:r>
              <a:rPr lang="ca-ES" sz="4400" dirty="0" err="1">
                <a:solidFill>
                  <a:schemeClr val="tx1"/>
                </a:solidFill>
              </a:rPr>
              <a:t>favorecerá</a:t>
            </a:r>
            <a:r>
              <a:rPr lang="ca-ES" sz="4400" dirty="0">
                <a:solidFill>
                  <a:schemeClr val="tx1"/>
                </a:solidFill>
              </a:rPr>
              <a:t> la </a:t>
            </a:r>
            <a:r>
              <a:rPr lang="ca-ES" sz="4400" dirty="0" err="1">
                <a:solidFill>
                  <a:schemeClr val="tx1"/>
                </a:solidFill>
              </a:rPr>
              <a:t>comprensión</a:t>
            </a:r>
            <a:r>
              <a:rPr lang="ca-ES" sz="4400" dirty="0">
                <a:solidFill>
                  <a:schemeClr val="tx1"/>
                </a:solidFill>
              </a:rPr>
              <a:t>, la </a:t>
            </a:r>
            <a:r>
              <a:rPr lang="ca-ES" sz="4400" dirty="0" err="1">
                <a:solidFill>
                  <a:schemeClr val="tx1"/>
                </a:solidFill>
              </a:rPr>
              <a:t>tolerancia</a:t>
            </a:r>
            <a:r>
              <a:rPr lang="ca-ES" sz="4400" dirty="0">
                <a:solidFill>
                  <a:schemeClr val="tx1"/>
                </a:solidFill>
              </a:rPr>
              <a:t> y la </a:t>
            </a:r>
            <a:r>
              <a:rPr lang="ca-ES" sz="4400" dirty="0" err="1">
                <a:solidFill>
                  <a:schemeClr val="tx1"/>
                </a:solidFill>
              </a:rPr>
              <a:t>amistad</a:t>
            </a:r>
            <a:r>
              <a:rPr lang="ca-ES" sz="4400" dirty="0">
                <a:solidFill>
                  <a:schemeClr val="tx1"/>
                </a:solidFill>
              </a:rPr>
              <a:t> entre </a:t>
            </a:r>
            <a:r>
              <a:rPr lang="ca-ES" sz="4400" dirty="0" err="1">
                <a:solidFill>
                  <a:schemeClr val="tx1"/>
                </a:solidFill>
              </a:rPr>
              <a:t>todas</a:t>
            </a:r>
            <a:r>
              <a:rPr lang="ca-ES" sz="4400" dirty="0">
                <a:solidFill>
                  <a:schemeClr val="tx1"/>
                </a:solidFill>
              </a:rPr>
              <a:t> las </a:t>
            </a:r>
            <a:r>
              <a:rPr lang="ca-ES" sz="4400" dirty="0" err="1">
                <a:solidFill>
                  <a:schemeClr val="tx1"/>
                </a:solidFill>
              </a:rPr>
              <a:t>naciones</a:t>
            </a:r>
            <a:r>
              <a:rPr lang="ca-ES" sz="4400" dirty="0">
                <a:solidFill>
                  <a:schemeClr val="tx1"/>
                </a:solidFill>
              </a:rPr>
              <a:t> y </a:t>
            </a:r>
            <a:r>
              <a:rPr lang="ca-ES" sz="4400" dirty="0" err="1">
                <a:solidFill>
                  <a:schemeClr val="tx1"/>
                </a:solidFill>
              </a:rPr>
              <a:t>todos</a:t>
            </a:r>
            <a:r>
              <a:rPr lang="ca-ES" sz="4400" dirty="0">
                <a:solidFill>
                  <a:schemeClr val="tx1"/>
                </a:solidFill>
              </a:rPr>
              <a:t> los </a:t>
            </a:r>
            <a:r>
              <a:rPr lang="ca-ES" sz="4400" dirty="0" err="1">
                <a:solidFill>
                  <a:schemeClr val="tx1"/>
                </a:solidFill>
              </a:rPr>
              <a:t>grupos</a:t>
            </a:r>
            <a:r>
              <a:rPr lang="ca-ES" sz="4400" dirty="0">
                <a:solidFill>
                  <a:schemeClr val="tx1"/>
                </a:solidFill>
              </a:rPr>
              <a:t> </a:t>
            </a:r>
            <a:r>
              <a:rPr lang="ca-ES" sz="4400" dirty="0" err="1">
                <a:solidFill>
                  <a:schemeClr val="tx1"/>
                </a:solidFill>
              </a:rPr>
              <a:t>étnicos</a:t>
            </a:r>
            <a:r>
              <a:rPr lang="ca-ES" sz="4400" dirty="0">
                <a:solidFill>
                  <a:schemeClr val="tx1"/>
                </a:solidFill>
              </a:rPr>
              <a:t> o religiosos, y </a:t>
            </a:r>
            <a:r>
              <a:rPr lang="ca-ES" sz="4400" dirty="0" err="1">
                <a:solidFill>
                  <a:schemeClr val="tx1"/>
                </a:solidFill>
              </a:rPr>
              <a:t>promoverá</a:t>
            </a:r>
            <a:r>
              <a:rPr lang="ca-ES" sz="4400" dirty="0">
                <a:solidFill>
                  <a:schemeClr val="tx1"/>
                </a:solidFill>
              </a:rPr>
              <a:t> el </a:t>
            </a:r>
            <a:r>
              <a:rPr lang="ca-ES" sz="4400" dirty="0" err="1">
                <a:solidFill>
                  <a:schemeClr val="tx1"/>
                </a:solidFill>
              </a:rPr>
              <a:t>desarrollo</a:t>
            </a:r>
            <a:r>
              <a:rPr lang="ca-ES" sz="4400" dirty="0">
                <a:solidFill>
                  <a:schemeClr val="tx1"/>
                </a:solidFill>
              </a:rPr>
              <a:t> de las </a:t>
            </a:r>
            <a:r>
              <a:rPr lang="ca-ES" sz="4400" dirty="0" err="1">
                <a:solidFill>
                  <a:schemeClr val="tx1"/>
                </a:solidFill>
              </a:rPr>
              <a:t>actividades</a:t>
            </a:r>
            <a:r>
              <a:rPr lang="ca-ES" sz="4400" dirty="0">
                <a:solidFill>
                  <a:schemeClr val="tx1"/>
                </a:solidFill>
              </a:rPr>
              <a:t> de las </a:t>
            </a:r>
            <a:r>
              <a:rPr lang="ca-ES" sz="4400" dirty="0" err="1">
                <a:solidFill>
                  <a:schemeClr val="tx1"/>
                </a:solidFill>
              </a:rPr>
              <a:t>Naciones</a:t>
            </a:r>
            <a:r>
              <a:rPr lang="ca-ES" sz="4400" dirty="0">
                <a:solidFill>
                  <a:schemeClr val="tx1"/>
                </a:solidFill>
              </a:rPr>
              <a:t> </a:t>
            </a:r>
            <a:r>
              <a:rPr lang="ca-ES" sz="4400" dirty="0" err="1">
                <a:solidFill>
                  <a:schemeClr val="tx1"/>
                </a:solidFill>
              </a:rPr>
              <a:t>Unidas</a:t>
            </a:r>
            <a:r>
              <a:rPr lang="ca-ES" sz="4400" dirty="0">
                <a:solidFill>
                  <a:schemeClr val="tx1"/>
                </a:solidFill>
              </a:rPr>
              <a:t> para el </a:t>
            </a:r>
            <a:r>
              <a:rPr lang="ca-ES" sz="4400" dirty="0" err="1">
                <a:solidFill>
                  <a:schemeClr val="tx1"/>
                </a:solidFill>
              </a:rPr>
              <a:t>mantenimiento</a:t>
            </a:r>
            <a:r>
              <a:rPr lang="ca-ES" sz="4400" dirty="0">
                <a:solidFill>
                  <a:schemeClr val="tx1"/>
                </a:solidFill>
              </a:rPr>
              <a:t> de la </a:t>
            </a:r>
            <a:r>
              <a:rPr lang="ca-ES" sz="4400" dirty="0" err="1">
                <a:solidFill>
                  <a:schemeClr val="tx1"/>
                </a:solidFill>
              </a:rPr>
              <a:t>paz</a:t>
            </a:r>
            <a:r>
              <a:rPr lang="ca-ES" sz="4400" dirty="0">
                <a:solidFill>
                  <a:schemeClr val="tx1"/>
                </a:solidFill>
              </a:rPr>
              <a:t>.</a:t>
            </a:r>
            <a:endParaRPr lang="es-ES" sz="4400" dirty="0">
              <a:solidFill>
                <a:schemeClr val="tx1"/>
              </a:solidFill>
            </a:endParaRPr>
          </a:p>
          <a:p>
            <a:pPr algn="l"/>
            <a:r>
              <a:rPr lang="ca-ES" sz="4400" dirty="0">
                <a:solidFill>
                  <a:schemeClr val="tx1"/>
                </a:solidFill>
              </a:rPr>
              <a:t>3. Los </a:t>
            </a:r>
            <a:r>
              <a:rPr lang="ca-ES" sz="4400" dirty="0" err="1">
                <a:solidFill>
                  <a:schemeClr val="tx1"/>
                </a:solidFill>
              </a:rPr>
              <a:t>padres</a:t>
            </a:r>
            <a:r>
              <a:rPr lang="ca-ES" sz="4400" dirty="0">
                <a:solidFill>
                  <a:schemeClr val="tx1"/>
                </a:solidFill>
              </a:rPr>
              <a:t> </a:t>
            </a:r>
            <a:r>
              <a:rPr lang="ca-ES" sz="4400" dirty="0" err="1">
                <a:solidFill>
                  <a:schemeClr val="tx1"/>
                </a:solidFill>
              </a:rPr>
              <a:t>tendrán</a:t>
            </a:r>
            <a:r>
              <a:rPr lang="ca-ES" sz="4400" dirty="0">
                <a:solidFill>
                  <a:schemeClr val="tx1"/>
                </a:solidFill>
              </a:rPr>
              <a:t> </a:t>
            </a:r>
            <a:r>
              <a:rPr lang="ca-ES" sz="4400" dirty="0" err="1">
                <a:solidFill>
                  <a:schemeClr val="tx1"/>
                </a:solidFill>
              </a:rPr>
              <a:t>derecho</a:t>
            </a:r>
            <a:r>
              <a:rPr lang="ca-ES" sz="4400" dirty="0">
                <a:solidFill>
                  <a:schemeClr val="tx1"/>
                </a:solidFill>
              </a:rPr>
              <a:t> </a:t>
            </a:r>
            <a:r>
              <a:rPr lang="ca-ES" sz="4400" dirty="0" err="1">
                <a:solidFill>
                  <a:schemeClr val="tx1"/>
                </a:solidFill>
              </a:rPr>
              <a:t>preferente</a:t>
            </a:r>
            <a:r>
              <a:rPr lang="ca-ES" sz="4400" dirty="0">
                <a:solidFill>
                  <a:schemeClr val="tx1"/>
                </a:solidFill>
              </a:rPr>
              <a:t> a </a:t>
            </a:r>
            <a:r>
              <a:rPr lang="ca-ES" sz="4400" dirty="0" err="1">
                <a:solidFill>
                  <a:schemeClr val="tx1"/>
                </a:solidFill>
              </a:rPr>
              <a:t>escoger</a:t>
            </a:r>
            <a:r>
              <a:rPr lang="ca-ES" sz="4400" dirty="0">
                <a:solidFill>
                  <a:schemeClr val="tx1"/>
                </a:solidFill>
              </a:rPr>
              <a:t> el </a:t>
            </a:r>
            <a:r>
              <a:rPr lang="ca-ES" sz="4400" dirty="0" err="1">
                <a:solidFill>
                  <a:schemeClr val="tx1"/>
                </a:solidFill>
              </a:rPr>
              <a:t>tipo</a:t>
            </a:r>
            <a:r>
              <a:rPr lang="ca-ES" sz="4400" dirty="0">
                <a:solidFill>
                  <a:schemeClr val="tx1"/>
                </a:solidFill>
              </a:rPr>
              <a:t> de </a:t>
            </a:r>
            <a:r>
              <a:rPr lang="ca-ES" sz="4400" dirty="0" err="1">
                <a:solidFill>
                  <a:schemeClr val="tx1"/>
                </a:solidFill>
              </a:rPr>
              <a:t>educación</a:t>
            </a:r>
            <a:r>
              <a:rPr lang="ca-ES" sz="4400" dirty="0">
                <a:solidFill>
                  <a:schemeClr val="tx1"/>
                </a:solidFill>
              </a:rPr>
              <a:t> que </a:t>
            </a:r>
            <a:r>
              <a:rPr lang="ca-ES" sz="4400" dirty="0" err="1">
                <a:solidFill>
                  <a:schemeClr val="tx1"/>
                </a:solidFill>
              </a:rPr>
              <a:t>habrá</a:t>
            </a:r>
            <a:r>
              <a:rPr lang="ca-ES" sz="4400" dirty="0">
                <a:solidFill>
                  <a:schemeClr val="tx1"/>
                </a:solidFill>
              </a:rPr>
              <a:t> de </a:t>
            </a:r>
            <a:r>
              <a:rPr lang="ca-ES" sz="4400" dirty="0" err="1">
                <a:solidFill>
                  <a:schemeClr val="tx1"/>
                </a:solidFill>
              </a:rPr>
              <a:t>darse</a:t>
            </a:r>
            <a:r>
              <a:rPr lang="ca-ES" sz="4400" dirty="0">
                <a:solidFill>
                  <a:schemeClr val="tx1"/>
                </a:solidFill>
              </a:rPr>
              <a:t> a </a:t>
            </a:r>
            <a:r>
              <a:rPr lang="ca-ES" sz="4400" dirty="0" err="1">
                <a:solidFill>
                  <a:schemeClr val="tx1"/>
                </a:solidFill>
              </a:rPr>
              <a:t>sus</a:t>
            </a:r>
            <a:r>
              <a:rPr lang="ca-ES" sz="4400" dirty="0">
                <a:solidFill>
                  <a:schemeClr val="tx1"/>
                </a:solidFill>
              </a:rPr>
              <a:t> </a:t>
            </a:r>
            <a:r>
              <a:rPr lang="ca-ES" sz="4400" dirty="0" err="1">
                <a:solidFill>
                  <a:schemeClr val="tx1"/>
                </a:solidFill>
              </a:rPr>
              <a:t>hijos</a:t>
            </a:r>
            <a:r>
              <a:rPr lang="ca-ES" sz="4400" dirty="0">
                <a:solidFill>
                  <a:schemeClr val="tx1"/>
                </a:solidFill>
              </a:rPr>
              <a:t>.</a:t>
            </a:r>
            <a:endParaRPr lang="es-ES" sz="4400" dirty="0">
              <a:solidFill>
                <a:schemeClr val="tx1"/>
              </a:solidFill>
            </a:endParaRP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00100" y="928670"/>
            <a:ext cx="7072362" cy="514353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a-ES" dirty="0" smtClean="0">
                <a:solidFill>
                  <a:schemeClr val="tx1"/>
                </a:solidFill>
              </a:rPr>
              <a:t>Carta de </a:t>
            </a:r>
            <a:r>
              <a:rPr lang="ca-ES" dirty="0" err="1" smtClean="0">
                <a:solidFill>
                  <a:schemeClr val="tx1"/>
                </a:solidFill>
              </a:rPr>
              <a:t>Derechos</a:t>
            </a:r>
            <a:r>
              <a:rPr lang="ca-ES" dirty="0" smtClean="0">
                <a:solidFill>
                  <a:schemeClr val="tx1"/>
                </a:solidFill>
              </a:rPr>
              <a:t> </a:t>
            </a:r>
            <a:r>
              <a:rPr lang="ca-ES" dirty="0" err="1" smtClean="0">
                <a:solidFill>
                  <a:schemeClr val="tx1"/>
                </a:solidFill>
              </a:rPr>
              <a:t>Fundamentales</a:t>
            </a:r>
            <a:r>
              <a:rPr lang="ca-ES" dirty="0" smtClean="0">
                <a:solidFill>
                  <a:schemeClr val="tx1"/>
                </a:solidFill>
              </a:rPr>
              <a:t> de la Unión Europea, art. 14</a:t>
            </a:r>
          </a:p>
          <a:p>
            <a:pPr algn="l"/>
            <a:endParaRPr lang="ca-ES" dirty="0">
              <a:solidFill>
                <a:schemeClr val="tx1"/>
              </a:solidFill>
            </a:endParaRPr>
          </a:p>
          <a:p>
            <a:pPr algn="l"/>
            <a:r>
              <a:rPr lang="ca-ES" dirty="0">
                <a:solidFill>
                  <a:schemeClr val="tx1"/>
                </a:solidFill>
              </a:rPr>
              <a:t>1. </a:t>
            </a:r>
            <a:r>
              <a:rPr lang="ca-ES" dirty="0" err="1">
                <a:solidFill>
                  <a:schemeClr val="tx1"/>
                </a:solidFill>
              </a:rPr>
              <a:t>Toda</a:t>
            </a:r>
            <a:r>
              <a:rPr lang="ca-ES" dirty="0">
                <a:solidFill>
                  <a:schemeClr val="tx1"/>
                </a:solidFill>
              </a:rPr>
              <a:t> persona </a:t>
            </a:r>
            <a:r>
              <a:rPr lang="ca-ES" dirty="0" err="1">
                <a:solidFill>
                  <a:schemeClr val="tx1"/>
                </a:solidFill>
              </a:rPr>
              <a:t>tiene</a:t>
            </a:r>
            <a:r>
              <a:rPr lang="ca-ES" dirty="0">
                <a:solidFill>
                  <a:schemeClr val="tx1"/>
                </a:solidFill>
              </a:rPr>
              <a:t> </a:t>
            </a:r>
            <a:r>
              <a:rPr lang="ca-ES" dirty="0" err="1">
                <a:solidFill>
                  <a:schemeClr val="tx1"/>
                </a:solidFill>
              </a:rPr>
              <a:t>derecho</a:t>
            </a:r>
            <a:r>
              <a:rPr lang="ca-ES" dirty="0">
                <a:solidFill>
                  <a:schemeClr val="tx1"/>
                </a:solidFill>
              </a:rPr>
              <a:t> a la </a:t>
            </a:r>
            <a:r>
              <a:rPr lang="ca-ES" dirty="0" err="1">
                <a:solidFill>
                  <a:schemeClr val="tx1"/>
                </a:solidFill>
              </a:rPr>
              <a:t>educación</a:t>
            </a:r>
            <a:r>
              <a:rPr lang="ca-ES" dirty="0">
                <a:solidFill>
                  <a:schemeClr val="tx1"/>
                </a:solidFill>
              </a:rPr>
              <a:t> y al </a:t>
            </a:r>
            <a:r>
              <a:rPr lang="ca-ES" dirty="0" err="1">
                <a:solidFill>
                  <a:schemeClr val="tx1"/>
                </a:solidFill>
              </a:rPr>
              <a:t>acceso</a:t>
            </a:r>
            <a:r>
              <a:rPr lang="ca-ES" dirty="0">
                <a:solidFill>
                  <a:schemeClr val="tx1"/>
                </a:solidFill>
              </a:rPr>
              <a:t> a la </a:t>
            </a:r>
            <a:r>
              <a:rPr lang="ca-ES" b="1" dirty="0" err="1">
                <a:solidFill>
                  <a:schemeClr val="tx1"/>
                </a:solidFill>
              </a:rPr>
              <a:t>formación</a:t>
            </a:r>
            <a:r>
              <a:rPr lang="ca-ES" b="1" dirty="0">
                <a:solidFill>
                  <a:schemeClr val="tx1"/>
                </a:solidFill>
              </a:rPr>
              <a:t> </a:t>
            </a:r>
            <a:r>
              <a:rPr lang="ca-ES" b="1" dirty="0" err="1">
                <a:solidFill>
                  <a:schemeClr val="tx1"/>
                </a:solidFill>
              </a:rPr>
              <a:t>profesional</a:t>
            </a:r>
            <a:r>
              <a:rPr lang="ca-ES" b="1" dirty="0">
                <a:solidFill>
                  <a:schemeClr val="tx1"/>
                </a:solidFill>
              </a:rPr>
              <a:t> y </a:t>
            </a:r>
            <a:r>
              <a:rPr lang="ca-ES" b="1" dirty="0" err="1">
                <a:solidFill>
                  <a:schemeClr val="tx1"/>
                </a:solidFill>
              </a:rPr>
              <a:t>permanente</a:t>
            </a:r>
            <a:r>
              <a:rPr lang="ca-ES" dirty="0">
                <a:solidFill>
                  <a:schemeClr val="tx1"/>
                </a:solidFill>
              </a:rPr>
              <a:t>.</a:t>
            </a:r>
            <a:endParaRPr lang="es-ES" dirty="0">
              <a:solidFill>
                <a:schemeClr val="tx1"/>
              </a:solidFill>
            </a:endParaRPr>
          </a:p>
          <a:p>
            <a:pPr algn="l"/>
            <a:r>
              <a:rPr lang="ca-ES" dirty="0">
                <a:solidFill>
                  <a:schemeClr val="tx1"/>
                </a:solidFill>
              </a:rPr>
              <a:t>2. </a:t>
            </a:r>
            <a:r>
              <a:rPr lang="ca-ES" dirty="0" err="1">
                <a:solidFill>
                  <a:schemeClr val="tx1"/>
                </a:solidFill>
              </a:rPr>
              <a:t>Este</a:t>
            </a:r>
            <a:r>
              <a:rPr lang="ca-ES" dirty="0">
                <a:solidFill>
                  <a:schemeClr val="tx1"/>
                </a:solidFill>
              </a:rPr>
              <a:t> </a:t>
            </a:r>
            <a:r>
              <a:rPr lang="ca-ES" dirty="0" err="1">
                <a:solidFill>
                  <a:schemeClr val="tx1"/>
                </a:solidFill>
              </a:rPr>
              <a:t>derecho</a:t>
            </a:r>
            <a:r>
              <a:rPr lang="ca-ES" dirty="0">
                <a:solidFill>
                  <a:schemeClr val="tx1"/>
                </a:solidFill>
              </a:rPr>
              <a:t> </a:t>
            </a:r>
            <a:r>
              <a:rPr lang="ca-ES" dirty="0" err="1">
                <a:solidFill>
                  <a:schemeClr val="tx1"/>
                </a:solidFill>
              </a:rPr>
              <a:t>incluye</a:t>
            </a:r>
            <a:r>
              <a:rPr lang="ca-ES" dirty="0">
                <a:solidFill>
                  <a:schemeClr val="tx1"/>
                </a:solidFill>
              </a:rPr>
              <a:t> la </a:t>
            </a:r>
            <a:r>
              <a:rPr lang="ca-ES" dirty="0" err="1">
                <a:solidFill>
                  <a:schemeClr val="tx1"/>
                </a:solidFill>
              </a:rPr>
              <a:t>facultad</a:t>
            </a:r>
            <a:r>
              <a:rPr lang="ca-ES" dirty="0">
                <a:solidFill>
                  <a:schemeClr val="tx1"/>
                </a:solidFill>
              </a:rPr>
              <a:t> de </a:t>
            </a:r>
            <a:r>
              <a:rPr lang="ca-ES" dirty="0" err="1">
                <a:solidFill>
                  <a:schemeClr val="tx1"/>
                </a:solidFill>
              </a:rPr>
              <a:t>recibir</a:t>
            </a:r>
            <a:r>
              <a:rPr lang="ca-ES" dirty="0">
                <a:solidFill>
                  <a:schemeClr val="tx1"/>
                </a:solidFill>
              </a:rPr>
              <a:t> </a:t>
            </a:r>
            <a:r>
              <a:rPr lang="ca-ES" dirty="0" err="1">
                <a:solidFill>
                  <a:schemeClr val="tx1"/>
                </a:solidFill>
              </a:rPr>
              <a:t>gratuitamente</a:t>
            </a:r>
            <a:r>
              <a:rPr lang="ca-ES" dirty="0">
                <a:solidFill>
                  <a:schemeClr val="tx1"/>
                </a:solidFill>
              </a:rPr>
              <a:t> la </a:t>
            </a:r>
            <a:r>
              <a:rPr lang="ca-ES" dirty="0" err="1">
                <a:solidFill>
                  <a:schemeClr val="tx1"/>
                </a:solidFill>
              </a:rPr>
              <a:t>enseñanza</a:t>
            </a:r>
            <a:r>
              <a:rPr lang="ca-ES" dirty="0">
                <a:solidFill>
                  <a:schemeClr val="tx1"/>
                </a:solidFill>
              </a:rPr>
              <a:t> </a:t>
            </a:r>
            <a:r>
              <a:rPr lang="ca-ES" dirty="0" err="1">
                <a:solidFill>
                  <a:schemeClr val="tx1"/>
                </a:solidFill>
              </a:rPr>
              <a:t>obligatoria</a:t>
            </a:r>
            <a:r>
              <a:rPr lang="ca-ES" dirty="0">
                <a:solidFill>
                  <a:schemeClr val="tx1"/>
                </a:solidFill>
              </a:rPr>
              <a:t>.</a:t>
            </a:r>
            <a:endParaRPr lang="es-ES" dirty="0">
              <a:solidFill>
                <a:schemeClr val="tx1"/>
              </a:solidFill>
            </a:endParaRPr>
          </a:p>
          <a:p>
            <a:pPr algn="l"/>
            <a:r>
              <a:rPr lang="ca-ES" dirty="0">
                <a:solidFill>
                  <a:schemeClr val="tx1"/>
                </a:solidFill>
              </a:rPr>
              <a:t>3. Se </a:t>
            </a:r>
            <a:r>
              <a:rPr lang="ca-ES" dirty="0" err="1">
                <a:solidFill>
                  <a:schemeClr val="tx1"/>
                </a:solidFill>
              </a:rPr>
              <a:t>respetan</a:t>
            </a:r>
            <a:r>
              <a:rPr lang="ca-ES" dirty="0">
                <a:solidFill>
                  <a:schemeClr val="tx1"/>
                </a:solidFill>
              </a:rPr>
              <a:t>, de </a:t>
            </a:r>
            <a:r>
              <a:rPr lang="ca-ES" dirty="0" err="1">
                <a:solidFill>
                  <a:schemeClr val="tx1"/>
                </a:solidFill>
              </a:rPr>
              <a:t>acuerdo</a:t>
            </a:r>
            <a:r>
              <a:rPr lang="ca-ES" dirty="0">
                <a:solidFill>
                  <a:schemeClr val="tx1"/>
                </a:solidFill>
              </a:rPr>
              <a:t> con las </a:t>
            </a:r>
            <a:r>
              <a:rPr lang="ca-ES" dirty="0" err="1">
                <a:solidFill>
                  <a:schemeClr val="tx1"/>
                </a:solidFill>
              </a:rPr>
              <a:t>leyes</a:t>
            </a:r>
            <a:r>
              <a:rPr lang="ca-ES" dirty="0">
                <a:solidFill>
                  <a:schemeClr val="tx1"/>
                </a:solidFill>
              </a:rPr>
              <a:t> </a:t>
            </a:r>
            <a:r>
              <a:rPr lang="ca-ES" dirty="0" err="1">
                <a:solidFill>
                  <a:schemeClr val="tx1"/>
                </a:solidFill>
              </a:rPr>
              <a:t>nacionales</a:t>
            </a:r>
            <a:r>
              <a:rPr lang="ca-ES" dirty="0">
                <a:solidFill>
                  <a:schemeClr val="tx1"/>
                </a:solidFill>
              </a:rPr>
              <a:t> que regulen </a:t>
            </a:r>
            <a:r>
              <a:rPr lang="ca-ES" dirty="0" err="1">
                <a:solidFill>
                  <a:schemeClr val="tx1"/>
                </a:solidFill>
              </a:rPr>
              <a:t>su</a:t>
            </a:r>
            <a:r>
              <a:rPr lang="ca-ES" dirty="0">
                <a:solidFill>
                  <a:schemeClr val="tx1"/>
                </a:solidFill>
              </a:rPr>
              <a:t> </a:t>
            </a:r>
            <a:r>
              <a:rPr lang="ca-ES" dirty="0" err="1">
                <a:solidFill>
                  <a:schemeClr val="tx1"/>
                </a:solidFill>
              </a:rPr>
              <a:t>ejercicio</a:t>
            </a:r>
            <a:r>
              <a:rPr lang="ca-ES" dirty="0">
                <a:solidFill>
                  <a:schemeClr val="tx1"/>
                </a:solidFill>
              </a:rPr>
              <a:t>, la </a:t>
            </a:r>
            <a:r>
              <a:rPr lang="ca-ES" dirty="0" err="1">
                <a:solidFill>
                  <a:schemeClr val="tx1"/>
                </a:solidFill>
              </a:rPr>
              <a:t>libertad</a:t>
            </a:r>
            <a:r>
              <a:rPr lang="ca-ES" dirty="0">
                <a:solidFill>
                  <a:schemeClr val="tx1"/>
                </a:solidFill>
              </a:rPr>
              <a:t> de </a:t>
            </a:r>
            <a:r>
              <a:rPr lang="ca-ES" dirty="0" err="1">
                <a:solidFill>
                  <a:schemeClr val="tx1"/>
                </a:solidFill>
              </a:rPr>
              <a:t>creación</a:t>
            </a:r>
            <a:r>
              <a:rPr lang="ca-ES" dirty="0">
                <a:solidFill>
                  <a:schemeClr val="tx1"/>
                </a:solidFill>
              </a:rPr>
              <a:t> de </a:t>
            </a:r>
            <a:r>
              <a:rPr lang="ca-ES" dirty="0" err="1">
                <a:solidFill>
                  <a:schemeClr val="tx1"/>
                </a:solidFill>
              </a:rPr>
              <a:t>centros</a:t>
            </a:r>
            <a:r>
              <a:rPr lang="ca-ES" dirty="0">
                <a:solidFill>
                  <a:schemeClr val="tx1"/>
                </a:solidFill>
              </a:rPr>
              <a:t> </a:t>
            </a:r>
            <a:r>
              <a:rPr lang="ca-ES" dirty="0" err="1">
                <a:solidFill>
                  <a:schemeClr val="tx1"/>
                </a:solidFill>
              </a:rPr>
              <a:t>docentes</a:t>
            </a:r>
            <a:r>
              <a:rPr lang="ca-ES" dirty="0">
                <a:solidFill>
                  <a:schemeClr val="tx1"/>
                </a:solidFill>
              </a:rPr>
              <a:t> </a:t>
            </a:r>
            <a:r>
              <a:rPr lang="ca-ES" dirty="0" err="1">
                <a:solidFill>
                  <a:schemeClr val="tx1"/>
                </a:solidFill>
              </a:rPr>
              <a:t>dentro</a:t>
            </a:r>
            <a:r>
              <a:rPr lang="ca-ES" dirty="0">
                <a:solidFill>
                  <a:schemeClr val="tx1"/>
                </a:solidFill>
              </a:rPr>
              <a:t> del </a:t>
            </a:r>
            <a:r>
              <a:rPr lang="ca-ES" dirty="0" err="1">
                <a:solidFill>
                  <a:schemeClr val="tx1"/>
                </a:solidFill>
              </a:rPr>
              <a:t>respeto</a:t>
            </a:r>
            <a:r>
              <a:rPr lang="ca-ES" dirty="0">
                <a:solidFill>
                  <a:schemeClr val="tx1"/>
                </a:solidFill>
              </a:rPr>
              <a:t> a los </a:t>
            </a:r>
            <a:r>
              <a:rPr lang="ca-ES" dirty="0" err="1">
                <a:solidFill>
                  <a:schemeClr val="tx1"/>
                </a:solidFill>
              </a:rPr>
              <a:t>principios</a:t>
            </a:r>
            <a:r>
              <a:rPr lang="ca-ES" dirty="0">
                <a:solidFill>
                  <a:schemeClr val="tx1"/>
                </a:solidFill>
              </a:rPr>
              <a:t> </a:t>
            </a:r>
            <a:r>
              <a:rPr lang="ca-ES" dirty="0" err="1">
                <a:solidFill>
                  <a:schemeClr val="tx1"/>
                </a:solidFill>
              </a:rPr>
              <a:t>democráticos</a:t>
            </a:r>
            <a:r>
              <a:rPr lang="ca-ES" dirty="0">
                <a:solidFill>
                  <a:schemeClr val="tx1"/>
                </a:solidFill>
              </a:rPr>
              <a:t>, </a:t>
            </a:r>
            <a:r>
              <a:rPr lang="ca-ES" dirty="0" err="1">
                <a:solidFill>
                  <a:schemeClr val="tx1"/>
                </a:solidFill>
              </a:rPr>
              <a:t>así</a:t>
            </a:r>
            <a:r>
              <a:rPr lang="ca-ES" dirty="0">
                <a:solidFill>
                  <a:schemeClr val="tx1"/>
                </a:solidFill>
              </a:rPr>
              <a:t> como el </a:t>
            </a:r>
            <a:r>
              <a:rPr lang="ca-ES" dirty="0" err="1">
                <a:solidFill>
                  <a:schemeClr val="tx1"/>
                </a:solidFill>
              </a:rPr>
              <a:t>derecho</a:t>
            </a:r>
            <a:r>
              <a:rPr lang="ca-ES" dirty="0">
                <a:solidFill>
                  <a:schemeClr val="tx1"/>
                </a:solidFill>
              </a:rPr>
              <a:t> de los </a:t>
            </a:r>
            <a:r>
              <a:rPr lang="ca-ES" dirty="0" err="1">
                <a:solidFill>
                  <a:schemeClr val="tx1"/>
                </a:solidFill>
              </a:rPr>
              <a:t>padres</a:t>
            </a:r>
            <a:r>
              <a:rPr lang="ca-ES" dirty="0">
                <a:solidFill>
                  <a:schemeClr val="tx1"/>
                </a:solidFill>
              </a:rPr>
              <a:t> a </a:t>
            </a:r>
            <a:r>
              <a:rPr lang="ca-ES" dirty="0" err="1">
                <a:solidFill>
                  <a:schemeClr val="tx1"/>
                </a:solidFill>
              </a:rPr>
              <a:t>garantizar</a:t>
            </a:r>
            <a:r>
              <a:rPr lang="ca-ES" dirty="0">
                <a:solidFill>
                  <a:schemeClr val="tx1"/>
                </a:solidFill>
              </a:rPr>
              <a:t> la </a:t>
            </a:r>
            <a:r>
              <a:rPr lang="ca-ES" dirty="0" err="1">
                <a:solidFill>
                  <a:schemeClr val="tx1"/>
                </a:solidFill>
              </a:rPr>
              <a:t>educación</a:t>
            </a:r>
            <a:r>
              <a:rPr lang="ca-ES" dirty="0">
                <a:solidFill>
                  <a:schemeClr val="tx1"/>
                </a:solidFill>
              </a:rPr>
              <a:t> y la </a:t>
            </a:r>
            <a:r>
              <a:rPr lang="ca-ES" dirty="0" err="1">
                <a:solidFill>
                  <a:schemeClr val="tx1"/>
                </a:solidFill>
              </a:rPr>
              <a:t>enseñanza</a:t>
            </a:r>
            <a:r>
              <a:rPr lang="ca-ES" dirty="0">
                <a:solidFill>
                  <a:schemeClr val="tx1"/>
                </a:solidFill>
              </a:rPr>
              <a:t> de </a:t>
            </a:r>
            <a:r>
              <a:rPr lang="ca-ES" dirty="0" err="1">
                <a:solidFill>
                  <a:schemeClr val="tx1"/>
                </a:solidFill>
              </a:rPr>
              <a:t>sus</a:t>
            </a:r>
            <a:r>
              <a:rPr lang="ca-ES" dirty="0">
                <a:solidFill>
                  <a:schemeClr val="tx1"/>
                </a:solidFill>
              </a:rPr>
              <a:t> </a:t>
            </a:r>
            <a:r>
              <a:rPr lang="ca-ES" dirty="0" err="1">
                <a:solidFill>
                  <a:schemeClr val="tx1"/>
                </a:solidFill>
              </a:rPr>
              <a:t>hijos</a:t>
            </a:r>
            <a:r>
              <a:rPr lang="ca-ES" dirty="0">
                <a:solidFill>
                  <a:schemeClr val="tx1"/>
                </a:solidFill>
              </a:rPr>
              <a:t> conforme a </a:t>
            </a:r>
            <a:r>
              <a:rPr lang="ca-ES" dirty="0" err="1">
                <a:solidFill>
                  <a:schemeClr val="tx1"/>
                </a:solidFill>
              </a:rPr>
              <a:t>sus</a:t>
            </a:r>
            <a:r>
              <a:rPr lang="ca-ES" dirty="0">
                <a:solidFill>
                  <a:schemeClr val="tx1"/>
                </a:solidFill>
              </a:rPr>
              <a:t> </a:t>
            </a:r>
            <a:r>
              <a:rPr lang="ca-ES" dirty="0" err="1">
                <a:solidFill>
                  <a:schemeClr val="tx1"/>
                </a:solidFill>
              </a:rPr>
              <a:t>convicciones</a:t>
            </a:r>
            <a:r>
              <a:rPr lang="ca-ES" dirty="0">
                <a:solidFill>
                  <a:schemeClr val="tx1"/>
                </a:solidFill>
              </a:rPr>
              <a:t> </a:t>
            </a:r>
            <a:r>
              <a:rPr lang="ca-ES" dirty="0" err="1">
                <a:solidFill>
                  <a:schemeClr val="tx1"/>
                </a:solidFill>
              </a:rPr>
              <a:t>religiosas</a:t>
            </a:r>
            <a:r>
              <a:rPr lang="ca-ES" dirty="0">
                <a:solidFill>
                  <a:schemeClr val="tx1"/>
                </a:solidFill>
              </a:rPr>
              <a:t>, </a:t>
            </a:r>
            <a:r>
              <a:rPr lang="ca-ES" dirty="0" err="1">
                <a:solidFill>
                  <a:schemeClr val="tx1"/>
                </a:solidFill>
              </a:rPr>
              <a:t>filosóficas</a:t>
            </a:r>
            <a:r>
              <a:rPr lang="ca-ES" dirty="0">
                <a:solidFill>
                  <a:schemeClr val="tx1"/>
                </a:solidFill>
              </a:rPr>
              <a:t> y </a:t>
            </a:r>
            <a:r>
              <a:rPr lang="ca-ES" dirty="0" err="1">
                <a:solidFill>
                  <a:schemeClr val="tx1"/>
                </a:solidFill>
              </a:rPr>
              <a:t>pedagógicas</a:t>
            </a:r>
            <a:r>
              <a:rPr lang="ca-ES" dirty="0">
                <a:solidFill>
                  <a:schemeClr val="tx1"/>
                </a:solidFill>
              </a:rPr>
              <a:t>.</a:t>
            </a:r>
            <a:endParaRPr lang="es-ES" dirty="0">
              <a:solidFill>
                <a:schemeClr val="tx1"/>
              </a:solidFill>
            </a:endParaRP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214414" y="474345"/>
            <a:ext cx="72866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/>
              <a:t>La reflexión sobre la formación profesional cobró fuerza después de la II Guerra Mundial. </a:t>
            </a:r>
            <a:endParaRPr lang="es-ES" sz="2800" dirty="0" smtClean="0"/>
          </a:p>
          <a:p>
            <a:r>
              <a:rPr lang="es-ES" sz="2800" dirty="0" smtClean="0"/>
              <a:t>La formación profesional no es algo accesorio o complementario a la formación personal, sino un momento fundamental de la misma. </a:t>
            </a:r>
          </a:p>
          <a:p>
            <a:r>
              <a:rPr lang="es-ES" altLang="es-ES" sz="2800" dirty="0" smtClean="0">
                <a:solidFill>
                  <a:schemeClr val="tx1"/>
                </a:solidFill>
              </a:rPr>
              <a:t>La educación de personas adultas y formación profesional han presentado estas modalidades formativas como «</a:t>
            </a:r>
            <a:r>
              <a:rPr lang="es-ES" altLang="es-ES" sz="2800" u="sng" dirty="0" smtClean="0">
                <a:solidFill>
                  <a:schemeClr val="tx1"/>
                </a:solidFill>
              </a:rPr>
              <a:t>dos caras de la misma moneda</a:t>
            </a:r>
            <a:r>
              <a:rPr lang="es-ES" altLang="es-ES" sz="2800" dirty="0" smtClean="0">
                <a:solidFill>
                  <a:schemeClr val="tx1"/>
                </a:solidFill>
              </a:rPr>
              <a:t>» y han insistido en el carácter constructivo de los procesos, por otra parte una constante en la bibliografía reciente. En definitiva, se trata de aprendizaje en el curso de la vida</a:t>
            </a:r>
            <a:endParaRPr lang="es-ES" sz="2800" dirty="0" smtClean="0"/>
          </a:p>
          <a:p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Las teorías sobre formación profesional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71538" y="474345"/>
            <a:ext cx="74295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smtClean="0"/>
              <a:t>Fritz </a:t>
            </a:r>
            <a:r>
              <a:rPr lang="es-ES" sz="2400" b="1" dirty="0" err="1"/>
              <a:t>Blättner</a:t>
            </a:r>
            <a:r>
              <a:rPr lang="es-ES" sz="2400" dirty="0"/>
              <a:t>, de la Universidad de Kiel, defendió que todas las escuelas debían cumplir una serie de «tareas», entre las que estaban no sólo las de formar buenos ciudadanos u ofrecerles orientaciones globales sobre la existencia, sino también </a:t>
            </a:r>
            <a:r>
              <a:rPr lang="es-ES" sz="2400" u="sng" dirty="0"/>
              <a:t>la tarea «realista» de capacitarlos </a:t>
            </a:r>
            <a:r>
              <a:rPr lang="es-ES" sz="2400" u="sng" dirty="0" smtClean="0"/>
              <a:t>profesionalmente.</a:t>
            </a:r>
          </a:p>
          <a:p>
            <a:endParaRPr lang="es-ES" sz="2400" u="sng" dirty="0" smtClean="0"/>
          </a:p>
          <a:p>
            <a:r>
              <a:rPr lang="es-ES" sz="2400" dirty="0" smtClean="0"/>
              <a:t>En </a:t>
            </a:r>
            <a:r>
              <a:rPr lang="es-ES" sz="2400" dirty="0"/>
              <a:t>una línea semejante, </a:t>
            </a:r>
            <a:r>
              <a:rPr lang="es-ES" sz="2400" b="1" dirty="0" err="1"/>
              <a:t>Joachim</a:t>
            </a:r>
            <a:r>
              <a:rPr lang="es-ES" sz="2400" b="1" dirty="0"/>
              <a:t> </a:t>
            </a:r>
            <a:r>
              <a:rPr lang="es-ES" sz="2400" b="1" dirty="0" err="1"/>
              <a:t>Münch</a:t>
            </a:r>
            <a:r>
              <a:rPr lang="es-ES" sz="2400" dirty="0"/>
              <a:t>, catedrático emérito de Kaiserslautern, consideraba que la formación siempre ha de cumplir una serie de funciones (adaptación, innovación, etc.), lo que se consigue proporcionando a los individuos </a:t>
            </a:r>
            <a:r>
              <a:rPr lang="es-ES" sz="2400" u="sng" dirty="0" smtClean="0"/>
              <a:t>competencias </a:t>
            </a:r>
            <a:r>
              <a:rPr lang="es-ES" sz="2400" u="sng" dirty="0"/>
              <a:t>específicas (por ejemplo, laborales)</a:t>
            </a:r>
            <a:r>
              <a:rPr lang="es-ES" sz="2400" dirty="0"/>
              <a:t>, sociales, de personalidad y metodológicas. En la intersección de estas competencias se encuentra la que él denomina «competencia para la acción</a:t>
            </a:r>
            <a:r>
              <a:rPr lang="es-ES" sz="2400" dirty="0" smtClean="0"/>
              <a:t>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142976" y="474345"/>
            <a:ext cx="735811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Radicalizando </a:t>
            </a:r>
            <a:r>
              <a:rPr lang="es-ES" sz="2400" dirty="0"/>
              <a:t>esta posición </a:t>
            </a:r>
            <a:r>
              <a:rPr lang="es-ES" sz="2400" b="1" dirty="0"/>
              <a:t>Michael </a:t>
            </a:r>
            <a:r>
              <a:rPr lang="es-ES" sz="2400" b="1" dirty="0" err="1"/>
              <a:t>Bräter</a:t>
            </a:r>
            <a:r>
              <a:rPr lang="es-ES" sz="2400" dirty="0"/>
              <a:t>, antiguo profesor de Múnich y fundador de un prestigioso centro especializado de formación profesional con sede en Baviera, entiende que </a:t>
            </a:r>
            <a:r>
              <a:rPr lang="es-ES" sz="2400" u="sng" dirty="0"/>
              <a:t>la capacitación profesional cumple en cierto sentido el objetivo básico </a:t>
            </a:r>
            <a:r>
              <a:rPr lang="es-ES" sz="2400" dirty="0"/>
              <a:t>de toda educación, a saber, conseguir </a:t>
            </a:r>
            <a:r>
              <a:rPr lang="es-ES" sz="2400" u="sng" dirty="0"/>
              <a:t>la máxima autonomía personal</a:t>
            </a:r>
            <a:r>
              <a:rPr lang="es-ES" sz="2400" dirty="0"/>
              <a:t>. En tiempos de cambio (y con la emergencia de los nuevos riesgos sociales o de la «sociedad de riesgo») se precisa más que nunca esta formación de la autonomía, el «aprender a aprender» como se decía clásicamente.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500166" y="474344"/>
            <a:ext cx="70009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/>
              <a:t>En la misma «orientación al sujeto» encontramos también las aportaciones de </a:t>
            </a:r>
            <a:r>
              <a:rPr lang="es-ES" sz="2400" b="1" dirty="0" err="1"/>
              <a:t>Kurt</a:t>
            </a:r>
            <a:r>
              <a:rPr lang="es-ES" sz="2400" b="1" dirty="0"/>
              <a:t> R. </a:t>
            </a:r>
            <a:r>
              <a:rPr lang="es-ES" sz="2400" b="1" dirty="0" err="1"/>
              <a:t>Mülle</a:t>
            </a:r>
            <a:r>
              <a:rPr lang="es-ES" sz="2400" dirty="0"/>
              <a:t>, también profesor en Múnich, que ha formulado una teoría de la formación profesional como un «</a:t>
            </a:r>
            <a:r>
              <a:rPr lang="es-ES" sz="2400" u="sng" dirty="0"/>
              <a:t>trabajo de interpretación</a:t>
            </a:r>
            <a:r>
              <a:rPr lang="es-ES" sz="2400" dirty="0"/>
              <a:t>» o </a:t>
            </a:r>
            <a:r>
              <a:rPr lang="es-ES" sz="2400" b="1" dirty="0"/>
              <a:t>Ingrid </a:t>
            </a:r>
            <a:r>
              <a:rPr lang="es-ES" sz="2400" b="1" dirty="0" err="1"/>
              <a:t>Lisop</a:t>
            </a:r>
            <a:r>
              <a:rPr lang="es-ES" sz="2400" dirty="0"/>
              <a:t>, profesora en Frankfurt, y </a:t>
            </a:r>
            <a:r>
              <a:rPr lang="es-ES" sz="2400" b="1" dirty="0"/>
              <a:t>Richard </a:t>
            </a:r>
            <a:r>
              <a:rPr lang="es-ES" sz="2400" b="1" dirty="0" err="1"/>
              <a:t>Huisinga</a:t>
            </a:r>
            <a:r>
              <a:rPr lang="es-ES" sz="2400" dirty="0"/>
              <a:t>, de la Universidad de </a:t>
            </a:r>
            <a:r>
              <a:rPr lang="es-ES" sz="2400" dirty="0" err="1"/>
              <a:t>Siegen</a:t>
            </a:r>
            <a:r>
              <a:rPr lang="es-ES" sz="2400" dirty="0"/>
              <a:t>, que han propuesto un modelo de formación profesional que denominan de «</a:t>
            </a:r>
            <a:r>
              <a:rPr lang="es-ES" sz="2400" u="sng" dirty="0"/>
              <a:t>ejemplaridad orientada al trabajo</a:t>
            </a:r>
            <a:r>
              <a:rPr lang="es-ES" sz="2400" dirty="0"/>
              <a:t>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285852" y="474345"/>
            <a:ext cx="721523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/>
              <a:t>Estos planteamientos critican la orientación de la formación profesional a la profesión, en la que ven un «patrón –o plantilla– para el desarrollo subjetivo» </a:t>
            </a:r>
            <a:r>
              <a:rPr lang="es-ES" sz="2400" dirty="0" smtClean="0"/>
              <a:t>(por </a:t>
            </a:r>
            <a:r>
              <a:rPr lang="es-ES" sz="2400" dirty="0"/>
              <a:t>ejemplo, los médicos hacen «letra de médico»). Tal orientación se daría en aquellos planteamientos que deducen los contenidos de la formación profesional de las necesidades supuestamente «objetivas» del mercado de trabajo y de la sociedad. La formación profesional debe ser planteada con independencia de las necesidades económicas y referirse de manera más potente a las pretensiones subjetivas en la actividad laboral y a los modelos de interpretación y las adscripciones de sentido que realizan los individuos. Es decir, a lo que ellos consideran importante y no a lo que se prescribe atendiendo a las necesidades económicas o a la plantilla de su oficio.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168</TotalTime>
  <Words>1387</Words>
  <Application>Microsoft Office PowerPoint</Application>
  <PresentationFormat>Presentación en pantalla (4:3)</PresentationFormat>
  <Paragraphs>119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Solsticio</vt:lpstr>
      <vt:lpstr>Procesos formativos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</vt:vector>
  </TitlesOfParts>
  <Company>UVEG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Procesos formativos</dc:title>
  <dc:creator>Valued Acer Customer</dc:creator>
  <cp:lastModifiedBy>Valued Acer Customer</cp:lastModifiedBy>
  <cp:revision>20</cp:revision>
  <dcterms:created xsi:type="dcterms:W3CDTF">2018-06-14T07:21:44Z</dcterms:created>
  <dcterms:modified xsi:type="dcterms:W3CDTF">2018-06-14T10:15:31Z</dcterms:modified>
</cp:coreProperties>
</file>