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8" r:id="rId3"/>
    <p:sldId id="263" r:id="rId4"/>
    <p:sldId id="269" r:id="rId5"/>
    <p:sldId id="272" r:id="rId6"/>
    <p:sldId id="306" r:id="rId7"/>
    <p:sldId id="265" r:id="rId8"/>
    <p:sldId id="307" r:id="rId9"/>
    <p:sldId id="278" r:id="rId10"/>
    <p:sldId id="308" r:id="rId11"/>
    <p:sldId id="268" r:id="rId12"/>
    <p:sldId id="309" r:id="rId13"/>
    <p:sldId id="299" r:id="rId14"/>
    <p:sldId id="270" r:id="rId15"/>
    <p:sldId id="310" r:id="rId16"/>
    <p:sldId id="271" r:id="rId17"/>
    <p:sldId id="311" r:id="rId18"/>
    <p:sldId id="312" r:id="rId19"/>
    <p:sldId id="274" r:id="rId20"/>
    <p:sldId id="300" r:id="rId21"/>
    <p:sldId id="273" r:id="rId22"/>
    <p:sldId id="313" r:id="rId23"/>
    <p:sldId id="275" r:id="rId24"/>
    <p:sldId id="314" r:id="rId25"/>
    <p:sldId id="315" r:id="rId26"/>
    <p:sldId id="317" r:id="rId27"/>
    <p:sldId id="301" r:id="rId28"/>
    <p:sldId id="276" r:id="rId29"/>
    <p:sldId id="316" r:id="rId30"/>
    <p:sldId id="318" r:id="rId31"/>
    <p:sldId id="319" r:id="rId32"/>
    <p:sldId id="320" r:id="rId33"/>
    <p:sldId id="321" r:id="rId34"/>
    <p:sldId id="277" r:id="rId35"/>
    <p:sldId id="302" r:id="rId36"/>
    <p:sldId id="279" r:id="rId37"/>
    <p:sldId id="322" r:id="rId38"/>
    <p:sldId id="280" r:id="rId39"/>
    <p:sldId id="323" r:id="rId40"/>
    <p:sldId id="281" r:id="rId41"/>
    <p:sldId id="326" r:id="rId42"/>
    <p:sldId id="282" r:id="rId43"/>
    <p:sldId id="283" r:id="rId44"/>
    <p:sldId id="284" r:id="rId45"/>
    <p:sldId id="285" r:id="rId46"/>
    <p:sldId id="286" r:id="rId47"/>
    <p:sldId id="288" r:id="rId48"/>
    <p:sldId id="289" r:id="rId49"/>
    <p:sldId id="324" r:id="rId50"/>
    <p:sldId id="325" r:id="rId51"/>
    <p:sldId id="290" r:id="rId52"/>
    <p:sldId id="328" r:id="rId53"/>
    <p:sldId id="327" r:id="rId54"/>
    <p:sldId id="303" r:id="rId55"/>
    <p:sldId id="295" r:id="rId56"/>
    <p:sldId id="329" r:id="rId57"/>
    <p:sldId id="296" r:id="rId58"/>
    <p:sldId id="330" r:id="rId59"/>
    <p:sldId id="297" r:id="rId60"/>
    <p:sldId id="331" r:id="rId61"/>
    <p:sldId id="293" r:id="rId62"/>
    <p:sldId id="332" r:id="rId63"/>
    <p:sldId id="333" r:id="rId64"/>
    <p:sldId id="334" r:id="rId65"/>
    <p:sldId id="294" r:id="rId66"/>
    <p:sldId id="335" r:id="rId67"/>
    <p:sldId id="336" r:id="rId68"/>
    <p:sldId id="338" r:id="rId69"/>
    <p:sldId id="337" r:id="rId70"/>
    <p:sldId id="340" r:id="rId71"/>
    <p:sldId id="304" r:id="rId72"/>
    <p:sldId id="305" r:id="rId73"/>
    <p:sldId id="339" r:id="rId74"/>
    <p:sldId id="292" r:id="rId75"/>
  </p:sldIdLst>
  <p:sldSz cx="9144000" cy="6858000" type="screen4x3"/>
  <p:notesSz cx="6858000" cy="9144000"/>
  <p:photoAlbum/>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59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ol">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ca-ES" smtClean="0"/>
              <a:t>Feu clic aquí per editar l'estil</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ca-ES" smtClean="0"/>
              <a:t>Feu clic aquí per editar l'estil de subtítols del patró.</a:t>
            </a:r>
            <a:endParaRPr lang="en-US" dirty="0"/>
          </a:p>
        </p:txBody>
      </p:sp>
      <p:sp>
        <p:nvSpPr>
          <p:cNvPr id="4" name="Date Placeholder 3"/>
          <p:cNvSpPr>
            <a:spLocks noGrp="1"/>
          </p:cNvSpPr>
          <p:nvPr>
            <p:ph type="dt" sz="half" idx="10"/>
          </p:nvPr>
        </p:nvSpPr>
        <p:spPr/>
        <p:txBody>
          <a:bodyPr/>
          <a:lstStyle/>
          <a:p>
            <a:fld id="{7398857F-77CD-4D33-8FD7-7642D116F929}" type="datetimeFigureOut">
              <a:rPr lang="es-ES" smtClean="0"/>
              <a:t>12/06/2018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smtClean="0"/>
              <a:t>Feu clic aquí per editar l'estil</a:t>
            </a:r>
            <a:endParaRPr lang="en-US"/>
          </a:p>
        </p:txBody>
      </p:sp>
      <p:sp>
        <p:nvSpPr>
          <p:cNvPr id="3" name="Vertical Text Placeholder 2"/>
          <p:cNvSpPr>
            <a:spLocks noGrp="1"/>
          </p:cNvSpPr>
          <p:nvPr>
            <p:ph type="body" orient="vert" idx="1"/>
          </p:nvPr>
        </p:nvSpPr>
        <p:spPr/>
        <p:txBody>
          <a:bodyPr vert="eaVert"/>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a:p>
        </p:txBody>
      </p:sp>
      <p:sp>
        <p:nvSpPr>
          <p:cNvPr id="4" name="Date Placeholder 3"/>
          <p:cNvSpPr>
            <a:spLocks noGrp="1"/>
          </p:cNvSpPr>
          <p:nvPr>
            <p:ph type="dt" sz="half" idx="10"/>
          </p:nvPr>
        </p:nvSpPr>
        <p:spPr/>
        <p:txBody>
          <a:bodyPr/>
          <a:lstStyle/>
          <a:p>
            <a:fld id="{7398857F-77CD-4D33-8FD7-7642D116F929}" type="datetimeFigureOut">
              <a:rPr lang="es-ES" smtClean="0"/>
              <a:t>12/06/2018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ca-ES" smtClean="0"/>
              <a:t>Feu clic aquí per editar l'estil</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a:p>
        </p:txBody>
      </p:sp>
      <p:sp>
        <p:nvSpPr>
          <p:cNvPr id="4" name="Date Placeholder 3"/>
          <p:cNvSpPr>
            <a:spLocks noGrp="1"/>
          </p:cNvSpPr>
          <p:nvPr>
            <p:ph type="dt" sz="half" idx="10"/>
          </p:nvPr>
        </p:nvSpPr>
        <p:spPr/>
        <p:txBody>
          <a:bodyPr/>
          <a:lstStyle/>
          <a:p>
            <a:fld id="{7398857F-77CD-4D33-8FD7-7642D116F929}" type="datetimeFigureOut">
              <a:rPr lang="es-ES" smtClean="0"/>
              <a:t>12/06/2018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smtClean="0"/>
              <a:t>Feu clic aquí per editar l'estil</a:t>
            </a:r>
            <a:endParaRPr lang="en-US"/>
          </a:p>
        </p:txBody>
      </p:sp>
      <p:sp>
        <p:nvSpPr>
          <p:cNvPr id="3" name="Content Placeholder 2"/>
          <p:cNvSpPr>
            <a:spLocks noGrp="1"/>
          </p:cNvSpPr>
          <p:nvPr>
            <p:ph idx="1"/>
          </p:nvPr>
        </p:nvSpPr>
        <p:spPr/>
        <p:txBody>
          <a:body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4" name="Date Placeholder 3"/>
          <p:cNvSpPr>
            <a:spLocks noGrp="1"/>
          </p:cNvSpPr>
          <p:nvPr>
            <p:ph type="dt" sz="half" idx="10"/>
          </p:nvPr>
        </p:nvSpPr>
        <p:spPr/>
        <p:txBody>
          <a:bodyPr/>
          <a:lstStyle/>
          <a:p>
            <a:fld id="{7398857F-77CD-4D33-8FD7-7642D116F929}" type="datetimeFigureOut">
              <a:rPr lang="es-ES" smtClean="0"/>
              <a:t>12/06/2018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pçalera de la secció">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smtClean="0"/>
              <a:t>Feu clic aquí per editar l'estil</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ca-ES" smtClean="0"/>
              <a:t>Feu clic aquí per editar estils</a:t>
            </a:r>
          </a:p>
        </p:txBody>
      </p:sp>
      <p:sp>
        <p:nvSpPr>
          <p:cNvPr id="4" name="Date Placeholder 3"/>
          <p:cNvSpPr>
            <a:spLocks noGrp="1"/>
          </p:cNvSpPr>
          <p:nvPr>
            <p:ph type="dt" sz="half" idx="10"/>
          </p:nvPr>
        </p:nvSpPr>
        <p:spPr/>
        <p:txBody>
          <a:bodyPr/>
          <a:lstStyle/>
          <a:p>
            <a:fld id="{7398857F-77CD-4D33-8FD7-7642D116F929}" type="datetimeFigureOut">
              <a:rPr lang="es-ES" smtClean="0"/>
              <a:t>12/06/2018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5" name="Date Placeholder 4"/>
          <p:cNvSpPr>
            <a:spLocks noGrp="1"/>
          </p:cNvSpPr>
          <p:nvPr>
            <p:ph type="dt" sz="half" idx="10"/>
          </p:nvPr>
        </p:nvSpPr>
        <p:spPr/>
        <p:txBody>
          <a:bodyPr/>
          <a:lstStyle/>
          <a:p>
            <a:fld id="{7398857F-77CD-4D33-8FD7-7642D116F929}" type="datetimeFigureOut">
              <a:rPr lang="es-ES" smtClean="0"/>
              <a:t>12/06/2018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4C70D7-0807-44CF-A244-9423D5C78E9E}" type="slidenum">
              <a:rPr lang="es-ES" smtClean="0"/>
              <a:t>‹Nº›</a:t>
            </a:fld>
            <a:endParaRPr lang="es-ES"/>
          </a:p>
        </p:txBody>
      </p:sp>
      <p:sp>
        <p:nvSpPr>
          <p:cNvPr id="8" name="Title 7"/>
          <p:cNvSpPr>
            <a:spLocks noGrp="1"/>
          </p:cNvSpPr>
          <p:nvPr>
            <p:ph type="title"/>
          </p:nvPr>
        </p:nvSpPr>
        <p:spPr/>
        <p:txBody>
          <a:bodyPr/>
          <a:lstStyle/>
          <a:p>
            <a:r>
              <a:rPr lang="ca-ES" smtClean="0"/>
              <a:t>Feu clic aquí per editar l'estil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a-ES" smtClean="0"/>
              <a:t>Feu clic aquí per editar l'estil</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ca-ES" smtClean="0"/>
              <a:t>Feu clic aquí per editar estils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ca-ES" smtClean="0"/>
              <a:t>Feu clic aquí per editar estils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7" name="Date Placeholder 6"/>
          <p:cNvSpPr>
            <a:spLocks noGrp="1"/>
          </p:cNvSpPr>
          <p:nvPr>
            <p:ph type="dt" sz="half" idx="10"/>
          </p:nvPr>
        </p:nvSpPr>
        <p:spPr/>
        <p:txBody>
          <a:bodyPr/>
          <a:lstStyle/>
          <a:p>
            <a:fld id="{7398857F-77CD-4D33-8FD7-7642D116F929}" type="datetimeFigureOut">
              <a:rPr lang="es-ES" smtClean="0"/>
              <a:t>12/06/2018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smtClean="0"/>
              <a:t>Feu clic aquí per editar l'estil</a:t>
            </a:r>
            <a:endParaRPr lang="en-US"/>
          </a:p>
        </p:txBody>
      </p:sp>
      <p:sp>
        <p:nvSpPr>
          <p:cNvPr id="3" name="Date Placeholder 2"/>
          <p:cNvSpPr>
            <a:spLocks noGrp="1"/>
          </p:cNvSpPr>
          <p:nvPr>
            <p:ph type="dt" sz="half" idx="10"/>
          </p:nvPr>
        </p:nvSpPr>
        <p:spPr/>
        <p:txBody>
          <a:bodyPr/>
          <a:lstStyle/>
          <a:p>
            <a:fld id="{7398857F-77CD-4D33-8FD7-7642D116F929}" type="datetimeFigureOut">
              <a:rPr lang="es-ES" smtClean="0"/>
              <a:t>12/06/2018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8857F-77CD-4D33-8FD7-7642D116F929}" type="datetimeFigureOut">
              <a:rPr lang="es-ES" smtClean="0"/>
              <a:t>12/06/2018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ingut amb llegenda">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smtClean="0"/>
              <a:t>Feu clic aquí per editar l'estil</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ca-ES" smtClean="0"/>
              <a:t>Feu clic aquí per editar estils</a:t>
            </a:r>
          </a:p>
        </p:txBody>
      </p:sp>
      <p:sp>
        <p:nvSpPr>
          <p:cNvPr id="5" name="Date Placeholder 4"/>
          <p:cNvSpPr>
            <a:spLocks noGrp="1"/>
          </p:cNvSpPr>
          <p:nvPr>
            <p:ph type="dt" sz="half" idx="10"/>
          </p:nvPr>
        </p:nvSpPr>
        <p:spPr/>
        <p:txBody>
          <a:bodyPr/>
          <a:lstStyle/>
          <a:p>
            <a:fld id="{7398857F-77CD-4D33-8FD7-7642D116F929}" type="datetimeFigureOut">
              <a:rPr lang="es-ES" smtClean="0"/>
              <a:t>12/06/2018</a:t>
            </a:fld>
            <a:endParaRPr lang="es-E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14C70D7-0807-44CF-A244-9423D5C78E9E}"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tge amb llegenda">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ca-ES" smtClean="0"/>
              <a:t>Feu clic a la icona per afegir una imatge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ca-ES" smtClean="0"/>
              <a:t>Feu clic aquí per editar l'estil</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smtClean="0"/>
              <a:t>Feu clic aquí per editar estils</a:t>
            </a:r>
          </a:p>
        </p:txBody>
      </p:sp>
      <p:sp>
        <p:nvSpPr>
          <p:cNvPr id="5" name="Date Placeholder 4"/>
          <p:cNvSpPr>
            <a:spLocks noGrp="1"/>
          </p:cNvSpPr>
          <p:nvPr>
            <p:ph type="dt" sz="half" idx="10"/>
          </p:nvPr>
        </p:nvSpPr>
        <p:spPr/>
        <p:txBody>
          <a:bodyPr/>
          <a:lstStyle/>
          <a:p>
            <a:fld id="{7398857F-77CD-4D33-8FD7-7642D116F929}" type="datetimeFigureOut">
              <a:rPr lang="es-ES" smtClean="0"/>
              <a:t>12/06/2018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4C70D7-0807-44CF-A244-9423D5C78E9E}"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ca-ES" smtClean="0"/>
              <a:t>Feu clic aquí per editar l'estil</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7398857F-77CD-4D33-8FD7-7642D116F929}" type="datetimeFigureOut">
              <a:rPr lang="es-ES" smtClean="0"/>
              <a:t>12/06/2018</a:t>
            </a:fld>
            <a:endParaRPr lang="es-E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E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14C70D7-0807-44CF-A244-9423D5C78E9E}"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ctrTitle"/>
          </p:nvPr>
        </p:nvSpPr>
        <p:spPr/>
        <p:txBody>
          <a:bodyPr/>
          <a:lstStyle/>
          <a:p>
            <a:r>
              <a:rPr lang="es-ES" dirty="0" smtClean="0"/>
              <a:t>MODA Y MODERNIDAD</a:t>
            </a:r>
            <a:endParaRPr lang="es-ES" dirty="0"/>
          </a:p>
        </p:txBody>
      </p:sp>
      <p:sp>
        <p:nvSpPr>
          <p:cNvPr id="3" name="Subtítol 2"/>
          <p:cNvSpPr>
            <a:spLocks noGrp="1"/>
          </p:cNvSpPr>
          <p:nvPr>
            <p:ph type="subTitle" idx="1"/>
          </p:nvPr>
        </p:nvSpPr>
        <p:spPr/>
        <p:txBody>
          <a:bodyPr/>
          <a:lstStyle/>
          <a:p>
            <a:r>
              <a:rPr lang="es-ES" dirty="0" smtClean="0"/>
              <a:t>Anacleto </a:t>
            </a:r>
            <a:r>
              <a:rPr lang="es-ES" dirty="0" smtClean="0"/>
              <a:t>Ferrer – </a:t>
            </a:r>
            <a:r>
              <a:rPr lang="es-ES" dirty="0" err="1" smtClean="0"/>
              <a:t>Universitat</a:t>
            </a:r>
            <a:r>
              <a:rPr lang="es-ES" dirty="0" smtClean="0"/>
              <a:t> de </a:t>
            </a:r>
            <a:r>
              <a:rPr lang="es-ES" dirty="0" err="1" smtClean="0"/>
              <a:t>valència</a:t>
            </a:r>
            <a:endParaRPr lang="es-ES" dirty="0"/>
          </a:p>
        </p:txBody>
      </p:sp>
    </p:spTree>
    <p:extLst>
      <p:ext uri="{BB962C8B-B14F-4D97-AF65-F5344CB8AC3E}">
        <p14:creationId xmlns:p14="http://schemas.microsoft.com/office/powerpoint/2010/main" val="2907299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55576" y="188640"/>
            <a:ext cx="7632848" cy="4893647"/>
          </a:xfrm>
          <a:prstGeom prst="rect">
            <a:avLst/>
          </a:prstGeom>
          <a:noFill/>
        </p:spPr>
        <p:txBody>
          <a:bodyPr wrap="square" rtlCol="0">
            <a:spAutoFit/>
          </a:bodyPr>
          <a:lstStyle/>
          <a:p>
            <a:pPr algn="just"/>
            <a:r>
              <a:rPr lang="es-ES" sz="2400" dirty="0" smtClean="0">
                <a:latin typeface="Book Antiqua" panose="02040602050305030304" pitchFamily="18" charset="0"/>
              </a:rPr>
              <a:t>El dandismo ni siquiera está en el gusto inmoderado del vestir y de la elegancia material, como parecen pensar muchas personas poco reflexivas. Para el perfecto </a:t>
            </a:r>
            <a:r>
              <a:rPr lang="es-ES" sz="2400" i="1" dirty="0" err="1" smtClean="0">
                <a:latin typeface="Book Antiqua" panose="02040602050305030304" pitchFamily="18" charset="0"/>
              </a:rPr>
              <a:t>dandy</a:t>
            </a:r>
            <a:r>
              <a:rPr lang="es-ES" sz="2400" dirty="0" smtClean="0">
                <a:latin typeface="Book Antiqua" panose="02040602050305030304" pitchFamily="18" charset="0"/>
              </a:rPr>
              <a:t> todo eso no es más que un símbolo de la superioridad aristocrática de su espíritu. Así pues, para él, ebrio ante todo de </a:t>
            </a:r>
            <a:r>
              <a:rPr lang="es-ES" sz="2400" b="1" dirty="0" smtClean="0">
                <a:latin typeface="Book Antiqua" panose="02040602050305030304" pitchFamily="18" charset="0"/>
              </a:rPr>
              <a:t>distinción</a:t>
            </a:r>
            <a:r>
              <a:rPr lang="es-ES" sz="2400" dirty="0" smtClean="0">
                <a:latin typeface="Book Antiqua" panose="02040602050305030304" pitchFamily="18" charset="0"/>
              </a:rPr>
              <a:t>, la perfección en el vestir consiste en la sencillez absoluta, que es, en efecto, la mejor manera de distinguirse. (…) Se trata sobre todo de la necesidad apremiante de crearse un carácter original, dentro de los límites externos de lo conveniente.</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a:t>
            </a:r>
            <a:r>
              <a:rPr lang="es-ES" sz="2400" dirty="0" smtClean="0">
                <a:latin typeface="Book Antiqua" panose="02040602050305030304" pitchFamily="18" charset="0"/>
              </a:rPr>
              <a:t>Baudelaire</a:t>
            </a:r>
            <a:r>
              <a:rPr lang="es-ES" sz="2400" dirty="0" smtClean="0">
                <a:latin typeface="Book Antiqua" panose="02040602050305030304" pitchFamily="18" charset="0"/>
              </a:rPr>
              <a:t>, </a:t>
            </a:r>
            <a:r>
              <a:rPr lang="es-ES" sz="2400" i="1" dirty="0" smtClean="0">
                <a:latin typeface="Book Antiqua" panose="02040602050305030304" pitchFamily="18" charset="0"/>
              </a:rPr>
              <a:t>El pintor de la vida moderna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2004339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96440" y="0"/>
            <a:ext cx="5151120" cy="6858000"/>
          </a:xfrm>
          <a:prstGeom prst="rect">
            <a:avLst/>
          </a:prstGeom>
        </p:spPr>
      </p:pic>
    </p:spTree>
    <p:extLst>
      <p:ext uri="{BB962C8B-B14F-4D97-AF65-F5344CB8AC3E}">
        <p14:creationId xmlns:p14="http://schemas.microsoft.com/office/powerpoint/2010/main" val="2625501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0"/>
            <a:ext cx="7344816" cy="5139869"/>
          </a:xfrm>
          <a:prstGeom prst="rect">
            <a:avLst/>
          </a:prstGeom>
          <a:noFill/>
        </p:spPr>
        <p:txBody>
          <a:bodyPr wrap="square" rtlCol="0">
            <a:spAutoFit/>
          </a:bodyPr>
          <a:lstStyle/>
          <a:p>
            <a:pPr algn="just"/>
            <a:r>
              <a:rPr lang="es-ES" sz="2400" dirty="0" smtClean="0">
                <a:latin typeface="Book Antiqua" panose="02040602050305030304" pitchFamily="18" charset="0"/>
              </a:rPr>
              <a:t>La </a:t>
            </a:r>
            <a:r>
              <a:rPr lang="es-ES" sz="2400" b="1" dirty="0" smtClean="0">
                <a:latin typeface="Book Antiqua" panose="02040602050305030304" pitchFamily="18" charset="0"/>
              </a:rPr>
              <a:t>moda</a:t>
            </a:r>
            <a:r>
              <a:rPr lang="es-ES" sz="2400" dirty="0" smtClean="0">
                <a:latin typeface="Book Antiqua" panose="02040602050305030304" pitchFamily="18" charset="0"/>
              </a:rPr>
              <a:t> debe considerarse un síntoma del gusto ideal que aflora en el cerebro humano por encima de todo lo bajo, terrestre e inmundo que la vida natural acumula en él, como una deformación sublime de la naturaleza, o más bien como un intento permanente y continuo de reformar la naturaleza. De este modo se ha observado acertadamente que todas las modas tienen su encanto, es decir, un encanto relativo, pues cada una de ellas es un esfuerzo nuevo, más o menos afortunado, en pos de la belleza, una aproximación más a un ideal que excita sin cesar el deseo del espíritu insatisfecho.</a:t>
            </a:r>
          </a:p>
          <a:p>
            <a:pPr algn="just"/>
            <a:endParaRPr lang="es-ES" sz="2000" dirty="0">
              <a:latin typeface="Book Antiqua" panose="02040602050305030304" pitchFamily="18" charset="0"/>
            </a:endParaRPr>
          </a:p>
          <a:p>
            <a:pPr algn="just"/>
            <a:r>
              <a:rPr lang="es-ES" sz="2000" dirty="0" smtClean="0">
                <a:latin typeface="Book Antiqua" panose="02040602050305030304" pitchFamily="18" charset="0"/>
              </a:rPr>
              <a:t>			Baudelaire, </a:t>
            </a:r>
            <a:r>
              <a:rPr lang="es-ES" sz="2000" i="1" dirty="0" smtClean="0">
                <a:latin typeface="Book Antiqua" panose="02040602050305030304" pitchFamily="18" charset="0"/>
              </a:rPr>
              <a:t>El pintor de la vida moderna</a:t>
            </a:r>
            <a:endParaRPr lang="es-ES" sz="2000" i="1" dirty="0">
              <a:latin typeface="Book Antiqua" panose="02040602050305030304" pitchFamily="18" charset="0"/>
            </a:endParaRPr>
          </a:p>
        </p:txBody>
      </p:sp>
    </p:spTree>
    <p:extLst>
      <p:ext uri="{BB962C8B-B14F-4D97-AF65-F5344CB8AC3E}">
        <p14:creationId xmlns:p14="http://schemas.microsoft.com/office/powerpoint/2010/main" val="269069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Georg </a:t>
            </a:r>
            <a:r>
              <a:rPr lang="es-ES" dirty="0" err="1" smtClean="0"/>
              <a:t>Simmel</a:t>
            </a:r>
            <a:r>
              <a:rPr lang="es-ES" dirty="0" smtClean="0"/>
              <a:t> (1858-1918)</a:t>
            </a:r>
            <a:endParaRPr lang="es-ES" dirty="0"/>
          </a:p>
        </p:txBody>
      </p:sp>
    </p:spTree>
    <p:extLst>
      <p:ext uri="{BB962C8B-B14F-4D97-AF65-F5344CB8AC3E}">
        <p14:creationId xmlns:p14="http://schemas.microsoft.com/office/powerpoint/2010/main" val="267248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18647" y="0"/>
            <a:ext cx="4893276" cy="6858000"/>
          </a:xfrm>
          <a:prstGeom prst="rect">
            <a:avLst/>
          </a:prstGeom>
        </p:spPr>
      </p:pic>
    </p:spTree>
    <p:extLst>
      <p:ext uri="{BB962C8B-B14F-4D97-AF65-F5344CB8AC3E}">
        <p14:creationId xmlns:p14="http://schemas.microsoft.com/office/powerpoint/2010/main" val="314022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flipH="1">
            <a:off x="827584" y="332656"/>
            <a:ext cx="7344815" cy="4216539"/>
          </a:xfrm>
          <a:prstGeom prst="rect">
            <a:avLst/>
          </a:prstGeom>
          <a:noFill/>
        </p:spPr>
        <p:txBody>
          <a:bodyPr wrap="square" rtlCol="0">
            <a:spAutoFit/>
          </a:bodyPr>
          <a:lstStyle/>
          <a:p>
            <a:pPr algn="just"/>
            <a:endParaRPr lang="es-ES" sz="2400" dirty="0" smtClean="0">
              <a:latin typeface="Book Antiqua" panose="02040602050305030304" pitchFamily="18" charset="0"/>
            </a:endParaRPr>
          </a:p>
          <a:p>
            <a:pPr algn="just"/>
            <a:r>
              <a:rPr lang="es-ES" sz="2800" dirty="0" smtClean="0">
                <a:latin typeface="Book Antiqua" panose="02040602050305030304" pitchFamily="18" charset="0"/>
              </a:rPr>
              <a:t>La historia entera de la sociedad puede desarrollarse al hilo de las luchas y compromisos, de las conciliaciones lentamente logradas y pronto deshechas que tienen lugar entre el </a:t>
            </a:r>
            <a:r>
              <a:rPr lang="es-ES" sz="2800" b="1" dirty="0" smtClean="0">
                <a:latin typeface="Book Antiqua" panose="02040602050305030304" pitchFamily="18" charset="0"/>
              </a:rPr>
              <a:t>impulso a fundirnos</a:t>
            </a:r>
            <a:r>
              <a:rPr lang="es-ES" sz="2800" dirty="0" smtClean="0">
                <a:latin typeface="Book Antiqua" panose="02040602050305030304" pitchFamily="18" charset="0"/>
              </a:rPr>
              <a:t> con nuestro grupo social y el </a:t>
            </a:r>
            <a:r>
              <a:rPr lang="es-ES" sz="2800" b="1" dirty="0" smtClean="0">
                <a:latin typeface="Book Antiqua" panose="02040602050305030304" pitchFamily="18" charset="0"/>
              </a:rPr>
              <a:t>afán de destacar </a:t>
            </a:r>
            <a:r>
              <a:rPr lang="es-ES" sz="2800" dirty="0" smtClean="0">
                <a:latin typeface="Book Antiqua" panose="02040602050305030304" pitchFamily="18" charset="0"/>
              </a:rPr>
              <a:t>fuera de nuestra individualidad.</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a:t>
            </a:r>
            <a:r>
              <a:rPr lang="es-ES" sz="2400" dirty="0" err="1" smtClean="0">
                <a:latin typeface="Book Antiqua" panose="02040602050305030304" pitchFamily="18" charset="0"/>
              </a:rPr>
              <a:t>Simmel</a:t>
            </a:r>
            <a:r>
              <a:rPr lang="es-ES" sz="2400" dirty="0" smtClean="0">
                <a:latin typeface="Book Antiqua" panose="02040602050305030304" pitchFamily="18" charset="0"/>
              </a:rPr>
              <a:t>, </a:t>
            </a:r>
            <a:r>
              <a:rPr lang="es-ES" sz="2400" i="1" dirty="0" smtClean="0">
                <a:latin typeface="Book Antiqua" panose="02040602050305030304" pitchFamily="18" charset="0"/>
              </a:rPr>
              <a:t>Filosofía</a:t>
            </a:r>
            <a:r>
              <a:rPr lang="es-ES" sz="2400" dirty="0" smtClean="0">
                <a:latin typeface="Book Antiqua" panose="02040602050305030304" pitchFamily="18" charset="0"/>
              </a:rPr>
              <a:t> </a:t>
            </a:r>
            <a:r>
              <a:rPr lang="es-ES" sz="2400" i="1" dirty="0" smtClean="0">
                <a:latin typeface="Book Antiqua" panose="02040602050305030304" pitchFamily="18" charset="0"/>
              </a:rPr>
              <a:t>de la moda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97953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3116" y="0"/>
            <a:ext cx="5310335" cy="6858000"/>
          </a:xfrm>
          <a:prstGeom prst="rect">
            <a:avLst/>
          </a:prstGeom>
        </p:spPr>
      </p:pic>
    </p:spTree>
    <p:extLst>
      <p:ext uri="{BB962C8B-B14F-4D97-AF65-F5344CB8AC3E}">
        <p14:creationId xmlns:p14="http://schemas.microsoft.com/office/powerpoint/2010/main" val="257287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flipH="1">
            <a:off x="251520" y="0"/>
            <a:ext cx="8496944" cy="5201424"/>
          </a:xfrm>
          <a:prstGeom prst="rect">
            <a:avLst/>
          </a:prstGeom>
          <a:noFill/>
        </p:spPr>
        <p:txBody>
          <a:bodyPr wrap="square" rtlCol="0">
            <a:spAutoFit/>
          </a:bodyPr>
          <a:lstStyle/>
          <a:p>
            <a:pPr algn="just"/>
            <a:r>
              <a:rPr lang="es-ES" sz="2400" dirty="0" smtClean="0">
                <a:latin typeface="Book Antiqua" panose="02040602050305030304" pitchFamily="18" charset="0"/>
              </a:rPr>
              <a:t>La moda es imitación de un modelo dado, y satisface así la necesidad de apoyarse en la sociedad; conduce al individuo por la vía que todos llevan, y crea un módulo general que reduce la conducta de cada uno a mero ejemplo de una regla. Pero no menos satisface la necesidad de distinguirse, la tendencia a la diferenciación, a cambiar y destacarse. (…) Lo consigue más enérgicamente por el hecho de que siempre </a:t>
            </a:r>
            <a:r>
              <a:rPr lang="es-ES" sz="2400" b="1" dirty="0" smtClean="0">
                <a:latin typeface="Book Antiqua" panose="02040602050305030304" pitchFamily="18" charset="0"/>
              </a:rPr>
              <a:t>las modas son modas de clase</a:t>
            </a:r>
            <a:r>
              <a:rPr lang="es-ES" sz="2400" dirty="0" smtClean="0">
                <a:latin typeface="Book Antiqua" panose="02040602050305030304" pitchFamily="18" charset="0"/>
              </a:rPr>
              <a:t>, ya que las modas de la clase social superior se diferencian de las de la inferior y son abandonadas en el momento en que ésta comienza a apropiarse de aquéllas. (…) Unir y diferenciar son las dos funciones radicales que aquí vienen a reunirse </a:t>
            </a:r>
            <a:r>
              <a:rPr lang="es-ES" sz="2400" dirty="0" smtClean="0">
                <a:latin typeface="Book Antiqua" panose="02040602050305030304" pitchFamily="18" charset="0"/>
              </a:rPr>
              <a:t>indisolublemente.</a:t>
            </a:r>
          </a:p>
          <a:p>
            <a:pPr algn="just"/>
            <a:r>
              <a:rPr lang="es-ES" sz="2000" dirty="0">
                <a:latin typeface="Book Antiqua" panose="02040602050305030304" pitchFamily="18" charset="0"/>
              </a:rPr>
              <a:t>	</a:t>
            </a:r>
            <a:r>
              <a:rPr lang="es-ES" sz="2000" dirty="0" smtClean="0">
                <a:latin typeface="Book Antiqua" panose="02040602050305030304" pitchFamily="18" charset="0"/>
              </a:rPr>
              <a:t>				</a:t>
            </a:r>
            <a:r>
              <a:rPr lang="es-ES" sz="2000" dirty="0" smtClean="0">
                <a:latin typeface="Book Antiqua" panose="02040602050305030304" pitchFamily="18" charset="0"/>
              </a:rPr>
              <a:t>   </a:t>
            </a:r>
            <a:r>
              <a:rPr lang="es-ES" sz="2000" dirty="0" err="1" smtClean="0">
                <a:latin typeface="Book Antiqua" panose="02040602050305030304" pitchFamily="18" charset="0"/>
              </a:rPr>
              <a:t>Simmel</a:t>
            </a:r>
            <a:r>
              <a:rPr lang="es-ES" sz="2000" dirty="0" smtClean="0">
                <a:latin typeface="Book Antiqua" panose="02040602050305030304" pitchFamily="18" charset="0"/>
              </a:rPr>
              <a:t>, </a:t>
            </a:r>
            <a:r>
              <a:rPr lang="es-ES" sz="2000" i="1" dirty="0" smtClean="0">
                <a:latin typeface="Book Antiqua" panose="02040602050305030304" pitchFamily="18" charset="0"/>
              </a:rPr>
              <a:t>Filosofía</a:t>
            </a:r>
            <a:r>
              <a:rPr lang="es-ES" sz="2000" dirty="0" smtClean="0">
                <a:latin typeface="Book Antiqua" panose="02040602050305030304" pitchFamily="18" charset="0"/>
              </a:rPr>
              <a:t> </a:t>
            </a:r>
            <a:r>
              <a:rPr lang="es-ES" sz="2000" i="1" dirty="0" smtClean="0">
                <a:latin typeface="Book Antiqua" panose="02040602050305030304" pitchFamily="18" charset="0"/>
              </a:rPr>
              <a:t>de la moda</a:t>
            </a:r>
            <a:endParaRPr lang="es-ES" sz="2000" i="1" dirty="0">
              <a:latin typeface="Book Antiqua" panose="02040602050305030304" pitchFamily="18" charset="0"/>
            </a:endParaRPr>
          </a:p>
        </p:txBody>
      </p:sp>
    </p:spTree>
    <p:extLst>
      <p:ext uri="{BB962C8B-B14F-4D97-AF65-F5344CB8AC3E}">
        <p14:creationId xmlns:p14="http://schemas.microsoft.com/office/powerpoint/2010/main" val="230106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flipH="1">
            <a:off x="827581" y="764704"/>
            <a:ext cx="7344815" cy="4154984"/>
          </a:xfrm>
          <a:prstGeom prst="rect">
            <a:avLst/>
          </a:prstGeom>
          <a:noFill/>
        </p:spPr>
        <p:txBody>
          <a:bodyPr wrap="square" rtlCol="0">
            <a:spAutoFit/>
          </a:bodyPr>
          <a:lstStyle/>
          <a:p>
            <a:pPr algn="just"/>
            <a:r>
              <a:rPr lang="es-ES" sz="2400" dirty="0" smtClean="0">
                <a:latin typeface="Book Antiqua" panose="02040602050305030304" pitchFamily="18" charset="0"/>
              </a:rPr>
              <a:t>El cambio de la moda indica la medida del embotamiento a que ha llegado la sensibilidad. Cuanto más nerviosa es una época, tanto más velozmente cambian sus modas, ya que uno de sus sostenes esenciales, la sed de excitantes siempre nuevos, marcha mano a mano con la depresión de las energías nerviosas. Esto es ya por sí una razón para que las clases superiores se constituyan en sede de la moda</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a:t>
            </a:r>
            <a:r>
              <a:rPr lang="es-ES" sz="2400" dirty="0" err="1" smtClean="0">
                <a:latin typeface="Book Antiqua" panose="02040602050305030304" pitchFamily="18" charset="0"/>
              </a:rPr>
              <a:t>Simmel</a:t>
            </a:r>
            <a:r>
              <a:rPr lang="es-ES" sz="2400" dirty="0" smtClean="0">
                <a:latin typeface="Book Antiqua" panose="02040602050305030304" pitchFamily="18" charset="0"/>
              </a:rPr>
              <a:t>, </a:t>
            </a:r>
            <a:r>
              <a:rPr lang="es-ES" sz="2400" i="1" dirty="0" smtClean="0">
                <a:latin typeface="Book Antiqua" panose="02040602050305030304" pitchFamily="18" charset="0"/>
              </a:rPr>
              <a:t>Filosofía</a:t>
            </a:r>
            <a:r>
              <a:rPr lang="es-ES" sz="2400" dirty="0" smtClean="0">
                <a:latin typeface="Book Antiqua" panose="02040602050305030304" pitchFamily="18" charset="0"/>
              </a:rPr>
              <a:t> </a:t>
            </a:r>
            <a:r>
              <a:rPr lang="es-ES" sz="2400" i="1" dirty="0" smtClean="0">
                <a:latin typeface="Book Antiqua" panose="02040602050305030304" pitchFamily="18" charset="0"/>
              </a:rPr>
              <a:t>de la moda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170132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67744" y="23400"/>
            <a:ext cx="4389286" cy="6834600"/>
          </a:xfrm>
          <a:prstGeom prst="rect">
            <a:avLst/>
          </a:prstGeom>
        </p:spPr>
      </p:pic>
    </p:spTree>
    <p:extLst>
      <p:ext uri="{BB962C8B-B14F-4D97-AF65-F5344CB8AC3E}">
        <p14:creationId xmlns:p14="http://schemas.microsoft.com/office/powerpoint/2010/main" val="242985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ctrTitle"/>
          </p:nvPr>
        </p:nvSpPr>
        <p:spPr/>
        <p:txBody>
          <a:bodyPr/>
          <a:lstStyle/>
          <a:p>
            <a:r>
              <a:rPr lang="es-ES" sz="2400" dirty="0" smtClean="0"/>
              <a:t>Charles BAUDELAIRE (1821-1867)</a:t>
            </a:r>
            <a:endParaRPr lang="es-ES" sz="2400" dirty="0"/>
          </a:p>
        </p:txBody>
      </p:sp>
    </p:spTree>
    <p:extLst>
      <p:ext uri="{BB962C8B-B14F-4D97-AF65-F5344CB8AC3E}">
        <p14:creationId xmlns:p14="http://schemas.microsoft.com/office/powerpoint/2010/main" val="3108185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Umberto</a:t>
            </a:r>
            <a:r>
              <a:rPr lang="es-ES" dirty="0" smtClean="0"/>
              <a:t> eco (1932-2016)</a:t>
            </a:r>
            <a:endParaRPr lang="es-ES" dirty="0"/>
          </a:p>
        </p:txBody>
      </p:sp>
    </p:spTree>
    <p:extLst>
      <p:ext uri="{BB962C8B-B14F-4D97-AF65-F5344CB8AC3E}">
        <p14:creationId xmlns:p14="http://schemas.microsoft.com/office/powerpoint/2010/main" val="651372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188640"/>
            <a:ext cx="8474554" cy="6302949"/>
          </a:xfrm>
          <a:prstGeom prst="rect">
            <a:avLst/>
          </a:prstGeom>
        </p:spPr>
      </p:pic>
    </p:spTree>
    <p:extLst>
      <p:ext uri="{BB962C8B-B14F-4D97-AF65-F5344CB8AC3E}">
        <p14:creationId xmlns:p14="http://schemas.microsoft.com/office/powerpoint/2010/main" val="585390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476672"/>
            <a:ext cx="7272808" cy="4154984"/>
          </a:xfrm>
          <a:prstGeom prst="rect">
            <a:avLst/>
          </a:prstGeom>
          <a:noFill/>
        </p:spPr>
        <p:txBody>
          <a:bodyPr wrap="square" rtlCol="0">
            <a:spAutoFit/>
          </a:bodyPr>
          <a:lstStyle/>
          <a:p>
            <a:pPr algn="just"/>
            <a:r>
              <a:rPr lang="es-ES" sz="2400" dirty="0" smtClean="0">
                <a:latin typeface="Book Antiqua" panose="02040602050305030304" pitchFamily="18" charset="0"/>
              </a:rPr>
              <a:t>Quien haya estudiado a fondo los problemas actuales de la </a:t>
            </a:r>
            <a:r>
              <a:rPr lang="es-ES" sz="2400" b="1" dirty="0" smtClean="0">
                <a:latin typeface="Book Antiqua" panose="02040602050305030304" pitchFamily="18" charset="0"/>
              </a:rPr>
              <a:t>semiología</a:t>
            </a:r>
            <a:r>
              <a:rPr lang="es-ES" sz="2400" dirty="0" smtClean="0">
                <a:latin typeface="Book Antiqua" panose="02040602050305030304" pitchFamily="18" charset="0"/>
              </a:rPr>
              <a:t> no puede hacerse el nudo de la corbata, por la mañana ante el espejo, sin tener la sensación clara de seguir una opción ideológica, o, por lo menos, de lanzar un mensaje, una carta abierta, a los transeúntes y a quienes encuentre durante la jornada. (…) </a:t>
            </a:r>
            <a:r>
              <a:rPr lang="es-ES" sz="2400" b="1" dirty="0" smtClean="0">
                <a:latin typeface="Book Antiqua" panose="02040602050305030304" pitchFamily="18" charset="0"/>
              </a:rPr>
              <a:t>El vestido es comunicación</a:t>
            </a:r>
            <a:r>
              <a:rPr lang="es-ES" sz="2400" dirty="0" smtClean="0">
                <a:latin typeface="Book Antiqua" panose="02040602050305030304" pitchFamily="18" charset="0"/>
              </a:rPr>
              <a:t>. (…) Para la semiología todo es comunicación. (…) Por lo menos, todo lo que no es naturaleza en bruto.</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a:t>
            </a:r>
            <a:r>
              <a:rPr lang="es-ES" sz="2400" dirty="0" err="1" smtClean="0">
                <a:latin typeface="Book Antiqua" panose="02040602050305030304" pitchFamily="18" charset="0"/>
              </a:rPr>
              <a:t>Umberto</a:t>
            </a:r>
            <a:r>
              <a:rPr lang="es-ES" sz="2400" dirty="0" smtClean="0">
                <a:latin typeface="Book Antiqua" panose="02040602050305030304" pitchFamily="18" charset="0"/>
              </a:rPr>
              <a:t> </a:t>
            </a:r>
            <a:r>
              <a:rPr lang="es-ES" sz="2400" dirty="0" smtClean="0">
                <a:latin typeface="Book Antiqua" panose="02040602050305030304" pitchFamily="18" charset="0"/>
              </a:rPr>
              <a:t>Eco, </a:t>
            </a:r>
            <a:r>
              <a:rPr lang="es-ES" sz="2400" i="1" dirty="0" smtClean="0">
                <a:latin typeface="Book Antiqua" panose="02040602050305030304" pitchFamily="18" charset="0"/>
              </a:rPr>
              <a:t>El hábito hace al monje</a:t>
            </a:r>
            <a:endParaRPr lang="es-ES" sz="2400" i="1" dirty="0">
              <a:latin typeface="Book Antiqua" panose="02040602050305030304" pitchFamily="18" charset="0"/>
            </a:endParaRPr>
          </a:p>
        </p:txBody>
      </p:sp>
    </p:spTree>
    <p:extLst>
      <p:ext uri="{BB962C8B-B14F-4D97-AF65-F5344CB8AC3E}">
        <p14:creationId xmlns:p14="http://schemas.microsoft.com/office/powerpoint/2010/main" val="2105977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441" y="404664"/>
            <a:ext cx="9094994" cy="5868479"/>
          </a:xfrm>
          <a:prstGeom prst="rect">
            <a:avLst/>
          </a:prstGeom>
        </p:spPr>
      </p:pic>
    </p:spTree>
    <p:extLst>
      <p:ext uri="{BB962C8B-B14F-4D97-AF65-F5344CB8AC3E}">
        <p14:creationId xmlns:p14="http://schemas.microsoft.com/office/powerpoint/2010/main" val="1209066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116632"/>
            <a:ext cx="7272808" cy="4893647"/>
          </a:xfrm>
          <a:prstGeom prst="rect">
            <a:avLst/>
          </a:prstGeom>
          <a:noFill/>
        </p:spPr>
        <p:txBody>
          <a:bodyPr wrap="square" rtlCol="0">
            <a:spAutoFit/>
          </a:bodyPr>
          <a:lstStyle/>
          <a:p>
            <a:pPr algn="just"/>
            <a:r>
              <a:rPr lang="es-ES" sz="2400" dirty="0" smtClean="0">
                <a:latin typeface="Book Antiqua" panose="02040602050305030304" pitchFamily="18" charset="0"/>
              </a:rPr>
              <a:t>El vestido descansa sobre códigos y convenciones, muchos de los cuales son sólidos, intocables, están defendidos por sistemas de sanciones e incentivos capaces de inducir a los usuarios a “hablar de forma gramaticalmente correcta” el lenguaje del vestido, bajo pena de verse condenados por la comunidad. (…) Hay que hacer la distinción entre </a:t>
            </a:r>
            <a:r>
              <a:rPr lang="es-ES" sz="2400" b="1" dirty="0" smtClean="0">
                <a:latin typeface="Book Antiqua" panose="02040602050305030304" pitchFamily="18" charset="0"/>
              </a:rPr>
              <a:t>códigos fuertes </a:t>
            </a:r>
            <a:r>
              <a:rPr lang="es-ES" sz="2400" dirty="0" smtClean="0">
                <a:latin typeface="Book Antiqua" panose="02040602050305030304" pitchFamily="18" charset="0"/>
              </a:rPr>
              <a:t>y </a:t>
            </a:r>
            <a:r>
              <a:rPr lang="es-ES" sz="2400" b="1" dirty="0" smtClean="0">
                <a:latin typeface="Book Antiqua" panose="02040602050305030304" pitchFamily="18" charset="0"/>
              </a:rPr>
              <a:t>códigos débiles</a:t>
            </a:r>
            <a:r>
              <a:rPr lang="es-ES" sz="2400" dirty="0" smtClean="0">
                <a:latin typeface="Book Antiqua" panose="02040602050305030304" pitchFamily="18" charset="0"/>
              </a:rPr>
              <a:t>. (…) Diremos que una convención es débil no tanto porque no esté bien estructurada en un momento dado, sino porque se modifique con rapidez y, antes de que se la pueda captar y describir, ya haya cambiado.</a:t>
            </a:r>
          </a:p>
          <a:p>
            <a:pPr algn="just"/>
            <a:r>
              <a:rPr lang="es-ES" sz="2400" dirty="0">
                <a:latin typeface="Book Antiqua" panose="02040602050305030304" pitchFamily="18" charset="0"/>
              </a:rPr>
              <a:t>	</a:t>
            </a:r>
            <a:r>
              <a:rPr lang="es-ES" sz="2400" dirty="0" smtClean="0">
                <a:latin typeface="Book Antiqua" panose="02040602050305030304" pitchFamily="18" charset="0"/>
              </a:rPr>
              <a:t>		</a:t>
            </a:r>
            <a:r>
              <a:rPr lang="es-ES" sz="2000" dirty="0" err="1" smtClean="0">
                <a:latin typeface="Book Antiqua" panose="02040602050305030304" pitchFamily="18" charset="0"/>
              </a:rPr>
              <a:t>Umberto</a:t>
            </a:r>
            <a:r>
              <a:rPr lang="es-ES" sz="2000" dirty="0" smtClean="0">
                <a:latin typeface="Book Antiqua" panose="02040602050305030304" pitchFamily="18" charset="0"/>
              </a:rPr>
              <a:t> </a:t>
            </a:r>
            <a:r>
              <a:rPr lang="es-ES" sz="2000" dirty="0" smtClean="0">
                <a:latin typeface="Book Antiqua" panose="02040602050305030304" pitchFamily="18" charset="0"/>
              </a:rPr>
              <a:t>Eco, </a:t>
            </a:r>
            <a:r>
              <a:rPr lang="es-ES" sz="2000" i="1" dirty="0" smtClean="0">
                <a:latin typeface="Book Antiqua" panose="02040602050305030304" pitchFamily="18" charset="0"/>
              </a:rPr>
              <a:t>El hábito hace al monje</a:t>
            </a:r>
            <a:endParaRPr lang="es-ES" sz="2000" i="1" dirty="0">
              <a:latin typeface="Book Antiqua" panose="02040602050305030304" pitchFamily="18" charset="0"/>
            </a:endParaRPr>
          </a:p>
        </p:txBody>
      </p:sp>
    </p:spTree>
    <p:extLst>
      <p:ext uri="{BB962C8B-B14F-4D97-AF65-F5344CB8AC3E}">
        <p14:creationId xmlns:p14="http://schemas.microsoft.com/office/powerpoint/2010/main" val="3534144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908720"/>
            <a:ext cx="7272808" cy="3108543"/>
          </a:xfrm>
          <a:prstGeom prst="rect">
            <a:avLst/>
          </a:prstGeom>
          <a:noFill/>
        </p:spPr>
        <p:txBody>
          <a:bodyPr wrap="square" rtlCol="0">
            <a:spAutoFit/>
          </a:bodyPr>
          <a:lstStyle/>
          <a:p>
            <a:pPr algn="just"/>
            <a:r>
              <a:rPr lang="es-ES" sz="2800" dirty="0" smtClean="0">
                <a:latin typeface="Book Antiqua" panose="02040602050305030304" pitchFamily="18" charset="0"/>
              </a:rPr>
              <a:t>El lenguaje del vestido, como el lenguaje verbal, sirve también para identificar, según los significados transmitidos y las formas significantes que se hayan elegido para transmitirlos, posiciones </a:t>
            </a:r>
            <a:r>
              <a:rPr lang="es-ES" sz="2800" b="1" dirty="0" smtClean="0">
                <a:latin typeface="Book Antiqua" panose="02040602050305030304" pitchFamily="18" charset="0"/>
              </a:rPr>
              <a:t>ideológicas</a:t>
            </a:r>
            <a:r>
              <a:rPr lang="es-ES" sz="2800" dirty="0" smtClean="0">
                <a:latin typeface="Book Antiqua" panose="02040602050305030304" pitchFamily="18" charset="0"/>
              </a:rPr>
              <a:t>.</a:t>
            </a:r>
          </a:p>
          <a:p>
            <a:pPr algn="just"/>
            <a:endParaRPr lang="es-ES" sz="2800" dirty="0">
              <a:latin typeface="Book Antiqua" panose="02040602050305030304" pitchFamily="18" charset="0"/>
            </a:endParaRPr>
          </a:p>
          <a:p>
            <a:pPr algn="just"/>
            <a:r>
              <a:rPr lang="es-ES" sz="2800" dirty="0" smtClean="0">
                <a:latin typeface="Book Antiqua" panose="02040602050305030304" pitchFamily="18" charset="0"/>
              </a:rPr>
              <a:t>	</a:t>
            </a:r>
            <a:r>
              <a:rPr lang="es-ES" sz="2800" dirty="0" smtClean="0">
                <a:latin typeface="Book Antiqua" panose="02040602050305030304" pitchFamily="18" charset="0"/>
              </a:rPr>
              <a:t>	</a:t>
            </a:r>
            <a:r>
              <a:rPr lang="es-ES" sz="2400" dirty="0" err="1" smtClean="0">
                <a:latin typeface="Book Antiqua" panose="02040602050305030304" pitchFamily="18" charset="0"/>
              </a:rPr>
              <a:t>Umberto</a:t>
            </a:r>
            <a:r>
              <a:rPr lang="es-ES" sz="2400" dirty="0" smtClean="0">
                <a:latin typeface="Book Antiqua" panose="02040602050305030304" pitchFamily="18" charset="0"/>
              </a:rPr>
              <a:t> </a:t>
            </a:r>
            <a:r>
              <a:rPr lang="es-ES" sz="2400" dirty="0" smtClean="0">
                <a:latin typeface="Book Antiqua" panose="02040602050305030304" pitchFamily="18" charset="0"/>
              </a:rPr>
              <a:t>Eco, </a:t>
            </a:r>
            <a:r>
              <a:rPr lang="es-ES" sz="2400" i="1" dirty="0" smtClean="0">
                <a:latin typeface="Book Antiqua" panose="02040602050305030304" pitchFamily="18" charset="0"/>
              </a:rPr>
              <a:t>El hábito hace al monje</a:t>
            </a:r>
            <a:endParaRPr lang="es-ES" sz="2400" i="1" dirty="0">
              <a:latin typeface="Book Antiqua" panose="02040602050305030304" pitchFamily="18" charset="0"/>
            </a:endParaRPr>
          </a:p>
        </p:txBody>
      </p:sp>
    </p:spTree>
    <p:extLst>
      <p:ext uri="{BB962C8B-B14F-4D97-AF65-F5344CB8AC3E}">
        <p14:creationId xmlns:p14="http://schemas.microsoft.com/office/powerpoint/2010/main" val="352162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908720"/>
            <a:ext cx="7272808" cy="3785652"/>
          </a:xfrm>
          <a:prstGeom prst="rect">
            <a:avLst/>
          </a:prstGeom>
          <a:noFill/>
        </p:spPr>
        <p:txBody>
          <a:bodyPr wrap="square" rtlCol="0">
            <a:spAutoFit/>
          </a:bodyPr>
          <a:lstStyle/>
          <a:p>
            <a:pPr algn="just"/>
            <a:r>
              <a:rPr lang="es-ES" sz="2400" dirty="0" smtClean="0">
                <a:latin typeface="Book Antiqua" panose="02040602050305030304" pitchFamily="18" charset="0"/>
              </a:rPr>
              <a:t>El asunto que nos interesaba revelar es que existen códigos indumentarios. Sólo que son extraordinariamente fluctuantes, de modo que el analista del traje que desee inducir las opciones ideológicas o psicológicas de los comportamientos indumentarios, debe estar listo para captar los códigos mientras se manifiesten, pues inmediatamente se deshacen.</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a:t>
            </a:r>
            <a:r>
              <a:rPr lang="es-ES" sz="2400" dirty="0" err="1" smtClean="0">
                <a:latin typeface="Book Antiqua" panose="02040602050305030304" pitchFamily="18" charset="0"/>
              </a:rPr>
              <a:t>Umberto</a:t>
            </a:r>
            <a:r>
              <a:rPr lang="es-ES" sz="2400" dirty="0" smtClean="0">
                <a:latin typeface="Book Antiqua" panose="02040602050305030304" pitchFamily="18" charset="0"/>
              </a:rPr>
              <a:t> Eco, </a:t>
            </a:r>
            <a:r>
              <a:rPr lang="es-ES" sz="2400" i="1" dirty="0" smtClean="0">
                <a:latin typeface="Book Antiqua" panose="02040602050305030304" pitchFamily="18" charset="0"/>
              </a:rPr>
              <a:t>El hábito hace al monje</a:t>
            </a:r>
            <a:endParaRPr lang="es-ES" sz="2400" i="1" dirty="0">
              <a:latin typeface="Book Antiqua" panose="02040602050305030304" pitchFamily="18" charset="0"/>
            </a:endParaRPr>
          </a:p>
        </p:txBody>
      </p:sp>
    </p:spTree>
    <p:extLst>
      <p:ext uri="{BB962C8B-B14F-4D97-AF65-F5344CB8AC3E}">
        <p14:creationId xmlns:p14="http://schemas.microsoft.com/office/powerpoint/2010/main" val="18076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Gillo</a:t>
            </a:r>
            <a:r>
              <a:rPr lang="es-ES" dirty="0" smtClean="0"/>
              <a:t> </a:t>
            </a:r>
            <a:r>
              <a:rPr lang="es-ES" dirty="0" err="1" smtClean="0"/>
              <a:t>dorfles</a:t>
            </a:r>
            <a:r>
              <a:rPr lang="es-ES" dirty="0" smtClean="0"/>
              <a:t> (1910-2018)</a:t>
            </a:r>
            <a:endParaRPr lang="es-ES" dirty="0"/>
          </a:p>
        </p:txBody>
      </p:sp>
    </p:spTree>
    <p:extLst>
      <p:ext uri="{BB962C8B-B14F-4D97-AF65-F5344CB8AC3E}">
        <p14:creationId xmlns:p14="http://schemas.microsoft.com/office/powerpoint/2010/main" val="2190692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20688"/>
            <a:ext cx="9144000" cy="5328592"/>
          </a:xfrm>
          <a:prstGeom prst="rect">
            <a:avLst/>
          </a:prstGeom>
        </p:spPr>
      </p:pic>
    </p:spTree>
    <p:extLst>
      <p:ext uri="{BB962C8B-B14F-4D97-AF65-F5344CB8AC3E}">
        <p14:creationId xmlns:p14="http://schemas.microsoft.com/office/powerpoint/2010/main" val="225259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908720"/>
            <a:ext cx="7272808" cy="3416320"/>
          </a:xfrm>
          <a:prstGeom prst="rect">
            <a:avLst/>
          </a:prstGeom>
          <a:noFill/>
        </p:spPr>
        <p:txBody>
          <a:bodyPr wrap="square" rtlCol="0">
            <a:spAutoFit/>
          </a:bodyPr>
          <a:lstStyle/>
          <a:p>
            <a:pPr algn="just"/>
            <a:r>
              <a:rPr lang="es-ES" sz="2800" dirty="0" smtClean="0">
                <a:latin typeface="Book Antiqua" panose="02040602050305030304" pitchFamily="18" charset="0"/>
              </a:rPr>
              <a:t>Siempre ha existido una capacidad creadora (…), nos lo confirman los monumentos diseminados a lo largo de milenios (…) Aun antes de crear monumentos, estatuas, templos, el hombre ha “</a:t>
            </a:r>
            <a:r>
              <a:rPr lang="es-ES" sz="2800" dirty="0" err="1" smtClean="0">
                <a:latin typeface="Book Antiqua" panose="02040602050305030304" pitchFamily="18" charset="0"/>
              </a:rPr>
              <a:t>estetizado</a:t>
            </a:r>
            <a:r>
              <a:rPr lang="es-ES" sz="2800" dirty="0" smtClean="0">
                <a:latin typeface="Book Antiqua" panose="02040602050305030304" pitchFamily="18" charset="0"/>
              </a:rPr>
              <a:t>” su cuerpo.</a:t>
            </a:r>
          </a:p>
          <a:p>
            <a:pPr algn="just"/>
            <a:endParaRPr lang="es-ES" sz="2400" dirty="0">
              <a:latin typeface="Book Antiqua" panose="02040602050305030304" pitchFamily="18" charset="0"/>
            </a:endParaRPr>
          </a:p>
          <a:p>
            <a:pPr algn="just"/>
            <a:r>
              <a:rPr lang="es-ES" sz="2400" dirty="0" err="1" smtClean="0">
                <a:latin typeface="Book Antiqua" panose="02040602050305030304" pitchFamily="18" charset="0"/>
              </a:rPr>
              <a:t>Gillo</a:t>
            </a:r>
            <a:r>
              <a:rPr lang="es-ES" sz="2400" dirty="0" smtClean="0">
                <a:latin typeface="Book Antiqua" panose="02040602050305030304" pitchFamily="18" charset="0"/>
              </a:rPr>
              <a:t> </a:t>
            </a:r>
            <a:r>
              <a:rPr lang="es-ES" sz="2400" dirty="0" err="1" smtClean="0">
                <a:latin typeface="Book Antiqua" panose="02040602050305030304" pitchFamily="18" charset="0"/>
              </a:rPr>
              <a:t>Dorfles</a:t>
            </a:r>
            <a:r>
              <a:rPr lang="es-ES" sz="2400" dirty="0" smtClean="0">
                <a:latin typeface="Book Antiqua" panose="02040602050305030304" pitchFamily="18" charset="0"/>
              </a:rPr>
              <a:t>, </a:t>
            </a:r>
            <a:r>
              <a:rPr lang="es-ES" sz="2400" i="1" dirty="0" smtClean="0">
                <a:latin typeface="Book Antiqua" panose="02040602050305030304" pitchFamily="18" charset="0"/>
              </a:rPr>
              <a:t>Factores estéticos en el vestir masculino</a:t>
            </a:r>
            <a:endParaRPr lang="es-ES" sz="2400" i="1" dirty="0">
              <a:latin typeface="Book Antiqua" panose="02040602050305030304" pitchFamily="18" charset="0"/>
            </a:endParaRPr>
          </a:p>
        </p:txBody>
      </p:sp>
    </p:spTree>
    <p:extLst>
      <p:ext uri="{BB962C8B-B14F-4D97-AF65-F5344CB8AC3E}">
        <p14:creationId xmlns:p14="http://schemas.microsoft.com/office/powerpoint/2010/main" val="246629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descr="baudelaire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41500" y="0"/>
            <a:ext cx="5459413" cy="6858000"/>
          </a:xfrm>
          <a:prstGeom prst="rect">
            <a:avLst/>
          </a:prstGeom>
          <a:noFill/>
          <a:ln>
            <a:noFill/>
          </a:ln>
        </p:spPr>
      </p:pic>
    </p:spTree>
    <p:extLst>
      <p:ext uri="{BB962C8B-B14F-4D97-AF65-F5344CB8AC3E}">
        <p14:creationId xmlns:p14="http://schemas.microsoft.com/office/powerpoint/2010/main" val="1867706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908720"/>
            <a:ext cx="7272808" cy="3785652"/>
          </a:xfrm>
          <a:prstGeom prst="rect">
            <a:avLst/>
          </a:prstGeom>
          <a:noFill/>
        </p:spPr>
        <p:txBody>
          <a:bodyPr wrap="square" rtlCol="0">
            <a:spAutoFit/>
          </a:bodyPr>
          <a:lstStyle/>
          <a:p>
            <a:pPr algn="just"/>
            <a:r>
              <a:rPr lang="es-ES" sz="2400" dirty="0" smtClean="0">
                <a:latin typeface="Book Antiqua" panose="02040602050305030304" pitchFamily="18" charset="0"/>
              </a:rPr>
              <a:t>El hombre, hasta el más simple, realiza con el vestido una elección artística concreta que puede estar marcada, que puede llegar a los extremos del paroxismo, que puede volverse fetichista, pero que, en cualquier caso, refleja un deseo preciso, no sólo de diferenciación social, no sólo de exhibición de un </a:t>
            </a:r>
            <a:r>
              <a:rPr lang="es-ES" sz="2400" i="1" dirty="0" smtClean="0">
                <a:latin typeface="Book Antiqua" panose="02040602050305030304" pitchFamily="18" charset="0"/>
              </a:rPr>
              <a:t>status symbol </a:t>
            </a:r>
            <a:r>
              <a:rPr lang="es-ES" sz="2400" dirty="0" smtClean="0">
                <a:latin typeface="Book Antiqua" panose="02040602050305030304" pitchFamily="18" charset="0"/>
              </a:rPr>
              <a:t>determinado, sino también de auténtica realización estética.</a:t>
            </a:r>
          </a:p>
          <a:p>
            <a:pPr algn="just"/>
            <a:endParaRPr lang="es-ES" sz="2400" dirty="0">
              <a:latin typeface="Book Antiqua" panose="02040602050305030304" pitchFamily="18" charset="0"/>
            </a:endParaRPr>
          </a:p>
          <a:p>
            <a:pPr algn="just"/>
            <a:r>
              <a:rPr lang="es-ES" sz="2400" dirty="0">
                <a:latin typeface="Book Antiqua" panose="02040602050305030304" pitchFamily="18" charset="0"/>
              </a:rPr>
              <a:t> </a:t>
            </a:r>
            <a:r>
              <a:rPr lang="es-ES" sz="2400" dirty="0" smtClean="0">
                <a:latin typeface="Book Antiqua" panose="02040602050305030304" pitchFamily="18" charset="0"/>
              </a:rPr>
              <a:t>  </a:t>
            </a:r>
            <a:r>
              <a:rPr lang="es-ES" sz="2400" dirty="0" err="1" smtClean="0">
                <a:latin typeface="Book Antiqua" panose="02040602050305030304" pitchFamily="18" charset="0"/>
              </a:rPr>
              <a:t>Gillo</a:t>
            </a:r>
            <a:r>
              <a:rPr lang="es-ES" sz="2400" dirty="0" smtClean="0">
                <a:latin typeface="Book Antiqua" panose="02040602050305030304" pitchFamily="18" charset="0"/>
              </a:rPr>
              <a:t> </a:t>
            </a:r>
            <a:r>
              <a:rPr lang="es-ES" sz="2400" dirty="0" err="1" smtClean="0">
                <a:latin typeface="Book Antiqua" panose="02040602050305030304" pitchFamily="18" charset="0"/>
              </a:rPr>
              <a:t>Dorfles</a:t>
            </a:r>
            <a:r>
              <a:rPr lang="es-ES" sz="2400" dirty="0" smtClean="0">
                <a:latin typeface="Book Antiqua" panose="02040602050305030304" pitchFamily="18" charset="0"/>
              </a:rPr>
              <a:t>, </a:t>
            </a:r>
            <a:r>
              <a:rPr lang="es-ES" sz="2400" i="1" dirty="0" smtClean="0">
                <a:latin typeface="Book Antiqua" panose="02040602050305030304" pitchFamily="18" charset="0"/>
              </a:rPr>
              <a:t>Factores estéticos en el vestir masculino</a:t>
            </a:r>
            <a:endParaRPr lang="es-ES" sz="2400" i="1" dirty="0">
              <a:latin typeface="Book Antiqua" panose="02040602050305030304" pitchFamily="18" charset="0"/>
            </a:endParaRPr>
          </a:p>
        </p:txBody>
      </p:sp>
    </p:spTree>
    <p:extLst>
      <p:ext uri="{BB962C8B-B14F-4D97-AF65-F5344CB8AC3E}">
        <p14:creationId xmlns:p14="http://schemas.microsoft.com/office/powerpoint/2010/main" val="3574699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908720"/>
            <a:ext cx="7272808" cy="3416320"/>
          </a:xfrm>
          <a:prstGeom prst="rect">
            <a:avLst/>
          </a:prstGeom>
          <a:noFill/>
        </p:spPr>
        <p:txBody>
          <a:bodyPr wrap="square" rtlCol="0">
            <a:spAutoFit/>
          </a:bodyPr>
          <a:lstStyle/>
          <a:p>
            <a:pPr algn="just"/>
            <a:r>
              <a:rPr lang="es-ES" sz="2400" dirty="0" smtClean="0">
                <a:latin typeface="Book Antiqua" panose="02040602050305030304" pitchFamily="18" charset="0"/>
              </a:rPr>
              <a:t>Cualquier operación de educación estética por parte de un proyectista se basa siempre en un equilibrio entre “</a:t>
            </a:r>
            <a:r>
              <a:rPr lang="es-ES" sz="2400" b="1" dirty="0" smtClean="0">
                <a:latin typeface="Book Antiqua" panose="02040602050305030304" pitchFamily="18" charset="0"/>
              </a:rPr>
              <a:t>novedad</a:t>
            </a:r>
            <a:r>
              <a:rPr lang="es-ES" sz="2400" dirty="0" smtClean="0">
                <a:latin typeface="Book Antiqua" panose="02040602050305030304" pitchFamily="18" charset="0"/>
              </a:rPr>
              <a:t>” y “</a:t>
            </a:r>
            <a:r>
              <a:rPr lang="es-ES" sz="2400" b="1" dirty="0" smtClean="0">
                <a:latin typeface="Book Antiqua" panose="02040602050305030304" pitchFamily="18" charset="0"/>
              </a:rPr>
              <a:t>tradición</a:t>
            </a:r>
            <a:r>
              <a:rPr lang="es-ES" sz="2400" dirty="0" smtClean="0">
                <a:latin typeface="Book Antiqua" panose="02040602050305030304" pitchFamily="18" charset="0"/>
              </a:rPr>
              <a:t>”. (…) Ese binomio </a:t>
            </a:r>
            <a:r>
              <a:rPr lang="es-ES" sz="2400" b="1" dirty="0" smtClean="0">
                <a:latin typeface="Book Antiqua" panose="02040602050305030304" pitchFamily="18" charset="0"/>
              </a:rPr>
              <a:t>funcionalidad</a:t>
            </a:r>
            <a:r>
              <a:rPr lang="es-ES" sz="2400" dirty="0" smtClean="0">
                <a:latin typeface="Book Antiqua" panose="02040602050305030304" pitchFamily="18" charset="0"/>
              </a:rPr>
              <a:t>-</a:t>
            </a:r>
            <a:r>
              <a:rPr lang="es-ES" sz="2400" b="1" dirty="0" smtClean="0">
                <a:latin typeface="Book Antiqua" panose="02040602050305030304" pitchFamily="18" charset="0"/>
              </a:rPr>
              <a:t>belleza</a:t>
            </a:r>
            <a:r>
              <a:rPr lang="es-ES" sz="2400" dirty="0" smtClean="0">
                <a:latin typeface="Book Antiqua" panose="02040602050305030304" pitchFamily="18" charset="0"/>
              </a:rPr>
              <a:t>, que dominó la poética del objeto industrial y de la arquitectura en el período de la Bauhaus, podemos descubrirlo en parte en el traje masculino moderno.</a:t>
            </a:r>
          </a:p>
          <a:p>
            <a:pPr algn="just"/>
            <a:endParaRPr lang="es-ES" sz="2400" dirty="0">
              <a:latin typeface="Book Antiqua" panose="02040602050305030304" pitchFamily="18" charset="0"/>
            </a:endParaRPr>
          </a:p>
          <a:p>
            <a:pPr algn="just"/>
            <a:r>
              <a:rPr lang="es-ES" sz="2400" dirty="0">
                <a:latin typeface="Book Antiqua" panose="02040602050305030304" pitchFamily="18" charset="0"/>
              </a:rPr>
              <a:t> </a:t>
            </a:r>
            <a:r>
              <a:rPr lang="es-ES" sz="2400" dirty="0" smtClean="0">
                <a:latin typeface="Book Antiqua" panose="02040602050305030304" pitchFamily="18" charset="0"/>
              </a:rPr>
              <a:t>  </a:t>
            </a:r>
            <a:r>
              <a:rPr lang="es-ES" sz="2400" dirty="0" err="1" smtClean="0">
                <a:latin typeface="Book Antiqua" panose="02040602050305030304" pitchFamily="18" charset="0"/>
              </a:rPr>
              <a:t>Gillo</a:t>
            </a:r>
            <a:r>
              <a:rPr lang="es-ES" sz="2400" dirty="0" smtClean="0">
                <a:latin typeface="Book Antiqua" panose="02040602050305030304" pitchFamily="18" charset="0"/>
              </a:rPr>
              <a:t> </a:t>
            </a:r>
            <a:r>
              <a:rPr lang="es-ES" sz="2400" dirty="0" err="1" smtClean="0">
                <a:latin typeface="Book Antiqua" panose="02040602050305030304" pitchFamily="18" charset="0"/>
              </a:rPr>
              <a:t>Dorfles</a:t>
            </a:r>
            <a:r>
              <a:rPr lang="es-ES" sz="2400" dirty="0" smtClean="0">
                <a:latin typeface="Book Antiqua" panose="02040602050305030304" pitchFamily="18" charset="0"/>
              </a:rPr>
              <a:t>, </a:t>
            </a:r>
            <a:r>
              <a:rPr lang="es-ES" sz="2400" i="1" dirty="0" smtClean="0">
                <a:latin typeface="Book Antiqua" panose="02040602050305030304" pitchFamily="18" charset="0"/>
              </a:rPr>
              <a:t>Factores estéticos en el vestir masculino</a:t>
            </a:r>
            <a:endParaRPr lang="es-ES" sz="2400" i="1" dirty="0">
              <a:latin typeface="Book Antiqua" panose="02040602050305030304" pitchFamily="18" charset="0"/>
            </a:endParaRPr>
          </a:p>
        </p:txBody>
      </p:sp>
    </p:spTree>
    <p:extLst>
      <p:ext uri="{BB962C8B-B14F-4D97-AF65-F5344CB8AC3E}">
        <p14:creationId xmlns:p14="http://schemas.microsoft.com/office/powerpoint/2010/main" val="1650415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71600" y="116632"/>
            <a:ext cx="7119723" cy="4994432"/>
          </a:xfrm>
          <a:prstGeom prst="rect">
            <a:avLst/>
          </a:prstGeom>
        </p:spPr>
      </p:pic>
    </p:spTree>
    <p:extLst>
      <p:ext uri="{BB962C8B-B14F-4D97-AF65-F5344CB8AC3E}">
        <p14:creationId xmlns:p14="http://schemas.microsoft.com/office/powerpoint/2010/main" val="1486333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9592" y="116632"/>
            <a:ext cx="7416824" cy="4917677"/>
          </a:xfrm>
          <a:prstGeom prst="rect">
            <a:avLst/>
          </a:prstGeom>
        </p:spPr>
      </p:pic>
    </p:spTree>
    <p:extLst>
      <p:ext uri="{BB962C8B-B14F-4D97-AF65-F5344CB8AC3E}">
        <p14:creationId xmlns:p14="http://schemas.microsoft.com/office/powerpoint/2010/main" val="3730164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734" y="620688"/>
            <a:ext cx="9148734" cy="5308624"/>
          </a:xfrm>
          <a:prstGeom prst="rect">
            <a:avLst/>
          </a:prstGeom>
        </p:spPr>
      </p:pic>
    </p:spTree>
    <p:extLst>
      <p:ext uri="{BB962C8B-B14F-4D97-AF65-F5344CB8AC3E}">
        <p14:creationId xmlns:p14="http://schemas.microsoft.com/office/powerpoint/2010/main" val="1980259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AUGUST</a:t>
            </a:r>
            <a:r>
              <a:rPr lang="es-ES" dirty="0" smtClean="0"/>
              <a:t> </a:t>
            </a:r>
            <a:r>
              <a:rPr lang="es-ES" dirty="0" err="1" smtClean="0"/>
              <a:t>SANDER</a:t>
            </a:r>
            <a:r>
              <a:rPr lang="es-ES" dirty="0" smtClean="0"/>
              <a:t> (1876-1964)</a:t>
            </a:r>
            <a:endParaRPr lang="es-ES" dirty="0"/>
          </a:p>
        </p:txBody>
      </p:sp>
    </p:spTree>
    <p:extLst>
      <p:ext uri="{BB962C8B-B14F-4D97-AF65-F5344CB8AC3E}">
        <p14:creationId xmlns:p14="http://schemas.microsoft.com/office/powerpoint/2010/main" val="1547477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35696" y="188640"/>
            <a:ext cx="5756028" cy="6454284"/>
          </a:xfrm>
          <a:prstGeom prst="rect">
            <a:avLst/>
          </a:prstGeom>
        </p:spPr>
      </p:pic>
    </p:spTree>
    <p:extLst>
      <p:ext uri="{BB962C8B-B14F-4D97-AF65-F5344CB8AC3E}">
        <p14:creationId xmlns:p14="http://schemas.microsoft.com/office/powerpoint/2010/main" val="1255131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1560" y="404664"/>
            <a:ext cx="7488832" cy="4524315"/>
          </a:xfrm>
          <a:prstGeom prst="rect">
            <a:avLst/>
          </a:prstGeom>
          <a:noFill/>
        </p:spPr>
        <p:txBody>
          <a:bodyPr wrap="square" rtlCol="0">
            <a:spAutoFit/>
          </a:bodyPr>
          <a:lstStyle/>
          <a:p>
            <a:pPr algn="just"/>
            <a:r>
              <a:rPr lang="es-ES" sz="2400" b="1" dirty="0" err="1">
                <a:latin typeface="Book Antiqua" panose="02040602050305030304" pitchFamily="18" charset="0"/>
              </a:rPr>
              <a:t>August</a:t>
            </a:r>
            <a:r>
              <a:rPr lang="es-ES" sz="2400" b="1" dirty="0">
                <a:latin typeface="Book Antiqua" panose="02040602050305030304" pitchFamily="18" charset="0"/>
              </a:rPr>
              <a:t> </a:t>
            </a:r>
            <a:r>
              <a:rPr lang="es-ES" sz="2400" b="1" dirty="0" err="1">
                <a:latin typeface="Book Antiqua" panose="02040602050305030304" pitchFamily="18" charset="0"/>
              </a:rPr>
              <a:t>Sander</a:t>
            </a:r>
            <a:r>
              <a:rPr lang="es-ES" sz="2400" b="1" dirty="0">
                <a:latin typeface="Book Antiqua" panose="02040602050305030304" pitchFamily="18" charset="0"/>
              </a:rPr>
              <a:t> </a:t>
            </a:r>
            <a:r>
              <a:rPr lang="es-ES" sz="2400" dirty="0">
                <a:latin typeface="Book Antiqua" panose="02040602050305030304" pitchFamily="18" charset="0"/>
              </a:rPr>
              <a:t>fue un fotógrafo alemán (nacido en </a:t>
            </a:r>
            <a:r>
              <a:rPr lang="es-ES" sz="2400" dirty="0" err="1">
                <a:latin typeface="Book Antiqua" panose="02040602050305030304" pitchFamily="18" charset="0"/>
              </a:rPr>
              <a:t>Herdorf</a:t>
            </a:r>
            <a:r>
              <a:rPr lang="es-ES" sz="2400" dirty="0">
                <a:latin typeface="Book Antiqua" panose="02040602050305030304" pitchFamily="18" charset="0"/>
              </a:rPr>
              <a:t>, </a:t>
            </a:r>
            <a:r>
              <a:rPr lang="es-ES" sz="2400" dirty="0" smtClean="0">
                <a:latin typeface="Book Antiqua" panose="02040602050305030304" pitchFamily="18" charset="0"/>
              </a:rPr>
              <a:t>en </a:t>
            </a:r>
            <a:r>
              <a:rPr lang="es-ES" sz="2400" dirty="0">
                <a:latin typeface="Book Antiqua" panose="02040602050305030304" pitchFamily="18" charset="0"/>
              </a:rPr>
              <a:t>Renania-Palatinado</a:t>
            </a:r>
            <a:r>
              <a:rPr lang="es-ES" sz="2400" dirty="0" smtClean="0">
                <a:latin typeface="Book Antiqua" panose="02040602050305030304" pitchFamily="18" charset="0"/>
              </a:rPr>
              <a:t>, </a:t>
            </a:r>
            <a:r>
              <a:rPr lang="es-ES" sz="2400" dirty="0">
                <a:latin typeface="Book Antiqua" panose="02040602050305030304" pitchFamily="18" charset="0"/>
              </a:rPr>
              <a:t>en 1876 y fallecido en Colonia, en 1964) cuyo trabajo incluye fotografía de paisajes, naturaleza, arquitectura y fotografías de la calle, pero es especialmente famoso por sus retratos, como lo demuestra la serie </a:t>
            </a:r>
            <a:r>
              <a:rPr lang="es-ES" sz="2400" i="1" dirty="0" err="1" smtClean="0">
                <a:latin typeface="Book Antiqua" panose="02040602050305030304" pitchFamily="18" charset="0"/>
              </a:rPr>
              <a:t>Antlitz</a:t>
            </a:r>
            <a:r>
              <a:rPr lang="es-ES" sz="2400" i="1" dirty="0" smtClean="0">
                <a:latin typeface="Book Antiqua" panose="02040602050305030304" pitchFamily="18" charset="0"/>
              </a:rPr>
              <a:t> der </a:t>
            </a:r>
            <a:r>
              <a:rPr lang="es-ES" sz="2400" i="1" dirty="0" err="1" smtClean="0">
                <a:latin typeface="Book Antiqua" panose="02040602050305030304" pitchFamily="18" charset="0"/>
              </a:rPr>
              <a:t>Zeit</a:t>
            </a:r>
            <a:r>
              <a:rPr lang="es-ES" sz="2400" i="1" dirty="0" smtClean="0">
                <a:latin typeface="Book Antiqua" panose="02040602050305030304" pitchFamily="18" charset="0"/>
              </a:rPr>
              <a:t> </a:t>
            </a:r>
            <a:r>
              <a:rPr lang="es-ES" sz="2400" dirty="0" smtClean="0">
                <a:latin typeface="Book Antiqua" panose="02040602050305030304" pitchFamily="18" charset="0"/>
              </a:rPr>
              <a:t>(1929). </a:t>
            </a:r>
            <a:r>
              <a:rPr lang="es-ES" sz="2400" dirty="0">
                <a:latin typeface="Book Antiqua" panose="02040602050305030304" pitchFamily="18" charset="0"/>
              </a:rPr>
              <a:t>En esta serie trata de ofrecer un catálogo de la sociedad alemana durante la República de Weimar. La serie se divide en siete secciones: Campesinos, comerciantes, mujeres, clases y profesiones, artistas, la ciudad y el pasado: los sin hogar, veteranos de guerra, …</a:t>
            </a:r>
            <a:endParaRPr lang="ca-ES" sz="2400" dirty="0">
              <a:latin typeface="Book Antiqua" panose="02040602050305030304" pitchFamily="18" charset="0"/>
            </a:endParaRPr>
          </a:p>
        </p:txBody>
      </p:sp>
    </p:spTree>
    <p:extLst>
      <p:ext uri="{BB962C8B-B14F-4D97-AF65-F5344CB8AC3E}">
        <p14:creationId xmlns:p14="http://schemas.microsoft.com/office/powerpoint/2010/main" val="1546593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35696" y="-71"/>
            <a:ext cx="5233790" cy="6858071"/>
          </a:xfrm>
          <a:prstGeom prst="rect">
            <a:avLst/>
          </a:prstGeom>
        </p:spPr>
      </p:pic>
    </p:spTree>
    <p:extLst>
      <p:ext uri="{BB962C8B-B14F-4D97-AF65-F5344CB8AC3E}">
        <p14:creationId xmlns:p14="http://schemas.microsoft.com/office/powerpoint/2010/main" val="3687396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1560" y="404664"/>
            <a:ext cx="7488832" cy="4154984"/>
          </a:xfrm>
          <a:prstGeom prst="rect">
            <a:avLst/>
          </a:prstGeom>
          <a:noFill/>
        </p:spPr>
        <p:txBody>
          <a:bodyPr wrap="square" rtlCol="0">
            <a:spAutoFit/>
          </a:bodyPr>
          <a:lstStyle/>
          <a:p>
            <a:pPr algn="just"/>
            <a:r>
              <a:rPr lang="es-ES" sz="2400" dirty="0" smtClean="0">
                <a:latin typeface="Book Antiqua" panose="02040602050305030304" pitchFamily="18" charset="0"/>
              </a:rPr>
              <a:t>El fotógrafo con su cámara puede registrar la imagen fisiognómica de su tiempo. La foto es concebida por </a:t>
            </a:r>
            <a:r>
              <a:rPr lang="es-ES" sz="2400" dirty="0" err="1" smtClean="0">
                <a:latin typeface="Book Antiqua" panose="02040602050305030304" pitchFamily="18" charset="0"/>
              </a:rPr>
              <a:t>Sander</a:t>
            </a:r>
            <a:r>
              <a:rPr lang="es-ES" sz="2400" dirty="0" smtClean="0">
                <a:latin typeface="Book Antiqua" panose="02040602050305030304" pitchFamily="18" charset="0"/>
              </a:rPr>
              <a:t> como un instrumento de registro histórico. Su interés por la </a:t>
            </a:r>
            <a:r>
              <a:rPr lang="es-ES" sz="2400" b="1" dirty="0" smtClean="0">
                <a:latin typeface="Book Antiqua" panose="02040602050305030304" pitchFamily="18" charset="0"/>
              </a:rPr>
              <a:t>fisiognómica fotográfica </a:t>
            </a:r>
            <a:r>
              <a:rPr lang="es-ES" sz="2400" dirty="0" smtClean="0">
                <a:latin typeface="Book Antiqua" panose="02040602050305030304" pitchFamily="18" charset="0"/>
              </a:rPr>
              <a:t>se centra en un análisis de la sociedad alemana, donde las diferencias no están determinadas biológicamente sino socialmente: traje y entorno.</a:t>
            </a:r>
          </a:p>
          <a:p>
            <a:pPr marL="457200" indent="-457200" algn="just">
              <a:buAutoNum type="alphaLcParenR"/>
            </a:pPr>
            <a:r>
              <a:rPr lang="es-ES" sz="2400" dirty="0" smtClean="0">
                <a:latin typeface="Book Antiqua" panose="02040602050305030304" pitchFamily="18" charset="0"/>
              </a:rPr>
              <a:t>El </a:t>
            </a:r>
            <a:r>
              <a:rPr lang="es-ES" sz="2400" b="1" dirty="0" smtClean="0">
                <a:latin typeface="Book Antiqua" panose="02040602050305030304" pitchFamily="18" charset="0"/>
              </a:rPr>
              <a:t>traje </a:t>
            </a:r>
            <a:r>
              <a:rPr lang="es-ES" sz="2400" dirty="0" smtClean="0">
                <a:latin typeface="Book Antiqua" panose="02040602050305030304" pitchFamily="18" charset="0"/>
              </a:rPr>
              <a:t>es un signo de importancia cultural que singulariza a los individuos que retrata.</a:t>
            </a:r>
          </a:p>
          <a:p>
            <a:pPr marL="457200" indent="-457200" algn="just">
              <a:buAutoNum type="alphaLcParenR"/>
            </a:pPr>
            <a:r>
              <a:rPr lang="es-ES" sz="2400" dirty="0" smtClean="0">
                <a:latin typeface="Book Antiqua" panose="02040602050305030304" pitchFamily="18" charset="0"/>
              </a:rPr>
              <a:t>El </a:t>
            </a:r>
            <a:r>
              <a:rPr lang="es-ES" sz="2400" b="1" dirty="0" smtClean="0">
                <a:latin typeface="Book Antiqua" panose="02040602050305030304" pitchFamily="18" charset="0"/>
              </a:rPr>
              <a:t>entorno</a:t>
            </a:r>
            <a:r>
              <a:rPr lang="es-ES" sz="2400" dirty="0" smtClean="0">
                <a:latin typeface="Book Antiqua" panose="02040602050305030304" pitchFamily="18" charset="0"/>
              </a:rPr>
              <a:t> opera como marco de referencia del estatuto social de individuo. </a:t>
            </a:r>
            <a:endParaRPr lang="ca-ES" sz="2400" dirty="0">
              <a:latin typeface="Book Antiqua" panose="02040602050305030304" pitchFamily="18" charset="0"/>
            </a:endParaRPr>
          </a:p>
        </p:txBody>
      </p:sp>
    </p:spTree>
    <p:extLst>
      <p:ext uri="{BB962C8B-B14F-4D97-AF65-F5344CB8AC3E}">
        <p14:creationId xmlns:p14="http://schemas.microsoft.com/office/powerpoint/2010/main" val="169112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descr="Buleva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0" y="0"/>
            <a:ext cx="7620000" cy="6858000"/>
          </a:xfrm>
          <a:prstGeom prst="rect">
            <a:avLst/>
          </a:prstGeom>
          <a:noFill/>
          <a:ln>
            <a:noFill/>
          </a:ln>
        </p:spPr>
      </p:pic>
    </p:spTree>
    <p:extLst>
      <p:ext uri="{BB962C8B-B14F-4D97-AF65-F5344CB8AC3E}">
        <p14:creationId xmlns:p14="http://schemas.microsoft.com/office/powerpoint/2010/main" val="2960108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23728" y="0"/>
            <a:ext cx="4823965" cy="6858000"/>
          </a:xfrm>
          <a:prstGeom prst="rect">
            <a:avLst/>
          </a:prstGeom>
        </p:spPr>
      </p:pic>
    </p:spTree>
    <p:extLst>
      <p:ext uri="{BB962C8B-B14F-4D97-AF65-F5344CB8AC3E}">
        <p14:creationId xmlns:p14="http://schemas.microsoft.com/office/powerpoint/2010/main" val="359078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58948" y="0"/>
            <a:ext cx="5067597" cy="6858000"/>
          </a:xfrm>
          <a:prstGeom prst="rect">
            <a:avLst/>
          </a:prstGeom>
        </p:spPr>
      </p:pic>
    </p:spTree>
    <p:extLst>
      <p:ext uri="{BB962C8B-B14F-4D97-AF65-F5344CB8AC3E}">
        <p14:creationId xmlns:p14="http://schemas.microsoft.com/office/powerpoint/2010/main" val="28047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70373" y="0"/>
            <a:ext cx="4603254" cy="6858000"/>
          </a:xfrm>
          <a:prstGeom prst="rect">
            <a:avLst/>
          </a:prstGeom>
        </p:spPr>
      </p:pic>
    </p:spTree>
    <p:extLst>
      <p:ext uri="{BB962C8B-B14F-4D97-AF65-F5344CB8AC3E}">
        <p14:creationId xmlns:p14="http://schemas.microsoft.com/office/powerpoint/2010/main" val="3278787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68830" y="0"/>
            <a:ext cx="5006340" cy="6858000"/>
          </a:xfrm>
          <a:prstGeom prst="rect">
            <a:avLst/>
          </a:prstGeom>
        </p:spPr>
      </p:pic>
    </p:spTree>
    <p:extLst>
      <p:ext uri="{BB962C8B-B14F-4D97-AF65-F5344CB8AC3E}">
        <p14:creationId xmlns:p14="http://schemas.microsoft.com/office/powerpoint/2010/main" val="1377236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07704" y="0"/>
            <a:ext cx="5391918" cy="6858000"/>
          </a:xfrm>
          <a:prstGeom prst="rect">
            <a:avLst/>
          </a:prstGeom>
        </p:spPr>
      </p:pic>
    </p:spTree>
    <p:extLst>
      <p:ext uri="{BB962C8B-B14F-4D97-AF65-F5344CB8AC3E}">
        <p14:creationId xmlns:p14="http://schemas.microsoft.com/office/powerpoint/2010/main" val="2335087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512" y="692696"/>
            <a:ext cx="8789476" cy="5400600"/>
          </a:xfrm>
          <a:prstGeom prst="rect">
            <a:avLst/>
          </a:prstGeom>
        </p:spPr>
      </p:pic>
    </p:spTree>
    <p:extLst>
      <p:ext uri="{BB962C8B-B14F-4D97-AF65-F5344CB8AC3E}">
        <p14:creationId xmlns:p14="http://schemas.microsoft.com/office/powerpoint/2010/main" val="2962767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85975" y="0"/>
            <a:ext cx="4972050" cy="6858000"/>
          </a:xfrm>
          <a:prstGeom prst="rect">
            <a:avLst/>
          </a:prstGeom>
        </p:spPr>
      </p:pic>
    </p:spTree>
    <p:extLst>
      <p:ext uri="{BB962C8B-B14F-4D97-AF65-F5344CB8AC3E}">
        <p14:creationId xmlns:p14="http://schemas.microsoft.com/office/powerpoint/2010/main" val="2603562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66094" y="0"/>
            <a:ext cx="4811812" cy="6858000"/>
          </a:xfrm>
          <a:prstGeom prst="rect">
            <a:avLst/>
          </a:prstGeom>
        </p:spPr>
      </p:pic>
    </p:spTree>
    <p:extLst>
      <p:ext uri="{BB962C8B-B14F-4D97-AF65-F5344CB8AC3E}">
        <p14:creationId xmlns:p14="http://schemas.microsoft.com/office/powerpoint/2010/main" val="1279185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37804" y="0"/>
            <a:ext cx="4268391" cy="6858000"/>
          </a:xfrm>
          <a:prstGeom prst="rect">
            <a:avLst/>
          </a:prstGeom>
        </p:spPr>
      </p:pic>
    </p:spTree>
    <p:extLst>
      <p:ext uri="{BB962C8B-B14F-4D97-AF65-F5344CB8AC3E}">
        <p14:creationId xmlns:p14="http://schemas.microsoft.com/office/powerpoint/2010/main" val="4184782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95736" y="24800"/>
            <a:ext cx="4968306" cy="6833200"/>
          </a:xfrm>
          <a:prstGeom prst="rect">
            <a:avLst/>
          </a:prstGeom>
        </p:spPr>
      </p:pic>
    </p:spTree>
    <p:extLst>
      <p:ext uri="{BB962C8B-B14F-4D97-AF65-F5344CB8AC3E}">
        <p14:creationId xmlns:p14="http://schemas.microsoft.com/office/powerpoint/2010/main" val="2085126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89678" y="0"/>
            <a:ext cx="4590324" cy="6858000"/>
          </a:xfrm>
          <a:prstGeom prst="rect">
            <a:avLst/>
          </a:prstGeom>
        </p:spPr>
      </p:pic>
    </p:spTree>
    <p:extLst>
      <p:ext uri="{BB962C8B-B14F-4D97-AF65-F5344CB8AC3E}">
        <p14:creationId xmlns:p14="http://schemas.microsoft.com/office/powerpoint/2010/main" val="2952546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67744" y="-1"/>
            <a:ext cx="4536504" cy="6815099"/>
          </a:xfrm>
          <a:prstGeom prst="rect">
            <a:avLst/>
          </a:prstGeom>
        </p:spPr>
      </p:pic>
    </p:spTree>
    <p:extLst>
      <p:ext uri="{BB962C8B-B14F-4D97-AF65-F5344CB8AC3E}">
        <p14:creationId xmlns:p14="http://schemas.microsoft.com/office/powerpoint/2010/main" val="3753778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79711" y="0"/>
            <a:ext cx="5185469" cy="6856818"/>
          </a:xfrm>
          <a:prstGeom prst="rect">
            <a:avLst/>
          </a:prstGeom>
        </p:spPr>
      </p:pic>
    </p:spTree>
    <p:extLst>
      <p:ext uri="{BB962C8B-B14F-4D97-AF65-F5344CB8AC3E}">
        <p14:creationId xmlns:p14="http://schemas.microsoft.com/office/powerpoint/2010/main" val="348440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11307" y="0"/>
            <a:ext cx="4921388" cy="6858000"/>
          </a:xfrm>
          <a:prstGeom prst="rect">
            <a:avLst/>
          </a:prstGeom>
        </p:spPr>
      </p:pic>
    </p:spTree>
    <p:extLst>
      <p:ext uri="{BB962C8B-B14F-4D97-AF65-F5344CB8AC3E}">
        <p14:creationId xmlns:p14="http://schemas.microsoft.com/office/powerpoint/2010/main" val="3814112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339752" y="0"/>
            <a:ext cx="4464496" cy="6884607"/>
          </a:xfrm>
          <a:prstGeom prst="rect">
            <a:avLst/>
          </a:prstGeom>
        </p:spPr>
      </p:pic>
    </p:spTree>
    <p:extLst>
      <p:ext uri="{BB962C8B-B14F-4D97-AF65-F5344CB8AC3E}">
        <p14:creationId xmlns:p14="http://schemas.microsoft.com/office/powerpoint/2010/main" val="607239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John </a:t>
            </a:r>
            <a:r>
              <a:rPr lang="es-ES" dirty="0" err="1" smtClean="0"/>
              <a:t>berger</a:t>
            </a:r>
            <a:r>
              <a:rPr lang="es-ES" dirty="0" smtClean="0"/>
              <a:t> (1926-2017)</a:t>
            </a:r>
            <a:endParaRPr lang="es-ES" dirty="0"/>
          </a:p>
        </p:txBody>
      </p:sp>
    </p:spTree>
    <p:extLst>
      <p:ext uri="{BB962C8B-B14F-4D97-AF65-F5344CB8AC3E}">
        <p14:creationId xmlns:p14="http://schemas.microsoft.com/office/powerpoint/2010/main" val="3177773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43607" y="21216"/>
            <a:ext cx="6836783" cy="6836783"/>
          </a:xfrm>
          <a:prstGeom prst="rect">
            <a:avLst/>
          </a:prstGeom>
        </p:spPr>
      </p:pic>
    </p:spTree>
    <p:extLst>
      <p:ext uri="{BB962C8B-B14F-4D97-AF65-F5344CB8AC3E}">
        <p14:creationId xmlns:p14="http://schemas.microsoft.com/office/powerpoint/2010/main" val="2920829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flipH="1">
            <a:off x="539552" y="404664"/>
            <a:ext cx="7992887" cy="4708981"/>
          </a:xfrm>
          <a:prstGeom prst="rect">
            <a:avLst/>
          </a:prstGeom>
          <a:noFill/>
        </p:spPr>
        <p:txBody>
          <a:bodyPr wrap="square" rtlCol="0">
            <a:spAutoFit/>
          </a:bodyPr>
          <a:lstStyle/>
          <a:p>
            <a:pPr algn="just"/>
            <a:r>
              <a:rPr lang="es-ES" sz="2000" b="1" dirty="0">
                <a:latin typeface="Book Antiqua" panose="02040602050305030304" pitchFamily="18" charset="0"/>
              </a:rPr>
              <a:t>John Peter Berger </a:t>
            </a:r>
            <a:r>
              <a:rPr lang="es-ES" sz="2000" dirty="0">
                <a:latin typeface="Book Antiqua" panose="02040602050305030304" pitchFamily="18" charset="0"/>
              </a:rPr>
              <a:t>(Londres, 1926 – París, 2017) fue crítico de arte, pintor y uno de los más notables escritores de su época. Su juventud estuvo marcada por la Segunda Guerra Mundial, en la que participó a lado del ejército británico. Al finalizar la misma, retomó sus estudios de arte y, poco después, empezó a dar clases de dibujo en la misma escuela donde Henry Moore impartía clases de escultura. Berger escribió artículos como crítico de arte en el </a:t>
            </a:r>
            <a:r>
              <a:rPr lang="es-ES" sz="2000" i="1" dirty="0">
                <a:latin typeface="Book Antiqua" panose="02040602050305030304" pitchFamily="18" charset="0"/>
              </a:rPr>
              <a:t>New </a:t>
            </a:r>
            <a:r>
              <a:rPr lang="es-ES" sz="2000" i="1" dirty="0" err="1">
                <a:latin typeface="Book Antiqua" panose="02040602050305030304" pitchFamily="18" charset="0"/>
              </a:rPr>
              <a:t>Statesman</a:t>
            </a:r>
            <a:r>
              <a:rPr lang="es-ES" sz="2000" i="1" dirty="0">
                <a:latin typeface="Book Antiqua" panose="02040602050305030304" pitchFamily="18" charset="0"/>
              </a:rPr>
              <a:t> </a:t>
            </a:r>
            <a:r>
              <a:rPr lang="es-ES" sz="2000" dirty="0">
                <a:latin typeface="Book Antiqua" panose="02040602050305030304" pitchFamily="18" charset="0"/>
              </a:rPr>
              <a:t>y en el </a:t>
            </a:r>
            <a:r>
              <a:rPr lang="es-ES" sz="2000" i="1" dirty="0" err="1">
                <a:latin typeface="Book Antiqua" panose="02040602050305030304" pitchFamily="18" charset="0"/>
              </a:rPr>
              <a:t>Tribune</a:t>
            </a:r>
            <a:r>
              <a:rPr lang="es-ES" sz="2000" dirty="0">
                <a:latin typeface="Book Antiqua" panose="02040602050305030304" pitchFamily="18" charset="0"/>
              </a:rPr>
              <a:t>, bajo la supervisión de George Orwell. Durante este período, trabó vínculos con el partido comunista británico, y, a los treinta años, decidió dedicarse por completo a la escritura en un arrebato de compromiso político ante la inquietante realidad de la Guerra Fría. Fue uno de los novelistas y ensayistas más originales y relevantes del mundo anglosajón y evidenció su compromiso con la escritura como medio de lucha política.</a:t>
            </a:r>
          </a:p>
          <a:p>
            <a:pPr algn="just"/>
            <a:endParaRPr lang="ca-ES" sz="2000" dirty="0">
              <a:latin typeface="Book Antiqua" panose="02040602050305030304" pitchFamily="18" charset="0"/>
            </a:endParaRPr>
          </a:p>
        </p:txBody>
      </p:sp>
    </p:spTree>
    <p:extLst>
      <p:ext uri="{BB962C8B-B14F-4D97-AF65-F5344CB8AC3E}">
        <p14:creationId xmlns:p14="http://schemas.microsoft.com/office/powerpoint/2010/main" val="2652638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31075" y="0"/>
            <a:ext cx="4881849" cy="6858000"/>
          </a:xfrm>
          <a:prstGeom prst="rect">
            <a:avLst/>
          </a:prstGeom>
        </p:spPr>
      </p:pic>
    </p:spTree>
    <p:extLst>
      <p:ext uri="{BB962C8B-B14F-4D97-AF65-F5344CB8AC3E}">
        <p14:creationId xmlns:p14="http://schemas.microsoft.com/office/powerpoint/2010/main" val="2554687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55576" y="620688"/>
            <a:ext cx="7632848" cy="3416320"/>
          </a:xfrm>
          <a:prstGeom prst="rect">
            <a:avLst/>
          </a:prstGeom>
          <a:noFill/>
        </p:spPr>
        <p:txBody>
          <a:bodyPr wrap="square" rtlCol="0">
            <a:spAutoFit/>
          </a:bodyPr>
          <a:lstStyle/>
          <a:p>
            <a:pPr algn="just"/>
            <a:r>
              <a:rPr lang="es-ES" sz="2400" dirty="0" smtClean="0">
                <a:latin typeface="Book Antiqua" panose="02040602050305030304" pitchFamily="18" charset="0"/>
              </a:rPr>
              <a:t>Quiero</a:t>
            </a:r>
            <a:r>
              <a:rPr lang="ca-ES" sz="2400" dirty="0" smtClean="0">
                <a:latin typeface="Book Antiqua" panose="02040602050305030304" pitchFamily="18" charset="0"/>
              </a:rPr>
              <a:t> examinar una </a:t>
            </a:r>
            <a:r>
              <a:rPr lang="es-ES" sz="2400" dirty="0" smtClean="0">
                <a:latin typeface="Book Antiqua" panose="02040602050305030304" pitchFamily="18" charset="0"/>
              </a:rPr>
              <a:t>conocida</a:t>
            </a:r>
            <a:r>
              <a:rPr lang="ca-ES" sz="2400" dirty="0" smtClean="0">
                <a:latin typeface="Book Antiqua" panose="02040602050305030304" pitchFamily="18" charset="0"/>
              </a:rPr>
              <a:t> fotografia de Sander: la de los tres </a:t>
            </a:r>
            <a:r>
              <a:rPr lang="es-ES" sz="2400" dirty="0" smtClean="0">
                <a:latin typeface="Book Antiqua" panose="02040602050305030304" pitchFamily="18" charset="0"/>
              </a:rPr>
              <a:t>jóvenes</a:t>
            </a:r>
            <a:r>
              <a:rPr lang="ca-ES" sz="2400" dirty="0" smtClean="0">
                <a:latin typeface="Book Antiqua" panose="02040602050305030304" pitchFamily="18" charset="0"/>
              </a:rPr>
              <a:t> </a:t>
            </a:r>
            <a:r>
              <a:rPr lang="es-ES" sz="2400" dirty="0" smtClean="0">
                <a:latin typeface="Book Antiqua" panose="02040602050305030304" pitchFamily="18" charset="0"/>
              </a:rPr>
              <a:t>campesinos</a:t>
            </a:r>
            <a:r>
              <a:rPr lang="ca-ES" sz="2400" dirty="0" smtClean="0">
                <a:latin typeface="Book Antiqua" panose="02040602050305030304" pitchFamily="18" charset="0"/>
              </a:rPr>
              <a:t> que se </a:t>
            </a:r>
            <a:r>
              <a:rPr lang="es-ES" sz="2400" dirty="0" smtClean="0">
                <a:latin typeface="Book Antiqua" panose="02040602050305030304" pitchFamily="18" charset="0"/>
              </a:rPr>
              <a:t>encaminan que se encaminan al baile al caer la tarde. Hay en esta imagen tanta información como en las páginas de un maestro de la descripción tan grande como Zola. Sin embargo, yo sólo quiero tomar en consideración una cosa: sus trajes.</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Berger, </a:t>
            </a:r>
            <a:r>
              <a:rPr lang="es-ES" sz="2400" i="1" dirty="0" smtClean="0">
                <a:latin typeface="Book Antiqua" panose="02040602050305030304" pitchFamily="18" charset="0"/>
              </a:rPr>
              <a:t>El traje y la fotografía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39914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23728" y="-20415"/>
            <a:ext cx="4738464" cy="6878415"/>
          </a:xfrm>
          <a:prstGeom prst="rect">
            <a:avLst/>
          </a:prstGeom>
        </p:spPr>
      </p:pic>
    </p:spTree>
    <p:extLst>
      <p:ext uri="{BB962C8B-B14F-4D97-AF65-F5344CB8AC3E}">
        <p14:creationId xmlns:p14="http://schemas.microsoft.com/office/powerpoint/2010/main" val="384142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1600" y="404664"/>
            <a:ext cx="7200800" cy="4093428"/>
          </a:xfrm>
          <a:prstGeom prst="rect">
            <a:avLst/>
          </a:prstGeom>
          <a:noFill/>
        </p:spPr>
        <p:txBody>
          <a:bodyPr wrap="square" rtlCol="0">
            <a:spAutoFit/>
          </a:bodyPr>
          <a:lstStyle/>
          <a:p>
            <a:pPr algn="just"/>
            <a:r>
              <a:rPr lang="es-ES" sz="2000" dirty="0" smtClean="0">
                <a:latin typeface="Book Antiqua" panose="02040602050305030304" pitchFamily="18" charset="0"/>
              </a:rPr>
              <a:t>Así va, corriendo, buscando. ¿Qué busca? Con toda seguridad, ese hombre, tal y como lo he retratado, ese solitario dotado de una imaginación despierta, que siempre está de viaje a través del </a:t>
            </a:r>
            <a:r>
              <a:rPr lang="es-ES" sz="2000" i="1" dirty="0" smtClean="0">
                <a:latin typeface="Book Antiqua" panose="02040602050305030304" pitchFamily="18" charset="0"/>
              </a:rPr>
              <a:t>gran desierto humano</a:t>
            </a:r>
            <a:r>
              <a:rPr lang="es-ES" sz="2000" dirty="0" smtClean="0">
                <a:latin typeface="Book Antiqua" panose="02040602050305030304" pitchFamily="18" charset="0"/>
              </a:rPr>
              <a:t>, tiene un objetivo más elevado que el de un simple </a:t>
            </a:r>
            <a:r>
              <a:rPr lang="es-ES" sz="2000" i="1" dirty="0" err="1" smtClean="0">
                <a:latin typeface="Book Antiqua" panose="02040602050305030304" pitchFamily="18" charset="0"/>
              </a:rPr>
              <a:t>flâneur</a:t>
            </a:r>
            <a:r>
              <a:rPr lang="es-ES" sz="2000" dirty="0" smtClean="0">
                <a:latin typeface="Book Antiqua" panose="02040602050305030304" pitchFamily="18" charset="0"/>
              </a:rPr>
              <a:t>; un objetivo más general, que no es el placer fugaz del momento. Busca ese algo que se nos permitirá llamar </a:t>
            </a:r>
            <a:r>
              <a:rPr lang="es-ES" sz="2000" b="1" i="1" dirty="0" smtClean="0">
                <a:latin typeface="Book Antiqua" panose="02040602050305030304" pitchFamily="18" charset="0"/>
              </a:rPr>
              <a:t>modernidad</a:t>
            </a:r>
            <a:r>
              <a:rPr lang="es-ES" sz="2000" dirty="0" smtClean="0">
                <a:latin typeface="Book Antiqua" panose="02040602050305030304" pitchFamily="18" charset="0"/>
              </a:rPr>
              <a:t>; pues no se presenta ninguna palabra mejor para expresar la idea en cuestión. Lo que él hace es extraer de la </a:t>
            </a:r>
            <a:r>
              <a:rPr lang="es-ES" sz="2000" b="1" dirty="0" smtClean="0">
                <a:latin typeface="Book Antiqua" panose="02040602050305030304" pitchFamily="18" charset="0"/>
              </a:rPr>
              <a:t>moda</a:t>
            </a:r>
            <a:r>
              <a:rPr lang="es-ES" sz="2000" dirty="0" smtClean="0">
                <a:latin typeface="Book Antiqua" panose="02040602050305030304" pitchFamily="18" charset="0"/>
              </a:rPr>
              <a:t> lo que la misma puede contener de poético en lo histórico, sacar lo eterno de lo transitorio.</a:t>
            </a:r>
          </a:p>
          <a:p>
            <a:pPr algn="just"/>
            <a:endParaRPr lang="es-ES" sz="2000" dirty="0">
              <a:latin typeface="Book Antiqua" panose="02040602050305030304" pitchFamily="18" charset="0"/>
            </a:endParaRPr>
          </a:p>
          <a:p>
            <a:pPr algn="just"/>
            <a:r>
              <a:rPr lang="es-ES" sz="2000" dirty="0" smtClean="0">
                <a:latin typeface="Book Antiqua" panose="02040602050305030304" pitchFamily="18" charset="0"/>
              </a:rPr>
              <a:t>		</a:t>
            </a:r>
            <a:r>
              <a:rPr lang="es-ES" sz="2000" dirty="0" smtClean="0">
                <a:latin typeface="Book Antiqua" panose="02040602050305030304" pitchFamily="18" charset="0"/>
              </a:rPr>
              <a:t>	Baudelaire</a:t>
            </a:r>
            <a:r>
              <a:rPr lang="es-ES" sz="2000" dirty="0" smtClean="0">
                <a:latin typeface="Book Antiqua" panose="02040602050305030304" pitchFamily="18" charset="0"/>
              </a:rPr>
              <a:t>, </a:t>
            </a:r>
            <a:r>
              <a:rPr lang="es-ES" sz="2000" i="1" dirty="0" smtClean="0">
                <a:latin typeface="Book Antiqua" panose="02040602050305030304" pitchFamily="18" charset="0"/>
              </a:rPr>
              <a:t>El pintor de la vida moderna</a:t>
            </a:r>
            <a:endParaRPr lang="es-ES" sz="2000" i="1" dirty="0">
              <a:latin typeface="Book Antiqua" panose="02040602050305030304" pitchFamily="18" charset="0"/>
            </a:endParaRPr>
          </a:p>
        </p:txBody>
      </p:sp>
    </p:spTree>
    <p:extLst>
      <p:ext uri="{BB962C8B-B14F-4D97-AF65-F5344CB8AC3E}">
        <p14:creationId xmlns:p14="http://schemas.microsoft.com/office/powerpoint/2010/main" val="172343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55576" y="620688"/>
            <a:ext cx="7632848" cy="3785652"/>
          </a:xfrm>
          <a:prstGeom prst="rect">
            <a:avLst/>
          </a:prstGeom>
          <a:noFill/>
        </p:spPr>
        <p:txBody>
          <a:bodyPr wrap="square" rtlCol="0">
            <a:spAutoFit/>
          </a:bodyPr>
          <a:lstStyle/>
          <a:p>
            <a:pPr algn="just"/>
            <a:r>
              <a:rPr lang="es-ES" sz="2400" dirty="0" smtClean="0">
                <a:latin typeface="Book Antiqua" panose="02040602050305030304" pitchFamily="18" charset="0"/>
              </a:rPr>
              <a:t>La foto fue realizada en 1914. Los tres jóvenes pertenecen, como mucho, a la segunda generación de campesinado europeo que utilizó este tipo de traje. (…) consideremos en primer lugar su carácter físico. O más precisamente, su carácter físico cuando quienes lo llevan son campesinos. Y para hacer más convincente este generalización, examinemos una segunda fotografía de una banda de música de pueblo.</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Berger, </a:t>
            </a:r>
            <a:r>
              <a:rPr lang="es-ES" sz="2400" i="1" dirty="0" smtClean="0">
                <a:latin typeface="Book Antiqua" panose="02040602050305030304" pitchFamily="18" charset="0"/>
              </a:rPr>
              <a:t>El traje y la fotografía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2733595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1560" y="404664"/>
            <a:ext cx="7902848" cy="5690050"/>
          </a:xfrm>
          <a:prstGeom prst="rect">
            <a:avLst/>
          </a:prstGeom>
        </p:spPr>
      </p:pic>
    </p:spTree>
    <p:extLst>
      <p:ext uri="{BB962C8B-B14F-4D97-AF65-F5344CB8AC3E}">
        <p14:creationId xmlns:p14="http://schemas.microsoft.com/office/powerpoint/2010/main" val="4256011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11560" y="620688"/>
            <a:ext cx="7848872" cy="4154984"/>
          </a:xfrm>
          <a:prstGeom prst="rect">
            <a:avLst/>
          </a:prstGeom>
          <a:noFill/>
        </p:spPr>
        <p:txBody>
          <a:bodyPr wrap="square" rtlCol="0">
            <a:spAutoFit/>
          </a:bodyPr>
          <a:lstStyle/>
          <a:p>
            <a:pPr algn="just"/>
            <a:r>
              <a:rPr lang="es-ES" sz="2400" dirty="0" err="1" smtClean="0">
                <a:latin typeface="Book Antiqua" panose="02040602050305030304" pitchFamily="18" charset="0"/>
              </a:rPr>
              <a:t>Sander</a:t>
            </a:r>
            <a:r>
              <a:rPr lang="es-ES" sz="2400" dirty="0" smtClean="0">
                <a:latin typeface="Book Antiqua" panose="02040602050305030304" pitchFamily="18" charset="0"/>
              </a:rPr>
              <a:t> tomó esta fotografía en 1913, pero muy bien podría haber sido la banda del baile hacia el que, bastón en mano, se encaminan los otros tres. (…) Por mucho que forzáramos nuestra imaginación no podríamos creer que estos cuerpos pertenecen a alguien de la clase media o de la clase dirigente. Podrían pertenecer a trabajadores, más que a campesinos; pero salvo esto, no parece que nos planteen mayores dudas. (…) ¿Por qué es entonces tan evidente su clase social.</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Berger, </a:t>
            </a:r>
            <a:r>
              <a:rPr lang="es-ES" sz="2400" i="1" dirty="0" smtClean="0">
                <a:latin typeface="Book Antiqua" panose="02040602050305030304" pitchFamily="18" charset="0"/>
              </a:rPr>
              <a:t>El traje y la fotografía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2912289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11560" y="620688"/>
            <a:ext cx="7848872" cy="3970318"/>
          </a:xfrm>
          <a:prstGeom prst="rect">
            <a:avLst/>
          </a:prstGeom>
          <a:noFill/>
        </p:spPr>
        <p:txBody>
          <a:bodyPr wrap="square" rtlCol="0">
            <a:spAutoFit/>
          </a:bodyPr>
          <a:lstStyle/>
          <a:p>
            <a:pPr algn="just"/>
            <a:r>
              <a:rPr lang="es-ES" sz="2800" dirty="0" smtClean="0">
                <a:latin typeface="Book Antiqua" panose="02040602050305030304" pitchFamily="18" charset="0"/>
              </a:rPr>
              <a:t>Los trajes los deforman. Con ellos puestos, da la impresión de que son contrahechos. Un estilo pasado en el vestir suele parecer absurdo hasta que la moda vuelve a incorporarlo. (…) </a:t>
            </a:r>
            <a:r>
              <a:rPr lang="es-ES" sz="2800" dirty="0">
                <a:latin typeface="Book Antiqua" panose="02040602050305030304" pitchFamily="18" charset="0"/>
              </a:rPr>
              <a:t>A</a:t>
            </a:r>
            <a:r>
              <a:rPr lang="es-ES" sz="2800" dirty="0" smtClean="0">
                <a:latin typeface="Book Antiqua" panose="02040602050305030304" pitchFamily="18" charset="0"/>
              </a:rPr>
              <a:t>quí las ropas parecen menos absurdas, menos “anormales” que los cuerpos de los hombres que están dentro de ellas.</a:t>
            </a:r>
          </a:p>
          <a:p>
            <a:pPr algn="just"/>
            <a:endParaRPr lang="es-ES" sz="2800" dirty="0">
              <a:latin typeface="Book Antiqua" panose="02040602050305030304" pitchFamily="18" charset="0"/>
            </a:endParaRPr>
          </a:p>
          <a:p>
            <a:pPr algn="just"/>
            <a:r>
              <a:rPr lang="es-ES" sz="2800" dirty="0" smtClean="0">
                <a:latin typeface="Book Antiqua" panose="02040602050305030304" pitchFamily="18" charset="0"/>
              </a:rPr>
              <a:t>			 Berger, </a:t>
            </a:r>
            <a:r>
              <a:rPr lang="es-ES" sz="2800" i="1" dirty="0" smtClean="0">
                <a:latin typeface="Book Antiqua" panose="02040602050305030304" pitchFamily="18" charset="0"/>
              </a:rPr>
              <a:t>El traje y la fotografía</a:t>
            </a:r>
            <a:endParaRPr lang="es-ES" sz="2800" i="1" dirty="0">
              <a:latin typeface="Book Antiqua" panose="02040602050305030304" pitchFamily="18" charset="0"/>
            </a:endParaRPr>
          </a:p>
        </p:txBody>
      </p:sp>
    </p:spTree>
    <p:extLst>
      <p:ext uri="{BB962C8B-B14F-4D97-AF65-F5344CB8AC3E}">
        <p14:creationId xmlns:p14="http://schemas.microsoft.com/office/powerpoint/2010/main" val="456985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11560" y="620688"/>
            <a:ext cx="7848872" cy="3970318"/>
          </a:xfrm>
          <a:prstGeom prst="rect">
            <a:avLst/>
          </a:prstGeom>
          <a:noFill/>
        </p:spPr>
        <p:txBody>
          <a:bodyPr wrap="square" rtlCol="0">
            <a:spAutoFit/>
          </a:bodyPr>
          <a:lstStyle/>
          <a:p>
            <a:pPr algn="just"/>
            <a:r>
              <a:rPr lang="es-ES" sz="2800" dirty="0" smtClean="0">
                <a:latin typeface="Book Antiqua" panose="02040602050305030304" pitchFamily="18" charset="0"/>
              </a:rPr>
              <a:t>Para dejar más claro este punto, examinaremos ahora una imagen en la que unas ropas hechas a medida preservan, en lugar de deformar, la identidad física y, por consiguiente, la autoridad natural, de quienes la llevan. (…) He escogido una fotografía de cuatro misioneros protestantes realizada en 1931.</a:t>
            </a:r>
          </a:p>
          <a:p>
            <a:pPr algn="just"/>
            <a:endParaRPr lang="es-ES" sz="2800" dirty="0">
              <a:latin typeface="Book Antiqua" panose="02040602050305030304" pitchFamily="18" charset="0"/>
            </a:endParaRPr>
          </a:p>
          <a:p>
            <a:pPr algn="just"/>
            <a:r>
              <a:rPr lang="es-ES" sz="2800" dirty="0" smtClean="0">
                <a:latin typeface="Book Antiqua" panose="02040602050305030304" pitchFamily="18" charset="0"/>
              </a:rPr>
              <a:t>			 Berger, </a:t>
            </a:r>
            <a:r>
              <a:rPr lang="es-ES" sz="2800" i="1" dirty="0" smtClean="0">
                <a:latin typeface="Book Antiqua" panose="02040602050305030304" pitchFamily="18" charset="0"/>
              </a:rPr>
              <a:t>El traje y la fotografía</a:t>
            </a:r>
            <a:endParaRPr lang="es-ES" sz="2800" i="1" dirty="0">
              <a:latin typeface="Book Antiqua" panose="02040602050305030304" pitchFamily="18" charset="0"/>
            </a:endParaRPr>
          </a:p>
        </p:txBody>
      </p:sp>
    </p:spTree>
    <p:extLst>
      <p:ext uri="{BB962C8B-B14F-4D97-AF65-F5344CB8AC3E}">
        <p14:creationId xmlns:p14="http://schemas.microsoft.com/office/powerpoint/2010/main" val="3291871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91068" y="0"/>
            <a:ext cx="4561863" cy="6858000"/>
          </a:xfrm>
          <a:prstGeom prst="rect">
            <a:avLst/>
          </a:prstGeom>
        </p:spPr>
      </p:pic>
    </p:spTree>
    <p:extLst>
      <p:ext uri="{BB962C8B-B14F-4D97-AF65-F5344CB8AC3E}">
        <p14:creationId xmlns:p14="http://schemas.microsoft.com/office/powerpoint/2010/main" val="3101680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83568" y="1340768"/>
            <a:ext cx="7848872" cy="2677656"/>
          </a:xfrm>
          <a:prstGeom prst="rect">
            <a:avLst/>
          </a:prstGeom>
          <a:noFill/>
        </p:spPr>
        <p:txBody>
          <a:bodyPr wrap="square" rtlCol="0">
            <a:spAutoFit/>
          </a:bodyPr>
          <a:lstStyle/>
          <a:p>
            <a:pPr algn="just"/>
            <a:r>
              <a:rPr lang="es-ES" sz="2800" dirty="0" smtClean="0">
                <a:latin typeface="Book Antiqua" panose="02040602050305030304" pitchFamily="18" charset="0"/>
              </a:rPr>
              <a:t>Los trajes transmiten el mismo mensaje que sus caras y que la historia de los cuerpos que ocultan. Trajes, experiencia, formación social y función coinciden.</a:t>
            </a:r>
          </a:p>
          <a:p>
            <a:pPr algn="just"/>
            <a:endParaRPr lang="es-ES" sz="2800" dirty="0">
              <a:latin typeface="Book Antiqua" panose="02040602050305030304" pitchFamily="18" charset="0"/>
            </a:endParaRPr>
          </a:p>
          <a:p>
            <a:pPr algn="just"/>
            <a:r>
              <a:rPr lang="es-ES" sz="2800" dirty="0" smtClean="0">
                <a:latin typeface="Book Antiqua" panose="02040602050305030304" pitchFamily="18" charset="0"/>
              </a:rPr>
              <a:t>			 Berger, </a:t>
            </a:r>
            <a:r>
              <a:rPr lang="es-ES" sz="2800" i="1" dirty="0" smtClean="0">
                <a:latin typeface="Book Antiqua" panose="02040602050305030304" pitchFamily="18" charset="0"/>
              </a:rPr>
              <a:t>El traje y la fotografía</a:t>
            </a:r>
            <a:endParaRPr lang="es-ES" sz="2800" i="1" dirty="0">
              <a:latin typeface="Book Antiqua" panose="02040602050305030304" pitchFamily="18" charset="0"/>
            </a:endParaRPr>
          </a:p>
        </p:txBody>
      </p:sp>
    </p:spTree>
    <p:extLst>
      <p:ext uri="{BB962C8B-B14F-4D97-AF65-F5344CB8AC3E}">
        <p14:creationId xmlns:p14="http://schemas.microsoft.com/office/powerpoint/2010/main" val="532265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83568" y="1268760"/>
            <a:ext cx="7848872" cy="2677656"/>
          </a:xfrm>
          <a:prstGeom prst="rect">
            <a:avLst/>
          </a:prstGeom>
          <a:noFill/>
        </p:spPr>
        <p:txBody>
          <a:bodyPr wrap="square" rtlCol="0">
            <a:spAutoFit/>
          </a:bodyPr>
          <a:lstStyle/>
          <a:p>
            <a:pPr algn="just"/>
            <a:r>
              <a:rPr lang="es-ES" sz="2800" dirty="0" smtClean="0">
                <a:latin typeface="Book Antiqua" panose="02040602050305030304" pitchFamily="18" charset="0"/>
              </a:rPr>
              <a:t>Lo que se plantea aquí es un ejemplo que, aunque mínimo, es tal vez uno de los más gráficos que puedan darse de lo que </a:t>
            </a:r>
            <a:r>
              <a:rPr lang="es-ES" sz="2800" dirty="0" err="1" smtClean="0">
                <a:latin typeface="Book Antiqua" panose="02040602050305030304" pitchFamily="18" charset="0"/>
              </a:rPr>
              <a:t>Gramsci</a:t>
            </a:r>
            <a:r>
              <a:rPr lang="es-ES" sz="2800" dirty="0" smtClean="0">
                <a:latin typeface="Book Antiqua" panose="02040602050305030304" pitchFamily="18" charset="0"/>
              </a:rPr>
              <a:t> llama la </a:t>
            </a:r>
            <a:r>
              <a:rPr lang="es-ES" sz="2800" b="1" dirty="0" smtClean="0">
                <a:latin typeface="Book Antiqua" panose="02040602050305030304" pitchFamily="18" charset="0"/>
              </a:rPr>
              <a:t>hegemonía de clase</a:t>
            </a:r>
            <a:r>
              <a:rPr lang="es-ES" sz="2800" dirty="0" smtClean="0">
                <a:latin typeface="Book Antiqua" panose="02040602050305030304" pitchFamily="18" charset="0"/>
              </a:rPr>
              <a:t>.</a:t>
            </a:r>
          </a:p>
          <a:p>
            <a:pPr algn="just"/>
            <a:endParaRPr lang="es-ES" sz="2800" dirty="0">
              <a:latin typeface="Book Antiqua" panose="02040602050305030304" pitchFamily="18" charset="0"/>
            </a:endParaRPr>
          </a:p>
          <a:p>
            <a:pPr algn="just"/>
            <a:r>
              <a:rPr lang="es-ES" sz="2800" dirty="0" smtClean="0">
                <a:latin typeface="Book Antiqua" panose="02040602050305030304" pitchFamily="18" charset="0"/>
              </a:rPr>
              <a:t>			 Berger, </a:t>
            </a:r>
            <a:r>
              <a:rPr lang="es-ES" sz="2800" i="1" dirty="0" smtClean="0">
                <a:latin typeface="Book Antiqua" panose="02040602050305030304" pitchFamily="18" charset="0"/>
              </a:rPr>
              <a:t>El traje y la fotografía</a:t>
            </a:r>
            <a:endParaRPr lang="es-ES" sz="2800" i="1" dirty="0">
              <a:latin typeface="Book Antiqua" panose="02040602050305030304" pitchFamily="18" charset="0"/>
            </a:endParaRPr>
          </a:p>
        </p:txBody>
      </p:sp>
    </p:spTree>
    <p:extLst>
      <p:ext uri="{BB962C8B-B14F-4D97-AF65-F5344CB8AC3E}">
        <p14:creationId xmlns:p14="http://schemas.microsoft.com/office/powerpoint/2010/main" val="3421350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23728" y="-20415"/>
            <a:ext cx="4738464" cy="6878415"/>
          </a:xfrm>
          <a:prstGeom prst="rect">
            <a:avLst/>
          </a:prstGeom>
        </p:spPr>
      </p:pic>
    </p:spTree>
    <p:extLst>
      <p:ext uri="{BB962C8B-B14F-4D97-AF65-F5344CB8AC3E}">
        <p14:creationId xmlns:p14="http://schemas.microsoft.com/office/powerpoint/2010/main" val="156835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67544" y="260648"/>
            <a:ext cx="8064896" cy="4893647"/>
          </a:xfrm>
          <a:prstGeom prst="rect">
            <a:avLst/>
          </a:prstGeom>
          <a:noFill/>
        </p:spPr>
        <p:txBody>
          <a:bodyPr wrap="square" rtlCol="0">
            <a:spAutoFit/>
          </a:bodyPr>
          <a:lstStyle/>
          <a:p>
            <a:pPr algn="just"/>
            <a:r>
              <a:rPr lang="es-ES" sz="2400" dirty="0" smtClean="0">
                <a:latin typeface="Book Antiqua" panose="02040602050305030304" pitchFamily="18" charset="0"/>
              </a:rPr>
              <a:t>La contradicción física es obvia. Por un lado unos cuerpos que se sienten totalmente identificados con el esfuerzo, unos cuerpos que están acostumbrados a un movimiento de abanico incesante; y por el otro, unas ropas que idealizan lo sedentario, lo discreto, la ausencia de fuerza. (…) Sin embargo, nadie obligó a los campesinos a comprarse un traje, y los tres que se encaminan hacia el baile están claramente orgullosos del suyo. Lo llevan con una suerte de presunción. Ésta es precisamente la razón por la que el traje podría convertirse en un ejemplo clásico y fácil de explicar de la hegemonía de clase.</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Berger, </a:t>
            </a:r>
            <a:r>
              <a:rPr lang="es-ES" sz="2400" i="1" dirty="0" smtClean="0">
                <a:latin typeface="Book Antiqua" panose="02040602050305030304" pitchFamily="18" charset="0"/>
              </a:rPr>
              <a:t>El traje y la fotografía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2674953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7951" y="0"/>
            <a:ext cx="8748100" cy="6858000"/>
          </a:xfrm>
          <a:prstGeom prst="rect">
            <a:avLst/>
          </a:prstGeom>
        </p:spPr>
      </p:pic>
    </p:spTree>
    <p:extLst>
      <p:ext uri="{BB962C8B-B14F-4D97-AF65-F5344CB8AC3E}">
        <p14:creationId xmlns:p14="http://schemas.microsoft.com/office/powerpoint/2010/main" val="2120210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0"/>
            <a:ext cx="8318197" cy="5085184"/>
          </a:xfrm>
          <a:prstGeom prst="rect">
            <a:avLst/>
          </a:prstGeom>
        </p:spPr>
      </p:pic>
    </p:spTree>
    <p:extLst>
      <p:ext uri="{BB962C8B-B14F-4D97-AF65-F5344CB8AC3E}">
        <p14:creationId xmlns:p14="http://schemas.microsoft.com/office/powerpoint/2010/main" val="2605445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818445"/>
            <a:ext cx="9144000" cy="4515555"/>
          </a:xfrm>
          <a:prstGeom prst="rect">
            <a:avLst/>
          </a:prstGeom>
        </p:spPr>
      </p:pic>
    </p:spTree>
    <p:extLst>
      <p:ext uri="{BB962C8B-B14F-4D97-AF65-F5344CB8AC3E}">
        <p14:creationId xmlns:p14="http://schemas.microsoft.com/office/powerpoint/2010/main" val="648965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832" y="908720"/>
            <a:ext cx="9144000" cy="4663440"/>
          </a:xfrm>
          <a:prstGeom prst="rect">
            <a:avLst/>
          </a:prstGeom>
        </p:spPr>
      </p:pic>
    </p:spTree>
    <p:extLst>
      <p:ext uri="{BB962C8B-B14F-4D97-AF65-F5344CB8AC3E}">
        <p14:creationId xmlns:p14="http://schemas.microsoft.com/office/powerpoint/2010/main" val="872474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67544" y="260648"/>
            <a:ext cx="8064896" cy="5632311"/>
          </a:xfrm>
          <a:prstGeom prst="rect">
            <a:avLst/>
          </a:prstGeom>
          <a:noFill/>
        </p:spPr>
        <p:txBody>
          <a:bodyPr wrap="square" rtlCol="0">
            <a:spAutoFit/>
          </a:bodyPr>
          <a:lstStyle/>
          <a:p>
            <a:pPr algn="just"/>
            <a:r>
              <a:rPr lang="es-ES" sz="2400" dirty="0" smtClean="0">
                <a:latin typeface="Book Antiqua" panose="02040602050305030304" pitchFamily="18" charset="0"/>
              </a:rPr>
              <a:t>Si estoy acertado en lo que digo, si Goya pintó la Maja desnuda porque estaba obsesionado con el hecho de que imaginaba a la modelo sin ropas, es decir, imaginaba su carne con toda su provocación, podemos empezar a explicar la razón de que esta pintura resulte artificial. Goya la pintó para exorcizar un fantasma. (…) Sin embargo, para exorcizar el fantasma, para poder llamarlo por su nombre, tenía que hacerla lo más idéntica posible a la pintura de ella misma vestida. Goya no estaba pintando un desnudo. Estaba pintando la aparición de un desnudo en una mujer vestida. Por eso se empeñó en seguir fielmente la versión vestida, y por eso su inventiva habitual se vio tan inusualmente inhibida.</a:t>
            </a:r>
          </a:p>
          <a:p>
            <a:pPr algn="just"/>
            <a:endParaRPr lang="es-ES" sz="2400" dirty="0">
              <a:latin typeface="Book Antiqua" panose="02040602050305030304" pitchFamily="18" charset="0"/>
            </a:endParaRPr>
          </a:p>
          <a:p>
            <a:pPr algn="just"/>
            <a:r>
              <a:rPr lang="es-ES" sz="2400" dirty="0" smtClean="0">
                <a:latin typeface="Book Antiqua" panose="02040602050305030304" pitchFamily="18" charset="0"/>
              </a:rPr>
              <a:t>			Berger, </a:t>
            </a:r>
            <a:r>
              <a:rPr lang="es-ES" sz="2400" i="1" dirty="0" smtClean="0">
                <a:latin typeface="Book Antiqua" panose="02040602050305030304" pitchFamily="18" charset="0"/>
              </a:rPr>
              <a:t>La Maja vestida y desnuda</a:t>
            </a:r>
            <a:endParaRPr lang="es-ES" sz="2400" i="1" dirty="0">
              <a:latin typeface="Book Antiqua" panose="02040602050305030304" pitchFamily="18" charset="0"/>
            </a:endParaRPr>
          </a:p>
        </p:txBody>
      </p:sp>
    </p:spTree>
    <p:extLst>
      <p:ext uri="{BB962C8B-B14F-4D97-AF65-F5344CB8AC3E}">
        <p14:creationId xmlns:p14="http://schemas.microsoft.com/office/powerpoint/2010/main" val="1619035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Encarnación-Paraguay</a:t>
            </a:r>
            <a:endParaRPr lang="es-ES" dirty="0"/>
          </a:p>
        </p:txBody>
      </p:sp>
      <p:sp>
        <p:nvSpPr>
          <p:cNvPr id="3" name="Marcador de texto 2"/>
          <p:cNvSpPr>
            <a:spLocks noGrp="1"/>
          </p:cNvSpPr>
          <p:nvPr>
            <p:ph type="body" idx="1"/>
          </p:nvPr>
        </p:nvSpPr>
        <p:spPr/>
        <p:txBody>
          <a:bodyPr/>
          <a:lstStyle/>
          <a:p>
            <a:r>
              <a:rPr lang="es-ES" dirty="0" smtClean="0"/>
              <a:t>Junio de 2018</a:t>
            </a:r>
            <a:endParaRPr lang="es-ES" dirty="0"/>
          </a:p>
        </p:txBody>
      </p:sp>
    </p:spTree>
    <p:extLst>
      <p:ext uri="{BB962C8B-B14F-4D97-AF65-F5344CB8AC3E}">
        <p14:creationId xmlns:p14="http://schemas.microsoft.com/office/powerpoint/2010/main" val="226377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flipV="1">
            <a:off x="971600" y="548680"/>
            <a:ext cx="7272808" cy="4104456"/>
          </a:xfrm>
          <a:prstGeom prst="rect">
            <a:avLst/>
          </a:prstGeom>
          <a:noFill/>
        </p:spPr>
        <p:txBody>
          <a:bodyPr wrap="square" rtlCol="0">
            <a:spAutoFit/>
          </a:bodyPr>
          <a:lstStyle/>
          <a:p>
            <a:endParaRPr lang="es-ES" dirty="0"/>
          </a:p>
        </p:txBody>
      </p:sp>
      <p:sp>
        <p:nvSpPr>
          <p:cNvPr id="4" name="Rectángulo 3"/>
          <p:cNvSpPr/>
          <p:nvPr/>
        </p:nvSpPr>
        <p:spPr>
          <a:xfrm>
            <a:off x="467544" y="168428"/>
            <a:ext cx="8208912" cy="4549194"/>
          </a:xfrm>
          <a:prstGeom prst="rect">
            <a:avLst/>
          </a:prstGeom>
        </p:spPr>
        <p:txBody>
          <a:bodyPr wrap="square">
            <a:spAutoFit/>
          </a:bodyPr>
          <a:lstStyle/>
          <a:p>
            <a:pPr algn="just">
              <a:lnSpc>
                <a:spcPct val="107000"/>
              </a:lnSpc>
              <a:spcAft>
                <a:spcPts val="800"/>
              </a:spcAft>
            </a:pPr>
            <a:r>
              <a:rPr lang="ca-ES" dirty="0" smtClean="0">
                <a:latin typeface="Book Antiqua" panose="02040602050305030304" pitchFamily="18" charset="0"/>
                <a:ea typeface="Calibri" panose="020F0502020204030204" pitchFamily="34" charset="0"/>
                <a:cs typeface="Times New Roman" panose="02020603050405020304" pitchFamily="18" charset="0"/>
              </a:rPr>
              <a:t>LAS MULTITUDES</a:t>
            </a:r>
            <a:endParaRPr lang="ca-ES" dirty="0">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ca-ES" dirty="0" smtClean="0">
                <a:latin typeface="Book Antiqua" panose="02040602050305030304" pitchFamily="18" charset="0"/>
                <a:ea typeface="Calibri" panose="020F0502020204030204" pitchFamily="34" charset="0"/>
                <a:cs typeface="Times New Roman" panose="02020603050405020304" pitchFamily="18" charset="0"/>
              </a:rPr>
              <a:t>Multitud</a:t>
            </a:r>
            <a:r>
              <a:rPr lang="ca-ES" dirty="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soledad</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términos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equivalentes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y transformables para el poeta activo y fecundo. </a:t>
            </a:r>
            <a:r>
              <a:rPr lang="es-ES" dirty="0" smtClean="0">
                <a:latin typeface="Book Antiqua" panose="02040602050305030304" pitchFamily="18" charset="0"/>
                <a:ea typeface="Calibri" panose="020F0502020204030204" pitchFamily="34" charset="0"/>
                <a:cs typeface="Times New Roman" panose="02020603050405020304" pitchFamily="18" charset="0"/>
              </a:rPr>
              <a:t>Aquel</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que no </a:t>
            </a:r>
            <a:r>
              <a:rPr lang="es-ES" dirty="0" smtClean="0">
                <a:latin typeface="Book Antiqua" panose="02040602050305030304" pitchFamily="18" charset="0"/>
                <a:ea typeface="Calibri" panose="020F0502020204030204" pitchFamily="34" charset="0"/>
                <a:cs typeface="Times New Roman" panose="02020603050405020304" pitchFamily="18" charset="0"/>
              </a:rPr>
              <a:t>sabe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poblar </a:t>
            </a:r>
            <a:r>
              <a:rPr lang="es-ES" noProof="1" smtClean="0">
                <a:latin typeface="Book Antiqua" panose="02040602050305030304" pitchFamily="18" charset="0"/>
                <a:ea typeface="Calibri" panose="020F0502020204030204" pitchFamily="34" charset="0"/>
                <a:cs typeface="Times New Roman" panose="02020603050405020304" pitchFamily="18" charset="0"/>
              </a:rPr>
              <a:t>su</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soledad, no </a:t>
            </a:r>
            <a:r>
              <a:rPr lang="es-ES" dirty="0" smtClean="0">
                <a:latin typeface="Book Antiqua" panose="02040602050305030304" pitchFamily="18" charset="0"/>
                <a:ea typeface="Calibri" panose="020F0502020204030204" pitchFamily="34" charset="0"/>
                <a:cs typeface="Times New Roman" panose="02020603050405020304" pitchFamily="18" charset="0"/>
              </a:rPr>
              <a:t>sabe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tampoco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estar solo en una multitud </a:t>
            </a:r>
            <a:r>
              <a:rPr lang="es-ES" dirty="0" smtClean="0">
                <a:latin typeface="Book Antiqua" panose="02040602050305030304" pitchFamily="18" charset="0"/>
                <a:ea typeface="Calibri" panose="020F0502020204030204" pitchFamily="34" charset="0"/>
                <a:cs typeface="Times New Roman" panose="02020603050405020304" pitchFamily="18" charset="0"/>
              </a:rPr>
              <a:t>atareada</a:t>
            </a:r>
            <a:r>
              <a:rPr lang="ca-ES" dirty="0" smtClean="0">
                <a:latin typeface="Book Antiqua" panose="02040602050305030304" pitchFamily="18" charset="0"/>
                <a:ea typeface="Calibri" panose="020F0502020204030204" pitchFamily="34" charset="0"/>
                <a:cs typeface="Times New Roman" panose="02020603050405020304" pitchFamily="18" charset="0"/>
              </a:rPr>
              <a:t>.</a:t>
            </a:r>
            <a:endParaRPr lang="es-ES" dirty="0">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ca-ES" dirty="0">
                <a:latin typeface="Book Antiqua" panose="02040602050305030304" pitchFamily="18" charset="0"/>
                <a:ea typeface="Calibri" panose="020F0502020204030204" pitchFamily="34" charset="0"/>
                <a:cs typeface="Times New Roman" panose="02020603050405020304" pitchFamily="18" charset="0"/>
              </a:rPr>
              <a:t>    El poeta </a:t>
            </a:r>
            <a:r>
              <a:rPr lang="es-ES" dirty="0" smtClean="0">
                <a:latin typeface="Book Antiqua" panose="02040602050305030304" pitchFamily="18" charset="0"/>
                <a:ea typeface="Calibri" panose="020F0502020204030204" pitchFamily="34" charset="0"/>
                <a:cs typeface="Times New Roman" panose="02020603050405020304" pitchFamily="18" charset="0"/>
              </a:rPr>
              <a:t>goza</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del incomparable privilegio de poder ser a </a:t>
            </a:r>
            <a:r>
              <a:rPr lang="es-419" dirty="0" smtClean="0">
                <a:latin typeface="Book Antiqua" panose="02040602050305030304" pitchFamily="18" charset="0"/>
                <a:ea typeface="Calibri" panose="020F0502020204030204" pitchFamily="34" charset="0"/>
                <a:cs typeface="Times New Roman" panose="02020603050405020304" pitchFamily="18" charset="0"/>
              </a:rPr>
              <a:t>su</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antojo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él</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mismo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y </a:t>
            </a:r>
            <a:r>
              <a:rPr lang="es-ES" dirty="0" smtClean="0">
                <a:latin typeface="Book Antiqua" panose="02040602050305030304" pitchFamily="18" charset="0"/>
                <a:ea typeface="Calibri" panose="020F0502020204030204" pitchFamily="34" charset="0"/>
                <a:cs typeface="Times New Roman" panose="02020603050405020304" pitchFamily="18" charset="0"/>
              </a:rPr>
              <a:t>otro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Como </a:t>
            </a:r>
            <a:r>
              <a:rPr lang="es-ES" dirty="0" smtClean="0">
                <a:latin typeface="Book Antiqua" panose="02040602050305030304" pitchFamily="18" charset="0"/>
                <a:ea typeface="Calibri" panose="020F0502020204030204" pitchFamily="34" charset="0"/>
                <a:cs typeface="Times New Roman" panose="02020603050405020304" pitchFamily="18" charset="0"/>
              </a:rPr>
              <a:t>esas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almas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errantes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que </a:t>
            </a:r>
            <a:r>
              <a:rPr lang="es-ES" dirty="0" smtClean="0">
                <a:latin typeface="Book Antiqua" panose="02040602050305030304" pitchFamily="18" charset="0"/>
                <a:ea typeface="Calibri" panose="020F0502020204030204" pitchFamily="34" charset="0"/>
                <a:cs typeface="Times New Roman" panose="02020603050405020304" pitchFamily="18" charset="0"/>
              </a:rPr>
              <a:t>buscan</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un </a:t>
            </a:r>
            <a:r>
              <a:rPr lang="es-ES" dirty="0" smtClean="0">
                <a:latin typeface="Book Antiqua" panose="02040602050305030304" pitchFamily="18" charset="0"/>
                <a:ea typeface="Calibri" panose="020F0502020204030204" pitchFamily="34" charset="0"/>
                <a:cs typeface="Times New Roman" panose="02020603050405020304" pitchFamily="18" charset="0"/>
              </a:rPr>
              <a:t>cuerpo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él</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entra, </a:t>
            </a:r>
            <a:r>
              <a:rPr lang="es-ES" dirty="0" smtClean="0">
                <a:latin typeface="Book Antiqua" panose="02040602050305030304" pitchFamily="18" charset="0"/>
                <a:ea typeface="Calibri" panose="020F0502020204030204" pitchFamily="34" charset="0"/>
                <a:cs typeface="Times New Roman" panose="02020603050405020304" pitchFamily="18" charset="0"/>
              </a:rPr>
              <a:t>cuando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lo </a:t>
            </a:r>
            <a:r>
              <a:rPr lang="es-ES" dirty="0" smtClean="0">
                <a:latin typeface="Book Antiqua" panose="02040602050305030304" pitchFamily="18" charset="0"/>
                <a:ea typeface="Calibri" panose="020F0502020204030204" pitchFamily="34" charset="0"/>
                <a:cs typeface="Times New Roman" panose="02020603050405020304" pitchFamily="18" charset="0"/>
              </a:rPr>
              <a:t>desea</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en el </a:t>
            </a:r>
            <a:r>
              <a:rPr lang="es-ES" dirty="0" smtClean="0">
                <a:latin typeface="Book Antiqua" panose="02040602050305030304" pitchFamily="18" charset="0"/>
                <a:ea typeface="Calibri" panose="020F0502020204030204" pitchFamily="34" charset="0"/>
                <a:cs typeface="Times New Roman" panose="02020603050405020304" pitchFamily="18" charset="0"/>
              </a:rPr>
              <a:t>personaje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de cada </a:t>
            </a:r>
            <a:r>
              <a:rPr lang="es-ES" dirty="0" smtClean="0">
                <a:latin typeface="Book Antiqua" panose="02040602050305030304" pitchFamily="18" charset="0"/>
                <a:ea typeface="Calibri" panose="020F0502020204030204" pitchFamily="34" charset="0"/>
                <a:cs typeface="Times New Roman" panose="02020603050405020304" pitchFamily="18" charset="0"/>
              </a:rPr>
              <a:t>uno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Solo para </a:t>
            </a:r>
            <a:r>
              <a:rPr lang="es-ES" dirty="0" smtClean="0">
                <a:latin typeface="Book Antiqua" panose="02040602050305030304" pitchFamily="18" charset="0"/>
                <a:ea typeface="Calibri" panose="020F0502020204030204" pitchFamily="34" charset="0"/>
                <a:cs typeface="Times New Roman" panose="02020603050405020304" pitchFamily="18" charset="0"/>
              </a:rPr>
              <a:t>él</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todo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está</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vacante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y si </a:t>
            </a:r>
            <a:r>
              <a:rPr lang="es-ES" dirty="0" smtClean="0">
                <a:latin typeface="Book Antiqua" panose="02040602050305030304" pitchFamily="18" charset="0"/>
                <a:ea typeface="Calibri" panose="020F0502020204030204" pitchFamily="34" charset="0"/>
                <a:cs typeface="Times New Roman" panose="02020603050405020304" pitchFamily="18" charset="0"/>
              </a:rPr>
              <a:t>algunos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lugares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parecen</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cerrársele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es </a:t>
            </a:r>
            <a:r>
              <a:rPr lang="es-ES" dirty="0" smtClean="0">
                <a:latin typeface="Book Antiqua" panose="02040602050305030304" pitchFamily="18" charset="0"/>
                <a:ea typeface="Calibri" panose="020F0502020204030204" pitchFamily="34" charset="0"/>
                <a:cs typeface="Times New Roman" panose="02020603050405020304" pitchFamily="18" charset="0"/>
              </a:rPr>
              <a:t>porque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a </a:t>
            </a:r>
            <a:r>
              <a:rPr lang="es-ES" dirty="0" smtClean="0">
                <a:latin typeface="Book Antiqua" panose="02040602050305030304" pitchFamily="18" charset="0"/>
                <a:ea typeface="Calibri" panose="020F0502020204030204" pitchFamily="34" charset="0"/>
                <a:cs typeface="Times New Roman" panose="02020603050405020304" pitchFamily="18" charset="0"/>
              </a:rPr>
              <a:t>sus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ojos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no </a:t>
            </a:r>
            <a:r>
              <a:rPr lang="es-ES" dirty="0" smtClean="0">
                <a:latin typeface="Book Antiqua" panose="02040602050305030304" pitchFamily="18" charset="0"/>
                <a:ea typeface="Calibri" panose="020F0502020204030204" pitchFamily="34" charset="0"/>
                <a:cs typeface="Times New Roman" panose="02020603050405020304" pitchFamily="18" charset="0"/>
              </a:rPr>
              <a:t>vale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la pena </a:t>
            </a:r>
            <a:r>
              <a:rPr lang="es-ES" dirty="0" smtClean="0">
                <a:latin typeface="Book Antiqua" panose="02040602050305030304" pitchFamily="18" charset="0"/>
                <a:ea typeface="Calibri" panose="020F0502020204030204" pitchFamily="34" charset="0"/>
                <a:cs typeface="Times New Roman" panose="02020603050405020304" pitchFamily="18" charset="0"/>
              </a:rPr>
              <a:t>visitarlos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endParaRPr lang="es-ES" dirty="0">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ca-ES" dirty="0">
                <a:latin typeface="Book Antiqua" panose="02040602050305030304" pitchFamily="18" charset="0"/>
                <a:ea typeface="Calibri" panose="020F0502020204030204" pitchFamily="34" charset="0"/>
                <a:cs typeface="Times New Roman" panose="02020603050405020304" pitchFamily="18" charset="0"/>
              </a:rPr>
              <a:t>    El </a:t>
            </a:r>
            <a:r>
              <a:rPr lang="es-ES" dirty="0" smtClean="0">
                <a:latin typeface="Book Antiqua" panose="02040602050305030304" pitchFamily="18" charset="0"/>
                <a:ea typeface="Calibri" panose="020F0502020204030204" pitchFamily="34" charset="0"/>
                <a:cs typeface="Times New Roman" panose="02020603050405020304" pitchFamily="18" charset="0"/>
              </a:rPr>
              <a:t>paseante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solitario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y </a:t>
            </a:r>
            <a:r>
              <a:rPr lang="es-ES" dirty="0" smtClean="0">
                <a:latin typeface="Book Antiqua" panose="02040602050305030304" pitchFamily="18" charset="0"/>
                <a:ea typeface="Calibri" panose="020F0502020204030204" pitchFamily="34" charset="0"/>
                <a:cs typeface="Times New Roman" panose="02020603050405020304" pitchFamily="18" charset="0"/>
              </a:rPr>
              <a:t>pensativo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experimenta una </a:t>
            </a:r>
            <a:r>
              <a:rPr lang="es-ES" dirty="0" smtClean="0">
                <a:latin typeface="Book Antiqua" panose="02040602050305030304" pitchFamily="18" charset="0"/>
                <a:ea typeface="Calibri" panose="020F0502020204030204" pitchFamily="34" charset="0"/>
                <a:cs typeface="Times New Roman" panose="02020603050405020304" pitchFamily="18" charset="0"/>
              </a:rPr>
              <a:t>embriaguez</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particular </a:t>
            </a:r>
            <a:r>
              <a:rPr lang="es-ES" dirty="0" smtClean="0">
                <a:latin typeface="Book Antiqua" panose="02040602050305030304" pitchFamily="18" charset="0"/>
                <a:ea typeface="Calibri" panose="020F0502020204030204" pitchFamily="34" charset="0"/>
                <a:cs typeface="Times New Roman" panose="02020603050405020304" pitchFamily="18" charset="0"/>
              </a:rPr>
              <a:t>ante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esta universal </a:t>
            </a:r>
            <a:r>
              <a:rPr lang="es-ES" dirty="0" smtClean="0">
                <a:latin typeface="Book Antiqua" panose="02040602050305030304" pitchFamily="18" charset="0"/>
                <a:ea typeface="Calibri" panose="020F0502020204030204" pitchFamily="34" charset="0"/>
                <a:cs typeface="Times New Roman" panose="02020603050405020304" pitchFamily="18" charset="0"/>
              </a:rPr>
              <a:t>comunión</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Aquel</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que se desposa </a:t>
            </a:r>
            <a:r>
              <a:rPr lang="es-ES" dirty="0" smtClean="0">
                <a:latin typeface="Book Antiqua" panose="02040602050305030304" pitchFamily="18" charset="0"/>
                <a:ea typeface="Calibri" panose="020F0502020204030204" pitchFamily="34" charset="0"/>
                <a:cs typeface="Times New Roman" panose="02020603050405020304" pitchFamily="18" charset="0"/>
              </a:rPr>
              <a:t>fácilmente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con la multitud experimenta </a:t>
            </a:r>
            <a:r>
              <a:rPr lang="es-ES" dirty="0" smtClean="0">
                <a:latin typeface="Book Antiqua" panose="02040602050305030304" pitchFamily="18" charset="0"/>
                <a:ea typeface="Calibri" panose="020F0502020204030204" pitchFamily="34" charset="0"/>
                <a:cs typeface="Times New Roman" panose="02020603050405020304" pitchFamily="18" charset="0"/>
              </a:rPr>
              <a:t>goces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febriles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de los que </a:t>
            </a:r>
            <a:r>
              <a:rPr lang="es-ES" dirty="0" smtClean="0">
                <a:latin typeface="Book Antiqua" panose="02040602050305030304" pitchFamily="18" charset="0"/>
                <a:ea typeface="Calibri" panose="020F0502020204030204" pitchFamily="34" charset="0"/>
                <a:cs typeface="Times New Roman" panose="02020603050405020304" pitchFamily="18" charset="0"/>
              </a:rPr>
              <a:t>estarán</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eternamente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noProof="1" smtClean="0">
                <a:latin typeface="Book Antiqua" panose="02040602050305030304" pitchFamily="18" charset="0"/>
                <a:ea typeface="Calibri" panose="020F0502020204030204" pitchFamily="34" charset="0"/>
                <a:cs typeface="Times New Roman" panose="02020603050405020304" pitchFamily="18" charset="0"/>
              </a:rPr>
              <a:t>privados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el </a:t>
            </a:r>
            <a:r>
              <a:rPr lang="es-ES" dirty="0" smtClean="0">
                <a:latin typeface="Book Antiqua" panose="02040602050305030304" pitchFamily="18" charset="0"/>
                <a:ea typeface="Calibri" panose="020F0502020204030204" pitchFamily="34" charset="0"/>
                <a:cs typeface="Times New Roman" panose="02020603050405020304" pitchFamily="18" charset="0"/>
              </a:rPr>
              <a:t>egoísta</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cerrado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como un cofre, y el </a:t>
            </a:r>
            <a:r>
              <a:rPr lang="es-ES" dirty="0" smtClean="0">
                <a:latin typeface="Book Antiqua" panose="02040602050305030304" pitchFamily="18" charset="0"/>
                <a:ea typeface="Calibri" panose="020F0502020204030204" pitchFamily="34" charset="0"/>
                <a:cs typeface="Times New Roman" panose="02020603050405020304" pitchFamily="18" charset="0"/>
              </a:rPr>
              <a:t>perezoso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internado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como un </a:t>
            </a:r>
            <a:r>
              <a:rPr lang="es-ES" dirty="0" smtClean="0">
                <a:latin typeface="Book Antiqua" panose="02040602050305030304" pitchFamily="18" charset="0"/>
                <a:ea typeface="Calibri" panose="020F0502020204030204" pitchFamily="34" charset="0"/>
                <a:cs typeface="Times New Roman" panose="02020603050405020304" pitchFamily="18" charset="0"/>
              </a:rPr>
              <a:t>molusco</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Él</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adopta como </a:t>
            </a:r>
            <a:r>
              <a:rPr lang="es-ES" dirty="0" smtClean="0">
                <a:latin typeface="Book Antiqua" panose="02040602050305030304" pitchFamily="18" charset="0"/>
                <a:ea typeface="Calibri" panose="020F0502020204030204" pitchFamily="34" charset="0"/>
                <a:cs typeface="Times New Roman" panose="02020603050405020304" pitchFamily="18" charset="0"/>
              </a:rPr>
              <a:t>suyas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todas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las </a:t>
            </a:r>
            <a:r>
              <a:rPr lang="es-ES" dirty="0" smtClean="0">
                <a:latin typeface="Book Antiqua" panose="02040602050305030304" pitchFamily="18" charset="0"/>
                <a:ea typeface="Calibri" panose="020F0502020204030204" pitchFamily="34" charset="0"/>
                <a:cs typeface="Times New Roman" panose="02020603050405020304" pitchFamily="18" charset="0"/>
              </a:rPr>
              <a:t>profesiones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todas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las </a:t>
            </a:r>
            <a:r>
              <a:rPr lang="es-ES" dirty="0" smtClean="0">
                <a:latin typeface="Book Antiqua" panose="02040602050305030304" pitchFamily="18" charset="0"/>
                <a:ea typeface="Calibri" panose="020F0502020204030204" pitchFamily="34" charset="0"/>
                <a:cs typeface="Times New Roman" panose="02020603050405020304" pitchFamily="18" charset="0"/>
              </a:rPr>
              <a:t>satisfacciones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y </a:t>
            </a:r>
            <a:r>
              <a:rPr lang="es-ES" dirty="0" smtClean="0">
                <a:latin typeface="Book Antiqua" panose="02040602050305030304" pitchFamily="18" charset="0"/>
                <a:ea typeface="Calibri" panose="020F0502020204030204" pitchFamily="34" charset="0"/>
                <a:cs typeface="Times New Roman" panose="02020603050405020304" pitchFamily="18" charset="0"/>
              </a:rPr>
              <a:t>todas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las </a:t>
            </a:r>
            <a:r>
              <a:rPr lang="es-ES" dirty="0" smtClean="0">
                <a:latin typeface="Book Antiqua" panose="02040602050305030304" pitchFamily="18" charset="0"/>
                <a:ea typeface="Calibri" panose="020F0502020204030204" pitchFamily="34" charset="0"/>
                <a:cs typeface="Times New Roman" panose="02020603050405020304" pitchFamily="18" charset="0"/>
              </a:rPr>
              <a:t>miserias</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que se </a:t>
            </a:r>
            <a:r>
              <a:rPr lang="es-ES" dirty="0" smtClean="0">
                <a:latin typeface="Book Antiqua" panose="02040602050305030304" pitchFamily="18" charset="0"/>
                <a:ea typeface="Calibri" panose="020F0502020204030204" pitchFamily="34" charset="0"/>
                <a:cs typeface="Times New Roman" panose="02020603050405020304" pitchFamily="18" charset="0"/>
              </a:rPr>
              <a:t>le</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es-ES" dirty="0" smtClean="0">
                <a:latin typeface="Book Antiqua" panose="02040602050305030304" pitchFamily="18" charset="0"/>
                <a:ea typeface="Calibri" panose="020F0502020204030204" pitchFamily="34" charset="0"/>
                <a:cs typeface="Times New Roman" panose="02020603050405020304" pitchFamily="18" charset="0"/>
              </a:rPr>
              <a:t>presentan</a:t>
            </a:r>
            <a:r>
              <a:rPr lang="ca-ES" dirty="0" smtClean="0">
                <a:latin typeface="Book Antiqua" panose="02040602050305030304" pitchFamily="18" charset="0"/>
                <a:ea typeface="Calibri" panose="020F0502020204030204" pitchFamily="34" charset="0"/>
                <a:cs typeface="Times New Roman" panose="02020603050405020304" pitchFamily="18" charset="0"/>
              </a:rPr>
              <a:t> </a:t>
            </a:r>
            <a:r>
              <a:rPr lang="ca-ES" dirty="0">
                <a:latin typeface="Book Antiqua" panose="02040602050305030304" pitchFamily="18" charset="0"/>
                <a:ea typeface="Calibri" panose="020F0502020204030204" pitchFamily="34" charset="0"/>
                <a:cs typeface="Times New Roman" panose="02020603050405020304" pitchFamily="18" charset="0"/>
              </a:rPr>
              <a:t>en cada </a:t>
            </a:r>
            <a:r>
              <a:rPr lang="es-ES" dirty="0" smtClean="0">
                <a:latin typeface="Book Antiqua" panose="02040602050305030304" pitchFamily="18" charset="0"/>
                <a:ea typeface="Calibri" panose="020F0502020204030204" pitchFamily="34" charset="0"/>
                <a:cs typeface="Times New Roman" panose="02020603050405020304" pitchFamily="18" charset="0"/>
              </a:rPr>
              <a:t>situación</a:t>
            </a:r>
            <a:r>
              <a:rPr lang="ca-ES" dirty="0" smtClean="0">
                <a:latin typeface="Book Antiqua" panose="02040602050305030304" pitchFamily="18" charset="0"/>
                <a:ea typeface="Calibri" panose="020F0502020204030204" pitchFamily="34" charset="0"/>
                <a:cs typeface="Times New Roman" panose="02020603050405020304" pitchFamily="18" charset="0"/>
              </a:rPr>
              <a:t>.</a:t>
            </a:r>
            <a:endParaRPr lang="es-ES" dirty="0">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064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48680"/>
            <a:ext cx="9144000" cy="5623520"/>
          </a:xfrm>
          <a:prstGeom prst="rect">
            <a:avLst/>
          </a:prstGeom>
        </p:spPr>
      </p:pic>
    </p:spTree>
    <p:extLst>
      <p:ext uri="{BB962C8B-B14F-4D97-AF65-F5344CB8AC3E}">
        <p14:creationId xmlns:p14="http://schemas.microsoft.com/office/powerpoint/2010/main" val="19848315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395</TotalTime>
  <Words>2320</Words>
  <Application>Microsoft Office PowerPoint</Application>
  <PresentationFormat>Presentación en pantalla (4:3)</PresentationFormat>
  <Paragraphs>84</Paragraphs>
  <Slides>74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74</vt:i4>
      </vt:variant>
    </vt:vector>
  </HeadingPairs>
  <TitlesOfParts>
    <vt:vector size="83" baseType="lpstr">
      <vt:lpstr>Arial</vt:lpstr>
      <vt:lpstr>Book Antiqua</vt:lpstr>
      <vt:lpstr>Calibri</vt:lpstr>
      <vt:lpstr>Franklin Gothic Book</vt:lpstr>
      <vt:lpstr>Franklin Gothic Medium</vt:lpstr>
      <vt:lpstr>Times New Roman</vt:lpstr>
      <vt:lpstr>Tunga</vt:lpstr>
      <vt:lpstr>Wingdings</vt:lpstr>
      <vt:lpstr>Angles</vt:lpstr>
      <vt:lpstr>MODA Y MODERNIDAD</vt:lpstr>
      <vt:lpstr>Charles BAUDELAIRE (1821-1867)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Georg Simmel (1858-1918)</vt:lpstr>
      <vt:lpstr>Presentación de PowerPoint</vt:lpstr>
      <vt:lpstr>Presentación de PowerPoint</vt:lpstr>
      <vt:lpstr>Presentación de PowerPoint</vt:lpstr>
      <vt:lpstr>Presentación de PowerPoint</vt:lpstr>
      <vt:lpstr>Presentación de PowerPoint</vt:lpstr>
      <vt:lpstr>Presentación de PowerPoint</vt:lpstr>
      <vt:lpstr>Umberto eco (1932-2016)</vt:lpstr>
      <vt:lpstr>Presentación de PowerPoint</vt:lpstr>
      <vt:lpstr>Presentación de PowerPoint</vt:lpstr>
      <vt:lpstr>Presentación de PowerPoint</vt:lpstr>
      <vt:lpstr>Presentación de PowerPoint</vt:lpstr>
      <vt:lpstr>Presentación de PowerPoint</vt:lpstr>
      <vt:lpstr>Presentación de PowerPoint</vt:lpstr>
      <vt:lpstr>Gillo dorfles (1910-2018)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AUGUST SANDER (1876-1964)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John berger (1926-2017)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Encarnación-Paraguay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Disecta Membra</dc:title>
  <dc:creator>FHD</dc:creator>
  <cp:lastModifiedBy>Anacleto</cp:lastModifiedBy>
  <cp:revision>105</cp:revision>
  <dcterms:created xsi:type="dcterms:W3CDTF">2014-04-10T05:31:33Z</dcterms:created>
  <dcterms:modified xsi:type="dcterms:W3CDTF">2018-06-12T21:00:15Z</dcterms:modified>
</cp:coreProperties>
</file>