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9" r:id="rId3"/>
    <p:sldId id="260" r:id="rId4"/>
    <p:sldId id="261" r:id="rId5"/>
    <p:sldId id="262" r:id="rId6"/>
    <p:sldId id="257" r:id="rId7"/>
    <p:sldId id="258" r:id="rId8"/>
    <p:sldId id="263" r:id="rId9"/>
    <p:sldId id="264" r:id="rId1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59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D9D403-08BE-4BD7-A153-F0ED0E82943B}" type="datetimeFigureOut">
              <a:rPr lang="es-ES" smtClean="0"/>
              <a:t>19/06/2018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B96FF8-5529-4209-8A01-0207E025A2A2}" type="slidenum">
              <a:rPr lang="es-ES" smtClean="0"/>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1783A91-E887-4BB4-9BE3-FE32B15EBF77}" type="slidenum">
              <a:rPr lang="es-ES"/>
              <a:pPr/>
              <a:t>3</a:t>
            </a:fld>
            <a:endParaRPr lang="es-ES"/>
          </a:p>
        </p:txBody>
      </p:sp>
      <p:sp>
        <p:nvSpPr>
          <p:cNvPr id="3481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34818" name="Rectangle 2"/>
          <p:cNvSpPr txBox="1">
            <a:spLocks noGrp="1" noChangeArrowheads="1"/>
          </p:cNvSpPr>
          <p:nvPr>
            <p:ph type="body" idx="1"/>
          </p:nvPr>
        </p:nvSpPr>
        <p:spPr bwMode="auto">
          <a:xfrm>
            <a:off x="685512" y="4343231"/>
            <a:ext cx="5485536" cy="4113782"/>
          </a:xfrm>
          <a:prstGeom prst="rect">
            <a:avLst/>
          </a:prstGeom>
          <a:noFill/>
          <a:ln>
            <a:round/>
            <a:headEnd/>
            <a:tailEnd/>
          </a:ln>
        </p:spPr>
        <p:txBody>
          <a:bodyPr wrap="none" anchor="ct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9ADB9EA-8AAE-4500-AD29-8872BCD16012}" type="slidenum">
              <a:rPr lang="es-ES"/>
              <a:pPr/>
              <a:t>4</a:t>
            </a:fld>
            <a:endParaRPr lang="es-ES"/>
          </a:p>
        </p:txBody>
      </p:sp>
      <p:sp>
        <p:nvSpPr>
          <p:cNvPr id="35841"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35842" name="Rectangle 2"/>
          <p:cNvSpPr txBox="1">
            <a:spLocks noGrp="1" noChangeArrowheads="1"/>
          </p:cNvSpPr>
          <p:nvPr>
            <p:ph type="body" idx="1"/>
          </p:nvPr>
        </p:nvSpPr>
        <p:spPr bwMode="auto">
          <a:xfrm>
            <a:off x="685512" y="4343231"/>
            <a:ext cx="5485536" cy="4113782"/>
          </a:xfrm>
          <a:prstGeom prst="rect">
            <a:avLst/>
          </a:prstGeom>
          <a:noFill/>
          <a:ln>
            <a:round/>
            <a:headEnd/>
            <a:tailEnd/>
          </a:ln>
        </p:spPr>
        <p:txBody>
          <a:bodyPr wrap="none" anchor="ct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B68E1EA-EE0F-469B-816B-A765A41C8D7B}" type="slidenum">
              <a:rPr lang="es-ES"/>
              <a:pPr/>
              <a:t>5</a:t>
            </a:fld>
            <a:endParaRPr lang="es-ES"/>
          </a:p>
        </p:txBody>
      </p:sp>
      <p:sp>
        <p:nvSpPr>
          <p:cNvPr id="4096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40962" name="Rectangle 2"/>
          <p:cNvSpPr txBox="1">
            <a:spLocks noGrp="1" noChangeArrowheads="1"/>
          </p:cNvSpPr>
          <p:nvPr>
            <p:ph type="body" idx="1"/>
          </p:nvPr>
        </p:nvSpPr>
        <p:spPr bwMode="auto">
          <a:xfrm>
            <a:off x="685512" y="4343231"/>
            <a:ext cx="5485536" cy="4113782"/>
          </a:xfrm>
          <a:prstGeom prst="rect">
            <a:avLst/>
          </a:prstGeom>
          <a:noFill/>
          <a:ln>
            <a:round/>
            <a:headEnd/>
            <a:tailEnd/>
          </a:ln>
        </p:spPr>
        <p:txBody>
          <a:bodyPr wrap="none" anchor="ctr"/>
          <a:lstStyle/>
          <a:p>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a:solidFill>
                  <a:schemeClr val="tx1"/>
                </a:solidFill>
                <a:latin typeface="Arial" charset="0"/>
                <a:ea typeface="Verdana" charset="0"/>
                <a:cs typeface="Verdana" charset="0"/>
              </a:defRPr>
            </a:lvl1pPr>
            <a:lvl2pPr eaLnBrk="0">
              <a:tabLst>
                <a:tab pos="634643" algn="l"/>
                <a:tab pos="1269286" algn="l"/>
                <a:tab pos="1903929" algn="l"/>
                <a:tab pos="2538573" algn="l"/>
              </a:tabLst>
              <a:defRPr>
                <a:solidFill>
                  <a:schemeClr val="tx1"/>
                </a:solidFill>
                <a:latin typeface="Arial" charset="0"/>
                <a:ea typeface="Verdana" charset="0"/>
                <a:cs typeface="Verdana" charset="0"/>
              </a:defRPr>
            </a:lvl2pPr>
            <a:lvl3pPr eaLnBrk="0">
              <a:tabLst>
                <a:tab pos="634643" algn="l"/>
                <a:tab pos="1269286" algn="l"/>
                <a:tab pos="1903929" algn="l"/>
                <a:tab pos="2538573" algn="l"/>
              </a:tabLst>
              <a:defRPr>
                <a:solidFill>
                  <a:schemeClr val="tx1"/>
                </a:solidFill>
                <a:latin typeface="Arial" charset="0"/>
                <a:ea typeface="Verdana" charset="0"/>
                <a:cs typeface="Verdana" charset="0"/>
              </a:defRPr>
            </a:lvl3pPr>
            <a:lvl4pPr eaLnBrk="0">
              <a:tabLst>
                <a:tab pos="634643" algn="l"/>
                <a:tab pos="1269286" algn="l"/>
                <a:tab pos="1903929" algn="l"/>
                <a:tab pos="2538573" algn="l"/>
              </a:tabLst>
              <a:defRPr>
                <a:solidFill>
                  <a:schemeClr val="tx1"/>
                </a:solidFill>
                <a:latin typeface="Arial" charset="0"/>
                <a:ea typeface="Verdana" charset="0"/>
                <a:cs typeface="Verdana" charset="0"/>
              </a:defRPr>
            </a:lvl4pPr>
            <a:lvl5pPr eaLnBrk="0">
              <a:tabLst>
                <a:tab pos="634643" algn="l"/>
                <a:tab pos="1269286" algn="l"/>
                <a:tab pos="1903929" algn="l"/>
                <a:tab pos="2538573" algn="l"/>
              </a:tabLst>
              <a:defRPr>
                <a:solidFill>
                  <a:schemeClr val="tx1"/>
                </a:solidFill>
                <a:latin typeface="Arial" charset="0"/>
                <a:ea typeface="Verdana" charset="0"/>
                <a:cs typeface="Verdana"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ea typeface="Verdana" charset="0"/>
                <a:cs typeface="Verdana"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ea typeface="Verdana" charset="0"/>
                <a:cs typeface="Verdana"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ea typeface="Verdana" charset="0"/>
                <a:cs typeface="Verdana"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ea typeface="Verdana" charset="0"/>
                <a:cs typeface="Verdana" charset="0"/>
              </a:defRPr>
            </a:lvl9pPr>
          </a:lstStyle>
          <a:p>
            <a:pPr eaLnBrk="1"/>
            <a:fld id="{C204D3B8-BB46-4E91-AC39-26D5C026BF46}" type="slidenum">
              <a:rPr lang="es-ES" altLang="es-ES">
                <a:solidFill>
                  <a:srgbClr val="000000"/>
                </a:solidFill>
                <a:latin typeface="Times New Roman" pitchFamily="16" charset="0"/>
              </a:rPr>
              <a:pPr eaLnBrk="1"/>
              <a:t>6</a:t>
            </a:fld>
            <a:endParaRPr lang="es-ES" altLang="es-ES">
              <a:solidFill>
                <a:srgbClr val="000000"/>
              </a:solidFill>
              <a:latin typeface="Times New Roman" pitchFamily="16" charset="0"/>
            </a:endParaRPr>
          </a:p>
        </p:txBody>
      </p:sp>
      <p:sp>
        <p:nvSpPr>
          <p:cNvPr id="45059"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p:spPr>
      </p:sp>
      <p:sp>
        <p:nvSpPr>
          <p:cNvPr id="45060" name="Rectangle 2"/>
          <p:cNvSpPr txBox="1">
            <a:spLocks noGrp="1" noChangeArrowheads="1"/>
          </p:cNvSpPr>
          <p:nvPr>
            <p:ph type="body" idx="1"/>
          </p:nvPr>
        </p:nvSpPr>
        <p:spPr>
          <a:xfrm>
            <a:off x="685512" y="4343230"/>
            <a:ext cx="5486976" cy="41151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10"/>
          </p:nvPr>
        </p:nvSpPr>
        <p:spPr/>
        <p:txBody>
          <a:bodyPr/>
          <a:lstStyle/>
          <a:p>
            <a:fld id="{3EB96FF8-5529-4209-8A01-0207E025A2A2}" type="slidenum">
              <a:rPr lang="es-ES" smtClean="0"/>
              <a:t>8</a:t>
            </a:fld>
            <a:endParaRPr lang="es-ES"/>
          </a:p>
        </p:txBody>
      </p:sp>
    </p:spTree>
    <p:extLst>
      <p:ext uri="{BB962C8B-B14F-4D97-AF65-F5344CB8AC3E}">
        <p14:creationId xmlns:p14="http://schemas.microsoft.com/office/powerpoint/2010/main" val="2699591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748A946-36A5-42EB-94F1-2CA1229295AD}" type="datetimeFigureOut">
              <a:rPr lang="es-ES" smtClean="0"/>
              <a:t>19/06/2018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63CA1A2-65D6-440C-AE11-42896F5B46C4}"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748A946-36A5-42EB-94F1-2CA1229295AD}" type="datetimeFigureOut">
              <a:rPr lang="es-ES" smtClean="0"/>
              <a:t>19/06/2018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63CA1A2-65D6-440C-AE11-42896F5B46C4}"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748A946-36A5-42EB-94F1-2CA1229295AD}" type="datetimeFigureOut">
              <a:rPr lang="es-ES" smtClean="0"/>
              <a:t>19/06/2018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63CA1A2-65D6-440C-AE11-42896F5B46C4}" type="slidenum">
              <a:rPr lang="es-ES" smtClean="0"/>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456481" y="273629"/>
            <a:ext cx="8226720" cy="1143480"/>
          </a:xfrm>
        </p:spPr>
        <p:txBody>
          <a:bodyPr/>
          <a:lstStyle/>
          <a:p>
            <a:r>
              <a:rPr lang="es-ES" smtClean="0"/>
              <a:t>Haga clic para modificar el estilo de título del patrón</a:t>
            </a:r>
            <a:endParaRPr lang="es-ES"/>
          </a:p>
        </p:txBody>
      </p:sp>
      <p:sp>
        <p:nvSpPr>
          <p:cNvPr id="3" name="Rectangle 3"/>
          <p:cNvSpPr>
            <a:spLocks noGrp="1" noChangeArrowheads="1"/>
          </p:cNvSpPr>
          <p:nvPr>
            <p:ph type="dt" idx="10"/>
          </p:nvPr>
        </p:nvSpPr>
        <p:spPr>
          <a:ln/>
        </p:spPr>
        <p:txBody>
          <a:bodyPr/>
          <a:lstStyle>
            <a:lvl1pPr>
              <a:defRPr/>
            </a:lvl1pPr>
          </a:lstStyle>
          <a:p>
            <a:pPr>
              <a:defRPr/>
            </a:pPr>
            <a:endParaRPr lang="es-ES"/>
          </a:p>
        </p:txBody>
      </p:sp>
      <p:sp>
        <p:nvSpPr>
          <p:cNvPr id="4" name="Rectangle 4"/>
          <p:cNvSpPr>
            <a:spLocks noGrp="1" noChangeArrowheads="1"/>
          </p:cNvSpPr>
          <p:nvPr>
            <p:ph type="ftr" idx="11"/>
          </p:nvPr>
        </p:nvSpPr>
        <p:spPr>
          <a:ln/>
        </p:spPr>
        <p:txBody>
          <a:bodyPr/>
          <a:lstStyle>
            <a:lvl1pPr>
              <a:defRPr/>
            </a:lvl1pPr>
          </a:lstStyle>
          <a:p>
            <a:pPr>
              <a:defRPr/>
            </a:pPr>
            <a:endParaRPr lang="es-ES"/>
          </a:p>
        </p:txBody>
      </p:sp>
      <p:sp>
        <p:nvSpPr>
          <p:cNvPr id="5" name="Rectangle 5"/>
          <p:cNvSpPr>
            <a:spLocks noGrp="1" noChangeArrowheads="1"/>
          </p:cNvSpPr>
          <p:nvPr>
            <p:ph type="sldNum" idx="12"/>
          </p:nvPr>
        </p:nvSpPr>
        <p:spPr>
          <a:ln/>
        </p:spPr>
        <p:txBody>
          <a:bodyPr/>
          <a:lstStyle>
            <a:lvl1pPr>
              <a:defRPr/>
            </a:lvl1pPr>
          </a:lstStyle>
          <a:p>
            <a:pPr>
              <a:defRPr/>
            </a:pPr>
            <a:fld id="{DCFB6F1D-1168-4F4F-A0E6-3DBFB2D1C9DC}" type="slidenum">
              <a:rPr lang="es-ES"/>
              <a:pPr>
                <a:defRPr/>
              </a:pPr>
              <a:t>‹Nº›</a:t>
            </a:fld>
            <a:endParaRPr lang="es-ES"/>
          </a:p>
        </p:txBody>
      </p:sp>
    </p:spTree>
    <p:extLst>
      <p:ext uri="{BB962C8B-B14F-4D97-AF65-F5344CB8AC3E}">
        <p14:creationId xmlns:p14="http://schemas.microsoft.com/office/powerpoint/2010/main" val="1834365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748A946-36A5-42EB-94F1-2CA1229295AD}" type="datetimeFigureOut">
              <a:rPr lang="es-ES" smtClean="0"/>
              <a:t>19/06/2018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63CA1A2-65D6-440C-AE11-42896F5B46C4}"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748A946-36A5-42EB-94F1-2CA1229295AD}" type="datetimeFigureOut">
              <a:rPr lang="es-ES" smtClean="0"/>
              <a:t>19/06/2018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63CA1A2-65D6-440C-AE11-42896F5B46C4}"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748A946-36A5-42EB-94F1-2CA1229295AD}" type="datetimeFigureOut">
              <a:rPr lang="es-ES" smtClean="0"/>
              <a:t>19/06/2018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63CA1A2-65D6-440C-AE11-42896F5B46C4}"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748A946-36A5-42EB-94F1-2CA1229295AD}" type="datetimeFigureOut">
              <a:rPr lang="es-ES" smtClean="0"/>
              <a:t>19/06/2018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63CA1A2-65D6-440C-AE11-42896F5B46C4}"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748A946-36A5-42EB-94F1-2CA1229295AD}" type="datetimeFigureOut">
              <a:rPr lang="es-ES" smtClean="0"/>
              <a:t>19/06/2018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63CA1A2-65D6-440C-AE11-42896F5B46C4}"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748A946-36A5-42EB-94F1-2CA1229295AD}" type="datetimeFigureOut">
              <a:rPr lang="es-ES" smtClean="0"/>
              <a:t>19/06/2018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63CA1A2-65D6-440C-AE11-42896F5B46C4}"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748A946-36A5-42EB-94F1-2CA1229295AD}" type="datetimeFigureOut">
              <a:rPr lang="es-ES" smtClean="0"/>
              <a:t>19/06/2018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63CA1A2-65D6-440C-AE11-42896F5B46C4}"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748A946-36A5-42EB-94F1-2CA1229295AD}" type="datetimeFigureOut">
              <a:rPr lang="es-ES" smtClean="0"/>
              <a:t>19/06/2018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63CA1A2-65D6-440C-AE11-42896F5B46C4}"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48A946-36A5-42EB-94F1-2CA1229295AD}" type="datetimeFigureOut">
              <a:rPr lang="es-ES" smtClean="0"/>
              <a:t>19/06/2018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3CA1A2-65D6-440C-AE11-42896F5B46C4}"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b="1" i="1" dirty="0"/>
              <a:t>Derechos humanos y reconocimiento social</a:t>
            </a:r>
            <a:endParaRPr lang="es-ES" dirty="0"/>
          </a:p>
        </p:txBody>
      </p:sp>
      <p:sp>
        <p:nvSpPr>
          <p:cNvPr id="3" name="2 Subtítulo"/>
          <p:cNvSpPr>
            <a:spLocks noGrp="1"/>
          </p:cNvSpPr>
          <p:nvPr>
            <p:ph type="subTitle" idx="1"/>
          </p:nvPr>
        </p:nvSpPr>
        <p:spPr/>
        <p:txBody>
          <a:bodyPr/>
          <a:lstStyle/>
          <a:p>
            <a:r>
              <a:rPr lang="es-ES" dirty="0" err="1" smtClean="0"/>
              <a:t>Expodidáctica</a:t>
            </a:r>
            <a:r>
              <a:rPr lang="es-ES" dirty="0" smtClean="0"/>
              <a:t>, 19 junio 2018</a:t>
            </a:r>
            <a:endParaRPr lang="es-E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ocialist party leader (PSOE) Pedro Sanchez marches behind a banner during a LGBT pride rally in Valencia, Spain, June 18, 2016. REUTERS/Heino Kalis"/>
          <p:cNvPicPr>
            <a:picLocks noChangeAspect="1" noChangeArrowheads="1"/>
          </p:cNvPicPr>
          <p:nvPr/>
        </p:nvPicPr>
        <p:blipFill>
          <a:blip r:embed="rId2"/>
          <a:srcRect r="9248" b="24058"/>
          <a:stretch>
            <a:fillRect/>
          </a:stretch>
        </p:blipFill>
        <p:spPr bwMode="auto">
          <a:xfrm>
            <a:off x="461313" y="714356"/>
            <a:ext cx="8151732" cy="4071966"/>
          </a:xfrm>
          <a:prstGeom prst="rect">
            <a:avLst/>
          </a:prstGeom>
          <a:noFill/>
        </p:spPr>
      </p:pic>
      <p:pic>
        <p:nvPicPr>
          <p:cNvPr id="19460" name="Picture 4" descr="https://i0.wp.com/valenciabonita.es/wp-content/uploads/2017/06/Collage-PicMonkey-9.jpg?resize=960%2C576"/>
          <p:cNvPicPr>
            <a:picLocks noChangeAspect="1" noChangeArrowheads="1"/>
          </p:cNvPicPr>
          <p:nvPr/>
        </p:nvPicPr>
        <p:blipFill>
          <a:blip r:embed="rId3"/>
          <a:srcRect l="2344" t="3906" r="50781" b="51823"/>
          <a:stretch>
            <a:fillRect/>
          </a:stretch>
        </p:blipFill>
        <p:spPr bwMode="auto">
          <a:xfrm>
            <a:off x="4429124" y="4071942"/>
            <a:ext cx="4286280" cy="2428868"/>
          </a:xfrm>
          <a:prstGeom prst="rect">
            <a:avLst/>
          </a:prstGeom>
          <a:noFill/>
        </p:spPr>
      </p:pic>
      <p:sp>
        <p:nvSpPr>
          <p:cNvPr id="6" name="5 CuadroTexto"/>
          <p:cNvSpPr txBox="1"/>
          <p:nvPr/>
        </p:nvSpPr>
        <p:spPr>
          <a:xfrm>
            <a:off x="500034" y="5214950"/>
            <a:ext cx="3357586" cy="646331"/>
          </a:xfrm>
          <a:prstGeom prst="rect">
            <a:avLst/>
          </a:prstGeom>
          <a:noFill/>
        </p:spPr>
        <p:txBody>
          <a:bodyPr wrap="square" rtlCol="0">
            <a:spAutoFit/>
          </a:bodyPr>
          <a:lstStyle/>
          <a:p>
            <a:r>
              <a:rPr lang="es-ES" dirty="0" err="1" smtClean="0"/>
              <a:t>València</a:t>
            </a:r>
            <a:r>
              <a:rPr lang="es-ES" dirty="0" smtClean="0"/>
              <a:t>. Manifestaciones del día del orgullo LGTB 2016 y 2018</a:t>
            </a:r>
            <a:endParaRPr 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a:lum bright="20000"/>
          </a:blip>
          <a:srcRect/>
          <a:stretch>
            <a:fillRect/>
          </a:stretch>
        </p:blipFill>
        <p:spPr bwMode="auto">
          <a:xfrm>
            <a:off x="1167840" y="836728"/>
            <a:ext cx="6808320" cy="5184544"/>
          </a:xfrm>
          <a:prstGeom prst="rect">
            <a:avLst/>
          </a:prstGeom>
          <a:noFill/>
          <a:ln w="9525">
            <a:noFill/>
            <a:round/>
            <a:headEnd/>
            <a:tailEnd/>
          </a:ln>
          <a:effectLst/>
        </p:spPr>
      </p:pic>
      <p:sp>
        <p:nvSpPr>
          <p:cNvPr id="8194" name="Text Box 2"/>
          <p:cNvSpPr txBox="1">
            <a:spLocks noChangeArrowheads="1"/>
          </p:cNvSpPr>
          <p:nvPr/>
        </p:nvSpPr>
        <p:spPr bwMode="auto">
          <a:xfrm>
            <a:off x="2939041" y="6205612"/>
            <a:ext cx="6204960" cy="653829"/>
          </a:xfrm>
          <a:prstGeom prst="rect">
            <a:avLst/>
          </a:prstGeom>
          <a:noFill/>
          <a:ln w="9525">
            <a:noFill/>
            <a:round/>
            <a:headEnd/>
            <a:tailEnd/>
          </a:ln>
          <a:effectLst/>
        </p:spPr>
        <p:txBody>
          <a:bodyPr lIns="0" tIns="0" rIns="0" bIns="0" anchor="ct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dirty="0">
                <a:solidFill>
                  <a:srgbClr val="000000"/>
                </a:solidFill>
                <a:latin typeface="Times New Roman" pitchFamily="18" charset="0"/>
                <a:ea typeface="Verdana" pitchFamily="34" charset="0"/>
                <a:cs typeface="Verdana" pitchFamily="34" charset="0"/>
              </a:rPr>
              <a:t>Caravaggio (ca. 1598)</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a:srcRect/>
          <a:stretch>
            <a:fillRect/>
          </a:stretch>
        </p:blipFill>
        <p:spPr bwMode="auto">
          <a:xfrm>
            <a:off x="1421280" y="1009547"/>
            <a:ext cx="6301440" cy="4840348"/>
          </a:xfrm>
          <a:prstGeom prst="rect">
            <a:avLst/>
          </a:prstGeom>
          <a:noFill/>
          <a:ln w="9525">
            <a:noFill/>
            <a:round/>
            <a:headEnd/>
            <a:tailEnd/>
          </a:ln>
          <a:effectLst/>
        </p:spPr>
      </p:pic>
      <p:sp>
        <p:nvSpPr>
          <p:cNvPr id="9218" name="Text Box 2"/>
          <p:cNvSpPr txBox="1">
            <a:spLocks noChangeArrowheads="1"/>
          </p:cNvSpPr>
          <p:nvPr/>
        </p:nvSpPr>
        <p:spPr bwMode="auto">
          <a:xfrm>
            <a:off x="2939041" y="6205612"/>
            <a:ext cx="6204960" cy="653829"/>
          </a:xfrm>
          <a:prstGeom prst="rect">
            <a:avLst/>
          </a:prstGeom>
          <a:noFill/>
          <a:ln w="9525">
            <a:noFill/>
            <a:round/>
            <a:headEnd/>
            <a:tailEnd/>
          </a:ln>
          <a:effectLst/>
        </p:spPr>
        <p:txBody>
          <a:bodyPr lIns="0" tIns="0" rIns="0" bIns="0" anchor="ct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dirty="0">
                <a:solidFill>
                  <a:srgbClr val="000000"/>
                </a:solidFill>
                <a:latin typeface="Times New Roman" pitchFamily="18" charset="0"/>
                <a:ea typeface="Verdana" pitchFamily="34" charset="0"/>
                <a:cs typeface="Verdana" pitchFamily="34" charset="0"/>
              </a:rPr>
              <a:t>Caravaggio (1603)</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7215206" y="5643578"/>
            <a:ext cx="1571635" cy="653829"/>
          </a:xfrm>
          <a:prstGeom prst="rect">
            <a:avLst/>
          </a:prstGeom>
          <a:noFill/>
          <a:ln w="9525">
            <a:noFill/>
            <a:round/>
            <a:headEnd/>
            <a:tailEnd/>
          </a:ln>
          <a:effectLst/>
        </p:spPr>
        <p:txBody>
          <a:bodyPr lIns="0" tIns="14368" rIns="0" bIns="0" anchor="ct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dirty="0">
                <a:solidFill>
                  <a:srgbClr val="000000"/>
                </a:solidFill>
                <a:latin typeface="Times New Roman" pitchFamily="18" charset="0"/>
                <a:ea typeface="Verdana" pitchFamily="34" charset="0"/>
                <a:cs typeface="Verdana" pitchFamily="34" charset="0"/>
              </a:rPr>
              <a:t>Rembrandt, (</a:t>
            </a:r>
            <a:r>
              <a:rPr lang="en-US" dirty="0" smtClean="0">
                <a:solidFill>
                  <a:srgbClr val="000000"/>
                </a:solidFill>
                <a:latin typeface="Times New Roman" pitchFamily="18" charset="0"/>
                <a:ea typeface="Verdana" pitchFamily="34" charset="0"/>
                <a:cs typeface="Verdana" pitchFamily="34" charset="0"/>
              </a:rPr>
              <a:t>1635-1636)</a:t>
            </a:r>
            <a:endParaRPr lang="en-US" dirty="0">
              <a:solidFill>
                <a:srgbClr val="000000"/>
              </a:solidFill>
              <a:latin typeface="Times New Roman" pitchFamily="18" charset="0"/>
              <a:ea typeface="Verdana" pitchFamily="34" charset="0"/>
              <a:cs typeface="Verdana" pitchFamily="34" charset="0"/>
            </a:endParaRPr>
          </a:p>
        </p:txBody>
      </p:sp>
      <p:sp>
        <p:nvSpPr>
          <p:cNvPr id="21506" name="AutoShape 2" descr="Rembrandt Harmensz. van Rijn 03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1508" name="AutoShape 4" descr="https://upload.wikimedia.org/wikipedia/commons/4/4f/Rembrandt_Harmensz._van_Rijn_03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1510" name="AutoShape 6" descr="https://upload.wikimedia.org/wikipedia/commons/4/4f/Rembrandt_Harmensz._van_Rijn_03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1512" name="AutoShape 8" descr="https://upload.wikimedia.org/wikipedia/commons/4/4f/Rembrandt_Harmensz._van_Rijn_03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0" name="9 Imagen" descr="Rembrandt_Harmensz._van_Rijn_035.jpg"/>
          <p:cNvPicPr>
            <a:picLocks noChangeAspect="1"/>
          </p:cNvPicPr>
          <p:nvPr/>
        </p:nvPicPr>
        <p:blipFill>
          <a:blip r:embed="rId3"/>
          <a:stretch>
            <a:fillRect/>
          </a:stretch>
        </p:blipFill>
        <p:spPr>
          <a:xfrm>
            <a:off x="2210802" y="0"/>
            <a:ext cx="4722395" cy="6858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680" y="3875444"/>
            <a:ext cx="2635204" cy="2371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253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9058" y="3643314"/>
            <a:ext cx="1526015" cy="2545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253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6446" y="428604"/>
            <a:ext cx="1401062" cy="245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680" y="288805"/>
            <a:ext cx="3238560" cy="325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 name="Imatg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00496" y="428604"/>
            <a:ext cx="1446641" cy="2321138"/>
          </a:xfrm>
          <a:prstGeom prst="rect">
            <a:avLst/>
          </a:prstGeom>
        </p:spPr>
      </p:pic>
      <p:pic>
        <p:nvPicPr>
          <p:cNvPr id="8" name="Imatg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57884" y="3643314"/>
            <a:ext cx="1467330" cy="2316509"/>
          </a:xfrm>
          <a:prstGeom prst="rect">
            <a:avLst/>
          </a:prstGeom>
        </p:spPr>
      </p:pic>
      <p:pic>
        <p:nvPicPr>
          <p:cNvPr id="10" name="Imatg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29520" y="428604"/>
            <a:ext cx="1419307" cy="2356051"/>
          </a:xfrm>
          <a:prstGeom prst="rect">
            <a:avLst/>
          </a:prstGeom>
        </p:spPr>
      </p:pic>
      <p:sp>
        <p:nvSpPr>
          <p:cNvPr id="3074" name="AutoShape 2" descr="Resultado de imagen para honneth què es el socialis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076" name="AutoShape 4" descr="Resultado de imagen para honneth què es el socialis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3078" name="Picture 6" descr="http://www.alfonselmagnanim.net/sites/default/files/imagenes/Llibres/Novatores/37_honneth_idea.jpg"/>
          <p:cNvPicPr>
            <a:picLocks noChangeAspect="1" noChangeArrowheads="1"/>
          </p:cNvPicPr>
          <p:nvPr/>
        </p:nvPicPr>
        <p:blipFill>
          <a:blip r:embed="rId10" cstate="print"/>
          <a:srcRect/>
          <a:stretch>
            <a:fillRect/>
          </a:stretch>
        </p:blipFill>
        <p:spPr bwMode="auto">
          <a:xfrm>
            <a:off x="7500958" y="4357694"/>
            <a:ext cx="1111876" cy="1714536"/>
          </a:xfrm>
          <a:prstGeom prst="rect">
            <a:avLst/>
          </a:prstGeom>
          <a:noFill/>
        </p:spPr>
      </p:pic>
    </p:spTree>
    <p:extLst>
      <p:ext uri="{BB962C8B-B14F-4D97-AF65-F5344CB8AC3E}">
        <p14:creationId xmlns:p14="http://schemas.microsoft.com/office/powerpoint/2010/main" val="17324868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428597" y="500043"/>
          <a:ext cx="8286808" cy="5786479"/>
        </p:xfrm>
        <a:graphic>
          <a:graphicData uri="http://schemas.openxmlformats.org/drawingml/2006/table">
            <a:tbl>
              <a:tblPr/>
              <a:tblGrid>
                <a:gridCol w="2071476">
                  <a:extLst>
                    <a:ext uri="{9D8B030D-6E8A-4147-A177-3AD203B41FA5}">
                      <a16:colId xmlns:a16="http://schemas.microsoft.com/office/drawing/2014/main" val="20000"/>
                    </a:ext>
                  </a:extLst>
                </a:gridCol>
                <a:gridCol w="2071476">
                  <a:extLst>
                    <a:ext uri="{9D8B030D-6E8A-4147-A177-3AD203B41FA5}">
                      <a16:colId xmlns:a16="http://schemas.microsoft.com/office/drawing/2014/main" val="20001"/>
                    </a:ext>
                  </a:extLst>
                </a:gridCol>
                <a:gridCol w="2071476">
                  <a:extLst>
                    <a:ext uri="{9D8B030D-6E8A-4147-A177-3AD203B41FA5}">
                      <a16:colId xmlns:a16="http://schemas.microsoft.com/office/drawing/2014/main" val="20002"/>
                    </a:ext>
                  </a:extLst>
                </a:gridCol>
                <a:gridCol w="2072380">
                  <a:extLst>
                    <a:ext uri="{9D8B030D-6E8A-4147-A177-3AD203B41FA5}">
                      <a16:colId xmlns:a16="http://schemas.microsoft.com/office/drawing/2014/main" val="20003"/>
                    </a:ext>
                  </a:extLst>
                </a:gridCol>
              </a:tblGrid>
              <a:tr h="890228">
                <a:tc>
                  <a:txBody>
                    <a:bodyPr/>
                    <a:lstStyle/>
                    <a:p>
                      <a:pPr indent="0" algn="l">
                        <a:lnSpc>
                          <a:spcPct val="100000"/>
                        </a:lnSpc>
                        <a:spcAft>
                          <a:spcPts val="0"/>
                        </a:spcAft>
                      </a:pPr>
                      <a:r>
                        <a:rPr lang="es-ES_tradnl" sz="1800" dirty="0">
                          <a:latin typeface="Arial" pitchFamily="34" charset="0"/>
                          <a:ea typeface="Times New Roman"/>
                          <a:cs typeface="Arial" pitchFamily="34" charset="0"/>
                        </a:rPr>
                        <a:t>Modos de reconocimiento</a:t>
                      </a:r>
                      <a:endParaRPr lang="es-ES" sz="18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Aft>
                          <a:spcPts val="0"/>
                        </a:spcAft>
                      </a:pPr>
                      <a:r>
                        <a:rPr lang="es-ES_tradnl" sz="1800" dirty="0">
                          <a:latin typeface="Arial" pitchFamily="34" charset="0"/>
                          <a:ea typeface="Times New Roman"/>
                          <a:cs typeface="Arial" pitchFamily="34" charset="0"/>
                        </a:rPr>
                        <a:t>Dedicación emocional</a:t>
                      </a:r>
                      <a:endParaRPr lang="es-ES" sz="18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Aft>
                          <a:spcPts val="0"/>
                        </a:spcAft>
                      </a:pPr>
                      <a:r>
                        <a:rPr lang="es-ES_tradnl" sz="1800" kern="1200" dirty="0">
                          <a:solidFill>
                            <a:schemeClr val="tx1"/>
                          </a:solidFill>
                          <a:latin typeface="Arial" pitchFamily="34" charset="0"/>
                          <a:ea typeface="Times New Roman"/>
                          <a:cs typeface="Arial" pitchFamily="34" charset="0"/>
                        </a:rPr>
                        <a:t>Atención cognitiva</a:t>
                      </a:r>
                      <a:endParaRPr lang="es-ES" sz="18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Aft>
                          <a:spcPts val="0"/>
                        </a:spcAft>
                      </a:pPr>
                      <a:r>
                        <a:rPr lang="es-ES_tradnl" sz="1800" kern="1200" dirty="0">
                          <a:solidFill>
                            <a:schemeClr val="tx1"/>
                          </a:solidFill>
                          <a:latin typeface="Arial" pitchFamily="34" charset="0"/>
                          <a:ea typeface="Times New Roman"/>
                          <a:cs typeface="Arial" pitchFamily="34" charset="0"/>
                        </a:rPr>
                        <a:t>Valoración social</a:t>
                      </a:r>
                      <a:endParaRPr lang="es-ES" sz="18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90228">
                <a:tc>
                  <a:txBody>
                    <a:bodyPr/>
                    <a:lstStyle/>
                    <a:p>
                      <a:pPr indent="0" algn="l">
                        <a:lnSpc>
                          <a:spcPct val="100000"/>
                        </a:lnSpc>
                        <a:spcAft>
                          <a:spcPts val="0"/>
                        </a:spcAft>
                      </a:pPr>
                      <a:r>
                        <a:rPr lang="es-ES_tradnl" sz="1800">
                          <a:latin typeface="Arial" pitchFamily="34" charset="0"/>
                          <a:ea typeface="Times New Roman"/>
                          <a:cs typeface="Arial" pitchFamily="34" charset="0"/>
                        </a:rPr>
                        <a:t>Dimensión de personalidad</a:t>
                      </a:r>
                      <a:endParaRPr lang="es-ES" sz="18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Aft>
                          <a:spcPts val="0"/>
                        </a:spcAft>
                      </a:pPr>
                      <a:r>
                        <a:rPr lang="es-ES_tradnl" sz="1800" dirty="0">
                          <a:latin typeface="Arial" pitchFamily="34" charset="0"/>
                          <a:ea typeface="Times New Roman"/>
                          <a:cs typeface="Arial" pitchFamily="34" charset="0"/>
                        </a:rPr>
                        <a:t>Naturaleza y necesidad del afecto</a:t>
                      </a:r>
                      <a:endParaRPr lang="es-ES" sz="18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Aft>
                          <a:spcPts val="0"/>
                        </a:spcAft>
                      </a:pPr>
                      <a:r>
                        <a:rPr lang="es-ES_tradnl" sz="1800" kern="1200" dirty="0">
                          <a:solidFill>
                            <a:schemeClr val="tx1"/>
                          </a:solidFill>
                          <a:latin typeface="Arial" pitchFamily="34" charset="0"/>
                          <a:ea typeface="Times New Roman"/>
                          <a:cs typeface="Arial" pitchFamily="34" charset="0"/>
                        </a:rPr>
                        <a:t>Responsabilidad moral</a:t>
                      </a:r>
                      <a:endParaRPr lang="es-ES" sz="18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Aft>
                          <a:spcPts val="0"/>
                        </a:spcAft>
                      </a:pPr>
                      <a:r>
                        <a:rPr lang="es-ES_tradnl" sz="1800" kern="1200" dirty="0">
                          <a:solidFill>
                            <a:schemeClr val="tx1"/>
                          </a:solidFill>
                          <a:latin typeface="Arial" pitchFamily="34" charset="0"/>
                          <a:ea typeface="Times New Roman"/>
                          <a:cs typeface="Arial" pitchFamily="34" charset="0"/>
                        </a:rPr>
                        <a:t>Cualidades y capacidades</a:t>
                      </a:r>
                      <a:endParaRPr lang="es-ES" sz="18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90228">
                <a:tc>
                  <a:txBody>
                    <a:bodyPr/>
                    <a:lstStyle/>
                    <a:p>
                      <a:pPr indent="0" algn="l">
                        <a:lnSpc>
                          <a:spcPct val="100000"/>
                        </a:lnSpc>
                        <a:spcAft>
                          <a:spcPts val="0"/>
                        </a:spcAft>
                      </a:pPr>
                      <a:r>
                        <a:rPr lang="es-ES_tradnl" sz="1800" dirty="0">
                          <a:latin typeface="Arial" pitchFamily="34" charset="0"/>
                          <a:ea typeface="Times New Roman"/>
                          <a:cs typeface="Arial" pitchFamily="34" charset="0"/>
                        </a:rPr>
                        <a:t>Formas de reconocimiento</a:t>
                      </a:r>
                      <a:endParaRPr lang="es-ES" sz="18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Aft>
                          <a:spcPts val="0"/>
                        </a:spcAft>
                      </a:pPr>
                      <a:r>
                        <a:rPr lang="es-ES_tradnl" sz="1800" dirty="0">
                          <a:latin typeface="Arial" pitchFamily="34" charset="0"/>
                          <a:ea typeface="Times New Roman"/>
                          <a:cs typeface="Arial" pitchFamily="34" charset="0"/>
                        </a:rPr>
                        <a:t>Relaciones primarias (</a:t>
                      </a:r>
                      <a:r>
                        <a:rPr lang="es-ES_tradnl" sz="1800" b="1" dirty="0">
                          <a:latin typeface="Arial" pitchFamily="34" charset="0"/>
                          <a:ea typeface="Times New Roman"/>
                          <a:cs typeface="Arial" pitchFamily="34" charset="0"/>
                        </a:rPr>
                        <a:t>amor y amistad</a:t>
                      </a:r>
                      <a:r>
                        <a:rPr lang="es-ES_tradnl" sz="1800" dirty="0">
                          <a:latin typeface="Arial" pitchFamily="34" charset="0"/>
                          <a:ea typeface="Times New Roman"/>
                          <a:cs typeface="Arial" pitchFamily="34" charset="0"/>
                        </a:rPr>
                        <a:t>)</a:t>
                      </a:r>
                      <a:endParaRPr lang="es-ES" sz="18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Aft>
                          <a:spcPts val="0"/>
                        </a:spcAft>
                      </a:pPr>
                      <a:r>
                        <a:rPr lang="es-ES_tradnl" sz="1800" kern="1200" dirty="0">
                          <a:solidFill>
                            <a:schemeClr val="tx1"/>
                          </a:solidFill>
                          <a:latin typeface="Arial" pitchFamily="34" charset="0"/>
                          <a:ea typeface="Times New Roman"/>
                          <a:cs typeface="Arial" pitchFamily="34" charset="0"/>
                        </a:rPr>
                        <a:t>Relaciones de derecho (</a:t>
                      </a:r>
                      <a:r>
                        <a:rPr lang="es-ES_tradnl" sz="1800" b="1" kern="1200" dirty="0">
                          <a:solidFill>
                            <a:schemeClr val="tx1"/>
                          </a:solidFill>
                          <a:latin typeface="Arial" pitchFamily="34" charset="0"/>
                          <a:ea typeface="Times New Roman"/>
                          <a:cs typeface="Arial" pitchFamily="34" charset="0"/>
                        </a:rPr>
                        <a:t>derechos</a:t>
                      </a:r>
                      <a:r>
                        <a:rPr lang="es-ES_tradnl" sz="1800" kern="1200" dirty="0">
                          <a:solidFill>
                            <a:schemeClr val="tx1"/>
                          </a:solidFill>
                          <a:latin typeface="Arial" pitchFamily="34" charset="0"/>
                          <a:ea typeface="Times New Roman"/>
                          <a:cs typeface="Arial" pitchFamily="34" charset="0"/>
                        </a:rPr>
                        <a:t>)</a:t>
                      </a:r>
                      <a:endParaRPr lang="es-ES" sz="18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Aft>
                          <a:spcPts val="0"/>
                        </a:spcAft>
                      </a:pPr>
                      <a:r>
                        <a:rPr lang="es-ES_tradnl" sz="1800" kern="1200" dirty="0">
                          <a:solidFill>
                            <a:schemeClr val="tx1"/>
                          </a:solidFill>
                          <a:latin typeface="Arial" pitchFamily="34" charset="0"/>
                          <a:ea typeface="Times New Roman"/>
                          <a:cs typeface="Arial" pitchFamily="34" charset="0"/>
                        </a:rPr>
                        <a:t>Comunidad de valor (</a:t>
                      </a:r>
                      <a:r>
                        <a:rPr lang="es-ES_tradnl" sz="1800" b="1" kern="1200" dirty="0">
                          <a:solidFill>
                            <a:schemeClr val="tx1"/>
                          </a:solidFill>
                          <a:latin typeface="Arial" pitchFamily="34" charset="0"/>
                          <a:ea typeface="Times New Roman"/>
                          <a:cs typeface="Arial" pitchFamily="34" charset="0"/>
                        </a:rPr>
                        <a:t>solidaridad</a:t>
                      </a:r>
                      <a:r>
                        <a:rPr lang="es-ES_tradnl" sz="1800" kern="1200" dirty="0">
                          <a:solidFill>
                            <a:schemeClr val="tx1"/>
                          </a:solidFill>
                          <a:latin typeface="Arial" pitchFamily="34" charset="0"/>
                          <a:ea typeface="Times New Roman"/>
                          <a:cs typeface="Arial" pitchFamily="34" charset="0"/>
                        </a:rPr>
                        <a:t>)</a:t>
                      </a:r>
                      <a:endParaRPr lang="es-ES" sz="18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90228">
                <a:tc>
                  <a:txBody>
                    <a:bodyPr/>
                    <a:lstStyle/>
                    <a:p>
                      <a:pPr indent="0" algn="l">
                        <a:lnSpc>
                          <a:spcPct val="100000"/>
                        </a:lnSpc>
                        <a:spcAft>
                          <a:spcPts val="0"/>
                        </a:spcAft>
                      </a:pPr>
                      <a:r>
                        <a:rPr lang="es-ES_tradnl" sz="1800">
                          <a:latin typeface="Arial" pitchFamily="34" charset="0"/>
                          <a:ea typeface="Times New Roman"/>
                          <a:cs typeface="Arial" pitchFamily="34" charset="0"/>
                        </a:rPr>
                        <a:t>Potencial de desarrollo</a:t>
                      </a:r>
                      <a:endParaRPr lang="es-ES" sz="18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Aft>
                          <a:spcPts val="0"/>
                        </a:spcAft>
                      </a:pPr>
                      <a:r>
                        <a:rPr lang="es-ES_tradnl" sz="1800" dirty="0" smtClean="0">
                          <a:latin typeface="Arial" pitchFamily="34" charset="0"/>
                          <a:ea typeface="Times New Roman"/>
                          <a:cs typeface="Arial" pitchFamily="34" charset="0"/>
                        </a:rPr>
                        <a:t>Liberación de obstáculos</a:t>
                      </a:r>
                      <a:r>
                        <a:rPr lang="es-ES_tradnl" sz="1800" baseline="0" dirty="0" smtClean="0">
                          <a:latin typeface="Arial" pitchFamily="34" charset="0"/>
                          <a:ea typeface="Times New Roman"/>
                          <a:cs typeface="Arial" pitchFamily="34" charset="0"/>
                        </a:rPr>
                        <a:t> económicos</a:t>
                      </a:r>
                      <a:endParaRPr lang="es-ES_tradnl" sz="18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Aft>
                          <a:spcPts val="0"/>
                        </a:spcAft>
                      </a:pPr>
                      <a:r>
                        <a:rPr lang="es-ES_tradnl" sz="1800" kern="1200" dirty="0" smtClean="0">
                          <a:solidFill>
                            <a:schemeClr val="tx1"/>
                          </a:solidFill>
                          <a:latin typeface="Arial" pitchFamily="34" charset="0"/>
                          <a:ea typeface="Times New Roman"/>
                          <a:cs typeface="Arial" pitchFamily="34" charset="0"/>
                        </a:rPr>
                        <a:t>Generalización, materialización</a:t>
                      </a:r>
                      <a:endParaRPr lang="es-ES" sz="18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Aft>
                          <a:spcPts val="0"/>
                        </a:spcAft>
                      </a:pPr>
                      <a:r>
                        <a:rPr lang="es-ES_tradnl" sz="1800" kern="1200" dirty="0">
                          <a:solidFill>
                            <a:schemeClr val="tx1"/>
                          </a:solidFill>
                          <a:latin typeface="Arial" pitchFamily="34" charset="0"/>
                          <a:ea typeface="Times New Roman"/>
                          <a:cs typeface="Arial" pitchFamily="34" charset="0"/>
                        </a:rPr>
                        <a:t>Individualización, igualación</a:t>
                      </a:r>
                      <a:endParaRPr lang="es-ES" sz="18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90228">
                <a:tc>
                  <a:txBody>
                    <a:bodyPr/>
                    <a:lstStyle/>
                    <a:p>
                      <a:pPr indent="0" algn="l">
                        <a:lnSpc>
                          <a:spcPct val="100000"/>
                        </a:lnSpc>
                        <a:spcAft>
                          <a:spcPts val="0"/>
                        </a:spcAft>
                      </a:pPr>
                      <a:r>
                        <a:rPr lang="es-ES_tradnl" sz="1800">
                          <a:latin typeface="Arial" pitchFamily="34" charset="0"/>
                          <a:ea typeface="Times New Roman"/>
                          <a:cs typeface="Arial" pitchFamily="34" charset="0"/>
                        </a:rPr>
                        <a:t>Autorrelación práctica</a:t>
                      </a:r>
                      <a:endParaRPr lang="es-ES" sz="18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Aft>
                          <a:spcPts val="0"/>
                        </a:spcAft>
                      </a:pPr>
                      <a:r>
                        <a:rPr lang="es-ES_tradnl" sz="1800" dirty="0">
                          <a:latin typeface="Arial" pitchFamily="34" charset="0"/>
                          <a:ea typeface="Times New Roman"/>
                          <a:cs typeface="Arial" pitchFamily="34" charset="0"/>
                        </a:rPr>
                        <a:t>Autoconfianza</a:t>
                      </a:r>
                      <a:endParaRPr lang="es-ES" sz="18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Aft>
                          <a:spcPts val="0"/>
                        </a:spcAft>
                      </a:pPr>
                      <a:r>
                        <a:rPr lang="es-ES_tradnl" sz="1800" kern="1200" dirty="0" smtClean="0">
                          <a:solidFill>
                            <a:schemeClr val="tx1"/>
                          </a:solidFill>
                          <a:latin typeface="Arial" pitchFamily="34" charset="0"/>
                          <a:ea typeface="Times New Roman"/>
                          <a:cs typeface="Arial" pitchFamily="34" charset="0"/>
                        </a:rPr>
                        <a:t>Auto-respeto</a:t>
                      </a:r>
                      <a:endParaRPr lang="es-ES" sz="18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Aft>
                          <a:spcPts val="0"/>
                        </a:spcAft>
                      </a:pPr>
                      <a:r>
                        <a:rPr lang="es-ES_tradnl" sz="1800" kern="1200" dirty="0">
                          <a:solidFill>
                            <a:schemeClr val="tx1"/>
                          </a:solidFill>
                          <a:latin typeface="Arial" pitchFamily="34" charset="0"/>
                          <a:ea typeface="Times New Roman"/>
                          <a:cs typeface="Arial" pitchFamily="34" charset="0"/>
                        </a:rPr>
                        <a:t>Autoestima</a:t>
                      </a:r>
                      <a:endParaRPr lang="es-ES" sz="18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35339">
                <a:tc>
                  <a:txBody>
                    <a:bodyPr/>
                    <a:lstStyle/>
                    <a:p>
                      <a:pPr indent="0" algn="l">
                        <a:lnSpc>
                          <a:spcPct val="100000"/>
                        </a:lnSpc>
                        <a:spcAft>
                          <a:spcPts val="0"/>
                        </a:spcAft>
                      </a:pPr>
                      <a:r>
                        <a:rPr lang="es-ES_tradnl" sz="1800">
                          <a:latin typeface="Arial" pitchFamily="34" charset="0"/>
                          <a:ea typeface="Times New Roman"/>
                          <a:cs typeface="Arial" pitchFamily="34" charset="0"/>
                        </a:rPr>
                        <a:t>Formas de desprecio</a:t>
                      </a:r>
                      <a:endParaRPr lang="es-ES" sz="18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Aft>
                          <a:spcPts val="0"/>
                        </a:spcAft>
                      </a:pPr>
                      <a:r>
                        <a:rPr lang="es-ES_tradnl" sz="1800" dirty="0">
                          <a:latin typeface="Arial" pitchFamily="34" charset="0"/>
                          <a:ea typeface="Times New Roman"/>
                          <a:cs typeface="Arial" pitchFamily="34" charset="0"/>
                        </a:rPr>
                        <a:t>Maltrato y violación, integridad física</a:t>
                      </a:r>
                      <a:endParaRPr lang="es-ES" sz="18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Aft>
                          <a:spcPts val="0"/>
                        </a:spcAft>
                      </a:pPr>
                      <a:r>
                        <a:rPr lang="es-ES_tradnl" sz="1800" kern="1200" dirty="0">
                          <a:solidFill>
                            <a:schemeClr val="tx1"/>
                          </a:solidFill>
                          <a:latin typeface="Arial" pitchFamily="34" charset="0"/>
                          <a:ea typeface="Times New Roman"/>
                          <a:cs typeface="Arial" pitchFamily="34" charset="0"/>
                        </a:rPr>
                        <a:t>Desposesión de derechos y exclusión; integridad social</a:t>
                      </a:r>
                      <a:endParaRPr lang="es-ES" sz="18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Aft>
                          <a:spcPts val="0"/>
                        </a:spcAft>
                      </a:pPr>
                      <a:r>
                        <a:rPr lang="es-ES_tradnl" sz="1800" kern="1200" dirty="0">
                          <a:solidFill>
                            <a:schemeClr val="tx1"/>
                          </a:solidFill>
                          <a:latin typeface="Arial" pitchFamily="34" charset="0"/>
                          <a:ea typeface="Times New Roman"/>
                          <a:cs typeface="Arial" pitchFamily="34" charset="0"/>
                        </a:rPr>
                        <a:t>Indignidad e injuria, «honor», dignidad</a:t>
                      </a:r>
                      <a:endParaRPr lang="es-ES" sz="18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332656"/>
            <a:ext cx="8226720" cy="5786478"/>
          </a:xfrm>
        </p:spPr>
        <p:txBody>
          <a:bodyPr>
            <a:noAutofit/>
          </a:bodyPr>
          <a:lstStyle/>
          <a:p>
            <a:pPr lvl="0" algn="l"/>
            <a:r>
              <a:rPr lang="es-ES" sz="2400" b="1" dirty="0" smtClean="0">
                <a:latin typeface="Bodoni MT" panose="02070603080606020203" pitchFamily="18" charset="0"/>
              </a:rPr>
              <a:t>Invisibilidad: </a:t>
            </a:r>
            <a:br>
              <a:rPr lang="es-ES" sz="2400" b="1" dirty="0" smtClean="0">
                <a:latin typeface="Bodoni MT" panose="02070603080606020203" pitchFamily="18" charset="0"/>
              </a:rPr>
            </a:br>
            <a:r>
              <a:rPr lang="es-ES" sz="2400" dirty="0" smtClean="0">
                <a:latin typeface="Bodoni MT" panose="02070603080606020203" pitchFamily="18" charset="0"/>
              </a:rPr>
              <a:t/>
            </a:r>
            <a:br>
              <a:rPr lang="es-ES" sz="2400" dirty="0" smtClean="0">
                <a:latin typeface="Bodoni MT" panose="02070603080606020203" pitchFamily="18" charset="0"/>
              </a:rPr>
            </a:br>
            <a:r>
              <a:rPr lang="es-ES" sz="2400" dirty="0" smtClean="0">
                <a:latin typeface="Bodoni MT" panose="02070603080606020203" pitchFamily="18" charset="0"/>
              </a:rPr>
              <a:t>La </a:t>
            </a:r>
            <a:r>
              <a:rPr lang="es-ES" sz="2400" b="1" i="1" dirty="0" smtClean="0">
                <a:latin typeface="Bodoni MT" panose="02070603080606020203" pitchFamily="18" charset="0"/>
              </a:rPr>
              <a:t>visibilidad </a:t>
            </a:r>
            <a:r>
              <a:rPr lang="es-ES" sz="2400" dirty="0" smtClean="0">
                <a:latin typeface="Bodoni MT" panose="02070603080606020203" pitchFamily="18" charset="0"/>
              </a:rPr>
              <a:t>designa </a:t>
            </a:r>
            <a:r>
              <a:rPr lang="es-ES" sz="2400" dirty="0">
                <a:latin typeface="Bodoni MT" panose="02070603080606020203" pitchFamily="18" charset="0"/>
              </a:rPr>
              <a:t>algo más que la </a:t>
            </a:r>
            <a:r>
              <a:rPr lang="es-ES" sz="2400" b="1" i="1" dirty="0">
                <a:latin typeface="Bodoni MT" panose="02070603080606020203" pitchFamily="18" charset="0"/>
              </a:rPr>
              <a:t>perceptibilidad</a:t>
            </a:r>
            <a:r>
              <a:rPr lang="es-ES" sz="2400" dirty="0">
                <a:latin typeface="Bodoni MT" panose="02070603080606020203" pitchFamily="18" charset="0"/>
              </a:rPr>
              <a:t>, porque incluye una identificación individual </a:t>
            </a:r>
            <a:r>
              <a:rPr lang="es-ES" sz="2400" dirty="0" smtClean="0">
                <a:latin typeface="Bodoni MT" panose="02070603080606020203" pitchFamily="18" charset="0"/>
              </a:rPr>
              <a:t>elemental.</a:t>
            </a:r>
            <a:r>
              <a:rPr lang="es-ES" sz="2400" dirty="0" smtClean="0">
                <a:latin typeface="Bodoni MT" panose="02070603080606020203" pitchFamily="18" charset="0"/>
              </a:rPr>
              <a:t/>
            </a:r>
            <a:br>
              <a:rPr lang="es-ES" sz="2400" dirty="0" smtClean="0">
                <a:latin typeface="Bodoni MT" panose="02070603080606020203" pitchFamily="18" charset="0"/>
              </a:rPr>
            </a:br>
            <a:r>
              <a:rPr lang="es-ES" sz="2400" dirty="0">
                <a:latin typeface="Bodoni MT" panose="02070603080606020203" pitchFamily="18" charset="0"/>
              </a:rPr>
              <a:t/>
            </a:r>
            <a:br>
              <a:rPr lang="es-ES" sz="2400" dirty="0">
                <a:latin typeface="Bodoni MT" panose="02070603080606020203" pitchFamily="18" charset="0"/>
              </a:rPr>
            </a:br>
            <a:r>
              <a:rPr lang="es-ES" sz="2400" dirty="0">
                <a:latin typeface="Bodoni MT" panose="02070603080606020203" pitchFamily="18" charset="0"/>
              </a:rPr>
              <a:t>La </a:t>
            </a:r>
            <a:r>
              <a:rPr lang="es-ES" sz="2400" b="1" i="1" dirty="0">
                <a:latin typeface="Bodoni MT" panose="02070603080606020203" pitchFamily="18" charset="0"/>
              </a:rPr>
              <a:t>visibilidad </a:t>
            </a:r>
            <a:r>
              <a:rPr lang="es-ES" sz="2400" b="1" i="1" dirty="0" smtClean="0">
                <a:latin typeface="Bodoni MT" panose="02070603080606020203" pitchFamily="18" charset="0"/>
              </a:rPr>
              <a:t>óptica </a:t>
            </a:r>
            <a:r>
              <a:rPr lang="es-ES" sz="2400" dirty="0" smtClean="0">
                <a:latin typeface="Bodoni MT" panose="02070603080606020203" pitchFamily="18" charset="0"/>
              </a:rPr>
              <a:t>representa </a:t>
            </a:r>
            <a:r>
              <a:rPr lang="es-ES" sz="2400" dirty="0">
                <a:latin typeface="Bodoni MT" panose="02070603080606020203" pitchFamily="18" charset="0"/>
              </a:rPr>
              <a:t>una forma primera de lo que denominamos </a:t>
            </a:r>
            <a:r>
              <a:rPr lang="es-ES" sz="2400" i="1" dirty="0">
                <a:latin typeface="Bodoni MT" panose="02070603080606020203" pitchFamily="18" charset="0"/>
              </a:rPr>
              <a:t>conocer</a:t>
            </a:r>
            <a:r>
              <a:rPr lang="es-ES" sz="2400" dirty="0" smtClean="0">
                <a:latin typeface="Bodoni MT" panose="02070603080606020203" pitchFamily="18" charset="0"/>
              </a:rPr>
              <a:t>.</a:t>
            </a:r>
            <a:br>
              <a:rPr lang="es-ES" sz="2400" dirty="0" smtClean="0">
                <a:latin typeface="Bodoni MT" panose="02070603080606020203" pitchFamily="18" charset="0"/>
              </a:rPr>
            </a:br>
            <a:r>
              <a:rPr lang="es-ES" sz="2400" dirty="0">
                <a:latin typeface="Bodoni MT" panose="02070603080606020203" pitchFamily="18" charset="0"/>
              </a:rPr>
              <a:t/>
            </a:r>
            <a:br>
              <a:rPr lang="es-ES" sz="2400" dirty="0">
                <a:latin typeface="Bodoni MT" panose="02070603080606020203" pitchFamily="18" charset="0"/>
              </a:rPr>
            </a:br>
            <a:r>
              <a:rPr lang="es-ES" sz="2400" dirty="0">
                <a:latin typeface="Bodoni MT" panose="02070603080606020203" pitchFamily="18" charset="0"/>
              </a:rPr>
              <a:t>La </a:t>
            </a:r>
            <a:r>
              <a:rPr lang="es-ES" sz="2400" b="1" i="1" dirty="0">
                <a:latin typeface="Bodoni MT" panose="02070603080606020203" pitchFamily="18" charset="0"/>
              </a:rPr>
              <a:t>invisibilidad</a:t>
            </a:r>
            <a:r>
              <a:rPr lang="es-ES" sz="2400" dirty="0">
                <a:latin typeface="Bodoni MT" panose="02070603080606020203" pitchFamily="18" charset="0"/>
              </a:rPr>
              <a:t> en sentido </a:t>
            </a:r>
            <a:r>
              <a:rPr lang="es-ES" sz="2400" dirty="0" smtClean="0">
                <a:latin typeface="Bodoni MT" panose="02070603080606020203" pitchFamily="18" charset="0"/>
              </a:rPr>
              <a:t>social </a:t>
            </a:r>
            <a:r>
              <a:rPr lang="es-ES" sz="2400" dirty="0">
                <a:latin typeface="Bodoni MT" panose="02070603080606020203" pitchFamily="18" charset="0"/>
              </a:rPr>
              <a:t>presupone necesariamente la visibilidad en sentido literal: ver sin ver o </a:t>
            </a:r>
            <a:r>
              <a:rPr lang="es-ES" sz="2400" dirty="0" smtClean="0">
                <a:latin typeface="Bodoni MT" panose="02070603080606020203" pitchFamily="18" charset="0"/>
              </a:rPr>
              <a:t>mirar-a-través. </a:t>
            </a:r>
            <a:r>
              <a:rPr lang="es-ES" sz="2400" dirty="0" smtClean="0">
                <a:latin typeface="Bodoni MT" panose="02070603080606020203" pitchFamily="18" charset="0"/>
              </a:rPr>
              <a:t>Es </a:t>
            </a:r>
            <a:r>
              <a:rPr lang="es-ES" sz="2400" dirty="0" smtClean="0">
                <a:latin typeface="Bodoni MT" panose="02070603080606020203" pitchFamily="18" charset="0"/>
              </a:rPr>
              <a:t>un </a:t>
            </a:r>
            <a:r>
              <a:rPr lang="es-ES" sz="2400" dirty="0">
                <a:latin typeface="Bodoni MT" panose="02070603080606020203" pitchFamily="18" charset="0"/>
              </a:rPr>
              <a:t>fenómeno que no tiene nada que ver con lo escondido, </a:t>
            </a:r>
            <a:r>
              <a:rPr lang="es-ES" sz="2400" dirty="0" smtClean="0">
                <a:latin typeface="Bodoni MT" panose="02070603080606020203" pitchFamily="18" charset="0"/>
              </a:rPr>
              <a:t>sino </a:t>
            </a:r>
            <a:r>
              <a:rPr lang="es-ES" sz="2400" dirty="0">
                <a:latin typeface="Bodoni MT" panose="02070603080606020203" pitchFamily="18" charset="0"/>
              </a:rPr>
              <a:t>con lo social.</a:t>
            </a:r>
            <a:br>
              <a:rPr lang="es-ES" sz="2400" dirty="0">
                <a:latin typeface="Bodoni MT" panose="02070603080606020203" pitchFamily="18" charset="0"/>
              </a:rPr>
            </a:br>
            <a:r>
              <a:rPr lang="es-ES" sz="2400" dirty="0" smtClean="0">
                <a:latin typeface="Bodoni MT" panose="02070603080606020203" pitchFamily="18" charset="0"/>
              </a:rPr>
              <a:t/>
            </a:r>
            <a:br>
              <a:rPr lang="es-ES" sz="2400" dirty="0" smtClean="0">
                <a:latin typeface="Bodoni MT" panose="02070603080606020203" pitchFamily="18" charset="0"/>
              </a:rPr>
            </a:br>
            <a:r>
              <a:rPr lang="es-ES" sz="2400" dirty="0" smtClean="0">
                <a:latin typeface="Bodoni MT" panose="02070603080606020203" pitchFamily="18" charset="0"/>
              </a:rPr>
              <a:t>Para </a:t>
            </a:r>
            <a:r>
              <a:rPr lang="es-ES" sz="2400" b="1" i="1" dirty="0">
                <a:latin typeface="Bodoni MT" panose="02070603080606020203" pitchFamily="18" charset="0"/>
              </a:rPr>
              <a:t>hacer visible</a:t>
            </a:r>
            <a:r>
              <a:rPr lang="es-ES" sz="2400" b="1" dirty="0">
                <a:latin typeface="Bodoni MT" panose="02070603080606020203" pitchFamily="18" charset="0"/>
              </a:rPr>
              <a:t> </a:t>
            </a:r>
            <a:r>
              <a:rPr lang="es-ES" sz="2400" dirty="0">
                <a:latin typeface="Bodoni MT" panose="02070603080606020203" pitchFamily="18" charset="0"/>
              </a:rPr>
              <a:t>a una persona hay que tomarla en consideración favorablemente mediante acciones, gestos o mímica</a:t>
            </a:r>
            <a:r>
              <a:rPr lang="es-ES" sz="2400" dirty="0" smtClean="0">
                <a:latin typeface="Bodoni MT" panose="02070603080606020203" pitchFamily="18" charset="0"/>
              </a:rPr>
              <a:t>.</a:t>
            </a:r>
            <a:endParaRPr lang="es-ES" sz="2400" dirty="0">
              <a:latin typeface="Bodoni MT" panose="02070603080606020203"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48680"/>
            <a:ext cx="8226720" cy="6597352"/>
          </a:xfrm>
        </p:spPr>
        <p:txBody>
          <a:bodyPr>
            <a:noAutofit/>
          </a:bodyPr>
          <a:lstStyle/>
          <a:p>
            <a:pPr lvl="0" algn="l"/>
            <a:r>
              <a:rPr lang="es-ES" sz="2800" dirty="0" smtClean="0">
                <a:latin typeface="Bodoni MT" panose="02070603080606020203" pitchFamily="18" charset="0"/>
              </a:rPr>
              <a:t/>
            </a:r>
            <a:br>
              <a:rPr lang="es-ES" sz="2800" dirty="0" smtClean="0">
                <a:latin typeface="Bodoni MT" panose="02070603080606020203" pitchFamily="18" charset="0"/>
              </a:rPr>
            </a:br>
            <a:r>
              <a:rPr lang="es-ES" sz="2800" dirty="0">
                <a:latin typeface="Bodoni MT" panose="02070603080606020203" pitchFamily="18" charset="0"/>
              </a:rPr>
              <a:t/>
            </a:r>
            <a:br>
              <a:rPr lang="es-ES" sz="2800" dirty="0">
                <a:latin typeface="Bodoni MT" panose="02070603080606020203" pitchFamily="18" charset="0"/>
              </a:rPr>
            </a:br>
            <a:r>
              <a:rPr lang="es-ES" sz="2800" dirty="0" smtClean="0">
                <a:latin typeface="Bodoni MT" panose="02070603080606020203" pitchFamily="18" charset="0"/>
              </a:rPr>
              <a:t/>
            </a:r>
            <a:br>
              <a:rPr lang="es-ES" sz="2800" dirty="0" smtClean="0">
                <a:latin typeface="Bodoni MT" panose="02070603080606020203" pitchFamily="18" charset="0"/>
              </a:rPr>
            </a:br>
            <a:r>
              <a:rPr lang="es-ES" sz="2800" dirty="0" smtClean="0">
                <a:latin typeface="Bodoni MT" panose="02070603080606020203" pitchFamily="18" charset="0"/>
              </a:rPr>
              <a:t>Si </a:t>
            </a:r>
            <a:r>
              <a:rPr lang="es-ES" sz="2800" dirty="0" smtClean="0">
                <a:latin typeface="Bodoni MT" panose="02070603080606020203" pitchFamily="18" charset="0"/>
              </a:rPr>
              <a:t>observamos </a:t>
            </a:r>
            <a:r>
              <a:rPr lang="es-ES" sz="2800" dirty="0" smtClean="0">
                <a:latin typeface="Bodoni MT" panose="02070603080606020203" pitchFamily="18" charset="0"/>
              </a:rPr>
              <a:t>lo que </a:t>
            </a:r>
            <a:r>
              <a:rPr lang="es-ES" sz="2800" dirty="0" err="1" smtClean="0">
                <a:latin typeface="Bodoni MT" panose="02070603080606020203" pitchFamily="18" charset="0"/>
              </a:rPr>
              <a:t>Honneth</a:t>
            </a:r>
            <a:r>
              <a:rPr lang="es-ES" sz="2800" dirty="0" smtClean="0">
                <a:latin typeface="Bodoni MT" panose="02070603080606020203" pitchFamily="18" charset="0"/>
              </a:rPr>
              <a:t> describe </a:t>
            </a:r>
            <a:r>
              <a:rPr lang="es-ES" sz="2800" dirty="0" smtClean="0">
                <a:latin typeface="Bodoni MT" panose="02070603080606020203" pitchFamily="18" charset="0"/>
              </a:rPr>
              <a:t>como </a:t>
            </a:r>
            <a:r>
              <a:rPr lang="es-ES" sz="2800" i="1" dirty="0" smtClean="0">
                <a:latin typeface="Bodoni MT" panose="02070603080606020203" pitchFamily="18" charset="0"/>
              </a:rPr>
              <a:t>volverse visible </a:t>
            </a:r>
            <a:r>
              <a:rPr lang="es-ES" sz="2800" dirty="0" smtClean="0">
                <a:latin typeface="Bodoni MT" panose="02070603080606020203" pitchFamily="18" charset="0"/>
              </a:rPr>
              <a:t>o </a:t>
            </a:r>
            <a:r>
              <a:rPr lang="es-ES" sz="2800" i="1" dirty="0" smtClean="0">
                <a:latin typeface="Bodoni MT" panose="02070603080606020203" pitchFamily="18" charset="0"/>
              </a:rPr>
              <a:t>hacerse visible</a:t>
            </a:r>
            <a:r>
              <a:rPr lang="es-ES" sz="2800" dirty="0" smtClean="0">
                <a:latin typeface="Bodoni MT" panose="02070603080606020203" pitchFamily="18" charset="0"/>
              </a:rPr>
              <a:t> en el sentido no-visual, es decir, como una forma elemental de </a:t>
            </a:r>
            <a:r>
              <a:rPr lang="es-ES" sz="2800" i="1" dirty="0" smtClean="0">
                <a:latin typeface="Bodoni MT" panose="02070603080606020203" pitchFamily="18" charset="0"/>
              </a:rPr>
              <a:t>reconocimiento</a:t>
            </a:r>
            <a:r>
              <a:rPr lang="es-ES" sz="2800" dirty="0" smtClean="0">
                <a:latin typeface="Bodoni MT" panose="02070603080606020203" pitchFamily="18" charset="0"/>
              </a:rPr>
              <a:t>, entonces la distinción entre “</a:t>
            </a:r>
            <a:r>
              <a:rPr lang="es-ES" sz="2800" i="1" dirty="0" smtClean="0">
                <a:latin typeface="Bodoni MT" panose="02070603080606020203" pitchFamily="18" charset="0"/>
              </a:rPr>
              <a:t>conocer</a:t>
            </a:r>
            <a:r>
              <a:rPr lang="es-ES" sz="2800" dirty="0" smtClean="0">
                <a:latin typeface="Bodoni MT" panose="02070603080606020203" pitchFamily="18" charset="0"/>
              </a:rPr>
              <a:t> y </a:t>
            </a:r>
            <a:r>
              <a:rPr lang="es-ES" sz="2800" i="1" dirty="0" smtClean="0">
                <a:latin typeface="Bodoni MT" panose="02070603080606020203" pitchFamily="18" charset="0"/>
              </a:rPr>
              <a:t>reconocer </a:t>
            </a:r>
            <a:r>
              <a:rPr lang="es-ES" sz="2800" dirty="0" smtClean="0">
                <a:latin typeface="Bodoni MT" panose="02070603080606020203" pitchFamily="18" charset="0"/>
              </a:rPr>
              <a:t>resulta clara</a:t>
            </a:r>
            <a:r>
              <a:rPr lang="es-ES" sz="2800" dirty="0" smtClean="0">
                <a:latin typeface="Bodoni MT" panose="02070603080606020203" pitchFamily="18" charset="0"/>
              </a:rPr>
              <a:t>. Mientras que con el </a:t>
            </a:r>
            <a:r>
              <a:rPr lang="es-ES" sz="2800" i="1" dirty="0" smtClean="0">
                <a:latin typeface="Bodoni MT" panose="02070603080606020203" pitchFamily="18" charset="0"/>
              </a:rPr>
              <a:t>conocimiento</a:t>
            </a:r>
            <a:r>
              <a:rPr lang="es-ES" sz="2800" dirty="0" smtClean="0">
                <a:latin typeface="Bodoni MT" panose="02070603080606020203" pitchFamily="18" charset="0"/>
              </a:rPr>
              <a:t> de una persona nos referimos a su identificación, </a:t>
            </a:r>
            <a:r>
              <a:rPr lang="es-ES" sz="2800" dirty="0" smtClean="0">
                <a:latin typeface="Bodoni MT" panose="02070603080606020203" pitchFamily="18" charset="0"/>
              </a:rPr>
              <a:t>con </a:t>
            </a:r>
            <a:r>
              <a:rPr lang="es-ES" sz="2800" dirty="0" smtClean="0">
                <a:latin typeface="Bodoni MT" panose="02070603080606020203" pitchFamily="18" charset="0"/>
              </a:rPr>
              <a:t>el </a:t>
            </a:r>
            <a:r>
              <a:rPr lang="es-ES" sz="2800" i="1" dirty="0" smtClean="0">
                <a:latin typeface="Bodoni MT" panose="02070603080606020203" pitchFamily="18" charset="0"/>
              </a:rPr>
              <a:t>reconocimiento</a:t>
            </a:r>
            <a:r>
              <a:rPr lang="es-ES" sz="2800" dirty="0" smtClean="0">
                <a:latin typeface="Bodoni MT" panose="02070603080606020203" pitchFamily="18" charset="0"/>
              </a:rPr>
              <a:t> podemos designar el acto expresivo mediante el cual es conferido a aquel conocimiento el significado positivo de una apreciación. A diferencia del conocimiento, que es un acto no público, </a:t>
            </a:r>
            <a:r>
              <a:rPr lang="es-ES" sz="2800" dirty="0" smtClean="0">
                <a:latin typeface="Bodoni MT" panose="02070603080606020203" pitchFamily="18" charset="0"/>
              </a:rPr>
              <a:t>el </a:t>
            </a:r>
            <a:r>
              <a:rPr lang="es-ES" sz="2800" dirty="0" smtClean="0">
                <a:latin typeface="Bodoni MT" panose="02070603080606020203" pitchFamily="18" charset="0"/>
              </a:rPr>
              <a:t>reconocimiento depende de medios, en los que se expresa el hecho de que la otra persona debe poseer </a:t>
            </a:r>
            <a:r>
              <a:rPr lang="es-ES" sz="2800" dirty="0" smtClean="0">
                <a:latin typeface="Bodoni MT" panose="02070603080606020203" pitchFamily="18" charset="0"/>
              </a:rPr>
              <a:t>una </a:t>
            </a:r>
            <a:r>
              <a:rPr lang="es-ES" sz="2800" i="1" dirty="0" smtClean="0">
                <a:latin typeface="Bodoni MT" panose="02070603080606020203" pitchFamily="18" charset="0"/>
              </a:rPr>
              <a:t>vigencia</a:t>
            </a:r>
            <a:r>
              <a:rPr lang="es-ES" sz="2800" dirty="0" smtClean="0">
                <a:latin typeface="Bodoni MT" panose="02070603080606020203" pitchFamily="18" charset="0"/>
              </a:rPr>
              <a:t>.</a:t>
            </a:r>
            <a:br>
              <a:rPr lang="es-ES" sz="2800" dirty="0" smtClean="0">
                <a:latin typeface="Bodoni MT" panose="02070603080606020203" pitchFamily="18" charset="0"/>
              </a:rPr>
            </a:br>
            <a:r>
              <a:rPr lang="es-ES" sz="2800" dirty="0" smtClean="0">
                <a:latin typeface="Bodoni MT" panose="02070603080606020203" pitchFamily="18" charset="0"/>
              </a:rPr>
              <a:t/>
            </a:r>
            <a:br>
              <a:rPr lang="es-ES" sz="2800" dirty="0" smtClean="0">
                <a:latin typeface="Bodoni MT" panose="02070603080606020203" pitchFamily="18" charset="0"/>
              </a:rPr>
            </a:br>
            <a:r>
              <a:rPr lang="es-ES" sz="2400" dirty="0" smtClean="0">
                <a:latin typeface="Bodoni MT" panose="02070603080606020203" pitchFamily="18" charset="0"/>
              </a:rPr>
              <a:t/>
            </a:r>
            <a:br>
              <a:rPr lang="es-ES" sz="2400" dirty="0" smtClean="0">
                <a:latin typeface="Bodoni MT" panose="02070603080606020203" pitchFamily="18" charset="0"/>
              </a:rPr>
            </a:br>
            <a:r>
              <a:rPr lang="es-ES" sz="2400" dirty="0" smtClean="0">
                <a:latin typeface="Bodoni MT" panose="02070603080606020203" pitchFamily="18" charset="0"/>
              </a:rPr>
              <a:t/>
            </a:r>
            <a:br>
              <a:rPr lang="es-ES" sz="2400" dirty="0" smtClean="0">
                <a:latin typeface="Bodoni MT" panose="02070603080606020203" pitchFamily="18" charset="0"/>
              </a:rPr>
            </a:br>
            <a:r>
              <a:rPr lang="es-ES" sz="2400" dirty="0" smtClean="0">
                <a:latin typeface="Bodoni MT" panose="02070603080606020203" pitchFamily="18" charset="0"/>
              </a:rPr>
              <a:t/>
            </a:r>
            <a:br>
              <a:rPr lang="es-ES" sz="2400" dirty="0" smtClean="0">
                <a:latin typeface="Bodoni MT" panose="02070603080606020203" pitchFamily="18" charset="0"/>
              </a:rPr>
            </a:br>
            <a:r>
              <a:rPr lang="es-ES" sz="1800" dirty="0"/>
              <a:t> </a:t>
            </a:r>
            <a:r>
              <a:rPr lang="es-ES" sz="1600" dirty="0"/>
              <a:t> </a:t>
            </a:r>
            <a:br>
              <a:rPr lang="es-ES" sz="1600" dirty="0"/>
            </a:br>
            <a:r>
              <a:rPr lang="es-ES" sz="1600" dirty="0"/>
              <a:t/>
            </a:r>
            <a:br>
              <a:rPr lang="es-ES" sz="1600" dirty="0"/>
            </a:br>
            <a:r>
              <a:rPr lang="es-ES" sz="1600" dirty="0" smtClean="0"/>
              <a:t> </a:t>
            </a:r>
            <a:endParaRPr lang="es-ES" sz="1600" dirty="0"/>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130</Words>
  <Application>Microsoft Office PowerPoint</Application>
  <PresentationFormat>Presentación en pantalla (4:3)</PresentationFormat>
  <Paragraphs>37</Paragraphs>
  <Slides>9</Slides>
  <Notes>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vt:i4>
      </vt:variant>
    </vt:vector>
  </HeadingPairs>
  <TitlesOfParts>
    <vt:vector size="15" baseType="lpstr">
      <vt:lpstr>Arial</vt:lpstr>
      <vt:lpstr>Bodoni MT</vt:lpstr>
      <vt:lpstr>Calibri</vt:lpstr>
      <vt:lpstr>Times New Roman</vt:lpstr>
      <vt:lpstr>Verdana</vt:lpstr>
      <vt:lpstr>Tema de Office</vt:lpstr>
      <vt:lpstr>Derechos humanos y reconocimiento social</vt:lpstr>
      <vt:lpstr>Presentación de PowerPoint</vt:lpstr>
      <vt:lpstr>Presentación de PowerPoint</vt:lpstr>
      <vt:lpstr>Presentación de PowerPoint</vt:lpstr>
      <vt:lpstr>Presentación de PowerPoint</vt:lpstr>
      <vt:lpstr>Presentación de PowerPoint</vt:lpstr>
      <vt:lpstr>Presentación de PowerPoint</vt:lpstr>
      <vt:lpstr>Invisibilidad:   La visibilidad designa algo más que la perceptibilidad, porque incluye una identificación individual elemental.  La visibilidad óptica representa una forma primera de lo que denominamos conocer.  La invisibilidad en sentido social presupone necesariamente la visibilidad en sentido literal: ver sin ver o mirar-a-través. Es un fenómeno que no tiene nada que ver con lo escondido, sino con lo social.  Para hacer visible a una persona hay que tomarla en consideración favorablemente mediante acciones, gestos o mímica.</vt:lpstr>
      <vt:lpstr>   Si observamos lo que Honneth describe como volverse visible o hacerse visible en el sentido no-visual, es decir, como una forma elemental de reconocimiento, entonces la distinción entre “conocer y reconocer resulta clara. Mientras que con el conocimiento de una persona nos referimos a su identificación, con el reconocimiento podemos designar el acto expresivo mediante el cual es conferido a aquel conocimiento el significado positivo de una apreciación. A diferencia del conocimiento, que es un acto no público, el reconocimiento depende de medios, en los que se expresa el hecho de que la otra persona debe poseer una vigencia.          </vt:lpstr>
    </vt:vector>
  </TitlesOfParts>
  <Company>UVEG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Valued Acer Customer</dc:creator>
  <cp:lastModifiedBy>Anacleto</cp:lastModifiedBy>
  <cp:revision>16</cp:revision>
  <dcterms:created xsi:type="dcterms:W3CDTF">2018-06-19T13:24:46Z</dcterms:created>
  <dcterms:modified xsi:type="dcterms:W3CDTF">2018-06-19T14:52:52Z</dcterms:modified>
</cp:coreProperties>
</file>