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8"/>
  </p:handoutMasterIdLst>
  <p:sldIdLst>
    <p:sldId id="313" r:id="rId2"/>
    <p:sldId id="260" r:id="rId3"/>
    <p:sldId id="302" r:id="rId4"/>
    <p:sldId id="310" r:id="rId5"/>
    <p:sldId id="312" r:id="rId6"/>
    <p:sldId id="303" r:id="rId7"/>
    <p:sldId id="305" r:id="rId8"/>
    <p:sldId id="304" r:id="rId9"/>
    <p:sldId id="279" r:id="rId10"/>
    <p:sldId id="306" r:id="rId11"/>
    <p:sldId id="284" r:id="rId12"/>
    <p:sldId id="307" r:id="rId13"/>
    <p:sldId id="285" r:id="rId14"/>
    <p:sldId id="270" r:id="rId15"/>
    <p:sldId id="314" r:id="rId16"/>
    <p:sldId id="315" r:id="rId17"/>
    <p:sldId id="316" r:id="rId18"/>
    <p:sldId id="309" r:id="rId19"/>
    <p:sldId id="294" r:id="rId20"/>
    <p:sldId id="295" r:id="rId21"/>
    <p:sldId id="308" r:id="rId22"/>
    <p:sldId id="297" r:id="rId23"/>
    <p:sldId id="311" r:id="rId24"/>
    <p:sldId id="298" r:id="rId25"/>
    <p:sldId id="300" r:id="rId26"/>
    <p:sldId id="301" r:id="rId27"/>
  </p:sldIdLst>
  <p:sldSz cx="9144000" cy="6858000" type="screen4x3"/>
  <p:notesSz cx="9926638" cy="679767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16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3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4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66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5825" algn="l" defTabSz="91433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2989" algn="l" defTabSz="91433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155" algn="l" defTabSz="91433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320" algn="l" defTabSz="91433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9966"/>
    <a:srgbClr val="F6383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867" autoAdjust="0"/>
    <p:restoredTop sz="94612" autoAdjust="0"/>
  </p:normalViewPr>
  <p:slideViewPr>
    <p:cSldViewPr>
      <p:cViewPr varScale="1">
        <p:scale>
          <a:sx n="80" d="100"/>
          <a:sy n="80" d="100"/>
        </p:scale>
        <p:origin x="-1214" y="-77"/>
      </p:cViewPr>
      <p:guideLst>
        <p:guide orient="horz" pos="2161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F5672-B0E6-4908-8A1E-1CA76481C7B4}" type="datetimeFigureOut">
              <a:rPr lang="es-ES" smtClean="0"/>
              <a:pPr/>
              <a:t>17/07/2017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2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1D660-0409-4912-BE7E-6AFE8D820BD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44192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0F9F505-6CAB-431E-8200-4167A48F9112}" type="datetimeFigureOut">
              <a:rPr lang="es-ES" smtClean="0"/>
              <a:pPr>
                <a:defRPr/>
              </a:pPr>
              <a:t>17/07/2017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E973FBB-8BED-4D74-BDDC-9DBE01BBC1E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F3C2DC9-985A-4937-B6E9-C6165E4BFA57}" type="datetimeFigureOut">
              <a:rPr lang="es-ES" smtClean="0"/>
              <a:pPr>
                <a:defRPr/>
              </a:pPr>
              <a:t>17/07/2017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9220674-9E6F-4448-AE55-51FE0F4731F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1E91166-9FB2-4E90-916B-D0ADFFEC3BA8}" type="datetimeFigureOut">
              <a:rPr lang="es-ES" smtClean="0"/>
              <a:pPr>
                <a:defRPr/>
              </a:pPr>
              <a:t>17/07/2017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21E6C23-2F49-4BA4-B2DD-811F1F7A183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889A865-BDEE-4785-A59A-86DEE18004B3}" type="datetimeFigureOut">
              <a:rPr lang="es-ES" smtClean="0"/>
              <a:pPr>
                <a:defRPr/>
              </a:pPr>
              <a:t>17/07/2017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C3919AB-E885-434B-9010-DC5316D4565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BB372DF-32F5-45D4-8B59-A56D91CE1D56}" type="datetimeFigureOut">
              <a:rPr lang="es-ES" smtClean="0"/>
              <a:pPr>
                <a:defRPr/>
              </a:pPr>
              <a:t>17/07/2017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2A8DEA-2BDB-4FA6-B5AA-0E59AEBF3A9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74B2C6D-BC96-430A-A314-41F628137D40}" type="datetimeFigureOut">
              <a:rPr lang="es-ES" smtClean="0"/>
              <a:pPr>
                <a:defRPr/>
              </a:pPr>
              <a:t>17/07/2017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6007EC-B726-442A-8E70-F8A6AC11B75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68CCBD4-6D18-4126-8070-98B400CBF24B}" type="datetimeFigureOut">
              <a:rPr lang="es-ES" smtClean="0"/>
              <a:pPr>
                <a:defRPr/>
              </a:pPr>
              <a:t>17/07/2017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A8FD697-3ABB-43FD-B191-E9E7B908537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E94D4B-8713-4E3C-91F4-680A896C7B6C}" type="datetimeFigureOut">
              <a:rPr lang="es-ES" smtClean="0"/>
              <a:pPr>
                <a:defRPr/>
              </a:pPr>
              <a:t>17/07/2017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B421EE-15AA-42D4-B196-F68A0BCC8EC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FA3854-D9ED-4316-AE49-4016B6D7E2D7}" type="datetimeFigureOut">
              <a:rPr lang="es-ES" smtClean="0"/>
              <a:pPr>
                <a:defRPr/>
              </a:pPr>
              <a:t>17/07/2017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8B526B-ED75-4926-B998-33734A0A67F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9539A242-AC04-4716-A346-0F380302A67D}" type="datetimeFigureOut">
              <a:rPr lang="es-ES" smtClean="0"/>
              <a:pPr>
                <a:defRPr/>
              </a:pPr>
              <a:t>17/07/2017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CA758C4-0074-47AA-A181-4C2742C9CD3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2C946CD-9E2A-49DB-8110-61B69BC1280D}" type="datetimeFigureOut">
              <a:rPr lang="es-ES" smtClean="0"/>
              <a:pPr>
                <a:defRPr/>
              </a:pPr>
              <a:t>17/07/2017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70C05BE-BCF2-4FA7-A25E-B31C413621C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B2BC756-4948-463B-925A-076736E88522}" type="datetimeFigureOut">
              <a:rPr lang="es-ES" smtClean="0"/>
              <a:pPr>
                <a:defRPr/>
              </a:pPr>
              <a:t>17/07/2017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2AF0F80-6C18-4A62-A360-B4692CAFA72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uv.es/ftcdocs/MATRICULA_2017/ASAMBLEAS-INFO-2017-18/Model%20Autoritzacio.pdf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uv.es/uvweb/filologia-traduccio-comunicacio/ca/estudis-grau-/-llicenciatura/graus/oferta-graus/graus/grau-llengues-modernes-seues-literatures-1285848125087/Titulacio.html?id=1285847387997&amp;plantilla=Filologia/Page/TPGDetaill&amp;p2=2-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v.es/ftcdocs/MATRICULA_2016/AGRUPACIONES/AGRUPA-1_2_3_4-LML-FRANCES-16-17.pdf" TargetMode="External"/><Relationship Id="rId2" Type="http://schemas.openxmlformats.org/officeDocument/2006/relationships/hyperlink" Target="http://www.uv.es/ftcdocs/HORARIS%20GRAU/DOCENCIA/2017-18/AGRUPA-CH-1r/AGRUPA-(1_2_3_Y_4)LML-ALEMAN-17-18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www.uv.es/ftcdocs/HORARIS%20GRAU/DOCENCIA/2017-18/AGRUPA-CH-1r/AGRUPA-(1_2_)LML-ITALIANO-17-18.pdf" TargetMode="External"/><Relationship Id="rId4" Type="http://schemas.openxmlformats.org/officeDocument/2006/relationships/hyperlink" Target="http://www.uv.es/ftcdocs/HORARIS%20GRAU/DOCENCIA/2017-18/AGRUPA-CH-1r/AGRUPA-(1_2_3_Y_4)LML-FRANCES-17-18.pdf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v.es/ftcdocs/MATRICULA_2017/ASAMBLEAS-INFO-2017-18/orden%20domic.%20bancaria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cd.gob.es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v.es/ajudes" TargetMode="External"/><Relationship Id="rId4" Type="http://schemas.openxmlformats.org/officeDocument/2006/relationships/hyperlink" Target="http://www.cece.gva.es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uv.es/ftcdocs/MATRICULA_2017/ASAMBLEAS-INFO-2017-18/Model%20Mentor-a.pdf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svirtual@uv.es" TargetMode="External"/><Relationship Id="rId2" Type="http://schemas.openxmlformats.org/officeDocument/2006/relationships/hyperlink" Target="http://entreu.uv.e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uv.es/filtrad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v.es/ftcdocs/MATRICULA_2017/ASAMBLEAS-INFO-2017-18/orden%20domic.%20bancaria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ppweb.edu.gva.es/paseu/login.se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s-ES" dirty="0"/>
          </a:p>
        </p:txBody>
      </p:sp>
      <p:pic>
        <p:nvPicPr>
          <p:cNvPr id="13315" name="5 Imagen" descr="Filolog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3" y="404664"/>
            <a:ext cx="8064895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4 Marcador de contenido"/>
          <p:cNvSpPr txBox="1">
            <a:spLocks/>
          </p:cNvSpPr>
          <p:nvPr/>
        </p:nvSpPr>
        <p:spPr>
          <a:xfrm>
            <a:off x="539552" y="1481328"/>
            <a:ext cx="8147247" cy="50440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rtlCol="0">
            <a:normAutofit/>
            <a:scene3d>
              <a:camera prst="orthographicFront">
                <a:rot lat="0" lon="300000" rev="0"/>
              </a:camera>
              <a:lightRig rig="freezing" dir="t"/>
            </a:scene3d>
            <a:sp3d extrusionH="57150" prstMaterial="plastic">
              <a:extrusionClr>
                <a:srgbClr val="0070C0"/>
              </a:extrusionClr>
            </a:sp3d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None/>
              <a:defRPr/>
            </a:pPr>
            <a:endParaRPr lang="es-ES" sz="800" dirty="0" smtClean="0"/>
          </a:p>
          <a:p>
            <a:pPr marL="0" indent="0" algn="ctr" fontAlgn="auto">
              <a:buFont typeface="Wingdings 3"/>
              <a:buNone/>
              <a:defRPr/>
            </a:pPr>
            <a:r>
              <a:rPr lang="es-ES" sz="3200" dirty="0" smtClean="0">
                <a:solidFill>
                  <a:srgbClr val="0070C0"/>
                </a:solidFill>
                <a:effectLst>
                  <a:glow rad="63500">
                    <a:srgbClr val="FFC000">
                      <a:alpha val="40000"/>
                    </a:srgb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BENVINGUTS  I BENVINGUDES</a:t>
            </a:r>
          </a:p>
          <a:p>
            <a:pPr marL="0" indent="0" fontAlgn="auto">
              <a:buFont typeface="Wingdings 3"/>
              <a:buNone/>
              <a:defRPr/>
            </a:pPr>
            <a:endParaRPr lang="es-ES" sz="1100" dirty="0" smtClean="0"/>
          </a:p>
          <a:p>
            <a:pPr algn="ctr" fontAlgn="auto">
              <a:buFont typeface="Wingdings 3"/>
              <a:buNone/>
              <a:defRPr/>
            </a:pPr>
            <a:r>
              <a:rPr lang="es-ES" sz="2400" dirty="0" smtClean="0">
                <a:solidFill>
                  <a:schemeClr val="tx2"/>
                </a:solidFill>
                <a:latin typeface="+mj-lt"/>
              </a:rPr>
              <a:t>SESSIÓ INFORMATIVA DE MATRÍCULA </a:t>
            </a:r>
            <a:r>
              <a:rPr lang="es-ES" sz="2400" dirty="0" smtClean="0">
                <a:solidFill>
                  <a:schemeClr val="tx2"/>
                </a:solidFill>
              </a:rPr>
              <a:t>2017/ 2018</a:t>
            </a:r>
          </a:p>
          <a:p>
            <a:pPr algn="ctr" fontAlgn="auto">
              <a:buFont typeface="Wingdings 3"/>
              <a:buNone/>
              <a:defRPr/>
            </a:pPr>
            <a:r>
              <a:rPr lang="es-ES" sz="2400" dirty="0" smtClean="0">
                <a:solidFill>
                  <a:schemeClr val="tx2"/>
                </a:solidFill>
                <a:latin typeface="+mj-lt"/>
              </a:rPr>
              <a:t> </a:t>
            </a:r>
          </a:p>
          <a:p>
            <a:pPr algn="ctr" fontAlgn="auto">
              <a:buFont typeface="Wingdings 3"/>
              <a:buNone/>
              <a:defRPr/>
            </a:pPr>
            <a:endParaRPr lang="es-ES" sz="2400" dirty="0" smtClean="0">
              <a:solidFill>
                <a:schemeClr val="tx2"/>
              </a:solidFill>
              <a:latin typeface="+mj-lt"/>
            </a:endParaRPr>
          </a:p>
          <a:p>
            <a:pPr algn="ctr" fontAlgn="auto">
              <a:buFont typeface="Wingdings 3"/>
              <a:buNone/>
              <a:defRPr/>
            </a:pPr>
            <a:r>
              <a:rPr lang="es-E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LLENGÜES MODERNES I </a:t>
            </a:r>
          </a:p>
          <a:p>
            <a:pPr algn="ctr" fontAlgn="auto">
              <a:buFont typeface="Wingdings 3"/>
              <a:buNone/>
              <a:defRPr/>
            </a:pPr>
            <a:r>
              <a:rPr lang="es-E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LES SEUES LITERATURES</a:t>
            </a:r>
          </a:p>
          <a:p>
            <a:pPr fontAlgn="auto">
              <a:buNone/>
              <a:defRPr/>
            </a:pPr>
            <a:r>
              <a:rPr lang="es-E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</a:t>
            </a:r>
          </a:p>
          <a:p>
            <a:pPr fontAlgn="auto">
              <a:buNone/>
              <a:defRPr/>
            </a:pPr>
            <a:r>
              <a:rPr lang="es-E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</a:t>
            </a:r>
            <a:endParaRPr lang="es-ES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169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a-ES" sz="3600" b="1" dirty="0" smtClean="0">
                <a:solidFill>
                  <a:srgbClr val="FFFFFF"/>
                </a:solidFill>
                <a:cs typeface="Arial" charset="0"/>
              </a:rPr>
              <a:t>3. DOCUMENTACIÓ A PRESENTAR</a:t>
            </a:r>
            <a:endParaRPr lang="ca-ES" sz="3600" b="1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6389" name="5 Imagen" descr="Filologia"/>
          <p:cNvPicPr>
            <a:picLocks noChangeAspect="1" noChangeArrowheads="1"/>
          </p:cNvPicPr>
          <p:nvPr/>
        </p:nvPicPr>
        <p:blipFill>
          <a:blip r:embed="rId2" cstate="print"/>
          <a:srcRect l="21300" r="67946" b="9891"/>
          <a:stretch>
            <a:fillRect/>
          </a:stretch>
        </p:blipFill>
        <p:spPr bwMode="auto">
          <a:xfrm>
            <a:off x="8443913" y="623728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4 Marcador de contenido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357161" algn="l"/>
              </a:tabLst>
              <a:defRPr/>
            </a:pPr>
            <a:r>
              <a:rPr lang="es-ES" sz="3200" b="1" dirty="0" smtClean="0"/>
              <a:t>TOTA LA </a:t>
            </a:r>
            <a:r>
              <a:rPr lang="es-ES" sz="2800" b="1" dirty="0" smtClean="0"/>
              <a:t> DOCUMENTACIÓ </a:t>
            </a:r>
            <a:r>
              <a:rPr lang="es-ES" sz="2800" dirty="0" err="1" smtClean="0"/>
              <a:t>s'haurà</a:t>
            </a:r>
            <a:r>
              <a:rPr lang="es-ES" sz="2800" dirty="0" smtClean="0"/>
              <a:t> </a:t>
            </a:r>
            <a:r>
              <a:rPr lang="es-ES" sz="2800" dirty="0" err="1" smtClean="0"/>
              <a:t>d'aportar</a:t>
            </a:r>
            <a:r>
              <a:rPr lang="es-ES" sz="2800" dirty="0" smtClean="0"/>
              <a:t> </a:t>
            </a:r>
            <a:r>
              <a:rPr lang="es-ES" sz="2800" dirty="0" err="1" smtClean="0"/>
              <a:t>amb</a:t>
            </a:r>
            <a:r>
              <a:rPr lang="es-ES" sz="2800" dirty="0" smtClean="0"/>
              <a:t>  </a:t>
            </a:r>
            <a:r>
              <a:rPr lang="es-ES" sz="2800" dirty="0" err="1" smtClean="0"/>
              <a:t>l'original</a:t>
            </a:r>
            <a:r>
              <a:rPr lang="es-ES" sz="2800" dirty="0" smtClean="0"/>
              <a:t> i una </a:t>
            </a:r>
            <a:r>
              <a:rPr lang="es-ES" sz="2800" dirty="0" err="1" smtClean="0"/>
              <a:t>fotocòpia</a:t>
            </a:r>
            <a:r>
              <a:rPr lang="es-ES" sz="2800" dirty="0" smtClean="0"/>
              <a:t> per a la </a:t>
            </a:r>
            <a:r>
              <a:rPr lang="es-ES" sz="2800" dirty="0" err="1" smtClean="0"/>
              <a:t>seua</a:t>
            </a:r>
            <a:r>
              <a:rPr lang="es-ES" sz="2800" dirty="0" smtClean="0"/>
              <a:t> </a:t>
            </a:r>
            <a:r>
              <a:rPr lang="es-ES" sz="2800" dirty="0" err="1" smtClean="0"/>
              <a:t>verificació</a:t>
            </a:r>
            <a:r>
              <a:rPr lang="es-ES" sz="2800" dirty="0" smtClean="0"/>
              <a:t> en el </a:t>
            </a:r>
            <a:r>
              <a:rPr lang="es-ES" sz="2800" dirty="0" err="1" smtClean="0"/>
              <a:t>moment</a:t>
            </a:r>
            <a:r>
              <a:rPr lang="es-ES" sz="2800" dirty="0" smtClean="0"/>
              <a:t> de la matrícula. 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357161" algn="l"/>
              </a:tabLst>
              <a:defRPr/>
            </a:pPr>
            <a:endParaRPr lang="es-ES" sz="2800" dirty="0" smtClean="0"/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357161" algn="l"/>
              </a:tabLst>
              <a:defRPr/>
            </a:pPr>
            <a:r>
              <a:rPr lang="es-ES" sz="2800" b="1" dirty="0" smtClean="0"/>
              <a:t>EN CAS CONTRARI S’ANUL·LARÀ LA MATRÍCULA</a:t>
            </a:r>
            <a:r>
              <a:rPr lang="es-ES" sz="2800" dirty="0" smtClean="0"/>
              <a:t>, </a:t>
            </a:r>
            <a:r>
              <a:rPr lang="es-ES" sz="2800" dirty="0" err="1" smtClean="0"/>
              <a:t>segons</a:t>
            </a:r>
            <a:r>
              <a:rPr lang="es-ES" sz="2800" dirty="0" smtClean="0"/>
              <a:t> </a:t>
            </a:r>
            <a:r>
              <a:rPr lang="es-ES" sz="2800" dirty="0" err="1" smtClean="0"/>
              <a:t>estableix</a:t>
            </a:r>
            <a:r>
              <a:rPr lang="es-ES" sz="2800" dirty="0" smtClean="0"/>
              <a:t> </a:t>
            </a:r>
            <a:r>
              <a:rPr lang="es-ES" sz="2800" dirty="0" err="1" smtClean="0"/>
              <a:t>l’article</a:t>
            </a:r>
            <a:r>
              <a:rPr lang="es-ES" sz="2800" dirty="0" smtClean="0"/>
              <a:t> 6 de </a:t>
            </a:r>
            <a:r>
              <a:rPr lang="es-ES" sz="2800" dirty="0" err="1" smtClean="0"/>
              <a:t>Reglament</a:t>
            </a:r>
            <a:r>
              <a:rPr lang="es-ES" sz="2800" dirty="0" smtClean="0"/>
              <a:t> de matrícula de la Universitat de València  per a </a:t>
            </a:r>
            <a:r>
              <a:rPr lang="es-ES" sz="2800" dirty="0" err="1" smtClean="0"/>
              <a:t>títols</a:t>
            </a:r>
            <a:r>
              <a:rPr lang="es-ES" sz="2800" dirty="0" smtClean="0"/>
              <a:t> de </a:t>
            </a:r>
            <a:r>
              <a:rPr lang="es-ES" sz="2800" dirty="0" err="1" smtClean="0"/>
              <a:t>grau</a:t>
            </a:r>
            <a:r>
              <a:rPr lang="es-ES" sz="2800" dirty="0" smtClean="0"/>
              <a:t> i </a:t>
            </a:r>
            <a:r>
              <a:rPr lang="es-ES" sz="2800" dirty="0" err="1" smtClean="0"/>
              <a:t>màster</a:t>
            </a:r>
            <a:r>
              <a:rPr lang="es-ES" sz="2800" dirty="0" smtClean="0"/>
              <a:t> (ACGUV 107/2017)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357161" algn="l"/>
              </a:tabLst>
              <a:defRPr/>
            </a:pPr>
            <a:endParaRPr lang="es-ES" sz="2800" dirty="0" smtClean="0"/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357161" algn="l"/>
              </a:tabLst>
              <a:defRPr/>
            </a:pPr>
            <a:r>
              <a:rPr lang="es-ES" sz="2800" dirty="0" smtClean="0"/>
              <a:t>Si la credencial de la UNED té </a:t>
            </a:r>
            <a:r>
              <a:rPr lang="es-ES" sz="2800" dirty="0" err="1" smtClean="0"/>
              <a:t>caràcter</a:t>
            </a:r>
            <a:r>
              <a:rPr lang="es-ES" sz="2800" dirty="0" smtClean="0"/>
              <a:t> provisional, </a:t>
            </a:r>
            <a:r>
              <a:rPr lang="es-ES" sz="2800" dirty="0" err="1" smtClean="0"/>
              <a:t>tindrà</a:t>
            </a:r>
            <a:r>
              <a:rPr lang="es-ES" sz="2800" dirty="0" smtClean="0"/>
              <a:t> </a:t>
            </a:r>
            <a:r>
              <a:rPr lang="es-ES" sz="2800" dirty="0" err="1" smtClean="0"/>
              <a:t>fins</a:t>
            </a:r>
            <a:r>
              <a:rPr lang="es-ES" sz="2800" dirty="0" smtClean="0"/>
              <a:t> el 13 </a:t>
            </a:r>
            <a:r>
              <a:rPr lang="es-ES" sz="2800" dirty="0" err="1" smtClean="0"/>
              <a:t>d'octubre</a:t>
            </a:r>
            <a:r>
              <a:rPr lang="es-ES" sz="2800" dirty="0" smtClean="0"/>
              <a:t> per a entregar la definitiva, en cas </a:t>
            </a:r>
            <a:r>
              <a:rPr lang="es-ES" sz="2800" dirty="0" err="1" smtClean="0"/>
              <a:t>contrari</a:t>
            </a:r>
            <a:r>
              <a:rPr lang="es-ES" sz="2800" dirty="0" smtClean="0"/>
              <a:t> es </a:t>
            </a:r>
            <a:r>
              <a:rPr lang="es-ES" sz="2800" dirty="0" err="1" smtClean="0"/>
              <a:t>procedirà</a:t>
            </a:r>
            <a:r>
              <a:rPr lang="es-ES" sz="2800" dirty="0" smtClean="0"/>
              <a:t> a anul.lar la matrícula.</a:t>
            </a:r>
            <a:endParaRPr lang="ca-ES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15408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611560" y="274638"/>
            <a:ext cx="8229600" cy="1143000"/>
          </a:xfr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a-ES" sz="3600" b="1" dirty="0" smtClean="0">
                <a:solidFill>
                  <a:srgbClr val="FFFFFF"/>
                </a:solidFill>
                <a:cs typeface="Arial" charset="0"/>
              </a:rPr>
              <a:t>3. DOCUMENTACIÓ A PRESENTAR</a:t>
            </a:r>
            <a:endParaRPr lang="ca-ES" sz="36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5845" name="2 Marcador de contenido"/>
          <p:cNvSpPr>
            <a:spLocks noGrp="1"/>
          </p:cNvSpPr>
          <p:nvPr>
            <p:ph idx="4294967295"/>
          </p:nvPr>
        </p:nvSpPr>
        <p:spPr>
          <a:xfrm>
            <a:off x="446856" y="1628801"/>
            <a:ext cx="8229600" cy="489654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a-ES" sz="2400" b="1" dirty="0" smtClean="0">
                <a:solidFill>
                  <a:schemeClr val="tx2"/>
                </a:solidFill>
              </a:rPr>
              <a:t>DOCUMENTACIÓ </a:t>
            </a:r>
            <a:r>
              <a:rPr lang="ca-ES" sz="2400" b="1" dirty="0">
                <a:solidFill>
                  <a:schemeClr val="tx2"/>
                </a:solidFill>
              </a:rPr>
              <a:t>ACREDITATIVA </a:t>
            </a:r>
            <a:r>
              <a:rPr lang="ca-ES" sz="2400" b="1" dirty="0" smtClean="0">
                <a:solidFill>
                  <a:schemeClr val="tx2"/>
                </a:solidFill>
              </a:rPr>
              <a:t>DEL DRET A L’EXEMPCIÓ DE TAXES DE MATRÍCULA: </a:t>
            </a:r>
          </a:p>
          <a:p>
            <a:pPr algn="just"/>
            <a:r>
              <a:rPr lang="es-ES" sz="2400" dirty="0" err="1" smtClean="0"/>
              <a:t>Membres</a:t>
            </a:r>
            <a:r>
              <a:rPr lang="es-ES" sz="2400" dirty="0" smtClean="0"/>
              <a:t> </a:t>
            </a:r>
            <a:r>
              <a:rPr lang="es-ES" sz="2400" dirty="0"/>
              <a:t>de </a:t>
            </a:r>
            <a:r>
              <a:rPr lang="es-ES" sz="2400" dirty="0" err="1"/>
              <a:t>família</a:t>
            </a:r>
            <a:r>
              <a:rPr lang="es-ES" sz="2400" dirty="0"/>
              <a:t> </a:t>
            </a:r>
            <a:r>
              <a:rPr lang="es-ES" sz="2400" dirty="0" err="1" smtClean="0"/>
              <a:t>nombrosa</a:t>
            </a:r>
            <a:r>
              <a:rPr lang="es-ES" sz="2400" dirty="0" smtClean="0"/>
              <a:t>, </a:t>
            </a:r>
            <a:r>
              <a:rPr lang="es-ES" sz="2400" dirty="0" err="1" smtClean="0"/>
              <a:t>família</a:t>
            </a:r>
            <a:r>
              <a:rPr lang="es-ES" sz="2400" dirty="0" smtClean="0"/>
              <a:t> </a:t>
            </a:r>
            <a:r>
              <a:rPr lang="es-ES" sz="2400" dirty="0" err="1" smtClean="0"/>
              <a:t>monoparental</a:t>
            </a:r>
            <a:r>
              <a:rPr lang="es-ES" sz="2400" dirty="0" smtClean="0"/>
              <a:t>,  i persones </a:t>
            </a:r>
            <a:r>
              <a:rPr lang="es-ES" sz="2400" dirty="0" err="1" smtClean="0"/>
              <a:t>amb</a:t>
            </a:r>
            <a:r>
              <a:rPr lang="es-ES" sz="2400" dirty="0" smtClean="0"/>
              <a:t> </a:t>
            </a:r>
            <a:r>
              <a:rPr lang="es-ES" sz="2400" dirty="0" err="1" smtClean="0"/>
              <a:t>discapacitat</a:t>
            </a:r>
            <a:r>
              <a:rPr lang="es-ES" sz="2400" dirty="0" smtClean="0"/>
              <a:t>:  original </a:t>
            </a:r>
            <a:r>
              <a:rPr lang="es-ES" sz="2400" dirty="0"/>
              <a:t>i </a:t>
            </a:r>
            <a:r>
              <a:rPr lang="es-ES" sz="2400" dirty="0" err="1" smtClean="0"/>
              <a:t>còpia</a:t>
            </a:r>
            <a:r>
              <a:rPr lang="es-ES" sz="2400" dirty="0" smtClean="0"/>
              <a:t> del </a:t>
            </a:r>
            <a:r>
              <a:rPr lang="es-ES" sz="2400" dirty="0" err="1" smtClean="0"/>
              <a:t>títol</a:t>
            </a:r>
            <a:r>
              <a:rPr lang="es-ES" sz="2400" dirty="0" smtClean="0"/>
              <a:t> en vigor/</a:t>
            </a:r>
            <a:r>
              <a:rPr lang="es-ES" sz="2400" dirty="0" err="1" smtClean="0"/>
              <a:t>resolució</a:t>
            </a:r>
            <a:r>
              <a:rPr lang="es-ES" sz="2400" dirty="0" smtClean="0"/>
              <a:t> (per </a:t>
            </a:r>
            <a:r>
              <a:rPr lang="es-ES" sz="2400" dirty="0"/>
              <a:t>si falla la </a:t>
            </a:r>
            <a:r>
              <a:rPr lang="es-ES" sz="2400" dirty="0" err="1"/>
              <a:t>conexió</a:t>
            </a:r>
            <a:r>
              <a:rPr lang="es-ES" sz="2400" dirty="0"/>
              <a:t> </a:t>
            </a:r>
            <a:r>
              <a:rPr lang="es-ES" sz="2400" dirty="0" err="1"/>
              <a:t>amb</a:t>
            </a:r>
            <a:r>
              <a:rPr lang="es-ES" sz="2400" dirty="0"/>
              <a:t> </a:t>
            </a:r>
            <a:r>
              <a:rPr lang="es-ES" sz="2400" dirty="0" err="1"/>
              <a:t>l’AGE</a:t>
            </a:r>
            <a:r>
              <a:rPr lang="es-ES" sz="2400" dirty="0" smtClean="0"/>
              <a:t>.)</a:t>
            </a:r>
            <a:endParaRPr lang="es-ES" sz="2400" dirty="0"/>
          </a:p>
          <a:p>
            <a:pPr algn="just"/>
            <a:r>
              <a:rPr lang="es-ES" sz="2400" dirty="0" err="1" smtClean="0"/>
              <a:t>Víctimes</a:t>
            </a:r>
            <a:r>
              <a:rPr lang="es-ES" sz="2400" dirty="0" smtClean="0"/>
              <a:t> </a:t>
            </a:r>
            <a:r>
              <a:rPr lang="es-ES" sz="2400" dirty="0"/>
              <a:t>del </a:t>
            </a:r>
            <a:r>
              <a:rPr lang="es-ES" sz="2400" dirty="0" err="1"/>
              <a:t>Terrorisme</a:t>
            </a:r>
            <a:r>
              <a:rPr lang="es-ES" sz="2400" dirty="0"/>
              <a:t>: </a:t>
            </a:r>
            <a:r>
              <a:rPr lang="es-ES" sz="2400" dirty="0" err="1"/>
              <a:t>acreditació</a:t>
            </a:r>
            <a:r>
              <a:rPr lang="es-ES" sz="2400" dirty="0"/>
              <a:t> de la </a:t>
            </a:r>
            <a:r>
              <a:rPr lang="es-ES" sz="2400" dirty="0" err="1"/>
              <a:t>condició</a:t>
            </a:r>
            <a:r>
              <a:rPr lang="es-ES" sz="2400" dirty="0" smtClean="0"/>
              <a:t>.</a:t>
            </a:r>
            <a:endParaRPr lang="es-ES" sz="2400" dirty="0"/>
          </a:p>
          <a:p>
            <a:pPr algn="just"/>
            <a:r>
              <a:rPr lang="es-ES" sz="2400" dirty="0" smtClean="0"/>
              <a:t>Matrícula </a:t>
            </a:r>
            <a:r>
              <a:rPr lang="es-ES" sz="2400" dirty="0" err="1"/>
              <a:t>d'honor</a:t>
            </a:r>
            <a:r>
              <a:rPr lang="es-ES" sz="2400" dirty="0"/>
              <a:t> en </a:t>
            </a:r>
            <a:r>
              <a:rPr lang="es-ES" sz="2400" dirty="0" smtClean="0"/>
              <a:t>2n de </a:t>
            </a:r>
            <a:r>
              <a:rPr lang="es-ES" sz="2400" dirty="0" err="1"/>
              <a:t>batxillerat</a:t>
            </a:r>
            <a:r>
              <a:rPr lang="es-ES" sz="2400" dirty="0"/>
              <a:t> o </a:t>
            </a:r>
            <a:r>
              <a:rPr lang="es-ES" sz="2400" dirty="0" err="1"/>
              <a:t>amb</a:t>
            </a:r>
            <a:r>
              <a:rPr lang="es-ES" sz="2400" dirty="0"/>
              <a:t> </a:t>
            </a:r>
            <a:r>
              <a:rPr lang="es-ES" sz="2400" dirty="0" err="1"/>
              <a:t>premi</a:t>
            </a:r>
            <a:r>
              <a:rPr lang="es-ES" sz="2400" dirty="0"/>
              <a:t> </a:t>
            </a:r>
            <a:r>
              <a:rPr lang="es-ES" sz="2400" dirty="0" err="1"/>
              <a:t>extraordinari</a:t>
            </a:r>
            <a:r>
              <a:rPr lang="es-ES" sz="2400" dirty="0"/>
              <a:t> en el </a:t>
            </a:r>
            <a:r>
              <a:rPr lang="es-ES" sz="2400" dirty="0" err="1"/>
              <a:t>batxillerat</a:t>
            </a:r>
            <a:r>
              <a:rPr lang="es-ES" sz="2400" dirty="0"/>
              <a:t>: </a:t>
            </a:r>
            <a:r>
              <a:rPr lang="es-ES" sz="2400" dirty="0" err="1"/>
              <a:t>certificat</a:t>
            </a:r>
            <a:r>
              <a:rPr lang="es-ES" sz="2400" dirty="0"/>
              <a:t> de </a:t>
            </a:r>
            <a:r>
              <a:rPr lang="es-ES" sz="2400" dirty="0" err="1" smtClean="0"/>
              <a:t>l’institut</a:t>
            </a:r>
            <a:r>
              <a:rPr lang="es-ES" sz="2400" dirty="0"/>
              <a:t> </a:t>
            </a:r>
            <a:r>
              <a:rPr lang="es-ES" sz="2400" dirty="0" smtClean="0"/>
              <a:t>(original).</a:t>
            </a:r>
            <a:endParaRPr lang="es-ES" sz="24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357161" algn="l"/>
              </a:tabLst>
            </a:pPr>
            <a:endParaRPr lang="ca-ES" sz="2400" b="1" dirty="0">
              <a:solidFill>
                <a:schemeClr val="tx2"/>
              </a:solidFill>
            </a:endParaRPr>
          </a:p>
          <a:p>
            <a:pPr marL="357161" indent="-357161" algn="just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357161" algn="l"/>
              </a:tabLst>
            </a:pPr>
            <a:endParaRPr lang="es-ES" sz="800" dirty="0">
              <a:solidFill>
                <a:schemeClr val="tx2"/>
              </a:solidFill>
            </a:endParaRPr>
          </a:p>
        </p:txBody>
      </p:sp>
      <p:pic>
        <p:nvPicPr>
          <p:cNvPr id="35846" name="5 Imagen" descr="Filologia"/>
          <p:cNvPicPr>
            <a:picLocks noChangeAspect="1" noChangeArrowheads="1"/>
          </p:cNvPicPr>
          <p:nvPr/>
        </p:nvPicPr>
        <p:blipFill>
          <a:blip r:embed="rId2" cstate="print"/>
          <a:srcRect l="21300" r="67946" b="9891"/>
          <a:stretch>
            <a:fillRect/>
          </a:stretch>
        </p:blipFill>
        <p:spPr bwMode="auto">
          <a:xfrm>
            <a:off x="8443913" y="623728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611560" y="274638"/>
            <a:ext cx="8229600" cy="1143000"/>
          </a:xfr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a-ES" sz="3600" b="1" dirty="0" smtClean="0">
                <a:solidFill>
                  <a:srgbClr val="FFFFFF"/>
                </a:solidFill>
                <a:cs typeface="Arial" charset="0"/>
              </a:rPr>
              <a:t>3. DOCUMENTACIÓ A PRESENTAR</a:t>
            </a:r>
            <a:endParaRPr lang="ca-ES" sz="36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5845" name="2 Marcador de contenido"/>
          <p:cNvSpPr>
            <a:spLocks noGrp="1"/>
          </p:cNvSpPr>
          <p:nvPr>
            <p:ph idx="4294967295"/>
          </p:nvPr>
        </p:nvSpPr>
        <p:spPr>
          <a:xfrm>
            <a:off x="446856" y="1628801"/>
            <a:ext cx="8229600" cy="489654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357161" algn="l"/>
              </a:tabLst>
            </a:pPr>
            <a:endParaRPr lang="ca-ES" sz="2400" b="1" dirty="0">
              <a:solidFill>
                <a:schemeClr val="tx2"/>
              </a:solidFill>
            </a:endParaRPr>
          </a:p>
          <a:p>
            <a:pPr marL="357161" indent="-357161" algn="just">
              <a:lnSpc>
                <a:spcPct val="150000"/>
              </a:lnSpc>
              <a:spcBef>
                <a:spcPts val="0"/>
              </a:spcBef>
              <a:tabLst>
                <a:tab pos="357161" algn="l"/>
              </a:tabLst>
            </a:pPr>
            <a:r>
              <a:rPr lang="ca-ES" sz="2400" b="1" u="sng" dirty="0">
                <a:solidFill>
                  <a:schemeClr val="tx2"/>
                </a:solidFill>
              </a:rPr>
              <a:t>Si no puc assistir què he de fer? : </a:t>
            </a:r>
          </a:p>
          <a:p>
            <a:pPr marL="613193" lvl="1" indent="-357161">
              <a:lnSpc>
                <a:spcPct val="150000"/>
              </a:lnSpc>
              <a:spcBef>
                <a:spcPts val="0"/>
              </a:spcBef>
              <a:tabLst>
                <a:tab pos="357161" algn="l"/>
              </a:tabLst>
            </a:pPr>
            <a:r>
              <a:rPr lang="ca-ES" sz="2000" b="1" dirty="0">
                <a:solidFill>
                  <a:schemeClr val="tx2"/>
                </a:solidFill>
              </a:rPr>
              <a:t>Autoritzar a una altra persona i adjuntar fotocòpia del meu DNI. La persona autoritzada haurà d’identificar-se amb el seu DNI. </a:t>
            </a:r>
            <a:r>
              <a:rPr lang="ca-ES" sz="2000" b="1" dirty="0">
                <a:solidFill>
                  <a:schemeClr val="tx2"/>
                </a:solidFill>
                <a:hlinkClick r:id="rId2"/>
              </a:rPr>
              <a:t>Model d’autorització </a:t>
            </a:r>
            <a:endParaRPr lang="ca-ES" sz="2000" b="1" dirty="0">
              <a:solidFill>
                <a:schemeClr val="tx2"/>
              </a:solidFill>
            </a:endParaRPr>
          </a:p>
          <a:p>
            <a:pPr marL="357161" indent="-357161" algn="just" eaLnBrk="1" hangingPunct="1">
              <a:lnSpc>
                <a:spcPct val="110000"/>
              </a:lnSpc>
              <a:spcBef>
                <a:spcPts val="0"/>
              </a:spcBef>
              <a:buNone/>
              <a:tabLst>
                <a:tab pos="357161" algn="l"/>
              </a:tabLst>
            </a:pPr>
            <a:endParaRPr lang="es-ES" sz="800" dirty="0">
              <a:solidFill>
                <a:schemeClr val="tx2"/>
              </a:solidFill>
            </a:endParaRPr>
          </a:p>
        </p:txBody>
      </p:sp>
      <p:pic>
        <p:nvPicPr>
          <p:cNvPr id="35846" name="5 Imagen" descr="Filologia"/>
          <p:cNvPicPr>
            <a:picLocks noChangeAspect="1" noChangeArrowheads="1"/>
          </p:cNvPicPr>
          <p:nvPr/>
        </p:nvPicPr>
        <p:blipFill>
          <a:blip r:embed="rId3" cstate="print"/>
          <a:srcRect l="21300" r="67946" b="9891"/>
          <a:stretch>
            <a:fillRect/>
          </a:stretch>
        </p:blipFill>
        <p:spPr bwMode="auto">
          <a:xfrm>
            <a:off x="8443913" y="623728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3639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539552" y="274638"/>
            <a:ext cx="8229600" cy="11430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a-ES" b="1" dirty="0" smtClean="0">
                <a:solidFill>
                  <a:srgbClr val="FFFFFF"/>
                </a:solidFill>
              </a:rPr>
              <a:t>4. MATRÍCULA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684088" y="1557338"/>
            <a:ext cx="8280400" cy="4525962"/>
          </a:xfrm>
        </p:spPr>
        <p:txBody>
          <a:bodyPr>
            <a:normAutofit/>
          </a:bodyPr>
          <a:lstStyle/>
          <a:p>
            <a:pPr algn="just"/>
            <a:r>
              <a:rPr lang="ca-ES" sz="2800" dirty="0">
                <a:solidFill>
                  <a:schemeClr val="tx2"/>
                </a:solidFill>
              </a:rPr>
              <a:t>Tindràs assistència del personal del Centre </a:t>
            </a:r>
            <a:r>
              <a:rPr lang="ca-ES" sz="2800" dirty="0" smtClean="0">
                <a:solidFill>
                  <a:schemeClr val="tx2"/>
                </a:solidFill>
              </a:rPr>
              <a:t>en l’aula.</a:t>
            </a:r>
            <a:endParaRPr lang="ca-ES" sz="2800" dirty="0">
              <a:solidFill>
                <a:schemeClr val="tx2"/>
              </a:solidFill>
            </a:endParaRPr>
          </a:p>
          <a:p>
            <a:pPr marL="0" indent="0" algn="just"/>
            <a:endParaRPr lang="ca-ES" sz="900" dirty="0">
              <a:solidFill>
                <a:schemeClr val="tx2"/>
              </a:solidFill>
            </a:endParaRPr>
          </a:p>
          <a:p>
            <a:pPr algn="just"/>
            <a:r>
              <a:rPr lang="ca-ES" sz="2800" dirty="0">
                <a:solidFill>
                  <a:schemeClr val="tx2"/>
                </a:solidFill>
              </a:rPr>
              <a:t>Preparat les </a:t>
            </a:r>
            <a:r>
              <a:rPr lang="ca-ES" sz="2800" dirty="0" smtClean="0">
                <a:solidFill>
                  <a:schemeClr val="tx2"/>
                </a:solidFill>
              </a:rPr>
              <a:t>diferents opcions </a:t>
            </a:r>
            <a:r>
              <a:rPr lang="ca-ES" sz="2800">
                <a:solidFill>
                  <a:schemeClr val="tx2"/>
                </a:solidFill>
              </a:rPr>
              <a:t>d’agrupació </a:t>
            </a:r>
            <a:r>
              <a:rPr lang="ca-ES" sz="2800" smtClean="0">
                <a:solidFill>
                  <a:schemeClr val="tx2"/>
                </a:solidFill>
              </a:rPr>
              <a:t> d’horaris </a:t>
            </a:r>
            <a:r>
              <a:rPr lang="ca-ES" sz="2800" dirty="0">
                <a:solidFill>
                  <a:schemeClr val="tx2"/>
                </a:solidFill>
              </a:rPr>
              <a:t>amb antelació. </a:t>
            </a:r>
          </a:p>
          <a:p>
            <a:pPr marL="0" indent="0" algn="just"/>
            <a:endParaRPr lang="ca-ES" sz="900" dirty="0">
              <a:solidFill>
                <a:schemeClr val="tx2"/>
              </a:solidFill>
            </a:endParaRPr>
          </a:p>
          <a:p>
            <a:pPr marL="357161" indent="-357161" algn="just"/>
            <a:r>
              <a:rPr lang="ca-ES" sz="2800" dirty="0">
                <a:solidFill>
                  <a:schemeClr val="tx2"/>
                </a:solidFill>
              </a:rPr>
              <a:t>En meitat del procés de matricula, l’aplicació te donarà un </a:t>
            </a:r>
            <a:r>
              <a:rPr lang="ca-ES" sz="2800" b="1" dirty="0">
                <a:solidFill>
                  <a:srgbClr val="F6383D"/>
                </a:solidFill>
              </a:rPr>
              <a:t>usuari i contrasenya</a:t>
            </a:r>
            <a:r>
              <a:rPr lang="ca-ES" sz="2800" dirty="0">
                <a:solidFill>
                  <a:schemeClr val="tx2"/>
                </a:solidFill>
              </a:rPr>
              <a:t>,</a:t>
            </a:r>
            <a:r>
              <a:rPr lang="ca-ES" sz="2800" dirty="0">
                <a:solidFill>
                  <a:srgbClr val="F6383D"/>
                </a:solidFill>
              </a:rPr>
              <a:t> </a:t>
            </a:r>
            <a:r>
              <a:rPr lang="ca-ES" sz="2800" dirty="0">
                <a:solidFill>
                  <a:schemeClr val="tx2"/>
                </a:solidFill>
              </a:rPr>
              <a:t>apunta-te-la</a:t>
            </a:r>
            <a:r>
              <a:rPr lang="ca-ES" sz="2800" b="1" dirty="0">
                <a:solidFill>
                  <a:schemeClr val="tx2"/>
                </a:solidFill>
              </a:rPr>
              <a:t> </a:t>
            </a:r>
            <a:r>
              <a:rPr lang="ca-ES" sz="2800" dirty="0">
                <a:solidFill>
                  <a:schemeClr val="tx2"/>
                </a:solidFill>
              </a:rPr>
              <a:t>perquè la vas a necessitar per accedir al @, Secretaria Virtual, Portal d’alumne, Aula Virtual</a:t>
            </a:r>
            <a:endParaRPr lang="ca-ES" u="sng" dirty="0" smtClean="0">
              <a:solidFill>
                <a:schemeClr val="tx2"/>
              </a:solidFill>
            </a:endParaRPr>
          </a:p>
          <a:p>
            <a:pPr marL="357161" indent="-357161" eaLnBrk="1" hangingPunct="1">
              <a:buNone/>
            </a:pPr>
            <a:endParaRPr lang="ca-ES" b="1" u="sng" dirty="0" smtClean="0"/>
          </a:p>
          <a:p>
            <a:pPr marL="357161" indent="-357161" eaLnBrk="1" hangingPunct="1">
              <a:buNone/>
            </a:pPr>
            <a:endParaRPr lang="ca-ES" b="1" u="sng" dirty="0" smtClean="0"/>
          </a:p>
          <a:p>
            <a:pPr marL="357161" indent="-357161" eaLnBrk="1" hangingPunct="1">
              <a:buNone/>
            </a:pPr>
            <a:endParaRPr lang="ca-ES" b="1" u="sng" dirty="0" smtClean="0"/>
          </a:p>
          <a:p>
            <a:pPr marL="357161" indent="-357161" eaLnBrk="1" hangingPunct="1">
              <a:buNone/>
            </a:pPr>
            <a:endParaRPr lang="ca-ES" b="1" u="sng" dirty="0" smtClean="0"/>
          </a:p>
          <a:p>
            <a:pPr marL="357161" indent="-357161" eaLnBrk="1" hangingPunct="1">
              <a:buNone/>
            </a:pPr>
            <a:endParaRPr lang="ca-ES" b="1" u="sng" dirty="0" smtClean="0"/>
          </a:p>
          <a:p>
            <a:pPr marL="357161" indent="-357161" eaLnBrk="1" hangingPunct="1">
              <a:buNone/>
            </a:pPr>
            <a:endParaRPr lang="ca-ES" b="1" u="sng" dirty="0" smtClean="0"/>
          </a:p>
          <a:p>
            <a:pPr marL="357161" indent="-357161" eaLnBrk="1" hangingPunct="1">
              <a:buNone/>
            </a:pPr>
            <a:endParaRPr lang="ca-ES" b="1" u="sng" dirty="0" smtClean="0"/>
          </a:p>
          <a:p>
            <a:pPr marL="357161" indent="-357161" eaLnBrk="1" hangingPunct="1">
              <a:buNone/>
            </a:pPr>
            <a:endParaRPr lang="ca-ES" b="1" u="sng" dirty="0" smtClean="0"/>
          </a:p>
          <a:p>
            <a:pPr marL="357161" indent="-357161" eaLnBrk="1" hangingPunct="1">
              <a:buNone/>
            </a:pPr>
            <a:endParaRPr lang="ca-ES" b="1" u="sng" dirty="0" smtClean="0"/>
          </a:p>
          <a:p>
            <a:pPr marL="357161" indent="-357161" eaLnBrk="1" hangingPunct="1">
              <a:buNone/>
            </a:pPr>
            <a:endParaRPr lang="ca-ES" b="1" u="sng" dirty="0" smtClean="0"/>
          </a:p>
          <a:p>
            <a:pPr marL="357161" indent="-357161" eaLnBrk="1" hangingPunct="1">
              <a:buFont typeface="Calibri" pitchFamily="34" charset="0"/>
              <a:buAutoNum type="arabicPeriod"/>
            </a:pPr>
            <a:endParaRPr lang="es-ES" dirty="0" smtClean="0"/>
          </a:p>
        </p:txBody>
      </p:sp>
      <p:pic>
        <p:nvPicPr>
          <p:cNvPr id="37892" name="3 Imagen" descr="Filologia"/>
          <p:cNvPicPr>
            <a:picLocks noChangeAspect="1" noChangeArrowheads="1"/>
          </p:cNvPicPr>
          <p:nvPr/>
        </p:nvPicPr>
        <p:blipFill>
          <a:blip r:embed="rId2" cstate="print"/>
          <a:srcRect l="21300" r="67946" b="9891"/>
          <a:stretch>
            <a:fillRect/>
          </a:stretch>
        </p:blipFill>
        <p:spPr bwMode="auto">
          <a:xfrm>
            <a:off x="8443913" y="623728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a-ES" b="1" dirty="0" smtClean="0">
                <a:solidFill>
                  <a:srgbClr val="FFFFFF"/>
                </a:solidFill>
              </a:rPr>
              <a:t>4. MATRÍCULA</a:t>
            </a:r>
          </a:p>
        </p:txBody>
      </p:sp>
      <p:pic>
        <p:nvPicPr>
          <p:cNvPr id="17411" name="3 Imagen" descr="Filologia"/>
          <p:cNvPicPr>
            <a:picLocks noChangeAspect="1" noChangeArrowheads="1"/>
          </p:cNvPicPr>
          <p:nvPr/>
        </p:nvPicPr>
        <p:blipFill>
          <a:blip r:embed="rId2" cstate="print"/>
          <a:srcRect l="21300" r="67946" b="9891"/>
          <a:stretch>
            <a:fillRect/>
          </a:stretch>
        </p:blipFill>
        <p:spPr bwMode="auto">
          <a:xfrm>
            <a:off x="8443913" y="623728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6679" indent="-266679" algn="just"/>
            <a:r>
              <a:rPr lang="ca-ES" sz="2800" dirty="0" smtClean="0">
                <a:solidFill>
                  <a:schemeClr val="tx2"/>
                </a:solidFill>
              </a:rPr>
              <a:t>El 1r</a:t>
            </a:r>
            <a:r>
              <a:rPr lang="ca-ES" sz="2800" dirty="0">
                <a:solidFill>
                  <a:schemeClr val="tx2"/>
                </a:solidFill>
              </a:rPr>
              <a:t>. curs </a:t>
            </a:r>
            <a:r>
              <a:rPr lang="ca-ES" sz="2800" dirty="0" smtClean="0">
                <a:solidFill>
                  <a:schemeClr val="tx2"/>
                </a:solidFill>
              </a:rPr>
              <a:t>consta de </a:t>
            </a:r>
            <a:r>
              <a:rPr lang="ca-ES" sz="2800" dirty="0">
                <a:solidFill>
                  <a:schemeClr val="tx2"/>
                </a:solidFill>
              </a:rPr>
              <a:t>60 crèdits. </a:t>
            </a:r>
          </a:p>
          <a:p>
            <a:pPr marL="266679" indent="-266679" eaLnBrk="1" hangingPunct="1">
              <a:buNone/>
            </a:pPr>
            <a:endParaRPr lang="ca-ES" sz="1000" dirty="0">
              <a:solidFill>
                <a:schemeClr val="tx2"/>
              </a:solidFill>
            </a:endParaRPr>
          </a:p>
          <a:p>
            <a:pPr marL="266679" indent="-266679" algn="just" eaLnBrk="1" hangingPunct="1">
              <a:buNone/>
            </a:pPr>
            <a:endParaRPr lang="ca-ES" sz="900" dirty="0">
              <a:solidFill>
                <a:schemeClr val="tx2"/>
              </a:solidFill>
            </a:endParaRPr>
          </a:p>
          <a:p>
            <a:pPr marL="266679" indent="-266679" algn="just"/>
            <a:r>
              <a:rPr lang="ca-ES" dirty="0">
                <a:solidFill>
                  <a:schemeClr val="tx2"/>
                </a:solidFill>
              </a:rPr>
              <a:t>Matrícula a Temps </a:t>
            </a:r>
            <a:r>
              <a:rPr lang="ca-ES" b="1" dirty="0">
                <a:solidFill>
                  <a:schemeClr val="tx2"/>
                </a:solidFill>
              </a:rPr>
              <a:t>parcial</a:t>
            </a:r>
            <a:r>
              <a:rPr lang="ca-ES" dirty="0">
                <a:solidFill>
                  <a:schemeClr val="tx2"/>
                </a:solidFill>
              </a:rPr>
              <a:t>: </a:t>
            </a:r>
            <a:r>
              <a:rPr lang="ca-ES" sz="2400" dirty="0">
                <a:solidFill>
                  <a:schemeClr val="tx2"/>
                </a:solidFill>
              </a:rPr>
              <a:t>mínim</a:t>
            </a:r>
            <a:r>
              <a:rPr lang="ca-ES" sz="2400" b="1" dirty="0">
                <a:solidFill>
                  <a:schemeClr val="tx2"/>
                </a:solidFill>
              </a:rPr>
              <a:t> </a:t>
            </a:r>
            <a:r>
              <a:rPr lang="ca-ES" sz="2400" dirty="0">
                <a:solidFill>
                  <a:schemeClr val="tx2"/>
                </a:solidFill>
              </a:rPr>
              <a:t>24 i màxim 36 crèdits. Per a l’alumnat de primer curs: se sol·licitarà el </a:t>
            </a:r>
            <a:r>
              <a:rPr lang="ca-ES" sz="2400" dirty="0">
                <a:solidFill>
                  <a:srgbClr val="00B050"/>
                </a:solidFill>
              </a:rPr>
              <a:t>mateix dia de la matrícula </a:t>
            </a:r>
            <a:r>
              <a:rPr lang="ca-ES" sz="2400" dirty="0">
                <a:solidFill>
                  <a:schemeClr val="tx2"/>
                </a:solidFill>
              </a:rPr>
              <a:t>i sempre per causes justificades d’acord amb la normativa.</a:t>
            </a:r>
            <a:endParaRPr lang="ca-ES" sz="900" dirty="0">
              <a:solidFill>
                <a:schemeClr val="tx2"/>
              </a:solidFill>
            </a:endParaRPr>
          </a:p>
          <a:p>
            <a:pPr marL="266679" indent="-266679" algn="just">
              <a:buNone/>
            </a:pPr>
            <a:r>
              <a:rPr lang="ca-ES" sz="2400" dirty="0">
                <a:solidFill>
                  <a:schemeClr val="tx2"/>
                </a:solidFill>
              </a:rPr>
              <a:t> 	</a:t>
            </a:r>
            <a:r>
              <a:rPr lang="ca-ES" sz="2400" b="1" dirty="0">
                <a:solidFill>
                  <a:schemeClr val="tx2"/>
                </a:solidFill>
              </a:rPr>
              <a:t>Si sol·licites beca</a:t>
            </a:r>
            <a:r>
              <a:rPr lang="ca-ES" sz="2400" dirty="0">
                <a:solidFill>
                  <a:schemeClr val="tx2"/>
                </a:solidFill>
              </a:rPr>
              <a:t>, els crèdits de la matricula seran els que </a:t>
            </a:r>
            <a:r>
              <a:rPr lang="ca-ES" sz="2400" dirty="0" err="1" smtClean="0">
                <a:solidFill>
                  <a:schemeClr val="tx2"/>
                </a:solidFill>
              </a:rPr>
              <a:t>determine</a:t>
            </a:r>
            <a:r>
              <a:rPr lang="ca-ES" sz="2400" dirty="0" smtClean="0">
                <a:solidFill>
                  <a:schemeClr val="tx2"/>
                </a:solidFill>
              </a:rPr>
              <a:t> </a:t>
            </a:r>
            <a:r>
              <a:rPr lang="ca-ES" sz="2400" dirty="0">
                <a:solidFill>
                  <a:schemeClr val="tx2"/>
                </a:solidFill>
              </a:rPr>
              <a:t>la convocatòria de beques per al curs </a:t>
            </a:r>
            <a:r>
              <a:rPr lang="ca-ES" sz="2400" dirty="0" smtClean="0">
                <a:solidFill>
                  <a:schemeClr val="tx2"/>
                </a:solidFill>
              </a:rPr>
              <a:t>2017/2018 </a:t>
            </a:r>
            <a:r>
              <a:rPr lang="ca-ES" sz="2400" dirty="0">
                <a:solidFill>
                  <a:schemeClr val="tx2"/>
                </a:solidFill>
              </a:rPr>
              <a:t>(pendent de publicar).</a:t>
            </a:r>
          </a:p>
          <a:p>
            <a:pPr marL="266679" indent="-266679" algn="just">
              <a:buNone/>
            </a:pPr>
            <a:endParaRPr lang="ca-ES" sz="800" dirty="0">
              <a:solidFill>
                <a:schemeClr val="tx2"/>
              </a:solidFill>
            </a:endParaRPr>
          </a:p>
          <a:p>
            <a:pPr marL="266679" indent="-266679" algn="just"/>
            <a:r>
              <a:rPr lang="ca-ES" sz="2400" dirty="0">
                <a:solidFill>
                  <a:schemeClr val="tx2"/>
                </a:solidFill>
              </a:rPr>
              <a:t>Si demanes </a:t>
            </a:r>
            <a:r>
              <a:rPr lang="ca-ES" sz="2400" b="1" dirty="0">
                <a:solidFill>
                  <a:schemeClr val="tx2"/>
                </a:solidFill>
              </a:rPr>
              <a:t>reconeixement </a:t>
            </a:r>
            <a:r>
              <a:rPr lang="ca-ES" sz="2400" dirty="0">
                <a:solidFill>
                  <a:schemeClr val="tx2"/>
                </a:solidFill>
              </a:rPr>
              <a:t>(convalidació) </a:t>
            </a:r>
            <a:r>
              <a:rPr lang="ca-ES" sz="2400" b="1" dirty="0">
                <a:solidFill>
                  <a:schemeClr val="tx2"/>
                </a:solidFill>
              </a:rPr>
              <a:t>de </a:t>
            </a:r>
            <a:r>
              <a:rPr lang="ca-ES" sz="2400" b="1" dirty="0" smtClean="0">
                <a:solidFill>
                  <a:schemeClr val="tx2"/>
                </a:solidFill>
              </a:rPr>
              <a:t>crèdits, </a:t>
            </a:r>
            <a:r>
              <a:rPr lang="ca-ES" sz="2400" b="1" dirty="0" smtClean="0">
                <a:solidFill>
                  <a:srgbClr val="00B050"/>
                </a:solidFill>
              </a:rPr>
              <a:t>en el moment de la matrícula </a:t>
            </a:r>
            <a:r>
              <a:rPr lang="ca-ES" sz="2400" b="1" dirty="0" smtClean="0">
                <a:solidFill>
                  <a:schemeClr val="tx2"/>
                </a:solidFill>
              </a:rPr>
              <a:t>informa al personal responsable de l’aula</a:t>
            </a:r>
            <a:r>
              <a:rPr lang="ca-ES" sz="2400" b="1" dirty="0" smtClean="0"/>
              <a:t>.</a:t>
            </a:r>
            <a:r>
              <a:rPr lang="ca-ES" sz="2400" b="1" dirty="0" smtClean="0">
                <a:solidFill>
                  <a:schemeClr val="tx2"/>
                </a:solidFill>
              </a:rPr>
              <a:t> </a:t>
            </a:r>
            <a:endParaRPr lang="ca-ES" sz="9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ca-ES" b="1" u="sng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ca-ES" b="1" u="sng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ca-ES" b="1" u="sng" dirty="0" smtClean="0"/>
          </a:p>
          <a:p>
            <a:pPr marL="0" indent="0" eaLnBrk="1" hangingPunct="1">
              <a:buNone/>
            </a:pPr>
            <a:endParaRPr lang="ca-ES" b="1" u="sng" dirty="0" smtClean="0"/>
          </a:p>
          <a:p>
            <a:pPr marL="0" indent="0" eaLnBrk="1" hangingPunct="1">
              <a:buNone/>
            </a:pPr>
            <a:endParaRPr lang="ca-ES" b="1" u="sng" dirty="0" smtClean="0"/>
          </a:p>
          <a:p>
            <a:pPr marL="0" indent="0" eaLnBrk="1" hangingPunct="1">
              <a:buNone/>
            </a:pPr>
            <a:endParaRPr lang="ca-ES" b="1" u="sng" dirty="0" smtClean="0"/>
          </a:p>
          <a:p>
            <a:pPr marL="0" indent="0" eaLnBrk="1" hangingPunct="1">
              <a:buNone/>
            </a:pPr>
            <a:endParaRPr lang="ca-ES" b="1" u="sng" dirty="0" smtClean="0"/>
          </a:p>
          <a:p>
            <a:pPr marL="0" indent="0" eaLnBrk="1" hangingPunct="1">
              <a:buNone/>
            </a:pPr>
            <a:endParaRPr lang="ca-ES" b="1" u="sng" dirty="0" smtClean="0"/>
          </a:p>
          <a:p>
            <a:pPr marL="0" indent="0" eaLnBrk="1" hangingPunct="1">
              <a:buNone/>
            </a:pPr>
            <a:endParaRPr lang="ca-ES" b="1" u="sng" dirty="0" smtClean="0"/>
          </a:p>
          <a:p>
            <a:pPr marL="0" indent="0" eaLnBrk="1" hangingPunct="1">
              <a:buNone/>
            </a:pPr>
            <a:endParaRPr lang="ca-ES" b="1" u="sng" dirty="0" smtClean="0"/>
          </a:p>
          <a:p>
            <a:pPr marL="0" indent="0" eaLnBrk="1" hangingPunct="1">
              <a:buNone/>
            </a:pPr>
            <a:endParaRPr lang="ca-ES" b="1" u="sng" dirty="0" smtClean="0"/>
          </a:p>
          <a:p>
            <a:pPr marL="0" indent="0" eaLnBrk="1" hangingPunct="1">
              <a:buNone/>
            </a:pPr>
            <a:endParaRPr lang="ca-ES" b="1" u="sng" dirty="0" smtClean="0"/>
          </a:p>
          <a:p>
            <a:pPr marL="0" indent="0" eaLnBrk="1" hangingPunct="1">
              <a:buFont typeface="Calibri" pitchFamily="34" charset="0"/>
              <a:buAutoNum type="arabicPeriod"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2 Marcador de contenido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1" cy="4752528"/>
          </a:xfrm>
        </p:spPr>
        <p:txBody>
          <a:bodyPr>
            <a:normAutofit/>
          </a:bodyPr>
          <a:lstStyle/>
          <a:p>
            <a:pPr marL="514350" lvl="1" indent="-514350" algn="just">
              <a:spcBef>
                <a:spcPts val="400"/>
              </a:spcBef>
              <a:buSzPct val="68000"/>
              <a:buNone/>
            </a:pPr>
            <a:endParaRPr lang="ca-ES" sz="900" dirty="0" smtClean="0">
              <a:solidFill>
                <a:schemeClr val="tx2"/>
              </a:solidFill>
            </a:endParaRPr>
          </a:p>
          <a:p>
            <a:pPr marL="514350" lvl="1" indent="-514350" algn="ctr">
              <a:spcBef>
                <a:spcPts val="400"/>
              </a:spcBef>
              <a:buSzPct val="68000"/>
              <a:buNone/>
            </a:pPr>
            <a:r>
              <a:rPr lang="es-E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LLENGÜES </a:t>
            </a:r>
            <a:r>
              <a:rPr lang="es-E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MODERNES </a:t>
            </a:r>
            <a:endParaRPr lang="es-ES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1" indent="-514350" algn="ctr">
              <a:spcBef>
                <a:spcPts val="400"/>
              </a:spcBef>
              <a:buSzPct val="68000"/>
              <a:buNone/>
            </a:pPr>
            <a:r>
              <a:rPr lang="es-E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I </a:t>
            </a:r>
            <a:r>
              <a:rPr lang="es-E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SEUES </a:t>
            </a:r>
            <a:r>
              <a:rPr lang="es-E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LITERATURES:</a:t>
            </a:r>
          </a:p>
          <a:p>
            <a:pPr marL="514350" lvl="1" indent="-514350" algn="just">
              <a:spcBef>
                <a:spcPts val="400"/>
              </a:spcBef>
              <a:buSzPct val="68000"/>
              <a:buNone/>
            </a:pPr>
            <a:r>
              <a:rPr lang="es-ES" sz="2800" dirty="0" smtClean="0">
                <a:solidFill>
                  <a:schemeClr val="tx2"/>
                </a:solidFill>
              </a:rPr>
              <a:t>	</a:t>
            </a:r>
            <a:r>
              <a:rPr lang="es-ES" sz="2800" dirty="0" err="1" smtClean="0">
                <a:solidFill>
                  <a:schemeClr val="tx2"/>
                </a:solidFill>
              </a:rPr>
              <a:t>Aquest</a:t>
            </a:r>
            <a:r>
              <a:rPr lang="es-ES" sz="2800" dirty="0" smtClean="0">
                <a:solidFill>
                  <a:schemeClr val="tx2"/>
                </a:solidFill>
              </a:rPr>
              <a:t> </a:t>
            </a:r>
            <a:r>
              <a:rPr lang="es-ES" sz="2800" dirty="0" err="1">
                <a:solidFill>
                  <a:schemeClr val="tx2"/>
                </a:solidFill>
              </a:rPr>
              <a:t>grau</a:t>
            </a:r>
            <a:r>
              <a:rPr lang="es-ES" sz="2800" dirty="0">
                <a:solidFill>
                  <a:schemeClr val="tx2"/>
                </a:solidFill>
              </a:rPr>
              <a:t> </a:t>
            </a:r>
            <a:r>
              <a:rPr lang="es-ES" sz="2800" dirty="0" err="1" smtClean="0">
                <a:solidFill>
                  <a:schemeClr val="tx2"/>
                </a:solidFill>
              </a:rPr>
              <a:t>està</a:t>
            </a:r>
            <a:r>
              <a:rPr lang="es-ES" sz="2800" dirty="0" smtClean="0">
                <a:solidFill>
                  <a:schemeClr val="tx2"/>
                </a:solidFill>
              </a:rPr>
              <a:t> </a:t>
            </a:r>
            <a:r>
              <a:rPr lang="es-ES" sz="2800" dirty="0" err="1" smtClean="0">
                <a:solidFill>
                  <a:schemeClr val="tx2"/>
                </a:solidFill>
              </a:rPr>
              <a:t>estructurat</a:t>
            </a:r>
            <a:r>
              <a:rPr lang="es-ES" sz="2800" dirty="0" smtClean="0">
                <a:solidFill>
                  <a:schemeClr val="tx2"/>
                </a:solidFill>
              </a:rPr>
              <a:t> en </a:t>
            </a:r>
            <a:r>
              <a:rPr lang="es-ES" sz="2800" dirty="0" smtClean="0">
                <a:solidFill>
                  <a:schemeClr val="tx2"/>
                </a:solidFill>
                <a:hlinkClick r:id="rId2"/>
              </a:rPr>
              <a:t>24 </a:t>
            </a:r>
            <a:r>
              <a:rPr lang="es-ES" sz="2800" dirty="0" err="1" smtClean="0">
                <a:solidFill>
                  <a:schemeClr val="tx2"/>
                </a:solidFill>
                <a:hlinkClick r:id="rId2"/>
              </a:rPr>
              <a:t>mencions</a:t>
            </a:r>
            <a:r>
              <a:rPr lang="es-ES" sz="2800" dirty="0" smtClean="0">
                <a:solidFill>
                  <a:schemeClr val="tx2"/>
                </a:solidFill>
              </a:rPr>
              <a:t> (</a:t>
            </a:r>
            <a:r>
              <a:rPr lang="es-ES" sz="2800" dirty="0" err="1" smtClean="0">
                <a:solidFill>
                  <a:schemeClr val="tx2"/>
                </a:solidFill>
              </a:rPr>
              <a:t>Maiors</a:t>
            </a:r>
            <a:r>
              <a:rPr lang="es-ES" sz="2800" dirty="0" smtClean="0">
                <a:solidFill>
                  <a:schemeClr val="tx2"/>
                </a:solidFill>
              </a:rPr>
              <a:t> –</a:t>
            </a:r>
            <a:r>
              <a:rPr lang="es-ES" sz="2800" dirty="0" err="1" smtClean="0">
                <a:solidFill>
                  <a:schemeClr val="tx2"/>
                </a:solidFill>
              </a:rPr>
              <a:t>alemany</a:t>
            </a:r>
            <a:r>
              <a:rPr lang="es-ES" sz="2800" dirty="0" smtClean="0">
                <a:solidFill>
                  <a:schemeClr val="tx2"/>
                </a:solidFill>
              </a:rPr>
              <a:t>, francés i </a:t>
            </a:r>
            <a:r>
              <a:rPr lang="es-ES" sz="2800" dirty="0" err="1" smtClean="0">
                <a:solidFill>
                  <a:schemeClr val="tx2"/>
                </a:solidFill>
              </a:rPr>
              <a:t>italià</a:t>
            </a:r>
            <a:r>
              <a:rPr lang="es-ES" sz="2800" dirty="0" smtClean="0">
                <a:solidFill>
                  <a:schemeClr val="tx2"/>
                </a:solidFill>
              </a:rPr>
              <a:t>) i </a:t>
            </a:r>
            <a:r>
              <a:rPr lang="es-ES" sz="2800" dirty="0" err="1" smtClean="0">
                <a:solidFill>
                  <a:schemeClr val="tx2"/>
                </a:solidFill>
              </a:rPr>
              <a:t>Minors</a:t>
            </a:r>
            <a:r>
              <a:rPr lang="es-ES" sz="2800" dirty="0" smtClean="0">
                <a:solidFill>
                  <a:schemeClr val="tx2"/>
                </a:solidFill>
              </a:rPr>
              <a:t>.</a:t>
            </a:r>
          </a:p>
          <a:p>
            <a:pPr marL="514350" lvl="1" indent="-514350" algn="just">
              <a:spcBef>
                <a:spcPts val="400"/>
              </a:spcBef>
              <a:buSzPct val="68000"/>
              <a:buNone/>
            </a:pPr>
            <a:endParaRPr lang="es-ES" sz="1100" dirty="0" smtClean="0">
              <a:solidFill>
                <a:schemeClr val="tx2"/>
              </a:solidFill>
            </a:endParaRPr>
          </a:p>
          <a:p>
            <a:pPr marL="514350" lvl="1" indent="-514350" algn="just">
              <a:spcBef>
                <a:spcPts val="400"/>
              </a:spcBef>
              <a:buSzPct val="68000"/>
              <a:buNone/>
            </a:pPr>
            <a:endParaRPr lang="es-ES" sz="1100" dirty="0">
              <a:solidFill>
                <a:schemeClr val="tx2"/>
              </a:solidFill>
            </a:endParaRPr>
          </a:p>
          <a:p>
            <a:pPr marL="514350" lvl="1" indent="-514350" algn="just">
              <a:spcBef>
                <a:spcPts val="400"/>
              </a:spcBef>
              <a:buSzPct val="68000"/>
              <a:buNone/>
            </a:pPr>
            <a:r>
              <a:rPr lang="ca-ES" sz="2800" dirty="0" smtClean="0">
                <a:solidFill>
                  <a:schemeClr val="tx2"/>
                </a:solidFill>
              </a:rPr>
              <a:t>	L’alumnat </a:t>
            </a:r>
            <a:r>
              <a:rPr lang="ca-ES" sz="2800" dirty="0">
                <a:solidFill>
                  <a:schemeClr val="tx2"/>
                </a:solidFill>
              </a:rPr>
              <a:t>ha de triar el </a:t>
            </a:r>
            <a:r>
              <a:rPr lang="ca-ES" sz="2800" dirty="0" err="1">
                <a:solidFill>
                  <a:schemeClr val="tx2"/>
                </a:solidFill>
              </a:rPr>
              <a:t>Maior</a:t>
            </a:r>
            <a:r>
              <a:rPr lang="ca-ES" sz="2800" dirty="0">
                <a:solidFill>
                  <a:schemeClr val="tx2"/>
                </a:solidFill>
              </a:rPr>
              <a:t> (Llengua 1 que vincula)  i seleccionar les </a:t>
            </a:r>
            <a:r>
              <a:rPr lang="ca-ES" sz="2800" dirty="0" smtClean="0">
                <a:solidFill>
                  <a:schemeClr val="tx2"/>
                </a:solidFill>
              </a:rPr>
              <a:t>assignatures corresponents.</a:t>
            </a:r>
            <a:endParaRPr lang="ca-ES" sz="2800" dirty="0">
              <a:solidFill>
                <a:schemeClr val="tx2"/>
              </a:solidFill>
            </a:endParaRPr>
          </a:p>
          <a:p>
            <a:pPr marL="514350" lvl="1" indent="-514350" algn="just">
              <a:spcBef>
                <a:spcPts val="400"/>
              </a:spcBef>
              <a:buSzPct val="68000"/>
              <a:buNone/>
            </a:pPr>
            <a:endParaRPr lang="es-ES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1" indent="-514350" algn="just">
              <a:spcBef>
                <a:spcPts val="400"/>
              </a:spcBef>
              <a:buSzPct val="68000"/>
              <a:buNone/>
            </a:pPr>
            <a:endParaRPr lang="es-E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1" indent="-514350" algn="just">
              <a:spcBef>
                <a:spcPts val="400"/>
              </a:spcBef>
              <a:buSzPct val="68000"/>
              <a:buNone/>
            </a:pPr>
            <a:endParaRPr lang="es-E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1" indent="-514350" algn="just">
              <a:spcBef>
                <a:spcPts val="400"/>
              </a:spcBef>
              <a:buSzPct val="68000"/>
              <a:buNone/>
            </a:pPr>
            <a:endParaRPr lang="ca-ES" sz="24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es-ES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a-ES" b="1" dirty="0" smtClean="0">
                <a:solidFill>
                  <a:srgbClr val="FFFFFF"/>
                </a:solidFill>
              </a:rPr>
              <a:t>4. MATRÍCULA</a:t>
            </a:r>
          </a:p>
        </p:txBody>
      </p:sp>
      <p:pic>
        <p:nvPicPr>
          <p:cNvPr id="18435" name="3 Imagen" descr="Filologia"/>
          <p:cNvPicPr>
            <a:picLocks noChangeAspect="1" noChangeArrowheads="1"/>
          </p:cNvPicPr>
          <p:nvPr/>
        </p:nvPicPr>
        <p:blipFill>
          <a:blip r:embed="rId3" cstate="print"/>
          <a:srcRect l="21300" r="67946" b="9891"/>
          <a:stretch>
            <a:fillRect/>
          </a:stretch>
        </p:blipFill>
        <p:spPr bwMode="auto">
          <a:xfrm>
            <a:off x="8443913" y="623728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0479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2 Marcador de contenido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1" cy="4752528"/>
          </a:xfrm>
        </p:spPr>
        <p:txBody>
          <a:bodyPr>
            <a:normAutofit/>
          </a:bodyPr>
          <a:lstStyle/>
          <a:p>
            <a:pPr marL="514350" lvl="1" indent="-514350" algn="just">
              <a:spcBef>
                <a:spcPts val="400"/>
              </a:spcBef>
              <a:buSzPct val="68000"/>
              <a:buNone/>
            </a:pPr>
            <a:endParaRPr lang="ca-ES" sz="900" dirty="0" smtClean="0">
              <a:solidFill>
                <a:schemeClr val="tx2"/>
              </a:solidFill>
            </a:endParaRPr>
          </a:p>
          <a:p>
            <a:pPr marL="514350" lvl="1" indent="-514350">
              <a:spcBef>
                <a:spcPts val="400"/>
              </a:spcBef>
              <a:buSzPct val="68000"/>
              <a:buNone/>
            </a:pPr>
            <a:r>
              <a:rPr lang="es-E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LLENGÜES </a:t>
            </a:r>
            <a:r>
              <a:rPr lang="es-E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MODERNES I </a:t>
            </a:r>
            <a:r>
              <a:rPr lang="es-E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SEUES LITERATURES:</a:t>
            </a:r>
          </a:p>
          <a:p>
            <a:pPr marL="514350" lvl="1" indent="-514350">
              <a:spcBef>
                <a:spcPts val="400"/>
              </a:spcBef>
              <a:buSzPct val="68000"/>
              <a:buNone/>
            </a:pPr>
            <a:r>
              <a:rPr lang="es-ES" sz="2400" dirty="0" smtClean="0">
                <a:solidFill>
                  <a:schemeClr val="tx2"/>
                </a:solidFill>
              </a:rPr>
              <a:t>Estructura de matrícula.  </a:t>
            </a:r>
            <a:r>
              <a:rPr lang="es-ES" sz="2400" dirty="0" err="1" smtClean="0">
                <a:solidFill>
                  <a:schemeClr val="tx2"/>
                </a:solidFill>
              </a:rPr>
              <a:t>Agrupacions</a:t>
            </a:r>
            <a:r>
              <a:rPr lang="es-ES" sz="2800" dirty="0" smtClean="0">
                <a:solidFill>
                  <a:schemeClr val="tx2"/>
                </a:solidFill>
              </a:rPr>
              <a:t>: </a:t>
            </a:r>
          </a:p>
          <a:p>
            <a:pPr marL="514350" lvl="1" indent="-514350">
              <a:spcBef>
                <a:spcPts val="400"/>
              </a:spcBef>
              <a:buSzPct val="68000"/>
              <a:buNone/>
            </a:pPr>
            <a:r>
              <a:rPr lang="es-ES" sz="2800" dirty="0" smtClean="0">
                <a:solidFill>
                  <a:schemeClr val="tx2"/>
                </a:solidFill>
              </a:rPr>
              <a:t>4 </a:t>
            </a:r>
            <a:r>
              <a:rPr lang="es-ES" sz="2800" dirty="0" smtClean="0">
                <a:solidFill>
                  <a:schemeClr val="tx2"/>
                </a:solidFill>
                <a:hlinkClick r:id="rId2"/>
              </a:rPr>
              <a:t>MAIOR </a:t>
            </a:r>
            <a:r>
              <a:rPr lang="es-ES" sz="2800" dirty="0" err="1" smtClean="0">
                <a:solidFill>
                  <a:schemeClr val="tx2"/>
                </a:solidFill>
                <a:hlinkClick r:id="rId2"/>
              </a:rPr>
              <a:t>d’ALEMANY</a:t>
            </a:r>
            <a:r>
              <a:rPr lang="es-ES" sz="2800" dirty="0" smtClean="0">
                <a:solidFill>
                  <a:schemeClr val="tx2"/>
                </a:solidFill>
                <a:hlinkClick r:id="rId2"/>
              </a:rPr>
              <a:t>  </a:t>
            </a:r>
            <a:endParaRPr lang="es-ES" sz="2800" dirty="0" smtClean="0">
              <a:solidFill>
                <a:schemeClr val="tx2"/>
              </a:solidFill>
            </a:endParaRPr>
          </a:p>
          <a:p>
            <a:pPr marL="514350" lvl="1" indent="-514350">
              <a:spcBef>
                <a:spcPts val="400"/>
              </a:spcBef>
              <a:buSzPct val="68000"/>
              <a:buNone/>
            </a:pPr>
            <a:r>
              <a:rPr lang="es-ES" sz="1200" dirty="0" smtClean="0">
                <a:solidFill>
                  <a:schemeClr val="tx2"/>
                </a:solidFill>
                <a:hlinkClick r:id="rId2"/>
              </a:rPr>
              <a:t>http://www.uv.es/ftcdocs/HORARIS%20GRAU/DOCENCIA/2017-18/AGRUPA-CH-1r/AGRUPA-%281_2_3_Y_4%29LML-ALEMAN-17-18.pdf</a:t>
            </a:r>
            <a:endParaRPr lang="es-ES" sz="1200" dirty="0" smtClean="0">
              <a:solidFill>
                <a:schemeClr val="tx2"/>
              </a:solidFill>
            </a:endParaRPr>
          </a:p>
          <a:p>
            <a:pPr marL="514350" lvl="1" indent="-514350">
              <a:spcBef>
                <a:spcPts val="400"/>
              </a:spcBef>
              <a:buSzPct val="68000"/>
              <a:buNone/>
            </a:pPr>
            <a:endParaRPr lang="es-ES" sz="1000" dirty="0" smtClean="0">
              <a:solidFill>
                <a:schemeClr val="tx2"/>
              </a:solidFill>
            </a:endParaRPr>
          </a:p>
          <a:p>
            <a:pPr marL="514350" lvl="1" indent="-514350">
              <a:spcBef>
                <a:spcPts val="400"/>
              </a:spcBef>
              <a:buSzPct val="68000"/>
              <a:buNone/>
            </a:pPr>
            <a:r>
              <a:rPr lang="es-ES" sz="2800" dirty="0" smtClean="0">
                <a:solidFill>
                  <a:schemeClr val="tx2"/>
                </a:solidFill>
              </a:rPr>
              <a:t>4</a:t>
            </a:r>
            <a:r>
              <a:rPr lang="es-ES" sz="2800" dirty="0" smtClean="0">
                <a:solidFill>
                  <a:schemeClr val="tx2"/>
                </a:solidFill>
                <a:hlinkClick r:id="rId3"/>
              </a:rPr>
              <a:t> </a:t>
            </a:r>
            <a:r>
              <a:rPr lang="es-ES" sz="2800" dirty="0" smtClean="0">
                <a:solidFill>
                  <a:schemeClr val="tx2"/>
                </a:solidFill>
                <a:hlinkClick r:id="rId4"/>
              </a:rPr>
              <a:t>MAIOR de FRANCÈS </a:t>
            </a:r>
            <a:endParaRPr lang="es-ES" sz="2800" dirty="0" smtClean="0">
              <a:solidFill>
                <a:schemeClr val="tx2"/>
              </a:solidFill>
            </a:endParaRPr>
          </a:p>
          <a:p>
            <a:pPr marL="514350" lvl="1" indent="-514350">
              <a:spcBef>
                <a:spcPts val="400"/>
              </a:spcBef>
              <a:buSzPct val="68000"/>
              <a:buNone/>
            </a:pPr>
            <a:r>
              <a:rPr lang="es-ES" sz="1200" dirty="0" smtClean="0">
                <a:solidFill>
                  <a:schemeClr val="tx2"/>
                </a:solidFill>
              </a:rPr>
              <a:t> </a:t>
            </a:r>
            <a:r>
              <a:rPr lang="es-ES" sz="1200" dirty="0" smtClean="0">
                <a:solidFill>
                  <a:schemeClr val="tx2"/>
                </a:solidFill>
                <a:hlinkClick r:id="rId4"/>
              </a:rPr>
              <a:t>http://www.uv.es/ftcdocs/HORARIS%20GRAU/DOCENCIA/2017-18/AGRUPA-CH-1r/AGRUPA-%281_2_3_Y_4%29LML-FRANCES-17-18.pdf</a:t>
            </a:r>
            <a:r>
              <a:rPr lang="es-ES" sz="1200" dirty="0" smtClean="0">
                <a:solidFill>
                  <a:schemeClr val="tx2"/>
                </a:solidFill>
              </a:rPr>
              <a:t> </a:t>
            </a:r>
          </a:p>
          <a:p>
            <a:pPr marL="514350" lvl="1" indent="-514350">
              <a:spcBef>
                <a:spcPts val="400"/>
              </a:spcBef>
              <a:buSzPct val="68000"/>
              <a:buNone/>
            </a:pPr>
            <a:endParaRPr lang="es-ES" sz="1000" dirty="0" smtClean="0">
              <a:solidFill>
                <a:schemeClr val="tx2"/>
              </a:solidFill>
            </a:endParaRPr>
          </a:p>
          <a:p>
            <a:pPr marL="514350" lvl="1" indent="-514350">
              <a:spcBef>
                <a:spcPts val="400"/>
              </a:spcBef>
              <a:buSzPct val="68000"/>
              <a:buNone/>
            </a:pPr>
            <a:endParaRPr lang="es-ES" sz="1000" dirty="0">
              <a:solidFill>
                <a:schemeClr val="tx2"/>
              </a:solidFill>
            </a:endParaRPr>
          </a:p>
          <a:p>
            <a:pPr marL="514350" lvl="1" indent="-514350">
              <a:spcBef>
                <a:spcPts val="400"/>
              </a:spcBef>
              <a:buSzPct val="68000"/>
              <a:buNone/>
            </a:pPr>
            <a:r>
              <a:rPr lang="es-ES" sz="2800" dirty="0" smtClean="0">
                <a:solidFill>
                  <a:schemeClr val="tx2"/>
                </a:solidFill>
              </a:rPr>
              <a:t>2 </a:t>
            </a:r>
            <a:r>
              <a:rPr lang="es-ES" sz="2800" dirty="0" smtClean="0">
                <a:solidFill>
                  <a:schemeClr val="tx2"/>
                </a:solidFill>
                <a:hlinkClick r:id="rId5"/>
              </a:rPr>
              <a:t>MAIOR </a:t>
            </a:r>
            <a:r>
              <a:rPr lang="es-ES" sz="2800" dirty="0" err="1" smtClean="0">
                <a:solidFill>
                  <a:schemeClr val="tx2"/>
                </a:solidFill>
                <a:hlinkClick r:id="rId5"/>
              </a:rPr>
              <a:t>d’ITALIÀ</a:t>
            </a:r>
            <a:endParaRPr lang="es-ES" sz="2800" dirty="0" smtClean="0">
              <a:solidFill>
                <a:schemeClr val="tx2"/>
              </a:solidFill>
            </a:endParaRPr>
          </a:p>
          <a:p>
            <a:pPr marL="514350" lvl="1" indent="-514350" algn="just">
              <a:spcBef>
                <a:spcPts val="400"/>
              </a:spcBef>
              <a:buSzPct val="68000"/>
              <a:buNone/>
            </a:pPr>
            <a:r>
              <a:rPr lang="es-ES" sz="1200" dirty="0" smtClean="0">
                <a:solidFill>
                  <a:schemeClr val="tx2"/>
                </a:solidFill>
                <a:hlinkClick r:id="rId5"/>
              </a:rPr>
              <a:t>http://www.uv.es/ftcdocs/HORARIS%20GRAU/DOCENCIA/2017-18/AGRUPA-CH-1r/AGRUPA-%281_2_%29LML-ITALIANO-17-18.pdf</a:t>
            </a:r>
            <a:r>
              <a:rPr lang="es-ES" sz="1200" dirty="0" smtClean="0">
                <a:solidFill>
                  <a:schemeClr val="tx2"/>
                </a:solidFill>
              </a:rPr>
              <a:t> </a:t>
            </a:r>
            <a:endParaRPr lang="es-ES" sz="1200" dirty="0">
              <a:solidFill>
                <a:schemeClr val="tx2"/>
              </a:solidFill>
            </a:endParaRPr>
          </a:p>
          <a:p>
            <a:pPr marL="514350" lvl="1" indent="-514350" algn="just">
              <a:spcBef>
                <a:spcPts val="400"/>
              </a:spcBef>
              <a:buSzPct val="68000"/>
              <a:buNone/>
            </a:pPr>
            <a:endParaRPr lang="es-E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1" indent="-514350" algn="just">
              <a:spcBef>
                <a:spcPts val="400"/>
              </a:spcBef>
              <a:buSzPct val="68000"/>
              <a:buNone/>
            </a:pPr>
            <a:endParaRPr lang="es-E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lvl="1" indent="-514350" algn="just">
              <a:spcBef>
                <a:spcPts val="400"/>
              </a:spcBef>
              <a:buSzPct val="68000"/>
              <a:buNone/>
            </a:pPr>
            <a:endParaRPr lang="ca-ES" sz="2400" dirty="0" smtClean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endParaRPr lang="es-ES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a-ES" dirty="0" smtClean="0">
                <a:solidFill>
                  <a:srgbClr val="FFFFFF"/>
                </a:solidFill>
              </a:rPr>
              <a:t>4. MATRÍCULA</a:t>
            </a:r>
            <a:endParaRPr lang="ca-ES" b="1" dirty="0" smtClean="0">
              <a:solidFill>
                <a:srgbClr val="FFFFFF"/>
              </a:solidFill>
            </a:endParaRPr>
          </a:p>
        </p:txBody>
      </p:sp>
      <p:pic>
        <p:nvPicPr>
          <p:cNvPr id="18435" name="3 Imagen" descr="Filologia"/>
          <p:cNvPicPr>
            <a:picLocks noChangeAspect="1" noChangeArrowheads="1"/>
          </p:cNvPicPr>
          <p:nvPr/>
        </p:nvPicPr>
        <p:blipFill>
          <a:blip r:embed="rId6" cstate="print"/>
          <a:srcRect l="21300" r="67946" b="9891"/>
          <a:stretch>
            <a:fillRect/>
          </a:stretch>
        </p:blipFill>
        <p:spPr bwMode="auto">
          <a:xfrm>
            <a:off x="8443913" y="623728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4234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500034" y="357166"/>
            <a:ext cx="8229600" cy="1319199"/>
          </a:xfrm>
          <a:prstGeom prst="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Arial" charset="0"/>
              </a:rPr>
              <a:t>GRUPS ESPECIALS per al 2n</a:t>
            </a:r>
            <a:r>
              <a:rPr kumimoji="0" lang="ca-ES" sz="2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Arial" charset="0"/>
              </a:rPr>
              <a:t> quadrimestre</a:t>
            </a:r>
            <a:r>
              <a:rPr kumimoji="0" lang="ca-E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Arial" charset="0"/>
              </a:rPr>
              <a:t>:</a:t>
            </a:r>
            <a:br>
              <a:rPr kumimoji="0" lang="ca-E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Arial" charset="0"/>
              </a:rPr>
            </a:br>
            <a:r>
              <a:rPr kumimoji="0" lang="ca-E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Arial" charset="0"/>
              </a:rPr>
              <a:t>  </a:t>
            </a:r>
            <a:r>
              <a:rPr kumimoji="0" lang="ca-ES" sz="2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Arial" charset="0"/>
              </a:rPr>
              <a:t>LLATÍ 1 (35663)  i  LLENGUA CATALANA  (35661) </a:t>
            </a:r>
          </a:p>
        </p:txBody>
      </p:sp>
      <p:sp>
        <p:nvSpPr>
          <p:cNvPr id="3" name="4 Marcador de contenido"/>
          <p:cNvSpPr txBox="1">
            <a:spLocks/>
          </p:cNvSpPr>
          <p:nvPr/>
        </p:nvSpPr>
        <p:spPr>
          <a:xfrm>
            <a:off x="714348" y="2143116"/>
            <a:ext cx="3627560" cy="40005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109728" marR="0" lvl="0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a-E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35663 LLATÍ I, grup E  </a:t>
            </a:r>
            <a:endParaRPr kumimoji="0" lang="ca-ES" sz="1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4078" indent="-514350" algn="just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kumimoji="0" lang="ca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Aquest grup va destinat a l’ alumnat</a:t>
            </a:r>
            <a:r>
              <a:rPr kumimoji="0" lang="ca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a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 no ha cursat cap assignatura de  Llatí en Batxillerat. Excepte</a:t>
            </a:r>
            <a:r>
              <a:rPr kumimoji="0" lang="ca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al grau de Filologia Clàssica. </a:t>
            </a:r>
            <a:r>
              <a:rPr lang="ca-ES" sz="1400" dirty="0" smtClean="0">
                <a:latin typeface="+mn-lt"/>
                <a:cs typeface="+mn-cs"/>
              </a:rPr>
              <a:t>Cal acreditar amb </a:t>
            </a:r>
            <a:r>
              <a:rPr lang="ca-ES" sz="1400" b="1" dirty="0" smtClean="0">
                <a:latin typeface="+mn-lt"/>
                <a:cs typeface="+mn-cs"/>
              </a:rPr>
              <a:t>certificat de  notes Batxillerat</a:t>
            </a:r>
            <a:r>
              <a:rPr lang="ca-ES" sz="1400" dirty="0" smtClean="0">
                <a:latin typeface="+mn-lt"/>
                <a:cs typeface="+mn-cs"/>
              </a:rPr>
              <a:t>. </a:t>
            </a:r>
          </a:p>
          <a:p>
            <a:pPr marL="109728" marR="0" lvl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a-E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HORARI: 2n Quadrimestre</a:t>
            </a:r>
          </a:p>
          <a:p>
            <a:pPr marL="109728" marR="0" lvl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a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DIMECRES  12-14 h  </a:t>
            </a:r>
          </a:p>
          <a:p>
            <a:pPr marL="109728" marR="0" lvl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a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DIVENDRES  12-14h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5 Marcador de contenido"/>
          <p:cNvSpPr txBox="1">
            <a:spLocks/>
          </p:cNvSpPr>
          <p:nvPr/>
        </p:nvSpPr>
        <p:spPr>
          <a:xfrm>
            <a:off x="4572000" y="1928802"/>
            <a:ext cx="4114800" cy="4429156"/>
          </a:xfrm>
          <a:prstGeom prst="rect">
            <a:avLst/>
          </a:prstGeom>
        </p:spPr>
        <p:txBody>
          <a:bodyPr vert="horz">
            <a:normAutofit fontScale="25000" lnSpcReduction="2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ca-ES" sz="5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9728" marR="0" lvl="0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a-ES" sz="5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35661 L. CATALANA, grup H  </a:t>
            </a:r>
          </a:p>
          <a:p>
            <a:pPr marL="624078" marR="0" lvl="0" indent="-514350" algn="just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tabLst/>
              <a:defRPr/>
            </a:pPr>
            <a:r>
              <a:rPr kumimoji="0" lang="ca-ES" sz="5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Alumnat procedent de fora de l’àmbit lingüístic català. Cal acreditar-ho</a:t>
            </a:r>
            <a:r>
              <a:rPr kumimoji="0" lang="ca-ES" sz="5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a-ES" sz="5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(DNI</a:t>
            </a:r>
            <a:r>
              <a:rPr kumimoji="0" lang="ca-ES" sz="5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  <a:endParaRPr kumimoji="0" lang="es-ES" sz="5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4078" marR="0" lvl="0" indent="-514350" algn="just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+mj-lt"/>
              <a:buAutoNum type="arabicPeriod"/>
              <a:tabLst/>
              <a:defRPr/>
            </a:pPr>
            <a:r>
              <a:rPr kumimoji="0" lang="ca-ES" sz="5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Alumnat</a:t>
            </a:r>
            <a:r>
              <a:rPr kumimoji="0" lang="ca-ES" sz="5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ca-ES" sz="5600" dirty="0">
                <a:latin typeface="+mn-lt"/>
                <a:cs typeface="+mn-cs"/>
              </a:rPr>
              <a:t>e</a:t>
            </a:r>
            <a:r>
              <a:rPr kumimoji="0" lang="ca-ES" sz="5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xent</a:t>
            </a:r>
            <a:r>
              <a:rPr kumimoji="0" lang="ca-ES" sz="5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del seu estudi al Batxillerat per població (exemple: Requena, Baix Segura, etc). Cal</a:t>
            </a:r>
            <a:r>
              <a:rPr kumimoji="0" lang="ca-ES" sz="5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a-ES" sz="5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acreditar amb </a:t>
            </a:r>
            <a:r>
              <a:rPr kumimoji="0" lang="ca-ES" sz="5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certificat de  notes Batxillerat. </a:t>
            </a:r>
            <a:endParaRPr kumimoji="0" lang="es-ES" sz="5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9728" fontAlgn="auto">
              <a:lnSpc>
                <a:spcPct val="1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ca-ES" sz="5600" b="1" dirty="0" smtClean="0">
                <a:latin typeface="+mn-lt"/>
                <a:cs typeface="+mn-cs"/>
              </a:rPr>
              <a:t>HORARI: 2n Quadrimestre </a:t>
            </a:r>
          </a:p>
          <a:p>
            <a:pPr marL="109728" marR="0" lvl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a-E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DIMARTS 12-14 h Teoria  </a:t>
            </a:r>
          </a:p>
          <a:p>
            <a:pPr marL="109728" marR="0" lvl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a-E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DIJOUS 12-14 h subgrup </a:t>
            </a:r>
            <a:r>
              <a:rPr kumimoji="0" lang="ca-E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</a:t>
            </a:r>
            <a:r>
              <a:rPr kumimoji="0" lang="ca-E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02 </a:t>
            </a:r>
          </a:p>
          <a:p>
            <a:pPr marL="109728" marR="0" lvl="0" algn="l" defTabSz="914400" rtl="0" eaLnBrk="1" fontAlgn="auto" latinLnBrk="0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ca-E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DILLUNS 12-14h subgrup </a:t>
            </a:r>
            <a:r>
              <a:rPr kumimoji="0" lang="ca-E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</a:t>
            </a:r>
            <a:r>
              <a:rPr kumimoji="0" lang="ca-E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01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1" cy="4781550"/>
          </a:xfrm>
        </p:spPr>
        <p:txBody>
          <a:bodyPr>
            <a:normAutofit/>
          </a:bodyPr>
          <a:lstStyle/>
          <a:p>
            <a:pPr marL="609553" indent="-609553" algn="just">
              <a:lnSpc>
                <a:spcPct val="80000"/>
              </a:lnSpc>
            </a:pPr>
            <a:endParaRPr lang="ca-ES" sz="1200" dirty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a-ES" sz="2400" b="1" dirty="0" smtClean="0">
                <a:solidFill>
                  <a:schemeClr val="tx2"/>
                </a:solidFill>
              </a:rPr>
              <a:t>TERMINIS DE PAGAMENT: 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a-ES" sz="2400" b="1" dirty="0" smtClean="0">
                <a:solidFill>
                  <a:schemeClr val="tx2"/>
                </a:solidFill>
              </a:rPr>
              <a:t>Únic </a:t>
            </a:r>
            <a:r>
              <a:rPr lang="ca-ES" sz="2400" b="1" dirty="0">
                <a:solidFill>
                  <a:schemeClr val="tx2"/>
                </a:solidFill>
              </a:rPr>
              <a:t>(1) -</a:t>
            </a:r>
            <a:r>
              <a:rPr lang="ca-ES" sz="2000" dirty="0">
                <a:solidFill>
                  <a:schemeClr val="tx2"/>
                </a:solidFill>
              </a:rPr>
              <a:t>obligatori per a becaris en </a:t>
            </a:r>
            <a:r>
              <a:rPr lang="ca-ES" sz="2000" dirty="0" smtClean="0">
                <a:solidFill>
                  <a:schemeClr val="tx2"/>
                </a:solidFill>
              </a:rPr>
              <a:t>cas de denegació </a:t>
            </a:r>
            <a:r>
              <a:rPr lang="ca-ES" sz="2000" dirty="0">
                <a:solidFill>
                  <a:schemeClr val="tx2"/>
                </a:solidFill>
              </a:rPr>
              <a:t>de </a:t>
            </a:r>
            <a:r>
              <a:rPr lang="ca-ES" sz="2000" dirty="0" smtClean="0">
                <a:solidFill>
                  <a:schemeClr val="tx2"/>
                </a:solidFill>
              </a:rPr>
              <a:t>beca-</a:t>
            </a: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a-ES" sz="2400" b="1" dirty="0" smtClean="0">
                <a:solidFill>
                  <a:schemeClr val="tx2"/>
                </a:solidFill>
              </a:rPr>
              <a:t>Ajornat </a:t>
            </a:r>
            <a:r>
              <a:rPr lang="ca-ES" sz="2400" b="1" dirty="0">
                <a:solidFill>
                  <a:schemeClr val="tx2"/>
                </a:solidFill>
              </a:rPr>
              <a:t>(2) </a:t>
            </a:r>
            <a:r>
              <a:rPr lang="ca-ES" sz="2400" dirty="0">
                <a:solidFill>
                  <a:schemeClr val="tx2"/>
                </a:solidFill>
              </a:rPr>
              <a:t>-</a:t>
            </a:r>
            <a:r>
              <a:rPr lang="ca-ES" sz="2400" dirty="0" smtClean="0">
                <a:solidFill>
                  <a:schemeClr val="tx2"/>
                </a:solidFill>
              </a:rPr>
              <a:t>final setembre-gener-</a:t>
            </a:r>
            <a:endParaRPr lang="ca-ES" sz="2400" dirty="0">
              <a:solidFill>
                <a:schemeClr val="tx2"/>
              </a:solidFill>
            </a:endParaRP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a-ES" sz="2400" b="1" dirty="0" smtClean="0">
                <a:solidFill>
                  <a:schemeClr val="tx2"/>
                </a:solidFill>
              </a:rPr>
              <a:t>Fraccionat </a:t>
            </a:r>
            <a:r>
              <a:rPr lang="ca-ES" sz="2400" b="1" dirty="0">
                <a:solidFill>
                  <a:schemeClr val="tx2"/>
                </a:solidFill>
              </a:rPr>
              <a:t>(6</a:t>
            </a:r>
            <a:r>
              <a:rPr lang="ca-ES" sz="2400" b="1" dirty="0" smtClean="0">
                <a:solidFill>
                  <a:schemeClr val="tx2"/>
                </a:solidFill>
              </a:rPr>
              <a:t>) </a:t>
            </a:r>
            <a:r>
              <a:rPr lang="ca-ES" sz="2400" dirty="0" smtClean="0">
                <a:solidFill>
                  <a:schemeClr val="tx2"/>
                </a:solidFill>
              </a:rPr>
              <a:t>–de setembre a febrer-</a:t>
            </a:r>
            <a:endParaRPr lang="ca-ES" sz="2400" dirty="0">
              <a:solidFill>
                <a:schemeClr val="tx2"/>
              </a:solidFill>
            </a:endParaRPr>
          </a:p>
          <a:p>
            <a:pPr marL="609553" indent="-609553">
              <a:lnSpc>
                <a:spcPct val="80000"/>
              </a:lnSpc>
            </a:pPr>
            <a:endParaRPr lang="ca-ES" sz="1200" b="1" dirty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a-ES" sz="2400" b="1" dirty="0">
                <a:solidFill>
                  <a:schemeClr val="tx2"/>
                </a:solidFill>
              </a:rPr>
              <a:t>Continguts del rebut: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a-ES" sz="2400" dirty="0" smtClean="0">
                <a:solidFill>
                  <a:schemeClr val="tx2"/>
                </a:solidFill>
              </a:rPr>
              <a:t>- </a:t>
            </a:r>
            <a:r>
              <a:rPr lang="ca-ES" sz="2400" dirty="0">
                <a:solidFill>
                  <a:schemeClr val="tx2"/>
                </a:solidFill>
              </a:rPr>
              <a:t>Crèdits matriculats </a:t>
            </a:r>
            <a:r>
              <a:rPr lang="ca-ES" sz="1600" dirty="0" smtClean="0">
                <a:solidFill>
                  <a:schemeClr val="tx2"/>
                </a:solidFill>
              </a:rPr>
              <a:t>(</a:t>
            </a:r>
            <a:r>
              <a:rPr lang="ca-ES" sz="1600" b="1" dirty="0" smtClean="0">
                <a:solidFill>
                  <a:schemeClr val="accent1">
                    <a:lumMod val="75000"/>
                  </a:schemeClr>
                </a:solidFill>
              </a:rPr>
              <a:t>taxes GV pendent publicació DOCV)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a-ES" sz="2400" dirty="0" smtClean="0">
                <a:solidFill>
                  <a:schemeClr val="tx2"/>
                </a:solidFill>
              </a:rPr>
              <a:t>- Obertura d’expedient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a-ES" sz="2400" dirty="0" smtClean="0">
                <a:solidFill>
                  <a:schemeClr val="tx2"/>
                </a:solidFill>
              </a:rPr>
              <a:t>- </a:t>
            </a:r>
            <a:r>
              <a:rPr lang="ca-ES" sz="2400" dirty="0">
                <a:solidFill>
                  <a:schemeClr val="tx2"/>
                </a:solidFill>
              </a:rPr>
              <a:t>Certificació acadèmica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a-ES" sz="2400" dirty="0" smtClean="0">
                <a:solidFill>
                  <a:schemeClr val="tx2"/>
                </a:solidFill>
              </a:rPr>
              <a:t>- </a:t>
            </a:r>
            <a:r>
              <a:rPr lang="ca-ES" sz="2400" dirty="0">
                <a:solidFill>
                  <a:schemeClr val="tx2"/>
                </a:solidFill>
              </a:rPr>
              <a:t>Assegurança escolar </a:t>
            </a:r>
            <a:r>
              <a:rPr lang="ca-ES" sz="1400" b="1" dirty="0">
                <a:solidFill>
                  <a:schemeClr val="accent1">
                    <a:lumMod val="75000"/>
                  </a:schemeClr>
                </a:solidFill>
              </a:rPr>
              <a:t>(obligatòria </a:t>
            </a:r>
            <a:r>
              <a:rPr lang="ca-ES" sz="1400" b="1" dirty="0" smtClean="0">
                <a:solidFill>
                  <a:schemeClr val="accent1">
                    <a:lumMod val="75000"/>
                  </a:schemeClr>
                </a:solidFill>
              </a:rPr>
              <a:t>alumnat </a:t>
            </a:r>
            <a:r>
              <a:rPr lang="ca-ES" sz="1400" b="1" dirty="0">
                <a:solidFill>
                  <a:schemeClr val="accent1">
                    <a:lumMod val="75000"/>
                  </a:schemeClr>
                </a:solidFill>
              </a:rPr>
              <a:t>menor de 28 anys)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a-ES" sz="2400" dirty="0" smtClean="0">
                <a:solidFill>
                  <a:schemeClr val="tx2"/>
                </a:solidFill>
              </a:rPr>
              <a:t>- </a:t>
            </a:r>
            <a:r>
              <a:rPr lang="ca-ES" sz="2400" dirty="0">
                <a:solidFill>
                  <a:schemeClr val="tx2"/>
                </a:solidFill>
              </a:rPr>
              <a:t>Targeta universitària.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ca-ES" sz="2400" u="sng" dirty="0">
              <a:solidFill>
                <a:schemeClr val="tx2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1" cy="922114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ca-ES" b="1" dirty="0" smtClean="0">
                <a:solidFill>
                  <a:srgbClr val="FFFFFF"/>
                </a:solidFill>
              </a:rPr>
              <a:t>5. REBUT (modalitats de pagament)</a:t>
            </a:r>
            <a:endParaRPr lang="es-E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168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1" cy="4781550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</a:pPr>
            <a:r>
              <a:rPr lang="ca-ES" sz="2400" b="1" u="sng" dirty="0" smtClean="0">
                <a:solidFill>
                  <a:srgbClr val="FF0000"/>
                </a:solidFill>
              </a:rPr>
              <a:t>Domiciliació bancària:</a:t>
            </a:r>
            <a:r>
              <a:rPr lang="ca-ES" sz="2400" b="1" dirty="0" smtClean="0">
                <a:solidFill>
                  <a:srgbClr val="FF0000"/>
                </a:solidFill>
              </a:rPr>
              <a:t> </a:t>
            </a:r>
            <a:r>
              <a:rPr lang="ca-ES" sz="2400" b="1" dirty="0" smtClean="0">
                <a:solidFill>
                  <a:schemeClr val="tx2"/>
                </a:solidFill>
              </a:rPr>
              <a:t>Imprescindible</a:t>
            </a:r>
            <a:r>
              <a:rPr lang="ca-ES" sz="2400" b="1" dirty="0">
                <a:solidFill>
                  <a:schemeClr val="tx2"/>
                </a:solidFill>
              </a:rPr>
              <a:t>: </a:t>
            </a:r>
            <a:r>
              <a:rPr lang="ca-ES" sz="2400" dirty="0">
                <a:solidFill>
                  <a:schemeClr val="tx2"/>
                </a:solidFill>
              </a:rPr>
              <a:t>portar la domiciliació bancària amb el numero IBAN </a:t>
            </a:r>
            <a:r>
              <a:rPr lang="ca-ES" sz="2400" dirty="0">
                <a:solidFill>
                  <a:schemeClr val="tx2"/>
                </a:solidFill>
                <a:hlinkClick r:id="rId2"/>
              </a:rPr>
              <a:t>model. </a:t>
            </a:r>
            <a:endParaRPr lang="ca-ES" sz="2400" dirty="0">
              <a:solidFill>
                <a:schemeClr val="tx2"/>
              </a:solidFill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ca-ES" sz="800" u="sng" dirty="0" smtClean="0">
              <a:solidFill>
                <a:schemeClr val="tx2"/>
              </a:solidFill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</a:pPr>
            <a:r>
              <a:rPr lang="ca-ES" sz="2400" b="1" u="sng" dirty="0" smtClean="0">
                <a:solidFill>
                  <a:srgbClr val="FF0000"/>
                </a:solidFill>
              </a:rPr>
              <a:t>Targeta:</a:t>
            </a:r>
            <a:r>
              <a:rPr lang="es-ES" sz="2400" dirty="0" smtClean="0"/>
              <a:t>selecciona </a:t>
            </a:r>
            <a:r>
              <a:rPr lang="es-ES" sz="2400" dirty="0"/>
              <a:t>que </a:t>
            </a:r>
            <a:r>
              <a:rPr lang="es-ES" sz="2400" dirty="0" err="1"/>
              <a:t>desitja</a:t>
            </a:r>
            <a:r>
              <a:rPr lang="es-ES" sz="2400" dirty="0"/>
              <a:t> pagar </a:t>
            </a:r>
            <a:r>
              <a:rPr lang="es-ES" sz="2400" dirty="0" err="1" smtClean="0"/>
              <a:t>amb</a:t>
            </a:r>
            <a:r>
              <a:rPr lang="es-ES" sz="2400" dirty="0" smtClean="0"/>
              <a:t> </a:t>
            </a:r>
            <a:r>
              <a:rPr lang="es-ES" sz="2400" dirty="0" err="1" smtClean="0"/>
              <a:t>targeta</a:t>
            </a:r>
            <a:r>
              <a:rPr lang="es-ES" sz="2400" dirty="0"/>
              <a:t>, </a:t>
            </a:r>
            <a:r>
              <a:rPr lang="es-ES" sz="2400" dirty="0" err="1" smtClean="0"/>
              <a:t>però</a:t>
            </a:r>
            <a:r>
              <a:rPr lang="es-ES" sz="2400" dirty="0" smtClean="0"/>
              <a:t> no </a:t>
            </a:r>
            <a:r>
              <a:rPr lang="es-ES" sz="2400" dirty="0"/>
              <a:t>es guarda el </a:t>
            </a:r>
            <a:r>
              <a:rPr lang="es-ES" sz="2400" dirty="0" err="1" smtClean="0"/>
              <a:t>seu</a:t>
            </a:r>
            <a:r>
              <a:rPr lang="es-ES" sz="2400" dirty="0" smtClean="0"/>
              <a:t> nombre </a:t>
            </a:r>
            <a:r>
              <a:rPr lang="es-ES" sz="2400" dirty="0"/>
              <a:t>de </a:t>
            </a:r>
            <a:r>
              <a:rPr lang="es-ES" sz="2400" dirty="0" err="1" smtClean="0"/>
              <a:t>targeta</a:t>
            </a:r>
            <a:r>
              <a:rPr lang="es-ES" sz="2400" dirty="0" smtClean="0"/>
              <a:t> ni </a:t>
            </a:r>
            <a:r>
              <a:rPr lang="es-ES" sz="2400" dirty="0"/>
              <a:t>el </a:t>
            </a:r>
            <a:r>
              <a:rPr lang="es-ES" sz="2400" dirty="0" err="1" smtClean="0"/>
              <a:t>seu</a:t>
            </a:r>
            <a:r>
              <a:rPr lang="es-ES" sz="2400" dirty="0" smtClean="0"/>
              <a:t> </a:t>
            </a:r>
            <a:r>
              <a:rPr lang="es-ES" sz="2400" dirty="0" err="1" smtClean="0"/>
              <a:t>codi</a:t>
            </a:r>
            <a:r>
              <a:rPr lang="es-ES" sz="2400" dirty="0" smtClean="0"/>
              <a:t> CVC</a:t>
            </a:r>
            <a:r>
              <a:rPr lang="es-ES" sz="2400" dirty="0"/>
              <a:t>. </a:t>
            </a:r>
          </a:p>
          <a:p>
            <a:pPr marL="109728" indent="0">
              <a:buNone/>
            </a:pPr>
            <a:endParaRPr lang="es-ES" sz="900" dirty="0" smtClean="0"/>
          </a:p>
          <a:p>
            <a:pPr marL="109728" indent="0" algn="just">
              <a:buNone/>
            </a:pPr>
            <a:r>
              <a:rPr lang="es-ES" sz="2400" dirty="0" err="1" smtClean="0"/>
              <a:t>L'estudiant</a:t>
            </a:r>
            <a:r>
              <a:rPr lang="es-ES" sz="2400" dirty="0" smtClean="0"/>
              <a:t> </a:t>
            </a:r>
            <a:r>
              <a:rPr lang="es-ES" sz="2400" dirty="0" err="1"/>
              <a:t>podrà</a:t>
            </a:r>
            <a:r>
              <a:rPr lang="es-ES" sz="2400" dirty="0"/>
              <a:t> marcar en el </a:t>
            </a:r>
            <a:r>
              <a:rPr lang="es-ES" sz="2400" dirty="0" err="1"/>
              <a:t>moment</a:t>
            </a:r>
            <a:r>
              <a:rPr lang="es-ES" sz="2400" dirty="0"/>
              <a:t> de </a:t>
            </a:r>
            <a:r>
              <a:rPr lang="es-ES" sz="2400" dirty="0" smtClean="0"/>
              <a:t>la matrícula </a:t>
            </a:r>
            <a:r>
              <a:rPr lang="es-ES" sz="2400" dirty="0"/>
              <a:t>si ha </a:t>
            </a:r>
            <a:r>
              <a:rPr lang="es-ES" sz="2400" dirty="0" err="1"/>
              <a:t>demanat</a:t>
            </a:r>
            <a:r>
              <a:rPr lang="es-ES" sz="2400" dirty="0"/>
              <a:t> o va a </a:t>
            </a:r>
            <a:r>
              <a:rPr lang="es-ES" sz="2400" dirty="0" err="1" smtClean="0"/>
              <a:t>demanar</a:t>
            </a:r>
            <a:r>
              <a:rPr lang="es-ES" sz="2400" dirty="0"/>
              <a:t> </a:t>
            </a:r>
            <a:r>
              <a:rPr lang="es-ES" sz="2400" dirty="0" smtClean="0"/>
              <a:t>beca de la GVA o del  MEC. </a:t>
            </a:r>
            <a:endParaRPr lang="ca-ES" sz="2400" b="1" u="sng" dirty="0">
              <a:solidFill>
                <a:srgbClr val="FF0000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1" cy="922114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ca-ES" b="1" dirty="0" smtClean="0">
                <a:solidFill>
                  <a:srgbClr val="FFFFFF"/>
                </a:solidFill>
              </a:rPr>
              <a:t>5. REBUT (modalitats de pagament)</a:t>
            </a:r>
            <a:endParaRPr lang="es-E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812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/>
          <a:lstStyle/>
          <a:p>
            <a:pPr algn="just" eaLnBrk="1" hangingPunct="1">
              <a:buFont typeface="Arial" charset="0"/>
              <a:buNone/>
            </a:pPr>
            <a:endParaRPr lang="ca-ES" sz="800" b="1" dirty="0" smtClean="0">
              <a:solidFill>
                <a:schemeClr val="tx2"/>
              </a:solidFill>
            </a:endParaRPr>
          </a:p>
          <a:p>
            <a:pPr algn="just" eaLnBrk="1" hangingPunct="1">
              <a:buFont typeface="Arial" charset="0"/>
              <a:buNone/>
            </a:pPr>
            <a:r>
              <a:rPr lang="ca-ES" sz="3600" b="1" dirty="0" smtClean="0">
                <a:solidFill>
                  <a:schemeClr val="tx2"/>
                </a:solidFill>
              </a:rPr>
              <a:t>La </a:t>
            </a:r>
            <a:r>
              <a:rPr lang="ca-ES" sz="3600" b="1" dirty="0">
                <a:solidFill>
                  <a:schemeClr val="tx2"/>
                </a:solidFill>
              </a:rPr>
              <a:t>gestió del procés de </a:t>
            </a:r>
            <a:r>
              <a:rPr lang="ca-ES" sz="3600" b="1" dirty="0" smtClean="0">
                <a:solidFill>
                  <a:schemeClr val="tx2"/>
                </a:solidFill>
              </a:rPr>
              <a:t>matrícula:</a:t>
            </a:r>
          </a:p>
          <a:p>
            <a:pPr algn="just" eaLnBrk="1" hangingPunct="1">
              <a:buFont typeface="Arial" charset="0"/>
              <a:buNone/>
            </a:pPr>
            <a:endParaRPr lang="ca-ES" sz="800" b="1" dirty="0">
              <a:solidFill>
                <a:schemeClr val="tx2"/>
              </a:solidFill>
            </a:endParaRPr>
          </a:p>
          <a:p>
            <a:pPr marL="624078" indent="-514350" eaLnBrk="1" hangingPunct="1">
              <a:buFont typeface="Arial" charset="0"/>
              <a:buAutoNum type="arabicPeriod"/>
            </a:pPr>
            <a:r>
              <a:rPr lang="ca-ES" dirty="0" smtClean="0">
                <a:solidFill>
                  <a:schemeClr val="tx2"/>
                </a:solidFill>
              </a:rPr>
              <a:t>CITA DE MATRICULA</a:t>
            </a:r>
          </a:p>
          <a:p>
            <a:pPr marL="624078" indent="-514350" eaLnBrk="1" hangingPunct="1">
              <a:buFont typeface="Arial" charset="0"/>
              <a:buAutoNum type="arabicPeriod"/>
            </a:pPr>
            <a:r>
              <a:rPr lang="ca-ES" dirty="0" smtClean="0">
                <a:solidFill>
                  <a:schemeClr val="tx2"/>
                </a:solidFill>
              </a:rPr>
              <a:t>LLISTA D’ESPERA</a:t>
            </a:r>
          </a:p>
          <a:p>
            <a:pPr marL="624078" indent="-514350" eaLnBrk="1" hangingPunct="1">
              <a:buFont typeface="Arial" charset="0"/>
              <a:buAutoNum type="arabicPeriod"/>
            </a:pPr>
            <a:r>
              <a:rPr lang="ca-ES" dirty="0" smtClean="0">
                <a:solidFill>
                  <a:schemeClr val="tx2"/>
                </a:solidFill>
              </a:rPr>
              <a:t>DOCUMENTACIÓ A PRESENTAR</a:t>
            </a:r>
          </a:p>
          <a:p>
            <a:pPr marL="624078" indent="-514350" eaLnBrk="1" hangingPunct="1">
              <a:buFont typeface="Arial" charset="0"/>
              <a:buAutoNum type="arabicPeriod"/>
            </a:pPr>
            <a:r>
              <a:rPr lang="ca-ES" dirty="0" smtClean="0">
                <a:solidFill>
                  <a:schemeClr val="tx2"/>
                </a:solidFill>
              </a:rPr>
              <a:t>MATRÍCULA</a:t>
            </a:r>
          </a:p>
          <a:p>
            <a:pPr marL="624078" indent="-514350" eaLnBrk="1" hangingPunct="1">
              <a:buFont typeface="Arial" charset="0"/>
              <a:buAutoNum type="arabicPeriod"/>
            </a:pPr>
            <a:r>
              <a:rPr lang="ca-ES" dirty="0" smtClean="0">
                <a:solidFill>
                  <a:schemeClr val="tx2"/>
                </a:solidFill>
              </a:rPr>
              <a:t>REBUT</a:t>
            </a:r>
          </a:p>
          <a:p>
            <a:pPr marL="624078" indent="-514350" eaLnBrk="1" hangingPunct="1">
              <a:buFont typeface="Arial" charset="0"/>
              <a:buAutoNum type="arabicPeriod"/>
            </a:pPr>
            <a:r>
              <a:rPr lang="ca-ES" dirty="0" smtClean="0">
                <a:solidFill>
                  <a:schemeClr val="tx2"/>
                </a:solidFill>
              </a:rPr>
              <a:t>MENTORS_SPL_SEDI</a:t>
            </a:r>
            <a:endParaRPr lang="ca-ES" dirty="0">
              <a:solidFill>
                <a:schemeClr val="tx2"/>
              </a:solidFill>
            </a:endParaRPr>
          </a:p>
          <a:p>
            <a:pPr marL="624078" indent="-514350" eaLnBrk="1" hangingPunct="1">
              <a:buFont typeface="Arial" charset="0"/>
              <a:buAutoNum type="arabicPeriod"/>
            </a:pPr>
            <a:r>
              <a:rPr lang="ca-ES" dirty="0" smtClean="0">
                <a:solidFill>
                  <a:schemeClr val="tx2"/>
                </a:solidFill>
              </a:rPr>
              <a:t>MÉS INFORMACIÓ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es-ES" b="1" smtClean="0">
                <a:solidFill>
                  <a:srgbClr val="FFFFFF"/>
                </a:solidFill>
                <a:cs typeface="Arial" charset="0"/>
              </a:rPr>
              <a:t>Qué anem a veure?</a:t>
            </a:r>
          </a:p>
        </p:txBody>
      </p:sp>
      <p:pic>
        <p:nvPicPr>
          <p:cNvPr id="14341" name="3 Imagen" descr="Filologia"/>
          <p:cNvPicPr>
            <a:picLocks noChangeAspect="1" noChangeArrowheads="1"/>
          </p:cNvPicPr>
          <p:nvPr/>
        </p:nvPicPr>
        <p:blipFill>
          <a:blip r:embed="rId2" cstate="print"/>
          <a:srcRect l="21300" r="67946" b="9891"/>
          <a:stretch>
            <a:fillRect/>
          </a:stretch>
        </p:blipFill>
        <p:spPr bwMode="auto">
          <a:xfrm>
            <a:off x="8459789" y="623728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1" cy="994122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a-ES" b="1" dirty="0" smtClean="0">
                <a:solidFill>
                  <a:srgbClr val="FFFFFF"/>
                </a:solidFill>
              </a:rPr>
              <a:t>5. REBUT</a:t>
            </a:r>
            <a:endParaRPr lang="es-ES" dirty="0" smtClean="0">
              <a:solidFill>
                <a:srgbClr val="FFFFFF"/>
              </a:solidFill>
            </a:endParaRPr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3568" y="1412776"/>
            <a:ext cx="6995120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986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Desprès de la matricula ...</a:t>
            </a:r>
            <a:endParaRPr lang="ca-ES" dirty="0" smtClean="0"/>
          </a:p>
        </p:txBody>
      </p:sp>
      <p:pic>
        <p:nvPicPr>
          <p:cNvPr id="38916" name="3 Imagen" descr="Filologia"/>
          <p:cNvPicPr>
            <a:picLocks noChangeAspect="1" noChangeArrowheads="1"/>
          </p:cNvPicPr>
          <p:nvPr/>
        </p:nvPicPr>
        <p:blipFill>
          <a:blip r:embed="rId2" cstate="print"/>
          <a:srcRect l="21300" r="67946" b="9891"/>
          <a:stretch>
            <a:fillRect/>
          </a:stretch>
        </p:blipFill>
        <p:spPr bwMode="auto">
          <a:xfrm>
            <a:off x="8443913" y="623728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Marcador de contenido 21"/>
          <p:cNvSpPr>
            <a:spLocks noGrp="1"/>
          </p:cNvSpPr>
          <p:nvPr>
            <p:ph sz="quarter" idx="4"/>
          </p:nvPr>
        </p:nvSpPr>
        <p:spPr>
          <a:xfrm>
            <a:off x="457200" y="1444294"/>
            <a:ext cx="8229601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0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09728" indent="0" algn="just">
              <a:buNone/>
            </a:pPr>
            <a:endParaRPr lang="es-ES" sz="2800" b="1" dirty="0">
              <a:solidFill>
                <a:srgbClr val="002B51"/>
              </a:solidFill>
              <a:latin typeface="Calibri" panose="020F0502020204030204" pitchFamily="34" charset="0"/>
            </a:endParaRPr>
          </a:p>
          <a:p>
            <a:pPr algn="just"/>
            <a:r>
              <a:rPr lang="es-ES" sz="2800" b="1" dirty="0" err="1" smtClean="0">
                <a:solidFill>
                  <a:srgbClr val="002B51"/>
                </a:solidFill>
                <a:latin typeface="Calibri" panose="020F0502020204030204" pitchFamily="34" charset="0"/>
              </a:rPr>
              <a:t>Emissió</a:t>
            </a:r>
            <a:r>
              <a:rPr lang="es-ES" sz="2800" b="1" dirty="0" smtClean="0">
                <a:solidFill>
                  <a:srgbClr val="002B51"/>
                </a:solidFill>
                <a:latin typeface="Calibri" panose="020F0502020204030204" pitchFamily="34" charset="0"/>
              </a:rPr>
              <a:t>  “</a:t>
            </a:r>
            <a:r>
              <a:rPr lang="es-ES" sz="2800" b="1" dirty="0" err="1">
                <a:solidFill>
                  <a:srgbClr val="002B51"/>
                </a:solidFill>
                <a:latin typeface="Calibri" panose="020F0502020204030204" pitchFamily="34" charset="0"/>
              </a:rPr>
              <a:t>instantània</a:t>
            </a:r>
            <a:r>
              <a:rPr lang="es-ES" sz="2800" b="1" dirty="0">
                <a:solidFill>
                  <a:srgbClr val="002B51"/>
                </a:solidFill>
                <a:latin typeface="Calibri" panose="020F0502020204030204" pitchFamily="34" charset="0"/>
              </a:rPr>
              <a:t>” de la </a:t>
            </a:r>
            <a:r>
              <a:rPr lang="es-ES" sz="2800" b="1" dirty="0" err="1" smtClean="0">
                <a:solidFill>
                  <a:srgbClr val="002B51"/>
                </a:solidFill>
                <a:latin typeface="Calibri" panose="020F0502020204030204" pitchFamily="34" charset="0"/>
              </a:rPr>
              <a:t>targeta</a:t>
            </a:r>
            <a:r>
              <a:rPr lang="es-ES" sz="2800" b="1" dirty="0" smtClean="0">
                <a:solidFill>
                  <a:srgbClr val="002B51"/>
                </a:solidFill>
                <a:latin typeface="Calibri" panose="020F0502020204030204" pitchFamily="34" charset="0"/>
              </a:rPr>
              <a:t> </a:t>
            </a:r>
            <a:r>
              <a:rPr lang="es-ES" sz="2800" b="1" dirty="0" err="1" smtClean="0">
                <a:solidFill>
                  <a:srgbClr val="002B51"/>
                </a:solidFill>
                <a:latin typeface="Calibri" panose="020F0502020204030204" pitchFamily="34" charset="0"/>
              </a:rPr>
              <a:t>universitària</a:t>
            </a:r>
            <a:r>
              <a:rPr lang="es-ES" sz="2800" b="1" dirty="0" smtClean="0">
                <a:solidFill>
                  <a:srgbClr val="002B51"/>
                </a:solidFill>
                <a:latin typeface="Calibri" panose="020F0502020204030204" pitchFamily="34" charset="0"/>
              </a:rPr>
              <a:t>.</a:t>
            </a:r>
            <a:r>
              <a:rPr lang="es-ES" sz="2800" dirty="0"/>
              <a:t> Una vegada </a:t>
            </a:r>
            <a:r>
              <a:rPr lang="es-ES" sz="2800" dirty="0" err="1"/>
              <a:t>realitzada</a:t>
            </a:r>
            <a:r>
              <a:rPr lang="es-ES" sz="2800" dirty="0"/>
              <a:t> la matrícula, </a:t>
            </a:r>
            <a:r>
              <a:rPr lang="es-ES" sz="2800" dirty="0" err="1"/>
              <a:t>l’alumnat</a:t>
            </a:r>
            <a:r>
              <a:rPr lang="es-ES" sz="2800" dirty="0"/>
              <a:t> </a:t>
            </a:r>
            <a:r>
              <a:rPr lang="es-ES" sz="2800" dirty="0" err="1"/>
              <a:t>anirà</a:t>
            </a:r>
            <a:r>
              <a:rPr lang="es-ES" sz="2800" dirty="0"/>
              <a:t> a </a:t>
            </a:r>
            <a:r>
              <a:rPr lang="es-ES" sz="2800" dirty="0" err="1"/>
              <a:t>l’aula</a:t>
            </a:r>
            <a:r>
              <a:rPr lang="es-ES" sz="2800" dirty="0"/>
              <a:t> S02 (</a:t>
            </a:r>
            <a:r>
              <a:rPr lang="es-ES" sz="2800" dirty="0" err="1"/>
              <a:t>semisoterrani</a:t>
            </a:r>
            <a:r>
              <a:rPr lang="es-ES" sz="2800" dirty="0"/>
              <a:t>) i </a:t>
            </a:r>
            <a:r>
              <a:rPr lang="es-ES" sz="2800" dirty="0" err="1"/>
              <a:t>obtindrà</a:t>
            </a:r>
            <a:r>
              <a:rPr lang="es-ES" sz="2800" dirty="0"/>
              <a:t> la </a:t>
            </a:r>
            <a:r>
              <a:rPr lang="es-ES" sz="2800" dirty="0" err="1"/>
              <a:t>seua</a:t>
            </a:r>
            <a:r>
              <a:rPr lang="es-ES" sz="2800" dirty="0"/>
              <a:t> </a:t>
            </a:r>
            <a:r>
              <a:rPr lang="es-ES" sz="2800" dirty="0" err="1" smtClean="0"/>
              <a:t>targeta</a:t>
            </a:r>
            <a:r>
              <a:rPr lang="es-ES" sz="2800" dirty="0" smtClean="0"/>
              <a:t> </a:t>
            </a:r>
            <a:r>
              <a:rPr lang="es-ES" sz="2800" dirty="0" err="1"/>
              <a:t>universitària</a:t>
            </a:r>
            <a:r>
              <a:rPr lang="es-ES" sz="2800" dirty="0" smtClean="0"/>
              <a:t>.</a:t>
            </a:r>
          </a:p>
          <a:p>
            <a:pPr marL="109728" indent="0" algn="just">
              <a:buNone/>
            </a:pPr>
            <a:r>
              <a:rPr lang="es-ES" sz="2800" dirty="0" smtClean="0"/>
              <a:t> </a:t>
            </a:r>
          </a:p>
          <a:p>
            <a:pPr algn="just"/>
            <a:r>
              <a:rPr lang="es-ES" sz="2800" dirty="0" smtClean="0"/>
              <a:t>No </a:t>
            </a:r>
            <a:r>
              <a:rPr lang="es-ES" sz="2800" dirty="0"/>
              <a:t>es </a:t>
            </a:r>
            <a:r>
              <a:rPr lang="es-ES" sz="2800" dirty="0" err="1"/>
              <a:t>lliurarà</a:t>
            </a:r>
            <a:r>
              <a:rPr lang="es-ES" sz="2800" dirty="0"/>
              <a:t> a </a:t>
            </a:r>
            <a:r>
              <a:rPr lang="es-ES" sz="2800" dirty="0" err="1"/>
              <a:t>ningú</a:t>
            </a:r>
            <a:r>
              <a:rPr lang="es-ES" sz="2800" dirty="0"/>
              <a:t> que NO siga </a:t>
            </a:r>
            <a:r>
              <a:rPr lang="es-ES" sz="2800" dirty="0" smtClean="0"/>
              <a:t>la persona titular. </a:t>
            </a:r>
            <a:endParaRPr lang="es-ES" sz="2800" dirty="0">
              <a:solidFill>
                <a:srgbClr val="FF0000"/>
              </a:solidFill>
            </a:endParaRPr>
          </a:p>
          <a:p>
            <a:pPr algn="just"/>
            <a:endParaRPr lang="es-ES" sz="2800" b="1" dirty="0">
              <a:solidFill>
                <a:srgbClr val="002B51"/>
              </a:solidFill>
              <a:latin typeface="Calibri" panose="020F0502020204030204" pitchFamily="34" charset="0"/>
            </a:endParaRPr>
          </a:p>
          <a:p>
            <a:endParaRPr lang="es-ES" dirty="0">
              <a:solidFill>
                <a:srgbClr val="002B51"/>
              </a:solidFill>
              <a:latin typeface="Calibri" panose="020F0502020204030204" pitchFamily="34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232" y="404665"/>
            <a:ext cx="2071812" cy="126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5533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es-ES" smtClean="0">
                <a:solidFill>
                  <a:srgbClr val="FFFFFF"/>
                </a:solidFill>
              </a:rPr>
              <a:t>Beques i ajudes</a:t>
            </a:r>
          </a:p>
        </p:txBody>
      </p:sp>
      <p:pic>
        <p:nvPicPr>
          <p:cNvPr id="27651" name="3 Imagen" descr="Filologia"/>
          <p:cNvPicPr>
            <a:picLocks noChangeAspect="1" noChangeArrowheads="1"/>
          </p:cNvPicPr>
          <p:nvPr/>
        </p:nvPicPr>
        <p:blipFill>
          <a:blip r:embed="rId2" cstate="print"/>
          <a:srcRect l="21300" r="67946" b="9891"/>
          <a:stretch>
            <a:fillRect/>
          </a:stretch>
        </p:blipFill>
        <p:spPr bwMode="auto">
          <a:xfrm>
            <a:off x="8388352" y="6092826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s-ES" sz="6000" dirty="0" smtClean="0">
                <a:solidFill>
                  <a:srgbClr val="FF0000"/>
                </a:solidFill>
              </a:rPr>
              <a:t>SEDI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s-ES" dirty="0" err="1" smtClean="0">
                <a:solidFill>
                  <a:schemeClr val="tx2"/>
                </a:solidFill>
              </a:rPr>
              <a:t>Trobareu</a:t>
            </a:r>
            <a:r>
              <a:rPr lang="es-ES" dirty="0" smtClean="0">
                <a:solidFill>
                  <a:schemeClr val="tx2"/>
                </a:solidFill>
              </a:rPr>
              <a:t> tota la </a:t>
            </a:r>
            <a:r>
              <a:rPr lang="es-ES" b="1" dirty="0" err="1" smtClean="0">
                <a:solidFill>
                  <a:schemeClr val="tx2"/>
                </a:solidFill>
              </a:rPr>
              <a:t>informació</a:t>
            </a:r>
            <a:r>
              <a:rPr lang="es-ES" dirty="0" smtClean="0">
                <a:solidFill>
                  <a:schemeClr val="tx2"/>
                </a:solidFill>
              </a:rPr>
              <a:t>  (</a:t>
            </a:r>
            <a:r>
              <a:rPr lang="es-ES" dirty="0" err="1" smtClean="0">
                <a:solidFill>
                  <a:schemeClr val="tx2"/>
                </a:solidFill>
              </a:rPr>
              <a:t>convocatòria</a:t>
            </a:r>
            <a:r>
              <a:rPr lang="es-ES" dirty="0" smtClean="0">
                <a:solidFill>
                  <a:schemeClr val="tx2"/>
                </a:solidFill>
              </a:rPr>
              <a:t>, </a:t>
            </a:r>
            <a:r>
              <a:rPr lang="es-ES" dirty="0" err="1" smtClean="0">
                <a:solidFill>
                  <a:schemeClr val="tx2"/>
                </a:solidFill>
              </a:rPr>
              <a:t>requisits</a:t>
            </a:r>
            <a:r>
              <a:rPr lang="es-ES" dirty="0" smtClean="0">
                <a:solidFill>
                  <a:schemeClr val="tx2"/>
                </a:solidFill>
              </a:rPr>
              <a:t>, </a:t>
            </a:r>
            <a:r>
              <a:rPr lang="es-ES" dirty="0" err="1" smtClean="0">
                <a:solidFill>
                  <a:schemeClr val="tx2"/>
                </a:solidFill>
              </a:rPr>
              <a:t>terminis</a:t>
            </a:r>
            <a:r>
              <a:rPr lang="es-ES" dirty="0" smtClean="0">
                <a:solidFill>
                  <a:schemeClr val="tx2"/>
                </a:solidFill>
              </a:rPr>
              <a:t>, </a:t>
            </a:r>
            <a:r>
              <a:rPr lang="es-ES" dirty="0" err="1" smtClean="0">
                <a:solidFill>
                  <a:schemeClr val="tx2"/>
                </a:solidFill>
              </a:rPr>
              <a:t>etc</a:t>
            </a:r>
            <a:r>
              <a:rPr lang="es-ES" dirty="0" smtClean="0">
                <a:solidFill>
                  <a:schemeClr val="tx2"/>
                </a:solidFill>
              </a:rPr>
              <a:t>,) de totes les beques i  </a:t>
            </a:r>
            <a:r>
              <a:rPr lang="es-ES" dirty="0" err="1" smtClean="0">
                <a:solidFill>
                  <a:schemeClr val="tx2"/>
                </a:solidFill>
              </a:rPr>
              <a:t>ajudes</a:t>
            </a:r>
            <a:r>
              <a:rPr lang="es-ES" dirty="0" smtClean="0">
                <a:solidFill>
                  <a:schemeClr val="tx2"/>
                </a:solidFill>
              </a:rPr>
              <a:t> a </a:t>
            </a:r>
            <a:r>
              <a:rPr lang="es-ES" dirty="0" err="1" smtClean="0">
                <a:solidFill>
                  <a:schemeClr val="tx2"/>
                </a:solidFill>
              </a:rPr>
              <a:t>l’estudi</a:t>
            </a:r>
            <a:r>
              <a:rPr lang="es-ES" dirty="0" smtClean="0">
                <a:solidFill>
                  <a:schemeClr val="tx2"/>
                </a:solidFill>
              </a:rPr>
              <a:t> en la web de la </a:t>
            </a:r>
            <a:r>
              <a:rPr lang="es-ES" dirty="0" err="1" smtClean="0">
                <a:solidFill>
                  <a:schemeClr val="tx2"/>
                </a:solidFill>
              </a:rPr>
              <a:t>Universitat</a:t>
            </a:r>
            <a:r>
              <a:rPr lang="es-ES" dirty="0" smtClean="0">
                <a:solidFill>
                  <a:schemeClr val="tx2"/>
                </a:solidFill>
              </a:rPr>
              <a:t> de </a:t>
            </a:r>
            <a:r>
              <a:rPr lang="es-ES" dirty="0" err="1" smtClean="0">
                <a:solidFill>
                  <a:schemeClr val="tx2"/>
                </a:solidFill>
              </a:rPr>
              <a:t>València</a:t>
            </a:r>
            <a:r>
              <a:rPr lang="es-ES" dirty="0" smtClean="0">
                <a:solidFill>
                  <a:schemeClr val="tx2"/>
                </a:solidFill>
              </a:rPr>
              <a:t>.  </a:t>
            </a:r>
            <a:endParaRPr lang="es-ES" dirty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s-ES" dirty="0" smtClean="0">
                <a:solidFill>
                  <a:schemeClr val="tx2"/>
                </a:solidFill>
                <a:hlinkClick r:id="rId3"/>
              </a:rPr>
              <a:t>www.mecd.gob.es</a:t>
            </a:r>
            <a:endParaRPr lang="es-ES" dirty="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s-ES" dirty="0" smtClean="0">
                <a:solidFill>
                  <a:schemeClr val="tx2"/>
                </a:solidFill>
                <a:hlinkClick r:id="rId4"/>
              </a:rPr>
              <a:t>www.cece.gva.es</a:t>
            </a:r>
            <a:endParaRPr lang="es-ES" dirty="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s-ES" dirty="0" smtClean="0">
                <a:solidFill>
                  <a:schemeClr val="tx2"/>
                </a:solidFill>
                <a:hlinkClick r:id="rId5"/>
              </a:rPr>
              <a:t>www.uv.es/ajudes</a:t>
            </a:r>
            <a:endParaRPr lang="es-ES" dirty="0" smtClean="0">
              <a:solidFill>
                <a:schemeClr val="tx2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s-E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271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sz="3600" dirty="0" smtClean="0">
                <a:solidFill>
                  <a:srgbClr val="FFFFFF"/>
                </a:solidFill>
              </a:rPr>
              <a:t>SERVEI DE POLÍTICA LINGÜÍSTICA </a:t>
            </a:r>
            <a:r>
              <a:rPr lang="es-ES" dirty="0" smtClean="0">
                <a:solidFill>
                  <a:srgbClr val="FF0000"/>
                </a:solidFill>
              </a:rPr>
              <a:t>(SPL) </a:t>
            </a:r>
          </a:p>
        </p:txBody>
      </p:sp>
      <p:pic>
        <p:nvPicPr>
          <p:cNvPr id="27651" name="3 Imagen" descr="Filologia"/>
          <p:cNvPicPr>
            <a:picLocks noChangeAspect="1" noChangeArrowheads="1"/>
          </p:cNvPicPr>
          <p:nvPr/>
        </p:nvPicPr>
        <p:blipFill>
          <a:blip r:embed="rId2" cstate="print"/>
          <a:srcRect l="21300" r="67946" b="9891"/>
          <a:stretch>
            <a:fillRect/>
          </a:stretch>
        </p:blipFill>
        <p:spPr bwMode="auto">
          <a:xfrm>
            <a:off x="8388352" y="6092826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C:\Users\Paqui\Desktop\CURSO 2017-18\ASAMBLEAS-INFO-17-18\A2-VA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643050"/>
            <a:ext cx="8054975" cy="42894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7525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590872" y="274638"/>
            <a:ext cx="8229600" cy="11430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es-ES" dirty="0" err="1" smtClean="0">
                <a:solidFill>
                  <a:schemeClr val="bg1"/>
                </a:solidFill>
              </a:rPr>
              <a:t>Vull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dirty="0" err="1" smtClean="0">
                <a:solidFill>
                  <a:schemeClr val="bg1"/>
                </a:solidFill>
              </a:rPr>
              <a:t>tindre</a:t>
            </a:r>
            <a:r>
              <a:rPr lang="es-ES" dirty="0" smtClean="0">
                <a:solidFill>
                  <a:schemeClr val="bg1"/>
                </a:solidFill>
              </a:rPr>
              <a:t> un/a mentor/a: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marL="0" indent="0" algn="just" eaLnBrk="1" hangingPunct="1">
              <a:lnSpc>
                <a:spcPct val="90000"/>
              </a:lnSpc>
              <a:buNone/>
            </a:pPr>
            <a:endParaRPr lang="es-ES" sz="2700"/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es-ES" sz="2700"/>
          </a:p>
        </p:txBody>
      </p:sp>
      <p:pic>
        <p:nvPicPr>
          <p:cNvPr id="39940" name="3 Imagen" descr="Filologia"/>
          <p:cNvPicPr>
            <a:picLocks noChangeAspect="1" noChangeArrowheads="1"/>
          </p:cNvPicPr>
          <p:nvPr/>
        </p:nvPicPr>
        <p:blipFill>
          <a:blip r:embed="rId2" cstate="print"/>
          <a:srcRect l="21300" r="67946" b="9891"/>
          <a:stretch>
            <a:fillRect/>
          </a:stretch>
        </p:blipFill>
        <p:spPr bwMode="auto">
          <a:xfrm>
            <a:off x="8388352" y="6092826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2 Marcador de contenido"/>
          <p:cNvSpPr>
            <a:spLocks/>
          </p:cNvSpPr>
          <p:nvPr/>
        </p:nvSpPr>
        <p:spPr bwMode="auto">
          <a:xfrm>
            <a:off x="611561" y="1600201"/>
            <a:ext cx="806492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/>
          <a:lstStyle/>
          <a:p>
            <a:pPr algn="just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s-ES" sz="2700" dirty="0">
              <a:solidFill>
                <a:schemeClr val="tx2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ca-ES" sz="3600" dirty="0">
              <a:solidFill>
                <a:schemeClr val="tx2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ca-ES" sz="3600" dirty="0">
              <a:solidFill>
                <a:schemeClr val="tx2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s-ES" sz="2700" dirty="0">
              <a:latin typeface="Calibri" pitchFamily="34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s-ES" sz="2700" dirty="0">
              <a:latin typeface="Calibri" pitchFamily="34" charset="0"/>
            </a:endParaRPr>
          </a:p>
        </p:txBody>
      </p:sp>
      <p:pic>
        <p:nvPicPr>
          <p:cNvPr id="6" name="3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262" t="42650" r="28508" b="41867"/>
          <a:stretch/>
        </p:blipFill>
        <p:spPr>
          <a:xfrm>
            <a:off x="590870" y="1600196"/>
            <a:ext cx="3766816" cy="2185993"/>
          </a:xfrm>
          <a:prstGeom prst="rect">
            <a:avLst/>
          </a:prstGeom>
        </p:spPr>
      </p:pic>
      <p:sp>
        <p:nvSpPr>
          <p:cNvPr id="7" name="4 CuadroTexto"/>
          <p:cNvSpPr txBox="1"/>
          <p:nvPr/>
        </p:nvSpPr>
        <p:spPr>
          <a:xfrm>
            <a:off x="4357686" y="1571612"/>
            <a:ext cx="43387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800" b="1" dirty="0" smtClean="0">
                <a:solidFill>
                  <a:srgbClr val="F74B4B"/>
                </a:solidFill>
              </a:rPr>
              <a:t>El programa Entreiguals posa en contacte els nous estudiants amb un company o companya de cursos superiors.</a:t>
            </a:r>
            <a:endParaRPr lang="ca-ES" sz="2800" b="1" dirty="0" smtClean="0"/>
          </a:p>
        </p:txBody>
      </p:sp>
      <p:sp>
        <p:nvSpPr>
          <p:cNvPr id="8" name="7 Rectángulo"/>
          <p:cNvSpPr/>
          <p:nvPr/>
        </p:nvSpPr>
        <p:spPr>
          <a:xfrm>
            <a:off x="500034" y="4714884"/>
            <a:ext cx="821537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ca-ES" sz="3600" dirty="0" smtClean="0">
                <a:solidFill>
                  <a:schemeClr val="tx2"/>
                </a:solidFill>
                <a:latin typeface="Calibri" pitchFamily="34" charset="0"/>
              </a:rPr>
              <a:t>Nomes cal omplir la </a:t>
            </a:r>
            <a:r>
              <a:rPr lang="ca-ES" sz="3600" dirty="0" smtClean="0">
                <a:solidFill>
                  <a:schemeClr val="tx2"/>
                </a:solidFill>
                <a:latin typeface="Calibri" pitchFamily="34" charset="0"/>
                <a:hlinkClick r:id="rId4"/>
              </a:rPr>
              <a:t>sol·licitud</a:t>
            </a:r>
            <a:r>
              <a:rPr lang="ca-ES" sz="3600" dirty="0" smtClean="0">
                <a:solidFill>
                  <a:schemeClr val="tx2"/>
                </a:solidFill>
                <a:latin typeface="Calibri" pitchFamily="34" charset="0"/>
              </a:rPr>
              <a:t> i entregar-la en l’adreça que s’indica</a:t>
            </a:r>
            <a:r>
              <a:rPr lang="ca-ES" dirty="0" smtClean="0">
                <a:solidFill>
                  <a:schemeClr val="tx2"/>
                </a:solidFill>
                <a:latin typeface="Calibri" pitchFamily="34" charset="0"/>
              </a:rPr>
              <a:t>.  </a:t>
            </a:r>
            <a:endParaRPr lang="ca-ES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04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ca-ES" sz="2700" dirty="0">
                <a:solidFill>
                  <a:schemeClr val="tx2"/>
                </a:solidFill>
              </a:rPr>
              <a:t>Per a tràmits i gestions pots accedir a la Seu Electrònica de la Universitat de València:  </a:t>
            </a:r>
            <a:r>
              <a:rPr lang="ca-ES" sz="2700" dirty="0">
                <a:solidFill>
                  <a:schemeClr val="tx2"/>
                </a:solidFill>
                <a:hlinkClick r:id="rId2"/>
              </a:rPr>
              <a:t>http://entreu.uv.es</a:t>
            </a:r>
            <a:r>
              <a:rPr lang="ca-ES" sz="2700" dirty="0">
                <a:solidFill>
                  <a:schemeClr val="tx2"/>
                </a:solidFill>
              </a:rPr>
              <a:t> 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ca-ES" sz="2700" dirty="0">
              <a:solidFill>
                <a:schemeClr val="tx2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ca-ES" sz="2700" b="1" dirty="0">
                <a:solidFill>
                  <a:schemeClr val="tx2"/>
                </a:solidFill>
              </a:rPr>
              <a:t>HORARI DE LA </a:t>
            </a:r>
            <a:r>
              <a:rPr lang="ca-ES" sz="2700" b="1" dirty="0" smtClean="0">
                <a:solidFill>
                  <a:schemeClr val="tx2"/>
                </a:solidFill>
              </a:rPr>
              <a:t>SECRETARIA</a:t>
            </a:r>
            <a:r>
              <a:rPr lang="ca-ES" sz="2700" b="1" dirty="0">
                <a:solidFill>
                  <a:schemeClr val="tx2"/>
                </a:solidFill>
              </a:rPr>
              <a:t>:</a:t>
            </a:r>
          </a:p>
          <a:p>
            <a:pPr marL="0" indent="0" algn="just" eaLnBrk="1" hangingPunct="1">
              <a:lnSpc>
                <a:spcPct val="90000"/>
              </a:lnSpc>
            </a:pPr>
            <a:r>
              <a:rPr lang="ca-ES" sz="2700" b="1" dirty="0" smtClean="0">
                <a:solidFill>
                  <a:schemeClr val="tx2"/>
                </a:solidFill>
              </a:rPr>
              <a:t> Horari </a:t>
            </a:r>
            <a:r>
              <a:rPr lang="ca-ES" sz="2700" b="1" dirty="0">
                <a:solidFill>
                  <a:schemeClr val="tx2"/>
                </a:solidFill>
              </a:rPr>
              <a:t>d’estiu:</a:t>
            </a:r>
            <a:r>
              <a:rPr lang="ca-ES" sz="2700" dirty="0">
                <a:solidFill>
                  <a:schemeClr val="tx2"/>
                </a:solidFill>
              </a:rPr>
              <a:t> </a:t>
            </a:r>
            <a:r>
              <a:rPr lang="ca-ES" sz="2700" dirty="0" smtClean="0">
                <a:solidFill>
                  <a:schemeClr val="tx2"/>
                </a:solidFill>
              </a:rPr>
              <a:t>de 9 a 14 </a:t>
            </a:r>
            <a:r>
              <a:rPr lang="ca-ES" sz="2700" dirty="0">
                <a:solidFill>
                  <a:schemeClr val="tx2"/>
                </a:solidFill>
              </a:rPr>
              <a:t>h de dilluns a divendres </a:t>
            </a:r>
            <a:r>
              <a:rPr lang="ca-ES" sz="2700" dirty="0" smtClean="0">
                <a:solidFill>
                  <a:schemeClr val="tx2"/>
                </a:solidFill>
              </a:rPr>
              <a:t>( Agost a partir </a:t>
            </a:r>
            <a:r>
              <a:rPr lang="ca-ES" sz="2700" dirty="0" smtClean="0">
                <a:solidFill>
                  <a:srgbClr val="FF0000"/>
                </a:solidFill>
              </a:rPr>
              <a:t>del </a:t>
            </a:r>
            <a:r>
              <a:rPr lang="ca-ES" sz="2700" smtClean="0">
                <a:solidFill>
                  <a:srgbClr val="FF0000"/>
                </a:solidFill>
              </a:rPr>
              <a:t>dia 30 </a:t>
            </a:r>
            <a:r>
              <a:rPr lang="ca-ES" sz="2700" dirty="0" smtClean="0">
                <a:solidFill>
                  <a:srgbClr val="FF0000"/>
                </a:solidFill>
              </a:rPr>
              <a:t>obert).</a:t>
            </a:r>
            <a:endParaRPr lang="ca-ES" sz="2700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90000"/>
              </a:lnSpc>
            </a:pPr>
            <a:r>
              <a:rPr lang="ca-ES" sz="2700" b="1" dirty="0" smtClean="0">
                <a:solidFill>
                  <a:schemeClr val="tx2"/>
                </a:solidFill>
              </a:rPr>
              <a:t> Horari </a:t>
            </a:r>
            <a:r>
              <a:rPr lang="ca-ES" sz="2700" b="1" dirty="0">
                <a:solidFill>
                  <a:schemeClr val="tx2"/>
                </a:solidFill>
              </a:rPr>
              <a:t>general</a:t>
            </a:r>
            <a:r>
              <a:rPr lang="ca-ES" sz="2700" dirty="0">
                <a:solidFill>
                  <a:schemeClr val="tx2"/>
                </a:solidFill>
              </a:rPr>
              <a:t>: </a:t>
            </a:r>
            <a:r>
              <a:rPr lang="ca-ES" dirty="0" smtClean="0">
                <a:solidFill>
                  <a:schemeClr val="tx2"/>
                </a:solidFill>
              </a:rPr>
              <a:t>9 a 14 h </a:t>
            </a:r>
            <a:r>
              <a:rPr lang="ca-ES" sz="2700" dirty="0" smtClean="0">
                <a:solidFill>
                  <a:schemeClr val="tx2"/>
                </a:solidFill>
              </a:rPr>
              <a:t>de </a:t>
            </a:r>
            <a:r>
              <a:rPr lang="ca-ES" sz="2700" dirty="0">
                <a:solidFill>
                  <a:schemeClr val="tx2"/>
                </a:solidFill>
              </a:rPr>
              <a:t>dilluns a divendres i </a:t>
            </a:r>
            <a:r>
              <a:rPr lang="ca-ES" sz="2700" dirty="0" smtClean="0">
                <a:solidFill>
                  <a:schemeClr val="tx2"/>
                </a:solidFill>
              </a:rPr>
              <a:t>de 16 a 18h  dilluns i dimecres de vesprada.</a:t>
            </a:r>
            <a:endParaRPr lang="ca-ES" sz="2700" dirty="0">
              <a:solidFill>
                <a:schemeClr val="tx2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ca-ES" sz="2700" dirty="0">
              <a:solidFill>
                <a:schemeClr val="tx2"/>
              </a:solidFill>
            </a:endParaRP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ca-ES" sz="2700" dirty="0">
                <a:solidFill>
                  <a:schemeClr val="tx2"/>
                </a:solidFill>
              </a:rPr>
              <a:t>Pots consultar els teus dubtes a través de: </a:t>
            </a:r>
            <a:r>
              <a:rPr lang="ca-ES" sz="2700" dirty="0">
                <a:solidFill>
                  <a:schemeClr val="tx2"/>
                </a:solidFill>
                <a:hlinkClick r:id="rId3"/>
              </a:rPr>
              <a:t>svirtual@uv.es</a:t>
            </a:r>
            <a:r>
              <a:rPr lang="ca-ES" sz="2700" dirty="0"/>
              <a:t> 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es-ES" sz="27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es-ES" smtClean="0">
                <a:solidFill>
                  <a:srgbClr val="FFFFFF"/>
                </a:solidFill>
              </a:rPr>
              <a:t>On puc obtenir més informació ?</a:t>
            </a:r>
          </a:p>
        </p:txBody>
      </p:sp>
      <p:pic>
        <p:nvPicPr>
          <p:cNvPr id="30723" name="3 Imagen" descr="Filologia"/>
          <p:cNvPicPr>
            <a:picLocks noChangeAspect="1" noChangeArrowheads="1"/>
          </p:cNvPicPr>
          <p:nvPr/>
        </p:nvPicPr>
        <p:blipFill>
          <a:blip r:embed="rId4" cstate="print"/>
          <a:srcRect l="21300" r="67946" b="9891"/>
          <a:stretch>
            <a:fillRect/>
          </a:stretch>
        </p:blipFill>
        <p:spPr bwMode="auto">
          <a:xfrm>
            <a:off x="8388352" y="6092826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8155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4" y="981076"/>
            <a:ext cx="8229601" cy="489585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</a:pPr>
            <a:endParaRPr lang="es-ES" dirty="0" smtClean="0">
              <a:solidFill>
                <a:srgbClr val="FFFFFF"/>
              </a:solidFill>
            </a:endParaRPr>
          </a:p>
          <a:p>
            <a:pPr algn="ctr" eaLnBrk="1" hangingPunct="1">
              <a:buFont typeface="Arial" charset="0"/>
              <a:buNone/>
            </a:pPr>
            <a:endParaRPr lang="es-ES" dirty="0" smtClean="0">
              <a:solidFill>
                <a:srgbClr val="FFFFFF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es-ES" sz="6000" dirty="0" err="1">
                <a:solidFill>
                  <a:srgbClr val="FFFFFF"/>
                </a:solidFill>
              </a:rPr>
              <a:t>Moltes</a:t>
            </a:r>
            <a:r>
              <a:rPr lang="es-ES" sz="6000" dirty="0">
                <a:solidFill>
                  <a:srgbClr val="FFFFFF"/>
                </a:solidFill>
              </a:rPr>
              <a:t> </a:t>
            </a:r>
            <a:r>
              <a:rPr lang="es-ES" sz="6000" dirty="0" err="1">
                <a:solidFill>
                  <a:srgbClr val="FFFFFF"/>
                </a:solidFill>
              </a:rPr>
              <a:t>gràcies</a:t>
            </a:r>
            <a:endParaRPr lang="es-ES" sz="6000">
              <a:solidFill>
                <a:srgbClr val="FFFFFF"/>
              </a:solidFill>
            </a:endParaRPr>
          </a:p>
          <a:p>
            <a:pPr algn="ctr" eaLnBrk="1" hangingPunct="1">
              <a:buFont typeface="Arial" charset="0"/>
              <a:buNone/>
            </a:pPr>
            <a:endParaRPr lang="es-ES" sz="6000">
              <a:solidFill>
                <a:srgbClr val="FFFFFF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es-ES" dirty="0" smtClean="0">
                <a:solidFill>
                  <a:schemeClr val="tx1"/>
                </a:solidFill>
                <a:hlinkClick r:id="rId2"/>
              </a:rPr>
              <a:t>http://www.uv.es/filtradcom</a:t>
            </a:r>
            <a:endParaRPr lang="es-ES" dirty="0" smtClean="0">
              <a:solidFill>
                <a:schemeClr val="tx1"/>
              </a:solidFill>
            </a:endParaRPr>
          </a:p>
        </p:txBody>
      </p:sp>
      <p:pic>
        <p:nvPicPr>
          <p:cNvPr id="32770" name="5 Imagen" descr="Filologia"/>
          <p:cNvPicPr>
            <a:picLocks noChangeAspect="1" noChangeArrowheads="1"/>
          </p:cNvPicPr>
          <p:nvPr/>
        </p:nvPicPr>
        <p:blipFill>
          <a:blip r:embed="rId3" cstate="print"/>
          <a:srcRect l="21300" r="67946" b="9891"/>
          <a:stretch>
            <a:fillRect/>
          </a:stretch>
        </p:blipFill>
        <p:spPr bwMode="auto">
          <a:xfrm>
            <a:off x="8388352" y="6092826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7428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539552" y="252413"/>
            <a:ext cx="8229600" cy="989012"/>
          </a:xfr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a-ES" dirty="0" smtClean="0">
                <a:solidFill>
                  <a:srgbClr val="FFFFFF"/>
                </a:solidFill>
                <a:cs typeface="Arial" charset="0"/>
              </a:rPr>
              <a:t>1. CITA DE MATRÍCULA</a:t>
            </a:r>
            <a:endParaRPr lang="ca-ES" b="1" dirty="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364" name="2 Marcador de contenido"/>
          <p:cNvSpPr>
            <a:spLocks noGrp="1"/>
          </p:cNvSpPr>
          <p:nvPr>
            <p:ph idx="4294967295"/>
          </p:nvPr>
        </p:nvSpPr>
        <p:spPr>
          <a:xfrm>
            <a:off x="590872" y="1556793"/>
            <a:ext cx="8229600" cy="4608512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  <a:tabLst>
                <a:tab pos="1434990" algn="l"/>
              </a:tabLst>
            </a:pPr>
            <a:endParaRPr lang="es-ES" sz="2800" b="1" dirty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tabLst>
                <a:tab pos="1434990" algn="l"/>
              </a:tabLst>
            </a:pPr>
            <a:r>
              <a:rPr lang="ca-ES" sz="2200" u="sng" dirty="0" smtClean="0">
                <a:solidFill>
                  <a:schemeClr val="tx2"/>
                </a:solidFill>
              </a:rPr>
              <a:t> </a:t>
            </a:r>
            <a:r>
              <a:rPr lang="ca-ES" sz="2200" b="1" u="sng" dirty="0" smtClean="0">
                <a:solidFill>
                  <a:schemeClr val="tx2"/>
                </a:solidFill>
              </a:rPr>
              <a:t>ASSISTIDA</a:t>
            </a:r>
            <a:r>
              <a:rPr lang="ca-ES" sz="2200" b="1" u="sng" dirty="0">
                <a:solidFill>
                  <a:schemeClr val="tx2"/>
                </a:solidFill>
              </a:rPr>
              <a:t>:</a:t>
            </a:r>
            <a:r>
              <a:rPr lang="ca-ES" sz="2200" u="sng" dirty="0">
                <a:solidFill>
                  <a:schemeClr val="tx2"/>
                </a:solidFill>
              </a:rPr>
              <a:t> </a:t>
            </a:r>
            <a:r>
              <a:rPr lang="ca-ES" sz="2200" dirty="0">
                <a:solidFill>
                  <a:schemeClr val="tx2"/>
                </a:solidFill>
              </a:rPr>
              <a:t>obligatòria per l’alumnat que es </a:t>
            </a:r>
            <a:r>
              <a:rPr lang="ca-ES" sz="2200" dirty="0" err="1">
                <a:solidFill>
                  <a:schemeClr val="tx2"/>
                </a:solidFill>
              </a:rPr>
              <a:t>matricule</a:t>
            </a:r>
            <a:r>
              <a:rPr lang="ca-ES" sz="2200" dirty="0">
                <a:solidFill>
                  <a:schemeClr val="tx2"/>
                </a:solidFill>
              </a:rPr>
              <a:t> per primera </a:t>
            </a:r>
            <a:r>
              <a:rPr lang="ca-ES" sz="2200" dirty="0" smtClean="0">
                <a:solidFill>
                  <a:schemeClr val="tx2"/>
                </a:solidFill>
              </a:rPr>
              <a:t>vegada en una titulació universitària. </a:t>
            </a:r>
          </a:p>
          <a:p>
            <a:pPr marL="0" indent="0">
              <a:lnSpc>
                <a:spcPct val="80000"/>
              </a:lnSpc>
              <a:tabLst>
                <a:tab pos="1434990" algn="l"/>
              </a:tabLst>
            </a:pPr>
            <a:endParaRPr lang="ca-ES" sz="2200" dirty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tabLst>
                <a:tab pos="1434990" algn="l"/>
              </a:tabLst>
            </a:pPr>
            <a:r>
              <a:rPr lang="ca-ES" sz="2800" b="1" dirty="0">
                <a:solidFill>
                  <a:schemeClr val="tx2"/>
                </a:solidFill>
              </a:rPr>
              <a:t> </a:t>
            </a:r>
            <a:r>
              <a:rPr lang="ca-ES" sz="2800" b="1" dirty="0" smtClean="0">
                <a:solidFill>
                  <a:schemeClr val="tx2"/>
                </a:solidFill>
              </a:rPr>
              <a:t>Dies</a:t>
            </a:r>
            <a:r>
              <a:rPr lang="ca-ES" sz="2800" b="1" dirty="0">
                <a:solidFill>
                  <a:schemeClr val="tx2"/>
                </a:solidFill>
              </a:rPr>
              <a:t>: </a:t>
            </a:r>
            <a:r>
              <a:rPr lang="ca-ES" sz="2800" b="1" dirty="0" smtClean="0">
                <a:solidFill>
                  <a:srgbClr val="FF0000"/>
                </a:solidFill>
              </a:rPr>
              <a:t>18, 19 </a:t>
            </a:r>
            <a:r>
              <a:rPr lang="ca-ES" sz="2800" b="1" dirty="0">
                <a:solidFill>
                  <a:srgbClr val="FF0000"/>
                </a:solidFill>
              </a:rPr>
              <a:t>i </a:t>
            </a:r>
            <a:r>
              <a:rPr lang="ca-ES" sz="2800" b="1" dirty="0" smtClean="0">
                <a:solidFill>
                  <a:srgbClr val="FF0000"/>
                </a:solidFill>
              </a:rPr>
              <a:t>20 </a:t>
            </a:r>
            <a:r>
              <a:rPr lang="ca-ES" sz="2800" b="1" dirty="0">
                <a:solidFill>
                  <a:srgbClr val="FF0000"/>
                </a:solidFill>
              </a:rPr>
              <a:t>de juliol.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434990" algn="l"/>
              </a:tabLst>
            </a:pPr>
            <a:endParaRPr lang="ca-ES" sz="1600" b="1" dirty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tabLst>
                <a:tab pos="1434990" algn="l"/>
              </a:tabLst>
            </a:pPr>
            <a:r>
              <a:rPr lang="ca-ES" sz="2800" b="1" dirty="0" smtClean="0">
                <a:solidFill>
                  <a:schemeClr val="tx2"/>
                </a:solidFill>
              </a:rPr>
              <a:t> Ordre </a:t>
            </a:r>
            <a:r>
              <a:rPr lang="ca-ES" sz="2800" b="1" dirty="0">
                <a:solidFill>
                  <a:schemeClr val="tx2"/>
                </a:solidFill>
              </a:rPr>
              <a:t>de matricula</a:t>
            </a:r>
            <a:r>
              <a:rPr lang="ca-ES" sz="2800" dirty="0">
                <a:solidFill>
                  <a:schemeClr val="tx2"/>
                </a:solidFill>
              </a:rPr>
              <a:t>:</a:t>
            </a:r>
            <a:r>
              <a:rPr lang="ca-ES" sz="2200" dirty="0">
                <a:solidFill>
                  <a:schemeClr val="tx2"/>
                </a:solidFill>
              </a:rPr>
              <a:t> per nota d’accés.</a:t>
            </a:r>
          </a:p>
          <a:p>
            <a:pPr marL="0" indent="0" algn="just" eaLnBrk="1" hangingPunct="1">
              <a:lnSpc>
                <a:spcPct val="80000"/>
              </a:lnSpc>
              <a:buNone/>
              <a:tabLst>
                <a:tab pos="1434990" algn="l"/>
              </a:tabLst>
            </a:pPr>
            <a:endParaRPr lang="es-ES" sz="1600" b="1" dirty="0">
              <a:solidFill>
                <a:schemeClr val="tx2"/>
              </a:solidFill>
            </a:endParaRPr>
          </a:p>
          <a:p>
            <a:pPr marL="0" indent="0" algn="just">
              <a:lnSpc>
                <a:spcPct val="80000"/>
              </a:lnSpc>
              <a:tabLst>
                <a:tab pos="1434990" algn="l"/>
              </a:tabLst>
            </a:pPr>
            <a:r>
              <a:rPr lang="es-ES" sz="2800" b="1" dirty="0" smtClean="0">
                <a:solidFill>
                  <a:schemeClr val="tx2"/>
                </a:solidFill>
              </a:rPr>
              <a:t> Cita </a:t>
            </a:r>
            <a:r>
              <a:rPr lang="es-ES" sz="2800" b="1" dirty="0">
                <a:solidFill>
                  <a:schemeClr val="tx2"/>
                </a:solidFill>
              </a:rPr>
              <a:t>de </a:t>
            </a:r>
            <a:r>
              <a:rPr lang="es-ES" sz="2800" b="1" dirty="0" smtClean="0">
                <a:solidFill>
                  <a:schemeClr val="tx2"/>
                </a:solidFill>
              </a:rPr>
              <a:t>matricula:</a:t>
            </a:r>
            <a:r>
              <a:rPr lang="es-ES" sz="2800" dirty="0" smtClean="0">
                <a:solidFill>
                  <a:schemeClr val="tx2"/>
                </a:solidFill>
              </a:rPr>
              <a:t> per </a:t>
            </a:r>
            <a:r>
              <a:rPr lang="ca-ES" sz="2800" dirty="0" smtClean="0">
                <a:solidFill>
                  <a:schemeClr val="tx2"/>
                </a:solidFill>
              </a:rPr>
              <a:t>SMS </a:t>
            </a:r>
            <a:r>
              <a:rPr lang="ca-ES" sz="2800" dirty="0">
                <a:solidFill>
                  <a:schemeClr val="tx2"/>
                </a:solidFill>
              </a:rPr>
              <a:t>(</a:t>
            </a:r>
            <a:r>
              <a:rPr lang="ca-ES" sz="2800" dirty="0" smtClean="0">
                <a:solidFill>
                  <a:schemeClr val="tx2"/>
                </a:solidFill>
              </a:rPr>
              <a:t>dia i hora)</a:t>
            </a:r>
            <a:endParaRPr lang="ca-ES" sz="2800" dirty="0">
              <a:solidFill>
                <a:schemeClr val="tx2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  <a:tabLst>
                <a:tab pos="1434990" algn="l"/>
              </a:tabLst>
            </a:pPr>
            <a:endParaRPr lang="ca-ES" sz="1600" b="1" dirty="0">
              <a:solidFill>
                <a:schemeClr val="tx2"/>
              </a:solidFill>
            </a:endParaRPr>
          </a:p>
          <a:p>
            <a:pPr marL="0" indent="0" algn="just">
              <a:lnSpc>
                <a:spcPct val="80000"/>
              </a:lnSpc>
              <a:tabLst>
                <a:tab pos="1434990" algn="l"/>
              </a:tabLst>
            </a:pPr>
            <a:r>
              <a:rPr lang="ca-ES" sz="2800" b="1" dirty="0" smtClean="0">
                <a:solidFill>
                  <a:schemeClr val="tx2"/>
                </a:solidFill>
              </a:rPr>
              <a:t> Lloc </a:t>
            </a:r>
            <a:r>
              <a:rPr lang="ca-ES" sz="2800" b="1" dirty="0">
                <a:solidFill>
                  <a:schemeClr val="tx2"/>
                </a:solidFill>
              </a:rPr>
              <a:t>de </a:t>
            </a:r>
            <a:r>
              <a:rPr lang="ca-ES" sz="2800" b="1" dirty="0" smtClean="0">
                <a:solidFill>
                  <a:schemeClr val="tx2"/>
                </a:solidFill>
              </a:rPr>
              <a:t>matrícula</a:t>
            </a:r>
            <a:r>
              <a:rPr lang="ca-ES" sz="2800" b="1" dirty="0">
                <a:solidFill>
                  <a:schemeClr val="tx2"/>
                </a:solidFill>
              </a:rPr>
              <a:t>: </a:t>
            </a:r>
            <a:r>
              <a:rPr lang="ca-ES" sz="2200" dirty="0"/>
              <a:t>Aula </a:t>
            </a:r>
            <a:r>
              <a:rPr lang="ca-ES" sz="2800" b="1" dirty="0" smtClean="0">
                <a:solidFill>
                  <a:srgbClr val="FF0000"/>
                </a:solidFill>
              </a:rPr>
              <a:t>01</a:t>
            </a:r>
            <a:r>
              <a:rPr lang="ca-ES" sz="2800" b="1" dirty="0" smtClean="0"/>
              <a:t> </a:t>
            </a:r>
            <a:r>
              <a:rPr lang="ca-ES" sz="2200" dirty="0" smtClean="0"/>
              <a:t>planta baixa. </a:t>
            </a:r>
            <a:endParaRPr lang="es-ES" sz="2800" dirty="0"/>
          </a:p>
          <a:p>
            <a:pPr marL="0" indent="0" eaLnBrk="1" hangingPunct="1">
              <a:lnSpc>
                <a:spcPct val="80000"/>
              </a:lnSpc>
              <a:buNone/>
              <a:tabLst>
                <a:tab pos="1434990" algn="l"/>
              </a:tabLst>
            </a:pPr>
            <a:endParaRPr lang="ca-ES" sz="2800" b="1" dirty="0">
              <a:solidFill>
                <a:schemeClr val="tx2"/>
              </a:solidFill>
            </a:endParaRPr>
          </a:p>
        </p:txBody>
      </p:sp>
      <p:pic>
        <p:nvPicPr>
          <p:cNvPr id="15365" name="5 Imagen" descr="Filologia"/>
          <p:cNvPicPr>
            <a:picLocks noChangeAspect="1" noChangeArrowheads="1"/>
          </p:cNvPicPr>
          <p:nvPr/>
        </p:nvPicPr>
        <p:blipFill>
          <a:blip r:embed="rId2" cstate="print"/>
          <a:srcRect l="21300" r="67946" b="9891"/>
          <a:stretch>
            <a:fillRect/>
          </a:stretch>
        </p:blipFill>
        <p:spPr bwMode="auto">
          <a:xfrm>
            <a:off x="8443913" y="623728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5774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539552" y="252413"/>
            <a:ext cx="8229600" cy="989012"/>
          </a:xfr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a-ES" dirty="0" smtClean="0">
                <a:solidFill>
                  <a:srgbClr val="FFFFFF"/>
                </a:solidFill>
                <a:cs typeface="Arial" charset="0"/>
              </a:rPr>
              <a:t>2. LLISTA D’ESPERA 2017/18</a:t>
            </a:r>
            <a:endParaRPr lang="ca-ES" b="1" dirty="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364" name="2 Marcador de contenido"/>
          <p:cNvSpPr>
            <a:spLocks noGrp="1"/>
          </p:cNvSpPr>
          <p:nvPr>
            <p:ph idx="4294967295"/>
          </p:nvPr>
        </p:nvSpPr>
        <p:spPr>
          <a:xfrm>
            <a:off x="395536" y="1412776"/>
            <a:ext cx="8424936" cy="5184576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None/>
              <a:tabLst>
                <a:tab pos="1434990" algn="l"/>
              </a:tabLst>
            </a:pPr>
            <a:r>
              <a:rPr lang="es-ES" sz="3300" b="1" dirty="0" err="1" smtClean="0">
                <a:solidFill>
                  <a:srgbClr val="FF0000"/>
                </a:solidFill>
              </a:rPr>
              <a:t>Funcionament</a:t>
            </a:r>
            <a:r>
              <a:rPr lang="es-ES" sz="3300" b="1" dirty="0" smtClean="0">
                <a:solidFill>
                  <a:srgbClr val="FF0000"/>
                </a:solidFill>
              </a:rPr>
              <a:t> </a:t>
            </a:r>
            <a:r>
              <a:rPr lang="es-ES" sz="3300" b="1" dirty="0">
                <a:solidFill>
                  <a:srgbClr val="FF0000"/>
                </a:solidFill>
              </a:rPr>
              <a:t>de les </a:t>
            </a:r>
            <a:r>
              <a:rPr lang="es-ES" sz="3300" b="1" dirty="0" err="1">
                <a:solidFill>
                  <a:srgbClr val="FF0000"/>
                </a:solidFill>
              </a:rPr>
              <a:t>llistes</a:t>
            </a:r>
            <a:r>
              <a:rPr lang="es-ES" sz="3300" b="1" dirty="0">
                <a:solidFill>
                  <a:srgbClr val="FF0000"/>
                </a:solidFill>
              </a:rPr>
              <a:t> </a:t>
            </a:r>
            <a:r>
              <a:rPr lang="es-ES" sz="3300" b="1" dirty="0" err="1" smtClean="0">
                <a:solidFill>
                  <a:srgbClr val="FF0000"/>
                </a:solidFill>
              </a:rPr>
              <a:t>d'espera</a:t>
            </a:r>
            <a:r>
              <a:rPr lang="es-ES" sz="3300" b="1" dirty="0" smtClean="0">
                <a:solidFill>
                  <a:srgbClr val="FF0000"/>
                </a:solidFill>
              </a:rPr>
              <a:t>:</a:t>
            </a:r>
            <a:endParaRPr lang="es-ES" sz="2000" b="1" dirty="0">
              <a:solidFill>
                <a:srgbClr val="FF0000"/>
              </a:solidFill>
            </a:endParaRPr>
          </a:p>
          <a:p>
            <a:pPr marL="109728" indent="0" algn="just">
              <a:buNone/>
            </a:pPr>
            <a:endParaRPr lang="es-ES" sz="1200" dirty="0" smtClean="0"/>
          </a:p>
          <a:p>
            <a:pPr marL="109728" indent="0" algn="just">
              <a:buNone/>
            </a:pPr>
            <a:r>
              <a:rPr lang="es-ES" sz="2800" dirty="0" smtClean="0"/>
              <a:t>Si </a:t>
            </a:r>
            <a:r>
              <a:rPr lang="es-ES" sz="2800" dirty="0" err="1" smtClean="0"/>
              <a:t>estàs</a:t>
            </a:r>
            <a:r>
              <a:rPr lang="es-ES" sz="2800" dirty="0" smtClean="0"/>
              <a:t> </a:t>
            </a:r>
            <a:r>
              <a:rPr lang="es-ES" sz="2800" dirty="0"/>
              <a:t>en </a:t>
            </a:r>
            <a:r>
              <a:rPr lang="es-ES" sz="2800" dirty="0" err="1"/>
              <a:t>llista</a:t>
            </a:r>
            <a:r>
              <a:rPr lang="es-ES" sz="2800" dirty="0"/>
              <a:t> </a:t>
            </a:r>
            <a:r>
              <a:rPr lang="es-ES" sz="2800" dirty="0" err="1"/>
              <a:t>d'espera</a:t>
            </a:r>
            <a:r>
              <a:rPr lang="es-ES" sz="2800" dirty="0"/>
              <a:t> i </a:t>
            </a:r>
            <a:r>
              <a:rPr lang="es-ES" sz="2800" dirty="0" err="1"/>
              <a:t>t'interessa</a:t>
            </a:r>
            <a:r>
              <a:rPr lang="es-ES" sz="2800" dirty="0"/>
              <a:t> </a:t>
            </a:r>
            <a:r>
              <a:rPr lang="es-ES" sz="2800" dirty="0" err="1"/>
              <a:t>obtenir</a:t>
            </a:r>
            <a:r>
              <a:rPr lang="es-ES" sz="2800" dirty="0"/>
              <a:t> </a:t>
            </a:r>
            <a:r>
              <a:rPr lang="es-ES" sz="2800" dirty="0" err="1"/>
              <a:t>plaça</a:t>
            </a:r>
            <a:r>
              <a:rPr lang="es-ES" sz="2800" dirty="0"/>
              <a:t>, has </a:t>
            </a:r>
            <a:r>
              <a:rPr lang="es-ES" sz="2800" dirty="0" err="1"/>
              <a:t>d'accedir</a:t>
            </a:r>
            <a:r>
              <a:rPr lang="es-ES" sz="2800" dirty="0"/>
              <a:t> al portal web de la </a:t>
            </a:r>
            <a:r>
              <a:rPr lang="es-ES" sz="2800" dirty="0" err="1"/>
              <a:t>Universitat</a:t>
            </a:r>
            <a:r>
              <a:rPr lang="es-ES" sz="2800" dirty="0"/>
              <a:t> de </a:t>
            </a:r>
            <a:r>
              <a:rPr lang="es-ES" sz="2800" dirty="0" err="1"/>
              <a:t>València</a:t>
            </a:r>
            <a:r>
              <a:rPr lang="es-ES" sz="2800" dirty="0"/>
              <a:t> i </a:t>
            </a:r>
            <a:r>
              <a:rPr lang="es-ES" sz="2800" b="1" dirty="0"/>
              <a:t>confirmar en </a:t>
            </a:r>
            <a:r>
              <a:rPr lang="es-ES" sz="2800" b="1" dirty="0" err="1"/>
              <a:t>cadascuna</a:t>
            </a:r>
            <a:r>
              <a:rPr lang="es-ES" sz="2800" b="1" dirty="0"/>
              <a:t> de les </a:t>
            </a:r>
            <a:r>
              <a:rPr lang="es-ES" sz="2800" b="1" dirty="0" err="1"/>
              <a:t>titulacions</a:t>
            </a:r>
            <a:r>
              <a:rPr lang="es-ES" sz="2800" dirty="0"/>
              <a:t> en les </a:t>
            </a:r>
            <a:r>
              <a:rPr lang="es-ES" sz="2800" dirty="0" err="1"/>
              <a:t>quals</a:t>
            </a:r>
            <a:r>
              <a:rPr lang="es-ES" sz="2800" dirty="0"/>
              <a:t> </a:t>
            </a:r>
            <a:r>
              <a:rPr lang="es-ES" sz="2800" dirty="0" err="1"/>
              <a:t>estàs</a:t>
            </a:r>
            <a:r>
              <a:rPr lang="es-ES" sz="2800" dirty="0"/>
              <a:t> en </a:t>
            </a:r>
            <a:r>
              <a:rPr lang="es-ES" sz="2800" dirty="0" err="1"/>
              <a:t>llista</a:t>
            </a:r>
            <a:r>
              <a:rPr lang="es-ES" sz="2800" dirty="0"/>
              <a:t> </a:t>
            </a:r>
            <a:r>
              <a:rPr lang="es-ES" sz="2800" dirty="0" err="1"/>
              <a:t>d'espera</a:t>
            </a:r>
            <a:r>
              <a:rPr lang="es-ES" sz="2800" dirty="0"/>
              <a:t>, el </a:t>
            </a:r>
            <a:r>
              <a:rPr lang="es-ES" sz="2800" dirty="0" err="1"/>
              <a:t>teu</a:t>
            </a:r>
            <a:r>
              <a:rPr lang="es-ES" sz="2800" dirty="0"/>
              <a:t> </a:t>
            </a:r>
            <a:r>
              <a:rPr lang="es-ES" sz="2800" dirty="0" err="1"/>
              <a:t>interès</a:t>
            </a:r>
            <a:r>
              <a:rPr lang="es-ES" sz="2800" dirty="0"/>
              <a:t> per continuar en ella, </a:t>
            </a:r>
            <a:r>
              <a:rPr lang="es-ES" sz="2800" dirty="0" err="1"/>
              <a:t>així</a:t>
            </a:r>
            <a:r>
              <a:rPr lang="es-ES" sz="2800" dirty="0"/>
              <a:t> </a:t>
            </a:r>
            <a:r>
              <a:rPr lang="es-ES" sz="2800" dirty="0" err="1"/>
              <a:t>podràs</a:t>
            </a:r>
            <a:r>
              <a:rPr lang="es-ES" sz="2800" dirty="0"/>
              <a:t> participar en les </a:t>
            </a:r>
            <a:r>
              <a:rPr lang="es-ES" sz="2800" dirty="0" err="1"/>
              <a:t>adjudicacions</a:t>
            </a:r>
            <a:r>
              <a:rPr lang="es-ES" sz="2800" dirty="0"/>
              <a:t> de </a:t>
            </a:r>
            <a:r>
              <a:rPr lang="es-ES" sz="2800" dirty="0" err="1"/>
              <a:t>plaça</a:t>
            </a:r>
            <a:r>
              <a:rPr lang="es-ES" sz="2800" dirty="0"/>
              <a:t> de les </a:t>
            </a:r>
            <a:r>
              <a:rPr lang="es-ES" sz="2800" dirty="0" err="1"/>
              <a:t>següents</a:t>
            </a:r>
            <a:r>
              <a:rPr lang="es-ES" sz="2800" dirty="0"/>
              <a:t> crides</a:t>
            </a:r>
            <a:r>
              <a:rPr lang="es-ES" sz="2800" dirty="0" smtClean="0"/>
              <a:t>.</a:t>
            </a:r>
          </a:p>
          <a:p>
            <a:pPr marL="109728" indent="0" algn="just">
              <a:buNone/>
            </a:pPr>
            <a:endParaRPr lang="es-ES" sz="2800" dirty="0"/>
          </a:p>
          <a:p>
            <a:pPr marL="0" indent="0" eaLnBrk="1" hangingPunct="1">
              <a:lnSpc>
                <a:spcPct val="80000"/>
              </a:lnSpc>
              <a:buNone/>
              <a:tabLst>
                <a:tab pos="1434990" algn="l"/>
              </a:tabLst>
            </a:pPr>
            <a:endParaRPr lang="ca-ES" sz="2800" b="1" dirty="0">
              <a:solidFill>
                <a:schemeClr val="tx2"/>
              </a:solidFill>
            </a:endParaRPr>
          </a:p>
        </p:txBody>
      </p:sp>
      <p:pic>
        <p:nvPicPr>
          <p:cNvPr id="15365" name="5 Imagen" descr="Filologia"/>
          <p:cNvPicPr>
            <a:picLocks noChangeAspect="1" noChangeArrowheads="1"/>
          </p:cNvPicPr>
          <p:nvPr/>
        </p:nvPicPr>
        <p:blipFill>
          <a:blip r:embed="rId2" cstate="print"/>
          <a:srcRect l="21300" r="67946" b="9891"/>
          <a:stretch>
            <a:fillRect/>
          </a:stretch>
        </p:blipFill>
        <p:spPr bwMode="auto">
          <a:xfrm>
            <a:off x="8443913" y="623728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6985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539552" y="252413"/>
            <a:ext cx="8229600" cy="989012"/>
          </a:xfr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a-ES" dirty="0" smtClean="0">
                <a:solidFill>
                  <a:srgbClr val="FFFFFF"/>
                </a:solidFill>
                <a:cs typeface="Arial" charset="0"/>
              </a:rPr>
              <a:t>2. LLISTA D’ESPERA</a:t>
            </a:r>
            <a:endParaRPr lang="ca-ES" b="1" dirty="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364" name="2 Marcador de contenido"/>
          <p:cNvSpPr>
            <a:spLocks noGrp="1"/>
          </p:cNvSpPr>
          <p:nvPr>
            <p:ph idx="4294967295"/>
          </p:nvPr>
        </p:nvSpPr>
        <p:spPr>
          <a:xfrm>
            <a:off x="395536" y="1412776"/>
            <a:ext cx="8424936" cy="5184576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None/>
              <a:tabLst>
                <a:tab pos="1434990" algn="l"/>
              </a:tabLst>
            </a:pPr>
            <a:r>
              <a:rPr lang="es-ES" sz="3300" b="1" dirty="0" err="1" smtClean="0">
                <a:solidFill>
                  <a:srgbClr val="FF0000"/>
                </a:solidFill>
              </a:rPr>
              <a:t>Funcionament</a:t>
            </a:r>
            <a:r>
              <a:rPr lang="es-ES" sz="3300" b="1" dirty="0" smtClean="0">
                <a:solidFill>
                  <a:srgbClr val="FF0000"/>
                </a:solidFill>
              </a:rPr>
              <a:t> </a:t>
            </a:r>
            <a:r>
              <a:rPr lang="es-ES" sz="3300" b="1" dirty="0">
                <a:solidFill>
                  <a:srgbClr val="FF0000"/>
                </a:solidFill>
              </a:rPr>
              <a:t>de les </a:t>
            </a:r>
            <a:r>
              <a:rPr lang="es-ES" sz="3300" b="1" dirty="0" err="1">
                <a:solidFill>
                  <a:srgbClr val="FF0000"/>
                </a:solidFill>
              </a:rPr>
              <a:t>llistes</a:t>
            </a:r>
            <a:r>
              <a:rPr lang="es-ES" sz="3300" b="1" dirty="0">
                <a:solidFill>
                  <a:srgbClr val="FF0000"/>
                </a:solidFill>
              </a:rPr>
              <a:t> </a:t>
            </a:r>
            <a:r>
              <a:rPr lang="es-ES" sz="3300" b="1" dirty="0" err="1" smtClean="0">
                <a:solidFill>
                  <a:srgbClr val="FF0000"/>
                </a:solidFill>
              </a:rPr>
              <a:t>d'espera</a:t>
            </a:r>
            <a:r>
              <a:rPr lang="es-ES" sz="3300" b="1" dirty="0" smtClean="0">
                <a:solidFill>
                  <a:srgbClr val="FF0000"/>
                </a:solidFill>
              </a:rPr>
              <a:t> (LE)</a:t>
            </a:r>
            <a:endParaRPr lang="es-ES" sz="20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434990" algn="l"/>
              </a:tabLst>
            </a:pPr>
            <a:endParaRPr lang="ca-ES" sz="800" dirty="0" smtClean="0">
              <a:solidFill>
                <a:schemeClr val="tx2"/>
              </a:solidFill>
            </a:endParaRPr>
          </a:p>
          <a:p>
            <a:pPr marL="109728" indent="0" algn="just">
              <a:buNone/>
            </a:pPr>
            <a:r>
              <a:rPr lang="es-ES" sz="2800" dirty="0" err="1" smtClean="0"/>
              <a:t>L’alumnat</a:t>
            </a:r>
            <a:r>
              <a:rPr lang="es-ES" sz="2800" dirty="0" smtClean="0"/>
              <a:t> que </a:t>
            </a:r>
            <a:r>
              <a:rPr lang="es-ES" sz="2800" dirty="0" err="1" smtClean="0"/>
              <a:t>realitze</a:t>
            </a:r>
            <a:r>
              <a:rPr lang="es-ES" sz="2800" dirty="0" smtClean="0"/>
              <a:t> </a:t>
            </a:r>
            <a:r>
              <a:rPr lang="es-ES" sz="2800" dirty="0" err="1" smtClean="0"/>
              <a:t>qualsevol</a:t>
            </a:r>
            <a:r>
              <a:rPr lang="es-ES" sz="2800" dirty="0" smtClean="0"/>
              <a:t> </a:t>
            </a:r>
            <a:r>
              <a:rPr lang="es-ES" sz="2800" dirty="0" err="1" smtClean="0"/>
              <a:t>acció</a:t>
            </a:r>
            <a:r>
              <a:rPr lang="es-ES" sz="2800" dirty="0" smtClean="0"/>
              <a:t> sobre </a:t>
            </a:r>
            <a:r>
              <a:rPr lang="es-ES" sz="2800" dirty="0"/>
              <a:t>la LE (marcar </a:t>
            </a:r>
            <a:r>
              <a:rPr lang="es-ES" sz="2800" dirty="0" err="1"/>
              <a:t>mantenir</a:t>
            </a:r>
            <a:r>
              <a:rPr lang="es-ES" sz="2800" dirty="0"/>
              <a:t>-se </a:t>
            </a:r>
            <a:r>
              <a:rPr lang="es-ES" sz="2800" dirty="0" err="1"/>
              <a:t>actiu</a:t>
            </a:r>
            <a:r>
              <a:rPr lang="es-ES" sz="2800" dirty="0"/>
              <a:t>) se li </a:t>
            </a:r>
            <a:r>
              <a:rPr lang="es-ES" sz="2800" dirty="0" err="1" smtClean="0"/>
              <a:t>remetrà</a:t>
            </a:r>
            <a:r>
              <a:rPr lang="es-ES" sz="2800" dirty="0" smtClean="0"/>
              <a:t> un </a:t>
            </a:r>
            <a:r>
              <a:rPr lang="es-ES" sz="2800" dirty="0"/>
              <a:t>email de </a:t>
            </a:r>
            <a:r>
              <a:rPr lang="es-ES" sz="2800" dirty="0" err="1" smtClean="0"/>
              <a:t>confirmació</a:t>
            </a:r>
            <a:r>
              <a:rPr lang="es-ES" sz="2800" dirty="0" smtClean="0"/>
              <a:t> i </a:t>
            </a:r>
            <a:r>
              <a:rPr lang="es-ES" sz="2800" dirty="0" err="1" smtClean="0"/>
              <a:t>quedarà</a:t>
            </a:r>
            <a:r>
              <a:rPr lang="es-ES" sz="2800" dirty="0" smtClean="0"/>
              <a:t> registre</a:t>
            </a:r>
            <a:r>
              <a:rPr lang="es-ES" sz="2800" dirty="0"/>
              <a:t>.</a:t>
            </a:r>
          </a:p>
          <a:p>
            <a:pPr marL="109728" indent="0" algn="just">
              <a:buNone/>
            </a:pPr>
            <a:endParaRPr lang="es-ES" sz="1200" dirty="0" smtClean="0"/>
          </a:p>
          <a:p>
            <a:pPr marL="109728" indent="0" algn="just">
              <a:buNone/>
            </a:pP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Una vegada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coneguts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els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resultats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, si no has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estat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admès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/a en la primera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opció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de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titulació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que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sol·licitares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, se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t'adjudica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un nombre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d'ordre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en la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llista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d'espera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.</a:t>
            </a:r>
          </a:p>
          <a:p>
            <a:pPr marL="109728" indent="0" algn="just">
              <a:buNone/>
            </a:pPr>
            <a:endParaRPr lang="es-ES" sz="2800" dirty="0"/>
          </a:p>
          <a:p>
            <a:pPr marL="0" indent="0" eaLnBrk="1" hangingPunct="1">
              <a:lnSpc>
                <a:spcPct val="80000"/>
              </a:lnSpc>
              <a:buNone/>
              <a:tabLst>
                <a:tab pos="1434990" algn="l"/>
              </a:tabLst>
            </a:pPr>
            <a:endParaRPr lang="ca-ES" sz="2800" b="1" dirty="0">
              <a:solidFill>
                <a:schemeClr val="tx2"/>
              </a:solidFill>
            </a:endParaRPr>
          </a:p>
        </p:txBody>
      </p:sp>
      <p:pic>
        <p:nvPicPr>
          <p:cNvPr id="15365" name="5 Imagen" descr="Filologia"/>
          <p:cNvPicPr>
            <a:picLocks noChangeAspect="1" noChangeArrowheads="1"/>
          </p:cNvPicPr>
          <p:nvPr/>
        </p:nvPicPr>
        <p:blipFill>
          <a:blip r:embed="rId2" cstate="print"/>
          <a:srcRect l="21300" r="67946" b="9891"/>
          <a:stretch>
            <a:fillRect/>
          </a:stretch>
        </p:blipFill>
        <p:spPr bwMode="auto">
          <a:xfrm>
            <a:off x="8443913" y="623728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5970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539552" y="252413"/>
            <a:ext cx="8229600" cy="989012"/>
          </a:xfr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a-ES" dirty="0" smtClean="0">
                <a:solidFill>
                  <a:srgbClr val="FFFFFF"/>
                </a:solidFill>
                <a:cs typeface="Arial" charset="0"/>
              </a:rPr>
              <a:t>2. LLISTA D’ESPERA</a:t>
            </a:r>
            <a:endParaRPr lang="ca-ES" b="1" dirty="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364" name="2 Marcador de contenido"/>
          <p:cNvSpPr>
            <a:spLocks noGrp="1"/>
          </p:cNvSpPr>
          <p:nvPr>
            <p:ph idx="4294967295"/>
          </p:nvPr>
        </p:nvSpPr>
        <p:spPr>
          <a:xfrm>
            <a:off x="395536" y="1412776"/>
            <a:ext cx="8424936" cy="5184576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  <a:tabLst>
                <a:tab pos="1434990" algn="l"/>
              </a:tabLst>
            </a:pPr>
            <a:endParaRPr lang="ca-ES" sz="800" dirty="0" smtClean="0">
              <a:solidFill>
                <a:schemeClr val="tx2"/>
              </a:solidFill>
            </a:endParaRPr>
          </a:p>
          <a:p>
            <a:pPr marL="109728" indent="0" algn="just">
              <a:buNone/>
            </a:pPr>
            <a:r>
              <a:rPr lang="es-ES" sz="2800" b="1" dirty="0">
                <a:solidFill>
                  <a:srgbClr val="FF0000"/>
                </a:solidFill>
              </a:rPr>
              <a:t>Les </a:t>
            </a:r>
            <a:r>
              <a:rPr lang="es-ES" sz="2800" b="1" dirty="0" err="1">
                <a:solidFill>
                  <a:srgbClr val="FF0000"/>
                </a:solidFill>
              </a:rPr>
              <a:t>llistes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d'espera</a:t>
            </a:r>
            <a:r>
              <a:rPr lang="es-ES" sz="2800" b="1" dirty="0">
                <a:solidFill>
                  <a:srgbClr val="FF0000"/>
                </a:solidFill>
              </a:rPr>
              <a:t> no </a:t>
            </a:r>
            <a:r>
              <a:rPr lang="es-ES" sz="2800" b="1" dirty="0" err="1">
                <a:solidFill>
                  <a:srgbClr val="FF0000"/>
                </a:solidFill>
              </a:rPr>
              <a:t>són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 smtClean="0">
                <a:solidFill>
                  <a:srgbClr val="FF0000"/>
                </a:solidFill>
              </a:rPr>
              <a:t>presencials</a:t>
            </a:r>
            <a:r>
              <a:rPr lang="es-ES" sz="2800" b="1" dirty="0" smtClean="0">
                <a:solidFill>
                  <a:srgbClr val="FF0000"/>
                </a:solidFill>
              </a:rPr>
              <a:t>:</a:t>
            </a:r>
            <a:r>
              <a:rPr lang="es-ES" sz="2800" dirty="0" smtClean="0">
                <a:solidFill>
                  <a:srgbClr val="FF0000"/>
                </a:solidFill>
              </a:rPr>
              <a:t> </a:t>
            </a:r>
            <a:r>
              <a:rPr lang="es-ES" sz="2800" dirty="0"/>
              <a:t>cada </a:t>
            </a:r>
            <a:r>
              <a:rPr lang="es-ES" sz="2800" dirty="0" err="1"/>
              <a:t>adjudicació</a:t>
            </a:r>
            <a:r>
              <a:rPr lang="es-ES" sz="2800" dirty="0"/>
              <a:t> es publica en la web de la Universitat, les persones </a:t>
            </a:r>
            <a:r>
              <a:rPr lang="es-ES" sz="2800" dirty="0" err="1"/>
              <a:t>interessades</a:t>
            </a:r>
            <a:r>
              <a:rPr lang="es-ES" sz="2800" dirty="0"/>
              <a:t> </a:t>
            </a:r>
            <a:r>
              <a:rPr lang="es-ES" sz="2800" dirty="0" err="1"/>
              <a:t>comprovaran</a:t>
            </a:r>
            <a:r>
              <a:rPr lang="es-ES" sz="2800" dirty="0"/>
              <a:t> </a:t>
            </a:r>
            <a:r>
              <a:rPr lang="es-ES" sz="2800" dirty="0" err="1"/>
              <a:t>individualment</a:t>
            </a:r>
            <a:r>
              <a:rPr lang="es-ES" sz="2800" dirty="0"/>
              <a:t> el </a:t>
            </a:r>
            <a:r>
              <a:rPr lang="es-ES" sz="2800" dirty="0" err="1"/>
              <a:t>resultat</a:t>
            </a:r>
            <a:r>
              <a:rPr lang="es-ES" sz="2800" dirty="0"/>
              <a:t>, per la </a:t>
            </a:r>
            <a:r>
              <a:rPr lang="es-ES" sz="2800" dirty="0" err="1"/>
              <a:t>qual</a:t>
            </a:r>
            <a:r>
              <a:rPr lang="es-ES" sz="2800" dirty="0"/>
              <a:t> cosa </a:t>
            </a:r>
            <a:r>
              <a:rPr lang="es-ES" sz="2800" dirty="0" err="1"/>
              <a:t>és</a:t>
            </a:r>
            <a:r>
              <a:rPr lang="es-ES" sz="2800" dirty="0"/>
              <a:t> </a:t>
            </a:r>
            <a:r>
              <a:rPr lang="es-ES" sz="2800" dirty="0" err="1"/>
              <a:t>necessari</a:t>
            </a:r>
            <a:r>
              <a:rPr lang="es-ES" sz="2800" dirty="0"/>
              <a:t> </a:t>
            </a:r>
            <a:r>
              <a:rPr lang="es-ES" sz="2800" dirty="0" smtClean="0"/>
              <a:t>estar </a:t>
            </a:r>
            <a:r>
              <a:rPr lang="es-ES" sz="2800" dirty="0" err="1" smtClean="0"/>
              <a:t>pendent</a:t>
            </a:r>
            <a:r>
              <a:rPr lang="es-ES" sz="2800" dirty="0" smtClean="0"/>
              <a:t> </a:t>
            </a:r>
            <a:r>
              <a:rPr lang="es-ES" sz="2800" dirty="0"/>
              <a:t>de les dates de les crides: les </a:t>
            </a:r>
            <a:r>
              <a:rPr lang="es-ES" sz="2800" dirty="0" err="1"/>
              <a:t>adjudicacions</a:t>
            </a:r>
            <a:r>
              <a:rPr lang="es-ES" sz="2800" dirty="0"/>
              <a:t> de </a:t>
            </a:r>
            <a:r>
              <a:rPr lang="es-ES" sz="2800" dirty="0" err="1"/>
              <a:t>plaça</a:t>
            </a:r>
            <a:r>
              <a:rPr lang="es-ES" sz="2800" dirty="0"/>
              <a:t> </a:t>
            </a:r>
            <a:r>
              <a:rPr lang="es-ES" sz="2800" dirty="0" err="1"/>
              <a:t>als</a:t>
            </a:r>
            <a:r>
              <a:rPr lang="es-ES" sz="2800" dirty="0"/>
              <a:t> </a:t>
            </a:r>
            <a:r>
              <a:rPr lang="es-ES" sz="2800" dirty="0" err="1"/>
              <a:t>estudiants</a:t>
            </a:r>
            <a:r>
              <a:rPr lang="es-ES" sz="2800" dirty="0"/>
              <a:t> que </a:t>
            </a:r>
            <a:r>
              <a:rPr lang="es-ES" sz="2800" dirty="0" err="1"/>
              <a:t>estiguen</a:t>
            </a:r>
            <a:r>
              <a:rPr lang="es-ES" sz="2800" dirty="0"/>
              <a:t> en </a:t>
            </a:r>
            <a:r>
              <a:rPr lang="es-ES" sz="2800" dirty="0" err="1"/>
              <a:t>llista</a:t>
            </a:r>
            <a:r>
              <a:rPr lang="es-ES" sz="2800" dirty="0"/>
              <a:t> </a:t>
            </a:r>
            <a:r>
              <a:rPr lang="es-ES" sz="2800" dirty="0" err="1"/>
              <a:t>d'espera</a:t>
            </a:r>
            <a:r>
              <a:rPr lang="es-ES" sz="2800" dirty="0"/>
              <a:t> es </a:t>
            </a:r>
            <a:r>
              <a:rPr lang="es-ES" sz="2800" dirty="0" err="1"/>
              <a:t>realitzaran</a:t>
            </a:r>
            <a:r>
              <a:rPr lang="es-ES" sz="2800" dirty="0"/>
              <a:t> </a:t>
            </a:r>
            <a:r>
              <a:rPr lang="es-ES" sz="2800" b="1" dirty="0"/>
              <a:t>el </a:t>
            </a:r>
            <a:r>
              <a:rPr lang="es-ES" sz="2800" b="1" dirty="0" smtClean="0">
                <a:solidFill>
                  <a:srgbClr val="FF0000"/>
                </a:solidFill>
              </a:rPr>
              <a:t>24 </a:t>
            </a:r>
            <a:r>
              <a:rPr lang="es-ES" sz="2800" b="1" dirty="0">
                <a:solidFill>
                  <a:srgbClr val="FF0000"/>
                </a:solidFill>
              </a:rPr>
              <a:t>i el </a:t>
            </a:r>
            <a:r>
              <a:rPr lang="es-ES" sz="2800" b="1" dirty="0" smtClean="0">
                <a:solidFill>
                  <a:srgbClr val="FF0000"/>
                </a:solidFill>
              </a:rPr>
              <a:t>27 </a:t>
            </a:r>
            <a:r>
              <a:rPr lang="es-ES" sz="2800" b="1" dirty="0">
                <a:solidFill>
                  <a:srgbClr val="FF0000"/>
                </a:solidFill>
              </a:rPr>
              <a:t>de </a:t>
            </a:r>
            <a:r>
              <a:rPr lang="es-ES" sz="2800" b="1" dirty="0" err="1">
                <a:solidFill>
                  <a:srgbClr val="FF0000"/>
                </a:solidFill>
              </a:rPr>
              <a:t>juliol</a:t>
            </a:r>
            <a:r>
              <a:rPr lang="es-ES" sz="2800" b="1" dirty="0">
                <a:solidFill>
                  <a:srgbClr val="FF0000"/>
                </a:solidFill>
              </a:rPr>
              <a:t>, i el </a:t>
            </a:r>
            <a:r>
              <a:rPr lang="es-ES" sz="2800" b="1" dirty="0" smtClean="0">
                <a:solidFill>
                  <a:srgbClr val="FF0000"/>
                </a:solidFill>
              </a:rPr>
              <a:t>4 </a:t>
            </a:r>
            <a:r>
              <a:rPr lang="es-ES" sz="2800" b="1" dirty="0">
                <a:solidFill>
                  <a:srgbClr val="FF0000"/>
                </a:solidFill>
              </a:rPr>
              <a:t>de </a:t>
            </a:r>
            <a:r>
              <a:rPr lang="es-ES" sz="2800" b="1" dirty="0" err="1">
                <a:solidFill>
                  <a:srgbClr val="FF0000"/>
                </a:solidFill>
              </a:rPr>
              <a:t>setembre</a:t>
            </a:r>
            <a:r>
              <a:rPr lang="es-ES" sz="2800" b="1" dirty="0">
                <a:solidFill>
                  <a:srgbClr val="FF0000"/>
                </a:solidFill>
              </a:rPr>
              <a:t>  de </a:t>
            </a:r>
            <a:r>
              <a:rPr lang="es-ES" sz="2800" b="1" dirty="0" smtClean="0">
                <a:solidFill>
                  <a:srgbClr val="FF0000"/>
                </a:solidFill>
              </a:rPr>
              <a:t>2017</a:t>
            </a:r>
            <a:r>
              <a:rPr lang="es-ES" sz="2800" dirty="0" smtClean="0">
                <a:solidFill>
                  <a:srgbClr val="FF0000"/>
                </a:solidFill>
              </a:rPr>
              <a:t>.</a:t>
            </a:r>
            <a:endParaRPr lang="es-ES" sz="2800" dirty="0">
              <a:solidFill>
                <a:srgbClr val="FF0000"/>
              </a:solidFill>
            </a:endParaRPr>
          </a:p>
          <a:p>
            <a:pPr algn="just"/>
            <a:endParaRPr lang="es-ES" sz="2800" dirty="0"/>
          </a:p>
          <a:p>
            <a:pPr marL="0" indent="0" eaLnBrk="1" hangingPunct="1">
              <a:lnSpc>
                <a:spcPct val="80000"/>
              </a:lnSpc>
              <a:buNone/>
              <a:tabLst>
                <a:tab pos="1434990" algn="l"/>
              </a:tabLst>
            </a:pPr>
            <a:endParaRPr lang="ca-ES" sz="2800" b="1" dirty="0">
              <a:solidFill>
                <a:schemeClr val="tx2"/>
              </a:solidFill>
            </a:endParaRPr>
          </a:p>
        </p:txBody>
      </p:sp>
      <p:pic>
        <p:nvPicPr>
          <p:cNvPr id="15365" name="5 Imagen" descr="Filologia"/>
          <p:cNvPicPr>
            <a:picLocks noChangeAspect="1" noChangeArrowheads="1"/>
          </p:cNvPicPr>
          <p:nvPr/>
        </p:nvPicPr>
        <p:blipFill>
          <a:blip r:embed="rId2" cstate="print"/>
          <a:srcRect l="21300" r="67946" b="9891"/>
          <a:stretch>
            <a:fillRect/>
          </a:stretch>
        </p:blipFill>
        <p:spPr bwMode="auto">
          <a:xfrm>
            <a:off x="8443913" y="623728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8166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539552" y="252413"/>
            <a:ext cx="8229600" cy="989012"/>
          </a:xfr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a-ES" dirty="0" smtClean="0">
                <a:solidFill>
                  <a:srgbClr val="FFFFFF"/>
                </a:solidFill>
                <a:cs typeface="Arial" charset="0"/>
              </a:rPr>
              <a:t>2. LLISTA D’ESPERA</a:t>
            </a:r>
            <a:endParaRPr lang="ca-ES" b="1" dirty="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364" name="2 Marcador de contenido"/>
          <p:cNvSpPr>
            <a:spLocks noGrp="1"/>
          </p:cNvSpPr>
          <p:nvPr>
            <p:ph idx="4294967295"/>
          </p:nvPr>
        </p:nvSpPr>
        <p:spPr>
          <a:xfrm>
            <a:off x="395536" y="1412776"/>
            <a:ext cx="8424936" cy="5184576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  <a:tabLst>
                <a:tab pos="1434990" algn="l"/>
              </a:tabLst>
            </a:pPr>
            <a:r>
              <a:rPr lang="es-ES" sz="3300" b="1" dirty="0" smtClean="0">
                <a:solidFill>
                  <a:srgbClr val="FF0000"/>
                </a:solidFill>
              </a:rPr>
              <a:t>CRIDAMENTS: </a:t>
            </a:r>
            <a:r>
              <a:rPr lang="es-ES" sz="2400" b="1" dirty="0" smtClean="0">
                <a:solidFill>
                  <a:srgbClr val="FF0000"/>
                </a:solidFill>
              </a:rPr>
              <a:t>24 i 27 JULIOL i 4 DE SETEMBRE</a:t>
            </a:r>
            <a:endParaRPr lang="es-ES" sz="2400" b="1" dirty="0">
              <a:solidFill>
                <a:srgbClr val="FF0000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434990" algn="l"/>
              </a:tabLst>
            </a:pPr>
            <a:endParaRPr lang="ca-ES" sz="800" dirty="0" smtClean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tabLst>
                <a:tab pos="1434990" algn="l"/>
              </a:tabLst>
            </a:pPr>
            <a:endParaRPr lang="ca-ES" sz="2800" b="1" dirty="0">
              <a:solidFill>
                <a:schemeClr val="tx2"/>
              </a:solidFill>
            </a:endParaRPr>
          </a:p>
        </p:txBody>
      </p:sp>
      <p:pic>
        <p:nvPicPr>
          <p:cNvPr id="15365" name="5 Imagen" descr="Filologia"/>
          <p:cNvPicPr>
            <a:picLocks noChangeAspect="1" noChangeArrowheads="1"/>
          </p:cNvPicPr>
          <p:nvPr/>
        </p:nvPicPr>
        <p:blipFill>
          <a:blip r:embed="rId2" cstate="print"/>
          <a:srcRect l="21300" r="67946" b="9891"/>
          <a:stretch>
            <a:fillRect/>
          </a:stretch>
        </p:blipFill>
        <p:spPr bwMode="auto">
          <a:xfrm>
            <a:off x="8443913" y="623728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94003243"/>
              </p:ext>
            </p:extLst>
          </p:nvPr>
        </p:nvGraphicFramePr>
        <p:xfrm>
          <a:off x="539550" y="2132856"/>
          <a:ext cx="8229604" cy="3528392"/>
        </p:xfrm>
        <a:graphic>
          <a:graphicData uri="http://schemas.openxmlformats.org/drawingml/2006/table">
            <a:tbl>
              <a:tblPr/>
              <a:tblGrid>
                <a:gridCol w="2057401"/>
                <a:gridCol w="2057401"/>
                <a:gridCol w="2057401"/>
                <a:gridCol w="2057401"/>
              </a:tblGrid>
              <a:tr h="1242585">
                <a:tc>
                  <a:txBody>
                    <a:bodyPr/>
                    <a:lstStyle/>
                    <a:p>
                      <a:pPr algn="l"/>
                      <a:r>
                        <a:rPr lang="it-IT" dirty="0">
                          <a:effectLst/>
                        </a:rPr>
                        <a:t>Matrícula per a l'alumnat admés per llista d'espera: </a:t>
                      </a:r>
                    </a:p>
                  </a:txBody>
                  <a:tcPr marL="38100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3D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dirty="0" err="1">
                          <a:effectLst/>
                        </a:rPr>
                        <a:t>Dia</a:t>
                      </a:r>
                      <a:r>
                        <a:rPr lang="es-ES" dirty="0">
                          <a:effectLst/>
                        </a:rPr>
                        <a:t> matrícula</a:t>
                      </a:r>
                    </a:p>
                  </a:txBody>
                  <a:tcPr marL="38100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3D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>
                          <a:effectLst/>
                        </a:rPr>
                        <a:t>Hora matrícula</a:t>
                      </a:r>
                    </a:p>
                  </a:txBody>
                  <a:tcPr marL="38100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3D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>
                          <a:effectLst/>
                        </a:rPr>
                        <a:t>Lloc realització matrícula</a:t>
                      </a:r>
                    </a:p>
                  </a:txBody>
                  <a:tcPr marL="38100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3D2"/>
                    </a:solidFill>
                  </a:tcPr>
                </a:tc>
              </a:tr>
              <a:tr h="806626">
                <a:tc>
                  <a:txBody>
                    <a:bodyPr/>
                    <a:lstStyle/>
                    <a:p>
                      <a:pPr fontAlgn="t"/>
                      <a:r>
                        <a:rPr lang="es-ES" dirty="0">
                          <a:effectLst/>
                        </a:rPr>
                        <a:t>Primera </a:t>
                      </a:r>
                      <a:r>
                        <a:rPr lang="es-ES" dirty="0" smtClean="0">
                          <a:effectLst/>
                        </a:rPr>
                        <a:t>crida</a:t>
                      </a:r>
                    </a:p>
                    <a:p>
                      <a:pPr fontAlgn="t"/>
                      <a:r>
                        <a:rPr lang="es-ES" sz="1050" dirty="0" smtClean="0">
                          <a:effectLst/>
                        </a:rPr>
                        <a:t>(24/07/2017)</a:t>
                      </a:r>
                      <a:endParaRPr lang="es-ES" sz="1050" dirty="0">
                        <a:effectLst/>
                      </a:endParaRPr>
                    </a:p>
                  </a:txBody>
                  <a:tcPr marT="38100" marB="38100">
                    <a:lnL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dirty="0" smtClean="0">
                          <a:effectLst/>
                        </a:rPr>
                        <a:t>26/07/2017</a:t>
                      </a:r>
                      <a:endParaRPr lang="es-ES" dirty="0">
                        <a:effectLst/>
                      </a:endParaRPr>
                    </a:p>
                  </a:txBody>
                  <a:tcPr marT="38100" marB="38100">
                    <a:lnL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>
                          <a:effectLst/>
                        </a:rPr>
                        <a:t>8.00 hores</a:t>
                      </a:r>
                    </a:p>
                  </a:txBody>
                  <a:tcPr marT="38100" marB="38100">
                    <a:lnL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>
                          <a:effectLst/>
                        </a:rPr>
                        <a:t>Aula 01  (planta baixa)</a:t>
                      </a:r>
                    </a:p>
                  </a:txBody>
                  <a:tcPr marT="38100" marB="38100">
                    <a:lnL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06626">
                <a:tc>
                  <a:txBody>
                    <a:bodyPr/>
                    <a:lstStyle/>
                    <a:p>
                      <a:pPr fontAlgn="t"/>
                      <a:r>
                        <a:rPr lang="es-ES" dirty="0" err="1">
                          <a:effectLst/>
                        </a:rPr>
                        <a:t>Segona</a:t>
                      </a:r>
                      <a:r>
                        <a:rPr lang="es-ES" dirty="0">
                          <a:effectLst/>
                        </a:rPr>
                        <a:t> </a:t>
                      </a:r>
                      <a:r>
                        <a:rPr lang="es-ES" dirty="0" smtClean="0">
                          <a:effectLst/>
                        </a:rPr>
                        <a:t>crida</a:t>
                      </a:r>
                    </a:p>
                    <a:p>
                      <a:pPr fontAlgn="t"/>
                      <a:r>
                        <a:rPr lang="es-ES" sz="1050" dirty="0" smtClean="0">
                          <a:effectLst/>
                        </a:rPr>
                        <a:t>(27/07/2017)</a:t>
                      </a:r>
                      <a:endParaRPr lang="es-ES" sz="1050" dirty="0">
                        <a:effectLst/>
                      </a:endParaRPr>
                    </a:p>
                  </a:txBody>
                  <a:tcPr marT="38100" marB="38100">
                    <a:lnL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dirty="0" smtClean="0">
                          <a:effectLst/>
                        </a:rPr>
                        <a:t>31/07/2017</a:t>
                      </a:r>
                      <a:endParaRPr lang="es-ES" dirty="0">
                        <a:effectLst/>
                      </a:endParaRPr>
                    </a:p>
                  </a:txBody>
                  <a:tcPr marT="38100" marB="38100">
                    <a:lnL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>
                          <a:effectLst/>
                        </a:rPr>
                        <a:t>8:00 hores</a:t>
                      </a:r>
                    </a:p>
                  </a:txBody>
                  <a:tcPr marT="38100" marB="38100">
                    <a:lnL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dirty="0">
                          <a:effectLst/>
                        </a:rPr>
                        <a:t>Aula 01  (planta </a:t>
                      </a:r>
                      <a:r>
                        <a:rPr lang="es-ES" dirty="0" err="1">
                          <a:effectLst/>
                        </a:rPr>
                        <a:t>baixa</a:t>
                      </a:r>
                      <a:r>
                        <a:rPr lang="es-ES" dirty="0">
                          <a:effectLst/>
                        </a:rPr>
                        <a:t>)</a:t>
                      </a:r>
                    </a:p>
                  </a:txBody>
                  <a:tcPr marT="38100" marB="38100">
                    <a:lnL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2555">
                <a:tc>
                  <a:txBody>
                    <a:bodyPr/>
                    <a:lstStyle/>
                    <a:p>
                      <a:pPr fontAlgn="t"/>
                      <a:r>
                        <a:rPr lang="es-ES" dirty="0">
                          <a:effectLst/>
                        </a:rPr>
                        <a:t>Tercera </a:t>
                      </a:r>
                      <a:r>
                        <a:rPr lang="es-ES" dirty="0" smtClean="0">
                          <a:effectLst/>
                        </a:rPr>
                        <a:t>crida</a:t>
                      </a:r>
                    </a:p>
                    <a:p>
                      <a:pPr fontAlgn="t"/>
                      <a:r>
                        <a:rPr lang="es-ES" sz="1050" dirty="0" smtClean="0">
                          <a:effectLst/>
                        </a:rPr>
                        <a:t>(04/07/2017)</a:t>
                      </a:r>
                      <a:endParaRPr lang="es-ES" sz="1050" dirty="0">
                        <a:effectLst/>
                      </a:endParaRPr>
                    </a:p>
                  </a:txBody>
                  <a:tcPr marT="38100" marB="38100">
                    <a:lnL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dirty="0" smtClean="0">
                          <a:effectLst/>
                        </a:rPr>
                        <a:t>06/09/2017</a:t>
                      </a:r>
                      <a:endParaRPr lang="es-ES" dirty="0">
                        <a:effectLst/>
                      </a:endParaRPr>
                    </a:p>
                  </a:txBody>
                  <a:tcPr marT="38100" marB="38100">
                    <a:lnL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>
                          <a:effectLst/>
                        </a:rPr>
                        <a:t>8:00 hores</a:t>
                      </a:r>
                    </a:p>
                  </a:txBody>
                  <a:tcPr marT="38100" marB="38100">
                    <a:lnL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dirty="0" smtClean="0">
                          <a:effectLst/>
                        </a:rPr>
                        <a:t>Aula 01  (planta </a:t>
                      </a:r>
                      <a:r>
                        <a:rPr lang="es-ES" dirty="0" err="1" smtClean="0">
                          <a:effectLst/>
                        </a:rPr>
                        <a:t>baixa</a:t>
                      </a:r>
                      <a:r>
                        <a:rPr lang="es-ES" dirty="0" smtClean="0">
                          <a:effectLst/>
                        </a:rPr>
                        <a:t>)</a:t>
                      </a:r>
                      <a:endParaRPr lang="es-ES" dirty="0">
                        <a:effectLst/>
                      </a:endParaRPr>
                    </a:p>
                  </a:txBody>
                  <a:tcPr marT="38100" marB="38100">
                    <a:lnL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139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8351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539552" y="252413"/>
            <a:ext cx="8229600" cy="989012"/>
          </a:xfr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a-ES" dirty="0" smtClean="0">
                <a:solidFill>
                  <a:srgbClr val="FFFFFF"/>
                </a:solidFill>
                <a:cs typeface="Arial" charset="0"/>
              </a:rPr>
              <a:t>2. LLISTA D’ESPERA</a:t>
            </a:r>
            <a:endParaRPr lang="ca-ES" b="1" dirty="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364" name="2 Marcador de contenido"/>
          <p:cNvSpPr>
            <a:spLocks noGrp="1"/>
          </p:cNvSpPr>
          <p:nvPr>
            <p:ph idx="4294967295"/>
          </p:nvPr>
        </p:nvSpPr>
        <p:spPr>
          <a:xfrm>
            <a:off x="539552" y="1412776"/>
            <a:ext cx="8280920" cy="4752529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  <a:tabLst>
                <a:tab pos="1434990" algn="l"/>
              </a:tabLst>
            </a:pPr>
            <a:endParaRPr lang="ca-ES" sz="800" dirty="0">
              <a:solidFill>
                <a:schemeClr val="tx2"/>
              </a:solidFill>
            </a:endParaRPr>
          </a:p>
          <a:p>
            <a:pPr marL="109728" indent="0" algn="just">
              <a:buNone/>
            </a:pPr>
            <a:endParaRPr lang="es-ES" sz="2800" dirty="0">
              <a:solidFill>
                <a:srgbClr val="292A25"/>
              </a:solidFill>
              <a:latin typeface="Arial" panose="020B0604020202020204" pitchFamily="34" charset="0"/>
            </a:endParaRPr>
          </a:p>
          <a:p>
            <a:pPr algn="just"/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Si has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estat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admès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/a en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segona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o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successives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opcions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, si no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vols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perdre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la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plaça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assignada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, has de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formalitzar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la matrícula en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els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terminis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i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condicions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que et marque el centre que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imparteix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la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titulació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. </a:t>
            </a:r>
            <a:endParaRPr lang="es-ES" sz="2800" dirty="0" smtClean="0">
              <a:solidFill>
                <a:srgbClr val="292A25"/>
              </a:solidFill>
              <a:latin typeface="Arial" panose="020B0604020202020204" pitchFamily="34" charset="0"/>
            </a:endParaRPr>
          </a:p>
          <a:p>
            <a:pPr algn="just"/>
            <a:r>
              <a:rPr lang="es-ES" sz="2800" dirty="0" smtClean="0">
                <a:solidFill>
                  <a:srgbClr val="292A25"/>
                </a:solidFill>
                <a:latin typeface="Arial" panose="020B0604020202020204" pitchFamily="34" charset="0"/>
              </a:rPr>
              <a:t>Si 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no </a:t>
            </a:r>
            <a:r>
              <a:rPr lang="es-ES" sz="2800" dirty="0" smtClean="0">
                <a:solidFill>
                  <a:srgbClr val="292A25"/>
                </a:solidFill>
                <a:latin typeface="Arial" panose="020B0604020202020204" pitchFamily="34" charset="0"/>
              </a:rPr>
              <a:t>et matricules,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s'entendrà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 que renuncies a la </a:t>
            </a:r>
            <a:r>
              <a:rPr lang="es-ES" sz="2800" dirty="0" err="1">
                <a:solidFill>
                  <a:srgbClr val="292A25"/>
                </a:solidFill>
                <a:latin typeface="Arial" panose="020B0604020202020204" pitchFamily="34" charset="0"/>
              </a:rPr>
              <a:t>plaça</a:t>
            </a:r>
            <a:r>
              <a:rPr lang="es-ES" sz="2800" dirty="0">
                <a:solidFill>
                  <a:srgbClr val="292A25"/>
                </a:solidFill>
                <a:latin typeface="Arial" panose="020B0604020202020204" pitchFamily="34" charset="0"/>
              </a:rPr>
              <a:t>.</a:t>
            </a:r>
          </a:p>
          <a:p>
            <a:pPr marL="0" indent="0" eaLnBrk="1" hangingPunct="1">
              <a:lnSpc>
                <a:spcPct val="80000"/>
              </a:lnSpc>
              <a:buNone/>
              <a:tabLst>
                <a:tab pos="1434990" algn="l"/>
              </a:tabLst>
            </a:pPr>
            <a:endParaRPr lang="ca-ES" sz="2800" b="1" dirty="0">
              <a:solidFill>
                <a:schemeClr val="tx2"/>
              </a:solidFill>
            </a:endParaRPr>
          </a:p>
        </p:txBody>
      </p:sp>
      <p:pic>
        <p:nvPicPr>
          <p:cNvPr id="15365" name="5 Imagen" descr="Filologia"/>
          <p:cNvPicPr>
            <a:picLocks noChangeAspect="1" noChangeArrowheads="1"/>
          </p:cNvPicPr>
          <p:nvPr/>
        </p:nvPicPr>
        <p:blipFill>
          <a:blip r:embed="rId2" cstate="print"/>
          <a:srcRect l="21300" r="67946" b="9891"/>
          <a:stretch>
            <a:fillRect/>
          </a:stretch>
        </p:blipFill>
        <p:spPr bwMode="auto">
          <a:xfrm>
            <a:off x="8443913" y="623728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7974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eaLnBrk="1" hangingPunct="1"/>
            <a:r>
              <a:rPr lang="ca-ES" sz="3600" b="1" dirty="0" smtClean="0">
                <a:solidFill>
                  <a:srgbClr val="FFFFFF"/>
                </a:solidFill>
                <a:cs typeface="Arial" charset="0"/>
              </a:rPr>
              <a:t>3. DOCUMENTACIÓ A PRESENTAR</a:t>
            </a:r>
            <a:endParaRPr lang="ca-ES" sz="3600" b="1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6389" name="5 Imagen" descr="Filologia"/>
          <p:cNvPicPr>
            <a:picLocks noChangeAspect="1" noChangeArrowheads="1"/>
          </p:cNvPicPr>
          <p:nvPr/>
        </p:nvPicPr>
        <p:blipFill>
          <a:blip r:embed="rId2" cstate="print"/>
          <a:srcRect l="21300" r="67946" b="9891"/>
          <a:stretch>
            <a:fillRect/>
          </a:stretch>
        </p:blipFill>
        <p:spPr bwMode="auto">
          <a:xfrm>
            <a:off x="8443913" y="6237289"/>
            <a:ext cx="5762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357161" indent="-357161" eaLnBrk="1" hangingPunct="1">
              <a:lnSpc>
                <a:spcPct val="80000"/>
              </a:lnSpc>
              <a:buNone/>
              <a:tabLst>
                <a:tab pos="357161" algn="l"/>
              </a:tabLst>
            </a:pPr>
            <a:endParaRPr lang="ca-ES" sz="1200" b="1" dirty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buNone/>
              <a:tabLst>
                <a:tab pos="357161" algn="l"/>
              </a:tabLst>
            </a:pPr>
            <a:r>
              <a:rPr lang="ca-ES" sz="2900" b="1" dirty="0" smtClean="0">
                <a:solidFill>
                  <a:schemeClr val="tx2"/>
                </a:solidFill>
              </a:rPr>
              <a:t>EN EL MOMENT DE LA MATRÍCULA CAL ADJUNTAR LA SEGÜENT DOCUMENTACIÓ </a:t>
            </a:r>
          </a:p>
          <a:p>
            <a:pPr marL="0" indent="0">
              <a:lnSpc>
                <a:spcPct val="80000"/>
              </a:lnSpc>
              <a:buNone/>
              <a:tabLst>
                <a:tab pos="357161" algn="l"/>
              </a:tabLst>
            </a:pPr>
            <a:endParaRPr lang="ca-ES" sz="2400" b="1" dirty="0" smtClean="0">
              <a:solidFill>
                <a:schemeClr val="tx2"/>
              </a:solidFill>
            </a:endParaRPr>
          </a:p>
          <a:p>
            <a:pPr marL="357161" indent="-357161">
              <a:lnSpc>
                <a:spcPct val="80000"/>
              </a:lnSpc>
              <a:tabLst>
                <a:tab pos="357161" algn="l"/>
              </a:tabLst>
            </a:pPr>
            <a:r>
              <a:rPr lang="ca-ES" sz="2900" b="1" dirty="0" smtClean="0">
                <a:solidFill>
                  <a:schemeClr val="tx2"/>
                </a:solidFill>
              </a:rPr>
              <a:t>DNI/NIE/Passaport (original i fotocòpia)</a:t>
            </a:r>
          </a:p>
          <a:p>
            <a:pPr marL="357161" indent="-357161" algn="just">
              <a:lnSpc>
                <a:spcPct val="150000"/>
              </a:lnSpc>
              <a:spcBef>
                <a:spcPts val="0"/>
              </a:spcBef>
              <a:tabLst>
                <a:tab pos="357161" algn="l"/>
              </a:tabLst>
            </a:pPr>
            <a:r>
              <a:rPr lang="ca-ES" sz="2900" dirty="0" smtClean="0">
                <a:solidFill>
                  <a:schemeClr val="tx2"/>
                </a:solidFill>
              </a:rPr>
              <a:t>L’ordre de </a:t>
            </a:r>
            <a:r>
              <a:rPr lang="ca-ES" sz="2900" b="1" dirty="0" smtClean="0">
                <a:solidFill>
                  <a:schemeClr val="tx2"/>
                </a:solidFill>
              </a:rPr>
              <a:t>domiciliació bancària </a:t>
            </a:r>
            <a:r>
              <a:rPr lang="ca-ES" sz="2900" dirty="0" smtClean="0">
                <a:solidFill>
                  <a:schemeClr val="tx2"/>
                </a:solidFill>
              </a:rPr>
              <a:t>amb el número IBAN del compte bancari. </a:t>
            </a:r>
            <a:r>
              <a:rPr lang="ca-ES" sz="2900" dirty="0" smtClean="0">
                <a:solidFill>
                  <a:schemeClr val="tx2"/>
                </a:solidFill>
                <a:hlinkClick r:id="rId3"/>
              </a:rPr>
              <a:t>Model. </a:t>
            </a:r>
            <a:endParaRPr lang="ca-ES" sz="2900" dirty="0" smtClean="0">
              <a:solidFill>
                <a:schemeClr val="tx2"/>
              </a:solidFill>
            </a:endParaRPr>
          </a:p>
          <a:p>
            <a:pPr marL="357161" indent="-357161">
              <a:lnSpc>
                <a:spcPct val="150000"/>
              </a:lnSpc>
              <a:spcBef>
                <a:spcPts val="0"/>
              </a:spcBef>
              <a:buNone/>
              <a:tabLst>
                <a:tab pos="357161" algn="l"/>
              </a:tabLst>
            </a:pPr>
            <a:endParaRPr lang="ca-ES" sz="2400" b="1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  <a:tabLst>
                <a:tab pos="357161" algn="l"/>
              </a:tabLst>
            </a:pPr>
            <a:r>
              <a:rPr lang="ca-ES" sz="2900" b="1" dirty="0" smtClean="0">
                <a:solidFill>
                  <a:schemeClr val="tx2"/>
                </a:solidFill>
              </a:rPr>
              <a:t>SEGONS LA FORMA  D’ACCÉS:</a:t>
            </a:r>
          </a:p>
          <a:p>
            <a:pPr marL="357161" indent="-357161" algn="just">
              <a:lnSpc>
                <a:spcPct val="120000"/>
              </a:lnSpc>
              <a:spcBef>
                <a:spcPts val="0"/>
              </a:spcBef>
              <a:tabLst>
                <a:tab pos="357161" algn="l"/>
              </a:tabLst>
            </a:pPr>
            <a:r>
              <a:rPr lang="ca-ES" sz="2900" b="1" dirty="0">
                <a:solidFill>
                  <a:schemeClr val="tx2"/>
                </a:solidFill>
              </a:rPr>
              <a:t>PAU:</a:t>
            </a:r>
            <a:r>
              <a:rPr lang="ca-ES" sz="2900" dirty="0">
                <a:solidFill>
                  <a:schemeClr val="tx2"/>
                </a:solidFill>
              </a:rPr>
              <a:t> certificat de les </a:t>
            </a:r>
            <a:r>
              <a:rPr lang="ca-ES" sz="2900" dirty="0" smtClean="0">
                <a:solidFill>
                  <a:schemeClr val="tx2"/>
                </a:solidFill>
              </a:rPr>
              <a:t>PAU (</a:t>
            </a:r>
            <a:r>
              <a:rPr lang="ca-ES" sz="2900" dirty="0" smtClean="0">
                <a:solidFill>
                  <a:schemeClr val="tx2"/>
                </a:solidFill>
                <a:hlinkClick r:id="rId4"/>
              </a:rPr>
              <a:t>https://appweb.edu.gva.es/paseu/login.sec</a:t>
            </a:r>
            <a:r>
              <a:rPr lang="ca-ES" sz="2900" dirty="0" smtClean="0">
                <a:solidFill>
                  <a:schemeClr val="tx2"/>
                </a:solidFill>
              </a:rPr>
              <a:t>   usuari: N+DNI; contrasenya: codi PAU) </a:t>
            </a:r>
            <a:r>
              <a:rPr lang="ca-ES" sz="2900" dirty="0">
                <a:solidFill>
                  <a:schemeClr val="tx2"/>
                </a:solidFill>
              </a:rPr>
              <a:t>i títol de batxiller o dipòsit del mateix</a:t>
            </a:r>
            <a:r>
              <a:rPr lang="ca-ES" sz="2900" dirty="0" smtClean="0">
                <a:solidFill>
                  <a:schemeClr val="tx2"/>
                </a:solidFill>
              </a:rPr>
              <a:t>.</a:t>
            </a:r>
            <a:endParaRPr lang="es-ES" sz="2900" dirty="0">
              <a:solidFill>
                <a:schemeClr val="tx2"/>
              </a:solidFill>
            </a:endParaRPr>
          </a:p>
          <a:p>
            <a:pPr marL="357161" indent="-357161" algn="just">
              <a:lnSpc>
                <a:spcPct val="120000"/>
              </a:lnSpc>
              <a:spcBef>
                <a:spcPts val="0"/>
              </a:spcBef>
              <a:tabLst>
                <a:tab pos="357161" algn="l"/>
              </a:tabLst>
            </a:pPr>
            <a:r>
              <a:rPr lang="ca-ES" sz="2900" b="1" dirty="0">
                <a:solidFill>
                  <a:schemeClr val="tx2"/>
                </a:solidFill>
              </a:rPr>
              <a:t>CFGS:</a:t>
            </a:r>
            <a:r>
              <a:rPr lang="ca-ES" sz="2900" dirty="0">
                <a:solidFill>
                  <a:schemeClr val="tx2"/>
                </a:solidFill>
              </a:rPr>
              <a:t> títol </a:t>
            </a:r>
            <a:r>
              <a:rPr lang="ca-ES" sz="2900" dirty="0" smtClean="0">
                <a:solidFill>
                  <a:schemeClr val="tx2"/>
                </a:solidFill>
              </a:rPr>
              <a:t>Tècnic </a:t>
            </a:r>
            <a:r>
              <a:rPr lang="ca-ES" sz="2900" dirty="0">
                <a:solidFill>
                  <a:schemeClr val="tx2"/>
                </a:solidFill>
              </a:rPr>
              <a:t>especialista o dipòsit del </a:t>
            </a:r>
            <a:r>
              <a:rPr lang="ca-ES" sz="2900" dirty="0" smtClean="0">
                <a:solidFill>
                  <a:schemeClr val="tx2"/>
                </a:solidFill>
              </a:rPr>
              <a:t>mateix </a:t>
            </a:r>
            <a:r>
              <a:rPr lang="pt-BR" sz="2900" dirty="0" smtClean="0">
                <a:solidFill>
                  <a:schemeClr val="tx2"/>
                </a:solidFill>
              </a:rPr>
              <a:t>i </a:t>
            </a:r>
            <a:r>
              <a:rPr lang="pt-BR" sz="2900" dirty="0" err="1" smtClean="0">
                <a:solidFill>
                  <a:schemeClr val="tx2"/>
                </a:solidFill>
              </a:rPr>
              <a:t>certificat</a:t>
            </a:r>
            <a:r>
              <a:rPr lang="pt-BR" sz="2900" dirty="0" smtClean="0">
                <a:solidFill>
                  <a:schemeClr val="tx2"/>
                </a:solidFill>
              </a:rPr>
              <a:t> oficial de notes.</a:t>
            </a:r>
            <a:endParaRPr lang="ca-ES" sz="2900" dirty="0" smtClean="0">
              <a:solidFill>
                <a:schemeClr val="tx2"/>
              </a:solidFill>
            </a:endParaRPr>
          </a:p>
          <a:p>
            <a:pPr marL="357161" indent="-357161" algn="just">
              <a:lnSpc>
                <a:spcPct val="120000"/>
              </a:lnSpc>
              <a:spcBef>
                <a:spcPts val="0"/>
              </a:spcBef>
              <a:tabLst>
                <a:tab pos="357161" algn="l"/>
              </a:tabLst>
            </a:pPr>
            <a:r>
              <a:rPr lang="ca-ES" sz="2900" b="1" dirty="0" smtClean="0">
                <a:solidFill>
                  <a:schemeClr val="tx2"/>
                </a:solidFill>
              </a:rPr>
              <a:t>Alumnat Estranger:</a:t>
            </a:r>
            <a:r>
              <a:rPr lang="ca-ES" sz="2900" dirty="0" smtClean="0">
                <a:solidFill>
                  <a:schemeClr val="tx2"/>
                </a:solidFill>
              </a:rPr>
              <a:t> credencial per a l’accés expedit per la UNED i qualificacions de les PAU (estudiants EU) o convalidació del batxillerat i qualificacions PAU (estudiants de fora de la UE)</a:t>
            </a:r>
            <a:endParaRPr lang="ca-ES" sz="2900" dirty="0">
              <a:solidFill>
                <a:schemeClr val="tx2"/>
              </a:solidFill>
            </a:endParaRPr>
          </a:p>
          <a:p>
            <a:pPr marL="357161" indent="-357161" algn="just">
              <a:lnSpc>
                <a:spcPct val="120000"/>
              </a:lnSpc>
              <a:spcBef>
                <a:spcPts val="0"/>
              </a:spcBef>
              <a:tabLst>
                <a:tab pos="357161" algn="l"/>
              </a:tabLst>
            </a:pPr>
            <a:r>
              <a:rPr lang="ca-ES" sz="2900" b="1" dirty="0" smtClean="0">
                <a:solidFill>
                  <a:schemeClr val="tx2"/>
                </a:solidFill>
              </a:rPr>
              <a:t>Titulats </a:t>
            </a:r>
            <a:r>
              <a:rPr lang="ca-ES" sz="2900" b="1" dirty="0">
                <a:solidFill>
                  <a:schemeClr val="tx2"/>
                </a:solidFill>
              </a:rPr>
              <a:t>universitaris:</a:t>
            </a:r>
            <a:r>
              <a:rPr lang="ca-ES" sz="2900" dirty="0">
                <a:solidFill>
                  <a:schemeClr val="tx2"/>
                </a:solidFill>
              </a:rPr>
              <a:t> títol universitari o dipòsit del mateix</a:t>
            </a:r>
            <a:r>
              <a:rPr lang="ca-ES" sz="2900" dirty="0" smtClean="0">
                <a:solidFill>
                  <a:schemeClr val="tx2"/>
                </a:solidFill>
              </a:rPr>
              <a:t>.</a:t>
            </a:r>
          </a:p>
          <a:p>
            <a:pPr marL="357161" indent="-357161" algn="just">
              <a:lnSpc>
                <a:spcPct val="120000"/>
              </a:lnSpc>
              <a:spcBef>
                <a:spcPts val="0"/>
              </a:spcBef>
              <a:tabLst>
                <a:tab pos="357161" algn="l"/>
              </a:tabLst>
            </a:pPr>
            <a:r>
              <a:rPr lang="ca-ES" sz="2900" b="1" dirty="0" smtClean="0">
                <a:solidFill>
                  <a:schemeClr val="tx2"/>
                </a:solidFill>
              </a:rPr>
              <a:t>Majors de 25, 40 o  45 anys :</a:t>
            </a:r>
            <a:r>
              <a:rPr lang="ca-ES" sz="2900" dirty="0" smtClean="0">
                <a:solidFill>
                  <a:schemeClr val="tx2"/>
                </a:solidFill>
              </a:rPr>
              <a:t> certificat de la superació de la prova d'accés.</a:t>
            </a:r>
          </a:p>
          <a:p>
            <a:pPr marL="357161" indent="-357161" algn="just">
              <a:lnSpc>
                <a:spcPct val="120000"/>
              </a:lnSpc>
              <a:spcBef>
                <a:spcPts val="0"/>
              </a:spcBef>
              <a:tabLst>
                <a:tab pos="357161" algn="l"/>
              </a:tabLst>
            </a:pPr>
            <a:r>
              <a:rPr lang="ca-ES" sz="2900" b="1" dirty="0" smtClean="0">
                <a:solidFill>
                  <a:schemeClr val="tx2"/>
                </a:solidFill>
              </a:rPr>
              <a:t>Universitats fora Comunitat Valenciana:</a:t>
            </a:r>
            <a:r>
              <a:rPr lang="ca-ES" sz="2900" dirty="0" smtClean="0">
                <a:solidFill>
                  <a:schemeClr val="tx2"/>
                </a:solidFill>
              </a:rPr>
              <a:t> justificant de pagament dels drets de trasllat. </a:t>
            </a:r>
          </a:p>
          <a:p>
            <a:pPr marL="357161" indent="-357161" algn="just">
              <a:lnSpc>
                <a:spcPct val="80000"/>
              </a:lnSpc>
              <a:tabLst>
                <a:tab pos="357161" algn="l"/>
              </a:tabLst>
            </a:pPr>
            <a:endParaRPr lang="ca-ES" sz="2400" dirty="0">
              <a:solidFill>
                <a:schemeClr val="tx2"/>
              </a:solidFill>
            </a:endParaRPr>
          </a:p>
          <a:p>
            <a:pPr marL="357161" indent="-357161" algn="just">
              <a:lnSpc>
                <a:spcPct val="80000"/>
              </a:lnSpc>
              <a:buNone/>
              <a:tabLst>
                <a:tab pos="357161" algn="l"/>
              </a:tabLst>
            </a:pPr>
            <a:endParaRPr lang="es-ES" sz="900" dirty="0">
              <a:solidFill>
                <a:schemeClr val="tx2"/>
              </a:solidFill>
            </a:endParaRPr>
          </a:p>
          <a:p>
            <a:pPr marL="357161" indent="-357161" algn="just">
              <a:lnSpc>
                <a:spcPct val="80000"/>
              </a:lnSpc>
              <a:tabLst>
                <a:tab pos="357161" algn="l"/>
              </a:tabLst>
            </a:pPr>
            <a:endParaRPr lang="ca-ES" sz="2400" dirty="0">
              <a:solidFill>
                <a:schemeClr val="tx2"/>
              </a:solidFill>
            </a:endParaRPr>
          </a:p>
          <a:p>
            <a:pPr marL="357161" indent="-357161" algn="just">
              <a:lnSpc>
                <a:spcPct val="80000"/>
              </a:lnSpc>
              <a:buNone/>
              <a:tabLst>
                <a:tab pos="357161" algn="l"/>
              </a:tabLst>
            </a:pPr>
            <a:endParaRPr lang="es-ES" sz="900" dirty="0">
              <a:solidFill>
                <a:schemeClr val="tx2"/>
              </a:solidFill>
            </a:endParaRPr>
          </a:p>
          <a:p>
            <a:pPr marL="357161" indent="-357161" algn="just">
              <a:lnSpc>
                <a:spcPct val="80000"/>
              </a:lnSpc>
              <a:buNone/>
              <a:tabLst>
                <a:tab pos="357161" algn="l"/>
              </a:tabLst>
            </a:pPr>
            <a:endParaRPr lang="es-ES" sz="900" dirty="0">
              <a:solidFill>
                <a:schemeClr val="tx2"/>
              </a:solidFill>
            </a:endParaRPr>
          </a:p>
          <a:p>
            <a:pPr marL="357161" indent="-357161" algn="just">
              <a:lnSpc>
                <a:spcPct val="80000"/>
              </a:lnSpc>
              <a:tabLst>
                <a:tab pos="357161" algn="l"/>
              </a:tabLst>
            </a:pPr>
            <a:endParaRPr lang="ca-ES" sz="2400" b="1" dirty="0" smtClean="0">
              <a:solidFill>
                <a:schemeClr val="tx2"/>
              </a:solidFill>
            </a:endParaRPr>
          </a:p>
          <a:p>
            <a:pPr marL="357161" indent="-357161" algn="just">
              <a:lnSpc>
                <a:spcPct val="80000"/>
              </a:lnSpc>
              <a:buNone/>
              <a:tabLst>
                <a:tab pos="357161" algn="l"/>
              </a:tabLst>
            </a:pPr>
            <a:endParaRPr lang="es-ES" sz="900" dirty="0">
              <a:solidFill>
                <a:schemeClr val="tx2"/>
              </a:solidFill>
            </a:endParaRPr>
          </a:p>
          <a:p>
            <a:pPr marL="357161" indent="-357161" algn="just">
              <a:lnSpc>
                <a:spcPct val="110000"/>
              </a:lnSpc>
              <a:spcBef>
                <a:spcPts val="0"/>
              </a:spcBef>
              <a:buNone/>
              <a:tabLst>
                <a:tab pos="357161" algn="l"/>
              </a:tabLst>
            </a:pPr>
            <a:endParaRPr lang="es-ES" sz="900" dirty="0">
              <a:solidFill>
                <a:schemeClr val="tx2"/>
              </a:solidFill>
            </a:endParaRPr>
          </a:p>
          <a:p>
            <a:pPr marL="357161" indent="-357161">
              <a:lnSpc>
                <a:spcPct val="80000"/>
              </a:lnSpc>
              <a:tabLst>
                <a:tab pos="357161" algn="l"/>
              </a:tabLst>
            </a:pPr>
            <a:endParaRPr lang="ca-ES" sz="2400" b="1" dirty="0">
              <a:solidFill>
                <a:schemeClr val="tx2"/>
              </a:solidFill>
            </a:endParaRPr>
          </a:p>
          <a:p>
            <a:pPr marL="357161" indent="-357161">
              <a:lnSpc>
                <a:spcPct val="80000"/>
              </a:lnSpc>
              <a:tabLst>
                <a:tab pos="357161" algn="l"/>
              </a:tabLst>
            </a:pPr>
            <a:endParaRPr lang="ca-ES" sz="2400" b="1" dirty="0">
              <a:solidFill>
                <a:schemeClr val="tx2"/>
              </a:solidFill>
            </a:endParaRPr>
          </a:p>
          <a:p>
            <a:pPr marL="357161" indent="-357161">
              <a:lnSpc>
                <a:spcPct val="80000"/>
              </a:lnSpc>
              <a:tabLst>
                <a:tab pos="357161" algn="l"/>
              </a:tabLst>
            </a:pPr>
            <a:endParaRPr lang="ca-ES" sz="2000" b="1" dirty="0" smtClean="0">
              <a:solidFill>
                <a:schemeClr val="tx2"/>
              </a:solidFill>
            </a:endParaRPr>
          </a:p>
          <a:p>
            <a:pPr marL="357161" indent="-357161" eaLnBrk="1" hangingPunct="1">
              <a:lnSpc>
                <a:spcPct val="80000"/>
              </a:lnSpc>
              <a:buNone/>
              <a:tabLst>
                <a:tab pos="357161" algn="l"/>
              </a:tabLst>
            </a:pPr>
            <a:endParaRPr lang="ca-ES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1467</TotalTime>
  <Words>1333</Words>
  <Application>Microsoft Office PowerPoint</Application>
  <PresentationFormat>Presentación en pantalla (4:3)</PresentationFormat>
  <Paragraphs>236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Concurrencia</vt:lpstr>
      <vt:lpstr>Diapositiva 1</vt:lpstr>
      <vt:lpstr>Qué anem a veure?</vt:lpstr>
      <vt:lpstr>1. CITA DE MATRÍCULA</vt:lpstr>
      <vt:lpstr>2. LLISTA D’ESPERA 2017/18</vt:lpstr>
      <vt:lpstr>2. LLISTA D’ESPERA</vt:lpstr>
      <vt:lpstr>2. LLISTA D’ESPERA</vt:lpstr>
      <vt:lpstr>2. LLISTA D’ESPERA</vt:lpstr>
      <vt:lpstr>2. LLISTA D’ESPERA</vt:lpstr>
      <vt:lpstr>3. DOCUMENTACIÓ A PRESENTAR</vt:lpstr>
      <vt:lpstr>3. DOCUMENTACIÓ A PRESENTAR</vt:lpstr>
      <vt:lpstr>3. DOCUMENTACIÓ A PRESENTAR</vt:lpstr>
      <vt:lpstr>3. DOCUMENTACIÓ A PRESENTAR</vt:lpstr>
      <vt:lpstr>4. MATRÍCULA</vt:lpstr>
      <vt:lpstr>4. MATRÍCULA</vt:lpstr>
      <vt:lpstr>4. MATRÍCULA</vt:lpstr>
      <vt:lpstr>4. MATRÍCULA</vt:lpstr>
      <vt:lpstr>Diapositiva 17</vt:lpstr>
      <vt:lpstr>5. REBUT (modalitats de pagament)</vt:lpstr>
      <vt:lpstr>5. REBUT (modalitats de pagament)</vt:lpstr>
      <vt:lpstr>5. REBUT</vt:lpstr>
      <vt:lpstr>Desprès de la matricula ...</vt:lpstr>
      <vt:lpstr>Beques i ajudes</vt:lpstr>
      <vt:lpstr>SERVEI DE POLÍTICA LINGÜÍSTICA (SPL) </vt:lpstr>
      <vt:lpstr>Vull tindre un/a mentor/a:</vt:lpstr>
      <vt:lpstr>On puc obtenir més informació ?</vt:lpstr>
      <vt:lpstr>Diapositiva 26</vt:lpstr>
    </vt:vector>
  </TitlesOfParts>
  <Company>UVEG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MATRÍCULA 2013-14  UNIVERSITAT DE VALÈNCIA</dc:title>
  <dc:creator>usuario</dc:creator>
  <cp:lastModifiedBy>Paqui</cp:lastModifiedBy>
  <cp:revision>298</cp:revision>
  <cp:lastPrinted>2016-07-12T16:08:07Z</cp:lastPrinted>
  <dcterms:created xsi:type="dcterms:W3CDTF">2013-07-11T09:49:59Z</dcterms:created>
  <dcterms:modified xsi:type="dcterms:W3CDTF">2017-07-17T15:57:47Z</dcterms:modified>
</cp:coreProperties>
</file>