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0"/>
  </p:notesMasterIdLst>
  <p:handoutMasterIdLst>
    <p:handoutMasterId r:id="rId61"/>
  </p:handoutMasterIdLst>
  <p:sldIdLst>
    <p:sldId id="262" r:id="rId2"/>
    <p:sldId id="256" r:id="rId3"/>
    <p:sldId id="429" r:id="rId4"/>
    <p:sldId id="430" r:id="rId5"/>
    <p:sldId id="431" r:id="rId6"/>
    <p:sldId id="426" r:id="rId7"/>
    <p:sldId id="423" r:id="rId8"/>
    <p:sldId id="422" r:id="rId9"/>
    <p:sldId id="371" r:id="rId10"/>
    <p:sldId id="376" r:id="rId11"/>
    <p:sldId id="375" r:id="rId12"/>
    <p:sldId id="374" r:id="rId13"/>
    <p:sldId id="427" r:id="rId14"/>
    <p:sldId id="362" r:id="rId15"/>
    <p:sldId id="424" r:id="rId16"/>
    <p:sldId id="372" r:id="rId17"/>
    <p:sldId id="428" r:id="rId18"/>
    <p:sldId id="378" r:id="rId19"/>
    <p:sldId id="379" r:id="rId20"/>
    <p:sldId id="382" r:id="rId21"/>
    <p:sldId id="381" r:id="rId22"/>
    <p:sldId id="380" r:id="rId23"/>
    <p:sldId id="383" r:id="rId24"/>
    <p:sldId id="395" r:id="rId25"/>
    <p:sldId id="391" r:id="rId26"/>
    <p:sldId id="392" r:id="rId27"/>
    <p:sldId id="394" r:id="rId28"/>
    <p:sldId id="396" r:id="rId29"/>
    <p:sldId id="393" r:id="rId30"/>
    <p:sldId id="280" r:id="rId31"/>
    <p:sldId id="398" r:id="rId32"/>
    <p:sldId id="399" r:id="rId33"/>
    <p:sldId id="401" r:id="rId34"/>
    <p:sldId id="425" r:id="rId35"/>
    <p:sldId id="403" r:id="rId36"/>
    <p:sldId id="413" r:id="rId37"/>
    <p:sldId id="390" r:id="rId38"/>
    <p:sldId id="417" r:id="rId39"/>
    <p:sldId id="385" r:id="rId40"/>
    <p:sldId id="418" r:id="rId41"/>
    <p:sldId id="402" r:id="rId42"/>
    <p:sldId id="388" r:id="rId43"/>
    <p:sldId id="419" r:id="rId44"/>
    <p:sldId id="420" r:id="rId45"/>
    <p:sldId id="412" r:id="rId46"/>
    <p:sldId id="411" r:id="rId47"/>
    <p:sldId id="270" r:id="rId48"/>
    <p:sldId id="410" r:id="rId49"/>
    <p:sldId id="409" r:id="rId50"/>
    <p:sldId id="408" r:id="rId51"/>
    <p:sldId id="404" r:id="rId52"/>
    <p:sldId id="406" r:id="rId53"/>
    <p:sldId id="405" r:id="rId54"/>
    <p:sldId id="407" r:id="rId55"/>
    <p:sldId id="414" r:id="rId56"/>
    <p:sldId id="415" r:id="rId57"/>
    <p:sldId id="364" r:id="rId58"/>
    <p:sldId id="366" r:id="rId59"/>
  </p:sldIdLst>
  <p:sldSz cx="9144000" cy="5143500" type="screen16x9"/>
  <p:notesSz cx="6797675" cy="99266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352" autoAdjust="0"/>
    <p:restoredTop sz="91760" autoAdjust="0"/>
  </p:normalViewPr>
  <p:slideViewPr>
    <p:cSldViewPr>
      <p:cViewPr>
        <p:scale>
          <a:sx n="102" d="100"/>
          <a:sy n="102" d="100"/>
        </p:scale>
        <p:origin x="-101" y="6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43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5C881-2D72-479E-B7CE-696E0FAB04ED}" type="datetimeFigureOut">
              <a:rPr lang="es-ES" smtClean="0"/>
              <a:t>22/05/2017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5BCE05-99E0-488C-9D1F-992D0841F7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5620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2152F6-F4AB-4008-9F73-C13F778FA6F0}" type="datetimeFigureOut">
              <a:rPr lang="es-ES" smtClean="0"/>
              <a:t>22/05/2017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4A4CE-04FC-42EC-834F-902ECD319F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9800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4A4CE-04FC-42EC-834F-902ECD319F8F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1057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4A4CE-04FC-42EC-834F-902ECD319F8F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811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4A4CE-04FC-42EC-834F-902ECD319F8F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72106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4A4CE-04FC-42EC-834F-902ECD319F8F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9339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4A4CE-04FC-42EC-834F-902ECD319F8F}" type="slidenum">
              <a:rPr lang="es-ES" smtClean="0"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8115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4A4CE-04FC-42EC-834F-902ECD319F8F}" type="slidenum">
              <a:rPr lang="es-ES" smtClean="0"/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8115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4A4CE-04FC-42EC-834F-902ECD319F8F}" type="slidenum">
              <a:rPr lang="es-ES" smtClean="0"/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8115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4A4CE-04FC-42EC-834F-902ECD319F8F}" type="slidenum">
              <a:rPr lang="es-ES" smtClean="0"/>
              <a:t>51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8115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4A4CE-04FC-42EC-834F-902ECD319F8F}" type="slidenum">
              <a:rPr lang="es-ES" smtClean="0"/>
              <a:t>53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8115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4A4CE-04FC-42EC-834F-902ECD319F8F}" type="slidenum">
              <a:rPr lang="es-ES" smtClean="0"/>
              <a:t>54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8115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4A4CE-04FC-42EC-834F-902ECD319F8F}" type="slidenum">
              <a:rPr lang="es-ES" smtClean="0"/>
              <a:t>55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9339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4A4CE-04FC-42EC-834F-902ECD319F8F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93392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4A4CE-04FC-42EC-834F-902ECD319F8F}" type="slidenum">
              <a:rPr lang="es-ES" smtClean="0"/>
              <a:t>56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9339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4A4CE-04FC-42EC-834F-902ECD319F8F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4753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4A4CE-04FC-42EC-834F-902ECD319F8F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811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4A4CE-04FC-42EC-834F-902ECD319F8F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5845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4A4CE-04FC-42EC-834F-902ECD319F8F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811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4A4CE-04FC-42EC-834F-902ECD319F8F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811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4A4CE-04FC-42EC-834F-902ECD319F8F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811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4A4CE-04FC-42EC-834F-902ECD319F8F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811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914400"/>
            <a:ext cx="6989400" cy="1614488"/>
          </a:xfrm>
        </p:spPr>
        <p:txBody>
          <a:bodyPr>
            <a:noAutofit/>
          </a:bodyPr>
          <a:lstStyle>
            <a:lvl1pPr algn="r">
              <a:defRPr sz="4800">
                <a:solidFill>
                  <a:schemeClr val="tx1"/>
                </a:solidFill>
                <a:latin typeface="Imprint MT Shadow" panose="04020605060303030202" pitchFamily="82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91880" y="2910680"/>
            <a:ext cx="4876056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3600" baseline="0">
                <a:solidFill>
                  <a:schemeClr val="tx1"/>
                </a:solidFill>
                <a:latin typeface="Imprint MT Shadow" panose="04020605060303030202" pitchFamily="8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Universitat de València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>
          <a:xfrm>
            <a:off x="3355490" y="4148928"/>
            <a:ext cx="3659798" cy="367037"/>
          </a:xfrm>
        </p:spPr>
        <p:txBody>
          <a:bodyPr/>
          <a:lstStyle>
            <a:lvl1pPr algn="ctr">
              <a:defRPr sz="1800">
                <a:solidFill>
                  <a:schemeClr val="tx1">
                    <a:alpha val="60000"/>
                  </a:schemeClr>
                </a:solidFill>
                <a:latin typeface="Imprint MT Shadow" panose="04020605060303030202" pitchFamily="82" charset="0"/>
              </a:defRPr>
            </a:lvl1pPr>
          </a:lstStyle>
          <a:p>
            <a:r>
              <a:rPr lang="es-ES" dirty="0" smtClean="0"/>
              <a:t>València , 6 </a:t>
            </a:r>
            <a:r>
              <a:rPr lang="es-ES" dirty="0" err="1" smtClean="0"/>
              <a:t>d’abril</a:t>
            </a:r>
            <a:r>
              <a:rPr lang="es-ES" dirty="0" smtClean="0"/>
              <a:t> de 2016</a:t>
            </a:r>
            <a:endParaRPr lang="es-ES" dirty="0"/>
          </a:p>
        </p:txBody>
      </p:sp>
      <p:pic>
        <p:nvPicPr>
          <p:cNvPr id="2050" name="Picture 2"/>
          <p:cNvPicPr preferRelativeResize="0"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0264" y="3651870"/>
            <a:ext cx="1264144" cy="126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4 Conector recto"/>
          <p:cNvCxnSpPr/>
          <p:nvPr userDrawn="1"/>
        </p:nvCxnSpPr>
        <p:spPr>
          <a:xfrm>
            <a:off x="1115616" y="2600356"/>
            <a:ext cx="71287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514351"/>
            <a:ext cx="5791200" cy="2628899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B89E-8E90-4E50-A666-DAD88E027CCD}" type="datetimeFigureOut">
              <a:rPr lang="es-ES" smtClean="0"/>
              <a:t>22/05/2017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D9AB-118E-4089-A20E-DEA866941CA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457201"/>
            <a:ext cx="2133600" cy="38862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514351"/>
            <a:ext cx="5029200" cy="342900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B89E-8E90-4E50-A666-DAD88E027CCD}" type="datetimeFigureOut">
              <a:rPr lang="es-ES" smtClean="0"/>
              <a:t>22/05/2017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D9AB-118E-4089-A20E-DEA866941CA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Bodoni MT" panose="02070603080606020203" pitchFamily="18" charset="0"/>
              </a:defRPr>
            </a:lvl1pPr>
            <a:lvl2pPr>
              <a:defRPr>
                <a:latin typeface="Bodoni MT" panose="02070603080606020203" pitchFamily="18" charset="0"/>
              </a:defRPr>
            </a:lvl2pPr>
            <a:lvl3pPr>
              <a:defRPr>
                <a:latin typeface="Bodoni MT" panose="02070603080606020203" pitchFamily="18" charset="0"/>
              </a:defRPr>
            </a:lvl3pPr>
            <a:lvl4pPr>
              <a:defRPr>
                <a:latin typeface="Bodoni MT" panose="02070603080606020203" pitchFamily="18" charset="0"/>
              </a:defRPr>
            </a:lvl4pPr>
            <a:lvl5pPr>
              <a:defRPr>
                <a:latin typeface="Bodoni MT" panose="02070603080606020203" pitchFamily="18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B89E-8E90-4E50-A666-DAD88E027CCD}" type="datetimeFigureOut">
              <a:rPr lang="es-ES" smtClean="0"/>
              <a:t>22/05/2017</a:t>
            </a:fld>
            <a:endParaRPr lang="es-E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B5D9AB-118E-4089-A20E-DEA866941CAC}" type="slidenum">
              <a:rPr lang="es-ES" smtClean="0"/>
              <a:t>‹Nº›</a:t>
            </a:fld>
            <a:endParaRPr lang="es-E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428750"/>
            <a:ext cx="6035040" cy="1762506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  <a:ea typeface="+mj-ea"/>
                <a:cs typeface="+mj-cs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B89E-8E90-4E50-A666-DAD88E027CCD}" type="datetimeFigureOut">
              <a:rPr lang="es-ES" smtClean="0"/>
              <a:t>22/05/2017</a:t>
            </a:fld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B5D9AB-118E-4089-A20E-DEA866941CAC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493776"/>
            <a:ext cx="3273552" cy="2571750"/>
          </a:xfr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493777"/>
            <a:ext cx="3273552" cy="257413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496482"/>
            <a:ext cx="3273552" cy="47982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028700"/>
            <a:ext cx="3276600" cy="20574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496482"/>
            <a:ext cx="3273552" cy="47982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028700"/>
            <a:ext cx="3273552" cy="20574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39014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39014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B89E-8E90-4E50-A666-DAD88E027CCD}" type="datetimeFigureOut">
              <a:rPr lang="es-ES" smtClean="0"/>
              <a:t>22/05/2017</a:t>
            </a:fld>
            <a:endParaRPr lang="es-E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B5D9AB-118E-4089-A20E-DEA866941CAC}" type="slidenum">
              <a:rPr lang="es-ES" smtClean="0"/>
              <a:t>‹Nº›</a:t>
            </a:fld>
            <a:endParaRPr lang="es-E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B89E-8E90-4E50-A666-DAD88E027CCD}" type="datetimeFigureOut">
              <a:rPr lang="es-ES" smtClean="0"/>
              <a:t>22/05/2017</a:t>
            </a:fld>
            <a:endParaRPr lang="es-E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B5D9AB-118E-4089-A20E-DEA866941CAC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B89E-8E90-4E50-A666-DAD88E027CCD}" type="datetimeFigureOut">
              <a:rPr lang="es-ES" smtClean="0"/>
              <a:t>22/05/2017</a:t>
            </a:fld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B5D9AB-118E-4089-A20E-DEA866941CAC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330941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14351"/>
            <a:ext cx="4343400" cy="257175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514351"/>
            <a:ext cx="2590800" cy="257175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B89E-8E90-4E50-A666-DAD88E027CCD}" type="datetimeFigureOut">
              <a:rPr lang="es-ES" smtClean="0"/>
              <a:t>22/05/2017</a:t>
            </a:fld>
            <a:endParaRPr lang="es-E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B5D9AB-118E-4089-A20E-DEA866941CAC}" type="slidenum">
              <a:rPr lang="es-ES" smtClean="0"/>
              <a:t>‹Nº›</a:t>
            </a:fld>
            <a:endParaRPr lang="es-E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459582"/>
            <a:ext cx="6705600" cy="1910239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2589785"/>
            <a:ext cx="5029200" cy="540603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2498598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B89E-8E90-4E50-A666-DAD88E027CCD}" type="datetimeFigureOut">
              <a:rPr lang="es-ES" smtClean="0"/>
              <a:t>22/05/2017</a:t>
            </a:fld>
            <a:endParaRPr lang="es-E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B5D9AB-118E-4089-A20E-DEA866941CAC}" type="slidenum">
              <a:rPr lang="es-ES" smtClean="0"/>
              <a:t>‹Nº›</a:t>
            </a:fld>
            <a:endParaRPr lang="es-E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778831"/>
            <a:ext cx="7240620" cy="428024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418098" y="314349"/>
            <a:ext cx="4153854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87641"/>
            <a:ext cx="6479362" cy="3566068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3657600"/>
            <a:ext cx="754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514351"/>
            <a:ext cx="6096000" cy="2743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1605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95EB89E-8E90-4E50-A666-DAD88E027CCD}" type="datetimeFigureOut">
              <a:rPr lang="es-ES" smtClean="0"/>
              <a:t>22/05/2017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4616054"/>
            <a:ext cx="457200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4381500"/>
            <a:ext cx="2133600" cy="2286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E8B5D9AB-118E-4089-A20E-DEA866941CAC}" type="slidenum">
              <a:rPr lang="es-ES" smtClean="0"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Bodoni MT" panose="02070603080606020203" pitchFamily="18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-SPRING FESTIVAL - Copi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858.2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357504"/>
            <a:ext cx="4064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9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">
        <p14:vortex dir="r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79185" y="3379049"/>
            <a:ext cx="7543800" cy="685800"/>
          </a:xfrm>
        </p:spPr>
        <p:txBody>
          <a:bodyPr/>
          <a:lstStyle/>
          <a:p>
            <a:pPr algn="ctr"/>
            <a:r>
              <a:rPr lang="es-ES" cap="small" dirty="0" smtClean="0">
                <a:latin typeface="Perpetua" panose="02020502060401020303" pitchFamily="18" charset="0"/>
              </a:rPr>
              <a:t>Eva Solaz </a:t>
            </a:r>
            <a:r>
              <a:rPr lang="es-ES" cap="small" dirty="0" err="1" smtClean="0">
                <a:latin typeface="Perpetua" panose="02020502060401020303" pitchFamily="18" charset="0"/>
              </a:rPr>
              <a:t>Caballer</a:t>
            </a:r>
            <a:endParaRPr lang="es-ES" cap="small" dirty="0">
              <a:latin typeface="Perpetua" panose="02020502060401020303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627784" y="206606"/>
            <a:ext cx="6255725" cy="304698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400" cap="small" dirty="0">
                <a:solidFill>
                  <a:schemeClr val="tx1"/>
                </a:solidFill>
                <a:latin typeface="Perpetua" panose="02020502060401020303" pitchFamily="18" charset="0"/>
              </a:rPr>
              <a:t>Cap </a:t>
            </a: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d’Unitat </a:t>
            </a:r>
            <a:r>
              <a:rPr lang="ca-ES" sz="2400" cap="small" dirty="0">
                <a:solidFill>
                  <a:schemeClr val="tx1"/>
                </a:solidFill>
                <a:latin typeface="Perpetua" panose="02020502060401020303" pitchFamily="18" charset="0"/>
              </a:rPr>
              <a:t>de Gestió </a:t>
            </a: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d'Estudiants de l’Escola </a:t>
            </a:r>
            <a:r>
              <a:rPr lang="ca-ES" sz="2400" cap="small" dirty="0">
                <a:solidFill>
                  <a:schemeClr val="tx1"/>
                </a:solidFill>
                <a:latin typeface="Perpetua" panose="02020502060401020303" pitchFamily="18" charset="0"/>
              </a:rPr>
              <a:t>Universitària </a:t>
            </a: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d’Estudis Empresarials</a:t>
            </a:r>
            <a:endParaRPr lang="ca-ES" sz="2400" cap="small" dirty="0">
              <a:solidFill>
                <a:schemeClr val="tx1"/>
              </a:solidFill>
              <a:latin typeface="Perpetua" panose="02020502060401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Tècnica Mitjà </a:t>
            </a:r>
            <a:r>
              <a:rPr lang="ca-ES" sz="2400" cap="small" dirty="0">
                <a:solidFill>
                  <a:schemeClr val="tx1"/>
                </a:solidFill>
                <a:latin typeface="Perpetua" panose="02020502060401020303" pitchFamily="18" charset="0"/>
              </a:rPr>
              <a:t>de Gestió </a:t>
            </a: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dels Serveis Jurídics</a:t>
            </a:r>
            <a:endParaRPr lang="ca-ES" sz="2400" cap="small" dirty="0">
              <a:solidFill>
                <a:schemeClr val="tx1"/>
              </a:solidFill>
              <a:latin typeface="Perpetua" panose="02020502060401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Tècnica </a:t>
            </a:r>
            <a:r>
              <a:rPr lang="ca-ES" sz="2400" cap="small" dirty="0">
                <a:solidFill>
                  <a:schemeClr val="tx1"/>
                </a:solidFill>
                <a:latin typeface="Perpetua" panose="02020502060401020303" pitchFamily="18" charset="0"/>
              </a:rPr>
              <a:t>Superior de Gestió </a:t>
            </a: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del Servei </a:t>
            </a:r>
            <a:r>
              <a:rPr lang="ca-ES" sz="2400" cap="small" dirty="0">
                <a:solidFill>
                  <a:schemeClr val="tx1"/>
                </a:solidFill>
                <a:latin typeface="Perpetua" panose="02020502060401020303" pitchFamily="18" charset="0"/>
              </a:rPr>
              <a:t>d'Anàlisi i </a:t>
            </a: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Planificació</a:t>
            </a:r>
            <a:endParaRPr lang="ca-ES" sz="2400" cap="small" dirty="0">
              <a:solidFill>
                <a:schemeClr val="tx1"/>
              </a:solidFill>
              <a:latin typeface="Perpetua" panose="02020502060401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Primera Administradora de la Facultat d'Infermeria i Podologia</a:t>
            </a:r>
            <a:endParaRPr lang="ca-ES" sz="2400" cap="small" dirty="0">
              <a:solidFill>
                <a:schemeClr val="tx1"/>
              </a:solidFill>
              <a:latin typeface="Perpetua" panose="02020502060401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Cap de la Unitat </a:t>
            </a:r>
            <a:r>
              <a:rPr lang="ca-ES" sz="2400" cap="small" dirty="0">
                <a:solidFill>
                  <a:schemeClr val="tx1"/>
                </a:solidFill>
                <a:latin typeface="Perpetua" panose="02020502060401020303" pitchFamily="18" charset="0"/>
              </a:rPr>
              <a:t>de Gestió </a:t>
            </a: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(Campus Tarongers)</a:t>
            </a:r>
            <a:endParaRPr lang="ca-ES" sz="2400" cap="small" dirty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482633" y="4059663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1 Título"/>
          <p:cNvSpPr txBox="1">
            <a:spLocks/>
          </p:cNvSpPr>
          <p:nvPr/>
        </p:nvSpPr>
        <p:spPr>
          <a:xfrm>
            <a:off x="218660" y="4387325"/>
            <a:ext cx="8664849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3500"/>
              </a:lnSpc>
            </a:pPr>
            <a:r>
              <a:rPr lang="ca-ES" sz="3200" cap="small" dirty="0">
                <a:latin typeface="Perpetua" panose="02020502060401020303" pitchFamily="18" charset="0"/>
              </a:rPr>
              <a:t>Primera Administradora de </a:t>
            </a:r>
            <a:r>
              <a:rPr lang="ca-ES" sz="3200" cap="small" dirty="0" smtClean="0">
                <a:latin typeface="Perpetua" panose="02020502060401020303" pitchFamily="18" charset="0"/>
              </a:rPr>
              <a:t>la Facultat D’Infermeria i Podologia</a:t>
            </a:r>
            <a:endParaRPr lang="ca-ES" sz="2800" cap="small" dirty="0">
              <a:latin typeface="Perpetua" panose="02020502060401020303" pitchFamily="18" charset="0"/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2" t="33185" r="33010"/>
          <a:stretch/>
        </p:blipFill>
        <p:spPr>
          <a:xfrm>
            <a:off x="234490" y="396649"/>
            <a:ext cx="1969623" cy="26669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535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79185" y="3379049"/>
            <a:ext cx="7543800" cy="685800"/>
          </a:xfrm>
        </p:spPr>
        <p:txBody>
          <a:bodyPr/>
          <a:lstStyle/>
          <a:p>
            <a:pPr algn="ctr"/>
            <a:r>
              <a:rPr lang="es-ES" cap="small" dirty="0" smtClean="0">
                <a:latin typeface="Perpetua" panose="02020502060401020303" pitchFamily="18" charset="0"/>
              </a:rPr>
              <a:t>Elena Llueca Ramón</a:t>
            </a:r>
            <a:endParaRPr lang="es-ES" cap="small" dirty="0">
              <a:latin typeface="Perpetua" panose="02020502060401020303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059832" y="315479"/>
            <a:ext cx="5723359" cy="304698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Cap </a:t>
            </a:r>
            <a:r>
              <a:rPr lang="ca-ES" sz="2400" cap="small" dirty="0">
                <a:solidFill>
                  <a:schemeClr val="tx1"/>
                </a:solidFill>
                <a:latin typeface="Perpetua" panose="02020502060401020303" pitchFamily="18" charset="0"/>
              </a:rPr>
              <a:t>de Secció de Formació del PAS del Servei de Formació Permanent de la Universitat de València.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Primera Administradora </a:t>
            </a:r>
            <a:r>
              <a:rPr lang="ca-ES" sz="2400" cap="small" dirty="0">
                <a:solidFill>
                  <a:schemeClr val="tx1"/>
                </a:solidFill>
                <a:latin typeface="Perpetua" panose="02020502060401020303" pitchFamily="18" charset="0"/>
              </a:rPr>
              <a:t>de la Facultat de Medicina i </a:t>
            </a: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Odontologia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Cap </a:t>
            </a:r>
            <a:r>
              <a:rPr lang="ca-ES" sz="2400" cap="small" dirty="0">
                <a:solidFill>
                  <a:schemeClr val="tx1"/>
                </a:solidFill>
                <a:latin typeface="Perpetua" panose="02020502060401020303" pitchFamily="18" charset="0"/>
              </a:rPr>
              <a:t>del Gabinet del </a:t>
            </a: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Rectorat</a:t>
            </a:r>
            <a:endParaRPr lang="ca-ES" sz="2400" cap="small" dirty="0">
              <a:solidFill>
                <a:schemeClr val="tx1"/>
              </a:solidFill>
              <a:latin typeface="Perpetua" panose="02020502060401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Cap </a:t>
            </a:r>
            <a:r>
              <a:rPr lang="ca-ES" sz="2400" cap="small" dirty="0">
                <a:solidFill>
                  <a:schemeClr val="tx1"/>
                </a:solidFill>
                <a:latin typeface="Perpetua" panose="02020502060401020303" pitchFamily="18" charset="0"/>
              </a:rPr>
              <a:t>de Secció de Gestió de </a:t>
            </a: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PDI al Servei de RRHH (PDI)</a:t>
            </a:r>
          </a:p>
        </p:txBody>
      </p:sp>
      <p:cxnSp>
        <p:nvCxnSpPr>
          <p:cNvPr id="6" name="5 Conector recto"/>
          <p:cNvCxnSpPr/>
          <p:nvPr/>
        </p:nvCxnSpPr>
        <p:spPr>
          <a:xfrm>
            <a:off x="482633" y="4059663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1 Título"/>
          <p:cNvSpPr txBox="1">
            <a:spLocks/>
          </p:cNvSpPr>
          <p:nvPr/>
        </p:nvSpPr>
        <p:spPr>
          <a:xfrm>
            <a:off x="218660" y="4387325"/>
            <a:ext cx="8664849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3500"/>
              </a:lnSpc>
            </a:pPr>
            <a:r>
              <a:rPr lang="ca-ES" sz="3200" cap="small" dirty="0">
                <a:latin typeface="Perpetua" panose="02020502060401020303" pitchFamily="18" charset="0"/>
              </a:rPr>
              <a:t>Primera Administradora de </a:t>
            </a:r>
            <a:r>
              <a:rPr lang="ca-ES" sz="3200" cap="small" dirty="0" smtClean="0">
                <a:latin typeface="Perpetua" panose="02020502060401020303" pitchFamily="18" charset="0"/>
              </a:rPr>
              <a:t>la Facultat </a:t>
            </a:r>
            <a:r>
              <a:rPr lang="ca-ES" sz="3200" cap="small" dirty="0">
                <a:latin typeface="Perpetua" panose="02020502060401020303" pitchFamily="18" charset="0"/>
              </a:rPr>
              <a:t>de </a:t>
            </a:r>
            <a:r>
              <a:rPr lang="ca-ES" sz="3200" cap="small" dirty="0" smtClean="0">
                <a:latin typeface="Perpetua" panose="02020502060401020303" pitchFamily="18" charset="0"/>
              </a:rPr>
              <a:t>Medicina i Odontologia</a:t>
            </a:r>
            <a:endParaRPr lang="ca-ES" sz="2800" cap="small" dirty="0">
              <a:latin typeface="Perpetua" panose="02020502060401020303" pitchFamily="18" charset="0"/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4" t="13779" r="6606"/>
          <a:stretch/>
        </p:blipFill>
        <p:spPr>
          <a:xfrm>
            <a:off x="395536" y="594947"/>
            <a:ext cx="2325740" cy="24880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5733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79185" y="3379049"/>
            <a:ext cx="7543800" cy="685800"/>
          </a:xfrm>
        </p:spPr>
        <p:txBody>
          <a:bodyPr/>
          <a:lstStyle/>
          <a:p>
            <a:pPr algn="ctr"/>
            <a:r>
              <a:rPr lang="ca-ES" cap="small" dirty="0" smtClean="0">
                <a:latin typeface="Perpetua" panose="02020502060401020303" pitchFamily="18" charset="0"/>
              </a:rPr>
              <a:t>Asunción </a:t>
            </a:r>
            <a:r>
              <a:rPr lang="ca-ES" cap="small" dirty="0" err="1" smtClean="0">
                <a:latin typeface="Perpetua" panose="02020502060401020303" pitchFamily="18" charset="0"/>
              </a:rPr>
              <a:t>Dobón</a:t>
            </a:r>
            <a:r>
              <a:rPr lang="ca-ES" cap="small" dirty="0" smtClean="0">
                <a:latin typeface="Perpetua" panose="02020502060401020303" pitchFamily="18" charset="0"/>
              </a:rPr>
              <a:t> Guillén</a:t>
            </a:r>
            <a:endParaRPr lang="ca-ES" cap="small" dirty="0">
              <a:latin typeface="Perpetua" panose="02020502060401020303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059832" y="411510"/>
            <a:ext cx="5723359" cy="26776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8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Auxiliar Administrativa en la UPV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8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Primera Administradora de la Facultat de Psicologia de la Universitat de València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8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Cap de Secció de Gestió PAS en el Servei de Recursos Humans (PAS)</a:t>
            </a:r>
            <a:endParaRPr lang="ca-ES" sz="2800" cap="small" dirty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482633" y="4059663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1 Título"/>
          <p:cNvSpPr txBox="1">
            <a:spLocks/>
          </p:cNvSpPr>
          <p:nvPr/>
        </p:nvSpPr>
        <p:spPr>
          <a:xfrm>
            <a:off x="218660" y="4387325"/>
            <a:ext cx="8664849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3500"/>
              </a:lnSpc>
            </a:pPr>
            <a:r>
              <a:rPr lang="ca-ES" sz="3200" cap="small" dirty="0">
                <a:latin typeface="Perpetua" panose="02020502060401020303" pitchFamily="18" charset="0"/>
              </a:rPr>
              <a:t>Primera Administradora de </a:t>
            </a:r>
            <a:r>
              <a:rPr lang="ca-ES" sz="3200" cap="small" dirty="0" smtClean="0">
                <a:latin typeface="Perpetua" panose="02020502060401020303" pitchFamily="18" charset="0"/>
              </a:rPr>
              <a:t>la Facultat </a:t>
            </a:r>
            <a:r>
              <a:rPr lang="ca-ES" sz="3200" cap="small" dirty="0">
                <a:latin typeface="Perpetua" panose="02020502060401020303" pitchFamily="18" charset="0"/>
              </a:rPr>
              <a:t>de </a:t>
            </a:r>
            <a:r>
              <a:rPr lang="ca-ES" sz="3200" cap="small" dirty="0" smtClean="0">
                <a:latin typeface="Perpetua" panose="02020502060401020303" pitchFamily="18" charset="0"/>
              </a:rPr>
              <a:t>Psicologia</a:t>
            </a:r>
            <a:endParaRPr lang="ca-ES" sz="2800" cap="small" dirty="0">
              <a:latin typeface="Perpetua" panose="02020502060401020303" pitchFamily="18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5" t="8000" r="30479" b="1368"/>
          <a:stretch/>
        </p:blipFill>
        <p:spPr>
          <a:xfrm>
            <a:off x="449122" y="535654"/>
            <a:ext cx="2199001" cy="2429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4394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899592" y="2139702"/>
            <a:ext cx="7632848" cy="907538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ca-ES" dirty="0" smtClean="0">
                <a:latin typeface="Perpetua" panose="02020502060401020303" pitchFamily="18" charset="0"/>
              </a:rPr>
              <a:t>Campus de Burjassot-Paterna</a:t>
            </a:r>
            <a:endParaRPr lang="ca-ES" dirty="0"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27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79185" y="3379049"/>
            <a:ext cx="7543800" cy="685800"/>
          </a:xfrm>
        </p:spPr>
        <p:txBody>
          <a:bodyPr/>
          <a:lstStyle/>
          <a:p>
            <a:pPr algn="ctr"/>
            <a:r>
              <a:rPr lang="es-ES" cap="small" dirty="0" smtClean="0">
                <a:latin typeface="Perpetua" panose="02020502060401020303" pitchFamily="18" charset="0"/>
              </a:rPr>
              <a:t>Rosa María Marín López</a:t>
            </a:r>
            <a:endParaRPr lang="es-ES" cap="small" dirty="0">
              <a:latin typeface="Perpetua" panose="02020502060401020303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976986" y="252998"/>
            <a:ext cx="5843486" cy="300082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7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Administrativa en la </a:t>
            </a:r>
            <a:r>
              <a:rPr lang="ca-ES" sz="2700" cap="small" dirty="0" err="1" smtClean="0">
                <a:solidFill>
                  <a:schemeClr val="tx1"/>
                </a:solidFill>
                <a:latin typeface="Perpetua" panose="02020502060401020303" pitchFamily="18" charset="0"/>
              </a:rPr>
              <a:t>Facultad</a:t>
            </a:r>
            <a:r>
              <a:rPr lang="ca-ES" sz="27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 de Ciències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7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Administrativa en la Facultat de Física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7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Administrativa en la Unitat de Gestió del Campus de Burjassot-Paterna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7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Primera Administradora de la Facultat de Ciències Biològiques</a:t>
            </a:r>
          </a:p>
        </p:txBody>
      </p:sp>
      <p:cxnSp>
        <p:nvCxnSpPr>
          <p:cNvPr id="6" name="5 Conector recto"/>
          <p:cNvCxnSpPr/>
          <p:nvPr/>
        </p:nvCxnSpPr>
        <p:spPr>
          <a:xfrm>
            <a:off x="482633" y="4059663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1 Título"/>
          <p:cNvSpPr txBox="1">
            <a:spLocks/>
          </p:cNvSpPr>
          <p:nvPr/>
        </p:nvSpPr>
        <p:spPr>
          <a:xfrm>
            <a:off x="401825" y="4387325"/>
            <a:ext cx="829852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3500"/>
              </a:lnSpc>
            </a:pPr>
            <a:r>
              <a:rPr lang="ca-ES" sz="3200" cap="small" dirty="0" smtClean="0">
                <a:latin typeface="Perpetua" panose="02020502060401020303" pitchFamily="18" charset="0"/>
              </a:rPr>
              <a:t>Primera Administradora de la Facultat de Ciències Biològiques</a:t>
            </a:r>
            <a:endParaRPr lang="ca-ES" sz="3200" cap="small" dirty="0">
              <a:latin typeface="Perpetua" panose="02020502060401020303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4" r="29534"/>
          <a:stretch/>
        </p:blipFill>
        <p:spPr bwMode="auto">
          <a:xfrm>
            <a:off x="501804" y="336312"/>
            <a:ext cx="1843173" cy="28341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75057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3219822"/>
            <a:ext cx="7543800" cy="685800"/>
          </a:xfrm>
        </p:spPr>
        <p:txBody>
          <a:bodyPr/>
          <a:lstStyle/>
          <a:p>
            <a:pPr algn="ctr"/>
            <a:r>
              <a:rPr lang="es-ES" cap="small" dirty="0" smtClean="0">
                <a:latin typeface="Perpetua" panose="02020502060401020303" pitchFamily="18" charset="0"/>
              </a:rPr>
              <a:t>Pilar Sancho Ferrando</a:t>
            </a:r>
            <a:endParaRPr lang="es-ES" cap="small" dirty="0">
              <a:latin typeface="Perpetua" panose="02020502060401020303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434961" y="352486"/>
            <a:ext cx="5184576" cy="260071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700" cap="small" dirty="0" smtClean="0">
                <a:solidFill>
                  <a:prstClr val="white"/>
                </a:solidFill>
                <a:latin typeface="Perpetua" panose="02020502060401020303" pitchFamily="18" charset="0"/>
              </a:rPr>
              <a:t>Primera Administradora de la Facultat de Ciències Físiques </a:t>
            </a:r>
            <a:r>
              <a:rPr lang="ca-ES" sz="2800" cap="small" dirty="0" smtClean="0">
                <a:solidFill>
                  <a:prstClr val="white"/>
                </a:solidFill>
                <a:latin typeface="Perpetua" panose="02020502060401020303" pitchFamily="18" charset="0"/>
              </a:rPr>
              <a:t>(Actual Fac. de Física)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700" cap="small" dirty="0" smtClean="0">
                <a:solidFill>
                  <a:prstClr val="white"/>
                </a:solidFill>
                <a:latin typeface="Perpetua" panose="02020502060401020303" pitchFamily="18" charset="0"/>
              </a:rPr>
              <a:t>Administradora de la Unitat de </a:t>
            </a:r>
            <a:r>
              <a:rPr lang="es-ES" sz="2700" cap="small" dirty="0" err="1" smtClean="0">
                <a:solidFill>
                  <a:prstClr val="white"/>
                </a:solidFill>
                <a:latin typeface="Perpetua" panose="02020502060401020303" pitchFamily="18" charset="0"/>
              </a:rPr>
              <a:t>Gestió</a:t>
            </a:r>
            <a:r>
              <a:rPr lang="es-ES" sz="2700" cap="small" dirty="0" smtClean="0">
                <a:solidFill>
                  <a:prstClr val="white"/>
                </a:solidFill>
                <a:latin typeface="Perpetua" panose="02020502060401020303" pitchFamily="18" charset="0"/>
              </a:rPr>
              <a:t> del Campus de Blasco Ibáñez</a:t>
            </a:r>
            <a:endParaRPr lang="ca-ES" sz="2700" cap="small" dirty="0" smtClean="0">
              <a:solidFill>
                <a:prstClr val="white"/>
              </a:solidFill>
              <a:latin typeface="Perpetua" panose="02020502060401020303" pitchFamily="18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482633" y="3867894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1 Título"/>
          <p:cNvSpPr txBox="1">
            <a:spLocks/>
          </p:cNvSpPr>
          <p:nvPr/>
        </p:nvSpPr>
        <p:spPr>
          <a:xfrm>
            <a:off x="235536" y="4298331"/>
            <a:ext cx="8664849" cy="5571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3500"/>
              </a:lnSpc>
            </a:pPr>
            <a:r>
              <a:rPr lang="ca-ES" sz="3200" cap="small" dirty="0">
                <a:solidFill>
                  <a:prstClr val="white"/>
                </a:solidFill>
                <a:latin typeface="Perpetua" panose="02020502060401020303" pitchFamily="18" charset="0"/>
              </a:rPr>
              <a:t>Primera Administradora de la Facultat de Ciències </a:t>
            </a:r>
            <a:r>
              <a:rPr lang="ca-ES" sz="3200" cap="small" dirty="0" smtClean="0">
                <a:solidFill>
                  <a:prstClr val="white"/>
                </a:solidFill>
                <a:latin typeface="Perpetua" panose="02020502060401020303" pitchFamily="18" charset="0"/>
              </a:rPr>
              <a:t>Físiques</a:t>
            </a:r>
            <a:endParaRPr lang="ca-ES" sz="3200" cap="small" dirty="0">
              <a:solidFill>
                <a:prstClr val="white"/>
              </a:solidFill>
              <a:latin typeface="Perpetua" panose="02020502060401020303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0" t="23105" r="26500" b="16696"/>
          <a:stretch/>
        </p:blipFill>
        <p:spPr>
          <a:xfrm>
            <a:off x="482633" y="368963"/>
            <a:ext cx="2145151" cy="2427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5864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79185" y="3379049"/>
            <a:ext cx="7543800" cy="685800"/>
          </a:xfrm>
        </p:spPr>
        <p:txBody>
          <a:bodyPr/>
          <a:lstStyle/>
          <a:p>
            <a:pPr algn="ctr"/>
            <a:r>
              <a:rPr lang="es-ES" cap="small" dirty="0" smtClean="0">
                <a:latin typeface="Perpetua" panose="02020502060401020303" pitchFamily="18" charset="0"/>
              </a:rPr>
              <a:t>Beatriz Aguirre Cepeda</a:t>
            </a:r>
            <a:endParaRPr lang="es-ES" cap="small" dirty="0">
              <a:latin typeface="Perpetua" panose="02020502060401020303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007366" y="382680"/>
            <a:ext cx="5758333" cy="258532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7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Cap d’Explotació del Servei d’Informàtica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7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Administradora de la Facultat de física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700" cap="small" dirty="0" smtClean="0">
                <a:latin typeface="Perpetua" panose="02020502060401020303" pitchFamily="18" charset="0"/>
              </a:rPr>
              <a:t>Primera </a:t>
            </a:r>
            <a:r>
              <a:rPr lang="ca-ES" sz="2700" cap="small" dirty="0">
                <a:latin typeface="Perpetua" panose="02020502060401020303" pitchFamily="18" charset="0"/>
              </a:rPr>
              <a:t>Administradora de l’Escola Tècnica Superior </a:t>
            </a:r>
            <a:r>
              <a:rPr lang="ca-ES" sz="2700" cap="small" dirty="0" smtClean="0">
                <a:latin typeface="Perpetua" panose="02020502060401020303" pitchFamily="18" charset="0"/>
              </a:rPr>
              <a:t>d’Enginyeria</a:t>
            </a:r>
            <a:endParaRPr lang="ca-ES" sz="2700" cap="small" dirty="0" smtClean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482633" y="4059663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1 Título"/>
          <p:cNvSpPr txBox="1">
            <a:spLocks/>
          </p:cNvSpPr>
          <p:nvPr/>
        </p:nvSpPr>
        <p:spPr>
          <a:xfrm>
            <a:off x="218660" y="4258525"/>
            <a:ext cx="8664849" cy="814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3500"/>
              </a:lnSpc>
            </a:pPr>
            <a:r>
              <a:rPr lang="ca-ES" sz="3200" cap="small" dirty="0">
                <a:latin typeface="Perpetua" panose="02020502060401020303" pitchFamily="18" charset="0"/>
              </a:rPr>
              <a:t>Primera Administradora de </a:t>
            </a:r>
            <a:r>
              <a:rPr lang="ca-ES" sz="3200" cap="small" dirty="0" smtClean="0">
                <a:latin typeface="Perpetua" panose="02020502060401020303" pitchFamily="18" charset="0"/>
              </a:rPr>
              <a:t>l’Escola </a:t>
            </a:r>
            <a:r>
              <a:rPr lang="ca-ES" sz="3200" cap="small" dirty="0">
                <a:latin typeface="Perpetua" panose="02020502060401020303" pitchFamily="18" charset="0"/>
              </a:rPr>
              <a:t>Tècnica Superior d’Enginyeria</a:t>
            </a: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83"/>
          <a:stretch/>
        </p:blipFill>
        <p:spPr>
          <a:xfrm>
            <a:off x="518176" y="369360"/>
            <a:ext cx="1872208" cy="26119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1105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259632" y="2139702"/>
            <a:ext cx="6845384" cy="907538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ca-ES" dirty="0" smtClean="0">
                <a:latin typeface="Perpetua" panose="02020502060401020303" pitchFamily="18" charset="0"/>
              </a:rPr>
              <a:t>Campus de Tarongers</a:t>
            </a:r>
            <a:endParaRPr lang="ca-ES" dirty="0"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76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79185" y="3379049"/>
            <a:ext cx="7543800" cy="685800"/>
          </a:xfrm>
        </p:spPr>
        <p:txBody>
          <a:bodyPr/>
          <a:lstStyle/>
          <a:p>
            <a:pPr algn="ctr"/>
            <a:r>
              <a:rPr lang="es-ES" cap="small" smtClean="0">
                <a:latin typeface="Perpetua" panose="02020502060401020303" pitchFamily="18" charset="0"/>
              </a:rPr>
              <a:t>Catalina Cabrera Izquierdo</a:t>
            </a:r>
            <a:endParaRPr lang="es-ES" cap="small" dirty="0">
              <a:latin typeface="Perpetua" panose="02020502060401020303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203848" y="267494"/>
            <a:ext cx="5555985" cy="28931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6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Auxiliar Administrativa de la Facultat de CC Econòmiques i empresarials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6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Administradora de la Facultat de CC Econòmiques i empresarials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6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Administradora de l’actual Facultat d’Economia</a:t>
            </a:r>
            <a:endParaRPr lang="ca-ES" sz="2600" cap="small" dirty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482633" y="4059663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1 Título"/>
          <p:cNvSpPr txBox="1">
            <a:spLocks/>
          </p:cNvSpPr>
          <p:nvPr/>
        </p:nvSpPr>
        <p:spPr>
          <a:xfrm>
            <a:off x="52465" y="4227934"/>
            <a:ext cx="8964488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3000"/>
              </a:lnSpc>
            </a:pPr>
            <a:r>
              <a:rPr lang="ca-ES" sz="3000" cap="small" dirty="0">
                <a:latin typeface="Perpetua" panose="02020502060401020303" pitchFamily="18" charset="0"/>
              </a:rPr>
              <a:t>Primera </a:t>
            </a:r>
            <a:r>
              <a:rPr lang="ca-ES" sz="3000" cap="small" dirty="0" smtClean="0">
                <a:latin typeface="Perpetua" panose="02020502060401020303" pitchFamily="18" charset="0"/>
              </a:rPr>
              <a:t>Administradora de </a:t>
            </a:r>
            <a:r>
              <a:rPr lang="ca-ES" sz="3000" cap="small" dirty="0">
                <a:latin typeface="Perpetua" panose="02020502060401020303" pitchFamily="18" charset="0"/>
              </a:rPr>
              <a:t>la </a:t>
            </a:r>
            <a:r>
              <a:rPr lang="ca-ES" sz="3000" cap="small" dirty="0" smtClean="0">
                <a:latin typeface="Perpetua" panose="02020502060401020303" pitchFamily="18" charset="0"/>
              </a:rPr>
              <a:t>Facultat de Ciències Econòmiques i empresarials i de la Facultat d’Economia</a:t>
            </a:r>
            <a:endParaRPr lang="ca-ES" sz="3000" cap="small" dirty="0">
              <a:latin typeface="Perpetua" panose="02020502060401020303" pitchFamily="18" charset="0"/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0" r="10178"/>
          <a:stretch/>
        </p:blipFill>
        <p:spPr>
          <a:xfrm>
            <a:off x="395536" y="642360"/>
            <a:ext cx="2551196" cy="2143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3675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7584" y="3435846"/>
            <a:ext cx="7543800" cy="685800"/>
          </a:xfrm>
        </p:spPr>
        <p:txBody>
          <a:bodyPr/>
          <a:lstStyle/>
          <a:p>
            <a:pPr algn="ctr"/>
            <a:r>
              <a:rPr lang="es-ES" cap="small" dirty="0" smtClean="0">
                <a:latin typeface="Perpetua" panose="02020502060401020303" pitchFamily="18" charset="0"/>
              </a:rPr>
              <a:t>M. José </a:t>
            </a:r>
            <a:r>
              <a:rPr lang="es-ES" cap="small" dirty="0" err="1" smtClean="0">
                <a:latin typeface="Perpetua" panose="02020502060401020303" pitchFamily="18" charset="0"/>
              </a:rPr>
              <a:t>Alberola</a:t>
            </a:r>
            <a:r>
              <a:rPr lang="es-ES" cap="small" dirty="0" smtClean="0">
                <a:latin typeface="Perpetua" panose="02020502060401020303" pitchFamily="18" charset="0"/>
              </a:rPr>
              <a:t> Mateos</a:t>
            </a:r>
            <a:endParaRPr lang="es-ES" cap="small" dirty="0">
              <a:latin typeface="Perpetua" panose="02020502060401020303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132114" y="411510"/>
            <a:ext cx="5723359" cy="264687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600" cap="small" dirty="0" err="1" smtClean="0">
                <a:solidFill>
                  <a:schemeClr val="tx1"/>
                </a:solidFill>
                <a:latin typeface="Perpetua" panose="02020502060401020303" pitchFamily="18" charset="0"/>
              </a:rPr>
              <a:t>Cap</a:t>
            </a:r>
            <a:r>
              <a:rPr lang="es-ES" sz="26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 </a:t>
            </a:r>
            <a:r>
              <a:rPr lang="es-ES" sz="2600" cap="small" dirty="0">
                <a:solidFill>
                  <a:schemeClr val="tx1"/>
                </a:solidFill>
                <a:latin typeface="Perpetua" panose="02020502060401020303" pitchFamily="18" charset="0"/>
              </a:rPr>
              <a:t>de </a:t>
            </a:r>
            <a:r>
              <a:rPr lang="es-ES" sz="2600" cap="small" dirty="0" err="1" smtClean="0">
                <a:solidFill>
                  <a:schemeClr val="tx1"/>
                </a:solidFill>
                <a:latin typeface="Perpetua" panose="02020502060401020303" pitchFamily="18" charset="0"/>
              </a:rPr>
              <a:t>Secció</a:t>
            </a:r>
            <a:r>
              <a:rPr lang="es-ES" sz="26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 </a:t>
            </a:r>
            <a:r>
              <a:rPr lang="es-ES" sz="2600" cap="small" dirty="0">
                <a:solidFill>
                  <a:schemeClr val="tx1"/>
                </a:solidFill>
                <a:latin typeface="Perpetua" panose="02020502060401020303" pitchFamily="18" charset="0"/>
              </a:rPr>
              <a:t>del </a:t>
            </a:r>
            <a:r>
              <a:rPr lang="es-ES" sz="2600" cap="small" dirty="0" err="1" smtClean="0">
                <a:solidFill>
                  <a:schemeClr val="tx1"/>
                </a:solidFill>
                <a:latin typeface="Perpetua" panose="02020502060401020303" pitchFamily="18" charset="0"/>
              </a:rPr>
              <a:t>Secretariat</a:t>
            </a:r>
            <a:r>
              <a:rPr lang="es-ES" sz="26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 </a:t>
            </a:r>
            <a:r>
              <a:rPr lang="es-ES" sz="2600" cap="small" dirty="0">
                <a:solidFill>
                  <a:schemeClr val="tx1"/>
                </a:solidFill>
                <a:latin typeface="Perpetua" panose="02020502060401020303" pitchFamily="18" charset="0"/>
              </a:rPr>
              <a:t>de </a:t>
            </a:r>
            <a:r>
              <a:rPr lang="es-ES" sz="2600" cap="small" dirty="0" err="1" smtClean="0">
                <a:solidFill>
                  <a:schemeClr val="tx1"/>
                </a:solidFill>
                <a:latin typeface="Perpetua" panose="02020502060401020303" pitchFamily="18" charset="0"/>
              </a:rPr>
              <a:t>Ciències</a:t>
            </a:r>
            <a:r>
              <a:rPr lang="es-ES" sz="26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 de </a:t>
            </a:r>
            <a:r>
              <a:rPr lang="es-ES" sz="2600" cap="small" dirty="0">
                <a:solidFill>
                  <a:schemeClr val="tx1"/>
                </a:solidFill>
                <a:latin typeface="Perpetua" panose="02020502060401020303" pitchFamily="18" charset="0"/>
              </a:rPr>
              <a:t>la </a:t>
            </a:r>
            <a:r>
              <a:rPr lang="es-ES" sz="2600" cap="small" dirty="0" err="1" smtClean="0">
                <a:solidFill>
                  <a:schemeClr val="tx1"/>
                </a:solidFill>
                <a:latin typeface="Perpetua" panose="02020502060401020303" pitchFamily="18" charset="0"/>
              </a:rPr>
              <a:t>Salut</a:t>
            </a:r>
            <a:endParaRPr lang="es-ES" sz="2600" cap="small" dirty="0">
              <a:solidFill>
                <a:schemeClr val="tx1"/>
              </a:solidFill>
              <a:latin typeface="Perpetua" panose="0202050206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6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Primera Administradora </a:t>
            </a:r>
            <a:r>
              <a:rPr lang="es-ES" sz="2600" cap="small" dirty="0">
                <a:solidFill>
                  <a:schemeClr val="tx1"/>
                </a:solidFill>
                <a:latin typeface="Perpetua" panose="02020502060401020303" pitchFamily="18" charset="0"/>
              </a:rPr>
              <a:t>de </a:t>
            </a:r>
            <a:r>
              <a:rPr lang="es-ES" sz="2600" cap="small" dirty="0" err="1" smtClean="0">
                <a:solidFill>
                  <a:schemeClr val="tx1"/>
                </a:solidFill>
                <a:latin typeface="Perpetua" panose="02020502060401020303" pitchFamily="18" charset="0"/>
              </a:rPr>
              <a:t>l’Escola</a:t>
            </a:r>
            <a:r>
              <a:rPr lang="es-ES" sz="26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 </a:t>
            </a:r>
            <a:r>
              <a:rPr lang="es-ES" sz="2600" cap="small" dirty="0" err="1" smtClean="0">
                <a:solidFill>
                  <a:schemeClr val="tx1"/>
                </a:solidFill>
                <a:latin typeface="Perpetua" panose="02020502060401020303" pitchFamily="18" charset="0"/>
              </a:rPr>
              <a:t>d’Estudis</a:t>
            </a:r>
            <a:r>
              <a:rPr lang="es-ES" sz="26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 </a:t>
            </a:r>
            <a:r>
              <a:rPr lang="es-ES" sz="2600" cap="small" dirty="0" err="1" smtClean="0">
                <a:solidFill>
                  <a:schemeClr val="tx1"/>
                </a:solidFill>
                <a:latin typeface="Perpetua" panose="02020502060401020303" pitchFamily="18" charset="0"/>
              </a:rPr>
              <a:t>Empresarials</a:t>
            </a:r>
            <a:endParaRPr lang="es-ES" sz="2600" cap="small" dirty="0" smtClean="0">
              <a:solidFill>
                <a:schemeClr val="tx1"/>
              </a:solidFill>
              <a:latin typeface="Perpetua" panose="02020502060401020303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600" cap="small" dirty="0" err="1" smtClean="0">
                <a:solidFill>
                  <a:schemeClr val="tx1"/>
                </a:solidFill>
                <a:latin typeface="Perpetua" panose="02020502060401020303" pitchFamily="18" charset="0"/>
              </a:rPr>
              <a:t>Assessora</a:t>
            </a:r>
            <a:r>
              <a:rPr lang="es-ES" sz="26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 </a:t>
            </a:r>
            <a:r>
              <a:rPr lang="es-ES" sz="2600" cap="small" dirty="0">
                <a:solidFill>
                  <a:schemeClr val="tx1"/>
                </a:solidFill>
                <a:latin typeface="Perpetua" panose="02020502060401020303" pitchFamily="18" charset="0"/>
              </a:rPr>
              <a:t>Jurídica, adscrita al </a:t>
            </a:r>
            <a:r>
              <a:rPr lang="es-ES" sz="26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Servei </a:t>
            </a:r>
            <a:r>
              <a:rPr lang="es-ES" sz="2600" cap="small" dirty="0" err="1" smtClean="0">
                <a:solidFill>
                  <a:schemeClr val="tx1"/>
                </a:solidFill>
                <a:latin typeface="Perpetua" panose="02020502060401020303" pitchFamily="18" charset="0"/>
              </a:rPr>
              <a:t>Jurídic</a:t>
            </a:r>
            <a:r>
              <a:rPr lang="es-ES" sz="2600" cap="small" dirty="0">
                <a:solidFill>
                  <a:schemeClr val="tx1"/>
                </a:solidFill>
                <a:latin typeface="Perpetua" panose="02020502060401020303" pitchFamily="18" charset="0"/>
              </a:rPr>
              <a:t> </a:t>
            </a:r>
            <a:r>
              <a:rPr lang="es-ES" sz="26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de la Universitat de València</a:t>
            </a:r>
            <a:endParaRPr lang="es-ES" sz="2600" cap="small" dirty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473108" y="4069060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1 Título"/>
          <p:cNvSpPr txBox="1">
            <a:spLocks/>
          </p:cNvSpPr>
          <p:nvPr/>
        </p:nvSpPr>
        <p:spPr>
          <a:xfrm>
            <a:off x="219805" y="4345657"/>
            <a:ext cx="8664849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3500"/>
              </a:lnSpc>
            </a:pPr>
            <a:r>
              <a:rPr lang="ca-ES" sz="3200" cap="small" dirty="0">
                <a:latin typeface="Perpetua" panose="02020502060401020303" pitchFamily="18" charset="0"/>
              </a:rPr>
              <a:t>Primera Administradora de </a:t>
            </a:r>
            <a:r>
              <a:rPr lang="ca-ES" sz="3200" cap="small" dirty="0" smtClean="0">
                <a:latin typeface="Perpetua" panose="02020502060401020303" pitchFamily="18" charset="0"/>
              </a:rPr>
              <a:t>l’Escola Universitària d’Estudis Empresarials</a:t>
            </a:r>
            <a:endParaRPr lang="ca-ES" sz="2800" cap="small" dirty="0">
              <a:latin typeface="Perpetua" panose="02020502060401020303" pitchFamily="18" charset="0"/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6"/>
          <a:stretch/>
        </p:blipFill>
        <p:spPr>
          <a:xfrm>
            <a:off x="480732" y="474809"/>
            <a:ext cx="2275893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1946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352258" y="915566"/>
            <a:ext cx="6989400" cy="1614488"/>
          </a:xfrm>
        </p:spPr>
        <p:txBody>
          <a:bodyPr/>
          <a:lstStyle/>
          <a:p>
            <a:r>
              <a:rPr lang="ca-ES" dirty="0" smtClean="0">
                <a:effectLst/>
                <a:latin typeface="Perpetua" panose="02020502060401020303" pitchFamily="18" charset="0"/>
              </a:rPr>
              <a:t>Pioneres en l’Administració dels Centres</a:t>
            </a:r>
            <a:endParaRPr lang="ca-ES" dirty="0">
              <a:effectLst/>
              <a:latin typeface="Perpetua" panose="02020502060401020303" pitchFamily="18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>
                <a:effectLst/>
                <a:latin typeface="Perpetua" panose="02020502060401020303" pitchFamily="18" charset="0"/>
              </a:rPr>
              <a:t>Universitat de València</a:t>
            </a:r>
            <a:endParaRPr lang="es-ES" dirty="0">
              <a:effectLst/>
              <a:latin typeface="Perpetua" panose="02020502060401020303" pitchFamily="18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292357"/>
            <a:ext cx="1296144" cy="619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6 CuadroTexto"/>
          <p:cNvSpPr txBox="1"/>
          <p:nvPr/>
        </p:nvSpPr>
        <p:spPr>
          <a:xfrm>
            <a:off x="199708" y="4371009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dirty="0" smtClean="0">
                <a:latin typeface="Perpetua" panose="02020502060401020303" pitchFamily="18" charset="0"/>
              </a:rPr>
              <a:t>Organitza</a:t>
            </a:r>
            <a:endParaRPr lang="ca-ES" dirty="0"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95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79185" y="3426674"/>
            <a:ext cx="7543800" cy="685800"/>
          </a:xfrm>
        </p:spPr>
        <p:txBody>
          <a:bodyPr/>
          <a:lstStyle/>
          <a:p>
            <a:pPr algn="ctr"/>
            <a:r>
              <a:rPr lang="ca-ES" cap="small" dirty="0" smtClean="0">
                <a:latin typeface="Perpetua" panose="02020502060401020303" pitchFamily="18" charset="0"/>
              </a:rPr>
              <a:t>Rosario Carmen Domingo Oltra</a:t>
            </a:r>
            <a:endParaRPr lang="ca-ES" cap="small" dirty="0">
              <a:latin typeface="Perpetua" panose="02020502060401020303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059832" y="267494"/>
            <a:ext cx="5748895" cy="310854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8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Auxiliar Administrativa en la Fac. de Filosofia i Lletres i Fª i CC Educació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8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Cap de Negociat RRHH PAS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800" cap="small" dirty="0" smtClean="0">
                <a:latin typeface="Perpetua" panose="02020502060401020303" pitchFamily="18" charset="0"/>
              </a:rPr>
              <a:t>Primera </a:t>
            </a:r>
            <a:r>
              <a:rPr lang="ca-ES" sz="2800" cap="small" dirty="0">
                <a:latin typeface="Perpetua" panose="02020502060401020303" pitchFamily="18" charset="0"/>
              </a:rPr>
              <a:t>Administradora de </a:t>
            </a:r>
            <a:r>
              <a:rPr lang="ca-ES" sz="2800" cap="small" dirty="0" smtClean="0">
                <a:latin typeface="Perpetua" panose="02020502060401020303" pitchFamily="18" charset="0"/>
              </a:rPr>
              <a:t>l’Escola Universitària </a:t>
            </a:r>
            <a:r>
              <a:rPr lang="ca-ES" sz="2800" cap="small" dirty="0">
                <a:latin typeface="Perpetua" panose="02020502060401020303" pitchFamily="18" charset="0"/>
              </a:rPr>
              <a:t>de Graduats </a:t>
            </a:r>
            <a:r>
              <a:rPr lang="ca-ES" sz="2800" cap="small" dirty="0" smtClean="0">
                <a:latin typeface="Perpetua" panose="02020502060401020303" pitchFamily="18" charset="0"/>
              </a:rPr>
              <a:t>Socials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800" cap="small" dirty="0" smtClean="0">
                <a:latin typeface="Perpetua" panose="02020502060401020303" pitchFamily="18" charset="0"/>
              </a:rPr>
              <a:t>Primera administradora de </a:t>
            </a:r>
            <a:r>
              <a:rPr lang="ca-ES" sz="2800" cap="small" dirty="0">
                <a:latin typeface="Perpetua" panose="02020502060401020303" pitchFamily="18" charset="0"/>
              </a:rPr>
              <a:t>la Facultat de Ciències Socials</a:t>
            </a:r>
          </a:p>
        </p:txBody>
      </p:sp>
      <p:cxnSp>
        <p:nvCxnSpPr>
          <p:cNvPr id="6" name="5 Conector recto"/>
          <p:cNvCxnSpPr/>
          <p:nvPr/>
        </p:nvCxnSpPr>
        <p:spPr>
          <a:xfrm>
            <a:off x="482633" y="4107288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1 Título"/>
          <p:cNvSpPr txBox="1">
            <a:spLocks/>
          </p:cNvSpPr>
          <p:nvPr/>
        </p:nvSpPr>
        <p:spPr>
          <a:xfrm>
            <a:off x="203838" y="4350954"/>
            <a:ext cx="8664849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3000"/>
              </a:lnSpc>
            </a:pPr>
            <a:r>
              <a:rPr lang="ca-ES" sz="3000" cap="small" dirty="0">
                <a:latin typeface="Perpetua" panose="02020502060401020303" pitchFamily="18" charset="0"/>
              </a:rPr>
              <a:t>Primera Administradora de </a:t>
            </a:r>
            <a:r>
              <a:rPr lang="ca-ES" sz="3000" cap="small" dirty="0" smtClean="0">
                <a:latin typeface="Perpetua" panose="02020502060401020303" pitchFamily="18" charset="0"/>
              </a:rPr>
              <a:t>l’EU de Graduats Socials </a:t>
            </a:r>
          </a:p>
          <a:p>
            <a:pPr algn="ctr">
              <a:lnSpc>
                <a:spcPts val="3000"/>
              </a:lnSpc>
            </a:pPr>
            <a:r>
              <a:rPr lang="ca-ES" sz="3000" cap="small" dirty="0" smtClean="0">
                <a:latin typeface="Perpetua" panose="02020502060401020303" pitchFamily="18" charset="0"/>
              </a:rPr>
              <a:t>i de la Facultat de Ciències Socials</a:t>
            </a:r>
            <a:endParaRPr lang="ca-ES" sz="3000" cap="small" dirty="0">
              <a:latin typeface="Perpetua" panose="02020502060401020303" pitchFamily="18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34" y="517203"/>
            <a:ext cx="1957320" cy="2609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366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79185" y="3560024"/>
            <a:ext cx="7543800" cy="685800"/>
          </a:xfrm>
        </p:spPr>
        <p:txBody>
          <a:bodyPr/>
          <a:lstStyle/>
          <a:p>
            <a:pPr algn="ctr"/>
            <a:r>
              <a:rPr lang="es-ES" cap="small" dirty="0" smtClean="0">
                <a:latin typeface="Perpetua" panose="02020502060401020303" pitchFamily="18" charset="0"/>
              </a:rPr>
              <a:t>Ana Isabel Montoya Domínguez</a:t>
            </a:r>
            <a:endParaRPr lang="es-ES" cap="small" dirty="0">
              <a:latin typeface="Perpetua" panose="02020502060401020303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843808" y="207440"/>
            <a:ext cx="6048672" cy="304698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Jutgessa substituta Any judicial 1996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Cap de Secció (Servei de RRHH PDI)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Administradora CM Rector Peset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Primera administradora de l’EU de Magisteri “Ausiàs March” i Administradora de la Fac.de Filosofia i Ciències de l’Educació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Cap de secció d’Accés a grau i màster del Servei d’Estudiants </a:t>
            </a:r>
            <a:endParaRPr lang="ca-ES" sz="2400" cap="small" dirty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482633" y="4240638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1 Título"/>
          <p:cNvSpPr txBox="1">
            <a:spLocks/>
          </p:cNvSpPr>
          <p:nvPr/>
        </p:nvSpPr>
        <p:spPr>
          <a:xfrm>
            <a:off x="226725" y="4462780"/>
            <a:ext cx="8700839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3200"/>
              </a:lnSpc>
            </a:pPr>
            <a:r>
              <a:rPr lang="ca-ES" sz="3200" cap="small" dirty="0">
                <a:latin typeface="Perpetua" panose="02020502060401020303" pitchFamily="18" charset="0"/>
              </a:rPr>
              <a:t>Primera Administradora de </a:t>
            </a:r>
            <a:r>
              <a:rPr lang="ca-ES" sz="3200" cap="small" dirty="0" smtClean="0">
                <a:latin typeface="Perpetua" panose="02020502060401020303" pitchFamily="18" charset="0"/>
              </a:rPr>
              <a:t>L’Escola Universitària de Magisteri  “Ausiàs March”</a:t>
            </a:r>
            <a:endParaRPr lang="ca-ES" sz="3200" cap="small" dirty="0">
              <a:latin typeface="Perpetua" panose="02020502060401020303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152022" y="794452"/>
            <a:ext cx="2497286" cy="1872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58784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79185" y="3379049"/>
            <a:ext cx="7543800" cy="685800"/>
          </a:xfrm>
        </p:spPr>
        <p:txBody>
          <a:bodyPr/>
          <a:lstStyle/>
          <a:p>
            <a:pPr algn="ctr"/>
            <a:r>
              <a:rPr lang="es-ES" cap="small" dirty="0" smtClean="0">
                <a:latin typeface="Perpetua" panose="02020502060401020303" pitchFamily="18" charset="0"/>
              </a:rPr>
              <a:t>M. Teresa García de Mier</a:t>
            </a:r>
            <a:endParaRPr lang="es-ES" cap="small" dirty="0">
              <a:latin typeface="Perpetua" panose="02020502060401020303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063552" y="267494"/>
            <a:ext cx="5723359" cy="304698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Auxiliar Administrativa de la Facultat de Medicina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Cap de negociat d’Estudiants de la Facultat de Medicina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Primera Administradora de l’Escola Universitària de Treball Social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Cap de la Unitat de Gestió del Campus dels Tarongers </a:t>
            </a:r>
            <a:endParaRPr lang="ca-ES" sz="2400" cap="small" dirty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482633" y="4059663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1 Título"/>
          <p:cNvSpPr txBox="1">
            <a:spLocks/>
          </p:cNvSpPr>
          <p:nvPr/>
        </p:nvSpPr>
        <p:spPr>
          <a:xfrm>
            <a:off x="204939" y="4313659"/>
            <a:ext cx="8739286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3500"/>
              </a:lnSpc>
            </a:pPr>
            <a:r>
              <a:rPr lang="ca-ES" sz="3200" cap="small" dirty="0">
                <a:latin typeface="Perpetua" panose="02020502060401020303" pitchFamily="18" charset="0"/>
              </a:rPr>
              <a:t>Primera Administradora de </a:t>
            </a:r>
            <a:r>
              <a:rPr lang="ca-ES" sz="3200" cap="small" dirty="0" smtClean="0">
                <a:latin typeface="Perpetua" panose="02020502060401020303" pitchFamily="18" charset="0"/>
              </a:rPr>
              <a:t>L’Escola Universitària de Treball Social</a:t>
            </a:r>
            <a:endParaRPr lang="ca-ES" sz="3200" cap="small" dirty="0">
              <a:latin typeface="Perpetua" panose="02020502060401020303" pitchFamily="18" charset="0"/>
            </a:endParaRPr>
          </a:p>
        </p:txBody>
      </p:sp>
      <p:pic>
        <p:nvPicPr>
          <p:cNvPr id="2050" name="Picture 2" descr="Z:\igualtat\disco\ACTIVITATS UNITAT\9. PIONERAS\2017\Homenatge maig 2017\GESTIO\HOMENATJADES\ADMINISTRADORES\TERESA GARCIA DE MIER\IMG_20170419_184041_35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08" r="10328"/>
          <a:stretch/>
        </p:blipFill>
        <p:spPr bwMode="auto">
          <a:xfrm>
            <a:off x="683568" y="371474"/>
            <a:ext cx="1783407" cy="27001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39057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99708" y="915566"/>
            <a:ext cx="8141950" cy="1614488"/>
          </a:xfrm>
        </p:spPr>
        <p:txBody>
          <a:bodyPr/>
          <a:lstStyle/>
          <a:p>
            <a:pPr>
              <a:lnSpc>
                <a:spcPts val="5300"/>
              </a:lnSpc>
            </a:pPr>
            <a:r>
              <a:rPr lang="ca-ES" dirty="0" smtClean="0">
                <a:effectLst/>
                <a:latin typeface="Perpetua" panose="02020502060401020303" pitchFamily="18" charset="0"/>
              </a:rPr>
              <a:t>Pioneres en la direcció de la gestió</a:t>
            </a:r>
            <a:br>
              <a:rPr lang="ca-ES" dirty="0" smtClean="0">
                <a:effectLst/>
                <a:latin typeface="Perpetua" panose="02020502060401020303" pitchFamily="18" charset="0"/>
              </a:rPr>
            </a:br>
            <a:r>
              <a:rPr lang="ca-ES" dirty="0" smtClean="0">
                <a:effectLst/>
                <a:latin typeface="Perpetua" panose="02020502060401020303" pitchFamily="18" charset="0"/>
              </a:rPr>
              <a:t>i dels serveis universitaris </a:t>
            </a:r>
            <a:endParaRPr lang="ca-ES" dirty="0">
              <a:effectLst/>
              <a:latin typeface="Perpetua" panose="02020502060401020303" pitchFamily="18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>
                <a:effectLst/>
                <a:latin typeface="Perpetua" panose="02020502060401020303" pitchFamily="18" charset="0"/>
              </a:rPr>
              <a:t>Universitat de València</a:t>
            </a:r>
            <a:endParaRPr lang="es-ES" dirty="0">
              <a:effectLst/>
              <a:latin typeface="Perpetua" panose="02020502060401020303" pitchFamily="18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292357"/>
            <a:ext cx="1296144" cy="619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6 CuadroTexto"/>
          <p:cNvSpPr txBox="1"/>
          <p:nvPr/>
        </p:nvSpPr>
        <p:spPr>
          <a:xfrm>
            <a:off x="199708" y="4371009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dirty="0" smtClean="0">
                <a:latin typeface="Perpetua" panose="02020502060401020303" pitchFamily="18" charset="0"/>
              </a:rPr>
              <a:t>Organitza</a:t>
            </a:r>
            <a:endParaRPr lang="ca-ES" dirty="0"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56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04240" y="3638371"/>
            <a:ext cx="7537231" cy="659154"/>
          </a:xfrm>
        </p:spPr>
        <p:txBody>
          <a:bodyPr/>
          <a:lstStyle/>
          <a:p>
            <a:pPr algn="ctr"/>
            <a:r>
              <a:rPr lang="es-ES" cap="small" dirty="0" smtClean="0">
                <a:latin typeface="Perpetua" panose="02020502060401020303" pitchFamily="18" charset="0"/>
              </a:rPr>
              <a:t>Esther Escolano Zamorano</a:t>
            </a:r>
            <a:endParaRPr lang="es-ES" cap="small" dirty="0">
              <a:latin typeface="Perpetua" panose="02020502060401020303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090140" y="254224"/>
            <a:ext cx="6912768" cy="296491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80975" indent="-1809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s-ES" sz="2400" cap="small" dirty="0" smtClean="0">
                <a:latin typeface="Perpetua" panose="02020502060401020303" pitchFamily="18" charset="0"/>
              </a:rPr>
              <a:t>Doctora en </a:t>
            </a:r>
            <a:r>
              <a:rPr lang="es-ES" sz="2400" cap="small" dirty="0" err="1" smtClean="0">
                <a:latin typeface="Perpetua" panose="02020502060401020303" pitchFamily="18" charset="0"/>
              </a:rPr>
              <a:t>Sociologia</a:t>
            </a:r>
            <a:r>
              <a:rPr lang="es-ES" sz="2400" cap="small" dirty="0" smtClean="0">
                <a:latin typeface="Perpetua" panose="02020502060401020303" pitchFamily="18" charset="0"/>
              </a:rPr>
              <a:t> (A </a:t>
            </a:r>
            <a:r>
              <a:rPr lang="es-ES" sz="2400" cap="small" dirty="0" err="1" smtClean="0">
                <a:latin typeface="Perpetua" panose="02020502060401020303" pitchFamily="18" charset="0"/>
              </a:rPr>
              <a:t>més</a:t>
            </a:r>
            <a:r>
              <a:rPr lang="es-ES" sz="2400" cap="small" dirty="0" smtClean="0">
                <a:latin typeface="Perpetua" panose="02020502060401020303" pitchFamily="18" charset="0"/>
              </a:rPr>
              <a:t>, tres </a:t>
            </a:r>
            <a:r>
              <a:rPr lang="es-ES" sz="2400" cap="small" dirty="0" err="1" smtClean="0">
                <a:latin typeface="Perpetua" panose="02020502060401020303" pitchFamily="18" charset="0"/>
              </a:rPr>
              <a:t>Llicenciatures</a:t>
            </a:r>
            <a:r>
              <a:rPr lang="es-ES" sz="2400" cap="small" dirty="0" smtClean="0">
                <a:latin typeface="Perpetua" panose="02020502060401020303" pitchFamily="18" charset="0"/>
              </a:rPr>
              <a:t>)</a:t>
            </a:r>
          </a:p>
          <a:p>
            <a:pPr marL="180975" indent="-1809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s-ES" sz="2400" cap="small" dirty="0" err="1" smtClean="0">
                <a:latin typeface="Perpetua" panose="02020502060401020303" pitchFamily="18" charset="0"/>
              </a:rPr>
              <a:t>Docent</a:t>
            </a:r>
            <a:r>
              <a:rPr lang="es-ES" sz="2400" cap="small" dirty="0" smtClean="0">
                <a:latin typeface="Perpetua" panose="02020502060401020303" pitchFamily="18" charset="0"/>
              </a:rPr>
              <a:t> i Investigadora en </a:t>
            </a:r>
            <a:r>
              <a:rPr lang="es-ES" sz="2400" cap="small" dirty="0" err="1" smtClean="0">
                <a:latin typeface="Perpetua" panose="02020502060401020303" pitchFamily="18" charset="0"/>
              </a:rPr>
              <a:t>matèria</a:t>
            </a:r>
            <a:r>
              <a:rPr lang="es-ES" sz="2400" cap="small" dirty="0" smtClean="0">
                <a:latin typeface="Perpetua" panose="02020502060401020303" pitchFamily="18" charset="0"/>
              </a:rPr>
              <a:t> de </a:t>
            </a:r>
            <a:r>
              <a:rPr lang="es-ES" sz="2400" cap="small" dirty="0" err="1" smtClean="0">
                <a:latin typeface="Perpetua" panose="02020502060401020303" pitchFamily="18" charset="0"/>
              </a:rPr>
              <a:t>gènere</a:t>
            </a:r>
            <a:r>
              <a:rPr lang="es-ES" sz="2400" cap="small" dirty="0" smtClean="0">
                <a:latin typeface="Perpetua" panose="02020502060401020303" pitchFamily="18" charset="0"/>
              </a:rPr>
              <a:t>, autora </a:t>
            </a:r>
            <a:r>
              <a:rPr lang="es-ES" sz="2400" cap="small" dirty="0">
                <a:latin typeface="Perpetua" panose="02020502060401020303" pitchFamily="18" charset="0"/>
              </a:rPr>
              <a:t>de tres </a:t>
            </a:r>
            <a:r>
              <a:rPr lang="es-ES" sz="2400" cap="small" dirty="0" err="1" smtClean="0">
                <a:latin typeface="Perpetua" panose="02020502060401020303" pitchFamily="18" charset="0"/>
              </a:rPr>
              <a:t>llibres</a:t>
            </a:r>
            <a:endParaRPr lang="es-ES" sz="2400" cap="small" dirty="0" smtClean="0">
              <a:latin typeface="Perpetua" panose="02020502060401020303" pitchFamily="18" charset="0"/>
            </a:endParaRPr>
          </a:p>
          <a:p>
            <a:pPr marL="180975" indent="-1809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s-ES" sz="2400" cap="small" dirty="0" smtClean="0">
                <a:latin typeface="Perpetua" panose="02020502060401020303" pitchFamily="18" charset="0"/>
              </a:rPr>
              <a:t>Primera </a:t>
            </a:r>
            <a:r>
              <a:rPr lang="es-ES" sz="2400" cap="small" dirty="0" err="1" smtClean="0">
                <a:latin typeface="Perpetua" panose="02020502060401020303" pitchFamily="18" charset="0"/>
              </a:rPr>
              <a:t>Cap</a:t>
            </a:r>
            <a:r>
              <a:rPr lang="es-ES" sz="2400" cap="small" dirty="0" smtClean="0">
                <a:latin typeface="Perpetua" panose="02020502060401020303" pitchFamily="18" charset="0"/>
              </a:rPr>
              <a:t> del Servei “Oficina de Control </a:t>
            </a:r>
            <a:r>
              <a:rPr lang="es-ES" sz="2400" cap="small" dirty="0" err="1" smtClean="0">
                <a:latin typeface="Perpetua" panose="02020502060401020303" pitchFamily="18" charset="0"/>
              </a:rPr>
              <a:t>Intern</a:t>
            </a:r>
            <a:r>
              <a:rPr lang="es-ES" sz="2400" cap="small" dirty="0" smtClean="0">
                <a:latin typeface="Perpetua" panose="02020502060401020303" pitchFamily="18" charset="0"/>
              </a:rPr>
              <a:t>”</a:t>
            </a:r>
          </a:p>
          <a:p>
            <a:pPr marL="180975" indent="-1809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s-ES" sz="2400" cap="small" dirty="0" smtClean="0">
                <a:latin typeface="Perpetua" panose="02020502060401020303" pitchFamily="18" charset="0"/>
              </a:rPr>
              <a:t>Subdirectora </a:t>
            </a:r>
            <a:r>
              <a:rPr lang="es-ES" sz="2400" cap="small" dirty="0">
                <a:latin typeface="Perpetua" panose="02020502060401020303" pitchFamily="18" charset="0"/>
              </a:rPr>
              <a:t>General </a:t>
            </a:r>
            <a:r>
              <a:rPr lang="es-ES" sz="2400" i="1" cap="small" dirty="0">
                <a:latin typeface="Perpetua" panose="02020502060401020303" pitchFamily="18" charset="0"/>
              </a:rPr>
              <a:t>de Estudios y Cooperación del Instituto de la Mujer e Igualdad de Oportunidades </a:t>
            </a:r>
            <a:r>
              <a:rPr lang="es-ES" sz="2400" i="1" cap="small" dirty="0" smtClean="0">
                <a:latin typeface="Perpetua" panose="02020502060401020303" pitchFamily="18" charset="0"/>
              </a:rPr>
              <a:t>(</a:t>
            </a:r>
            <a:r>
              <a:rPr lang="es-ES" sz="2400" i="1" cap="small" dirty="0">
                <a:latin typeface="Perpetua" panose="02020502060401020303" pitchFamily="18" charset="0"/>
              </a:rPr>
              <a:t>IMIO</a:t>
            </a:r>
            <a:r>
              <a:rPr lang="es-ES" sz="2400" i="1" cap="small" dirty="0" smtClean="0">
                <a:latin typeface="Perpetua" panose="02020502060401020303" pitchFamily="18" charset="0"/>
              </a:rPr>
              <a:t>) del Ministerio de Sanidad, Servicios Sociales e Igualdad</a:t>
            </a:r>
            <a:endParaRPr lang="ca-ES" sz="2400" i="1" cap="small" dirty="0">
              <a:latin typeface="Perpetua" panose="02020502060401020303" pitchFamily="18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504404" y="4246154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1 Título"/>
          <p:cNvSpPr txBox="1">
            <a:spLocks/>
          </p:cNvSpPr>
          <p:nvPr/>
        </p:nvSpPr>
        <p:spPr>
          <a:xfrm>
            <a:off x="229749" y="4179560"/>
            <a:ext cx="8809136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3000"/>
              </a:lnSpc>
            </a:pPr>
            <a:r>
              <a:rPr lang="ca-ES" sz="3200" cap="small" dirty="0" smtClean="0">
                <a:latin typeface="Perpetua" panose="02020502060401020303" pitchFamily="18" charset="0"/>
              </a:rPr>
              <a:t>Primera Cap del Servei “Oficina de Control Intern”</a:t>
            </a:r>
            <a:endParaRPr lang="ca-ES" sz="2800" cap="small" dirty="0">
              <a:latin typeface="Perpetua" panose="02020502060401020303" pitchFamily="18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16" y="491050"/>
            <a:ext cx="1572397" cy="2311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989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79185" y="3560024"/>
            <a:ext cx="7543800" cy="685800"/>
          </a:xfrm>
        </p:spPr>
        <p:txBody>
          <a:bodyPr/>
          <a:lstStyle/>
          <a:p>
            <a:pPr algn="ctr"/>
            <a:r>
              <a:rPr lang="es-ES" cap="small" dirty="0" smtClean="0">
                <a:latin typeface="Perpetua" panose="02020502060401020303" pitchFamily="18" charset="0"/>
              </a:rPr>
              <a:t>Teresa Bondía </a:t>
            </a:r>
            <a:r>
              <a:rPr lang="es-ES" cap="small" dirty="0" err="1" smtClean="0">
                <a:latin typeface="Perpetua" panose="02020502060401020303" pitchFamily="18" charset="0"/>
              </a:rPr>
              <a:t>Alberola</a:t>
            </a:r>
            <a:endParaRPr lang="es-ES" cap="small" dirty="0">
              <a:latin typeface="Perpetua" panose="02020502060401020303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843808" y="207440"/>
            <a:ext cx="6048672" cy="304698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Funcionària de carrera del Grup 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Cap de Secció de Formació del PAS, al Servei de Formació Permanent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Cap de Secció de Gestió del Personal Docent i Investigador, al Servei de Recursos Humans (PDI)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Primera Cap del Servei de Recursos Humans (PDI)</a:t>
            </a:r>
            <a:endParaRPr lang="ca-ES" sz="2400" cap="small" dirty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482633" y="4257619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1 Título"/>
          <p:cNvSpPr txBox="1">
            <a:spLocks/>
          </p:cNvSpPr>
          <p:nvPr/>
        </p:nvSpPr>
        <p:spPr>
          <a:xfrm>
            <a:off x="89410" y="4240638"/>
            <a:ext cx="8964488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3200"/>
              </a:lnSpc>
            </a:pPr>
            <a:r>
              <a:rPr lang="ca-ES" sz="3400" cap="small" dirty="0">
                <a:latin typeface="Perpetua" panose="02020502060401020303" pitchFamily="18" charset="0"/>
              </a:rPr>
              <a:t>Primera </a:t>
            </a:r>
            <a:r>
              <a:rPr lang="ca-ES" sz="3400" cap="small" dirty="0" smtClean="0">
                <a:latin typeface="Perpetua" panose="02020502060401020303" pitchFamily="18" charset="0"/>
              </a:rPr>
              <a:t>Cap del Servei de Recursos Humans PDI</a:t>
            </a:r>
            <a:endParaRPr lang="ca-ES" sz="3400" cap="small" dirty="0">
              <a:latin typeface="Perpetua" panose="02020502060401020303" pitchFamily="18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8" t="26464"/>
          <a:stretch/>
        </p:blipFill>
        <p:spPr>
          <a:xfrm>
            <a:off x="321162" y="771550"/>
            <a:ext cx="2172415" cy="2164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0073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3487593"/>
            <a:ext cx="7537231" cy="659154"/>
          </a:xfrm>
        </p:spPr>
        <p:txBody>
          <a:bodyPr/>
          <a:lstStyle/>
          <a:p>
            <a:pPr algn="ctr"/>
            <a:r>
              <a:rPr lang="es-ES" cap="small" dirty="0" smtClean="0">
                <a:latin typeface="Perpetua" panose="02020502060401020303" pitchFamily="18" charset="0"/>
              </a:rPr>
              <a:t>Carmen Tomás Juan</a:t>
            </a:r>
            <a:endParaRPr lang="es-ES" cap="small" dirty="0">
              <a:latin typeface="Perpetua" panose="02020502060401020303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581144" y="254224"/>
            <a:ext cx="6311336" cy="278537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80975" indent="-180975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ca-ES" sz="2400" cap="small" dirty="0" smtClean="0">
                <a:latin typeface="Perpetua" panose="02020502060401020303" pitchFamily="18" charset="0"/>
              </a:rPr>
              <a:t>Cap de Secció de Reestructuració del </a:t>
            </a:r>
            <a:r>
              <a:rPr lang="ca-ES" sz="2400" cap="small" dirty="0">
                <a:latin typeface="Perpetua" panose="02020502060401020303" pitchFamily="18" charset="0"/>
              </a:rPr>
              <a:t>Personal </a:t>
            </a:r>
            <a:r>
              <a:rPr lang="ca-ES" sz="2400" cap="small" dirty="0" smtClean="0">
                <a:latin typeface="Perpetua" panose="02020502060401020303" pitchFamily="18" charset="0"/>
              </a:rPr>
              <a:t>d’Administració </a:t>
            </a:r>
            <a:r>
              <a:rPr lang="ca-ES" sz="2400" cap="small" dirty="0">
                <a:latin typeface="Perpetua" panose="02020502060401020303" pitchFamily="18" charset="0"/>
              </a:rPr>
              <a:t>i Serveis </a:t>
            </a:r>
            <a:r>
              <a:rPr lang="ca-ES" sz="2400" cap="small" dirty="0" smtClean="0">
                <a:latin typeface="Perpetua" panose="02020502060401020303" pitchFamily="18" charset="0"/>
              </a:rPr>
              <a:t>(PAS) </a:t>
            </a:r>
          </a:p>
          <a:p>
            <a:pPr marL="180975" indent="-180975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ca-ES" sz="2400" cap="small" dirty="0" smtClean="0">
                <a:latin typeface="Perpetua" panose="02020502060401020303" pitchFamily="18" charset="0"/>
              </a:rPr>
              <a:t>Primera Cap del Servei de RRHH PAS i PDI</a:t>
            </a:r>
          </a:p>
          <a:p>
            <a:pPr marL="180975" indent="-180975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ca-ES" sz="2400" cap="small" dirty="0" smtClean="0">
                <a:latin typeface="Perpetua" panose="02020502060401020303" pitchFamily="18" charset="0"/>
              </a:rPr>
              <a:t>Sotsdirectora de l’Institut Valencià de la Dona</a:t>
            </a:r>
          </a:p>
          <a:p>
            <a:pPr marL="180975" indent="-180975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ca-ES" sz="2400" cap="small" dirty="0" smtClean="0">
                <a:latin typeface="Perpetua" panose="02020502060401020303" pitchFamily="18" charset="0"/>
              </a:rPr>
              <a:t>Primera Cap de l’actual Servei de Recursos Humans PAS</a:t>
            </a:r>
          </a:p>
          <a:p>
            <a:pPr marL="180975" indent="-180975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ca-ES" sz="2400" cap="small" dirty="0" smtClean="0">
                <a:latin typeface="Perpetua" panose="02020502060401020303" pitchFamily="18" charset="0"/>
              </a:rPr>
              <a:t>Directora de la Unitat d’Igualtat de la UV</a:t>
            </a:r>
            <a:endParaRPr lang="ca-ES" sz="2000" cap="small" dirty="0">
              <a:latin typeface="Perpetua" panose="02020502060401020303" pitchFamily="18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482633" y="4146747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1 Título"/>
          <p:cNvSpPr txBox="1">
            <a:spLocks/>
          </p:cNvSpPr>
          <p:nvPr/>
        </p:nvSpPr>
        <p:spPr>
          <a:xfrm>
            <a:off x="168288" y="4377521"/>
            <a:ext cx="8809136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3000"/>
              </a:lnSpc>
            </a:pPr>
            <a:r>
              <a:rPr lang="ca-ES" sz="3200" cap="small" dirty="0" smtClean="0">
                <a:latin typeface="Perpetua" panose="02020502060401020303" pitchFamily="18" charset="0"/>
              </a:rPr>
              <a:t>Primera Cap del Servei de RRHH PAS i PDI i Primera Cap de l’actual Servei de RRHH PAS</a:t>
            </a:r>
            <a:endParaRPr lang="ca-ES" sz="2800" cap="small" dirty="0">
              <a:latin typeface="Perpetua" panose="02020502060401020303" pitchFamily="18" charset="0"/>
            </a:endParaRPr>
          </a:p>
        </p:txBody>
      </p:sp>
      <p:pic>
        <p:nvPicPr>
          <p:cNvPr id="1026" name="Picture 2" descr="Z:\igualtat\disco\ACTIVITATS UNITAT\9. PIONERAS\2017\Homenatge maig 2017\GESTIO\HOMENATJADES\CAPS SERVEI\SANTAEMILIA, INMACULADA\DSC000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2068513"/>
            <a:ext cx="130048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77" y="601681"/>
            <a:ext cx="2186093" cy="21860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8312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3685022"/>
            <a:ext cx="7537231" cy="659154"/>
          </a:xfrm>
        </p:spPr>
        <p:txBody>
          <a:bodyPr/>
          <a:lstStyle/>
          <a:p>
            <a:pPr algn="ctr"/>
            <a:r>
              <a:rPr lang="es-ES" cap="small" dirty="0" smtClean="0">
                <a:latin typeface="Perpetua" panose="02020502060401020303" pitchFamily="18" charset="0"/>
              </a:rPr>
              <a:t>M. Victoria García Esteve</a:t>
            </a:r>
            <a:endParaRPr lang="es-ES" cap="small" dirty="0">
              <a:latin typeface="Perpetua" panose="02020502060401020303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498857" y="267492"/>
            <a:ext cx="6120680" cy="337528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80975" indent="-1809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a-ES" sz="2600" cap="small" dirty="0" smtClean="0">
                <a:latin typeface="Perpetua" panose="02020502060401020303" pitchFamily="18" charset="0"/>
              </a:rPr>
              <a:t>Directora de la Biblioteca de la Facultat de Medicina i Odontologia</a:t>
            </a:r>
          </a:p>
          <a:p>
            <a:pPr marL="180975" indent="-1809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a-ES" sz="2600" cap="small" dirty="0" smtClean="0">
                <a:latin typeface="Perpetua" panose="02020502060401020303" pitchFamily="18" charset="0"/>
              </a:rPr>
              <a:t>Directora de la Unitat d’Informació i Documentació</a:t>
            </a:r>
          </a:p>
          <a:p>
            <a:pPr marL="180975" indent="-1809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a-ES" sz="2600" cap="small" dirty="0" smtClean="0">
                <a:latin typeface="Perpetua" panose="02020502060401020303" pitchFamily="18" charset="0"/>
              </a:rPr>
              <a:t>Autora de 17 publicacions sobre gestió bibliotecària</a:t>
            </a:r>
          </a:p>
          <a:p>
            <a:pPr marL="180975" indent="-1809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a-ES" sz="2800" cap="small" dirty="0" smtClean="0">
                <a:latin typeface="Perpetua" panose="02020502060401020303" pitchFamily="18" charset="0"/>
              </a:rPr>
              <a:t>Primera Cap del Servei de Biblioteques i Documentació</a:t>
            </a:r>
            <a:endParaRPr lang="ca-ES" sz="2400" cap="small" dirty="0">
              <a:latin typeface="Perpetua" panose="02020502060401020303" pitchFamily="18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482633" y="4250363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1 Título"/>
          <p:cNvSpPr txBox="1">
            <a:spLocks/>
          </p:cNvSpPr>
          <p:nvPr/>
        </p:nvSpPr>
        <p:spPr>
          <a:xfrm>
            <a:off x="215500" y="4457700"/>
            <a:ext cx="8809136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3000"/>
              </a:lnSpc>
            </a:pPr>
            <a:r>
              <a:rPr lang="ca-ES" sz="3200" cap="small" dirty="0" smtClean="0">
                <a:latin typeface="Perpetua" panose="02020502060401020303" pitchFamily="18" charset="0"/>
              </a:rPr>
              <a:t>Primera Directora del Servei de Biblioteques i Documentació</a:t>
            </a:r>
            <a:endParaRPr lang="ca-ES" sz="2800" cap="small" dirty="0">
              <a:latin typeface="Perpetua" panose="02020502060401020303" pitchFamily="18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79" y="555524"/>
            <a:ext cx="1638857" cy="24473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0591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3685022"/>
            <a:ext cx="7537231" cy="659154"/>
          </a:xfrm>
        </p:spPr>
        <p:txBody>
          <a:bodyPr/>
          <a:lstStyle/>
          <a:p>
            <a:pPr algn="ctr"/>
            <a:r>
              <a:rPr lang="es-ES" cap="small" dirty="0" smtClean="0">
                <a:latin typeface="Perpetua" panose="02020502060401020303" pitchFamily="18" charset="0"/>
              </a:rPr>
              <a:t>Fuensanta Doménech Roda</a:t>
            </a:r>
            <a:endParaRPr lang="es-ES" cap="small" dirty="0">
              <a:latin typeface="Perpetua" panose="02020502060401020303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076825" y="411510"/>
            <a:ext cx="5671639" cy="296491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80975" indent="-1809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a-ES" sz="2600" cap="small" dirty="0" smtClean="0">
                <a:latin typeface="Perpetua" panose="02020502060401020303" pitchFamily="18" charset="0"/>
              </a:rPr>
              <a:t>Sotsdirectora del Servei d’Informàtica</a:t>
            </a:r>
          </a:p>
          <a:p>
            <a:pPr marL="180975" indent="-1809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a-ES" sz="2600" cap="small" dirty="0" err="1" smtClean="0">
                <a:latin typeface="Perpetua" panose="02020502060401020303" pitchFamily="18" charset="0"/>
              </a:rPr>
              <a:t>Vicesíndica</a:t>
            </a:r>
            <a:r>
              <a:rPr lang="ca-ES" sz="2600" cap="small" dirty="0" smtClean="0">
                <a:latin typeface="Perpetua" panose="02020502060401020303" pitchFamily="18" charset="0"/>
              </a:rPr>
              <a:t> de Greuges </a:t>
            </a:r>
          </a:p>
          <a:p>
            <a:pPr marL="180975" indent="-1809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a-ES" sz="2600" cap="small" dirty="0" smtClean="0">
                <a:latin typeface="Perpetua" panose="02020502060401020303" pitchFamily="18" charset="0"/>
              </a:rPr>
              <a:t>Membre del Consell de Govern de la Universitat de València</a:t>
            </a:r>
          </a:p>
          <a:p>
            <a:pPr marL="180975" indent="-1809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a-ES" sz="2600" cap="small" dirty="0" smtClean="0">
                <a:latin typeface="Perpetua" panose="02020502060401020303" pitchFamily="18" charset="0"/>
              </a:rPr>
              <a:t>Primera Directora del Servei d’Informàtica de la Universitat de València</a:t>
            </a:r>
            <a:endParaRPr lang="ca-ES" sz="2600" cap="small" dirty="0">
              <a:latin typeface="Perpetua" panose="02020502060401020303" pitchFamily="18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482633" y="4344176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1 Título"/>
          <p:cNvSpPr txBox="1">
            <a:spLocks/>
          </p:cNvSpPr>
          <p:nvPr/>
        </p:nvSpPr>
        <p:spPr>
          <a:xfrm>
            <a:off x="215500" y="4281347"/>
            <a:ext cx="8809136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3000"/>
              </a:lnSpc>
            </a:pPr>
            <a:r>
              <a:rPr lang="ca-ES" sz="3200" cap="small" dirty="0" smtClean="0">
                <a:latin typeface="Perpetua" panose="02020502060401020303" pitchFamily="18" charset="0"/>
              </a:rPr>
              <a:t>Primera Directora del Servei d’Informàtica</a:t>
            </a:r>
            <a:endParaRPr lang="ca-ES" sz="2800" cap="small" dirty="0">
              <a:latin typeface="Perpetua" panose="02020502060401020303" pitchFamily="18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4" r="9576"/>
          <a:stretch/>
        </p:blipFill>
        <p:spPr>
          <a:xfrm>
            <a:off x="323528" y="718020"/>
            <a:ext cx="2142802" cy="1857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0184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70726" y="3663934"/>
            <a:ext cx="7543800" cy="685800"/>
          </a:xfrm>
        </p:spPr>
        <p:txBody>
          <a:bodyPr/>
          <a:lstStyle/>
          <a:p>
            <a:pPr algn="ctr"/>
            <a:r>
              <a:rPr lang="es-ES" cap="small" dirty="0" smtClean="0">
                <a:latin typeface="Perpetua" panose="02020502060401020303" pitchFamily="18" charset="0"/>
              </a:rPr>
              <a:t>Luz Barrio Medina</a:t>
            </a:r>
            <a:endParaRPr lang="es-ES" cap="small" dirty="0">
              <a:latin typeface="Perpetua" panose="02020502060401020303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771800" y="207440"/>
            <a:ext cx="6120680" cy="34163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Cap del Negociat d’Estudiants de l’EU d’Estudis Empresarials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Responsable del Secretariat de l’Àrea Acadèmica de Ciències Socials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Primera Cap del Servei de Prevenció de Riscs Laborals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Primera secretària del CSS de la UV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Primera secretària de la </a:t>
            </a:r>
            <a:r>
              <a:rPr lang="ca-ES" sz="2400" i="1" cap="small" dirty="0" err="1" smtClean="0">
                <a:solidFill>
                  <a:schemeClr val="tx1"/>
                </a:solidFill>
                <a:latin typeface="Perpetua" panose="02020502060401020303" pitchFamily="18" charset="0"/>
              </a:rPr>
              <a:t>Comisión</a:t>
            </a:r>
            <a:r>
              <a:rPr lang="ca-ES" sz="2400" i="1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 Nacional de Seguridad y Salud de las </a:t>
            </a:r>
            <a:r>
              <a:rPr lang="ca-ES" sz="2400" i="1" cap="small" dirty="0" err="1" smtClean="0">
                <a:solidFill>
                  <a:schemeClr val="tx1"/>
                </a:solidFill>
                <a:latin typeface="Perpetua" panose="02020502060401020303" pitchFamily="18" charset="0"/>
              </a:rPr>
              <a:t>Universidades</a:t>
            </a:r>
            <a:r>
              <a:rPr lang="ca-ES" sz="2400" i="1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 Españolas</a:t>
            </a:r>
            <a:endParaRPr lang="ca-ES" sz="2400" cap="small" dirty="0" smtClean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474174" y="4302984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1 Título"/>
          <p:cNvSpPr txBox="1">
            <a:spLocks/>
          </p:cNvSpPr>
          <p:nvPr/>
        </p:nvSpPr>
        <p:spPr>
          <a:xfrm>
            <a:off x="60382" y="4230247"/>
            <a:ext cx="8964488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3200"/>
              </a:lnSpc>
            </a:pPr>
            <a:r>
              <a:rPr lang="ca-ES" sz="3400" cap="small" dirty="0">
                <a:latin typeface="Perpetua" panose="02020502060401020303" pitchFamily="18" charset="0"/>
              </a:rPr>
              <a:t>Primera </a:t>
            </a:r>
            <a:r>
              <a:rPr lang="ca-ES" sz="3400" cap="small" dirty="0" smtClean="0">
                <a:latin typeface="Perpetua" panose="02020502060401020303" pitchFamily="18" charset="0"/>
              </a:rPr>
              <a:t>Cap del Servei de Prevenció</a:t>
            </a:r>
            <a:endParaRPr lang="ca-ES" sz="3400" cap="small" dirty="0">
              <a:latin typeface="Perpetua" panose="02020502060401020303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427" y="436418"/>
            <a:ext cx="1989701" cy="27743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35818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18821" y="3021664"/>
            <a:ext cx="4089317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400" cap="small" dirty="0" err="1">
                <a:latin typeface="Perpetua" panose="02020502060401020303" pitchFamily="18" charset="0"/>
              </a:rPr>
              <a:t>Macrina</a:t>
            </a:r>
            <a:r>
              <a:rPr lang="es-ES" sz="2400" cap="small" dirty="0">
                <a:latin typeface="Perpetua" panose="02020502060401020303" pitchFamily="18" charset="0"/>
              </a:rPr>
              <a:t> Josefina Álvarez </a:t>
            </a:r>
            <a:r>
              <a:rPr lang="es-ES" sz="2400" cap="small" dirty="0" smtClean="0">
                <a:latin typeface="Perpetua" panose="02020502060401020303" pitchFamily="18" charset="0"/>
              </a:rPr>
              <a:t>Sáez</a:t>
            </a:r>
            <a:endParaRPr lang="ca-ES" sz="2200" cap="small" dirty="0" smtClean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265443" y="4363929"/>
            <a:ext cx="8856984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3500"/>
              </a:lnSpc>
            </a:pPr>
            <a:endParaRPr lang="ca-ES" sz="3200" cap="small" dirty="0">
              <a:latin typeface="Perpetua" panose="02020502060401020303" pitchFamily="18" charset="0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467293" y="3021664"/>
            <a:ext cx="4449357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a-ES" sz="2400" cap="small" dirty="0" smtClean="0">
                <a:latin typeface="Perpetua" panose="02020502060401020303" pitchFamily="18" charset="0"/>
              </a:rPr>
              <a:t>Facultat </a:t>
            </a:r>
            <a:r>
              <a:rPr lang="ca-ES" sz="2400" cap="small" dirty="0">
                <a:latin typeface="Perpetua" panose="02020502060401020303" pitchFamily="18" charset="0"/>
              </a:rPr>
              <a:t>de Ciències </a:t>
            </a:r>
            <a:r>
              <a:rPr lang="ca-ES" sz="2400" cap="small" dirty="0" smtClean="0">
                <a:latin typeface="Perpetua" panose="02020502060401020303" pitchFamily="18" charset="0"/>
              </a:rPr>
              <a:t>Matemàtiques</a:t>
            </a:r>
            <a:endParaRPr lang="ca-ES" sz="2200" cap="small" dirty="0" smtClean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17605" y="3767641"/>
            <a:ext cx="4089317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400" cap="small" dirty="0" smtClean="0">
                <a:latin typeface="Perpetua" panose="02020502060401020303" pitchFamily="18" charset="0"/>
              </a:rPr>
              <a:t>Rosario Serrano </a:t>
            </a:r>
            <a:r>
              <a:rPr lang="es-ES" sz="2400" cap="small" dirty="0" err="1" smtClean="0">
                <a:latin typeface="Perpetua" panose="02020502060401020303" pitchFamily="18" charset="0"/>
              </a:rPr>
              <a:t>Romaguera</a:t>
            </a:r>
            <a:endParaRPr lang="ca-ES" sz="2200" cap="small" dirty="0" smtClean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466077" y="3767641"/>
            <a:ext cx="4449357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a-ES" sz="2400" cap="small" dirty="0" smtClean="0">
                <a:latin typeface="Perpetua" panose="02020502060401020303" pitchFamily="18" charset="0"/>
              </a:rPr>
              <a:t>Facultat </a:t>
            </a:r>
            <a:r>
              <a:rPr lang="ca-ES" sz="2400" cap="small" dirty="0">
                <a:latin typeface="Perpetua" panose="02020502060401020303" pitchFamily="18" charset="0"/>
              </a:rPr>
              <a:t>de Ciències </a:t>
            </a:r>
            <a:r>
              <a:rPr lang="ca-ES" sz="2400" cap="small" dirty="0" smtClean="0">
                <a:latin typeface="Perpetua" panose="02020502060401020303" pitchFamily="18" charset="0"/>
              </a:rPr>
              <a:t>Químiques</a:t>
            </a:r>
            <a:endParaRPr lang="ca-ES" sz="2200" cap="small" dirty="0" smtClean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30963" y="2157568"/>
            <a:ext cx="4089317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400" cap="small" dirty="0" smtClean="0">
                <a:latin typeface="Perpetua" panose="02020502060401020303" pitchFamily="18" charset="0"/>
              </a:rPr>
              <a:t>M. Jesús Vila Aguilar</a:t>
            </a:r>
            <a:endParaRPr lang="ca-ES" sz="2200" cap="small" dirty="0" smtClean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479435" y="2157568"/>
            <a:ext cx="4449357" cy="70083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ca-ES" sz="2400" cap="small" dirty="0" smtClean="0">
                <a:latin typeface="Perpetua" panose="02020502060401020303" pitchFamily="18" charset="0"/>
              </a:rPr>
              <a:t>Facultat </a:t>
            </a:r>
            <a:r>
              <a:rPr lang="ca-ES" sz="2400" cap="small" dirty="0">
                <a:latin typeface="Perpetua" panose="02020502060401020303" pitchFamily="18" charset="0"/>
              </a:rPr>
              <a:t>de </a:t>
            </a:r>
            <a:r>
              <a:rPr lang="ca-ES" sz="2400" cap="small" dirty="0" smtClean="0">
                <a:latin typeface="Perpetua" panose="02020502060401020303" pitchFamily="18" charset="0"/>
              </a:rPr>
              <a:t>Filologia, Traducció i Comunicació</a:t>
            </a:r>
            <a:endParaRPr lang="ca-ES" sz="2200" cap="small" dirty="0" smtClean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431185" y="51470"/>
            <a:ext cx="8167464" cy="1249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4400"/>
              </a:lnSpc>
              <a:spcBef>
                <a:spcPct val="0"/>
              </a:spcBef>
            </a:pPr>
            <a:r>
              <a:rPr lang="ca-ES" sz="4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  <a:ea typeface="+mj-ea"/>
                <a:cs typeface="+mj-cs"/>
              </a:rPr>
              <a:t>Pioneres a l’Administració de </a:t>
            </a:r>
            <a:r>
              <a:rPr lang="ca-ES" sz="4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  <a:ea typeface="+mj-ea"/>
                <a:cs typeface="+mj-cs"/>
              </a:rPr>
              <a:t>Centres que no han pogut assistir </a:t>
            </a:r>
            <a:endParaRPr lang="ca-ES" sz="4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  <a:ea typeface="+mj-ea"/>
              <a:cs typeface="+mj-cs"/>
            </a:endParaRPr>
          </a:p>
        </p:txBody>
      </p:sp>
      <p:cxnSp>
        <p:nvCxnSpPr>
          <p:cNvPr id="20" name="19 Conector recto"/>
          <p:cNvCxnSpPr/>
          <p:nvPr/>
        </p:nvCxnSpPr>
        <p:spPr>
          <a:xfrm>
            <a:off x="424823" y="1285268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8075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4573" y="3830166"/>
            <a:ext cx="7971224" cy="68580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ca-ES" cap="small" dirty="0">
                <a:latin typeface="Perpetua" panose="02020502060401020303" pitchFamily="18" charset="0"/>
              </a:rPr>
              <a:t>María José Carrera Gonzalo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483768" y="104213"/>
            <a:ext cx="6408712" cy="367023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marL="176213" indent="-176213">
              <a:lnSpc>
                <a:spcPts val="3100"/>
              </a:lnSpc>
              <a:buFont typeface="Arial" panose="020B0604020202020204" pitchFamily="34" charset="0"/>
              <a:buChar char="•"/>
              <a:defRPr sz="2800" cap="small">
                <a:latin typeface="Perpetua" panose="02020502060401020303" pitchFamily="18" charset="0"/>
              </a:defRPr>
            </a:lvl1pPr>
          </a:lstStyle>
          <a:p>
            <a:r>
              <a:rPr lang="ca-ES" sz="2500" dirty="0" smtClean="0"/>
              <a:t>Titular d’Universitat, amb Docència, </a:t>
            </a:r>
            <a:r>
              <a:rPr lang="ca-ES" sz="2500" dirty="0" err="1" smtClean="0"/>
              <a:t>Investig</a:t>
            </a:r>
            <a:r>
              <a:rPr lang="ca-ES" sz="2500" dirty="0" smtClean="0"/>
              <a:t>. i Publicacions sobre formació del professorat</a:t>
            </a:r>
          </a:p>
          <a:p>
            <a:r>
              <a:rPr lang="ca-ES" sz="2500" dirty="0" smtClean="0"/>
              <a:t>Primera Secretària Fac. Filosofia i CC Educació</a:t>
            </a:r>
          </a:p>
          <a:p>
            <a:r>
              <a:rPr lang="ca-ES" sz="2500" dirty="0" smtClean="0"/>
              <a:t>Vicedegana de la Fac. Filosofia i CC Educació </a:t>
            </a:r>
          </a:p>
          <a:p>
            <a:r>
              <a:rPr lang="ca-ES" sz="2500" dirty="0" smtClean="0"/>
              <a:t>Professora convidada en universitats estrangeres </a:t>
            </a:r>
          </a:p>
          <a:p>
            <a:r>
              <a:rPr lang="ca-ES" sz="2500" dirty="0" smtClean="0"/>
              <a:t>Primera Directora del Servei de Formació Permanent</a:t>
            </a:r>
            <a:endParaRPr lang="ca-ES" sz="2500" dirty="0"/>
          </a:p>
        </p:txBody>
      </p:sp>
      <p:cxnSp>
        <p:nvCxnSpPr>
          <p:cNvPr id="6" name="5 Conector recto"/>
          <p:cNvCxnSpPr/>
          <p:nvPr/>
        </p:nvCxnSpPr>
        <p:spPr>
          <a:xfrm>
            <a:off x="461733" y="4515966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1 Título"/>
          <p:cNvSpPr txBox="1">
            <a:spLocks/>
          </p:cNvSpPr>
          <p:nvPr/>
        </p:nvSpPr>
        <p:spPr>
          <a:xfrm>
            <a:off x="-716008" y="4340777"/>
            <a:ext cx="10513168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>
              <a:spcBef>
                <a:spcPct val="0"/>
              </a:spcBef>
              <a:buNone/>
              <a:defRPr sz="4000" cap="smal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ca-ES" sz="3000" dirty="0"/>
              <a:t>Primera directora del Servei de Formació Permanent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33" y="575190"/>
            <a:ext cx="1815540" cy="2728282"/>
          </a:xfrm>
          <a:prstGeom prst="roundRect">
            <a:avLst>
              <a:gd name="adj" fmla="val 8594"/>
            </a:avLst>
          </a:prstGeom>
        </p:spPr>
      </p:pic>
    </p:spTree>
    <p:extLst>
      <p:ext uri="{BB962C8B-B14F-4D97-AF65-F5344CB8AC3E}">
        <p14:creationId xmlns:p14="http://schemas.microsoft.com/office/powerpoint/2010/main" val="90427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3549939"/>
            <a:ext cx="7537231" cy="659154"/>
          </a:xfrm>
        </p:spPr>
        <p:txBody>
          <a:bodyPr/>
          <a:lstStyle/>
          <a:p>
            <a:pPr algn="ctr"/>
            <a:r>
              <a:rPr lang="es-ES" cap="small" dirty="0" smtClean="0">
                <a:latin typeface="Perpetua" panose="02020502060401020303" pitchFamily="18" charset="0"/>
              </a:rPr>
              <a:t>M. Dolores Real García</a:t>
            </a:r>
            <a:endParaRPr lang="es-ES" cap="small" dirty="0">
              <a:latin typeface="Perpetua" panose="02020502060401020303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771800" y="339502"/>
            <a:ext cx="6120680" cy="297004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a-ES" sz="2800" cap="small" dirty="0" smtClean="0">
                <a:latin typeface="Perpetua" panose="02020502060401020303" pitchFamily="18" charset="0"/>
              </a:rPr>
              <a:t>Premi extraordinari de doctorat UV </a:t>
            </a: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a-ES" sz="2800" cap="small" dirty="0" smtClean="0">
                <a:latin typeface="Perpetua" panose="02020502060401020303" pitchFamily="18" charset="0"/>
              </a:rPr>
              <a:t>Catedràtica de Genètica UV</a:t>
            </a: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a-ES" sz="2800" cap="small" dirty="0" smtClean="0">
                <a:latin typeface="Perpetua" panose="02020502060401020303" pitchFamily="18" charset="0"/>
              </a:rPr>
              <a:t>Coordinadora del Grup d’Investigació BIOMOL-GIUV2014-204”</a:t>
            </a: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a-ES" sz="2800" cap="small" dirty="0" smtClean="0">
                <a:latin typeface="Perpetua" panose="02020502060401020303" pitchFamily="18" charset="0"/>
              </a:rPr>
              <a:t>Primera Directora del Servei Central de suport a la Investigació experimental (SCSIE)</a:t>
            </a:r>
            <a:endParaRPr lang="ca-ES" sz="2800" cap="small" dirty="0">
              <a:latin typeface="Perpetua" panose="02020502060401020303" pitchFamily="18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482633" y="4146453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1 Título"/>
          <p:cNvSpPr txBox="1">
            <a:spLocks/>
          </p:cNvSpPr>
          <p:nvPr/>
        </p:nvSpPr>
        <p:spPr>
          <a:xfrm>
            <a:off x="215500" y="4353790"/>
            <a:ext cx="8809136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3000"/>
              </a:lnSpc>
            </a:pPr>
            <a:r>
              <a:rPr lang="ca-ES" sz="3200" cap="small" dirty="0" smtClean="0">
                <a:latin typeface="Perpetua" panose="02020502060401020303" pitchFamily="18" charset="0"/>
              </a:rPr>
              <a:t>Primera Directora del Servei Central de suport a la Investigació experimental (SCSIE)</a:t>
            </a:r>
            <a:endParaRPr lang="ca-ES" sz="2800" cap="small" dirty="0">
              <a:latin typeface="Perpetua" panose="02020502060401020303" pitchFamily="18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99" y="712395"/>
            <a:ext cx="2301327" cy="2129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3335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48881" y="3778245"/>
            <a:ext cx="7537231" cy="659154"/>
          </a:xfrm>
        </p:spPr>
        <p:txBody>
          <a:bodyPr/>
          <a:lstStyle/>
          <a:p>
            <a:pPr algn="ctr"/>
            <a:r>
              <a:rPr lang="es-ES" cap="small" dirty="0" smtClean="0">
                <a:latin typeface="Perpetua" panose="02020502060401020303" pitchFamily="18" charset="0"/>
              </a:rPr>
              <a:t>Isabel Mateu Andrés</a:t>
            </a:r>
            <a:endParaRPr lang="es-ES" cap="small" dirty="0">
              <a:latin typeface="Perpetua" panose="02020502060401020303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472648" y="336179"/>
            <a:ext cx="6468860" cy="296491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a-ES" sz="2600" cap="small" dirty="0" smtClean="0">
                <a:latin typeface="Perpetua" panose="02020502060401020303" pitchFamily="18" charset="0"/>
              </a:rPr>
              <a:t>Catedràtica del Departament de Botànica</a:t>
            </a: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a-ES" sz="2600" cap="small" dirty="0" smtClean="0">
                <a:latin typeface="Perpetua" panose="02020502060401020303" pitchFamily="18" charset="0"/>
              </a:rPr>
              <a:t>Membre de la Junta de Facultat de Biologia i de diverses Comissions del Centre</a:t>
            </a: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a-ES" sz="2600" cap="small" dirty="0">
                <a:solidFill>
                  <a:prstClr val="white"/>
                </a:solidFill>
                <a:latin typeface="Perpetua" panose="02020502060401020303" pitchFamily="18" charset="0"/>
              </a:rPr>
              <a:t>Primera Directora del Jardí Botànic</a:t>
            </a:r>
            <a:endParaRPr lang="ca-ES" sz="2600" cap="small" dirty="0" smtClean="0">
              <a:latin typeface="Perpetua" panose="02020502060401020303" pitchFamily="18" charset="0"/>
            </a:endParaRP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a-ES" sz="2600" cap="small" dirty="0" smtClean="0">
                <a:latin typeface="Perpetua" panose="02020502060401020303" pitchFamily="18" charset="0"/>
              </a:rPr>
              <a:t>Autora de 4 llibres i 76 articles científics</a:t>
            </a: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a-ES" sz="2600" cap="small" dirty="0" smtClean="0">
                <a:latin typeface="Perpetua" panose="02020502060401020303" pitchFamily="18" charset="0"/>
              </a:rPr>
              <a:t>Revisora de revistes internacionals incloses en el SCI (</a:t>
            </a:r>
            <a:r>
              <a:rPr lang="ca-ES" sz="2600" cap="small" dirty="0" err="1" smtClean="0">
                <a:latin typeface="Perpetua" panose="02020502060401020303" pitchFamily="18" charset="0"/>
              </a:rPr>
              <a:t>Science</a:t>
            </a:r>
            <a:r>
              <a:rPr lang="ca-ES" sz="2600" cap="small" dirty="0" smtClean="0">
                <a:latin typeface="Perpetua" panose="02020502060401020303" pitchFamily="18" charset="0"/>
              </a:rPr>
              <a:t> </a:t>
            </a:r>
            <a:r>
              <a:rPr lang="ca-ES" sz="2600" cap="small" dirty="0" err="1" smtClean="0">
                <a:latin typeface="Perpetua" panose="02020502060401020303" pitchFamily="18" charset="0"/>
              </a:rPr>
              <a:t>Citation</a:t>
            </a:r>
            <a:r>
              <a:rPr lang="ca-ES" sz="2600" cap="small" dirty="0" smtClean="0">
                <a:latin typeface="Perpetua" panose="02020502060401020303" pitchFamily="18" charset="0"/>
              </a:rPr>
              <a:t> </a:t>
            </a:r>
            <a:r>
              <a:rPr lang="ca-ES" sz="2600" cap="small" dirty="0" err="1" smtClean="0">
                <a:latin typeface="Perpetua" panose="02020502060401020303" pitchFamily="18" charset="0"/>
              </a:rPr>
              <a:t>Index</a:t>
            </a:r>
            <a:r>
              <a:rPr lang="ca-ES" sz="2600" cap="small" dirty="0" smtClean="0">
                <a:latin typeface="Perpetua" panose="02020502060401020303" pitchFamily="18" charset="0"/>
              </a:rPr>
              <a:t>)</a:t>
            </a:r>
            <a:endParaRPr lang="ca-ES" sz="2600" cap="small" dirty="0">
              <a:latin typeface="Perpetua" panose="02020502060401020303" pitchFamily="18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396577" y="4437399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1 Título"/>
          <p:cNvSpPr txBox="1">
            <a:spLocks/>
          </p:cNvSpPr>
          <p:nvPr/>
        </p:nvSpPr>
        <p:spPr>
          <a:xfrm>
            <a:off x="412929" y="4374572"/>
            <a:ext cx="8809136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2900"/>
              </a:lnSpc>
            </a:pPr>
            <a:r>
              <a:rPr lang="ca-ES" sz="3600" cap="small" dirty="0" smtClean="0">
                <a:latin typeface="Perpetua" panose="02020502060401020303" pitchFamily="18" charset="0"/>
              </a:rPr>
              <a:t>Primera Directora del Jardí Botànic</a:t>
            </a:r>
            <a:endParaRPr lang="ca-ES" sz="3200" cap="small" dirty="0">
              <a:latin typeface="Perpetua" panose="02020502060401020303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43"/>
          <a:stretch/>
        </p:blipFill>
        <p:spPr bwMode="auto">
          <a:xfrm>
            <a:off x="179512" y="778432"/>
            <a:ext cx="2102494" cy="2080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65675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79185" y="3629752"/>
            <a:ext cx="7543800" cy="685800"/>
          </a:xfrm>
        </p:spPr>
        <p:txBody>
          <a:bodyPr/>
          <a:lstStyle/>
          <a:p>
            <a:pPr algn="ctr"/>
            <a:r>
              <a:rPr lang="es-ES" cap="small" dirty="0" smtClean="0">
                <a:latin typeface="Perpetua" panose="02020502060401020303" pitchFamily="18" charset="0"/>
              </a:rPr>
              <a:t>M. Soledad Rubio </a:t>
            </a:r>
            <a:r>
              <a:rPr lang="es-ES" cap="small" dirty="0" err="1" smtClean="0">
                <a:latin typeface="Perpetua" panose="02020502060401020303" pitchFamily="18" charset="0"/>
              </a:rPr>
              <a:t>Candel</a:t>
            </a:r>
            <a:endParaRPr lang="es-ES" cap="small" dirty="0">
              <a:latin typeface="Perpetua" panose="02020502060401020303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519138" y="174552"/>
            <a:ext cx="6396660" cy="34163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Primera Cap </a:t>
            </a:r>
            <a:r>
              <a:rPr lang="ca-ES" sz="2400" cap="small" dirty="0">
                <a:solidFill>
                  <a:schemeClr val="tx1"/>
                </a:solidFill>
                <a:latin typeface="Perpetua" panose="02020502060401020303" pitchFamily="18" charset="0"/>
              </a:rPr>
              <a:t>del Servei de </a:t>
            </a: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l’Àrea Cultural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Primera Administradora de </a:t>
            </a:r>
            <a:r>
              <a:rPr lang="ca-ES" sz="2400" cap="small" dirty="0">
                <a:solidFill>
                  <a:schemeClr val="tx1"/>
                </a:solidFill>
                <a:latin typeface="Perpetua" panose="02020502060401020303" pitchFamily="18" charset="0"/>
              </a:rPr>
              <a:t>la Facultat de Dret </a:t>
            </a:r>
            <a:endParaRPr lang="ca-ES" sz="2400" cap="small" dirty="0" smtClean="0">
              <a:solidFill>
                <a:schemeClr val="tx1"/>
              </a:solidFill>
              <a:latin typeface="Perpetua" panose="02020502060401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Cap </a:t>
            </a:r>
            <a:r>
              <a:rPr lang="ca-ES" sz="2400" cap="small" dirty="0">
                <a:solidFill>
                  <a:schemeClr val="tx1"/>
                </a:solidFill>
                <a:latin typeface="Perpetua" panose="02020502060401020303" pitchFamily="18" charset="0"/>
              </a:rPr>
              <a:t>de Secció del Secretariat d’Humanitats i </a:t>
            </a: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d’Educació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Directora </a:t>
            </a:r>
            <a:r>
              <a:rPr lang="es-ES" sz="2400" cap="small" dirty="0">
                <a:solidFill>
                  <a:schemeClr val="tx1"/>
                </a:solidFill>
                <a:latin typeface="Perpetua" panose="02020502060401020303" pitchFamily="18" charset="0"/>
              </a:rPr>
              <a:t>de la Unitat de Cultura Científica i de la </a:t>
            </a:r>
            <a:r>
              <a:rPr lang="es-ES" sz="2400" cap="small" dirty="0" err="1" smtClean="0">
                <a:solidFill>
                  <a:schemeClr val="tx1"/>
                </a:solidFill>
                <a:latin typeface="Perpetua" panose="02020502060401020303" pitchFamily="18" charset="0"/>
              </a:rPr>
              <a:t>Innovació</a:t>
            </a:r>
            <a:endParaRPr lang="es-ES" sz="2400" cap="small" dirty="0" smtClean="0">
              <a:solidFill>
                <a:schemeClr val="tx1"/>
              </a:solidFill>
              <a:latin typeface="Perpetua" panose="02020502060401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400" cap="small" dirty="0">
                <a:solidFill>
                  <a:schemeClr val="tx1"/>
                </a:solidFill>
                <a:latin typeface="Perpetua" panose="02020502060401020303" pitchFamily="18" charset="0"/>
              </a:rPr>
              <a:t>Membre de l’Associació Catalana de Comunicació Científica i </a:t>
            </a: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Membre </a:t>
            </a:r>
            <a:r>
              <a:rPr lang="ca-ES" sz="2400" cap="small" dirty="0">
                <a:solidFill>
                  <a:schemeClr val="tx1"/>
                </a:solidFill>
                <a:latin typeface="Perpetua" panose="02020502060401020303" pitchFamily="18" charset="0"/>
              </a:rPr>
              <a:t>del </a:t>
            </a:r>
            <a:r>
              <a:rPr lang="ca-ES" sz="2400" cap="small" dirty="0" err="1" smtClean="0">
                <a:solidFill>
                  <a:schemeClr val="tx1"/>
                </a:solidFill>
                <a:latin typeface="Perpetua" panose="02020502060401020303" pitchFamily="18" charset="0"/>
              </a:rPr>
              <a:t>gt</a:t>
            </a: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 </a:t>
            </a:r>
            <a:r>
              <a:rPr lang="ca-ES" sz="2400" cap="small" dirty="0">
                <a:solidFill>
                  <a:schemeClr val="tx1"/>
                </a:solidFill>
                <a:latin typeface="Perpetua" panose="02020502060401020303" pitchFamily="18" charset="0"/>
              </a:rPr>
              <a:t>de divulgació científica de la </a:t>
            </a: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CRUE</a:t>
            </a:r>
            <a:endParaRPr lang="ca-ES" sz="2400" cap="small" dirty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482633" y="4221184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1 Título"/>
          <p:cNvSpPr txBox="1">
            <a:spLocks/>
          </p:cNvSpPr>
          <p:nvPr/>
        </p:nvSpPr>
        <p:spPr>
          <a:xfrm>
            <a:off x="245075" y="4427377"/>
            <a:ext cx="8664849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ca-ES" sz="3200" cap="small" dirty="0" smtClean="0">
              <a:latin typeface="Perpetua" panose="02020502060401020303" pitchFamily="18" charset="0"/>
            </a:endParaRPr>
          </a:p>
          <a:p>
            <a:pPr algn="ctr">
              <a:lnSpc>
                <a:spcPts val="3000"/>
              </a:lnSpc>
            </a:pPr>
            <a:r>
              <a:rPr lang="ca-ES" sz="3200" cap="small" dirty="0">
                <a:latin typeface="Perpetua" panose="02020502060401020303" pitchFamily="18" charset="0"/>
              </a:rPr>
              <a:t>Primera Administradora de la Facultat de Dret </a:t>
            </a:r>
            <a:r>
              <a:rPr lang="ca-ES" sz="3200" cap="small" dirty="0" smtClean="0">
                <a:latin typeface="Perpetua" panose="02020502060401020303" pitchFamily="18" charset="0"/>
              </a:rPr>
              <a:t>Primera </a:t>
            </a:r>
            <a:r>
              <a:rPr lang="ca-ES" sz="3200" cap="small" dirty="0">
                <a:latin typeface="Perpetua" panose="02020502060401020303" pitchFamily="18" charset="0"/>
              </a:rPr>
              <a:t>Cap del Servei de l’Àrea Cultural</a:t>
            </a:r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0" t="5051" r="31858"/>
          <a:stretch/>
        </p:blipFill>
        <p:spPr>
          <a:xfrm>
            <a:off x="245075" y="642341"/>
            <a:ext cx="2088572" cy="2480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4651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99592" y="3563261"/>
            <a:ext cx="7543800" cy="685800"/>
          </a:xfrm>
        </p:spPr>
        <p:txBody>
          <a:bodyPr/>
          <a:lstStyle/>
          <a:p>
            <a:pPr algn="ctr"/>
            <a:r>
              <a:rPr lang="es-ES" cap="small" dirty="0" smtClean="0">
                <a:latin typeface="Perpetua" panose="02020502060401020303" pitchFamily="18" charset="0"/>
              </a:rPr>
              <a:t>Rosario Álvarez Reguera</a:t>
            </a:r>
            <a:endParaRPr lang="es-ES" cap="small" dirty="0">
              <a:latin typeface="Perpetua" panose="02020502060401020303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998419" y="267494"/>
            <a:ext cx="5894447" cy="304698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400" cap="small" dirty="0" smtClean="0">
                <a:latin typeface="Perpetua" panose="02020502060401020303" pitchFamily="18" charset="0"/>
              </a:rPr>
              <a:t>Primera Cap del Servei d’Informació i Dinamització d’Estudiants i Estudiantes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directora de la revista DISE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Directora Tècnica de la Universitat d’Estiu de Gandia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Directora de la revista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Cap de l’Àrea d’Informació i Comunicació de l’Institut Turístic Valencià</a:t>
            </a:r>
            <a:endParaRPr lang="ca-ES" sz="2400" cap="small" dirty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482633" y="4221184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1 Título"/>
          <p:cNvSpPr txBox="1">
            <a:spLocks/>
          </p:cNvSpPr>
          <p:nvPr/>
        </p:nvSpPr>
        <p:spPr>
          <a:xfrm>
            <a:off x="245075" y="4427377"/>
            <a:ext cx="8664849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ca-ES" sz="3200" cap="small" dirty="0" smtClean="0">
              <a:latin typeface="Perpetua" panose="02020502060401020303" pitchFamily="18" charset="0"/>
            </a:endParaRPr>
          </a:p>
          <a:p>
            <a:pPr algn="ctr">
              <a:lnSpc>
                <a:spcPts val="3000"/>
              </a:lnSpc>
            </a:pPr>
            <a:r>
              <a:rPr lang="ca-ES" sz="3200" cap="small" dirty="0">
                <a:latin typeface="Perpetua" panose="02020502060401020303" pitchFamily="18" charset="0"/>
              </a:rPr>
              <a:t>Primera </a:t>
            </a:r>
            <a:r>
              <a:rPr lang="ca-ES" sz="3200" cap="small" dirty="0" smtClean="0">
                <a:latin typeface="Perpetua" panose="02020502060401020303" pitchFamily="18" charset="0"/>
              </a:rPr>
              <a:t>Cap del Servei d’Informació i Dinamització d’Estudiants i Estudiantes</a:t>
            </a:r>
            <a:endParaRPr lang="ca-ES" sz="3200" cap="small" dirty="0"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6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79185" y="3877508"/>
            <a:ext cx="7543800" cy="685800"/>
          </a:xfrm>
        </p:spPr>
        <p:txBody>
          <a:bodyPr/>
          <a:lstStyle/>
          <a:p>
            <a:pPr algn="ctr"/>
            <a:r>
              <a:rPr lang="es-ES" cap="small" dirty="0" smtClean="0">
                <a:latin typeface="Perpetua" panose="02020502060401020303" pitchFamily="18" charset="0"/>
              </a:rPr>
              <a:t>Ana </a:t>
            </a:r>
            <a:r>
              <a:rPr lang="es-ES" cap="small" dirty="0" err="1" smtClean="0">
                <a:latin typeface="Perpetua" panose="02020502060401020303" pitchFamily="18" charset="0"/>
              </a:rPr>
              <a:t>Bonmatí</a:t>
            </a:r>
            <a:r>
              <a:rPr lang="es-ES" cap="small" dirty="0" smtClean="0">
                <a:latin typeface="Perpetua" panose="02020502060401020303" pitchFamily="18" charset="0"/>
              </a:rPr>
              <a:t> </a:t>
            </a:r>
            <a:r>
              <a:rPr lang="es-ES" cap="small" dirty="0" err="1" smtClean="0">
                <a:latin typeface="Perpetua" panose="02020502060401020303" pitchFamily="18" charset="0"/>
              </a:rPr>
              <a:t>Alcàntara</a:t>
            </a:r>
            <a:endParaRPr lang="es-ES" cap="small" dirty="0">
              <a:latin typeface="Perpetua" panose="02020502060401020303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074921" y="159163"/>
            <a:ext cx="5544616" cy="344709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26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Dinamitzadora cultural del Col·legi Major Rector Peset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26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Primera Directora del Col·legi Major Rector Peset de la Universitat de València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26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Directora de Gestió Cultural del Vicerectorat de Cultura i Igualtat de la Universitat de València</a:t>
            </a:r>
            <a:endParaRPr lang="ca-ES" sz="2600" cap="small" dirty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482633" y="4520895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1 Título"/>
          <p:cNvSpPr txBox="1">
            <a:spLocks/>
          </p:cNvSpPr>
          <p:nvPr/>
        </p:nvSpPr>
        <p:spPr>
          <a:xfrm>
            <a:off x="245075" y="4427377"/>
            <a:ext cx="8664849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a-ES" sz="3200" cap="small" dirty="0" smtClean="0">
                <a:latin typeface="Perpetua" panose="02020502060401020303" pitchFamily="18" charset="0"/>
              </a:rPr>
              <a:t>Directora del Col·legi Major Rector Peset</a:t>
            </a:r>
            <a:endParaRPr lang="ca-ES" sz="3200" cap="small" dirty="0">
              <a:latin typeface="Perpetua" panose="02020502060401020303" pitchFamily="18" charset="0"/>
            </a:endParaRPr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12"/>
          <a:stretch/>
        </p:blipFill>
        <p:spPr>
          <a:xfrm>
            <a:off x="482633" y="432685"/>
            <a:ext cx="1951573" cy="2900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9417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79185" y="3877508"/>
            <a:ext cx="7543800" cy="685800"/>
          </a:xfrm>
        </p:spPr>
        <p:txBody>
          <a:bodyPr/>
          <a:lstStyle/>
          <a:p>
            <a:pPr algn="ctr"/>
            <a:r>
              <a:rPr lang="es-ES" cap="small" dirty="0" smtClean="0">
                <a:latin typeface="Perpetua" panose="02020502060401020303" pitchFamily="18" charset="0"/>
              </a:rPr>
              <a:t>Nieves Soro </a:t>
            </a:r>
            <a:r>
              <a:rPr lang="es-ES" cap="small" dirty="0" err="1" smtClean="0">
                <a:latin typeface="Perpetua" panose="02020502060401020303" pitchFamily="18" charset="0"/>
              </a:rPr>
              <a:t>Laveda</a:t>
            </a:r>
            <a:endParaRPr lang="es-ES" cap="small" dirty="0">
              <a:latin typeface="Perpetua" panose="02020502060401020303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915816" y="159163"/>
            <a:ext cx="5904655" cy="355481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5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Funcionària jubilada del Grup 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5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Secretària del Degà de la Facultat de Ciències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5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Administrativa de la Facultat de Ciències Biològiques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5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Cap d’Unitat del Campus de Burjassot-Paterna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5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Primera Directora del Col·legi Major Lluís Vives</a:t>
            </a:r>
            <a:endParaRPr lang="ca-ES" sz="2500" cap="small" dirty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482633" y="4520895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1 Título"/>
          <p:cNvSpPr txBox="1">
            <a:spLocks/>
          </p:cNvSpPr>
          <p:nvPr/>
        </p:nvSpPr>
        <p:spPr>
          <a:xfrm>
            <a:off x="245075" y="4427377"/>
            <a:ext cx="8664849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a-ES" sz="3200" cap="small" dirty="0" smtClean="0">
                <a:latin typeface="Perpetua" panose="02020502060401020303" pitchFamily="18" charset="0"/>
              </a:rPr>
              <a:t>Directora del Col·legi Major Lluís Vives</a:t>
            </a:r>
            <a:endParaRPr lang="ca-ES" sz="3200" cap="small" dirty="0">
              <a:latin typeface="Perpetua" panose="02020502060401020303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41" t="3896" r="23099" b="40764"/>
          <a:stretch/>
        </p:blipFill>
        <p:spPr bwMode="auto">
          <a:xfrm>
            <a:off x="503562" y="628603"/>
            <a:ext cx="1959231" cy="2615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26456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469" y="3363838"/>
            <a:ext cx="7537231" cy="659154"/>
          </a:xfrm>
        </p:spPr>
        <p:txBody>
          <a:bodyPr/>
          <a:lstStyle/>
          <a:p>
            <a:pPr algn="ctr"/>
            <a:r>
              <a:rPr lang="es-ES" cap="small" dirty="0" smtClean="0">
                <a:latin typeface="Perpetua" panose="02020502060401020303" pitchFamily="18" charset="0"/>
              </a:rPr>
              <a:t>Inmaculada Santaemilia Alcácer</a:t>
            </a:r>
            <a:endParaRPr lang="es-ES" cap="small" dirty="0">
              <a:latin typeface="Perpetua" panose="02020502060401020303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015515" y="369270"/>
            <a:ext cx="5804958" cy="278537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ca-ES" sz="28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Cap de la Secció de Pressupost del Servei de Compatibilitat i Pressupost</a:t>
            </a:r>
          </a:p>
          <a:p>
            <a:pPr marL="285750" indent="-28575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ca-ES" sz="28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Primera Cap del Servei d’Investigació</a:t>
            </a:r>
          </a:p>
          <a:p>
            <a:pPr marL="285750" indent="-28575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ca-ES" sz="28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Primera Cap del Servei de Comptabilitat i Pressupost</a:t>
            </a:r>
          </a:p>
          <a:p>
            <a:pPr marL="285750" indent="-28575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ca-ES" sz="28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Primera Vicegerenta d’Economia</a:t>
            </a:r>
          </a:p>
        </p:txBody>
      </p:sp>
      <p:cxnSp>
        <p:nvCxnSpPr>
          <p:cNvPr id="6" name="5 Conector recto"/>
          <p:cNvCxnSpPr/>
          <p:nvPr/>
        </p:nvCxnSpPr>
        <p:spPr>
          <a:xfrm>
            <a:off x="482633" y="3939902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1 Título"/>
          <p:cNvSpPr txBox="1">
            <a:spLocks/>
          </p:cNvSpPr>
          <p:nvPr/>
        </p:nvSpPr>
        <p:spPr>
          <a:xfrm>
            <a:off x="129618" y="4449250"/>
            <a:ext cx="8809136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2800"/>
              </a:lnSpc>
            </a:pPr>
            <a:r>
              <a:rPr lang="ca-ES" sz="3000" cap="small" dirty="0" smtClean="0">
                <a:latin typeface="Perpetua" panose="02020502060401020303" pitchFamily="18" charset="0"/>
              </a:rPr>
              <a:t>Primera cap del Servei de Comptabilitat i Pressupost i del Servei d’Investigació</a:t>
            </a:r>
          </a:p>
          <a:p>
            <a:pPr algn="ctr">
              <a:lnSpc>
                <a:spcPts val="2800"/>
              </a:lnSpc>
            </a:pPr>
            <a:r>
              <a:rPr lang="ca-ES" sz="3200" cap="small" dirty="0" smtClean="0">
                <a:latin typeface="Perpetua" panose="02020502060401020303" pitchFamily="18" charset="0"/>
              </a:rPr>
              <a:t>Primera vicegerenta d’economia</a:t>
            </a:r>
            <a:endParaRPr lang="ca-ES" sz="2800" cap="small" dirty="0">
              <a:latin typeface="Perpetua" panose="02020502060401020303" pitchFamily="18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7" y="861055"/>
            <a:ext cx="2479240" cy="1949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Z:\igualtat\disco\ACTIVITATS UNITAT\9. PIONERAS\2017\Homenatge maig 2017\GESTIO\HOMENATJADES\CAPS SERVEI\SANTAEMILIA, INMACULADA\DSC000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2068513"/>
            <a:ext cx="130048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56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79185" y="3225876"/>
            <a:ext cx="7543800" cy="685800"/>
          </a:xfrm>
        </p:spPr>
        <p:txBody>
          <a:bodyPr/>
          <a:lstStyle/>
          <a:p>
            <a:pPr algn="ctr"/>
            <a:r>
              <a:rPr lang="es-ES" cap="small" dirty="0" smtClean="0">
                <a:latin typeface="Perpetua" panose="02020502060401020303" pitchFamily="18" charset="0"/>
              </a:rPr>
              <a:t>Amparo Mañés Barbé</a:t>
            </a:r>
            <a:endParaRPr lang="es-ES" cap="small" dirty="0">
              <a:latin typeface="Perpetua" panose="02020502060401020303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915087" y="272595"/>
            <a:ext cx="6039701" cy="26776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Primera Administradora de la Facultat de Filosofia i CC de l’Educació (amb Psicologia)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Primera Vicegerenta de la UV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Gerenta en funcions de la UV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Primera Cap del Servei d’Anàlisi i Planificació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Directora de la Unitat d’Igualtat</a:t>
            </a:r>
          </a:p>
        </p:txBody>
      </p:sp>
      <p:cxnSp>
        <p:nvCxnSpPr>
          <p:cNvPr id="6" name="5 Conector recto"/>
          <p:cNvCxnSpPr/>
          <p:nvPr/>
        </p:nvCxnSpPr>
        <p:spPr>
          <a:xfrm>
            <a:off x="482633" y="3906490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1 Título"/>
          <p:cNvSpPr txBox="1">
            <a:spLocks/>
          </p:cNvSpPr>
          <p:nvPr/>
        </p:nvSpPr>
        <p:spPr>
          <a:xfrm>
            <a:off x="-97400" y="3885709"/>
            <a:ext cx="9312875" cy="12890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2800"/>
              </a:lnSpc>
            </a:pPr>
            <a:endParaRPr lang="ca-ES" sz="3200" cap="small" dirty="0" smtClean="0">
              <a:latin typeface="Perpetua" panose="02020502060401020303" pitchFamily="18" charset="0"/>
            </a:endParaRPr>
          </a:p>
          <a:p>
            <a:pPr algn="ctr">
              <a:lnSpc>
                <a:spcPts val="2800"/>
              </a:lnSpc>
            </a:pPr>
            <a:endParaRPr lang="ca-ES" sz="3200" cap="small" dirty="0">
              <a:latin typeface="Perpetua" panose="02020502060401020303" pitchFamily="18" charset="0"/>
            </a:endParaRPr>
          </a:p>
          <a:p>
            <a:pPr algn="ctr">
              <a:lnSpc>
                <a:spcPts val="2800"/>
              </a:lnSpc>
            </a:pPr>
            <a:endParaRPr lang="ca-ES" sz="3200" cap="small" dirty="0" smtClean="0">
              <a:latin typeface="Perpetua" panose="02020502060401020303" pitchFamily="18" charset="0"/>
            </a:endParaRPr>
          </a:p>
          <a:p>
            <a:pPr algn="ctr">
              <a:lnSpc>
                <a:spcPts val="2800"/>
              </a:lnSpc>
            </a:pPr>
            <a:endParaRPr lang="ca-ES" sz="3200" cap="small" dirty="0">
              <a:latin typeface="Perpetua" panose="02020502060401020303" pitchFamily="18" charset="0"/>
            </a:endParaRPr>
          </a:p>
          <a:p>
            <a:pPr algn="ctr">
              <a:lnSpc>
                <a:spcPts val="2800"/>
              </a:lnSpc>
            </a:pPr>
            <a:endParaRPr lang="ca-ES" sz="3200" cap="small" dirty="0" smtClean="0">
              <a:latin typeface="Perpetua" panose="02020502060401020303" pitchFamily="18" charset="0"/>
            </a:endParaRPr>
          </a:p>
          <a:p>
            <a:pPr algn="ctr">
              <a:lnSpc>
                <a:spcPts val="2800"/>
              </a:lnSpc>
            </a:pPr>
            <a:r>
              <a:rPr lang="ca-ES" sz="3200" cap="small" dirty="0" smtClean="0">
                <a:latin typeface="Perpetua" panose="02020502060401020303" pitchFamily="18" charset="0"/>
              </a:rPr>
              <a:t>Primera Administradora Fac. de Fil. i CC Educació Primera Cap del servei d’Anàlisi i Planificació</a:t>
            </a:r>
          </a:p>
          <a:p>
            <a:pPr algn="ctr">
              <a:lnSpc>
                <a:spcPts val="2800"/>
              </a:lnSpc>
            </a:pPr>
            <a:r>
              <a:rPr lang="ca-ES" sz="3200" cap="small" dirty="0" smtClean="0">
                <a:latin typeface="Perpetua" panose="02020502060401020303" pitchFamily="18" charset="0"/>
              </a:rPr>
              <a:t>Primera Vicegerenta de la UV</a:t>
            </a:r>
            <a:endParaRPr lang="ca-ES" sz="3200" cap="small" dirty="0">
              <a:latin typeface="Perpetua" panose="02020502060401020303" pitchFamily="18" charset="0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0" t="26060" r="23424" b="35459"/>
          <a:stretch/>
        </p:blipFill>
        <p:spPr>
          <a:xfrm>
            <a:off x="323528" y="243765"/>
            <a:ext cx="2254523" cy="27353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9708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CuadroTexto"/>
          <p:cNvSpPr txBox="1"/>
          <p:nvPr/>
        </p:nvSpPr>
        <p:spPr>
          <a:xfrm>
            <a:off x="214447" y="2388952"/>
            <a:ext cx="4089317" cy="510778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cap="small">
                <a:latin typeface="Perpetua" panose="02020502060401020303" pitchFamily="18" charset="0"/>
              </a:defRPr>
            </a:lvl1pPr>
          </a:lstStyle>
          <a:p>
            <a:r>
              <a:rPr lang="es-ES" dirty="0"/>
              <a:t>Rosa M. Mochales San Vicente</a:t>
            </a:r>
            <a:endParaRPr lang="ca-ES" dirty="0"/>
          </a:p>
        </p:txBody>
      </p:sp>
      <p:sp>
        <p:nvSpPr>
          <p:cNvPr id="18" name="17 CuadroTexto"/>
          <p:cNvSpPr txBox="1"/>
          <p:nvPr/>
        </p:nvSpPr>
        <p:spPr>
          <a:xfrm>
            <a:off x="4413836" y="2388950"/>
            <a:ext cx="4450574" cy="511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a-ES" sz="2400" cap="small" dirty="0">
                <a:latin typeface="Perpetua" panose="02020502060401020303" pitchFamily="18" charset="0"/>
              </a:rPr>
              <a:t>Cap </a:t>
            </a:r>
            <a:r>
              <a:rPr lang="ca-ES" sz="2400" cap="small" dirty="0" smtClean="0">
                <a:latin typeface="Perpetua" panose="02020502060401020303" pitchFamily="18" charset="0"/>
              </a:rPr>
              <a:t>del Servei </a:t>
            </a:r>
            <a:r>
              <a:rPr lang="ca-ES" sz="2400" cap="small" dirty="0">
                <a:latin typeface="Perpetua" panose="02020502060401020303" pitchFamily="18" charset="0"/>
              </a:rPr>
              <a:t>Tècnic i </a:t>
            </a:r>
            <a:r>
              <a:rPr lang="ca-ES" sz="2400" cap="small" dirty="0" smtClean="0">
                <a:latin typeface="Perpetua" panose="02020502060401020303" pitchFamily="18" charset="0"/>
              </a:rPr>
              <a:t>Mantenim.</a:t>
            </a:r>
            <a:endParaRPr lang="ca-ES" sz="2400" cap="small" dirty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cxnSp>
        <p:nvCxnSpPr>
          <p:cNvPr id="20" name="19 Conector recto"/>
          <p:cNvCxnSpPr/>
          <p:nvPr/>
        </p:nvCxnSpPr>
        <p:spPr>
          <a:xfrm>
            <a:off x="424823" y="1347614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20 Rectángulo"/>
          <p:cNvSpPr/>
          <p:nvPr/>
        </p:nvSpPr>
        <p:spPr>
          <a:xfrm>
            <a:off x="378345" y="137853"/>
            <a:ext cx="8631180" cy="1195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4300"/>
              </a:lnSpc>
              <a:spcBef>
                <a:spcPct val="0"/>
              </a:spcBef>
            </a:pPr>
            <a:r>
              <a:rPr lang="ca-ES" sz="3800" dirty="0" smtClean="0">
                <a:latin typeface="Perpetua" panose="02020502060401020303" pitchFamily="18" charset="0"/>
              </a:rPr>
              <a:t>Pioneres </a:t>
            </a:r>
            <a:r>
              <a:rPr lang="ca-ES" sz="3800" dirty="0">
                <a:latin typeface="Perpetua" panose="02020502060401020303" pitchFamily="18" charset="0"/>
              </a:rPr>
              <a:t>en </a:t>
            </a:r>
            <a:r>
              <a:rPr lang="ca-ES" sz="3800" dirty="0" smtClean="0">
                <a:latin typeface="Perpetua" panose="02020502060401020303" pitchFamily="18" charset="0"/>
              </a:rPr>
              <a:t>la direcció de la gestió i dels serveis </a:t>
            </a:r>
            <a:r>
              <a:rPr lang="ca-ES" sz="3800" dirty="0">
                <a:latin typeface="Perpetua" panose="02020502060401020303" pitchFamily="18" charset="0"/>
              </a:rPr>
              <a:t>u</a:t>
            </a:r>
            <a:r>
              <a:rPr lang="ca-ES" sz="3800" dirty="0" smtClean="0">
                <a:latin typeface="Perpetua" panose="02020502060401020303" pitchFamily="18" charset="0"/>
              </a:rPr>
              <a:t>niversitaris que no han pogut assistir-hi</a:t>
            </a:r>
            <a:endParaRPr lang="ca-ES" sz="3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  <a:ea typeface="+mj-ea"/>
              <a:cs typeface="+mj-cs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214446" y="3195938"/>
            <a:ext cx="4089600" cy="510778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cap="small" dirty="0" smtClean="0">
                <a:latin typeface="Perpetua" panose="02020502060401020303" pitchFamily="18" charset="0"/>
              </a:rPr>
              <a:t>Carmen Pascual Baños</a:t>
            </a:r>
            <a:endParaRPr lang="ca-ES" sz="2000" cap="small" dirty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4413836" y="3195937"/>
            <a:ext cx="4450574" cy="511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Directora Servei d’Educació Física</a:t>
            </a:r>
            <a:endParaRPr lang="ca-ES" sz="2400" cap="small" dirty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429557" y="1613135"/>
            <a:ext cx="4434853" cy="511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sz="2400" cap="small">
                <a:latin typeface="Perpetua" panose="02020502060401020303" pitchFamily="18" charset="0"/>
              </a:defRPr>
            </a:lvl1pPr>
          </a:lstStyle>
          <a:p>
            <a:r>
              <a:rPr lang="ca-ES" dirty="0"/>
              <a:t>Cap </a:t>
            </a:r>
            <a:r>
              <a:rPr lang="ca-ES" dirty="0" smtClean="0"/>
              <a:t>del Servei d’Inversions</a:t>
            </a:r>
            <a:r>
              <a:rPr lang="ca-ES" sz="2200" dirty="0" smtClean="0"/>
              <a:t>*</a:t>
            </a:r>
            <a:endParaRPr lang="ca-ES" sz="22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214447" y="1613139"/>
            <a:ext cx="4089600" cy="510778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cap="small">
                <a:latin typeface="Perpetua" panose="02020502060401020303" pitchFamily="18" charset="0"/>
              </a:defRPr>
            </a:lvl1pPr>
          </a:lstStyle>
          <a:p>
            <a:r>
              <a:rPr lang="es-ES" dirty="0"/>
              <a:t>Amparo Montesinos Clavel</a:t>
            </a:r>
            <a:endParaRPr lang="ca-ES" dirty="0"/>
          </a:p>
        </p:txBody>
      </p:sp>
      <p:sp>
        <p:nvSpPr>
          <p:cNvPr id="2" name="1 Rectángulo"/>
          <p:cNvSpPr/>
          <p:nvPr/>
        </p:nvSpPr>
        <p:spPr>
          <a:xfrm>
            <a:off x="17287" y="4774168"/>
            <a:ext cx="4578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a-ES" cap="small" dirty="0" smtClean="0">
                <a:latin typeface="Perpetua" panose="02020502060401020303" pitchFamily="18" charset="0"/>
              </a:rPr>
              <a:t>*actual </a:t>
            </a:r>
            <a:r>
              <a:rPr lang="ca-ES" cap="small" dirty="0">
                <a:latin typeface="Perpetua" panose="02020502060401020303" pitchFamily="18" charset="0"/>
              </a:rPr>
              <a:t>Servei </a:t>
            </a:r>
            <a:r>
              <a:rPr lang="ca-ES" cap="small" dirty="0" smtClean="0">
                <a:latin typeface="Perpetua" panose="02020502060401020303" pitchFamily="18" charset="0"/>
              </a:rPr>
              <a:t> de </a:t>
            </a:r>
            <a:r>
              <a:rPr lang="ca-ES" cap="small" dirty="0">
                <a:latin typeface="Perpetua" panose="02020502060401020303" pitchFamily="18" charset="0"/>
              </a:rPr>
              <a:t>Contractació </a:t>
            </a:r>
            <a:r>
              <a:rPr lang="ca-ES" cap="small" dirty="0" smtClean="0">
                <a:latin typeface="Perpetua" panose="02020502060401020303" pitchFamily="18" charset="0"/>
              </a:rPr>
              <a:t>Administrativa</a:t>
            </a:r>
            <a:endParaRPr lang="ca-ES" cap="small" dirty="0">
              <a:latin typeface="Perpetua" panose="02020502060401020303" pitchFamily="18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14446" y="4002924"/>
            <a:ext cx="4089600" cy="510778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cap="small" dirty="0" smtClean="0">
                <a:latin typeface="Perpetua" panose="02020502060401020303" pitchFamily="18" charset="0"/>
              </a:rPr>
              <a:t>M. Carmen Juan Martínez</a:t>
            </a:r>
            <a:endParaRPr lang="ca-ES" sz="2000" cap="small" dirty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4413836" y="4002923"/>
            <a:ext cx="4450574" cy="5112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Directora Servei d’Extensió </a:t>
            </a:r>
            <a:r>
              <a:rPr lang="ca-ES" sz="2400" cap="small" dirty="0">
                <a:solidFill>
                  <a:schemeClr val="tx1"/>
                </a:solidFill>
                <a:latin typeface="Perpetua" panose="02020502060401020303" pitchFamily="18" charset="0"/>
              </a:rPr>
              <a:t>U</a:t>
            </a: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niv.</a:t>
            </a:r>
            <a:endParaRPr lang="ca-ES" sz="2400" cap="small" dirty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cxnSp>
        <p:nvCxnSpPr>
          <p:cNvPr id="4" name="3 Conector recto"/>
          <p:cNvCxnSpPr/>
          <p:nvPr/>
        </p:nvCxnSpPr>
        <p:spPr>
          <a:xfrm>
            <a:off x="214446" y="4774168"/>
            <a:ext cx="36894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142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18821" y="3291830"/>
            <a:ext cx="4089317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400" cap="small" dirty="0" err="1">
                <a:latin typeface="Perpetua" panose="02020502060401020303" pitchFamily="18" charset="0"/>
              </a:rPr>
              <a:t>Macrina</a:t>
            </a:r>
            <a:r>
              <a:rPr lang="es-ES" sz="2400" cap="small" dirty="0">
                <a:latin typeface="Perpetua" panose="02020502060401020303" pitchFamily="18" charset="0"/>
              </a:rPr>
              <a:t> Josefina Álvarez </a:t>
            </a:r>
            <a:r>
              <a:rPr lang="es-ES" sz="2400" cap="small" dirty="0" smtClean="0">
                <a:latin typeface="Perpetua" panose="02020502060401020303" pitchFamily="18" charset="0"/>
              </a:rPr>
              <a:t>Sáez</a:t>
            </a:r>
            <a:endParaRPr lang="ca-ES" sz="2200" cap="small" dirty="0" smtClean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265443" y="4363929"/>
            <a:ext cx="8856984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3500"/>
              </a:lnSpc>
            </a:pPr>
            <a:endParaRPr lang="ca-ES" sz="3200" cap="small" dirty="0">
              <a:latin typeface="Perpetua" panose="02020502060401020303" pitchFamily="18" charset="0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467293" y="3291830"/>
            <a:ext cx="4449357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a-ES" sz="2400" cap="small" dirty="0" smtClean="0">
                <a:latin typeface="Perpetua" panose="02020502060401020303" pitchFamily="18" charset="0"/>
              </a:rPr>
              <a:t>Facultat </a:t>
            </a:r>
            <a:r>
              <a:rPr lang="ca-ES" sz="2400" cap="small" dirty="0">
                <a:latin typeface="Perpetua" panose="02020502060401020303" pitchFamily="18" charset="0"/>
              </a:rPr>
              <a:t>de Ciències </a:t>
            </a:r>
            <a:r>
              <a:rPr lang="ca-ES" sz="2400" cap="small" dirty="0" smtClean="0">
                <a:latin typeface="Perpetua" panose="02020502060401020303" pitchFamily="18" charset="0"/>
              </a:rPr>
              <a:t>Matemàtiques</a:t>
            </a:r>
            <a:endParaRPr lang="ca-ES" sz="2200" cap="small" dirty="0" smtClean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17605" y="4037807"/>
            <a:ext cx="4089317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400" cap="small" dirty="0" smtClean="0">
                <a:latin typeface="Perpetua" panose="02020502060401020303" pitchFamily="18" charset="0"/>
              </a:rPr>
              <a:t>Rosario Serrano </a:t>
            </a:r>
            <a:r>
              <a:rPr lang="es-ES" sz="2400" cap="small" dirty="0" err="1" smtClean="0">
                <a:latin typeface="Perpetua" panose="02020502060401020303" pitchFamily="18" charset="0"/>
              </a:rPr>
              <a:t>Romaguera</a:t>
            </a:r>
            <a:endParaRPr lang="ca-ES" sz="2200" cap="small" dirty="0" smtClean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466077" y="4037807"/>
            <a:ext cx="4449357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a-ES" sz="2400" cap="small" dirty="0" smtClean="0">
                <a:latin typeface="Perpetua" panose="02020502060401020303" pitchFamily="18" charset="0"/>
              </a:rPr>
              <a:t>Facultat </a:t>
            </a:r>
            <a:r>
              <a:rPr lang="ca-ES" sz="2400" cap="small" dirty="0">
                <a:latin typeface="Perpetua" panose="02020502060401020303" pitchFamily="18" charset="0"/>
              </a:rPr>
              <a:t>de Ciències </a:t>
            </a:r>
            <a:r>
              <a:rPr lang="ca-ES" sz="2400" cap="small" dirty="0" smtClean="0">
                <a:latin typeface="Perpetua" panose="02020502060401020303" pitchFamily="18" charset="0"/>
              </a:rPr>
              <a:t>Químiques</a:t>
            </a:r>
            <a:endParaRPr lang="ca-ES" sz="2200" cap="small" dirty="0" smtClean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30963" y="2427734"/>
            <a:ext cx="4089317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400" cap="small" dirty="0" smtClean="0">
                <a:latin typeface="Perpetua" panose="02020502060401020303" pitchFamily="18" charset="0"/>
              </a:rPr>
              <a:t>M. Jesús Vila Aguilar</a:t>
            </a:r>
            <a:endParaRPr lang="ca-ES" sz="2200" cap="small" dirty="0" smtClean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479435" y="2427734"/>
            <a:ext cx="4449357" cy="70083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ca-ES" sz="2400" cap="small" dirty="0" smtClean="0">
                <a:latin typeface="Perpetua" panose="02020502060401020303" pitchFamily="18" charset="0"/>
              </a:rPr>
              <a:t>Facultat </a:t>
            </a:r>
            <a:r>
              <a:rPr lang="ca-ES" sz="2400" cap="small" dirty="0">
                <a:latin typeface="Perpetua" panose="02020502060401020303" pitchFamily="18" charset="0"/>
              </a:rPr>
              <a:t>de </a:t>
            </a:r>
            <a:r>
              <a:rPr lang="ca-ES" sz="2400" cap="small" dirty="0" smtClean="0">
                <a:latin typeface="Perpetua" panose="02020502060401020303" pitchFamily="18" charset="0"/>
              </a:rPr>
              <a:t>Filologia, Traducció i Comunicació</a:t>
            </a:r>
            <a:endParaRPr lang="ca-ES" sz="2200" cap="small" dirty="0" smtClean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44803" y="1790620"/>
            <a:ext cx="4089317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400" cap="small" dirty="0" smtClean="0">
                <a:latin typeface="Perpetua" panose="02020502060401020303" pitchFamily="18" charset="0"/>
              </a:rPr>
              <a:t>Rosa </a:t>
            </a:r>
            <a:r>
              <a:rPr lang="es-ES" sz="2400" cap="small" dirty="0" err="1" smtClean="0">
                <a:latin typeface="Perpetua" panose="02020502060401020303" pitchFamily="18" charset="0"/>
              </a:rPr>
              <a:t>Llorca</a:t>
            </a:r>
            <a:r>
              <a:rPr lang="es-ES" sz="2400" cap="small" dirty="0" smtClean="0">
                <a:latin typeface="Perpetua" panose="02020502060401020303" pitchFamily="18" charset="0"/>
              </a:rPr>
              <a:t> </a:t>
            </a:r>
            <a:r>
              <a:rPr lang="es-ES" sz="2400" cap="small" dirty="0" err="1" smtClean="0">
                <a:latin typeface="Perpetua" panose="02020502060401020303" pitchFamily="18" charset="0"/>
              </a:rPr>
              <a:t>Corresa</a:t>
            </a:r>
            <a:endParaRPr lang="ca-ES" sz="2200" cap="small" dirty="0" smtClean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4493275" y="1790620"/>
            <a:ext cx="4449357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a-ES" sz="2400" cap="small" dirty="0" smtClean="0">
                <a:latin typeface="Perpetua" panose="02020502060401020303" pitchFamily="18" charset="0"/>
              </a:rPr>
              <a:t>EU de Fisioteràpia</a:t>
            </a:r>
            <a:endParaRPr lang="ca-ES" sz="2200" cap="small" dirty="0" smtClean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431185" y="51470"/>
            <a:ext cx="8167464" cy="1249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4400"/>
              </a:lnSpc>
              <a:spcBef>
                <a:spcPct val="0"/>
              </a:spcBef>
            </a:pPr>
            <a:r>
              <a:rPr lang="ca-ES" sz="4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  <a:ea typeface="+mj-ea"/>
                <a:cs typeface="+mj-cs"/>
              </a:rPr>
              <a:t>Pioneres a l’Administració de </a:t>
            </a:r>
            <a:r>
              <a:rPr lang="ca-ES" sz="4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  <a:ea typeface="+mj-ea"/>
                <a:cs typeface="+mj-cs"/>
              </a:rPr>
              <a:t>Centres que no han pogut assistir </a:t>
            </a:r>
            <a:endParaRPr lang="ca-ES" sz="4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  <a:ea typeface="+mj-ea"/>
              <a:cs typeface="+mj-cs"/>
            </a:endParaRPr>
          </a:p>
        </p:txBody>
      </p:sp>
      <p:cxnSp>
        <p:nvCxnSpPr>
          <p:cNvPr id="20" name="19 Conector recto"/>
          <p:cNvCxnSpPr/>
          <p:nvPr/>
        </p:nvCxnSpPr>
        <p:spPr>
          <a:xfrm>
            <a:off x="424823" y="1285268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99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4232405" y="1708383"/>
            <a:ext cx="4320000" cy="828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ca-ES" sz="2600" cap="small" dirty="0" smtClean="0">
                <a:latin typeface="Perpetua" panose="02020502060401020303" pitchFamily="18" charset="0"/>
              </a:rPr>
              <a:t>Cap del Servei d’Estudiants i Assumptes Generals</a:t>
            </a:r>
            <a:endParaRPr lang="ca-ES" sz="2600" cap="small" dirty="0" smtClean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481899" y="238918"/>
            <a:ext cx="8466440" cy="1226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4300"/>
              </a:lnSpc>
              <a:spcBef>
                <a:spcPct val="0"/>
              </a:spcBef>
            </a:pPr>
            <a:r>
              <a:rPr lang="ca-ES" sz="4300" dirty="0">
                <a:latin typeface="Perpetua" panose="02020502060401020303" pitchFamily="18" charset="0"/>
              </a:rPr>
              <a:t>Pioneres en la direcció de la gestió i dels serveis universitaris que </a:t>
            </a:r>
            <a:r>
              <a:rPr lang="ca-ES" sz="4300" dirty="0" smtClean="0">
                <a:latin typeface="Perpetua" panose="02020502060401020303" pitchFamily="18" charset="0"/>
              </a:rPr>
              <a:t>ens han deixat</a:t>
            </a:r>
            <a:endParaRPr lang="ca-ES" sz="43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  <a:ea typeface="+mj-ea"/>
              <a:cs typeface="+mj-cs"/>
            </a:endParaRPr>
          </a:p>
        </p:txBody>
      </p:sp>
      <p:cxnSp>
        <p:nvCxnSpPr>
          <p:cNvPr id="20" name="19 Conector recto"/>
          <p:cNvCxnSpPr/>
          <p:nvPr/>
        </p:nvCxnSpPr>
        <p:spPr>
          <a:xfrm>
            <a:off x="409543" y="1430742"/>
            <a:ext cx="841195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21 CuadroTexto"/>
          <p:cNvSpPr txBox="1">
            <a:spLocks noChangeAspect="1"/>
          </p:cNvSpPr>
          <p:nvPr/>
        </p:nvSpPr>
        <p:spPr>
          <a:xfrm>
            <a:off x="753035" y="1714660"/>
            <a:ext cx="3240000" cy="822343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ts val="2800"/>
              </a:lnSpc>
            </a:pPr>
            <a:r>
              <a:rPr lang="es-ES" sz="2600" cap="small" dirty="0" smtClean="0">
                <a:latin typeface="Perpetua" panose="02020502060401020303" pitchFamily="18" charset="0"/>
              </a:rPr>
              <a:t>Remedios Montero García</a:t>
            </a:r>
          </a:p>
        </p:txBody>
      </p:sp>
      <p:sp>
        <p:nvSpPr>
          <p:cNvPr id="6" name="5 CuadroTexto"/>
          <p:cNvSpPr txBox="1">
            <a:spLocks/>
          </p:cNvSpPr>
          <p:nvPr/>
        </p:nvSpPr>
        <p:spPr>
          <a:xfrm>
            <a:off x="753035" y="2779621"/>
            <a:ext cx="3240000" cy="8280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es-ES"/>
            </a:defPPr>
            <a:lvl1pPr algn="ctr">
              <a:defRPr sz="2400" cap="small">
                <a:latin typeface="Perpetua" panose="02020502060401020303" pitchFamily="18" charset="0"/>
              </a:defRPr>
            </a:lvl1pPr>
          </a:lstStyle>
          <a:p>
            <a:pPr>
              <a:lnSpc>
                <a:spcPts val="2800"/>
              </a:lnSpc>
            </a:pPr>
            <a:r>
              <a:rPr lang="ca-ES" sz="2600" dirty="0" smtClean="0"/>
              <a:t>María </a:t>
            </a:r>
            <a:r>
              <a:rPr lang="ca-ES" sz="2600" dirty="0"/>
              <a:t>Moliner Ruiz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4232405" y="2791845"/>
            <a:ext cx="4320000" cy="828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ca-ES" sz="2600" cap="small" dirty="0" smtClean="0">
                <a:latin typeface="Perpetua" panose="02020502060401020303" pitchFamily="18" charset="0"/>
              </a:rPr>
              <a:t>Directora de la </a:t>
            </a:r>
          </a:p>
          <a:p>
            <a:pPr algn="ctr">
              <a:lnSpc>
                <a:spcPts val="2800"/>
              </a:lnSpc>
            </a:pPr>
            <a:r>
              <a:rPr lang="ca-ES" sz="2600" cap="small" dirty="0" smtClean="0">
                <a:latin typeface="Perpetua" panose="02020502060401020303" pitchFamily="18" charset="0"/>
              </a:rPr>
              <a:t>Biblioteca Universitària</a:t>
            </a:r>
            <a:endParaRPr lang="ca-ES" sz="2600" cap="small" dirty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sp>
        <p:nvSpPr>
          <p:cNvPr id="8" name="7 CuadroTexto"/>
          <p:cNvSpPr txBox="1">
            <a:spLocks/>
          </p:cNvSpPr>
          <p:nvPr/>
        </p:nvSpPr>
        <p:spPr>
          <a:xfrm>
            <a:off x="753035" y="3865366"/>
            <a:ext cx="3240000" cy="8280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s-ES" sz="2600" cap="small" dirty="0" smtClean="0">
                <a:latin typeface="Perpetua" panose="02020502060401020303" pitchFamily="18" charset="0"/>
              </a:rPr>
              <a:t>Amelia Olga Quiñones Fernández</a:t>
            </a:r>
            <a:endParaRPr lang="ca-ES" sz="2600" cap="small" dirty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232405" y="3896090"/>
            <a:ext cx="4320000" cy="828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ca-ES" sz="26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Directora de la </a:t>
            </a:r>
          </a:p>
          <a:p>
            <a:pPr algn="ctr">
              <a:lnSpc>
                <a:spcPts val="2800"/>
              </a:lnSpc>
            </a:pPr>
            <a:r>
              <a:rPr lang="ca-ES" sz="26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Unitat d’Igualtat</a:t>
            </a:r>
            <a:endParaRPr lang="ca-ES" sz="2600" cap="small" dirty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43" y="406934"/>
            <a:ext cx="549275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015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75772" y="915566"/>
            <a:ext cx="7565886" cy="1614488"/>
          </a:xfrm>
        </p:spPr>
        <p:txBody>
          <a:bodyPr/>
          <a:lstStyle/>
          <a:p>
            <a:r>
              <a:rPr lang="ca-ES" dirty="0" smtClean="0">
                <a:effectLst/>
                <a:latin typeface="Perpetua" panose="02020502060401020303" pitchFamily="18" charset="0"/>
              </a:rPr>
              <a:t>Pioneres en el Govern de la Universitat</a:t>
            </a:r>
            <a:endParaRPr lang="ca-ES" dirty="0">
              <a:effectLst/>
              <a:latin typeface="Perpetua" panose="02020502060401020303" pitchFamily="18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>
                <a:effectLst/>
                <a:latin typeface="Perpetua" panose="02020502060401020303" pitchFamily="18" charset="0"/>
              </a:rPr>
              <a:t>Universitat de València</a:t>
            </a:r>
            <a:endParaRPr lang="es-ES" dirty="0">
              <a:effectLst/>
              <a:latin typeface="Perpetua" panose="02020502060401020303" pitchFamily="18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292357"/>
            <a:ext cx="1296144" cy="619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6 CuadroTexto"/>
          <p:cNvSpPr txBox="1"/>
          <p:nvPr/>
        </p:nvSpPr>
        <p:spPr>
          <a:xfrm>
            <a:off x="199708" y="4371009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dirty="0" smtClean="0">
                <a:latin typeface="Perpetua" panose="02020502060401020303" pitchFamily="18" charset="0"/>
              </a:rPr>
              <a:t>Organitza</a:t>
            </a:r>
            <a:endParaRPr lang="ca-ES" dirty="0"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57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38582" y="3627234"/>
            <a:ext cx="7971224" cy="68580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s-ES" cap="small" dirty="0">
                <a:latin typeface="Perpetua" panose="02020502060401020303" pitchFamily="18" charset="0"/>
              </a:rPr>
              <a:t>Antonia Sánchez Macarro</a:t>
            </a:r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1" t="8417"/>
          <a:stretch/>
        </p:blipFill>
        <p:spPr>
          <a:xfrm>
            <a:off x="611560" y="655154"/>
            <a:ext cx="2143490" cy="2355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2 CuadroTexto"/>
          <p:cNvSpPr txBox="1"/>
          <p:nvPr/>
        </p:nvSpPr>
        <p:spPr>
          <a:xfrm>
            <a:off x="3131840" y="360391"/>
            <a:ext cx="5688632" cy="296491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marL="176213" indent="-176213">
              <a:lnSpc>
                <a:spcPts val="3200"/>
              </a:lnSpc>
              <a:buFont typeface="Arial" panose="020B0604020202020204" pitchFamily="34" charset="0"/>
              <a:buChar char="•"/>
              <a:defRPr sz="2600" cap="small">
                <a:latin typeface="Perpetua" panose="02020502060401020303" pitchFamily="18" charset="0"/>
              </a:defRPr>
            </a:lvl1pPr>
          </a:lstStyle>
          <a:p>
            <a:r>
              <a:rPr lang="ca-ES" sz="2800" dirty="0"/>
              <a:t>Professora titular de Filologia Anglesa</a:t>
            </a:r>
          </a:p>
          <a:p>
            <a:r>
              <a:rPr lang="ca-ES" sz="2800" dirty="0"/>
              <a:t>Vicedegana de la Facultat de </a:t>
            </a:r>
            <a:r>
              <a:rPr lang="ca-ES" sz="2800" dirty="0" smtClean="0"/>
              <a:t>Filologia, Traducció i Comunicació</a:t>
            </a:r>
            <a:endParaRPr lang="ca-ES" sz="2800" dirty="0"/>
          </a:p>
          <a:p>
            <a:r>
              <a:rPr lang="ca-ES" sz="2800" dirty="0"/>
              <a:t>Degana de la Facultat de </a:t>
            </a:r>
            <a:r>
              <a:rPr lang="ca-ES" sz="2800" dirty="0" smtClean="0"/>
              <a:t>Filologia, Traducció i Comunicació</a:t>
            </a:r>
            <a:endParaRPr lang="ca-ES" sz="2800" dirty="0"/>
          </a:p>
          <a:p>
            <a:r>
              <a:rPr lang="ca-ES" sz="2800" dirty="0"/>
              <a:t>Presidenta del Tribunal de Greuges</a:t>
            </a:r>
          </a:p>
        </p:txBody>
      </p:sp>
      <p:cxnSp>
        <p:nvCxnSpPr>
          <p:cNvPr id="6" name="5 Conector recto"/>
          <p:cNvCxnSpPr/>
          <p:nvPr/>
        </p:nvCxnSpPr>
        <p:spPr>
          <a:xfrm>
            <a:off x="555742" y="4290273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1 Título"/>
          <p:cNvSpPr txBox="1">
            <a:spLocks/>
          </p:cNvSpPr>
          <p:nvPr/>
        </p:nvSpPr>
        <p:spPr>
          <a:xfrm>
            <a:off x="195702" y="4227934"/>
            <a:ext cx="8856984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>
              <a:spcBef>
                <a:spcPct val="0"/>
              </a:spcBef>
              <a:buNone/>
              <a:defRPr sz="4000" cap="smal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ca-ES" sz="3600" dirty="0"/>
              <a:t>Primera Síndica de Greuges de la </a:t>
            </a:r>
            <a:r>
              <a:rPr lang="ca-ES" sz="3600" dirty="0" smtClean="0"/>
              <a:t>UV</a:t>
            </a:r>
            <a:endParaRPr lang="ca-ES" sz="3600" dirty="0"/>
          </a:p>
        </p:txBody>
      </p:sp>
    </p:spTree>
    <p:extLst>
      <p:ext uri="{BB962C8B-B14F-4D97-AF65-F5344CB8AC3E}">
        <p14:creationId xmlns:p14="http://schemas.microsoft.com/office/powerpoint/2010/main" val="425199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638775" y="3533201"/>
            <a:ext cx="7970837" cy="68580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s-ES" cap="small" dirty="0" smtClean="0">
                <a:latin typeface="Perpetua" panose="02020502060401020303" pitchFamily="18" charset="0"/>
              </a:rPr>
              <a:t>Pilar Teresa </a:t>
            </a:r>
            <a:r>
              <a:rPr lang="es-ES" cap="small" dirty="0" err="1" smtClean="0">
                <a:latin typeface="Perpetua" panose="02020502060401020303" pitchFamily="18" charset="0"/>
              </a:rPr>
              <a:t>Sarrión</a:t>
            </a:r>
            <a:r>
              <a:rPr lang="es-ES" cap="small" dirty="0" smtClean="0">
                <a:latin typeface="Perpetua" panose="02020502060401020303" pitchFamily="18" charset="0"/>
              </a:rPr>
              <a:t> Ponce</a:t>
            </a:r>
            <a:endParaRPr lang="es-ES" cap="small" dirty="0">
              <a:latin typeface="Perpetua" panose="02020502060401020303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004014" y="195486"/>
            <a:ext cx="5888466" cy="318164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marL="176213" indent="-176213">
              <a:lnSpc>
                <a:spcPts val="3200"/>
              </a:lnSpc>
              <a:buFont typeface="Arial" panose="020B0604020202020204" pitchFamily="34" charset="0"/>
              <a:buChar char="•"/>
              <a:defRPr sz="2600" cap="small">
                <a:latin typeface="Perpetua" panose="02020502060401020303" pitchFamily="18" charset="0"/>
              </a:defRPr>
            </a:lvl1pPr>
          </a:lstStyle>
          <a:p>
            <a:pPr>
              <a:lnSpc>
                <a:spcPts val="3000"/>
              </a:lnSpc>
            </a:pPr>
            <a:r>
              <a:rPr lang="ca-ES" sz="2800" dirty="0"/>
              <a:t>Primera delegada del rector </a:t>
            </a:r>
            <a:r>
              <a:rPr lang="ca-ES" sz="2800" dirty="0" smtClean="0"/>
              <a:t>per a </a:t>
            </a:r>
            <a:r>
              <a:rPr lang="ca-ES" sz="2800" dirty="0"/>
              <a:t>estudiants i </a:t>
            </a:r>
            <a:r>
              <a:rPr lang="ca-ES" sz="2800" dirty="0" smtClean="0"/>
              <a:t>estudiantes</a:t>
            </a:r>
          </a:p>
          <a:p>
            <a:pPr lvl="0">
              <a:lnSpc>
                <a:spcPts val="3000"/>
              </a:lnSpc>
            </a:pPr>
            <a:r>
              <a:rPr lang="es-ES" sz="2800" dirty="0" err="1" smtClean="0"/>
              <a:t>Membre</a:t>
            </a:r>
            <a:r>
              <a:rPr lang="es-ES" sz="2800" dirty="0" smtClean="0"/>
              <a:t> del Claustre, del Consell de </a:t>
            </a:r>
            <a:r>
              <a:rPr lang="es-ES" sz="2800" dirty="0" err="1" smtClean="0"/>
              <a:t>Govern</a:t>
            </a:r>
            <a:r>
              <a:rPr lang="es-ES" sz="2800" dirty="0" smtClean="0"/>
              <a:t>, de les </a:t>
            </a:r>
            <a:r>
              <a:rPr lang="es-ES" sz="2800" dirty="0" err="1" smtClean="0"/>
              <a:t>Comissions</a:t>
            </a:r>
            <a:r>
              <a:rPr lang="es-ES" sz="2800" dirty="0" smtClean="0"/>
              <a:t> </a:t>
            </a:r>
            <a:r>
              <a:rPr lang="es-ES" sz="2800" dirty="0" err="1" smtClean="0"/>
              <a:t>d’Estatuts</a:t>
            </a:r>
            <a:r>
              <a:rPr lang="es-ES" sz="2800" dirty="0" smtClean="0"/>
              <a:t> i del PEUV</a:t>
            </a:r>
            <a:endParaRPr lang="ca-ES" sz="2800" dirty="0" smtClean="0"/>
          </a:p>
          <a:p>
            <a:pPr lvl="0">
              <a:lnSpc>
                <a:spcPts val="3000"/>
              </a:lnSpc>
            </a:pPr>
            <a:r>
              <a:rPr lang="ca-ES" sz="2800" dirty="0" smtClean="0"/>
              <a:t>Diputada Corts Valencianes en la VIII Legislatura (2011-2015)</a:t>
            </a:r>
          </a:p>
          <a:p>
            <a:pPr lvl="0">
              <a:lnSpc>
                <a:spcPts val="3000"/>
              </a:lnSpc>
            </a:pPr>
            <a:r>
              <a:rPr lang="ca-ES" sz="2800" dirty="0" smtClean="0"/>
              <a:t>Alcaldessa d’Anna</a:t>
            </a:r>
            <a:endParaRPr lang="ca-ES" sz="2800" dirty="0"/>
          </a:p>
        </p:txBody>
      </p:sp>
      <p:cxnSp>
        <p:nvCxnSpPr>
          <p:cNvPr id="6" name="5 Conector recto"/>
          <p:cNvCxnSpPr/>
          <p:nvPr/>
        </p:nvCxnSpPr>
        <p:spPr>
          <a:xfrm>
            <a:off x="555742" y="4146264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1 Título"/>
          <p:cNvSpPr txBox="1">
            <a:spLocks/>
          </p:cNvSpPr>
          <p:nvPr/>
        </p:nvSpPr>
        <p:spPr>
          <a:xfrm>
            <a:off x="195702" y="4445416"/>
            <a:ext cx="8856984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>
              <a:spcBef>
                <a:spcPct val="0"/>
              </a:spcBef>
              <a:buNone/>
              <a:defRPr sz="4000" cap="smal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3200"/>
              </a:lnSpc>
            </a:pPr>
            <a:r>
              <a:rPr lang="ca-ES" sz="3600" dirty="0" smtClean="0"/>
              <a:t>Primera delegada del rector per</a:t>
            </a:r>
          </a:p>
          <a:p>
            <a:pPr>
              <a:lnSpc>
                <a:spcPts val="3200"/>
              </a:lnSpc>
            </a:pPr>
            <a:r>
              <a:rPr lang="ca-ES" sz="3600" dirty="0" smtClean="0"/>
              <a:t>a estudiants i estudiantes</a:t>
            </a:r>
            <a:endParaRPr lang="ca-ES" sz="36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2" t="2865" r="22478" b="47640"/>
          <a:stretch/>
        </p:blipFill>
        <p:spPr>
          <a:xfrm>
            <a:off x="323528" y="430707"/>
            <a:ext cx="2213264" cy="2545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4343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638775" y="3803367"/>
            <a:ext cx="7970837" cy="68580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s-ES" cap="small" dirty="0" smtClean="0">
                <a:latin typeface="Perpetua" panose="02020502060401020303" pitchFamily="18" charset="0"/>
              </a:rPr>
              <a:t>Rosa M. Moliner Navarro</a:t>
            </a:r>
            <a:endParaRPr lang="es-ES" cap="small" dirty="0">
              <a:latin typeface="Perpetua" panose="02020502060401020303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546114" y="173406"/>
            <a:ext cx="6408712" cy="337528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marL="176213" indent="-176213">
              <a:lnSpc>
                <a:spcPts val="3200"/>
              </a:lnSpc>
              <a:buFont typeface="Arial" panose="020B0604020202020204" pitchFamily="34" charset="0"/>
              <a:buChar char="•"/>
              <a:defRPr sz="2600" cap="small">
                <a:latin typeface="Perpetua" panose="02020502060401020303" pitchFamily="18" charset="0"/>
              </a:defRPr>
            </a:lvl1pPr>
          </a:lstStyle>
          <a:p>
            <a:r>
              <a:rPr lang="ca-ES" sz="2500" dirty="0" smtClean="0"/>
              <a:t>Professora Titular de Dret civil</a:t>
            </a:r>
          </a:p>
          <a:p>
            <a:r>
              <a:rPr lang="ca-ES" sz="2500" dirty="0" smtClean="0"/>
              <a:t>Vicerectora d’organització de la docència, Universitat Jaume I de Castelló </a:t>
            </a:r>
          </a:p>
          <a:p>
            <a:r>
              <a:rPr lang="ca-ES" sz="2500" dirty="0" smtClean="0"/>
              <a:t>Primera Secretària General de la UV</a:t>
            </a:r>
          </a:p>
          <a:p>
            <a:r>
              <a:rPr lang="ca-ES" sz="2500" dirty="0" smtClean="0"/>
              <a:t>Vicerectora de Relacions Institucionals i Cooperació</a:t>
            </a:r>
          </a:p>
          <a:p>
            <a:r>
              <a:rPr lang="ca-ES" sz="2500" dirty="0" smtClean="0"/>
              <a:t>Vocal de la Comissió de Codificació de Dret Civil Valencià</a:t>
            </a:r>
            <a:endParaRPr lang="ca-ES" sz="2500" dirty="0"/>
          </a:p>
        </p:txBody>
      </p:sp>
      <p:cxnSp>
        <p:nvCxnSpPr>
          <p:cNvPr id="6" name="5 Conector recto"/>
          <p:cNvCxnSpPr/>
          <p:nvPr/>
        </p:nvCxnSpPr>
        <p:spPr>
          <a:xfrm>
            <a:off x="555742" y="4416430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1 Título"/>
          <p:cNvSpPr txBox="1">
            <a:spLocks/>
          </p:cNvSpPr>
          <p:nvPr/>
        </p:nvSpPr>
        <p:spPr>
          <a:xfrm>
            <a:off x="195702" y="4341506"/>
            <a:ext cx="8856984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>
              <a:spcBef>
                <a:spcPct val="0"/>
              </a:spcBef>
              <a:buNone/>
              <a:defRPr sz="4000" cap="smal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3500"/>
              </a:lnSpc>
            </a:pPr>
            <a:r>
              <a:rPr lang="ca-ES" dirty="0" smtClean="0"/>
              <a:t>Primera secretària general de la UV</a:t>
            </a:r>
            <a:endParaRPr lang="ca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" t="5579" r="3770" b="2446"/>
          <a:stretch/>
        </p:blipFill>
        <p:spPr>
          <a:xfrm>
            <a:off x="446465" y="566001"/>
            <a:ext cx="1750384" cy="2490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2797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68363" y="3778020"/>
            <a:ext cx="7971224" cy="685800"/>
          </a:xfrm>
        </p:spPr>
        <p:txBody>
          <a:bodyPr/>
          <a:lstStyle/>
          <a:p>
            <a:pPr algn="ctr"/>
            <a:r>
              <a:rPr lang="ca-ES" cap="small" dirty="0" smtClean="0">
                <a:latin typeface="Perpetua" panose="02020502060401020303" pitchFamily="18" charset="0"/>
                <a:ea typeface="+mn-ea"/>
                <a:cs typeface="+mn-cs"/>
              </a:rPr>
              <a:t>Clara Martínez Fuentes</a:t>
            </a:r>
            <a:endParaRPr lang="ca-ES" cap="small" dirty="0">
              <a:latin typeface="Perpetua" panose="02020502060401020303" pitchFamily="18" charset="0"/>
              <a:ea typeface="+mn-ea"/>
              <a:cs typeface="+mn-cs"/>
            </a:endParaRP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55526"/>
            <a:ext cx="2015662" cy="2473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2 CuadroTexto"/>
          <p:cNvSpPr txBox="1"/>
          <p:nvPr/>
        </p:nvSpPr>
        <p:spPr>
          <a:xfrm>
            <a:off x="2627784" y="195486"/>
            <a:ext cx="6259802" cy="335565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marL="285750" indent="-28575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a-ES" sz="2600" cap="sm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Professora Titular del Departament de Direcció d’Empreses</a:t>
            </a:r>
          </a:p>
          <a:p>
            <a:pPr marL="285750" indent="-28575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a-ES" sz="2600" cap="sm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Secretària de la Facultat d'Econòmiques </a:t>
            </a:r>
            <a:r>
              <a:rPr lang="ca-ES" sz="2600" cap="smal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i Empresarials </a:t>
            </a:r>
            <a:endParaRPr lang="ca-ES" sz="2600" cap="small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  <a:p>
            <a:pPr marL="285750" indent="-28575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a-ES" sz="2600" cap="sm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Vicedegana de la Facultat d'Econòmiques i Empresarials i de la Facultat d’Economia</a:t>
            </a:r>
          </a:p>
          <a:p>
            <a:pPr marL="285750" indent="-28575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a-ES" sz="2600" cap="sm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Vicerectora de Sostenibilitat i Infraestructures de la UV</a:t>
            </a:r>
          </a:p>
        </p:txBody>
      </p:sp>
      <p:cxnSp>
        <p:nvCxnSpPr>
          <p:cNvPr id="6" name="5 Conector recto"/>
          <p:cNvCxnSpPr/>
          <p:nvPr/>
        </p:nvCxnSpPr>
        <p:spPr>
          <a:xfrm>
            <a:off x="485523" y="4431198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1 Título"/>
          <p:cNvSpPr txBox="1">
            <a:spLocks/>
          </p:cNvSpPr>
          <p:nvPr/>
        </p:nvSpPr>
        <p:spPr>
          <a:xfrm>
            <a:off x="568363" y="4364181"/>
            <a:ext cx="7971224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3500"/>
              </a:lnSpc>
            </a:pPr>
            <a:r>
              <a:rPr lang="ca-ES" sz="3200" cap="small" dirty="0" smtClean="0">
                <a:latin typeface="Perpetua" panose="02020502060401020303" pitchFamily="18" charset="0"/>
                <a:ea typeface="+mn-ea"/>
                <a:cs typeface="+mn-cs"/>
              </a:rPr>
              <a:t>Primera Vicerectora de l’Àrea de Sostenibilitat</a:t>
            </a:r>
            <a:endParaRPr lang="ca-ES" sz="3200" cap="small" dirty="0">
              <a:latin typeface="Perpetua" panose="02020502060401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52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68363" y="3778020"/>
            <a:ext cx="7971224" cy="685800"/>
          </a:xfrm>
        </p:spPr>
        <p:txBody>
          <a:bodyPr/>
          <a:lstStyle/>
          <a:p>
            <a:pPr algn="ctr"/>
            <a:r>
              <a:rPr lang="ca-ES" cap="small" dirty="0" smtClean="0">
                <a:latin typeface="Perpetua" panose="02020502060401020303" pitchFamily="18" charset="0"/>
                <a:ea typeface="+mn-ea"/>
                <a:cs typeface="+mn-cs"/>
              </a:rPr>
              <a:t>Olga Gil </a:t>
            </a:r>
            <a:r>
              <a:rPr lang="ca-ES" cap="small" dirty="0" err="1" smtClean="0">
                <a:latin typeface="Perpetua" panose="02020502060401020303" pitchFamily="18" charset="0"/>
                <a:ea typeface="+mn-ea"/>
                <a:cs typeface="+mn-cs"/>
              </a:rPr>
              <a:t>Medrano</a:t>
            </a:r>
            <a:endParaRPr lang="ca-ES" cap="small" dirty="0">
              <a:latin typeface="Perpetua" panose="02020502060401020303" pitchFamily="18" charset="0"/>
              <a:ea typeface="+mn-ea"/>
              <a:cs typeface="+mn-cs"/>
            </a:endParaRP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5"/>
          <a:stretch/>
        </p:blipFill>
        <p:spPr>
          <a:xfrm>
            <a:off x="179512" y="890070"/>
            <a:ext cx="2619981" cy="20236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2 CuadroTexto"/>
          <p:cNvSpPr txBox="1"/>
          <p:nvPr/>
        </p:nvSpPr>
        <p:spPr>
          <a:xfrm>
            <a:off x="2945155" y="339502"/>
            <a:ext cx="5976664" cy="312482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marL="285750" indent="-28575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a-ES" sz="2600" cap="sm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Catedràtica de Geometria i Topologia </a:t>
            </a:r>
          </a:p>
          <a:p>
            <a:pPr marL="285750" indent="-28575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ca-ES" sz="2600" cap="sm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Vicerectora de Relacions Internacionals i Cooperació de la UV</a:t>
            </a:r>
          </a:p>
          <a:p>
            <a:pPr marL="285750" indent="-28575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ca-ES" sz="2600" cap="sm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Membre de diversos Comitès, Jurats i Associacions científiques</a:t>
            </a:r>
          </a:p>
          <a:p>
            <a:pPr marL="285750" indent="-28575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ca-ES" sz="2600" cap="sm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Autora de nombroses publicacions i directora de diverses tesis doctorals</a:t>
            </a:r>
            <a:endParaRPr lang="ca-ES" sz="2600" cap="sm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485523" y="4431198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1 Título"/>
          <p:cNvSpPr txBox="1">
            <a:spLocks/>
          </p:cNvSpPr>
          <p:nvPr/>
        </p:nvSpPr>
        <p:spPr>
          <a:xfrm>
            <a:off x="568363" y="4364181"/>
            <a:ext cx="7971224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3500"/>
              </a:lnSpc>
            </a:pPr>
            <a:r>
              <a:rPr lang="ca-ES" sz="3200" cap="small" dirty="0" smtClean="0">
                <a:latin typeface="Perpetua" panose="02020502060401020303" pitchFamily="18" charset="0"/>
                <a:ea typeface="+mn-ea"/>
                <a:cs typeface="+mn-cs"/>
              </a:rPr>
              <a:t>Primera Vicerectora de l’Àrea de Cooperació</a:t>
            </a:r>
            <a:endParaRPr lang="ca-ES" sz="3200" cap="small" dirty="0">
              <a:latin typeface="Perpetua" panose="02020502060401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40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7190" y="3829975"/>
            <a:ext cx="7971224" cy="685800"/>
          </a:xfrm>
        </p:spPr>
        <p:txBody>
          <a:bodyPr/>
          <a:lstStyle/>
          <a:p>
            <a:pPr algn="ctr"/>
            <a:r>
              <a:rPr lang="ca-ES" cap="small" dirty="0" smtClean="0">
                <a:latin typeface="Perpetua" panose="02020502060401020303" pitchFamily="18" charset="0"/>
                <a:ea typeface="+mn-ea"/>
                <a:cs typeface="+mn-cs"/>
              </a:rPr>
              <a:t>M. </a:t>
            </a:r>
            <a:r>
              <a:rPr lang="ca-ES" cap="small" dirty="0">
                <a:latin typeface="Perpetua" panose="02020502060401020303" pitchFamily="18" charset="0"/>
                <a:ea typeface="+mn-ea"/>
                <a:cs typeface="+mn-cs"/>
              </a:rPr>
              <a:t>V</a:t>
            </a:r>
            <a:r>
              <a:rPr lang="ca-ES" cap="small" dirty="0" smtClean="0">
                <a:latin typeface="Perpetua" panose="02020502060401020303" pitchFamily="18" charset="0"/>
                <a:ea typeface="+mn-ea"/>
                <a:cs typeface="+mn-cs"/>
              </a:rPr>
              <a:t>icenta Mestre Escrivá</a:t>
            </a:r>
            <a:endParaRPr lang="ca-ES" cap="small" dirty="0">
              <a:latin typeface="Perpetua" panose="02020502060401020303" pitchFamily="18" charset="0"/>
              <a:ea typeface="+mn-ea"/>
              <a:cs typeface="+mn-cs"/>
            </a:endParaRP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2" t="9451" r="14726"/>
          <a:stretch/>
        </p:blipFill>
        <p:spPr>
          <a:xfrm rot="10800000">
            <a:off x="323528" y="843558"/>
            <a:ext cx="2196397" cy="19776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2 CuadroTexto"/>
          <p:cNvSpPr txBox="1"/>
          <p:nvPr/>
        </p:nvSpPr>
        <p:spPr>
          <a:xfrm>
            <a:off x="2771800" y="195486"/>
            <a:ext cx="6138706" cy="353518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ca-ES" sz="2600" cap="smal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Premi </a:t>
            </a:r>
            <a:r>
              <a:rPr lang="ca-ES" sz="2600" cap="sm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Nacional Millors Becaris </a:t>
            </a:r>
            <a:r>
              <a:rPr lang="ca-ES" sz="2600" cap="smal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del Ministeri i </a:t>
            </a:r>
            <a:r>
              <a:rPr lang="ca-ES" sz="2600" cap="sm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Premi Extraordinari </a:t>
            </a:r>
            <a:r>
              <a:rPr lang="ca-ES" sz="2600" cap="smal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de </a:t>
            </a:r>
            <a:r>
              <a:rPr lang="ca-ES" sz="2600" cap="sm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Doctorat</a:t>
            </a:r>
            <a:endParaRPr lang="ca-E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ca-ES" sz="2600" cap="sm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Catedràtica de Psicologia Bàsica</a:t>
            </a:r>
          </a:p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ca-ES" sz="2600" cap="sm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Secretària i Vicedegana de la Facultat de Psicologia</a:t>
            </a:r>
          </a:p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ca-ES" sz="2600" cap="sm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Primera Degana de la Fac. de Psicologia </a:t>
            </a:r>
          </a:p>
          <a:p>
            <a:pPr marL="285750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ca-ES" sz="2600" cap="sm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Vicerectora d’Estudis I Vicerectora d’Ordenació Acadèmica i Professorat</a:t>
            </a:r>
            <a:endParaRPr lang="ca-ES" sz="2600" cap="sm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454350" y="4483153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1 Título"/>
          <p:cNvSpPr txBox="1">
            <a:spLocks/>
          </p:cNvSpPr>
          <p:nvPr/>
        </p:nvSpPr>
        <p:spPr>
          <a:xfrm>
            <a:off x="537190" y="4371950"/>
            <a:ext cx="7971224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3500"/>
              </a:lnSpc>
            </a:pPr>
            <a:r>
              <a:rPr lang="ca-ES" sz="3600" cap="small" dirty="0" smtClean="0">
                <a:latin typeface="Perpetua" panose="02020502060401020303" pitchFamily="18" charset="0"/>
                <a:ea typeface="+mn-ea"/>
                <a:cs typeface="+mn-cs"/>
              </a:rPr>
              <a:t>Primera Vicerectora de l’Àrea d’Estudis</a:t>
            </a:r>
            <a:endParaRPr lang="ca-ES" sz="3600" cap="small" dirty="0">
              <a:latin typeface="Perpetua" panose="02020502060401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81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03385" y="3245163"/>
            <a:ext cx="7537231" cy="659154"/>
          </a:xfrm>
        </p:spPr>
        <p:txBody>
          <a:bodyPr/>
          <a:lstStyle/>
          <a:p>
            <a:pPr algn="ctr"/>
            <a:r>
              <a:rPr lang="es-ES" cap="small" dirty="0" smtClean="0">
                <a:latin typeface="Perpetua" panose="02020502060401020303" pitchFamily="18" charset="0"/>
              </a:rPr>
              <a:t>M. Josep Cuenca </a:t>
            </a:r>
            <a:r>
              <a:rPr lang="es-ES" cap="small" dirty="0" err="1" smtClean="0">
                <a:latin typeface="Perpetua" panose="02020502060401020303" pitchFamily="18" charset="0"/>
              </a:rPr>
              <a:t>Ordinyana</a:t>
            </a:r>
            <a:endParaRPr lang="es-ES" cap="small" dirty="0">
              <a:latin typeface="Perpetua" panose="02020502060401020303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123728" y="206606"/>
            <a:ext cx="6852840" cy="291874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bIns="0" rtlCol="0">
            <a:spAutoFit/>
          </a:bodyPr>
          <a:lstStyle/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a-ES" sz="2800" cap="small" dirty="0" smtClean="0">
                <a:latin typeface="Perpetua" panose="02020502060401020303" pitchFamily="18" charset="0"/>
              </a:rPr>
              <a:t>Catedràtica de Filologia Catalana</a:t>
            </a: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a-ES" sz="2800" cap="small" dirty="0" smtClean="0">
                <a:latin typeface="Perpetua" panose="02020502060401020303" pitchFamily="18" charset="0"/>
              </a:rPr>
              <a:t>Membre de la Comissió de gramàtica de l’Institut d’Estudis Catalans</a:t>
            </a: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a-ES" sz="2800" cap="small" dirty="0" smtClean="0">
                <a:latin typeface="Perpetua" panose="02020502060401020303" pitchFamily="18" charset="0"/>
              </a:rPr>
              <a:t>1</a:t>
            </a:r>
            <a:r>
              <a:rPr lang="ca-ES" sz="2800" dirty="0" smtClean="0">
                <a:latin typeface="Perpetua" panose="02020502060401020303" pitchFamily="18" charset="0"/>
              </a:rPr>
              <a:t>a</a:t>
            </a:r>
            <a:r>
              <a:rPr lang="ca-ES" sz="2800" cap="small" dirty="0" smtClean="0">
                <a:latin typeface="Perpetua" panose="02020502060401020303" pitchFamily="18" charset="0"/>
              </a:rPr>
              <a:t> </a:t>
            </a:r>
            <a:r>
              <a:rPr lang="ca-ES" sz="2800" cap="small" dirty="0">
                <a:latin typeface="Perpetua" panose="02020502060401020303" pitchFamily="18" charset="0"/>
              </a:rPr>
              <a:t>Directora del </a:t>
            </a:r>
            <a:r>
              <a:rPr lang="ca-ES" sz="2800" cap="small" dirty="0" smtClean="0">
                <a:latin typeface="Perpetua" panose="02020502060401020303" pitchFamily="18" charset="0"/>
              </a:rPr>
              <a:t>Servei </a:t>
            </a:r>
            <a:r>
              <a:rPr lang="ca-ES" sz="2800" cap="small" dirty="0">
                <a:latin typeface="Perpetua" panose="02020502060401020303" pitchFamily="18" charset="0"/>
              </a:rPr>
              <a:t>de </a:t>
            </a:r>
            <a:r>
              <a:rPr lang="ca-ES" sz="2800" cap="small" dirty="0" err="1" smtClean="0">
                <a:latin typeface="Perpetua" panose="02020502060401020303" pitchFamily="18" charset="0"/>
              </a:rPr>
              <a:t>Norm</a:t>
            </a:r>
            <a:r>
              <a:rPr lang="ca-ES" sz="2800" cap="small" dirty="0" smtClean="0">
                <a:latin typeface="Perpetua" panose="02020502060401020303" pitchFamily="18" charset="0"/>
              </a:rPr>
              <a:t>. Lingüística </a:t>
            </a: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a-ES" sz="2800" cap="small" dirty="0">
                <a:latin typeface="Perpetua" panose="02020502060401020303" pitchFamily="18" charset="0"/>
              </a:rPr>
              <a:t>1</a:t>
            </a:r>
            <a:r>
              <a:rPr lang="ca-ES" sz="2800" dirty="0">
                <a:latin typeface="Perpetua" panose="02020502060401020303" pitchFamily="18" charset="0"/>
              </a:rPr>
              <a:t>a </a:t>
            </a:r>
            <a:r>
              <a:rPr lang="ca-ES" sz="2800" cap="small" dirty="0" smtClean="0">
                <a:latin typeface="Perpetua" panose="02020502060401020303" pitchFamily="18" charset="0"/>
              </a:rPr>
              <a:t>Vicerectora </a:t>
            </a:r>
            <a:r>
              <a:rPr lang="ca-ES" sz="2800" cap="small" dirty="0">
                <a:latin typeface="Perpetua" panose="02020502060401020303" pitchFamily="18" charset="0"/>
              </a:rPr>
              <a:t>d’Investigació i Política </a:t>
            </a:r>
            <a:r>
              <a:rPr lang="ca-ES" sz="2800" cap="small" dirty="0" smtClean="0">
                <a:latin typeface="Perpetua" panose="02020502060401020303" pitchFamily="18" charset="0"/>
              </a:rPr>
              <a:t>Científica</a:t>
            </a: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a-ES" sz="2800" cap="small" dirty="0" smtClean="0">
                <a:latin typeface="Perpetua" panose="02020502060401020303" pitchFamily="18" charset="0"/>
              </a:rPr>
              <a:t>Autora de més de 100 publicacions</a:t>
            </a:r>
            <a:endParaRPr lang="ca-ES" sz="2800" cap="small" dirty="0">
              <a:latin typeface="Perpetua" panose="02020502060401020303" pitchFamily="18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503548" y="3830641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1 Título"/>
          <p:cNvSpPr txBox="1">
            <a:spLocks/>
          </p:cNvSpPr>
          <p:nvPr/>
        </p:nvSpPr>
        <p:spPr>
          <a:xfrm>
            <a:off x="184766" y="4371950"/>
            <a:ext cx="8809136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2700"/>
              </a:lnSpc>
            </a:pPr>
            <a:r>
              <a:rPr lang="ca-ES" sz="2800" cap="small" dirty="0">
                <a:latin typeface="Perpetua" panose="02020502060401020303" pitchFamily="18" charset="0"/>
              </a:rPr>
              <a:t>Primera Vicerectora de l’Àrea </a:t>
            </a:r>
            <a:r>
              <a:rPr lang="ca-ES" sz="2800" cap="small" dirty="0" smtClean="0">
                <a:latin typeface="Perpetua" panose="02020502060401020303" pitchFamily="18" charset="0"/>
              </a:rPr>
              <a:t>d’Investigació</a:t>
            </a:r>
          </a:p>
          <a:p>
            <a:pPr algn="ctr">
              <a:lnSpc>
                <a:spcPts val="2700"/>
              </a:lnSpc>
            </a:pPr>
            <a:r>
              <a:rPr lang="ca-ES" sz="2800" cap="small" dirty="0">
                <a:latin typeface="Perpetua" panose="02020502060401020303" pitchFamily="18" charset="0"/>
              </a:rPr>
              <a:t>Primera Directora del Servei de Normalització Lingüística (actual SPL</a:t>
            </a:r>
            <a:r>
              <a:rPr lang="ca-ES" sz="2800" cap="small" dirty="0" smtClean="0">
                <a:latin typeface="Perpetua" panose="02020502060401020303" pitchFamily="18" charset="0"/>
              </a:rPr>
              <a:t>)</a:t>
            </a:r>
            <a:endParaRPr lang="ca-ES" sz="2800" cap="small" dirty="0">
              <a:latin typeface="Perpetua" panose="02020502060401020303" pitchFamily="18" charset="0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43" y="561670"/>
            <a:ext cx="1811665" cy="2208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8809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4557" y="3818126"/>
            <a:ext cx="7537231" cy="659154"/>
          </a:xfrm>
        </p:spPr>
        <p:txBody>
          <a:bodyPr/>
          <a:lstStyle/>
          <a:p>
            <a:pPr algn="ctr"/>
            <a:r>
              <a:rPr lang="es-ES" cap="small" dirty="0" smtClean="0">
                <a:latin typeface="Perpetua" panose="02020502060401020303" pitchFamily="18" charset="0"/>
              </a:rPr>
              <a:t>Matilde O. Fernández Blanco</a:t>
            </a:r>
            <a:endParaRPr lang="es-ES" cap="small" dirty="0">
              <a:latin typeface="Perpetua" panose="02020502060401020303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619044" y="360117"/>
            <a:ext cx="6336703" cy="297004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72000" rIns="72000" rtlCol="0">
            <a:spAutoFit/>
          </a:bodyPr>
          <a:lstStyle/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a-ES" sz="28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Catedràtica Emèrita d’Economia de l’Empresa</a:t>
            </a: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a-ES" sz="28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Vicerectora d’Economia i Administració</a:t>
            </a: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a-ES" sz="28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Directora del Departament d’Economia de l’empresa de la Uni</a:t>
            </a:r>
            <a:r>
              <a:rPr lang="ca-ES" sz="2800" cap="small" dirty="0">
                <a:solidFill>
                  <a:schemeClr val="tx1"/>
                </a:solidFill>
                <a:latin typeface="Perpetua" panose="02020502060401020303" pitchFamily="18" charset="0"/>
              </a:rPr>
              <a:t>v</a:t>
            </a:r>
            <a:r>
              <a:rPr lang="ca-ES" sz="28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ersitat de València</a:t>
            </a: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a-ES" sz="28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Membre de diversos òrgans consultius nacionals i estrangers</a:t>
            </a:r>
          </a:p>
        </p:txBody>
      </p:sp>
      <p:cxnSp>
        <p:nvCxnSpPr>
          <p:cNvPr id="6" name="5 Conector recto"/>
          <p:cNvCxnSpPr/>
          <p:nvPr/>
        </p:nvCxnSpPr>
        <p:spPr>
          <a:xfrm>
            <a:off x="503548" y="4424634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1 Título"/>
          <p:cNvSpPr txBox="1">
            <a:spLocks/>
          </p:cNvSpPr>
          <p:nvPr/>
        </p:nvSpPr>
        <p:spPr>
          <a:xfrm>
            <a:off x="-125951" y="4299942"/>
            <a:ext cx="9458249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2900"/>
              </a:lnSpc>
            </a:pPr>
            <a:r>
              <a:rPr lang="ca-ES" sz="3200" cap="small" dirty="0" smtClean="0">
                <a:latin typeface="Perpetua" panose="02020502060401020303" pitchFamily="18" charset="0"/>
              </a:rPr>
              <a:t>Primera Vicerectora de l’àrea D’Economia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8"/>
          <a:stretch/>
        </p:blipFill>
        <p:spPr bwMode="auto">
          <a:xfrm>
            <a:off x="251520" y="812542"/>
            <a:ext cx="2234047" cy="2065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574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 txBox="1">
            <a:spLocks/>
          </p:cNvSpPr>
          <p:nvPr/>
        </p:nvSpPr>
        <p:spPr>
          <a:xfrm>
            <a:off x="265443" y="4426275"/>
            <a:ext cx="8856984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3500"/>
              </a:lnSpc>
            </a:pPr>
            <a:endParaRPr lang="ca-ES" sz="3200" cap="small" dirty="0">
              <a:latin typeface="Perpetua" panose="02020502060401020303" pitchFamily="18" charset="0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195468" y="1851670"/>
            <a:ext cx="3888000" cy="1044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a-ES" sz="2800" cap="small" dirty="0" smtClean="0">
                <a:latin typeface="Perpetua" panose="02020502060401020303" pitchFamily="18" charset="0"/>
              </a:rPr>
              <a:t>Facultat </a:t>
            </a:r>
            <a:r>
              <a:rPr lang="ca-ES" sz="2800" cap="small" dirty="0">
                <a:latin typeface="Perpetua" panose="02020502060401020303" pitchFamily="18" charset="0"/>
              </a:rPr>
              <a:t>de </a:t>
            </a:r>
            <a:r>
              <a:rPr lang="ca-ES" sz="2800" cap="small" dirty="0" smtClean="0">
                <a:latin typeface="Perpetua" panose="02020502060401020303" pitchFamily="18" charset="0"/>
              </a:rPr>
              <a:t>Filosofia i Lletres</a:t>
            </a:r>
            <a:endParaRPr lang="ca-ES" sz="2400" cap="small" dirty="0" smtClean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827584" y="3245651"/>
            <a:ext cx="3175069" cy="1055608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sz="2800" cap="small" dirty="0" smtClean="0">
                <a:latin typeface="Perpetua" panose="02020502060401020303" pitchFamily="18" charset="0"/>
              </a:rPr>
              <a:t>Amalia Martínez Jorquera</a:t>
            </a:r>
            <a:endParaRPr lang="ca-ES" sz="2200" cap="small" dirty="0" smtClean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4195468" y="3245651"/>
            <a:ext cx="3888000" cy="1044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ca-ES" sz="2800" cap="small" dirty="0" smtClean="0">
                <a:latin typeface="Perpetua" panose="02020502060401020303" pitchFamily="18" charset="0"/>
              </a:rPr>
              <a:t>Facultat de Ciències</a:t>
            </a:r>
            <a:endParaRPr lang="ca-ES" sz="2400" cap="small" dirty="0" smtClean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394263" y="179221"/>
            <a:ext cx="8167464" cy="1249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4400"/>
              </a:lnSpc>
              <a:spcBef>
                <a:spcPct val="0"/>
              </a:spcBef>
            </a:pPr>
            <a:r>
              <a:rPr lang="ca-ES" sz="4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  <a:ea typeface="+mj-ea"/>
                <a:cs typeface="+mj-cs"/>
              </a:rPr>
              <a:t>Pioneres a </a:t>
            </a:r>
            <a:r>
              <a:rPr lang="ca-ES" sz="4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  <a:ea typeface="+mj-ea"/>
                <a:cs typeface="+mj-cs"/>
              </a:rPr>
              <a:t>l’administració dels </a:t>
            </a:r>
          </a:p>
          <a:p>
            <a:pPr lvl="0" algn="r">
              <a:lnSpc>
                <a:spcPts val="4400"/>
              </a:lnSpc>
              <a:spcBef>
                <a:spcPct val="0"/>
              </a:spcBef>
            </a:pPr>
            <a:r>
              <a:rPr lang="ca-ES" sz="4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  <a:ea typeface="+mj-ea"/>
                <a:cs typeface="+mj-cs"/>
              </a:rPr>
              <a:t>centres que ens han deixat</a:t>
            </a:r>
            <a:endParaRPr lang="ca-ES" sz="4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  <a:ea typeface="+mj-ea"/>
              <a:cs typeface="+mj-cs"/>
            </a:endParaRPr>
          </a:p>
        </p:txBody>
      </p:sp>
      <p:cxnSp>
        <p:nvCxnSpPr>
          <p:cNvPr id="20" name="19 Conector recto"/>
          <p:cNvCxnSpPr/>
          <p:nvPr/>
        </p:nvCxnSpPr>
        <p:spPr>
          <a:xfrm>
            <a:off x="424823" y="1347614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21 CuadroTexto"/>
          <p:cNvSpPr txBox="1"/>
          <p:nvPr/>
        </p:nvSpPr>
        <p:spPr>
          <a:xfrm>
            <a:off x="813375" y="1851670"/>
            <a:ext cx="3175069" cy="1055608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sz="2800" cap="small" dirty="0" smtClean="0">
                <a:latin typeface="Perpetua" panose="02020502060401020303" pitchFamily="18" charset="0"/>
              </a:rPr>
              <a:t>Amelia Linares Alonso</a:t>
            </a:r>
            <a:endParaRPr lang="ca-ES" sz="2200" cap="small" dirty="0" smtClean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7" r="31900"/>
          <a:stretch/>
        </p:blipFill>
        <p:spPr>
          <a:xfrm>
            <a:off x="1711779" y="349294"/>
            <a:ext cx="545952" cy="88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71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4558" y="3755780"/>
            <a:ext cx="7537231" cy="659154"/>
          </a:xfrm>
        </p:spPr>
        <p:txBody>
          <a:bodyPr/>
          <a:lstStyle/>
          <a:p>
            <a:pPr algn="ctr"/>
            <a:r>
              <a:rPr lang="es-ES" cap="small" dirty="0" smtClean="0">
                <a:latin typeface="Perpetua" panose="02020502060401020303" pitchFamily="18" charset="0"/>
              </a:rPr>
              <a:t>Dulce Contreras </a:t>
            </a:r>
            <a:r>
              <a:rPr lang="es-ES" cap="small" dirty="0" err="1" smtClean="0">
                <a:latin typeface="Perpetua" panose="02020502060401020303" pitchFamily="18" charset="0"/>
              </a:rPr>
              <a:t>Bayarri</a:t>
            </a:r>
            <a:endParaRPr lang="es-ES" cap="small" dirty="0">
              <a:latin typeface="Perpetua" panose="02020502060401020303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131840" y="225930"/>
            <a:ext cx="5832648" cy="327269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72000" rIns="72000" rtlCol="0">
            <a:spAutoFit/>
          </a:bodyPr>
          <a:lstStyle/>
          <a:p>
            <a:pPr marL="176213" indent="-176213">
              <a:lnSpc>
                <a:spcPts val="3100"/>
              </a:lnSpc>
              <a:buFont typeface="Arial" panose="020B0604020202020204" pitchFamily="34" charset="0"/>
              <a:buChar char="•"/>
            </a:pPr>
            <a:r>
              <a:rPr lang="ca-ES" sz="28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Catedràtica Emèrita d’Anàlisi econòmica</a:t>
            </a:r>
          </a:p>
          <a:p>
            <a:pPr marL="176213" indent="-176213">
              <a:lnSpc>
                <a:spcPts val="3100"/>
              </a:lnSpc>
              <a:buFont typeface="Arial" panose="020B0604020202020204" pitchFamily="34" charset="0"/>
              <a:buChar char="•"/>
            </a:pPr>
            <a:r>
              <a:rPr lang="ca-ES" sz="28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Vicerectora de Política de Personal</a:t>
            </a:r>
          </a:p>
          <a:p>
            <a:pPr marL="176213" indent="-176213">
              <a:lnSpc>
                <a:spcPts val="3100"/>
              </a:lnSpc>
              <a:buFont typeface="Arial" panose="020B0604020202020204" pitchFamily="34" charset="0"/>
              <a:buChar char="•"/>
            </a:pPr>
            <a:r>
              <a:rPr lang="ca-ES" sz="28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Directora del Departament d’Anàlisi Econòmica de la Uni</a:t>
            </a:r>
            <a:r>
              <a:rPr lang="ca-ES" sz="2800" cap="small" dirty="0">
                <a:solidFill>
                  <a:schemeClr val="tx1"/>
                </a:solidFill>
                <a:latin typeface="Perpetua" panose="02020502060401020303" pitchFamily="18" charset="0"/>
              </a:rPr>
              <a:t>v</a:t>
            </a:r>
            <a:r>
              <a:rPr lang="ca-ES" sz="28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ersitat de València</a:t>
            </a:r>
          </a:p>
          <a:p>
            <a:pPr marL="176213" indent="-176213">
              <a:lnSpc>
                <a:spcPts val="3100"/>
              </a:lnSpc>
              <a:buFont typeface="Arial" panose="020B0604020202020204" pitchFamily="34" charset="0"/>
              <a:buChar char="•"/>
            </a:pPr>
            <a:r>
              <a:rPr lang="ca-ES" sz="28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Membre de la Junta Consultiva i Membre  de la Fundació General UV</a:t>
            </a:r>
          </a:p>
        </p:txBody>
      </p:sp>
      <p:cxnSp>
        <p:nvCxnSpPr>
          <p:cNvPr id="6" name="5 Conector recto"/>
          <p:cNvCxnSpPr/>
          <p:nvPr/>
        </p:nvCxnSpPr>
        <p:spPr>
          <a:xfrm>
            <a:off x="534721" y="4362288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1 Título"/>
          <p:cNvSpPr txBox="1">
            <a:spLocks/>
          </p:cNvSpPr>
          <p:nvPr/>
        </p:nvSpPr>
        <p:spPr>
          <a:xfrm>
            <a:off x="-125951" y="4270662"/>
            <a:ext cx="9458249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2900"/>
              </a:lnSpc>
            </a:pPr>
            <a:r>
              <a:rPr lang="ca-ES" sz="3600" cap="small" dirty="0" smtClean="0">
                <a:latin typeface="Perpetua" panose="02020502060401020303" pitchFamily="18" charset="0"/>
              </a:rPr>
              <a:t>Primera Vicerectora de l’àrea de Personal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7" t="14762" r="25942" b="22940"/>
          <a:stretch/>
        </p:blipFill>
        <p:spPr bwMode="auto">
          <a:xfrm>
            <a:off x="103910" y="599356"/>
            <a:ext cx="2753592" cy="2525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204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03385" y="3944501"/>
            <a:ext cx="7537231" cy="659154"/>
          </a:xfrm>
        </p:spPr>
        <p:txBody>
          <a:bodyPr/>
          <a:lstStyle/>
          <a:p>
            <a:pPr algn="ctr"/>
            <a:r>
              <a:rPr lang="es-ES" cap="small" dirty="0" smtClean="0">
                <a:latin typeface="Perpetua" panose="02020502060401020303" pitchFamily="18" charset="0"/>
              </a:rPr>
              <a:t>María Teresa Echenique Elizondo</a:t>
            </a:r>
            <a:endParaRPr lang="es-ES" cap="small" dirty="0">
              <a:latin typeface="Perpetua" panose="02020502060401020303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576558" y="197146"/>
            <a:ext cx="6336704" cy="338041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72000" rIns="72000" rtlCol="0">
            <a:spAutoFit/>
          </a:bodyPr>
          <a:lstStyle/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a-ES" sz="28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Catedràtica de Llengua Espanyola en la Universitat de València</a:t>
            </a: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a-ES" sz="28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Vicerectora de </a:t>
            </a:r>
            <a:r>
              <a:rPr lang="ca-ES" sz="2800" cap="small" dirty="0">
                <a:solidFill>
                  <a:schemeClr val="tx1"/>
                </a:solidFill>
                <a:latin typeface="Perpetua" panose="02020502060401020303" pitchFamily="18" charset="0"/>
              </a:rPr>
              <a:t>Relacions Exteriors</a:t>
            </a: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a-ES" sz="28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Ha impartit docència reglada, en nombroses universitats nacionals i estrangeres (Augsburg, Londres, Magùncia, Tucuman, Graz  i Kassel) </a:t>
            </a: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a-ES" sz="28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Dirigeix el grup d’investigació HISLEDIA</a:t>
            </a:r>
          </a:p>
        </p:txBody>
      </p:sp>
      <p:cxnSp>
        <p:nvCxnSpPr>
          <p:cNvPr id="6" name="5 Conector recto"/>
          <p:cNvCxnSpPr/>
          <p:nvPr/>
        </p:nvCxnSpPr>
        <p:spPr>
          <a:xfrm>
            <a:off x="503548" y="4524535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1 Título"/>
          <p:cNvSpPr txBox="1">
            <a:spLocks/>
          </p:cNvSpPr>
          <p:nvPr/>
        </p:nvSpPr>
        <p:spPr>
          <a:xfrm>
            <a:off x="-125951" y="4395354"/>
            <a:ext cx="9458249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2900"/>
              </a:lnSpc>
            </a:pPr>
            <a:r>
              <a:rPr lang="ca-ES" sz="3000" cap="small" dirty="0" smtClean="0">
                <a:latin typeface="Perpetua" panose="02020502060401020303" pitchFamily="18" charset="0"/>
              </a:rPr>
              <a:t>Primera Vicerectora de l’àrea de Relacions Exteriors</a:t>
            </a:r>
            <a:endParaRPr lang="ca-ES" sz="3000" cap="small" dirty="0">
              <a:latin typeface="Perpetua" panose="02020502060401020303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31"/>
          <a:stretch/>
        </p:blipFill>
        <p:spPr bwMode="auto">
          <a:xfrm>
            <a:off x="323528" y="555526"/>
            <a:ext cx="1966439" cy="2754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93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7190" y="3507854"/>
            <a:ext cx="7971224" cy="685800"/>
          </a:xfrm>
        </p:spPr>
        <p:txBody>
          <a:bodyPr/>
          <a:lstStyle/>
          <a:p>
            <a:pPr algn="ctr"/>
            <a:r>
              <a:rPr lang="ca-ES" cap="small" dirty="0" smtClean="0">
                <a:latin typeface="Perpetua" panose="02020502060401020303" pitchFamily="18" charset="0"/>
                <a:ea typeface="+mn-ea"/>
                <a:cs typeface="+mn-cs"/>
              </a:rPr>
              <a:t>Amparo Ruiz Torner</a:t>
            </a:r>
            <a:endParaRPr lang="ca-ES" cap="small" dirty="0">
              <a:latin typeface="Perpetua" panose="02020502060401020303" pitchFamily="18" charset="0"/>
              <a:ea typeface="+mn-ea"/>
              <a:cs typeface="+mn-cs"/>
            </a:endParaRP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90" y="413831"/>
            <a:ext cx="1863771" cy="2931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2 CuadroTexto"/>
          <p:cNvSpPr txBox="1"/>
          <p:nvPr/>
        </p:nvSpPr>
        <p:spPr>
          <a:xfrm>
            <a:off x="2771800" y="246712"/>
            <a:ext cx="6048672" cy="310854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8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Catedràtica d’Anatomia i Embriologia Humana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8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Primera Vicedegana de la Facultat de Medicina i Odontologia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800" cap="small" dirty="0" smtClean="0">
                <a:latin typeface="Perpetua" panose="02020502060401020303" pitchFamily="18" charset="0"/>
              </a:rPr>
              <a:t>Vicerectora d’Ordenació Acadèmica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800" cap="small" dirty="0" smtClean="0">
                <a:latin typeface="Perpetua" panose="02020502060401020303" pitchFamily="18" charset="0"/>
              </a:rPr>
              <a:t>Primera Directora </a:t>
            </a:r>
            <a:r>
              <a:rPr lang="ca-ES" sz="2800" cap="small" dirty="0">
                <a:latin typeface="Perpetua" panose="02020502060401020303" pitchFamily="18" charset="0"/>
              </a:rPr>
              <a:t>del Departament d’Anatomia i Embriologia </a:t>
            </a:r>
            <a:r>
              <a:rPr lang="ca-ES" sz="2800" cap="small" dirty="0" smtClean="0">
                <a:latin typeface="Perpetua" panose="02020502060401020303" pitchFamily="18" charset="0"/>
              </a:rPr>
              <a:t>Humana</a:t>
            </a:r>
            <a:endParaRPr lang="ca-ES" sz="2800" cap="small" dirty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454350" y="4161032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1 Título"/>
          <p:cNvSpPr txBox="1">
            <a:spLocks/>
          </p:cNvSpPr>
          <p:nvPr/>
        </p:nvSpPr>
        <p:spPr>
          <a:xfrm>
            <a:off x="537190" y="4457700"/>
            <a:ext cx="7971224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3000"/>
              </a:lnSpc>
            </a:pPr>
            <a:r>
              <a:rPr lang="ca-ES" sz="3200" cap="small" dirty="0" smtClean="0">
                <a:latin typeface="Perpetua" panose="02020502060401020303" pitchFamily="18" charset="0"/>
                <a:ea typeface="+mn-ea"/>
                <a:cs typeface="+mn-cs"/>
              </a:rPr>
              <a:t>Primera Vicerectora de l’Àrea d’Organització Acadèmica</a:t>
            </a:r>
            <a:endParaRPr lang="ca-ES" sz="2800" cap="small" dirty="0">
              <a:latin typeface="Perpetua" panose="02020502060401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78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03385" y="4017238"/>
            <a:ext cx="7537231" cy="659154"/>
          </a:xfrm>
        </p:spPr>
        <p:txBody>
          <a:bodyPr/>
          <a:lstStyle/>
          <a:p>
            <a:pPr algn="ctr"/>
            <a:r>
              <a:rPr lang="es-ES" cap="small" dirty="0" smtClean="0">
                <a:latin typeface="Perpetua" panose="02020502060401020303" pitchFamily="18" charset="0"/>
              </a:rPr>
              <a:t>Evangelina Rodríguez Cuadros</a:t>
            </a:r>
            <a:endParaRPr lang="es-ES" cap="small" dirty="0">
              <a:latin typeface="Perpetua" panose="02020502060401020303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411760" y="157207"/>
            <a:ext cx="6480720" cy="376513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72000" rIns="72000" bIns="0" rtlCol="0">
            <a:spAutoFit/>
          </a:bodyPr>
          <a:lstStyle/>
          <a:p>
            <a:pPr marL="176213" indent="-176213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ca-ES" sz="2500" cap="small" dirty="0" smtClean="0">
                <a:latin typeface="Perpetua" panose="02020502060401020303" pitchFamily="18" charset="0"/>
              </a:rPr>
              <a:t>Catedràtica de Literatura Espanyola </a:t>
            </a:r>
          </a:p>
          <a:p>
            <a:pPr marL="176213" indent="-176213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ca-ES" sz="2500" cap="small" dirty="0" smtClean="0">
                <a:latin typeface="Perpetua" panose="02020502060401020303" pitchFamily="18" charset="0"/>
              </a:rPr>
              <a:t>Presidenta de la Comissió I+D de Filologia i Filosofia del Ministeri de Ciència i Tecnologia </a:t>
            </a:r>
          </a:p>
          <a:p>
            <a:pPr marL="176213" indent="-176213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ca-ES" sz="2500" cap="small" dirty="0">
                <a:latin typeface="Perpetua" panose="02020502060401020303" pitchFamily="18" charset="0"/>
              </a:rPr>
              <a:t>Vicerectora </a:t>
            </a:r>
            <a:r>
              <a:rPr lang="ca-ES" sz="2500" cap="small" dirty="0" smtClean="0">
                <a:latin typeface="Perpetua" panose="02020502060401020303" pitchFamily="18" charset="0"/>
              </a:rPr>
              <a:t>d’Estructura </a:t>
            </a:r>
            <a:r>
              <a:rPr lang="ca-ES" sz="2500" cap="small" dirty="0">
                <a:latin typeface="Perpetua" panose="02020502060401020303" pitchFamily="18" charset="0"/>
              </a:rPr>
              <a:t>Departamental i Tercer </a:t>
            </a:r>
            <a:r>
              <a:rPr lang="ca-ES" sz="2500" cap="small" dirty="0" smtClean="0">
                <a:latin typeface="Perpetua" panose="02020502060401020303" pitchFamily="18" charset="0"/>
              </a:rPr>
              <a:t>Cicle</a:t>
            </a:r>
          </a:p>
          <a:p>
            <a:pPr marL="176213" indent="-176213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ca-ES" sz="2500" cap="small" dirty="0" smtClean="0">
                <a:latin typeface="Perpetua" panose="02020502060401020303" pitchFamily="18" charset="0"/>
              </a:rPr>
              <a:t>Directora </a:t>
            </a:r>
            <a:r>
              <a:rPr lang="ca-ES" sz="2500" cap="small" dirty="0">
                <a:latin typeface="Perpetua" panose="02020502060401020303" pitchFamily="18" charset="0"/>
              </a:rPr>
              <a:t>General de Patrimoni Cultural </a:t>
            </a:r>
          </a:p>
          <a:p>
            <a:pPr marL="176213" indent="-176213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ca-ES" sz="2500" cap="small" dirty="0" smtClean="0">
                <a:latin typeface="Perpetua" panose="02020502060401020303" pitchFamily="18" charset="0"/>
              </a:rPr>
              <a:t>Directora de l’Institut Valencià d’Arts Escèniques i cinematografia de la GVA </a:t>
            </a:r>
          </a:p>
          <a:p>
            <a:pPr marL="176213" indent="-176213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ca-ES" sz="2500" cap="small" dirty="0" smtClean="0">
                <a:latin typeface="Perpetua" panose="02020502060401020303" pitchFamily="18" charset="0"/>
              </a:rPr>
              <a:t>Membre de la Institució Valenciana d’Estudis i Investigació i del Patronat del Misteri d’Elx</a:t>
            </a:r>
            <a:endParaRPr lang="ca-ES" sz="2500" cap="small" dirty="0">
              <a:latin typeface="Perpetua" panose="02020502060401020303" pitchFamily="18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503548" y="4597272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1 Título"/>
          <p:cNvSpPr txBox="1">
            <a:spLocks/>
          </p:cNvSpPr>
          <p:nvPr/>
        </p:nvSpPr>
        <p:spPr>
          <a:xfrm>
            <a:off x="-157124" y="4447309"/>
            <a:ext cx="9458249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2800"/>
              </a:lnSpc>
            </a:pPr>
            <a:r>
              <a:rPr lang="ca-ES" sz="3200" cap="small" dirty="0" smtClean="0">
                <a:latin typeface="Perpetua" panose="02020502060401020303" pitchFamily="18" charset="0"/>
              </a:rPr>
              <a:t>Primera Vicerectora de l’Àrea de Postgrau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969" y="686452"/>
            <a:ext cx="1985978" cy="234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1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03384" y="3854989"/>
            <a:ext cx="7537231" cy="659154"/>
          </a:xfrm>
        </p:spPr>
        <p:txBody>
          <a:bodyPr/>
          <a:lstStyle/>
          <a:p>
            <a:pPr algn="ctr"/>
            <a:r>
              <a:rPr lang="es-ES" cap="small" dirty="0" smtClean="0">
                <a:latin typeface="Perpetua" panose="02020502060401020303" pitchFamily="18" charset="0"/>
              </a:rPr>
              <a:t>Isabel Morant </a:t>
            </a:r>
            <a:r>
              <a:rPr lang="es-ES" cap="small" dirty="0" err="1" smtClean="0">
                <a:latin typeface="Perpetua" panose="02020502060401020303" pitchFamily="18" charset="0"/>
              </a:rPr>
              <a:t>Deusa</a:t>
            </a:r>
            <a:endParaRPr lang="es-ES" cap="small" dirty="0">
              <a:latin typeface="Perpetua" panose="02020502060401020303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771800" y="157208"/>
            <a:ext cx="6141462" cy="355481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72000" rIns="72000" rtlCol="0">
            <a:spAutoFit/>
          </a:bodyPr>
          <a:lstStyle/>
          <a:p>
            <a:pPr marL="176213" indent="-176213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ca-ES" sz="2500" cap="small" dirty="0" smtClean="0">
                <a:latin typeface="Perpetua" panose="02020502060401020303" pitchFamily="18" charset="0"/>
              </a:rPr>
              <a:t>Catedràtica del Departament d’Història Moderna </a:t>
            </a:r>
          </a:p>
          <a:p>
            <a:pPr marL="176213" indent="-176213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ca-ES" sz="2500" b="1" cap="small" dirty="0" smtClean="0">
                <a:solidFill>
                  <a:schemeClr val="bg1"/>
                </a:solidFill>
                <a:latin typeface="Perpetua" panose="02020502060401020303" pitchFamily="18" charset="0"/>
              </a:rPr>
              <a:t>Primera Directora de la Universitat d’Estiu de Gandia</a:t>
            </a:r>
          </a:p>
          <a:p>
            <a:pPr marL="176213" indent="-176213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ca-ES" sz="25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Vicerectora d’Extensió universitària i normalització Lingüística</a:t>
            </a:r>
          </a:p>
          <a:p>
            <a:pPr marL="176213" indent="-176213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ca-ES" sz="2500" cap="small" dirty="0" smtClean="0">
                <a:latin typeface="Perpetua" panose="02020502060401020303" pitchFamily="18" charset="0"/>
              </a:rPr>
              <a:t>Membre del Consell Valencià de Cultura</a:t>
            </a:r>
          </a:p>
          <a:p>
            <a:pPr marL="176213" indent="-176213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ca-ES" sz="2500" cap="small" dirty="0" smtClean="0">
                <a:latin typeface="Perpetua" panose="02020502060401020303" pitchFamily="18" charset="0"/>
              </a:rPr>
              <a:t>Autora de nombrosos llibres, articles..., així com directora de la col·lecció “</a:t>
            </a:r>
            <a:r>
              <a:rPr lang="ca-ES" sz="2500" i="1" cap="small" dirty="0" smtClean="0">
                <a:latin typeface="Perpetua" panose="02020502060401020303" pitchFamily="18" charset="0"/>
              </a:rPr>
              <a:t>Feminismes</a:t>
            </a:r>
            <a:r>
              <a:rPr lang="ca-ES" sz="2500" cap="small" dirty="0" smtClean="0">
                <a:latin typeface="Perpetua" panose="02020502060401020303" pitchFamily="18" charset="0"/>
              </a:rPr>
              <a:t>”</a:t>
            </a:r>
            <a:endParaRPr lang="ca-ES" sz="2500" cap="small" dirty="0">
              <a:latin typeface="Perpetua" panose="02020502060401020303" pitchFamily="18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503548" y="4524535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1 Título"/>
          <p:cNvSpPr txBox="1">
            <a:spLocks/>
          </p:cNvSpPr>
          <p:nvPr/>
        </p:nvSpPr>
        <p:spPr>
          <a:xfrm>
            <a:off x="-157124" y="4353790"/>
            <a:ext cx="9458249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2900"/>
              </a:lnSpc>
            </a:pPr>
            <a:r>
              <a:rPr lang="ca-ES" sz="3000" cap="small" dirty="0" smtClean="0">
                <a:latin typeface="Perpetua" panose="02020502060401020303" pitchFamily="18" charset="0"/>
              </a:rPr>
              <a:t>Primera Vicerectora de la Universitat de València</a:t>
            </a:r>
            <a:endParaRPr lang="ca-ES" sz="3000" cap="small" dirty="0">
              <a:latin typeface="Perpetua" panose="02020502060401020303" pitchFamily="18" charset="0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7" t="25514" r="36897" b="32099"/>
          <a:stretch/>
        </p:blipFill>
        <p:spPr>
          <a:xfrm>
            <a:off x="260065" y="715937"/>
            <a:ext cx="2306247" cy="2437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0198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4041922" y="1933773"/>
            <a:ext cx="4824536" cy="172354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a-ES" sz="2600" cap="small" dirty="0" smtClean="0">
                <a:latin typeface="Perpetua" panose="02020502060401020303" pitchFamily="18" charset="0"/>
              </a:rPr>
              <a:t>Primera Vicerectora de l’Àrea de Comunicació (Vicerectora de Comunicació i relacions internacionals</a:t>
            </a:r>
            <a:r>
              <a:rPr lang="ca-ES" sz="2800" cap="small" dirty="0" smtClean="0">
                <a:latin typeface="Perpetua" panose="02020502060401020303" pitchFamily="18" charset="0"/>
              </a:rPr>
              <a:t>)</a:t>
            </a:r>
            <a:endParaRPr lang="ca-ES" sz="2600" cap="small" dirty="0" smtClean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409543" y="238919"/>
            <a:ext cx="8466440" cy="1226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4300"/>
              </a:lnSpc>
              <a:spcBef>
                <a:spcPct val="0"/>
              </a:spcBef>
            </a:pPr>
            <a:r>
              <a:rPr lang="ca-ES" sz="4400" dirty="0" smtClean="0">
                <a:latin typeface="Perpetua" panose="02020502060401020303" pitchFamily="18" charset="0"/>
              </a:rPr>
              <a:t>Pionera </a:t>
            </a:r>
            <a:r>
              <a:rPr lang="ca-ES" sz="4400" dirty="0">
                <a:latin typeface="Perpetua" panose="02020502060401020303" pitchFamily="18" charset="0"/>
              </a:rPr>
              <a:t>en </a:t>
            </a:r>
            <a:r>
              <a:rPr lang="ca-ES" sz="4400" dirty="0" smtClean="0">
                <a:latin typeface="Perpetua" panose="02020502060401020303" pitchFamily="18" charset="0"/>
              </a:rPr>
              <a:t>el govern de la Universitat que no ha pogut assistir-hi</a:t>
            </a:r>
            <a:endParaRPr lang="ca-ES" sz="4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  <a:ea typeface="+mj-ea"/>
              <a:cs typeface="+mj-cs"/>
            </a:endParaRPr>
          </a:p>
        </p:txBody>
      </p:sp>
      <p:cxnSp>
        <p:nvCxnSpPr>
          <p:cNvPr id="20" name="19 Conector recto"/>
          <p:cNvCxnSpPr/>
          <p:nvPr/>
        </p:nvCxnSpPr>
        <p:spPr>
          <a:xfrm>
            <a:off x="424823" y="1347614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21 CuadroTexto"/>
          <p:cNvSpPr txBox="1"/>
          <p:nvPr/>
        </p:nvSpPr>
        <p:spPr>
          <a:xfrm>
            <a:off x="338592" y="2506107"/>
            <a:ext cx="3549992" cy="578882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sz="2800" cap="small" dirty="0" smtClean="0">
                <a:latin typeface="Perpetua" panose="02020502060401020303" pitchFamily="18" charset="0"/>
              </a:rPr>
              <a:t>Silvia Barona Vilar</a:t>
            </a:r>
            <a:endParaRPr lang="ca-ES" sz="2200" cap="small" dirty="0" smtClean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97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4041922" y="2133828"/>
            <a:ext cx="4824536" cy="132343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a-ES" sz="2600" cap="small" dirty="0" smtClean="0">
                <a:latin typeface="Perpetua" panose="02020502060401020303" pitchFamily="18" charset="0"/>
              </a:rPr>
              <a:t>Primera Vicerectora de l’Àrea de Pràctiques Externes i Formació Contínua</a:t>
            </a:r>
            <a:endParaRPr lang="ca-ES" sz="2600" cap="small" dirty="0" smtClean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190063" y="173975"/>
            <a:ext cx="8466440" cy="1226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4300"/>
              </a:lnSpc>
              <a:spcBef>
                <a:spcPct val="0"/>
              </a:spcBef>
            </a:pPr>
            <a:r>
              <a:rPr lang="ca-ES" sz="4400" dirty="0" smtClean="0">
                <a:latin typeface="Perpetua" panose="02020502060401020303" pitchFamily="18" charset="0"/>
              </a:rPr>
              <a:t>Pionera </a:t>
            </a:r>
            <a:r>
              <a:rPr lang="ca-ES" sz="4400" dirty="0">
                <a:latin typeface="Perpetua" panose="02020502060401020303" pitchFamily="18" charset="0"/>
              </a:rPr>
              <a:t>en </a:t>
            </a:r>
            <a:r>
              <a:rPr lang="ca-ES" sz="4400" dirty="0" smtClean="0">
                <a:latin typeface="Perpetua" panose="02020502060401020303" pitchFamily="18" charset="0"/>
              </a:rPr>
              <a:t>el govern de la Universitat que ens ha deixat</a:t>
            </a:r>
            <a:endParaRPr lang="ca-ES" sz="4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  <a:ea typeface="+mj-ea"/>
              <a:cs typeface="+mj-cs"/>
            </a:endParaRPr>
          </a:p>
        </p:txBody>
      </p:sp>
      <p:cxnSp>
        <p:nvCxnSpPr>
          <p:cNvPr id="20" name="19 Conector recto"/>
          <p:cNvCxnSpPr/>
          <p:nvPr/>
        </p:nvCxnSpPr>
        <p:spPr>
          <a:xfrm>
            <a:off x="424823" y="1409960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21 CuadroTexto"/>
          <p:cNvSpPr txBox="1"/>
          <p:nvPr/>
        </p:nvSpPr>
        <p:spPr>
          <a:xfrm>
            <a:off x="338592" y="2267744"/>
            <a:ext cx="3549992" cy="1055608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sz="2800" cap="small" dirty="0" smtClean="0">
                <a:latin typeface="Perpetua" panose="02020502060401020303" pitchFamily="18" charset="0"/>
              </a:rPr>
              <a:t>María del Carmen </a:t>
            </a:r>
            <a:r>
              <a:rPr lang="es-ES" sz="2800" cap="small" dirty="0" err="1" smtClean="0">
                <a:latin typeface="Perpetua" panose="02020502060401020303" pitchFamily="18" charset="0"/>
              </a:rPr>
              <a:t>Fortés</a:t>
            </a:r>
            <a:r>
              <a:rPr lang="es-ES" sz="2800" cap="small" dirty="0" smtClean="0">
                <a:latin typeface="Perpetua" panose="02020502060401020303" pitchFamily="18" charset="0"/>
              </a:rPr>
              <a:t> del Valle</a:t>
            </a:r>
            <a:endParaRPr lang="ca-ES" sz="2200" cap="small" dirty="0" smtClean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7" r="31900"/>
          <a:stretch/>
        </p:blipFill>
        <p:spPr>
          <a:xfrm>
            <a:off x="408274" y="371404"/>
            <a:ext cx="545952" cy="88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0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2465625"/>
            <a:ext cx="7543800" cy="685800"/>
          </a:xfrm>
        </p:spPr>
        <p:txBody>
          <a:bodyPr/>
          <a:lstStyle/>
          <a:p>
            <a:pPr algn="ctr"/>
            <a:r>
              <a:rPr lang="ca-ES" dirty="0" smtClean="0">
                <a:latin typeface="Perpetua" panose="02020502060401020303" pitchFamily="18" charset="0"/>
              </a:rPr>
              <a:t>A totes elles, el nostre reconeixement</a:t>
            </a:r>
            <a:br>
              <a:rPr lang="ca-ES" dirty="0" smtClean="0">
                <a:latin typeface="Perpetua" panose="02020502060401020303" pitchFamily="18" charset="0"/>
              </a:rPr>
            </a:br>
            <a:r>
              <a:rPr lang="ca-ES" sz="2400" dirty="0" smtClean="0">
                <a:solidFill>
                  <a:schemeClr val="tx1">
                    <a:lumMod val="85000"/>
                  </a:schemeClr>
                </a:solidFill>
                <a:latin typeface="Perpetua" panose="02020502060401020303" pitchFamily="18" charset="0"/>
              </a:rPr>
              <a:t>València, 23 de maig de 2017</a:t>
            </a:r>
            <a:endParaRPr lang="ca-ES" sz="2400" dirty="0">
              <a:solidFill>
                <a:schemeClr val="tx1">
                  <a:lumMod val="85000"/>
                </a:schemeClr>
              </a:solidFill>
              <a:latin typeface="Perpetua" panose="02020502060401020303" pitchFamily="18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86" y="3151425"/>
            <a:ext cx="1979663" cy="199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51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347614"/>
            <a:ext cx="2799585" cy="1408428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6444208" y="3795886"/>
            <a:ext cx="2550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400" dirty="0" smtClean="0">
                <a:latin typeface="Perpetua" panose="02020502060401020303" pitchFamily="18" charset="0"/>
              </a:rPr>
              <a:t>Música: </a:t>
            </a:r>
            <a:r>
              <a:rPr lang="ca-ES" sz="1400" i="1" dirty="0" err="1" smtClean="0">
                <a:latin typeface="Perpetua" panose="02020502060401020303" pitchFamily="18" charset="0"/>
              </a:rPr>
              <a:t>Spring</a:t>
            </a:r>
            <a:r>
              <a:rPr lang="ca-ES" sz="1400" i="1" dirty="0" smtClean="0">
                <a:latin typeface="Perpetua" panose="02020502060401020303" pitchFamily="18" charset="0"/>
              </a:rPr>
              <a:t> Festival </a:t>
            </a:r>
          </a:p>
          <a:p>
            <a:r>
              <a:rPr lang="ca-ES" sz="1400" dirty="0" smtClean="0">
                <a:latin typeface="Perpetua" panose="02020502060401020303" pitchFamily="18" charset="0"/>
              </a:rPr>
              <a:t>Autor: </a:t>
            </a:r>
            <a:r>
              <a:rPr lang="ca-ES" sz="1400" i="1" dirty="0" smtClean="0">
                <a:latin typeface="Perpetua" panose="02020502060401020303" pitchFamily="18" charset="0"/>
              </a:rPr>
              <a:t>José Manuel Cotarelo </a:t>
            </a:r>
            <a:endParaRPr lang="ca-ES" sz="1400" i="1" dirty="0"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6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149308" y="1721937"/>
            <a:ext cx="6845384" cy="1699626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ts val="5200"/>
              </a:lnSpc>
            </a:pPr>
            <a:r>
              <a:rPr lang="ca-ES" dirty="0" smtClean="0">
                <a:latin typeface="Perpetua" panose="02020502060401020303" pitchFamily="18" charset="0"/>
              </a:rPr>
              <a:t>Administradores del Campus de Blasco Ibáñez</a:t>
            </a:r>
            <a:endParaRPr lang="ca-ES" dirty="0"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5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79185" y="3424019"/>
            <a:ext cx="7543800" cy="685800"/>
          </a:xfrm>
        </p:spPr>
        <p:txBody>
          <a:bodyPr/>
          <a:lstStyle/>
          <a:p>
            <a:pPr algn="ctr"/>
            <a:r>
              <a:rPr lang="es-ES" cap="small" dirty="0">
                <a:latin typeface="Perpetua" panose="02020502060401020303" pitchFamily="18" charset="0"/>
              </a:rPr>
              <a:t>Rosa </a:t>
            </a:r>
            <a:r>
              <a:rPr lang="es-ES" cap="small" dirty="0" err="1">
                <a:latin typeface="Perpetua" panose="02020502060401020303" pitchFamily="18" charset="0"/>
              </a:rPr>
              <a:t>Llorca</a:t>
            </a:r>
            <a:r>
              <a:rPr lang="es-ES" cap="small" dirty="0">
                <a:latin typeface="Perpetua" panose="02020502060401020303" pitchFamily="18" charset="0"/>
              </a:rPr>
              <a:t> </a:t>
            </a:r>
            <a:r>
              <a:rPr lang="es-ES" cap="small" dirty="0" err="1">
                <a:latin typeface="Perpetua" panose="02020502060401020303" pitchFamily="18" charset="0"/>
              </a:rPr>
              <a:t>Corresa</a:t>
            </a:r>
            <a:endParaRPr lang="es-ES" cap="small" dirty="0">
              <a:latin typeface="Perpetua" panose="02020502060401020303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059832" y="131579"/>
            <a:ext cx="5729147" cy="332398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a-ES" sz="2300" cap="small" dirty="0" smtClean="0"/>
              <a:t>Funcionària del Grup </a:t>
            </a:r>
            <a:r>
              <a:rPr lang="ca-ES" sz="2400" cap="small" dirty="0" smtClean="0"/>
              <a:t>A</a:t>
            </a:r>
            <a:r>
              <a:rPr lang="ca-ES" sz="2300" cap="small" dirty="0" smtClean="0"/>
              <a:t> UV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a-ES" sz="2300" cap="small" dirty="0" smtClean="0"/>
              <a:t>Cap </a:t>
            </a:r>
            <a:r>
              <a:rPr lang="ca-ES" sz="2300" cap="small" dirty="0"/>
              <a:t>de negociat </a:t>
            </a:r>
            <a:r>
              <a:rPr lang="ca-ES" sz="2300" cap="small" dirty="0" smtClean="0"/>
              <a:t>al </a:t>
            </a:r>
            <a:r>
              <a:rPr lang="ca-ES" sz="2300" cap="small" dirty="0"/>
              <a:t>Servei </a:t>
            </a:r>
            <a:r>
              <a:rPr lang="ca-ES" sz="2300" cap="small" dirty="0" smtClean="0"/>
              <a:t>d’Inversions </a:t>
            </a:r>
            <a:r>
              <a:rPr lang="ca-ES" cap="small" dirty="0" smtClean="0"/>
              <a:t>(Actual Servei de Contractació Administrativa)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a-ES" sz="2300" cap="small" dirty="0" smtClean="0"/>
              <a:t>Primera Administradora  de L’Escola Universitària de Fisioteràpia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a-ES" sz="2300" cap="small" dirty="0" smtClean="0"/>
              <a:t>Administradora </a:t>
            </a:r>
            <a:r>
              <a:rPr lang="ca-ES" sz="2300" cap="small" dirty="0"/>
              <a:t>a la Facultat de </a:t>
            </a:r>
            <a:r>
              <a:rPr lang="ca-ES" sz="2300" cap="small" dirty="0" smtClean="0"/>
              <a:t>Psicologia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a-ES" sz="2300" cap="small" dirty="0" smtClean="0"/>
              <a:t>Cap de Secció </a:t>
            </a:r>
            <a:r>
              <a:rPr lang="ca-ES" sz="2300" cap="small" dirty="0"/>
              <a:t>al Servei de Recursos Humans </a:t>
            </a:r>
            <a:r>
              <a:rPr lang="ca-ES" sz="2300" cap="small" dirty="0" smtClean="0"/>
              <a:t>(PAS)</a:t>
            </a:r>
            <a:endParaRPr lang="ca-ES" sz="2300" cap="small" dirty="0">
              <a:solidFill>
                <a:prstClr val="white"/>
              </a:solidFill>
              <a:latin typeface="Perpetua" panose="02020502060401020303" pitchFamily="18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482633" y="4059663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1 Título"/>
          <p:cNvSpPr txBox="1">
            <a:spLocks/>
          </p:cNvSpPr>
          <p:nvPr/>
        </p:nvSpPr>
        <p:spPr>
          <a:xfrm>
            <a:off x="218660" y="4289890"/>
            <a:ext cx="8664849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3000"/>
              </a:lnSpc>
            </a:pPr>
            <a:r>
              <a:rPr lang="ca-ES" sz="3200" cap="small" dirty="0">
                <a:solidFill>
                  <a:prstClr val="white"/>
                </a:solidFill>
                <a:latin typeface="Perpetua" panose="02020502060401020303" pitchFamily="18" charset="0"/>
              </a:rPr>
              <a:t>Primera Administradora de </a:t>
            </a:r>
            <a:r>
              <a:rPr lang="ca-ES" sz="3200" cap="small" dirty="0" smtClean="0">
                <a:solidFill>
                  <a:prstClr val="white"/>
                </a:solidFill>
                <a:latin typeface="Perpetua" panose="02020502060401020303" pitchFamily="18" charset="0"/>
              </a:rPr>
              <a:t>l’Escola Universitària de Fisioteràpia</a:t>
            </a:r>
            <a:endParaRPr lang="ca-ES" sz="2800" cap="small" dirty="0">
              <a:solidFill>
                <a:prstClr val="white"/>
              </a:solidFill>
              <a:latin typeface="Perpetua" panose="02020502060401020303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4" t="9400" r="10196" b="31800"/>
          <a:stretch/>
        </p:blipFill>
        <p:spPr>
          <a:xfrm>
            <a:off x="482632" y="729996"/>
            <a:ext cx="2001135" cy="20011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3401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063552" y="267494"/>
            <a:ext cx="5723359" cy="304698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66700" indent="-266700">
              <a:buFont typeface="Arial" panose="020B0604020202020204" pitchFamily="34" charset="0"/>
              <a:buChar char="•"/>
            </a:pP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Auxiliar Administrativa de Renfe, lloc que va a tenir que abandonar per casament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Cap de Grup de la Facultat de Filosofia i Lletres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4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Primera Administradora de l’Actual Facultat de Filosofia i Ciències de l’Educació (per desdoblament amb la facultat de Psicologia)</a:t>
            </a:r>
          </a:p>
        </p:txBody>
      </p:sp>
      <p:pic>
        <p:nvPicPr>
          <p:cNvPr id="18" name="17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33" y="534561"/>
            <a:ext cx="2001270" cy="2062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779185" y="3503741"/>
            <a:ext cx="754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cap="small" dirty="0" smtClean="0">
                <a:latin typeface="Perpetua" panose="02020502060401020303" pitchFamily="18" charset="0"/>
              </a:rPr>
              <a:t>Concepción Muñoz Ruiz</a:t>
            </a:r>
            <a:endParaRPr lang="es-ES" cap="small" dirty="0">
              <a:latin typeface="Perpetua" panose="02020502060401020303" pitchFamily="18" charset="0"/>
            </a:endParaRPr>
          </a:p>
        </p:txBody>
      </p:sp>
      <p:cxnSp>
        <p:nvCxnSpPr>
          <p:cNvPr id="9" name="8 Conector recto"/>
          <p:cNvCxnSpPr/>
          <p:nvPr/>
        </p:nvCxnSpPr>
        <p:spPr>
          <a:xfrm>
            <a:off x="482633" y="4122009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1 Título"/>
          <p:cNvSpPr txBox="1">
            <a:spLocks/>
          </p:cNvSpPr>
          <p:nvPr/>
        </p:nvSpPr>
        <p:spPr>
          <a:xfrm>
            <a:off x="247683" y="4421721"/>
            <a:ext cx="8664849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3500"/>
              </a:lnSpc>
            </a:pPr>
            <a:r>
              <a:rPr lang="ca-ES" sz="3200" cap="small" dirty="0">
                <a:latin typeface="Perpetua" panose="02020502060401020303" pitchFamily="18" charset="0"/>
              </a:rPr>
              <a:t>Primera Administradora de la Facultat de </a:t>
            </a:r>
            <a:r>
              <a:rPr lang="ca-ES" sz="3200" cap="small" dirty="0" smtClean="0">
                <a:latin typeface="Perpetua" panose="02020502060401020303" pitchFamily="18" charset="0"/>
              </a:rPr>
              <a:t>l’actual Facultat de Filosofia i Ciències de l’Educació</a:t>
            </a:r>
            <a:endParaRPr lang="ca-ES" sz="3200" cap="small" dirty="0"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02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79185" y="3379049"/>
            <a:ext cx="7543800" cy="685800"/>
          </a:xfrm>
        </p:spPr>
        <p:txBody>
          <a:bodyPr/>
          <a:lstStyle/>
          <a:p>
            <a:pPr algn="ctr"/>
            <a:r>
              <a:rPr lang="es-ES" cap="small" dirty="0" smtClean="0">
                <a:latin typeface="Perpetua" panose="02020502060401020303" pitchFamily="18" charset="0"/>
              </a:rPr>
              <a:t>Julia Barceló </a:t>
            </a:r>
            <a:r>
              <a:rPr lang="es-ES" cap="small" dirty="0" err="1" smtClean="0">
                <a:latin typeface="Perpetua" panose="02020502060401020303" pitchFamily="18" charset="0"/>
              </a:rPr>
              <a:t>Sempere</a:t>
            </a:r>
            <a:endParaRPr lang="es-ES" cap="small" dirty="0">
              <a:latin typeface="Perpetua" panose="02020502060401020303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044002" y="312769"/>
            <a:ext cx="5723359" cy="28931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6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Tècnica Mitjà de Gestió  de la UV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6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Cap de Negociat d’Estudiants de la Facultat de Geografia i Història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6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Primera Administradora de la Facultat de Geografia i Història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600" cap="small" dirty="0" smtClean="0">
                <a:solidFill>
                  <a:schemeClr val="tx1"/>
                </a:solidFill>
                <a:latin typeface="Perpetua" panose="02020502060401020303" pitchFamily="18" charset="0"/>
              </a:rPr>
              <a:t>Membre Electe del Claustre de la Universitat de València</a:t>
            </a:r>
          </a:p>
        </p:txBody>
      </p:sp>
      <p:cxnSp>
        <p:nvCxnSpPr>
          <p:cNvPr id="6" name="5 Conector recto"/>
          <p:cNvCxnSpPr/>
          <p:nvPr/>
        </p:nvCxnSpPr>
        <p:spPr>
          <a:xfrm>
            <a:off x="482633" y="4059663"/>
            <a:ext cx="813690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1 Título"/>
          <p:cNvSpPr txBox="1">
            <a:spLocks/>
          </p:cNvSpPr>
          <p:nvPr/>
        </p:nvSpPr>
        <p:spPr>
          <a:xfrm>
            <a:off x="218660" y="4387325"/>
            <a:ext cx="8664849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3500"/>
              </a:lnSpc>
            </a:pPr>
            <a:r>
              <a:rPr lang="ca-ES" sz="3200" cap="small" dirty="0">
                <a:latin typeface="Perpetua" panose="02020502060401020303" pitchFamily="18" charset="0"/>
              </a:rPr>
              <a:t>Primera Administradora de la Facultat de </a:t>
            </a:r>
            <a:r>
              <a:rPr lang="ca-ES" sz="3200" cap="small" dirty="0" smtClean="0">
                <a:latin typeface="Perpetua" panose="02020502060401020303" pitchFamily="18" charset="0"/>
              </a:rPr>
              <a:t>Geografia i Història</a:t>
            </a:r>
            <a:endParaRPr lang="ca-ES" sz="3200" cap="small" dirty="0">
              <a:latin typeface="Perpetua" panose="02020502060401020303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8"/>
          <a:stretch/>
        </p:blipFill>
        <p:spPr bwMode="auto">
          <a:xfrm rot="5400000">
            <a:off x="163618" y="896683"/>
            <a:ext cx="2363301" cy="1725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75667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Viaje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4459</TotalTime>
  <Words>2422</Words>
  <Application>Microsoft Office PowerPoint</Application>
  <PresentationFormat>Presentación en pantalla (16:9)</PresentationFormat>
  <Paragraphs>355</Paragraphs>
  <Slides>58</Slides>
  <Notes>20</Notes>
  <HiddenSlides>1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58</vt:i4>
      </vt:variant>
    </vt:vector>
  </HeadingPairs>
  <TitlesOfParts>
    <vt:vector size="59" baseType="lpstr">
      <vt:lpstr>Elemental</vt:lpstr>
      <vt:lpstr>Presentación de PowerPoint</vt:lpstr>
      <vt:lpstr>Pioneres en l’Administració dels Centres</vt:lpstr>
      <vt:lpstr>Presentación de PowerPoint</vt:lpstr>
      <vt:lpstr>Presentación de PowerPoint</vt:lpstr>
      <vt:lpstr>Presentación de PowerPoint</vt:lpstr>
      <vt:lpstr>Administradores del Campus de Blasco Ibáñez</vt:lpstr>
      <vt:lpstr>Rosa Llorca Corresa</vt:lpstr>
      <vt:lpstr>Presentación de PowerPoint</vt:lpstr>
      <vt:lpstr>Julia Barceló Sempere</vt:lpstr>
      <vt:lpstr>Eva Solaz Caballer</vt:lpstr>
      <vt:lpstr>Elena Llueca Ramón</vt:lpstr>
      <vt:lpstr>Asunción Dobón Guillén</vt:lpstr>
      <vt:lpstr>Campus de Burjassot-Paterna</vt:lpstr>
      <vt:lpstr>Rosa María Marín López</vt:lpstr>
      <vt:lpstr>Pilar Sancho Ferrando</vt:lpstr>
      <vt:lpstr>Beatriz Aguirre Cepeda</vt:lpstr>
      <vt:lpstr>Campus de Tarongers</vt:lpstr>
      <vt:lpstr>Catalina Cabrera Izquierdo</vt:lpstr>
      <vt:lpstr>M. José Alberola Mateos</vt:lpstr>
      <vt:lpstr>Rosario Carmen Domingo Oltra</vt:lpstr>
      <vt:lpstr>Ana Isabel Montoya Domínguez</vt:lpstr>
      <vt:lpstr>M. Teresa García de Mier</vt:lpstr>
      <vt:lpstr>Pioneres en la direcció de la gestió i dels serveis universitaris </vt:lpstr>
      <vt:lpstr>Esther Escolano Zamorano</vt:lpstr>
      <vt:lpstr>Teresa Bondía Alberola</vt:lpstr>
      <vt:lpstr>Carmen Tomás Juan</vt:lpstr>
      <vt:lpstr>M. Victoria García Esteve</vt:lpstr>
      <vt:lpstr>Fuensanta Doménech Roda</vt:lpstr>
      <vt:lpstr>Luz Barrio Medina</vt:lpstr>
      <vt:lpstr>María José Carrera Gonzalo</vt:lpstr>
      <vt:lpstr>M. Dolores Real García</vt:lpstr>
      <vt:lpstr>Isabel Mateu Andrés</vt:lpstr>
      <vt:lpstr>M. Soledad Rubio Candel</vt:lpstr>
      <vt:lpstr>Rosario Álvarez Reguera</vt:lpstr>
      <vt:lpstr>Ana Bonmatí Alcàntara</vt:lpstr>
      <vt:lpstr>Nieves Soro Laveda</vt:lpstr>
      <vt:lpstr>Inmaculada Santaemilia Alcácer</vt:lpstr>
      <vt:lpstr>Amparo Mañés Barbé</vt:lpstr>
      <vt:lpstr>Presentación de PowerPoint</vt:lpstr>
      <vt:lpstr>Presentación de PowerPoint</vt:lpstr>
      <vt:lpstr>Pioneres en el Govern de la Universitat</vt:lpstr>
      <vt:lpstr>Antonia Sánchez Macarro</vt:lpstr>
      <vt:lpstr>Pilar Teresa Sarrión Ponce</vt:lpstr>
      <vt:lpstr>Rosa M. Moliner Navarro</vt:lpstr>
      <vt:lpstr>Clara Martínez Fuentes</vt:lpstr>
      <vt:lpstr>Olga Gil Medrano</vt:lpstr>
      <vt:lpstr>M. Vicenta Mestre Escrivá</vt:lpstr>
      <vt:lpstr>M. Josep Cuenca Ordinyana</vt:lpstr>
      <vt:lpstr>Matilde O. Fernández Blanco</vt:lpstr>
      <vt:lpstr>Dulce Contreras Bayarri</vt:lpstr>
      <vt:lpstr>María Teresa Echenique Elizondo</vt:lpstr>
      <vt:lpstr>Amparo Ruiz Torner</vt:lpstr>
      <vt:lpstr>Evangelina Rodríguez Cuadros</vt:lpstr>
      <vt:lpstr>Isabel Morant Deusa</vt:lpstr>
      <vt:lpstr>Presentación de PowerPoint</vt:lpstr>
      <vt:lpstr>Presentación de PowerPoint</vt:lpstr>
      <vt:lpstr>A totes elles, el nostre reconeixement València, 23 de maig de 2017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Pioneres al govern dels Centres</dc:title>
  <dc:creator>Mama</dc:creator>
  <cp:lastModifiedBy>Amparo</cp:lastModifiedBy>
  <cp:revision>399</cp:revision>
  <cp:lastPrinted>2016-04-06T06:49:46Z</cp:lastPrinted>
  <dcterms:created xsi:type="dcterms:W3CDTF">2016-02-26T15:34:41Z</dcterms:created>
  <dcterms:modified xsi:type="dcterms:W3CDTF">2017-05-22T08:11:56Z</dcterms:modified>
</cp:coreProperties>
</file>