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453" r:id="rId2"/>
    <p:sldId id="456" r:id="rId3"/>
    <p:sldId id="455" r:id="rId4"/>
    <p:sldId id="457" r:id="rId5"/>
    <p:sldId id="458" r:id="rId6"/>
    <p:sldId id="465" r:id="rId7"/>
    <p:sldId id="462" r:id="rId8"/>
    <p:sldId id="474" r:id="rId9"/>
    <p:sldId id="464" r:id="rId10"/>
    <p:sldId id="460" r:id="rId11"/>
    <p:sldId id="461" r:id="rId12"/>
    <p:sldId id="466" r:id="rId13"/>
    <p:sldId id="470" r:id="rId14"/>
    <p:sldId id="472" r:id="rId15"/>
    <p:sldId id="471" r:id="rId16"/>
    <p:sldId id="473" r:id="rId17"/>
    <p:sldId id="467" r:id="rId18"/>
    <p:sldId id="475" r:id="rId19"/>
    <p:sldId id="476" r:id="rId20"/>
    <p:sldId id="477" r:id="rId21"/>
    <p:sldId id="482" r:id="rId22"/>
    <p:sldId id="486" r:id="rId23"/>
    <p:sldId id="483" r:id="rId24"/>
    <p:sldId id="484" r:id="rId25"/>
    <p:sldId id="485" r:id="rId26"/>
    <p:sldId id="487" r:id="rId27"/>
    <p:sldId id="488" r:id="rId28"/>
    <p:sldId id="489" r:id="rId29"/>
    <p:sldId id="490" r:id="rId30"/>
    <p:sldId id="491" r:id="rId31"/>
    <p:sldId id="496" r:id="rId32"/>
    <p:sldId id="497" r:id="rId33"/>
    <p:sldId id="498" r:id="rId34"/>
    <p:sldId id="499" r:id="rId35"/>
    <p:sldId id="501" r:id="rId36"/>
    <p:sldId id="500" r:id="rId37"/>
    <p:sldId id="492" r:id="rId38"/>
    <p:sldId id="493" r:id="rId39"/>
    <p:sldId id="494" r:id="rId40"/>
    <p:sldId id="478" r:id="rId41"/>
  </p:sldIdLst>
  <p:sldSz cx="9144000" cy="6858000" type="screen4x3"/>
  <p:notesSz cx="6858000" cy="99472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p:scale>
          <a:sx n="100" d="100"/>
          <a:sy n="100" d="100"/>
        </p:scale>
        <p:origin x="-9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66" y="-108"/>
      </p:cViewPr>
      <p:guideLst>
        <p:guide orient="horz" pos="3133"/>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Gr&#225;fico%20en%20Microsoft%20Office%20Word"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S"/>
  <c:chart>
    <c:plotArea>
      <c:layout/>
      <c:barChart>
        <c:barDir val="col"/>
        <c:grouping val="clustered"/>
        <c:ser>
          <c:idx val="0"/>
          <c:order val="0"/>
          <c:tx>
            <c:strRef>
              <c:f>'[Gráfico en Microsoft Office Word]Hoja1'!$B$1</c:f>
              <c:strCache>
                <c:ptCount val="1"/>
                <c:pt idx="0">
                  <c:v>E-Pre</c:v>
                </c:pt>
              </c:strCache>
            </c:strRef>
          </c:tx>
          <c:errBars>
            <c:errBarType val="both"/>
            <c:errValType val="percentage"/>
            <c:val val="5"/>
          </c:errBars>
          <c:cat>
            <c:strRef>
              <c:f>'[Gráfico en Microsoft Office Word]Hoja1'!$A$2:$A$6</c:f>
              <c:strCache>
                <c:ptCount val="5"/>
                <c:pt idx="0">
                  <c:v>B.1</c:v>
                </c:pt>
                <c:pt idx="1">
                  <c:v>B.2</c:v>
                </c:pt>
                <c:pt idx="2">
                  <c:v>B.3</c:v>
                </c:pt>
                <c:pt idx="3">
                  <c:v>B.4</c:v>
                </c:pt>
                <c:pt idx="4">
                  <c:v>C</c:v>
                </c:pt>
              </c:strCache>
            </c:strRef>
          </c:cat>
          <c:val>
            <c:numRef>
              <c:f>'[Gráfico en Microsoft Office Word]Hoja1'!$B$2:$B$6</c:f>
              <c:numCache>
                <c:formatCode>General</c:formatCode>
                <c:ptCount val="5"/>
                <c:pt idx="0">
                  <c:v>26</c:v>
                </c:pt>
                <c:pt idx="1">
                  <c:v>11</c:v>
                </c:pt>
                <c:pt idx="2">
                  <c:v>24</c:v>
                </c:pt>
                <c:pt idx="3">
                  <c:v>0</c:v>
                </c:pt>
                <c:pt idx="4">
                  <c:v>37</c:v>
                </c:pt>
              </c:numCache>
            </c:numRef>
          </c:val>
        </c:ser>
        <c:ser>
          <c:idx val="1"/>
          <c:order val="1"/>
          <c:tx>
            <c:strRef>
              <c:f>'[Gráfico en Microsoft Office Word]Hoja1'!$C$1</c:f>
              <c:strCache>
                <c:ptCount val="1"/>
                <c:pt idx="0">
                  <c:v>E-Post</c:v>
                </c:pt>
              </c:strCache>
            </c:strRef>
          </c:tx>
          <c:errBars>
            <c:errBarType val="both"/>
            <c:errValType val="percentage"/>
            <c:val val="5"/>
          </c:errBars>
          <c:cat>
            <c:strRef>
              <c:f>'[Gráfico en Microsoft Office Word]Hoja1'!$A$2:$A$6</c:f>
              <c:strCache>
                <c:ptCount val="5"/>
                <c:pt idx="0">
                  <c:v>B.1</c:v>
                </c:pt>
                <c:pt idx="1">
                  <c:v>B.2</c:v>
                </c:pt>
                <c:pt idx="2">
                  <c:v>B.3</c:v>
                </c:pt>
                <c:pt idx="3">
                  <c:v>B.4</c:v>
                </c:pt>
                <c:pt idx="4">
                  <c:v>C</c:v>
                </c:pt>
              </c:strCache>
            </c:strRef>
          </c:cat>
          <c:val>
            <c:numRef>
              <c:f>'[Gráfico en Microsoft Office Word]Hoja1'!$C$2:$C$6</c:f>
              <c:numCache>
                <c:formatCode>General</c:formatCode>
                <c:ptCount val="5"/>
                <c:pt idx="0">
                  <c:v>10</c:v>
                </c:pt>
                <c:pt idx="1">
                  <c:v>30</c:v>
                </c:pt>
                <c:pt idx="2">
                  <c:v>9</c:v>
                </c:pt>
                <c:pt idx="3">
                  <c:v>10</c:v>
                </c:pt>
                <c:pt idx="4">
                  <c:v>9</c:v>
                </c:pt>
              </c:numCache>
            </c:numRef>
          </c:val>
        </c:ser>
        <c:ser>
          <c:idx val="2"/>
          <c:order val="2"/>
          <c:tx>
            <c:strRef>
              <c:f>'[Gráfico en Microsoft Office Word]Hoja1'!$D$1</c:f>
              <c:strCache>
                <c:ptCount val="1"/>
                <c:pt idx="0">
                  <c:v>C-Post</c:v>
                </c:pt>
              </c:strCache>
            </c:strRef>
          </c:tx>
          <c:errBars>
            <c:errBarType val="both"/>
            <c:errValType val="percentage"/>
            <c:val val="5"/>
          </c:errBars>
          <c:cat>
            <c:strRef>
              <c:f>'[Gráfico en Microsoft Office Word]Hoja1'!$A$2:$A$6</c:f>
              <c:strCache>
                <c:ptCount val="5"/>
                <c:pt idx="0">
                  <c:v>B.1</c:v>
                </c:pt>
                <c:pt idx="1">
                  <c:v>B.2</c:v>
                </c:pt>
                <c:pt idx="2">
                  <c:v>B.3</c:v>
                </c:pt>
                <c:pt idx="3">
                  <c:v>B.4</c:v>
                </c:pt>
                <c:pt idx="4">
                  <c:v>C</c:v>
                </c:pt>
              </c:strCache>
            </c:strRef>
          </c:cat>
          <c:val>
            <c:numRef>
              <c:f>'[Gráfico en Microsoft Office Word]Hoja1'!$D$2:$D$6</c:f>
              <c:numCache>
                <c:formatCode>General</c:formatCode>
                <c:ptCount val="5"/>
                <c:pt idx="0">
                  <c:v>21</c:v>
                </c:pt>
                <c:pt idx="1">
                  <c:v>58</c:v>
                </c:pt>
                <c:pt idx="2">
                  <c:v>9</c:v>
                </c:pt>
                <c:pt idx="3">
                  <c:v>40</c:v>
                </c:pt>
                <c:pt idx="4">
                  <c:v>9</c:v>
                </c:pt>
              </c:numCache>
            </c:numRef>
          </c:val>
        </c:ser>
        <c:dLbls/>
        <c:axId val="220892544"/>
        <c:axId val="220911104"/>
      </c:barChart>
      <c:catAx>
        <c:axId val="220892544"/>
        <c:scaling>
          <c:orientation val="minMax"/>
        </c:scaling>
        <c:axPos val="b"/>
        <c:title>
          <c:tx>
            <c:rich>
              <a:bodyPr/>
              <a:lstStyle/>
              <a:p>
                <a:pPr>
                  <a:defRPr/>
                </a:pPr>
                <a:r>
                  <a:rPr lang="en-US"/>
                  <a:t>Difficulties</a:t>
                </a:r>
              </a:p>
            </c:rich>
          </c:tx>
          <c:layout/>
        </c:title>
        <c:tickLblPos val="nextTo"/>
        <c:crossAx val="220911104"/>
        <c:crosses val="autoZero"/>
        <c:auto val="1"/>
        <c:lblAlgn val="ctr"/>
        <c:lblOffset val="100"/>
      </c:catAx>
      <c:valAx>
        <c:axId val="220911104"/>
        <c:scaling>
          <c:orientation val="minMax"/>
        </c:scaling>
        <c:axPos val="l"/>
        <c:title>
          <c:tx>
            <c:rich>
              <a:bodyPr rot="-5400000" vert="horz"/>
              <a:lstStyle/>
              <a:p>
                <a:pPr>
                  <a:defRPr/>
                </a:pPr>
                <a:r>
                  <a:rPr lang="es-ES"/>
                  <a:t>Percentages</a:t>
                </a:r>
                <a:r>
                  <a:rPr lang="es-ES" baseline="0"/>
                  <a:t> of difficulties</a:t>
                </a:r>
                <a:endParaRPr lang="es-ES"/>
              </a:p>
            </c:rich>
          </c:tx>
          <c:layout/>
        </c:title>
        <c:numFmt formatCode="General" sourceLinked="1"/>
        <c:tickLblPos val="nextTo"/>
        <c:crossAx val="220892544"/>
        <c:crosses val="autoZero"/>
        <c:crossBetween val="between"/>
      </c:valAx>
    </c:plotArea>
    <c:legend>
      <c:legendPos val="r"/>
      <c:layout/>
    </c:legend>
    <c:plotVisOnly val="1"/>
    <c:dispBlanksAs val="gap"/>
  </c:chart>
  <c:spPr>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2547" cy="497841"/>
          </a:xfrm>
          <a:prstGeom prst="rect">
            <a:avLst/>
          </a:prstGeom>
        </p:spPr>
        <p:txBody>
          <a:bodyPr vert="horz" lIns="91870" tIns="45935" rIns="91870" bIns="45935" rtlCol="0"/>
          <a:lstStyle>
            <a:lvl1pPr algn="l">
              <a:defRPr sz="1200"/>
            </a:lvl1pPr>
          </a:lstStyle>
          <a:p>
            <a:endParaRPr lang="es-ES"/>
          </a:p>
        </p:txBody>
      </p:sp>
      <p:sp>
        <p:nvSpPr>
          <p:cNvPr id="3" name="2 Marcador de fecha"/>
          <p:cNvSpPr>
            <a:spLocks noGrp="1"/>
          </p:cNvSpPr>
          <p:nvPr>
            <p:ph type="dt" sz="quarter" idx="1"/>
          </p:nvPr>
        </p:nvSpPr>
        <p:spPr>
          <a:xfrm>
            <a:off x="3883852" y="0"/>
            <a:ext cx="2972547" cy="497841"/>
          </a:xfrm>
          <a:prstGeom prst="rect">
            <a:avLst/>
          </a:prstGeom>
        </p:spPr>
        <p:txBody>
          <a:bodyPr vert="horz" lIns="91870" tIns="45935" rIns="91870" bIns="45935" rtlCol="0"/>
          <a:lstStyle>
            <a:lvl1pPr algn="r">
              <a:defRPr sz="1200"/>
            </a:lvl1pPr>
          </a:lstStyle>
          <a:p>
            <a:fld id="{BEC7AE32-83C0-435E-9CC8-D88297CB043E}" type="datetimeFigureOut">
              <a:rPr lang="es-ES" smtClean="0"/>
              <a:pPr/>
              <a:t>28/03/2017</a:t>
            </a:fld>
            <a:endParaRPr lang="es-ES"/>
          </a:p>
        </p:txBody>
      </p:sp>
      <p:sp>
        <p:nvSpPr>
          <p:cNvPr id="4" name="3 Marcador de pie de página"/>
          <p:cNvSpPr>
            <a:spLocks noGrp="1"/>
          </p:cNvSpPr>
          <p:nvPr>
            <p:ph type="ftr" sz="quarter" idx="2"/>
          </p:nvPr>
        </p:nvSpPr>
        <p:spPr>
          <a:xfrm>
            <a:off x="0" y="9447844"/>
            <a:ext cx="2972547" cy="497841"/>
          </a:xfrm>
          <a:prstGeom prst="rect">
            <a:avLst/>
          </a:prstGeom>
        </p:spPr>
        <p:txBody>
          <a:bodyPr vert="horz" lIns="91870" tIns="45935" rIns="91870" bIns="45935"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3852" y="9447844"/>
            <a:ext cx="2972547" cy="497841"/>
          </a:xfrm>
          <a:prstGeom prst="rect">
            <a:avLst/>
          </a:prstGeom>
        </p:spPr>
        <p:txBody>
          <a:bodyPr vert="horz" lIns="91870" tIns="45935" rIns="91870" bIns="45935" rtlCol="0" anchor="b"/>
          <a:lstStyle>
            <a:lvl1pPr algn="r">
              <a:defRPr sz="1200"/>
            </a:lvl1pPr>
          </a:lstStyle>
          <a:p>
            <a:fld id="{F57F95A8-E5F2-4154-A53D-0FDB5F9C2B60}" type="slidenum">
              <a:rPr lang="es-ES" smtClean="0"/>
              <a:pPr/>
              <a:t>‹Nº›</a:t>
            </a:fld>
            <a:endParaRPr lang="es-ES"/>
          </a:p>
        </p:txBody>
      </p:sp>
    </p:spTree>
    <p:extLst>
      <p:ext uri="{BB962C8B-B14F-4D97-AF65-F5344CB8AC3E}">
        <p14:creationId xmlns:p14="http://schemas.microsoft.com/office/powerpoint/2010/main" xmlns="" val="2729379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2971800" cy="497365"/>
          </a:xfrm>
          <a:prstGeom prst="rect">
            <a:avLst/>
          </a:prstGeom>
        </p:spPr>
        <p:txBody>
          <a:bodyPr vert="horz" lIns="91870" tIns="45935" rIns="91870" bIns="45935" rtlCol="0"/>
          <a:lstStyle>
            <a:lvl1pPr algn="l">
              <a:defRPr sz="1200"/>
            </a:lvl1pPr>
          </a:lstStyle>
          <a:p>
            <a:endParaRPr lang="es-ES"/>
          </a:p>
        </p:txBody>
      </p:sp>
      <p:sp>
        <p:nvSpPr>
          <p:cNvPr id="3" name="2 Marcador de fecha"/>
          <p:cNvSpPr>
            <a:spLocks noGrp="1"/>
          </p:cNvSpPr>
          <p:nvPr>
            <p:ph type="dt" idx="1"/>
          </p:nvPr>
        </p:nvSpPr>
        <p:spPr>
          <a:xfrm>
            <a:off x="3884616" y="0"/>
            <a:ext cx="2971800" cy="497365"/>
          </a:xfrm>
          <a:prstGeom prst="rect">
            <a:avLst/>
          </a:prstGeom>
        </p:spPr>
        <p:txBody>
          <a:bodyPr vert="horz" lIns="91870" tIns="45935" rIns="91870" bIns="45935" rtlCol="0"/>
          <a:lstStyle>
            <a:lvl1pPr algn="r">
              <a:defRPr sz="1200"/>
            </a:lvl1pPr>
          </a:lstStyle>
          <a:p>
            <a:fld id="{F4448F2B-D5CE-4EF1-B5F5-38547C960E44}" type="datetimeFigureOut">
              <a:rPr lang="es-ES" smtClean="0"/>
              <a:pPr/>
              <a:t>28/03/2017</a:t>
            </a:fld>
            <a:endParaRPr lang="es-ES"/>
          </a:p>
        </p:txBody>
      </p:sp>
      <p:sp>
        <p:nvSpPr>
          <p:cNvPr id="4" name="3 Marcador de imagen de diapositiva"/>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870" tIns="45935" rIns="91870" bIns="45935" rtlCol="0" anchor="ctr"/>
          <a:lstStyle/>
          <a:p>
            <a:endParaRPr lang="es-ES"/>
          </a:p>
        </p:txBody>
      </p:sp>
      <p:sp>
        <p:nvSpPr>
          <p:cNvPr id="5" name="4 Marcador de notas"/>
          <p:cNvSpPr>
            <a:spLocks noGrp="1"/>
          </p:cNvSpPr>
          <p:nvPr>
            <p:ph type="body" sz="quarter" idx="3"/>
          </p:nvPr>
        </p:nvSpPr>
        <p:spPr>
          <a:xfrm>
            <a:off x="685801" y="4724956"/>
            <a:ext cx="5486400" cy="4476275"/>
          </a:xfrm>
          <a:prstGeom prst="rect">
            <a:avLst/>
          </a:prstGeom>
        </p:spPr>
        <p:txBody>
          <a:bodyPr vert="horz" lIns="91870" tIns="45935" rIns="91870" bIns="45935"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2" y="9448185"/>
            <a:ext cx="2971800" cy="497365"/>
          </a:xfrm>
          <a:prstGeom prst="rect">
            <a:avLst/>
          </a:prstGeom>
        </p:spPr>
        <p:txBody>
          <a:bodyPr vert="horz" lIns="91870" tIns="45935" rIns="91870" bIns="45935"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6" y="9448185"/>
            <a:ext cx="2971800" cy="497365"/>
          </a:xfrm>
          <a:prstGeom prst="rect">
            <a:avLst/>
          </a:prstGeom>
        </p:spPr>
        <p:txBody>
          <a:bodyPr vert="horz" lIns="91870" tIns="45935" rIns="91870" bIns="45935" rtlCol="0" anchor="b"/>
          <a:lstStyle>
            <a:lvl1pPr algn="r">
              <a:defRPr sz="1200"/>
            </a:lvl1pPr>
          </a:lstStyle>
          <a:p>
            <a:fld id="{B1784461-66DD-4A95-A5C7-BFC711375699}" type="slidenum">
              <a:rPr lang="es-ES" smtClean="0"/>
              <a:pPr/>
              <a:t>‹Nº›</a:t>
            </a:fld>
            <a:endParaRPr lang="es-ES"/>
          </a:p>
        </p:txBody>
      </p:sp>
    </p:spTree>
    <p:extLst>
      <p:ext uri="{BB962C8B-B14F-4D97-AF65-F5344CB8AC3E}">
        <p14:creationId xmlns:p14="http://schemas.microsoft.com/office/powerpoint/2010/main" xmlns="" val="40209871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063D8713-34F8-4462-BC08-A7E53EAEF904}" type="datetime1">
              <a:rPr lang="es-ES" smtClean="0"/>
              <a:pPr/>
              <a:t>28/03/2017</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C0F801AD-A41D-435B-AC0B-F512B878975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9AFBF1B-1CE9-452B-BE9A-95059FDF5F47}" type="datetime1">
              <a:rPr lang="es-ES" smtClean="0"/>
              <a:pPr/>
              <a:t>28/03/2017</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C0F801AD-A41D-435B-AC0B-F512B878975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FC73901-6C53-44CF-B29D-28BB2FD2E1F6}" type="datetime1">
              <a:rPr lang="es-ES" smtClean="0"/>
              <a:pPr/>
              <a:t>28/03/2017</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C0F801AD-A41D-435B-AC0B-F512B878975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5A41B4E-9531-4062-BE50-D7C3B65138A0}" type="datetime1">
              <a:rPr lang="es-ES" smtClean="0"/>
              <a:pPr/>
              <a:t>28/03/2017</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C0F801AD-A41D-435B-AC0B-F512B878975F}"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6AE810EF-7E44-4EF8-BD2E-2A121CCDC4EE}" type="datetime1">
              <a:rPr lang="es-ES" smtClean="0"/>
              <a:pPr/>
              <a:t>28/03/2017</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C0F801AD-A41D-435B-AC0B-F512B878975F}"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ED22BFF-7289-4030-B915-5E6077EC1265}" type="datetime1">
              <a:rPr lang="es-ES" smtClean="0"/>
              <a:pPr/>
              <a:t>28/03/2017</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C0F801AD-A41D-435B-AC0B-F512B878975F}"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99661BB1-20AF-4B61-BD17-C34692BF450E}" type="datetime1">
              <a:rPr lang="es-ES" smtClean="0"/>
              <a:pPr/>
              <a:t>28/03/2017</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C0F801AD-A41D-435B-AC0B-F512B878975F}"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99B41336-3B19-4751-BDA7-5764D7CF23E5}" type="datetime1">
              <a:rPr lang="es-ES" smtClean="0"/>
              <a:pPr/>
              <a:t>28/03/2017</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C0F801AD-A41D-435B-AC0B-F512B878975F}"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90EF042D-0B34-4237-9D65-874F686F9B08}" type="datetime1">
              <a:rPr lang="es-ES" smtClean="0"/>
              <a:pPr/>
              <a:t>28/03/2017</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C0F801AD-A41D-435B-AC0B-F512B878975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9E4FBF65-581B-4CDC-B0B5-EC3A05062521}" type="datetime1">
              <a:rPr lang="es-ES" smtClean="0"/>
              <a:pPr/>
              <a:t>28/03/2017</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C0F801AD-A41D-435B-AC0B-F512B878975F}"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394F9013-6181-4312-8643-426602FFF14D}" type="datetime1">
              <a:rPr lang="es-ES" smtClean="0"/>
              <a:pPr/>
              <a:t>28/03/2017</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C0F801AD-A41D-435B-AC0B-F512B878975F}"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93D45E7-971F-4DFB-AFDC-BDE31EA4E84C}" type="datetime1">
              <a:rPr lang="es-ES" smtClean="0"/>
              <a:pPr/>
              <a:t>28/03/2017</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0F801AD-A41D-435B-AC0B-F512B878975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149080"/>
            <a:ext cx="7481776" cy="1296144"/>
          </a:xfrm>
        </p:spPr>
        <p:txBody>
          <a:bodyPr/>
          <a:lstStyle/>
          <a:p>
            <a:pPr algn="l"/>
            <a:r>
              <a:rPr lang="es-ES" dirty="0" smtClean="0"/>
              <a:t>Dr. Jenaro </a:t>
            </a:r>
            <a:r>
              <a:rPr lang="es-ES" dirty="0" err="1" smtClean="0"/>
              <a:t>Guisasola</a:t>
            </a:r>
            <a:r>
              <a:rPr lang="es-ES" dirty="0" smtClean="0"/>
              <a:t>       </a:t>
            </a:r>
            <a:br>
              <a:rPr lang="es-ES" dirty="0" smtClean="0"/>
            </a:br>
            <a:r>
              <a:rPr lang="es-ES" dirty="0" smtClean="0"/>
              <a:t>UPV/EHU</a:t>
            </a:r>
            <a:br>
              <a:rPr lang="es-ES" dirty="0" smtClean="0"/>
            </a:br>
            <a:r>
              <a:rPr lang="es-ES" dirty="0" err="1" smtClean="0"/>
              <a:t>jenaro.guisasola@ehu.es</a:t>
            </a:r>
            <a:r>
              <a:rPr lang="es-ES" dirty="0" smtClean="0"/>
              <a:t/>
            </a:r>
            <a:br>
              <a:rPr lang="es-ES" dirty="0" smtClean="0"/>
            </a:br>
            <a:r>
              <a:rPr lang="es-ES" dirty="0" smtClean="0"/>
              <a:t/>
            </a:r>
            <a:br>
              <a:rPr lang="es-ES" dirty="0" smtClean="0"/>
            </a:br>
            <a:r>
              <a:rPr lang="es-ES" dirty="0" smtClean="0"/>
              <a:t>  	</a:t>
            </a:r>
            <a:endParaRPr lang="es-ES" dirty="0"/>
          </a:p>
        </p:txBody>
      </p:sp>
      <p:sp>
        <p:nvSpPr>
          <p:cNvPr id="3" name="Marcador de texto 2"/>
          <p:cNvSpPr>
            <a:spLocks noGrp="1"/>
          </p:cNvSpPr>
          <p:nvPr>
            <p:ph type="body" idx="2"/>
          </p:nvPr>
        </p:nvSpPr>
        <p:spPr>
          <a:xfrm>
            <a:off x="395536" y="5733256"/>
            <a:ext cx="7488832" cy="914400"/>
          </a:xfrm>
        </p:spPr>
        <p:txBody>
          <a:bodyPr>
            <a:normAutofit/>
          </a:bodyPr>
          <a:lstStyle/>
          <a:p>
            <a:pPr algn="l"/>
            <a:r>
              <a:rPr lang="es-ES" sz="2000" dirty="0" smtClean="0">
                <a:solidFill>
                  <a:srgbClr val="2DA2BF"/>
                </a:solidFill>
              </a:rPr>
              <a:t>Donostia </a:t>
            </a:r>
            <a:r>
              <a:rPr lang="es-ES" sz="2000" dirty="0" err="1" smtClean="0">
                <a:solidFill>
                  <a:srgbClr val="2DA2BF"/>
                </a:solidFill>
              </a:rPr>
              <a:t>Physics</a:t>
            </a:r>
            <a:r>
              <a:rPr lang="es-ES" sz="2000" dirty="0" smtClean="0">
                <a:solidFill>
                  <a:srgbClr val="2DA2BF"/>
                </a:solidFill>
              </a:rPr>
              <a:t> </a:t>
            </a:r>
            <a:r>
              <a:rPr lang="es-ES" sz="2000" dirty="0" err="1" smtClean="0">
                <a:solidFill>
                  <a:srgbClr val="2DA2BF"/>
                </a:solidFill>
              </a:rPr>
              <a:t>Education</a:t>
            </a:r>
            <a:r>
              <a:rPr lang="es-ES" sz="2000" dirty="0" smtClean="0">
                <a:solidFill>
                  <a:srgbClr val="2DA2BF"/>
                </a:solidFill>
              </a:rPr>
              <a:t> </a:t>
            </a:r>
            <a:r>
              <a:rPr lang="es-ES" sz="2000" dirty="0" err="1" smtClean="0">
                <a:solidFill>
                  <a:srgbClr val="2DA2BF"/>
                </a:solidFill>
              </a:rPr>
              <a:t>Research</a:t>
            </a:r>
            <a:r>
              <a:rPr lang="es-ES" sz="2000" dirty="0" smtClean="0">
                <a:solidFill>
                  <a:srgbClr val="2DA2BF"/>
                </a:solidFill>
              </a:rPr>
              <a:t> </a:t>
            </a:r>
            <a:r>
              <a:rPr lang="es-ES" sz="2000" dirty="0" err="1" smtClean="0">
                <a:solidFill>
                  <a:srgbClr val="2DA2BF"/>
                </a:solidFill>
              </a:rPr>
              <a:t>Group</a:t>
            </a:r>
            <a:r>
              <a:rPr lang="es-ES" sz="2000" dirty="0" smtClean="0">
                <a:solidFill>
                  <a:srgbClr val="2DA2BF"/>
                </a:solidFill>
              </a:rPr>
              <a:t> </a:t>
            </a:r>
          </a:p>
          <a:p>
            <a:pPr algn="l"/>
            <a:r>
              <a:rPr lang="en-US" sz="2000" dirty="0">
                <a:solidFill>
                  <a:srgbClr val="2DA2BF"/>
                </a:solidFill>
              </a:rPr>
              <a:t>https://</a:t>
            </a:r>
            <a:r>
              <a:rPr lang="en-US" sz="2000" dirty="0" err="1">
                <a:solidFill>
                  <a:srgbClr val="2DA2BF"/>
                </a:solidFill>
              </a:rPr>
              <a:t>sites.google.com</a:t>
            </a:r>
            <a:r>
              <a:rPr lang="en-US" sz="2000" dirty="0">
                <a:solidFill>
                  <a:srgbClr val="2DA2BF"/>
                </a:solidFill>
              </a:rPr>
              <a:t>/site/</a:t>
            </a:r>
            <a:r>
              <a:rPr lang="en-US" sz="2000" dirty="0" err="1">
                <a:solidFill>
                  <a:srgbClr val="2DA2BF"/>
                </a:solidFill>
              </a:rPr>
              <a:t>stemupvehu</a:t>
            </a:r>
            <a:r>
              <a:rPr lang="en-US" sz="2000" dirty="0">
                <a:solidFill>
                  <a:srgbClr val="2DA2BF"/>
                </a:solidFill>
              </a:rPr>
              <a:t>/</a:t>
            </a:r>
            <a:r>
              <a:rPr lang="en-US" sz="2000" dirty="0" err="1">
                <a:solidFill>
                  <a:srgbClr val="2DA2BF"/>
                </a:solidFill>
              </a:rPr>
              <a:t>hom</a:t>
            </a:r>
            <a:endParaRPr lang="en-US" sz="2000" dirty="0">
              <a:solidFill>
                <a:srgbClr val="2DA2BF"/>
              </a:solidFill>
            </a:endParaRPr>
          </a:p>
          <a:p>
            <a:pPr algn="l"/>
            <a:endParaRPr lang="es-ES" sz="2000" dirty="0"/>
          </a:p>
        </p:txBody>
      </p:sp>
      <p:sp>
        <p:nvSpPr>
          <p:cNvPr id="4" name="Marcador de contenido 3"/>
          <p:cNvSpPr>
            <a:spLocks noGrp="1"/>
          </p:cNvSpPr>
          <p:nvPr>
            <p:ph sz="half" idx="1"/>
          </p:nvPr>
        </p:nvSpPr>
        <p:spPr>
          <a:xfrm>
            <a:off x="467544" y="1196752"/>
            <a:ext cx="8424936" cy="2938656"/>
          </a:xfrm>
        </p:spPr>
        <p:txBody>
          <a:bodyPr/>
          <a:lstStyle/>
          <a:p>
            <a:pPr marL="109728" indent="0" algn="ctr">
              <a:buNone/>
            </a:pPr>
            <a:r>
              <a:rPr lang="es-ES" b="1" i="1" dirty="0" smtClean="0">
                <a:solidFill>
                  <a:schemeClr val="accent1"/>
                </a:solidFill>
              </a:rPr>
              <a:t>Diseño y análisis de cuestionarios de preguntas abiertas</a:t>
            </a:r>
          </a:p>
          <a:p>
            <a:pPr marL="109728" indent="0" algn="ctr">
              <a:buNone/>
            </a:pPr>
            <a:endParaRPr lang="es-ES" b="1" i="1" dirty="0" smtClean="0">
              <a:solidFill>
                <a:schemeClr val="accent1"/>
              </a:solidFill>
            </a:endParaRPr>
          </a:p>
          <a:p>
            <a:pPr marL="109728" indent="0" algn="ctr">
              <a:buNone/>
            </a:pPr>
            <a:r>
              <a:rPr lang="es-ES" b="1" i="1" dirty="0" smtClean="0">
                <a:solidFill>
                  <a:schemeClr val="accent1"/>
                </a:solidFill>
              </a:rPr>
              <a:t>Categorías de respuestas basadas en la </a:t>
            </a:r>
            <a:r>
              <a:rPr lang="es-ES" b="1" i="1" dirty="0" err="1" smtClean="0">
                <a:solidFill>
                  <a:schemeClr val="accent1"/>
                </a:solidFill>
              </a:rPr>
              <a:t>Fenomenografía</a:t>
            </a:r>
            <a:endParaRPr lang="es-ES" b="1" i="1" dirty="0">
              <a:solidFill>
                <a:schemeClr val="accent1"/>
              </a:solidFill>
            </a:endParaRPr>
          </a:p>
        </p:txBody>
      </p:sp>
      <p:sp>
        <p:nvSpPr>
          <p:cNvPr id="5" name="Marcador de número de diapositiva 4"/>
          <p:cNvSpPr>
            <a:spLocks noGrp="1"/>
          </p:cNvSpPr>
          <p:nvPr>
            <p:ph type="sldNum" sz="quarter" idx="12"/>
          </p:nvPr>
        </p:nvSpPr>
        <p:spPr/>
        <p:txBody>
          <a:bodyPr/>
          <a:lstStyle/>
          <a:p>
            <a:fld id="{C0F801AD-A41D-435B-AC0B-F512B878975F}" type="slidenum">
              <a:rPr lang="es-ES" smtClean="0"/>
              <a:pPr/>
              <a:t>1</a:t>
            </a:fld>
            <a:endParaRPr lang="es-ES"/>
          </a:p>
        </p:txBody>
      </p:sp>
      <p:pic>
        <p:nvPicPr>
          <p:cNvPr id="6" name="10 Imagen" descr="ehu.jpg"/>
          <p:cNvPicPr>
            <a:picLocks noChangeAspect="1"/>
          </p:cNvPicPr>
          <p:nvPr/>
        </p:nvPicPr>
        <p:blipFill>
          <a:blip r:embed="rId2" cstate="print"/>
          <a:stretch>
            <a:fillRect/>
          </a:stretch>
        </p:blipFill>
        <p:spPr>
          <a:xfrm>
            <a:off x="8301881" y="5993904"/>
            <a:ext cx="864096" cy="864096"/>
          </a:xfrm>
          <a:prstGeom prst="rect">
            <a:avLst/>
          </a:prstGeom>
        </p:spPr>
      </p:pic>
      <p:sp>
        <p:nvSpPr>
          <p:cNvPr id="7" name="CuadroTexto 6"/>
          <p:cNvSpPr txBox="1"/>
          <p:nvPr/>
        </p:nvSpPr>
        <p:spPr>
          <a:xfrm>
            <a:off x="395536" y="260648"/>
            <a:ext cx="8568952" cy="646331"/>
          </a:xfrm>
          <a:prstGeom prst="rect">
            <a:avLst/>
          </a:prstGeom>
          <a:noFill/>
        </p:spPr>
        <p:txBody>
          <a:bodyPr wrap="square" rtlCol="0">
            <a:spAutoFit/>
          </a:bodyPr>
          <a:lstStyle/>
          <a:p>
            <a:pPr algn="r"/>
            <a:r>
              <a:rPr lang="es-ES" dirty="0" smtClean="0"/>
              <a:t>Master en Investigación en Didáctica Específicas</a:t>
            </a:r>
          </a:p>
          <a:p>
            <a:pPr algn="r"/>
            <a:r>
              <a:rPr lang="es-ES" dirty="0" err="1" smtClean="0"/>
              <a:t>Facultat</a:t>
            </a:r>
            <a:r>
              <a:rPr lang="es-ES" dirty="0" smtClean="0"/>
              <a:t> de </a:t>
            </a:r>
            <a:r>
              <a:rPr lang="es-ES" dirty="0" err="1" smtClean="0"/>
              <a:t>Magisteri</a:t>
            </a:r>
            <a:r>
              <a:rPr lang="es-ES" dirty="0" smtClean="0"/>
              <a:t>. </a:t>
            </a:r>
            <a:r>
              <a:rPr lang="es-ES" dirty="0" err="1" smtClean="0"/>
              <a:t>Universitat</a:t>
            </a:r>
            <a:r>
              <a:rPr lang="es-ES" dirty="0" smtClean="0"/>
              <a:t> de Valencia</a:t>
            </a:r>
            <a:endParaRPr lang="es-ES" dirty="0"/>
          </a:p>
        </p:txBody>
      </p:sp>
    </p:spTree>
    <p:extLst>
      <p:ext uri="{BB962C8B-B14F-4D97-AF65-F5344CB8AC3E}">
        <p14:creationId xmlns:p14="http://schemas.microsoft.com/office/powerpoint/2010/main" xmlns="" val="2735680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10</a:t>
            </a:fld>
            <a:endParaRPr lang="es-ES"/>
          </a:p>
        </p:txBody>
      </p:sp>
      <p:sp>
        <p:nvSpPr>
          <p:cNvPr id="3" name="CuadroTexto 2"/>
          <p:cNvSpPr txBox="1"/>
          <p:nvPr/>
        </p:nvSpPr>
        <p:spPr>
          <a:xfrm>
            <a:off x="251520" y="1916832"/>
            <a:ext cx="8640960" cy="4062651"/>
          </a:xfrm>
          <a:prstGeom prst="rect">
            <a:avLst/>
          </a:prstGeom>
          <a:noFill/>
        </p:spPr>
        <p:txBody>
          <a:bodyPr wrap="square" rtlCol="0">
            <a:spAutoFit/>
          </a:bodyPr>
          <a:lstStyle/>
          <a:p>
            <a:pPr algn="just"/>
            <a:r>
              <a:rPr lang="en-GB" sz="2400" dirty="0" smtClean="0"/>
              <a:t>La </a:t>
            </a:r>
            <a:r>
              <a:rPr lang="en-GB" sz="2400" dirty="0" err="1"/>
              <a:t>coherencia</a:t>
            </a:r>
            <a:r>
              <a:rPr lang="en-GB" sz="2400" dirty="0"/>
              <a:t> de </a:t>
            </a:r>
            <a:r>
              <a:rPr lang="en-GB" sz="2400" dirty="0" err="1" smtClean="0"/>
              <a:t>las</a:t>
            </a:r>
            <a:r>
              <a:rPr lang="en-GB" sz="2400" dirty="0" smtClean="0"/>
              <a:t> </a:t>
            </a:r>
            <a:r>
              <a:rPr lang="en-GB" sz="2400" dirty="0" err="1"/>
              <a:t>concepciones</a:t>
            </a:r>
            <a:r>
              <a:rPr lang="en-GB" sz="2400" dirty="0"/>
              <a:t> </a:t>
            </a:r>
            <a:r>
              <a:rPr lang="en-GB" sz="2400" dirty="0" smtClean="0"/>
              <a:t>(</a:t>
            </a:r>
            <a:r>
              <a:rPr lang="en-GB" sz="2400" dirty="0"/>
              <a:t>Engel Clough &amp; Driver, </a:t>
            </a:r>
            <a:r>
              <a:rPr lang="en-GB" sz="2400" dirty="0" smtClean="0"/>
              <a:t>1986)</a:t>
            </a:r>
            <a:endParaRPr lang="en-GB" sz="2400" dirty="0"/>
          </a:p>
          <a:p>
            <a:pPr algn="just"/>
            <a:r>
              <a:rPr lang="en-GB" sz="2400" dirty="0"/>
              <a:t> </a:t>
            </a:r>
            <a:endParaRPr lang="es-ES_tradnl" sz="2400" dirty="0"/>
          </a:p>
          <a:p>
            <a:pPr algn="just"/>
            <a:r>
              <a:rPr lang="en-GB" sz="2400" dirty="0" err="1"/>
              <a:t>D</a:t>
            </a:r>
            <a:r>
              <a:rPr lang="en-GB" sz="2400" dirty="0" err="1" smtClean="0"/>
              <a:t>iferentes</a:t>
            </a:r>
            <a:r>
              <a:rPr lang="en-GB" sz="2400" dirty="0" smtClean="0"/>
              <a:t> </a:t>
            </a:r>
            <a:r>
              <a:rPr lang="en-GB" sz="2400" dirty="0" err="1"/>
              <a:t>técnicas</a:t>
            </a:r>
            <a:r>
              <a:rPr lang="en-GB" sz="2400" dirty="0"/>
              <a:t> de </a:t>
            </a:r>
            <a:r>
              <a:rPr lang="en-GB" sz="2400" dirty="0" err="1"/>
              <a:t>investigación</a:t>
            </a:r>
            <a:r>
              <a:rPr lang="en-GB" sz="2400" dirty="0"/>
              <a:t> </a:t>
            </a:r>
            <a:r>
              <a:rPr lang="en-GB" sz="2400" dirty="0" err="1"/>
              <a:t>producen</a:t>
            </a:r>
            <a:r>
              <a:rPr lang="en-GB" sz="2400" dirty="0"/>
              <a:t> </a:t>
            </a:r>
            <a:r>
              <a:rPr lang="en-GB" sz="2400" dirty="0" err="1"/>
              <a:t>resultados</a:t>
            </a:r>
            <a:r>
              <a:rPr lang="en-GB" sz="2400" dirty="0"/>
              <a:t> </a:t>
            </a:r>
            <a:r>
              <a:rPr lang="en-GB" sz="2400" dirty="0" err="1"/>
              <a:t>diferentes</a:t>
            </a:r>
            <a:r>
              <a:rPr lang="en-GB" sz="2400" dirty="0"/>
              <a:t> (</a:t>
            </a:r>
            <a:r>
              <a:rPr lang="en-GB" sz="2400" dirty="0" err="1"/>
              <a:t>Duit</a:t>
            </a:r>
            <a:r>
              <a:rPr lang="en-GB" sz="2400" dirty="0"/>
              <a:t>, </a:t>
            </a:r>
            <a:r>
              <a:rPr lang="en-GB" sz="2400" dirty="0" err="1"/>
              <a:t>Treagust</a:t>
            </a:r>
            <a:r>
              <a:rPr lang="en-GB" sz="2400" dirty="0"/>
              <a:t> y Mansfield, 1996). </a:t>
            </a:r>
            <a:endParaRPr lang="es-ES_tradnl" sz="2400" dirty="0"/>
          </a:p>
          <a:p>
            <a:pPr algn="just"/>
            <a:r>
              <a:rPr lang="en-GB" sz="2400" dirty="0"/>
              <a:t> </a:t>
            </a:r>
            <a:endParaRPr lang="es-ES_tradnl" sz="2400" dirty="0"/>
          </a:p>
          <a:p>
            <a:pPr algn="just"/>
            <a:r>
              <a:rPr lang="en-GB" sz="2400" dirty="0"/>
              <a:t> </a:t>
            </a:r>
            <a:endParaRPr lang="es-ES_tradnl" sz="2400" dirty="0"/>
          </a:p>
          <a:p>
            <a:pPr algn="just"/>
            <a:r>
              <a:rPr lang="en-GB" sz="2400" dirty="0" smtClean="0"/>
              <a:t>¿</a:t>
            </a:r>
            <a:r>
              <a:rPr lang="en-GB" sz="2400" dirty="0" err="1" smtClean="0"/>
              <a:t>Cómo</a:t>
            </a:r>
            <a:r>
              <a:rPr lang="en-GB" sz="2400" dirty="0" smtClean="0"/>
              <a:t> </a:t>
            </a:r>
            <a:r>
              <a:rPr lang="en-GB" sz="2400" dirty="0" err="1" smtClean="0"/>
              <a:t>describir</a:t>
            </a:r>
            <a:r>
              <a:rPr lang="en-GB" sz="2400" dirty="0" smtClean="0"/>
              <a:t> la </a:t>
            </a:r>
            <a:r>
              <a:rPr lang="en-GB" sz="2400" dirty="0" err="1"/>
              <a:t>variación</a:t>
            </a:r>
            <a:r>
              <a:rPr lang="en-GB" sz="2400" dirty="0"/>
              <a:t> en </a:t>
            </a:r>
            <a:r>
              <a:rPr lang="en-GB" sz="2400" dirty="0" err="1"/>
              <a:t>las</a:t>
            </a:r>
            <a:r>
              <a:rPr lang="en-GB" sz="2400" dirty="0"/>
              <a:t> </a:t>
            </a:r>
            <a:r>
              <a:rPr lang="en-GB" sz="2400" dirty="0" err="1"/>
              <a:t>concepciones</a:t>
            </a:r>
            <a:r>
              <a:rPr lang="en-GB" sz="2400" dirty="0"/>
              <a:t> de los </a:t>
            </a:r>
            <a:r>
              <a:rPr lang="en-GB" sz="2400" dirty="0" err="1" smtClean="0"/>
              <a:t>estudiantes</a:t>
            </a:r>
            <a:r>
              <a:rPr lang="en-GB" sz="2400" dirty="0"/>
              <a:t>?</a:t>
            </a:r>
            <a:r>
              <a:rPr lang="en-GB" sz="2400" dirty="0" smtClean="0"/>
              <a:t> </a:t>
            </a:r>
          </a:p>
          <a:p>
            <a:pPr algn="just"/>
            <a:endParaRPr lang="en-GB" sz="2400" dirty="0"/>
          </a:p>
          <a:p>
            <a:pPr algn="just"/>
            <a:endParaRPr lang="es-ES" dirty="0"/>
          </a:p>
        </p:txBody>
      </p:sp>
      <p:sp>
        <p:nvSpPr>
          <p:cNvPr id="4" name="CuadroTexto 3"/>
          <p:cNvSpPr txBox="1"/>
          <p:nvPr/>
        </p:nvSpPr>
        <p:spPr>
          <a:xfrm>
            <a:off x="539552" y="116632"/>
            <a:ext cx="8064896" cy="1569660"/>
          </a:xfrm>
          <a:prstGeom prst="rect">
            <a:avLst/>
          </a:prstGeom>
          <a:noFill/>
        </p:spPr>
        <p:txBody>
          <a:bodyPr wrap="square" rtlCol="0">
            <a:spAutoFit/>
          </a:bodyPr>
          <a:lstStyle/>
          <a:p>
            <a:pPr algn="ctr"/>
            <a:r>
              <a:rPr lang="es-ES" sz="3200" dirty="0" smtClean="0">
                <a:solidFill>
                  <a:srgbClr val="2DA2BF"/>
                </a:solidFill>
              </a:rPr>
              <a:t>Se han utilizado diferentes técnicas para indagar sobre las concepciones de los estudiantes</a:t>
            </a:r>
            <a:endParaRPr lang="es-ES" sz="3200" dirty="0">
              <a:solidFill>
                <a:srgbClr val="2DA2BF"/>
              </a:solidFill>
            </a:endParaRPr>
          </a:p>
        </p:txBody>
      </p:sp>
    </p:spTree>
    <p:extLst>
      <p:ext uri="{BB962C8B-B14F-4D97-AF65-F5344CB8AC3E}">
        <p14:creationId xmlns:p14="http://schemas.microsoft.com/office/powerpoint/2010/main" xmlns="" val="375411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11</a:t>
            </a:fld>
            <a:endParaRPr lang="es-ES"/>
          </a:p>
        </p:txBody>
      </p:sp>
      <p:sp>
        <p:nvSpPr>
          <p:cNvPr id="2" name="CuadroTexto 1"/>
          <p:cNvSpPr txBox="1"/>
          <p:nvPr/>
        </p:nvSpPr>
        <p:spPr>
          <a:xfrm>
            <a:off x="251520" y="404664"/>
            <a:ext cx="8640960" cy="5909309"/>
          </a:xfrm>
          <a:prstGeom prst="rect">
            <a:avLst/>
          </a:prstGeom>
          <a:noFill/>
        </p:spPr>
        <p:txBody>
          <a:bodyPr wrap="square" rtlCol="0">
            <a:spAutoFit/>
          </a:bodyPr>
          <a:lstStyle/>
          <a:p>
            <a:pPr algn="just"/>
            <a:r>
              <a:rPr lang="es-ES_tradnl" sz="2400" dirty="0" smtClean="0"/>
              <a:t>La </a:t>
            </a:r>
            <a:r>
              <a:rPr lang="es-ES_tradnl" sz="2400" dirty="0" err="1" smtClean="0"/>
              <a:t>Fenomenografía</a:t>
            </a:r>
            <a:r>
              <a:rPr lang="es-ES_tradnl" sz="2400" dirty="0" smtClean="0"/>
              <a:t> investiga "las formas cualitativamente diferentes en que las personas experimentan, conceptualizan, perciben y comprenden diversos aspectos y fenómenos del mundo que les rodea" (</a:t>
            </a:r>
            <a:r>
              <a:rPr lang="es-ES_tradnl" sz="2400" dirty="0" err="1" smtClean="0"/>
              <a:t>Marton</a:t>
            </a:r>
            <a:r>
              <a:rPr lang="es-ES_tradnl" sz="2400" dirty="0" smtClean="0"/>
              <a:t>, 1981). </a:t>
            </a:r>
          </a:p>
          <a:p>
            <a:pPr algn="just"/>
            <a:r>
              <a:rPr lang="es-ES_tradnl" sz="2400" dirty="0" smtClean="0"/>
              <a:t> </a:t>
            </a:r>
          </a:p>
          <a:p>
            <a:pPr algn="just"/>
            <a:r>
              <a:rPr lang="es-ES_tradnl" sz="2400" dirty="0" smtClean="0"/>
              <a:t>Como dicen </a:t>
            </a:r>
            <a:r>
              <a:rPr lang="es-ES_tradnl" sz="2400" dirty="0" err="1" smtClean="0"/>
              <a:t>Marton</a:t>
            </a:r>
            <a:r>
              <a:rPr lang="es-ES_tradnl" sz="2400" dirty="0" smtClean="0"/>
              <a:t> y </a:t>
            </a:r>
            <a:r>
              <a:rPr lang="es-ES_tradnl" sz="2400" dirty="0" err="1" smtClean="0"/>
              <a:t>Booth</a:t>
            </a:r>
            <a:r>
              <a:rPr lang="es-ES_tradnl" sz="2400" dirty="0" smtClean="0"/>
              <a:t> (1997), "en la </a:t>
            </a:r>
            <a:r>
              <a:rPr lang="es-ES_tradnl" sz="2400" dirty="0" err="1" smtClean="0"/>
              <a:t>fenomenografía</a:t>
            </a:r>
            <a:r>
              <a:rPr lang="es-ES_tradnl" sz="2400" dirty="0" smtClean="0"/>
              <a:t>, los individuos son vistos como portadores de diferentes maneras de experimentar un fenómeno y portadores de fragmentos de formas diferentes de experimentar ese fenómeno". </a:t>
            </a:r>
          </a:p>
          <a:p>
            <a:pPr algn="just"/>
            <a:endParaRPr lang="en-GB" sz="2400" dirty="0"/>
          </a:p>
          <a:p>
            <a:pPr algn="just"/>
            <a:r>
              <a:rPr lang="es-ES" sz="2400" dirty="0" smtClean="0"/>
              <a:t>La descripción de los estudiantes alcanzada es </a:t>
            </a:r>
            <a:r>
              <a:rPr lang="es-ES" sz="2400" b="1" dirty="0" smtClean="0">
                <a:solidFill>
                  <a:srgbClr val="2DA2BF"/>
                </a:solidFill>
              </a:rPr>
              <a:t>una descripción colectiva</a:t>
            </a:r>
            <a:r>
              <a:rPr lang="es-ES" sz="2400" dirty="0" smtClean="0"/>
              <a:t> y, en ese sentido, las voces individuales son abandonadas.</a:t>
            </a:r>
          </a:p>
          <a:p>
            <a:endParaRPr lang="es-ES" dirty="0"/>
          </a:p>
        </p:txBody>
      </p:sp>
    </p:spTree>
    <p:extLst>
      <p:ext uri="{BB962C8B-B14F-4D97-AF65-F5344CB8AC3E}">
        <p14:creationId xmlns:p14="http://schemas.microsoft.com/office/powerpoint/2010/main" xmlns="" val="3754116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12</a:t>
            </a:fld>
            <a:endParaRPr lang="es-ES"/>
          </a:p>
        </p:txBody>
      </p:sp>
      <p:sp>
        <p:nvSpPr>
          <p:cNvPr id="2" name="CuadroTexto 1"/>
          <p:cNvSpPr txBox="1"/>
          <p:nvPr/>
        </p:nvSpPr>
        <p:spPr>
          <a:xfrm>
            <a:off x="251520" y="260648"/>
            <a:ext cx="8640960" cy="5262979"/>
          </a:xfrm>
          <a:prstGeom prst="rect">
            <a:avLst/>
          </a:prstGeom>
          <a:noFill/>
        </p:spPr>
        <p:txBody>
          <a:bodyPr wrap="square" rtlCol="0">
            <a:spAutoFit/>
          </a:bodyPr>
          <a:lstStyle/>
          <a:p>
            <a:r>
              <a:rPr lang="es-ES" sz="2400" b="1" dirty="0">
                <a:solidFill>
                  <a:srgbClr val="2DA2BF"/>
                </a:solidFill>
              </a:rPr>
              <a:t>La </a:t>
            </a:r>
            <a:r>
              <a:rPr lang="es-ES" sz="2400" b="1" dirty="0" err="1">
                <a:solidFill>
                  <a:srgbClr val="2DA2BF"/>
                </a:solidFill>
              </a:rPr>
              <a:t>fenomenografía</a:t>
            </a:r>
            <a:r>
              <a:rPr lang="es-ES" sz="2400" b="1" dirty="0">
                <a:solidFill>
                  <a:srgbClr val="2DA2BF"/>
                </a:solidFill>
              </a:rPr>
              <a:t> trata de cómo las diferentes formas de percibir y comprender la realidad </a:t>
            </a:r>
            <a:r>
              <a:rPr lang="es-ES" sz="2400" b="1" dirty="0" smtClean="0">
                <a:solidFill>
                  <a:srgbClr val="2DA2BF"/>
                </a:solidFill>
              </a:rPr>
              <a:t>pueden </a:t>
            </a:r>
            <a:r>
              <a:rPr lang="es-ES" sz="2400" b="1" dirty="0">
                <a:solidFill>
                  <a:srgbClr val="2DA2BF"/>
                </a:solidFill>
              </a:rPr>
              <a:t>considerarse como categorías que describen la realidad</a:t>
            </a:r>
            <a:r>
              <a:rPr lang="es-ES" sz="2400" dirty="0"/>
              <a:t>. </a:t>
            </a:r>
            <a:endParaRPr lang="es-ES" sz="2400" dirty="0" smtClean="0"/>
          </a:p>
          <a:p>
            <a:endParaRPr lang="es-ES" sz="2400" dirty="0"/>
          </a:p>
          <a:p>
            <a:r>
              <a:rPr lang="es-ES" sz="2400" dirty="0" smtClean="0"/>
              <a:t>Estas categorías </a:t>
            </a:r>
            <a:r>
              <a:rPr lang="es-ES" sz="2400" dirty="0" smtClean="0">
                <a:solidFill>
                  <a:schemeClr val="accent1"/>
                </a:solidFill>
              </a:rPr>
              <a:t>son limitadas </a:t>
            </a:r>
            <a:r>
              <a:rPr lang="es-ES" sz="2400" dirty="0" smtClean="0"/>
              <a:t>y </a:t>
            </a:r>
            <a:r>
              <a:rPr lang="es-ES" sz="2400" dirty="0"/>
              <a:t>se pueden observar entre un gran número de individuos, y por lo tanto todas estas representaciones juntas indican un tipo de intelecto colectivo. </a:t>
            </a:r>
            <a:endParaRPr lang="es-ES" sz="2400" dirty="0" smtClean="0"/>
          </a:p>
          <a:p>
            <a:endParaRPr lang="es-ES" sz="2400" dirty="0"/>
          </a:p>
          <a:p>
            <a:r>
              <a:rPr lang="es-ES" sz="2400" dirty="0" smtClean="0"/>
              <a:t>"</a:t>
            </a:r>
            <a:r>
              <a:rPr lang="es-ES" sz="2400" dirty="0">
                <a:solidFill>
                  <a:srgbClr val="2DA2BF"/>
                </a:solidFill>
              </a:rPr>
              <a:t>Las mismas categorías de descripción aparecen en diferentes situaciones</a:t>
            </a:r>
            <a:r>
              <a:rPr lang="es-ES" sz="2400" dirty="0"/>
              <a:t>. El conjunto de categorías es, por lo tanto, estable y puede aplicarse, incluso si los individuos «se mueven» de una categoría a otra en diferentes ocasiones »(</a:t>
            </a:r>
            <a:r>
              <a:rPr lang="es-ES" sz="2400" dirty="0" err="1"/>
              <a:t>Marton</a:t>
            </a:r>
            <a:r>
              <a:rPr lang="es-ES" sz="2400" dirty="0"/>
              <a:t>, 1981, p.195)</a:t>
            </a:r>
            <a:r>
              <a:rPr lang="es-ES" dirty="0"/>
              <a:t>.</a:t>
            </a:r>
          </a:p>
        </p:txBody>
      </p:sp>
    </p:spTree>
    <p:extLst>
      <p:ext uri="{BB962C8B-B14F-4D97-AF65-F5344CB8AC3E}">
        <p14:creationId xmlns:p14="http://schemas.microsoft.com/office/powerpoint/2010/main" xmlns="" val="3690796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13</a:t>
            </a:fld>
            <a:endParaRPr lang="es-ES"/>
          </a:p>
        </p:txBody>
      </p:sp>
      <p:sp>
        <p:nvSpPr>
          <p:cNvPr id="3" name="CuadroTexto 2"/>
          <p:cNvSpPr txBox="1"/>
          <p:nvPr/>
        </p:nvSpPr>
        <p:spPr>
          <a:xfrm>
            <a:off x="539552" y="116632"/>
            <a:ext cx="8064896" cy="1077218"/>
          </a:xfrm>
          <a:prstGeom prst="rect">
            <a:avLst/>
          </a:prstGeom>
          <a:noFill/>
        </p:spPr>
        <p:txBody>
          <a:bodyPr wrap="square" rtlCol="0">
            <a:spAutoFit/>
          </a:bodyPr>
          <a:lstStyle/>
          <a:p>
            <a:pPr algn="ctr"/>
            <a:r>
              <a:rPr lang="es-ES" sz="3200" dirty="0" smtClean="0">
                <a:solidFill>
                  <a:srgbClr val="2DA2BF"/>
                </a:solidFill>
              </a:rPr>
              <a:t>Construcción de las categorías en la </a:t>
            </a:r>
            <a:r>
              <a:rPr lang="es-ES" sz="3200" dirty="0" err="1" smtClean="0">
                <a:solidFill>
                  <a:schemeClr val="accent1"/>
                </a:solidFill>
              </a:rPr>
              <a:t>Fenomenografía</a:t>
            </a:r>
            <a:r>
              <a:rPr lang="es-ES" sz="3200" dirty="0" smtClean="0">
                <a:solidFill>
                  <a:schemeClr val="accent1"/>
                </a:solidFill>
              </a:rPr>
              <a:t> (</a:t>
            </a:r>
            <a:r>
              <a:rPr lang="es-ES_tradnl" sz="3200" dirty="0" err="1">
                <a:solidFill>
                  <a:schemeClr val="accent1"/>
                </a:solidFill>
              </a:rPr>
              <a:t>Marton</a:t>
            </a:r>
            <a:r>
              <a:rPr lang="es-ES_tradnl" sz="3200" dirty="0">
                <a:solidFill>
                  <a:schemeClr val="accent1"/>
                </a:solidFill>
              </a:rPr>
              <a:t> y </a:t>
            </a:r>
            <a:r>
              <a:rPr lang="es-ES_tradnl" sz="3200" dirty="0" err="1">
                <a:solidFill>
                  <a:schemeClr val="accent1"/>
                </a:solidFill>
              </a:rPr>
              <a:t>Booth</a:t>
            </a:r>
            <a:r>
              <a:rPr lang="es-ES_tradnl" sz="3200" dirty="0">
                <a:solidFill>
                  <a:schemeClr val="accent1"/>
                </a:solidFill>
              </a:rPr>
              <a:t> </a:t>
            </a:r>
            <a:r>
              <a:rPr lang="es-ES_tradnl" sz="3200" dirty="0" smtClean="0">
                <a:solidFill>
                  <a:schemeClr val="accent1"/>
                </a:solidFill>
              </a:rPr>
              <a:t>1997</a:t>
            </a:r>
            <a:r>
              <a:rPr lang="es-ES_tradnl" sz="3200" dirty="0">
                <a:solidFill>
                  <a:schemeClr val="accent1"/>
                </a:solidFill>
              </a:rPr>
              <a:t>)</a:t>
            </a:r>
            <a:endParaRPr lang="es-ES" sz="3200" dirty="0">
              <a:solidFill>
                <a:schemeClr val="accent1"/>
              </a:solidFill>
            </a:endParaRPr>
          </a:p>
        </p:txBody>
      </p:sp>
      <p:sp>
        <p:nvSpPr>
          <p:cNvPr id="4" name="CuadroTexto 3"/>
          <p:cNvSpPr txBox="1"/>
          <p:nvPr/>
        </p:nvSpPr>
        <p:spPr>
          <a:xfrm>
            <a:off x="467544" y="1700808"/>
            <a:ext cx="8136904" cy="4832093"/>
          </a:xfrm>
          <a:prstGeom prst="rect">
            <a:avLst/>
          </a:prstGeom>
          <a:noFill/>
        </p:spPr>
        <p:txBody>
          <a:bodyPr wrap="square" rtlCol="0">
            <a:spAutoFit/>
          </a:bodyPr>
          <a:lstStyle/>
          <a:p>
            <a:pPr marL="457200" indent="-457200">
              <a:buAutoNum type="alphaLcParenR"/>
            </a:pPr>
            <a:r>
              <a:rPr lang="es-ES_tradnl" sz="2800" dirty="0" smtClean="0">
                <a:ea typeface="Times New Roman"/>
                <a:cs typeface="Times New Roman"/>
              </a:rPr>
              <a:t>Cada </a:t>
            </a:r>
            <a:r>
              <a:rPr lang="es-ES_tradnl" sz="2800" dirty="0">
                <a:ea typeface="Times New Roman"/>
                <a:cs typeface="Times New Roman"/>
              </a:rPr>
              <a:t>categoría debe </a:t>
            </a:r>
            <a:r>
              <a:rPr lang="es-ES_tradnl" sz="2800" dirty="0" smtClean="0">
                <a:ea typeface="Times New Roman"/>
                <a:cs typeface="Times New Roman"/>
              </a:rPr>
              <a:t>decir algo </a:t>
            </a:r>
            <a:r>
              <a:rPr lang="es-ES_tradnl" sz="2800" dirty="0">
                <a:ea typeface="Times New Roman"/>
                <a:cs typeface="Times New Roman"/>
              </a:rPr>
              <a:t>distinto sobre una manera particular de experimentar el fenómeno; </a:t>
            </a:r>
            <a:endParaRPr lang="es-ES_tradnl" sz="2800" dirty="0" smtClean="0">
              <a:ea typeface="Times New Roman"/>
              <a:cs typeface="Times New Roman"/>
            </a:endParaRPr>
          </a:p>
          <a:p>
            <a:pPr marL="457200" indent="-457200">
              <a:buAutoNum type="alphaLcParenR"/>
            </a:pPr>
            <a:endParaRPr lang="es-ES_tradnl" sz="2800" dirty="0">
              <a:ea typeface="Times New Roman"/>
              <a:cs typeface="Times New Roman"/>
            </a:endParaRPr>
          </a:p>
          <a:p>
            <a:pPr marL="457200" indent="-457200">
              <a:buAutoNum type="alphaLcParenR"/>
            </a:pPr>
            <a:r>
              <a:rPr lang="es-ES_tradnl" sz="2800" dirty="0" smtClean="0">
                <a:ea typeface="Times New Roman"/>
                <a:cs typeface="Times New Roman"/>
              </a:rPr>
              <a:t>Las </a:t>
            </a:r>
            <a:r>
              <a:rPr lang="es-ES_tradnl" sz="2800" dirty="0">
                <a:ea typeface="Times New Roman"/>
                <a:cs typeface="Times New Roman"/>
              </a:rPr>
              <a:t>categorías deben ser </a:t>
            </a:r>
            <a:r>
              <a:rPr lang="es-ES_tradnl" sz="2800" dirty="0" smtClean="0">
                <a:ea typeface="Times New Roman"/>
                <a:cs typeface="Times New Roman"/>
              </a:rPr>
              <a:t>jerárquicas; cada </a:t>
            </a:r>
            <a:r>
              <a:rPr lang="es-ES_tradnl" sz="2800" dirty="0">
                <a:ea typeface="Times New Roman"/>
                <a:cs typeface="Times New Roman"/>
              </a:rPr>
              <a:t>vez más </a:t>
            </a:r>
            <a:r>
              <a:rPr lang="es-ES_tradnl" sz="2800" dirty="0" smtClean="0">
                <a:ea typeface="Times New Roman"/>
                <a:cs typeface="Times New Roman"/>
              </a:rPr>
              <a:t>complejas </a:t>
            </a:r>
            <a:r>
              <a:rPr lang="es-ES_tradnl" sz="2800" dirty="0">
                <a:ea typeface="Times New Roman"/>
                <a:cs typeface="Times New Roman"/>
              </a:rPr>
              <a:t>de la totalidad de diversas formas de experimentar diversos fenómenos; </a:t>
            </a:r>
            <a:endParaRPr lang="es-ES_tradnl" sz="2800" dirty="0" smtClean="0">
              <a:ea typeface="Times New Roman"/>
              <a:cs typeface="Times New Roman"/>
            </a:endParaRPr>
          </a:p>
          <a:p>
            <a:pPr marL="457200" indent="-457200">
              <a:buAutoNum type="alphaLcParenR"/>
            </a:pPr>
            <a:endParaRPr lang="es-ES_tradnl" sz="2800" dirty="0">
              <a:ea typeface="Times New Roman"/>
              <a:cs typeface="Times New Roman"/>
            </a:endParaRPr>
          </a:p>
          <a:p>
            <a:pPr marL="457200" indent="-457200">
              <a:buAutoNum type="alphaLcParenR"/>
            </a:pPr>
            <a:r>
              <a:rPr lang="es-ES_tradnl" sz="2800" dirty="0" smtClean="0">
                <a:ea typeface="Times New Roman"/>
                <a:cs typeface="Times New Roman"/>
              </a:rPr>
              <a:t>El </a:t>
            </a:r>
            <a:r>
              <a:rPr lang="es-ES_tradnl" sz="2800" dirty="0">
                <a:ea typeface="Times New Roman"/>
                <a:cs typeface="Times New Roman"/>
              </a:rPr>
              <a:t>sistema de categorización </a:t>
            </a:r>
            <a:r>
              <a:rPr lang="es-ES_tradnl" sz="2800" dirty="0" smtClean="0">
                <a:ea typeface="Times New Roman"/>
                <a:cs typeface="Times New Roman"/>
              </a:rPr>
              <a:t>incluye las menos categorías posibles</a:t>
            </a:r>
          </a:p>
        </p:txBody>
      </p:sp>
    </p:spTree>
    <p:extLst>
      <p:ext uri="{BB962C8B-B14F-4D97-AF65-F5344CB8AC3E}">
        <p14:creationId xmlns:p14="http://schemas.microsoft.com/office/powerpoint/2010/main" xmlns="" val="163042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14</a:t>
            </a:fld>
            <a:endParaRPr lang="es-ES"/>
          </a:p>
        </p:txBody>
      </p:sp>
      <p:sp>
        <p:nvSpPr>
          <p:cNvPr id="2" name="CuadroTexto 1"/>
          <p:cNvSpPr txBox="1"/>
          <p:nvPr/>
        </p:nvSpPr>
        <p:spPr>
          <a:xfrm>
            <a:off x="395536" y="1772816"/>
            <a:ext cx="8280920" cy="4801314"/>
          </a:xfrm>
          <a:prstGeom prst="rect">
            <a:avLst/>
          </a:prstGeom>
          <a:noFill/>
        </p:spPr>
        <p:txBody>
          <a:bodyPr wrap="square" rtlCol="0">
            <a:spAutoFit/>
          </a:bodyPr>
          <a:lstStyle/>
          <a:p>
            <a:r>
              <a:rPr lang="en-US" sz="2400" dirty="0" smtClean="0"/>
              <a:t>J</a:t>
            </a:r>
            <a:r>
              <a:rPr lang="en-US" sz="2400" dirty="0"/>
              <a:t>. Bowden, G. </a:t>
            </a:r>
            <a:r>
              <a:rPr lang="en-US" sz="2400" dirty="0" err="1"/>
              <a:t>Dall’Alba</a:t>
            </a:r>
            <a:r>
              <a:rPr lang="en-US" sz="2400" dirty="0"/>
              <a:t>, E. Martin, D. </a:t>
            </a:r>
            <a:r>
              <a:rPr lang="en-US" sz="2400" dirty="0" err="1"/>
              <a:t>Laurillard</a:t>
            </a:r>
            <a:r>
              <a:rPr lang="en-US" sz="2400" dirty="0"/>
              <a:t>, F. </a:t>
            </a:r>
            <a:r>
              <a:rPr lang="en-US" sz="2400" b="1" i="1" dirty="0" err="1"/>
              <a:t>Marton</a:t>
            </a:r>
            <a:r>
              <a:rPr lang="en-US" sz="2400" dirty="0"/>
              <a:t>, G. Master, </a:t>
            </a:r>
            <a:r>
              <a:rPr lang="en-US" sz="2400" dirty="0" err="1"/>
              <a:t>P.Ramsden</a:t>
            </a:r>
            <a:r>
              <a:rPr lang="en-US" sz="2400" dirty="0"/>
              <a:t>, A. </a:t>
            </a:r>
            <a:r>
              <a:rPr lang="en-US" sz="2400" dirty="0" err="1"/>
              <a:t>Stephanau</a:t>
            </a:r>
            <a:r>
              <a:rPr lang="en-US" sz="2400" dirty="0"/>
              <a:t> and E. Walsh, “Displacement, velocity, and frames of reference: </a:t>
            </a:r>
            <a:r>
              <a:rPr lang="en-US" sz="2400" dirty="0" err="1"/>
              <a:t>phenonemographic</a:t>
            </a:r>
            <a:r>
              <a:rPr lang="en-US" sz="2400" dirty="0"/>
              <a:t> studies of students’ understanding and some implications for teaching and assessment”, Am. J. Phys. </a:t>
            </a:r>
            <a:r>
              <a:rPr lang="en-US" sz="2400" b="1" dirty="0"/>
              <a:t>60</a:t>
            </a:r>
            <a:r>
              <a:rPr lang="en-US" sz="2400" dirty="0"/>
              <a:t>, 262–269 (1992)</a:t>
            </a:r>
            <a:r>
              <a:rPr lang="en-US" sz="2400" dirty="0" smtClean="0"/>
              <a:t>.</a:t>
            </a:r>
          </a:p>
          <a:p>
            <a:endParaRPr lang="es-ES_tradnl" sz="2400" dirty="0"/>
          </a:p>
          <a:p>
            <a:r>
              <a:rPr lang="en-US" sz="2400" dirty="0" smtClean="0"/>
              <a:t>J</a:t>
            </a:r>
            <a:r>
              <a:rPr lang="en-US" sz="2400" dirty="0"/>
              <a:t>. Ebenezer and D. Fraser, “First year chemical engineering </a:t>
            </a:r>
            <a:r>
              <a:rPr lang="en-US" sz="2400" dirty="0" err="1"/>
              <a:t>stu­</a:t>
            </a:r>
            <a:r>
              <a:rPr lang="en-US" sz="2400" dirty="0"/>
              <a:t> dents’ conceptions of energy in solution processes: </a:t>
            </a:r>
            <a:r>
              <a:rPr lang="en-US" sz="2400" dirty="0" err="1"/>
              <a:t>phenomenographic</a:t>
            </a:r>
            <a:r>
              <a:rPr lang="en-US" sz="2400" dirty="0"/>
              <a:t> categories for common knowledge construction”, Sci. Educ.</a:t>
            </a:r>
            <a:r>
              <a:rPr lang="en-US" sz="2400" i="1" dirty="0"/>
              <a:t> </a:t>
            </a:r>
            <a:r>
              <a:rPr lang="en-US" sz="2400" b="1" dirty="0"/>
              <a:t>85</a:t>
            </a:r>
            <a:r>
              <a:rPr lang="en-US" sz="2400" dirty="0"/>
              <a:t>,</a:t>
            </a:r>
            <a:r>
              <a:rPr lang="en-US" sz="2400" b="1" dirty="0"/>
              <a:t> </a:t>
            </a:r>
            <a:r>
              <a:rPr lang="en-US" sz="2400" dirty="0"/>
              <a:t>509­535 (2001).</a:t>
            </a:r>
            <a:endParaRPr lang="es-ES_tradnl" sz="2400" dirty="0"/>
          </a:p>
          <a:p>
            <a:endParaRPr lang="es-ES" dirty="0"/>
          </a:p>
        </p:txBody>
      </p:sp>
      <p:sp>
        <p:nvSpPr>
          <p:cNvPr id="4" name="CuadroTexto 3"/>
          <p:cNvSpPr txBox="1"/>
          <p:nvPr/>
        </p:nvSpPr>
        <p:spPr>
          <a:xfrm>
            <a:off x="467544" y="332656"/>
            <a:ext cx="8064896" cy="1077218"/>
          </a:xfrm>
          <a:prstGeom prst="rect">
            <a:avLst/>
          </a:prstGeom>
          <a:noFill/>
        </p:spPr>
        <p:txBody>
          <a:bodyPr wrap="square" rtlCol="0">
            <a:spAutoFit/>
          </a:bodyPr>
          <a:lstStyle/>
          <a:p>
            <a:pPr algn="ctr"/>
            <a:r>
              <a:rPr lang="es-ES" sz="3200" dirty="0" smtClean="0">
                <a:solidFill>
                  <a:srgbClr val="2DA2BF"/>
                </a:solidFill>
              </a:rPr>
              <a:t>Análisis </a:t>
            </a:r>
            <a:r>
              <a:rPr lang="es-ES" sz="3200" dirty="0" err="1" smtClean="0">
                <a:solidFill>
                  <a:srgbClr val="2DA2BF"/>
                </a:solidFill>
              </a:rPr>
              <a:t>Fenomenográfico</a:t>
            </a:r>
            <a:r>
              <a:rPr lang="es-ES" sz="3200" dirty="0" smtClean="0">
                <a:solidFill>
                  <a:srgbClr val="2DA2BF"/>
                </a:solidFill>
              </a:rPr>
              <a:t> de cuestionarios y entrevistas</a:t>
            </a:r>
            <a:endParaRPr lang="es-ES" sz="3200" dirty="0">
              <a:solidFill>
                <a:schemeClr val="accent1"/>
              </a:solidFill>
            </a:endParaRPr>
          </a:p>
        </p:txBody>
      </p:sp>
    </p:spTree>
    <p:extLst>
      <p:ext uri="{BB962C8B-B14F-4D97-AF65-F5344CB8AC3E}">
        <p14:creationId xmlns:p14="http://schemas.microsoft.com/office/powerpoint/2010/main" xmlns="" val="1613129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15</a:t>
            </a:fld>
            <a:endParaRPr lang="es-ES"/>
          </a:p>
        </p:txBody>
      </p:sp>
      <p:sp>
        <p:nvSpPr>
          <p:cNvPr id="2" name="CuadroTexto 1"/>
          <p:cNvSpPr txBox="1"/>
          <p:nvPr/>
        </p:nvSpPr>
        <p:spPr>
          <a:xfrm>
            <a:off x="395536" y="1412776"/>
            <a:ext cx="8352928" cy="4801314"/>
          </a:xfrm>
          <a:prstGeom prst="rect">
            <a:avLst/>
          </a:prstGeom>
          <a:noFill/>
        </p:spPr>
        <p:txBody>
          <a:bodyPr wrap="square" rtlCol="0">
            <a:spAutoFit/>
          </a:bodyPr>
          <a:lstStyle/>
          <a:p>
            <a:pPr marL="342900" indent="-342900" algn="just">
              <a:buFont typeface="Wingdings" charset="2"/>
              <a:buChar char="q"/>
            </a:pPr>
            <a:r>
              <a:rPr lang="es-ES_tradnl" sz="2400" dirty="0" smtClean="0"/>
              <a:t>No </a:t>
            </a:r>
            <a:r>
              <a:rPr lang="es-ES_tradnl" sz="2400" dirty="0"/>
              <a:t>hay un intento de "ajustar" los datos en categorías predeterminadas</a:t>
            </a:r>
            <a:r>
              <a:rPr lang="es-ES_tradnl" sz="2400" dirty="0" smtClean="0"/>
              <a:t>.</a:t>
            </a:r>
          </a:p>
          <a:p>
            <a:pPr algn="just"/>
            <a:endParaRPr lang="es-ES_tradnl" sz="2400" dirty="0" smtClean="0"/>
          </a:p>
          <a:p>
            <a:pPr marL="342900" indent="-342900" algn="just">
              <a:buFont typeface="Wingdings" charset="2"/>
              <a:buChar char="q"/>
            </a:pPr>
            <a:r>
              <a:rPr lang="es-ES_tradnl" sz="2400" dirty="0" smtClean="0"/>
              <a:t>Las </a:t>
            </a:r>
            <a:r>
              <a:rPr lang="es-ES_tradnl" sz="2400" dirty="0"/>
              <a:t>categorías se basan en las características más distintivas que diferencian una concepción de otra y se presentan en forma de una jerarquía, reflejando niveles crecientes de comprensión</a:t>
            </a:r>
            <a:r>
              <a:rPr lang="es-ES_tradnl" sz="2400" dirty="0" smtClean="0"/>
              <a:t>.</a:t>
            </a:r>
          </a:p>
          <a:p>
            <a:pPr marL="342900" indent="-342900" algn="just">
              <a:buFont typeface="Wingdings" charset="2"/>
              <a:buChar char="q"/>
            </a:pPr>
            <a:endParaRPr lang="es-ES_tradnl" sz="2400" dirty="0" smtClean="0"/>
          </a:p>
          <a:p>
            <a:pPr marL="342900" indent="-342900" algn="just">
              <a:buFont typeface="Wingdings" charset="2"/>
              <a:buChar char="q"/>
            </a:pPr>
            <a:r>
              <a:rPr lang="es-ES_tradnl" sz="2400" dirty="0" smtClean="0"/>
              <a:t>La </a:t>
            </a:r>
            <a:r>
              <a:rPr lang="es-ES_tradnl" sz="2400" dirty="0"/>
              <a:t>jerarquía de las categorías de descripción demuestra la relación entre concepciones y </a:t>
            </a:r>
            <a:r>
              <a:rPr lang="es-ES_tradnl" sz="2400" dirty="0">
                <a:solidFill>
                  <a:srgbClr val="2DA2BF"/>
                </a:solidFill>
              </a:rPr>
              <a:t>proporciona una base para las decisiones sobre la enseñanza y la evaluación</a:t>
            </a:r>
            <a:r>
              <a:rPr lang="es-ES_tradnl" sz="2400" dirty="0"/>
              <a:t>. </a:t>
            </a:r>
          </a:p>
          <a:p>
            <a:endParaRPr lang="es-ES" dirty="0"/>
          </a:p>
        </p:txBody>
      </p:sp>
      <p:sp>
        <p:nvSpPr>
          <p:cNvPr id="4" name="CuadroTexto 3"/>
          <p:cNvSpPr txBox="1"/>
          <p:nvPr/>
        </p:nvSpPr>
        <p:spPr>
          <a:xfrm>
            <a:off x="539552" y="116632"/>
            <a:ext cx="8064896" cy="1077218"/>
          </a:xfrm>
          <a:prstGeom prst="rect">
            <a:avLst/>
          </a:prstGeom>
          <a:noFill/>
        </p:spPr>
        <p:txBody>
          <a:bodyPr wrap="square" rtlCol="0">
            <a:spAutoFit/>
          </a:bodyPr>
          <a:lstStyle/>
          <a:p>
            <a:pPr algn="ctr"/>
            <a:r>
              <a:rPr lang="es-ES" sz="3200" dirty="0" smtClean="0">
                <a:solidFill>
                  <a:srgbClr val="2DA2BF"/>
                </a:solidFill>
              </a:rPr>
              <a:t>Análisis </a:t>
            </a:r>
            <a:r>
              <a:rPr lang="es-ES" sz="3200" dirty="0" err="1" smtClean="0">
                <a:solidFill>
                  <a:srgbClr val="2DA2BF"/>
                </a:solidFill>
              </a:rPr>
              <a:t>Fenomenográfico</a:t>
            </a:r>
            <a:r>
              <a:rPr lang="es-ES" sz="3200" dirty="0" smtClean="0">
                <a:solidFill>
                  <a:srgbClr val="2DA2BF"/>
                </a:solidFill>
              </a:rPr>
              <a:t> de cuestionarios y entrevistas</a:t>
            </a:r>
            <a:endParaRPr lang="es-ES" sz="3200" dirty="0">
              <a:solidFill>
                <a:schemeClr val="accent1"/>
              </a:solidFill>
            </a:endParaRPr>
          </a:p>
        </p:txBody>
      </p:sp>
    </p:spTree>
    <p:extLst>
      <p:ext uri="{BB962C8B-B14F-4D97-AF65-F5344CB8AC3E}">
        <p14:creationId xmlns:p14="http://schemas.microsoft.com/office/powerpoint/2010/main" xmlns="" val="163042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84213" y="333375"/>
            <a:ext cx="8229600" cy="1143000"/>
          </a:xfrm>
        </p:spPr>
        <p:txBody>
          <a:bodyPr>
            <a:normAutofit/>
          </a:bodyPr>
          <a:lstStyle/>
          <a:p>
            <a:pPr algn="l"/>
            <a:r>
              <a:rPr lang="es-ES" sz="3200" dirty="0" smtClean="0"/>
              <a:t>Validez y fiabilidad </a:t>
            </a:r>
          </a:p>
        </p:txBody>
      </p:sp>
      <p:sp>
        <p:nvSpPr>
          <p:cNvPr id="67592" name="Rectangle 29"/>
          <p:cNvSpPr>
            <a:spLocks noChangeArrowheads="1"/>
          </p:cNvSpPr>
          <p:nvPr/>
        </p:nvSpPr>
        <p:spPr bwMode="auto">
          <a:xfrm rot="10800000" flipV="1">
            <a:off x="539750" y="1125538"/>
            <a:ext cx="7632700" cy="73025"/>
          </a:xfrm>
          <a:prstGeom prst="rect">
            <a:avLst/>
          </a:prstGeom>
          <a:gradFill rotWithShape="1">
            <a:gsLst>
              <a:gs pos="0">
                <a:srgbClr val="FF0000">
                  <a:alpha val="89000"/>
                </a:srgbClr>
              </a:gs>
              <a:gs pos="100000">
                <a:srgbClr val="FF0000">
                  <a:gamma/>
                  <a:shade val="46275"/>
                  <a:invGamma/>
                </a:srgbClr>
              </a:gs>
            </a:gsLst>
            <a:lin ang="5400000" scaled="1"/>
          </a:gradFill>
          <a:ln w="9525">
            <a:solidFill>
              <a:schemeClr val="tx1"/>
            </a:solidFill>
            <a:miter lim="800000"/>
            <a:headEnd/>
            <a:tailEnd/>
          </a:ln>
        </p:spPr>
        <p:txBody>
          <a:bodyPr wrap="none" anchor="ctr"/>
          <a:lstStyle/>
          <a:p>
            <a:pPr>
              <a:lnSpc>
                <a:spcPct val="100000"/>
              </a:lnSpc>
              <a:spcBef>
                <a:spcPct val="0"/>
              </a:spcBef>
            </a:pPr>
            <a:endParaRPr lang="es-ES">
              <a:solidFill>
                <a:schemeClr val="tx1"/>
              </a:solidFill>
              <a:latin typeface="Calibri" pitchFamily="34" charset="0"/>
            </a:endParaRPr>
          </a:p>
        </p:txBody>
      </p:sp>
      <p:sp>
        <p:nvSpPr>
          <p:cNvPr id="142340" name="3 Rectángulo"/>
          <p:cNvSpPr>
            <a:spLocks noGrp="1" noChangeArrowheads="1"/>
          </p:cNvSpPr>
          <p:nvPr>
            <p:ph type="body" idx="1"/>
          </p:nvPr>
        </p:nvSpPr>
        <p:spPr>
          <a:xfrm>
            <a:off x="1547813" y="2349500"/>
            <a:ext cx="6626225" cy="1223516"/>
          </a:xfrm>
          <a:noFill/>
          <a:ln/>
        </p:spPr>
        <p:txBody>
          <a:bodyPr>
            <a:normAutofit fontScale="92500" lnSpcReduction="10000"/>
          </a:bodyPr>
          <a:lstStyle/>
          <a:p>
            <a:pPr>
              <a:lnSpc>
                <a:spcPct val="90000"/>
              </a:lnSpc>
              <a:buFontTx/>
              <a:buBlip>
                <a:blip r:embed="rId2"/>
              </a:buBlip>
            </a:pPr>
            <a:r>
              <a:rPr lang="es-ES" sz="3000" dirty="0" smtClean="0"/>
              <a:t>Grado de coherencia entre el objetivo a estudiar y los enunciados definidos para tal fin</a:t>
            </a:r>
          </a:p>
          <a:p>
            <a:pPr>
              <a:lnSpc>
                <a:spcPct val="90000"/>
              </a:lnSpc>
              <a:buFontTx/>
              <a:buNone/>
            </a:pPr>
            <a:endParaRPr lang="es-ES" sz="2400" dirty="0" smtClean="0"/>
          </a:p>
        </p:txBody>
      </p:sp>
      <p:sp>
        <p:nvSpPr>
          <p:cNvPr id="142341" name="3 Rectángulo"/>
          <p:cNvSpPr>
            <a:spLocks noChangeArrowheads="1"/>
          </p:cNvSpPr>
          <p:nvPr/>
        </p:nvSpPr>
        <p:spPr bwMode="auto">
          <a:xfrm>
            <a:off x="1547664" y="4725144"/>
            <a:ext cx="6481762" cy="792162"/>
          </a:xfrm>
          <a:prstGeom prst="rect">
            <a:avLst/>
          </a:prstGeom>
          <a:noFill/>
          <a:ln w="9525">
            <a:noFill/>
            <a:miter lim="800000"/>
            <a:headEnd/>
            <a:tailEnd/>
          </a:ln>
        </p:spPr>
        <p:txBody>
          <a:bodyPr/>
          <a:lstStyle/>
          <a:p>
            <a:pPr marL="342900" indent="-342900" eaLnBrk="0" hangingPunct="0">
              <a:lnSpc>
                <a:spcPct val="100000"/>
              </a:lnSpc>
              <a:buFontTx/>
              <a:buBlip>
                <a:blip r:embed="rId2"/>
              </a:buBlip>
            </a:pPr>
            <a:r>
              <a:rPr lang="es-ES" sz="2800" dirty="0">
                <a:solidFill>
                  <a:schemeClr val="tx1"/>
                </a:solidFill>
              </a:rPr>
              <a:t>Capacidad del instrumento de medición de obtener los mismos resultados en distintas pruebas</a:t>
            </a:r>
            <a:endParaRPr lang="es-ES" sz="2800" dirty="0">
              <a:solidFill>
                <a:schemeClr val="bg2"/>
              </a:solidFill>
            </a:endParaRPr>
          </a:p>
        </p:txBody>
      </p:sp>
      <p:sp>
        <p:nvSpPr>
          <p:cNvPr id="266245" name="Rectangle 5"/>
          <p:cNvSpPr>
            <a:spLocks noChangeArrowheads="1"/>
          </p:cNvSpPr>
          <p:nvPr/>
        </p:nvSpPr>
        <p:spPr bwMode="auto">
          <a:xfrm>
            <a:off x="539750" y="1557338"/>
            <a:ext cx="8229600" cy="534987"/>
          </a:xfrm>
          <a:prstGeom prst="rect">
            <a:avLst/>
          </a:prstGeom>
          <a:noFill/>
          <a:ln w="9525">
            <a:noFill/>
            <a:miter lim="800000"/>
            <a:headEnd/>
            <a:tailEnd/>
          </a:ln>
        </p:spPr>
        <p:txBody>
          <a:bodyPr/>
          <a:lstStyle/>
          <a:p>
            <a:pPr marL="990600" lvl="1" indent="-533400" algn="just">
              <a:lnSpc>
                <a:spcPts val="2900"/>
              </a:lnSpc>
              <a:buClr>
                <a:srgbClr val="CC0000"/>
              </a:buClr>
              <a:buSzPct val="110000"/>
              <a:buFont typeface="Wingdings" pitchFamily="2" charset="2"/>
              <a:buChar char="Ø"/>
            </a:pPr>
            <a:r>
              <a:rPr lang="es-ES" sz="3200" dirty="0">
                <a:solidFill>
                  <a:schemeClr val="tx1"/>
                </a:solidFill>
                <a:latin typeface="Times New Roman" pitchFamily="18" charset="0"/>
              </a:rPr>
              <a:t>Validez</a:t>
            </a:r>
            <a:endParaRPr lang="es-ES" sz="3200" b="1" dirty="0">
              <a:solidFill>
                <a:schemeClr val="tx1"/>
              </a:solidFill>
              <a:latin typeface="Times New Roman" pitchFamily="18" charset="0"/>
            </a:endParaRPr>
          </a:p>
          <a:p>
            <a:pPr marL="609600" indent="-609600">
              <a:lnSpc>
                <a:spcPct val="100000"/>
              </a:lnSpc>
              <a:buFontTx/>
              <a:buChar char="•"/>
            </a:pPr>
            <a:endParaRPr lang="es-ES" sz="2200" dirty="0">
              <a:solidFill>
                <a:schemeClr val="tx1"/>
              </a:solidFill>
              <a:latin typeface="Times New Roman" pitchFamily="18" charset="0"/>
            </a:endParaRPr>
          </a:p>
        </p:txBody>
      </p:sp>
      <p:sp>
        <p:nvSpPr>
          <p:cNvPr id="2" name="Rectangle 5"/>
          <p:cNvSpPr>
            <a:spLocks noChangeArrowheads="1"/>
          </p:cNvSpPr>
          <p:nvPr/>
        </p:nvSpPr>
        <p:spPr bwMode="auto">
          <a:xfrm>
            <a:off x="539552" y="3933056"/>
            <a:ext cx="8229600" cy="534987"/>
          </a:xfrm>
          <a:prstGeom prst="rect">
            <a:avLst/>
          </a:prstGeom>
          <a:noFill/>
          <a:ln w="9525">
            <a:noFill/>
            <a:miter lim="800000"/>
            <a:headEnd/>
            <a:tailEnd/>
          </a:ln>
        </p:spPr>
        <p:txBody>
          <a:bodyPr/>
          <a:lstStyle/>
          <a:p>
            <a:pPr marL="990600" lvl="1" indent="-533400" algn="just">
              <a:lnSpc>
                <a:spcPts val="2900"/>
              </a:lnSpc>
              <a:buClr>
                <a:srgbClr val="CC0000"/>
              </a:buClr>
              <a:buSzPct val="110000"/>
              <a:buFont typeface="Wingdings" pitchFamily="2" charset="2"/>
              <a:buChar char="Ø"/>
            </a:pPr>
            <a:r>
              <a:rPr lang="es-ES" sz="3200" dirty="0">
                <a:solidFill>
                  <a:schemeClr val="tx1"/>
                </a:solidFill>
                <a:latin typeface="Times New Roman" pitchFamily="18" charset="0"/>
              </a:rPr>
              <a:t>Fiabilidad</a:t>
            </a:r>
            <a:endParaRPr lang="es-ES" sz="3200" b="1" dirty="0">
              <a:solidFill>
                <a:schemeClr val="tx1"/>
              </a:solidFill>
              <a:latin typeface="Times New Roman" pitchFamily="18" charset="0"/>
            </a:endParaRPr>
          </a:p>
          <a:p>
            <a:pPr marL="609600" indent="-609600">
              <a:lnSpc>
                <a:spcPct val="100000"/>
              </a:lnSpc>
              <a:buFontTx/>
              <a:buChar char="•"/>
            </a:pPr>
            <a:endParaRPr lang="es-ES" sz="2200" dirty="0">
              <a:solidFill>
                <a:schemeClr val="tx1"/>
              </a:solidFill>
              <a:latin typeface="Times New Roman" pitchFamily="18" charset="0"/>
            </a:endParaRPr>
          </a:p>
        </p:txBody>
      </p:sp>
    </p:spTree>
    <p:extLst>
      <p:ext uri="{BB962C8B-B14F-4D97-AF65-F5344CB8AC3E}">
        <p14:creationId xmlns:p14="http://schemas.microsoft.com/office/powerpoint/2010/main" xmlns="" val="851502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2340">
                                            <p:bg/>
                                          </p:spTgt>
                                        </p:tgtEl>
                                        <p:attrNameLst>
                                          <p:attrName>style.visibility</p:attrName>
                                        </p:attrNameLst>
                                      </p:cBhvr>
                                      <p:to>
                                        <p:strVal val="visible"/>
                                      </p:to>
                                    </p:set>
                                    <p:animEffect transition="in" filter="blinds(horizontal)">
                                      <p:cBhvr>
                                        <p:cTn id="7" dur="500"/>
                                        <p:tgtEl>
                                          <p:spTgt spid="142340">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2340">
                                            <p:txEl>
                                              <p:pRg st="0" end="0"/>
                                            </p:txEl>
                                          </p:spTgt>
                                        </p:tgtEl>
                                        <p:attrNameLst>
                                          <p:attrName>style.visibility</p:attrName>
                                        </p:attrNameLst>
                                      </p:cBhvr>
                                      <p:to>
                                        <p:strVal val="visible"/>
                                      </p:to>
                                    </p:set>
                                    <p:animEffect transition="in" filter="blinds(horizontal)">
                                      <p:cBhvr>
                                        <p:cTn id="10" dur="500"/>
                                        <p:tgtEl>
                                          <p:spTgt spid="14234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2341"/>
                                        </p:tgtEl>
                                        <p:attrNameLst>
                                          <p:attrName>style.visibility</p:attrName>
                                        </p:attrNameLst>
                                      </p:cBhvr>
                                      <p:to>
                                        <p:strVal val="visible"/>
                                      </p:to>
                                    </p:set>
                                    <p:animEffect transition="in" filter="blinds(horizontal)">
                                      <p:cBhvr>
                                        <p:cTn id="20" dur="500"/>
                                        <p:tgtEl>
                                          <p:spTgt spid="142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build="allAtOnce" animBg="1"/>
      <p:bldP spid="142341"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17</a:t>
            </a:fld>
            <a:endParaRPr lang="es-ES"/>
          </a:p>
        </p:txBody>
      </p:sp>
      <p:sp>
        <p:nvSpPr>
          <p:cNvPr id="4" name="Rectangle 2"/>
          <p:cNvSpPr>
            <a:spLocks noGrp="1" noChangeArrowheads="1"/>
          </p:cNvSpPr>
          <p:nvPr>
            <p:ph type="title" idx="4294967295"/>
          </p:nvPr>
        </p:nvSpPr>
        <p:spPr>
          <a:xfrm>
            <a:off x="539750" y="0"/>
            <a:ext cx="8135938" cy="764704"/>
          </a:xfrm>
        </p:spPr>
        <p:txBody>
          <a:bodyPr/>
          <a:lstStyle/>
          <a:p>
            <a:pPr marL="342900" indent="-342900" algn="l" eaLnBrk="1" hangingPunct="1">
              <a:spcBef>
                <a:spcPct val="20000"/>
              </a:spcBef>
            </a:pPr>
            <a:r>
              <a:rPr lang="es-ES" sz="3200" dirty="0" smtClean="0">
                <a:solidFill>
                  <a:schemeClr val="tx1"/>
                </a:solidFill>
              </a:rPr>
              <a:t>Validez</a:t>
            </a:r>
            <a:r>
              <a:rPr lang="es-ES" sz="2000" dirty="0" smtClean="0">
                <a:solidFill>
                  <a:schemeClr val="tx1"/>
                </a:solidFill>
              </a:rPr>
              <a:t>  </a:t>
            </a:r>
          </a:p>
        </p:txBody>
      </p:sp>
      <p:sp>
        <p:nvSpPr>
          <p:cNvPr id="6" name="Rectangle 29"/>
          <p:cNvSpPr>
            <a:spLocks noChangeArrowheads="1"/>
          </p:cNvSpPr>
          <p:nvPr/>
        </p:nvSpPr>
        <p:spPr bwMode="auto">
          <a:xfrm rot="10800000" flipV="1">
            <a:off x="539552" y="764704"/>
            <a:ext cx="7632700" cy="73025"/>
          </a:xfrm>
          <a:prstGeom prst="rect">
            <a:avLst/>
          </a:prstGeom>
          <a:gradFill rotWithShape="1">
            <a:gsLst>
              <a:gs pos="0">
                <a:srgbClr val="FF0000">
                  <a:alpha val="89000"/>
                </a:srgbClr>
              </a:gs>
              <a:gs pos="100000">
                <a:srgbClr val="FF0000">
                  <a:gamma/>
                  <a:shade val="46275"/>
                  <a:invGamma/>
                </a:srgbClr>
              </a:gs>
            </a:gsLst>
            <a:lin ang="5400000" scaled="1"/>
          </a:gradFill>
          <a:ln w="9525">
            <a:solidFill>
              <a:schemeClr val="tx1"/>
            </a:solidFill>
            <a:miter lim="800000"/>
            <a:headEnd/>
            <a:tailEnd/>
          </a:ln>
        </p:spPr>
        <p:txBody>
          <a:bodyPr wrap="none" anchor="ctr"/>
          <a:lstStyle/>
          <a:p>
            <a:pPr>
              <a:lnSpc>
                <a:spcPct val="100000"/>
              </a:lnSpc>
              <a:spcBef>
                <a:spcPct val="0"/>
              </a:spcBef>
            </a:pPr>
            <a:endParaRPr lang="es-ES">
              <a:solidFill>
                <a:schemeClr val="tx1"/>
              </a:solidFill>
              <a:latin typeface="Calibri" pitchFamily="34" charset="0"/>
            </a:endParaRPr>
          </a:p>
        </p:txBody>
      </p:sp>
      <p:sp>
        <p:nvSpPr>
          <p:cNvPr id="7" name="6 CuadroTexto"/>
          <p:cNvSpPr txBox="1"/>
          <p:nvPr/>
        </p:nvSpPr>
        <p:spPr>
          <a:xfrm>
            <a:off x="251520" y="1196752"/>
            <a:ext cx="8712968" cy="4893647"/>
          </a:xfrm>
          <a:prstGeom prst="rect">
            <a:avLst/>
          </a:prstGeom>
          <a:noFill/>
        </p:spPr>
        <p:txBody>
          <a:bodyPr wrap="square" rtlCol="0">
            <a:spAutoFit/>
          </a:bodyPr>
          <a:lstStyle/>
          <a:p>
            <a:r>
              <a:rPr lang="es-ES" sz="2400" dirty="0" smtClean="0"/>
              <a:t>1.- </a:t>
            </a:r>
            <a:r>
              <a:rPr lang="es-ES" sz="2400" dirty="0" smtClean="0">
                <a:solidFill>
                  <a:schemeClr val="accent1"/>
                </a:solidFill>
              </a:rPr>
              <a:t>Análisis del cuestionario</a:t>
            </a:r>
          </a:p>
          <a:p>
            <a:r>
              <a:rPr lang="es-ES" sz="2400" dirty="0" smtClean="0"/>
              <a:t>(bibliografía + </a:t>
            </a:r>
            <a:r>
              <a:rPr lang="es-ES" sz="2400" dirty="0" err="1" smtClean="0"/>
              <a:t>epistemologia</a:t>
            </a:r>
            <a:r>
              <a:rPr lang="es-ES" sz="2400" dirty="0" smtClean="0"/>
              <a:t> de la </a:t>
            </a:r>
            <a:r>
              <a:rPr lang="es-ES" sz="2400" dirty="0" err="1" smtClean="0"/>
              <a:t>dicciplina</a:t>
            </a:r>
            <a:r>
              <a:rPr lang="es-ES" sz="2400" dirty="0" smtClean="0"/>
              <a:t>)</a:t>
            </a:r>
          </a:p>
          <a:p>
            <a:endParaRPr lang="es-ES" sz="2400" dirty="0" smtClean="0"/>
          </a:p>
          <a:p>
            <a:r>
              <a:rPr lang="es-ES" sz="2400" dirty="0" smtClean="0"/>
              <a:t>2.- </a:t>
            </a:r>
            <a:r>
              <a:rPr lang="es-ES" sz="2400" dirty="0" smtClean="0">
                <a:solidFill>
                  <a:schemeClr val="accent1"/>
                </a:solidFill>
              </a:rPr>
              <a:t>Verificación del cuestionario (interna y externa)</a:t>
            </a:r>
          </a:p>
          <a:p>
            <a:r>
              <a:rPr lang="es-ES" sz="2400" dirty="0" smtClean="0"/>
              <a:t>Estudios previos + experiencia</a:t>
            </a:r>
          </a:p>
          <a:p>
            <a:r>
              <a:rPr lang="es-ES" sz="2400" dirty="0" smtClean="0"/>
              <a:t>Criterio entre pares (triangulación entre investigadores)</a:t>
            </a:r>
          </a:p>
          <a:p>
            <a:r>
              <a:rPr lang="es-ES" sz="2400" dirty="0" smtClean="0"/>
              <a:t>Grupo reducido de alumnos ( </a:t>
            </a:r>
            <a:r>
              <a:rPr lang="es-ES" sz="2400" dirty="0" smtClean="0">
                <a:latin typeface="Calibri"/>
              </a:rPr>
              <a:t>N</a:t>
            </a:r>
            <a:r>
              <a:rPr lang="es-ES" sz="2400" dirty="0" smtClean="0">
                <a:latin typeface="Calibri"/>
                <a:cs typeface="Calibri"/>
              </a:rPr>
              <a:t>=±30)</a:t>
            </a:r>
          </a:p>
          <a:p>
            <a:endParaRPr lang="es-ES" sz="2400" dirty="0" smtClean="0">
              <a:latin typeface="Calibri"/>
              <a:cs typeface="Calibri"/>
            </a:endParaRPr>
          </a:p>
          <a:p>
            <a:r>
              <a:rPr lang="es-ES" sz="2400" dirty="0" smtClean="0">
                <a:latin typeface="Calibri"/>
                <a:cs typeface="Calibri"/>
              </a:rPr>
              <a:t>3.- </a:t>
            </a:r>
            <a:r>
              <a:rPr lang="es-ES" sz="2400" dirty="0" smtClean="0">
                <a:solidFill>
                  <a:schemeClr val="accent1"/>
                </a:solidFill>
                <a:latin typeface="Calibri"/>
                <a:cs typeface="Calibri"/>
              </a:rPr>
              <a:t>Complemento con Entrevistas (concurrente)</a:t>
            </a:r>
          </a:p>
          <a:p>
            <a:endParaRPr lang="es-ES" sz="2400" dirty="0" smtClean="0">
              <a:latin typeface="Calibri"/>
              <a:cs typeface="Calibri"/>
            </a:endParaRPr>
          </a:p>
          <a:p>
            <a:r>
              <a:rPr lang="es-ES" sz="2400" dirty="0" smtClean="0">
                <a:latin typeface="Calibri"/>
                <a:cs typeface="Calibri"/>
              </a:rPr>
              <a:t>4.- </a:t>
            </a:r>
            <a:r>
              <a:rPr lang="es-ES" sz="2400" dirty="0" smtClean="0">
                <a:solidFill>
                  <a:schemeClr val="accent1"/>
                </a:solidFill>
                <a:latin typeface="Calibri"/>
                <a:cs typeface="Calibri"/>
              </a:rPr>
              <a:t>Variación de entornos (concurrente)</a:t>
            </a:r>
          </a:p>
          <a:p>
            <a:r>
              <a:rPr lang="es-ES" sz="2400" dirty="0" smtClean="0">
                <a:latin typeface="Calibri"/>
                <a:cs typeface="Calibri"/>
              </a:rPr>
              <a:t>Triangulación entre entornos</a:t>
            </a:r>
          </a:p>
          <a:p>
            <a:r>
              <a:rPr lang="es-ES" sz="2400" dirty="0" smtClean="0"/>
              <a:t> </a:t>
            </a:r>
            <a:endParaRPr lang="es-ES" sz="2400" dirty="0"/>
          </a:p>
        </p:txBody>
      </p:sp>
    </p:spTree>
    <p:extLst>
      <p:ext uri="{BB962C8B-B14F-4D97-AF65-F5344CB8AC3E}">
        <p14:creationId xmlns:p14="http://schemas.microsoft.com/office/powerpoint/2010/main" xmlns="" val="3690796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18</a:t>
            </a:fld>
            <a:endParaRPr lang="es-ES"/>
          </a:p>
        </p:txBody>
      </p:sp>
      <p:sp>
        <p:nvSpPr>
          <p:cNvPr id="4" name="Rectangle 2"/>
          <p:cNvSpPr>
            <a:spLocks noGrp="1" noChangeArrowheads="1"/>
          </p:cNvSpPr>
          <p:nvPr>
            <p:ph type="title" idx="4294967295"/>
          </p:nvPr>
        </p:nvSpPr>
        <p:spPr>
          <a:xfrm>
            <a:off x="539750" y="0"/>
            <a:ext cx="8135938" cy="764704"/>
          </a:xfrm>
        </p:spPr>
        <p:txBody>
          <a:bodyPr/>
          <a:lstStyle/>
          <a:p>
            <a:pPr marL="342900" indent="-342900" algn="l" eaLnBrk="1" hangingPunct="1">
              <a:spcBef>
                <a:spcPct val="20000"/>
              </a:spcBef>
            </a:pPr>
            <a:r>
              <a:rPr lang="es-ES" sz="3200" dirty="0" smtClean="0">
                <a:solidFill>
                  <a:schemeClr val="tx1"/>
                </a:solidFill>
              </a:rPr>
              <a:t>Validación de una cuestión</a:t>
            </a:r>
            <a:r>
              <a:rPr lang="es-ES" sz="2000" dirty="0" smtClean="0">
                <a:solidFill>
                  <a:schemeClr val="tx1"/>
                </a:solidFill>
              </a:rPr>
              <a:t>  </a:t>
            </a:r>
          </a:p>
        </p:txBody>
      </p:sp>
      <p:sp>
        <p:nvSpPr>
          <p:cNvPr id="6" name="Rectangle 29"/>
          <p:cNvSpPr>
            <a:spLocks noChangeArrowheads="1"/>
          </p:cNvSpPr>
          <p:nvPr/>
        </p:nvSpPr>
        <p:spPr bwMode="auto">
          <a:xfrm rot="10800000" flipV="1">
            <a:off x="539552" y="764704"/>
            <a:ext cx="7632700" cy="73025"/>
          </a:xfrm>
          <a:prstGeom prst="rect">
            <a:avLst/>
          </a:prstGeom>
          <a:gradFill rotWithShape="1">
            <a:gsLst>
              <a:gs pos="0">
                <a:srgbClr val="FF0000">
                  <a:alpha val="89000"/>
                </a:srgbClr>
              </a:gs>
              <a:gs pos="100000">
                <a:srgbClr val="FF0000">
                  <a:gamma/>
                  <a:shade val="46275"/>
                  <a:invGamma/>
                </a:srgbClr>
              </a:gs>
            </a:gsLst>
            <a:lin ang="5400000" scaled="1"/>
          </a:gradFill>
          <a:ln w="9525">
            <a:solidFill>
              <a:schemeClr val="tx1"/>
            </a:solidFill>
            <a:miter lim="800000"/>
            <a:headEnd/>
            <a:tailEnd/>
          </a:ln>
        </p:spPr>
        <p:txBody>
          <a:bodyPr wrap="none" anchor="ctr"/>
          <a:lstStyle/>
          <a:p>
            <a:pPr>
              <a:lnSpc>
                <a:spcPct val="100000"/>
              </a:lnSpc>
              <a:spcBef>
                <a:spcPct val="0"/>
              </a:spcBef>
            </a:pPr>
            <a:endParaRPr lang="es-ES">
              <a:solidFill>
                <a:schemeClr val="tx1"/>
              </a:solidFill>
              <a:latin typeface="Calibri" pitchFamily="34" charset="0"/>
            </a:endParaRPr>
          </a:p>
        </p:txBody>
      </p:sp>
      <p:sp>
        <p:nvSpPr>
          <p:cNvPr id="7" name="6 CuadroTexto"/>
          <p:cNvSpPr txBox="1"/>
          <p:nvPr/>
        </p:nvSpPr>
        <p:spPr>
          <a:xfrm>
            <a:off x="179512" y="980728"/>
            <a:ext cx="8712968" cy="4247317"/>
          </a:xfrm>
          <a:prstGeom prst="rect">
            <a:avLst/>
          </a:prstGeom>
          <a:noFill/>
        </p:spPr>
        <p:txBody>
          <a:bodyPr wrap="square" rtlCol="0">
            <a:spAutoFit/>
          </a:bodyPr>
          <a:lstStyle/>
          <a:p>
            <a:r>
              <a:rPr lang="es-ES_tradnl" b="1" dirty="0" smtClean="0"/>
              <a:t> Objetivo:</a:t>
            </a:r>
            <a:endParaRPr lang="es-ES" dirty="0" smtClean="0"/>
          </a:p>
          <a:p>
            <a:r>
              <a:rPr lang="es-ES_tradnl" dirty="0" smtClean="0"/>
              <a:t>Aplicación del Principio Generalizado de Trabajo y Energía. </a:t>
            </a:r>
            <a:endParaRPr lang="es-ES" dirty="0" smtClean="0"/>
          </a:p>
          <a:p>
            <a:r>
              <a:rPr lang="es-ES_tradnl" dirty="0" err="1" smtClean="0"/>
              <a:t>E</a:t>
            </a:r>
            <a:r>
              <a:rPr lang="es-ES_tradnl" baseline="-25000" dirty="0" err="1" smtClean="0"/>
              <a:t>inicial</a:t>
            </a:r>
            <a:r>
              <a:rPr lang="es-ES_tradnl" dirty="0" smtClean="0"/>
              <a:t> + </a:t>
            </a:r>
            <a:r>
              <a:rPr lang="es-ES_tradnl" dirty="0" err="1" smtClean="0"/>
              <a:t>W</a:t>
            </a:r>
            <a:r>
              <a:rPr lang="es-ES_tradnl" baseline="-25000" dirty="0" err="1" smtClean="0"/>
              <a:t>externo</a:t>
            </a:r>
            <a:r>
              <a:rPr lang="es-ES_tradnl" dirty="0" smtClean="0"/>
              <a:t>=</a:t>
            </a:r>
            <a:r>
              <a:rPr lang="es-ES_tradnl" dirty="0" err="1" smtClean="0"/>
              <a:t>E</a:t>
            </a:r>
            <a:r>
              <a:rPr lang="es-ES_tradnl" baseline="-25000" dirty="0" err="1" smtClean="0"/>
              <a:t>final</a:t>
            </a:r>
            <a:r>
              <a:rPr lang="es-ES" dirty="0" smtClean="0"/>
              <a:t> + </a:t>
            </a:r>
            <a:r>
              <a:rPr lang="es-ES" dirty="0" smtClean="0">
                <a:latin typeface="Symbol" pitchFamily="18" charset="2"/>
              </a:rPr>
              <a:t>D</a:t>
            </a:r>
            <a:r>
              <a:rPr lang="es-ES" dirty="0" smtClean="0"/>
              <a:t>U </a:t>
            </a:r>
          </a:p>
          <a:p>
            <a:endParaRPr lang="es-ES" dirty="0" smtClean="0"/>
          </a:p>
          <a:p>
            <a:r>
              <a:rPr lang="es-ES_tradnl" dirty="0" smtClean="0"/>
              <a:t>Indagar si lo estudiantes entienden que </a:t>
            </a:r>
            <a:r>
              <a:rPr lang="es-ES_tradnl" b="1" dirty="0" smtClean="0"/>
              <a:t>dependiendo del sistema elegido </a:t>
            </a:r>
            <a:r>
              <a:rPr lang="es-ES_tradnl" dirty="0" smtClean="0"/>
              <a:t>cada miembro de la ecuación del principio tiene un significado.</a:t>
            </a:r>
            <a:endParaRPr lang="es-ES" dirty="0" smtClean="0"/>
          </a:p>
          <a:p>
            <a:endParaRPr lang="es-ES" dirty="0" smtClean="0"/>
          </a:p>
          <a:p>
            <a:endParaRPr lang="es-ES" dirty="0" smtClean="0"/>
          </a:p>
          <a:p>
            <a:r>
              <a:rPr lang="es-ES_tradnl" b="1" dirty="0" smtClean="0"/>
              <a:t>ENUNCIADO INICIAL C1.</a:t>
            </a:r>
            <a:endParaRPr lang="es-ES" dirty="0" smtClean="0"/>
          </a:p>
          <a:p>
            <a:r>
              <a:rPr lang="es-ES_tradnl" b="1" dirty="0" smtClean="0"/>
              <a:t> </a:t>
            </a:r>
            <a:r>
              <a:rPr lang="eu-ES" dirty="0" smtClean="0"/>
              <a:t>Una masa de 100 g </a:t>
            </a:r>
            <a:r>
              <a:rPr lang="eu-ES" dirty="0" err="1" smtClean="0"/>
              <a:t>está</a:t>
            </a:r>
            <a:r>
              <a:rPr lang="eu-ES" dirty="0" smtClean="0"/>
              <a:t> </a:t>
            </a:r>
            <a:r>
              <a:rPr lang="eu-ES" dirty="0" err="1" smtClean="0"/>
              <a:t>unida</a:t>
            </a:r>
            <a:r>
              <a:rPr lang="eu-ES" dirty="0" smtClean="0"/>
              <a:t> a </a:t>
            </a:r>
            <a:r>
              <a:rPr lang="eu-ES" dirty="0" err="1" smtClean="0"/>
              <a:t>un</a:t>
            </a:r>
            <a:r>
              <a:rPr lang="eu-ES" dirty="0" smtClean="0"/>
              <a:t> </a:t>
            </a:r>
            <a:r>
              <a:rPr lang="eu-ES" dirty="0" err="1" smtClean="0"/>
              <a:t>muelle</a:t>
            </a:r>
            <a:r>
              <a:rPr lang="eu-ES" dirty="0" smtClean="0"/>
              <a:t> de </a:t>
            </a:r>
            <a:r>
              <a:rPr lang="eu-ES" dirty="0" err="1" smtClean="0"/>
              <a:t>constante</a:t>
            </a:r>
            <a:r>
              <a:rPr lang="eu-ES" dirty="0" smtClean="0"/>
              <a:t> 5 N/m. </a:t>
            </a:r>
            <a:r>
              <a:rPr lang="eu-ES" dirty="0" err="1" smtClean="0"/>
              <a:t>Se</a:t>
            </a:r>
            <a:r>
              <a:rPr lang="eu-ES" dirty="0" smtClean="0"/>
              <a:t> </a:t>
            </a:r>
            <a:r>
              <a:rPr lang="eu-ES" dirty="0" err="1" smtClean="0"/>
              <a:t>alarga</a:t>
            </a:r>
            <a:r>
              <a:rPr lang="eu-ES" dirty="0" smtClean="0"/>
              <a:t> </a:t>
            </a:r>
            <a:r>
              <a:rPr lang="eu-ES" dirty="0" err="1" smtClean="0"/>
              <a:t>el</a:t>
            </a:r>
            <a:r>
              <a:rPr lang="eu-ES" dirty="0" smtClean="0"/>
              <a:t> </a:t>
            </a:r>
            <a:r>
              <a:rPr lang="eu-ES" dirty="0" err="1" smtClean="0"/>
              <a:t>muelle</a:t>
            </a:r>
            <a:r>
              <a:rPr lang="eu-ES" dirty="0" smtClean="0"/>
              <a:t> 7 m </a:t>
            </a:r>
            <a:r>
              <a:rPr lang="eu-ES" dirty="0" err="1" smtClean="0"/>
              <a:t>desde</a:t>
            </a:r>
            <a:r>
              <a:rPr lang="eu-ES" dirty="0" smtClean="0"/>
              <a:t> la </a:t>
            </a:r>
            <a:r>
              <a:rPr lang="eu-ES" dirty="0" err="1" smtClean="0"/>
              <a:t>posición</a:t>
            </a:r>
            <a:r>
              <a:rPr lang="eu-ES" dirty="0" smtClean="0"/>
              <a:t> de </a:t>
            </a:r>
            <a:r>
              <a:rPr lang="eu-ES" dirty="0" err="1" smtClean="0"/>
              <a:t>equilibrio</a:t>
            </a:r>
            <a:r>
              <a:rPr lang="eu-ES" dirty="0" smtClean="0"/>
              <a:t> y </a:t>
            </a:r>
            <a:r>
              <a:rPr lang="eu-ES" dirty="0" err="1" smtClean="0"/>
              <a:t>entre</a:t>
            </a:r>
            <a:r>
              <a:rPr lang="eu-ES" dirty="0" smtClean="0"/>
              <a:t> la masa y </a:t>
            </a:r>
            <a:r>
              <a:rPr lang="eu-ES" dirty="0" err="1" smtClean="0"/>
              <a:t>el</a:t>
            </a:r>
            <a:r>
              <a:rPr lang="eu-ES" dirty="0" smtClean="0"/>
              <a:t> </a:t>
            </a:r>
            <a:r>
              <a:rPr lang="eu-ES" dirty="0" err="1" smtClean="0"/>
              <a:t>suelo</a:t>
            </a:r>
            <a:r>
              <a:rPr lang="eu-ES" dirty="0" smtClean="0"/>
              <a:t> no </a:t>
            </a:r>
            <a:r>
              <a:rPr lang="eu-ES" dirty="0" err="1" smtClean="0"/>
              <a:t>hay</a:t>
            </a:r>
            <a:r>
              <a:rPr lang="eu-ES" dirty="0" smtClean="0"/>
              <a:t> </a:t>
            </a:r>
            <a:r>
              <a:rPr lang="eu-ES" dirty="0" err="1" smtClean="0"/>
              <a:t>rozamiento</a:t>
            </a:r>
            <a:r>
              <a:rPr lang="eu-ES" dirty="0" smtClean="0"/>
              <a:t>. </a:t>
            </a:r>
            <a:r>
              <a:rPr lang="eu-ES" dirty="0" err="1" smtClean="0"/>
              <a:t>Calcular</a:t>
            </a:r>
            <a:r>
              <a:rPr lang="eu-ES" dirty="0" smtClean="0"/>
              <a:t> la </a:t>
            </a:r>
            <a:r>
              <a:rPr lang="eu-ES" dirty="0" err="1" smtClean="0"/>
              <a:t>energía</a:t>
            </a:r>
            <a:r>
              <a:rPr lang="eu-ES" dirty="0" smtClean="0"/>
              <a:t> del sistema </a:t>
            </a:r>
            <a:r>
              <a:rPr lang="eu-ES" dirty="0" err="1" smtClean="0"/>
              <a:t>cuando</a:t>
            </a:r>
            <a:r>
              <a:rPr lang="eu-ES" dirty="0" smtClean="0"/>
              <a:t> la masa </a:t>
            </a:r>
            <a:r>
              <a:rPr lang="eu-ES" dirty="0" err="1" smtClean="0"/>
              <a:t>está</a:t>
            </a:r>
            <a:r>
              <a:rPr lang="eu-ES" dirty="0" smtClean="0"/>
              <a:t> a 4 m de la </a:t>
            </a:r>
            <a:r>
              <a:rPr lang="eu-ES" dirty="0" err="1" smtClean="0"/>
              <a:t>posición</a:t>
            </a:r>
            <a:r>
              <a:rPr lang="eu-ES" dirty="0" smtClean="0"/>
              <a:t> de </a:t>
            </a:r>
            <a:r>
              <a:rPr lang="eu-ES" dirty="0" err="1" smtClean="0"/>
              <a:t>equilibrio</a:t>
            </a:r>
            <a:r>
              <a:rPr lang="eu-ES" dirty="0" smtClean="0"/>
              <a:t>, </a:t>
            </a:r>
            <a:r>
              <a:rPr lang="eu-ES" dirty="0" err="1" smtClean="0"/>
              <a:t>cuando</a:t>
            </a:r>
            <a:r>
              <a:rPr lang="eu-ES" dirty="0" smtClean="0"/>
              <a:t> </a:t>
            </a:r>
            <a:r>
              <a:rPr lang="eu-ES" dirty="0" err="1" smtClean="0"/>
              <a:t>el</a:t>
            </a:r>
            <a:r>
              <a:rPr lang="eu-ES" dirty="0" smtClean="0"/>
              <a:t> sistema </a:t>
            </a:r>
            <a:r>
              <a:rPr lang="eu-ES" dirty="0" err="1" smtClean="0"/>
              <a:t>es</a:t>
            </a:r>
            <a:r>
              <a:rPr lang="eu-ES" dirty="0" smtClean="0"/>
              <a:t>:</a:t>
            </a:r>
            <a:endParaRPr lang="es-ES" dirty="0" smtClean="0"/>
          </a:p>
          <a:p>
            <a:r>
              <a:rPr lang="es-ES_tradnl" dirty="0" smtClean="0"/>
              <a:t> a) la masa de 100g. </a:t>
            </a:r>
            <a:endParaRPr lang="es-ES" dirty="0" smtClean="0"/>
          </a:p>
          <a:p>
            <a:r>
              <a:rPr lang="es-ES_tradnl" dirty="0" smtClean="0"/>
              <a:t> b) La masa de 100 g. y el muelle.</a:t>
            </a:r>
            <a:endParaRPr lang="es-ES" dirty="0" smtClean="0"/>
          </a:p>
        </p:txBody>
      </p:sp>
      <p:pic>
        <p:nvPicPr>
          <p:cNvPr id="8" name="7 Imagen"/>
          <p:cNvPicPr/>
          <p:nvPr/>
        </p:nvPicPr>
        <p:blipFill>
          <a:blip r:embed="rId2" cstate="print"/>
          <a:srcRect/>
          <a:stretch>
            <a:fillRect/>
          </a:stretch>
        </p:blipFill>
        <p:spPr bwMode="auto">
          <a:xfrm>
            <a:off x="1979712" y="5301208"/>
            <a:ext cx="4389120" cy="1248709"/>
          </a:xfrm>
          <a:prstGeom prst="rect">
            <a:avLst/>
          </a:prstGeom>
          <a:noFill/>
          <a:ln w="9525">
            <a:noFill/>
            <a:miter lim="800000"/>
            <a:headEnd/>
            <a:tailEnd/>
          </a:ln>
        </p:spPr>
      </p:pic>
      <p:sp>
        <p:nvSpPr>
          <p:cNvPr id="9" name="8 CuadroTexto"/>
          <p:cNvSpPr txBox="1"/>
          <p:nvPr/>
        </p:nvSpPr>
        <p:spPr>
          <a:xfrm>
            <a:off x="2915816" y="6309320"/>
            <a:ext cx="4896544" cy="369332"/>
          </a:xfrm>
          <a:prstGeom prst="rect">
            <a:avLst/>
          </a:prstGeom>
          <a:noFill/>
        </p:spPr>
        <p:txBody>
          <a:bodyPr wrap="square" rtlCol="0">
            <a:spAutoFit/>
          </a:bodyPr>
          <a:lstStyle/>
          <a:p>
            <a:r>
              <a:rPr lang="es-ES_tradnl" b="1" dirty="0" smtClean="0"/>
              <a:t>0 metro    4 metro     7 metro</a:t>
            </a:r>
            <a:endParaRPr lang="es-ES" dirty="0"/>
          </a:p>
        </p:txBody>
      </p:sp>
      <p:sp>
        <p:nvSpPr>
          <p:cNvPr id="10" name="9 CuadroTexto"/>
          <p:cNvSpPr txBox="1"/>
          <p:nvPr/>
        </p:nvSpPr>
        <p:spPr>
          <a:xfrm>
            <a:off x="0" y="2708920"/>
            <a:ext cx="9144000" cy="369332"/>
          </a:xfrm>
          <a:prstGeom prst="rect">
            <a:avLst/>
          </a:prstGeom>
          <a:noFill/>
        </p:spPr>
        <p:txBody>
          <a:bodyPr wrap="square" rtlCol="0">
            <a:spAutoFit/>
          </a:bodyPr>
          <a:lstStyle/>
          <a:p>
            <a:pPr algn="ctr"/>
            <a:r>
              <a:rPr lang="es-ES_tradnl" b="1" dirty="0" smtClean="0"/>
              <a:t> </a:t>
            </a:r>
            <a:r>
              <a:rPr lang="es-ES_tradnl" b="1" dirty="0" err="1" smtClean="0">
                <a:solidFill>
                  <a:schemeClr val="accent1"/>
                </a:solidFill>
              </a:rPr>
              <a:t>Espistemología</a:t>
            </a:r>
            <a:r>
              <a:rPr lang="es-ES_tradnl" b="1" dirty="0" smtClean="0">
                <a:solidFill>
                  <a:schemeClr val="accent1"/>
                </a:solidFill>
              </a:rPr>
              <a:t> + bibliografía + criterio entre pares</a:t>
            </a:r>
            <a:endParaRPr lang="es-ES_tradnl" b="1" dirty="0" smtClean="0"/>
          </a:p>
        </p:txBody>
      </p:sp>
    </p:spTree>
    <p:extLst>
      <p:ext uri="{BB962C8B-B14F-4D97-AF65-F5344CB8AC3E}">
        <p14:creationId xmlns:p14="http://schemas.microsoft.com/office/powerpoint/2010/main" xmlns="" val="369079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19</a:t>
            </a:fld>
            <a:endParaRPr lang="es-ES"/>
          </a:p>
        </p:txBody>
      </p:sp>
      <p:sp>
        <p:nvSpPr>
          <p:cNvPr id="4" name="Rectangle 2"/>
          <p:cNvSpPr>
            <a:spLocks noGrp="1" noChangeArrowheads="1"/>
          </p:cNvSpPr>
          <p:nvPr>
            <p:ph type="title" idx="4294967295"/>
          </p:nvPr>
        </p:nvSpPr>
        <p:spPr>
          <a:xfrm>
            <a:off x="539750" y="0"/>
            <a:ext cx="8135938" cy="764704"/>
          </a:xfrm>
        </p:spPr>
        <p:txBody>
          <a:bodyPr/>
          <a:lstStyle/>
          <a:p>
            <a:pPr marL="342900" indent="-342900" algn="l" eaLnBrk="1" hangingPunct="1">
              <a:spcBef>
                <a:spcPct val="20000"/>
              </a:spcBef>
            </a:pPr>
            <a:r>
              <a:rPr lang="es-ES" sz="3200" dirty="0" smtClean="0">
                <a:solidFill>
                  <a:schemeClr val="tx1"/>
                </a:solidFill>
              </a:rPr>
              <a:t>Validación de una cuestión</a:t>
            </a:r>
            <a:r>
              <a:rPr lang="es-ES" sz="2000" dirty="0" smtClean="0">
                <a:solidFill>
                  <a:schemeClr val="tx1"/>
                </a:solidFill>
              </a:rPr>
              <a:t>  </a:t>
            </a:r>
          </a:p>
        </p:txBody>
      </p:sp>
      <p:sp>
        <p:nvSpPr>
          <p:cNvPr id="6" name="Rectangle 29"/>
          <p:cNvSpPr>
            <a:spLocks noChangeArrowheads="1"/>
          </p:cNvSpPr>
          <p:nvPr/>
        </p:nvSpPr>
        <p:spPr bwMode="auto">
          <a:xfrm rot="10800000" flipV="1">
            <a:off x="539552" y="764704"/>
            <a:ext cx="7632700" cy="73025"/>
          </a:xfrm>
          <a:prstGeom prst="rect">
            <a:avLst/>
          </a:prstGeom>
          <a:gradFill rotWithShape="1">
            <a:gsLst>
              <a:gs pos="0">
                <a:srgbClr val="FF0000">
                  <a:alpha val="89000"/>
                </a:srgbClr>
              </a:gs>
              <a:gs pos="100000">
                <a:srgbClr val="FF0000">
                  <a:gamma/>
                  <a:shade val="46275"/>
                  <a:invGamma/>
                </a:srgbClr>
              </a:gs>
            </a:gsLst>
            <a:lin ang="5400000" scaled="1"/>
          </a:gradFill>
          <a:ln w="9525">
            <a:solidFill>
              <a:schemeClr val="tx1"/>
            </a:solidFill>
            <a:miter lim="800000"/>
            <a:headEnd/>
            <a:tailEnd/>
          </a:ln>
        </p:spPr>
        <p:txBody>
          <a:bodyPr wrap="none" anchor="ctr"/>
          <a:lstStyle/>
          <a:p>
            <a:pPr>
              <a:lnSpc>
                <a:spcPct val="100000"/>
              </a:lnSpc>
              <a:spcBef>
                <a:spcPct val="0"/>
              </a:spcBef>
            </a:pPr>
            <a:endParaRPr lang="es-ES">
              <a:solidFill>
                <a:schemeClr val="tx1"/>
              </a:solidFill>
              <a:latin typeface="Calibri" pitchFamily="34" charset="0"/>
            </a:endParaRPr>
          </a:p>
        </p:txBody>
      </p:sp>
      <p:sp>
        <p:nvSpPr>
          <p:cNvPr id="8" name="7 CuadroTexto"/>
          <p:cNvSpPr txBox="1"/>
          <p:nvPr/>
        </p:nvSpPr>
        <p:spPr>
          <a:xfrm>
            <a:off x="251520" y="1052736"/>
            <a:ext cx="5040560" cy="5632311"/>
          </a:xfrm>
          <a:prstGeom prst="rect">
            <a:avLst/>
          </a:prstGeom>
          <a:noFill/>
        </p:spPr>
        <p:txBody>
          <a:bodyPr wrap="square" rtlCol="0">
            <a:spAutoFit/>
          </a:bodyPr>
          <a:lstStyle/>
          <a:p>
            <a:r>
              <a:rPr lang="es-ES_tradnl" b="1" dirty="0" smtClean="0"/>
              <a:t>ENUNCIADO FINAL C2.</a:t>
            </a:r>
            <a:endParaRPr lang="es-ES" dirty="0" smtClean="0"/>
          </a:p>
          <a:p>
            <a:r>
              <a:rPr lang="es-ES_tradnl" dirty="0" smtClean="0"/>
              <a:t>Una masa de 100 gramos está conectada a un muelle de constante elástica 5 N/m (ver figura i). Se desplaza 0,70 metros de la posición de equilibrio hacia la derecha (ver figura </a:t>
            </a:r>
            <a:r>
              <a:rPr lang="es-ES_tradnl" dirty="0" err="1" smtClean="0"/>
              <a:t>ii</a:t>
            </a:r>
            <a:r>
              <a:rPr lang="es-ES_tradnl" dirty="0" smtClean="0"/>
              <a:t>). Se suelta la masa desde esa posición de desplazamiento de 0,70 m cuando está en reposo. Al deslizar la masa sobre el suelo no hay rozamiento.  </a:t>
            </a:r>
            <a:endParaRPr lang="es-ES" dirty="0" smtClean="0"/>
          </a:p>
          <a:p>
            <a:r>
              <a:rPr lang="es-ES_tradnl" dirty="0" smtClean="0"/>
              <a:t>Calcula la energía del sistema cuando la masa llega a 0,40 metros de la posición de equilibrio (ver figura </a:t>
            </a:r>
            <a:r>
              <a:rPr lang="es-ES_tradnl" dirty="0" err="1" smtClean="0"/>
              <a:t>iii</a:t>
            </a:r>
            <a:r>
              <a:rPr lang="es-ES_tradnl" dirty="0" smtClean="0"/>
              <a:t>), si: </a:t>
            </a:r>
            <a:endParaRPr lang="es-ES" dirty="0" smtClean="0"/>
          </a:p>
          <a:p>
            <a:r>
              <a:rPr lang="es-ES_tradnl" dirty="0" smtClean="0"/>
              <a:t> </a:t>
            </a:r>
            <a:endParaRPr lang="es-ES" dirty="0" smtClean="0"/>
          </a:p>
          <a:p>
            <a:r>
              <a:rPr lang="es-ES_tradnl" b="1" dirty="0" smtClean="0"/>
              <a:t>C.2.1</a:t>
            </a:r>
            <a:r>
              <a:rPr lang="es-ES_tradnl" dirty="0" smtClean="0"/>
              <a:t>. el sistema está formado por la masa de 100 g.</a:t>
            </a:r>
            <a:endParaRPr lang="es-ES" dirty="0" smtClean="0"/>
          </a:p>
          <a:p>
            <a:r>
              <a:rPr lang="es-ES_tradnl" dirty="0" smtClean="0"/>
              <a:t>Explicación</a:t>
            </a:r>
            <a:endParaRPr lang="es-ES" dirty="0" smtClean="0"/>
          </a:p>
          <a:p>
            <a:r>
              <a:rPr lang="es-ES_tradnl" dirty="0" smtClean="0"/>
              <a:t> </a:t>
            </a:r>
            <a:endParaRPr lang="es-ES" dirty="0" smtClean="0"/>
          </a:p>
          <a:p>
            <a:r>
              <a:rPr lang="es-ES_tradnl" b="1" dirty="0" smtClean="0"/>
              <a:t>C.2.2</a:t>
            </a:r>
            <a:r>
              <a:rPr lang="es-ES_tradnl" dirty="0" smtClean="0"/>
              <a:t>. el sistema está formado por la masa y el muelle.</a:t>
            </a:r>
            <a:endParaRPr lang="es-ES" dirty="0" smtClean="0"/>
          </a:p>
          <a:p>
            <a:r>
              <a:rPr lang="es-ES_tradnl" dirty="0" smtClean="0"/>
              <a:t>Explicación</a:t>
            </a:r>
            <a:endParaRPr lang="es-ES" dirty="0"/>
          </a:p>
        </p:txBody>
      </p:sp>
      <p:grpSp>
        <p:nvGrpSpPr>
          <p:cNvPr id="59394" name="Group 2"/>
          <p:cNvGrpSpPr>
            <a:grpSpLocks noChangeAspect="1"/>
          </p:cNvGrpSpPr>
          <p:nvPr/>
        </p:nvGrpSpPr>
        <p:grpSpPr bwMode="auto">
          <a:xfrm>
            <a:off x="5292080" y="1628800"/>
            <a:ext cx="3757333" cy="4464496"/>
            <a:chOff x="3191" y="4433"/>
            <a:chExt cx="5513" cy="6551"/>
          </a:xfrm>
        </p:grpSpPr>
        <p:sp>
          <p:nvSpPr>
            <p:cNvPr id="59395" name="AutoShape 3"/>
            <p:cNvSpPr>
              <a:spLocks noChangeAspect="1" noChangeArrowheads="1"/>
            </p:cNvSpPr>
            <p:nvPr/>
          </p:nvSpPr>
          <p:spPr bwMode="auto">
            <a:xfrm>
              <a:off x="3191" y="4433"/>
              <a:ext cx="5513" cy="65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grpSp>
          <p:nvGrpSpPr>
            <p:cNvPr id="59396" name="Group 4"/>
            <p:cNvGrpSpPr>
              <a:grpSpLocks/>
            </p:cNvGrpSpPr>
            <p:nvPr/>
          </p:nvGrpSpPr>
          <p:grpSpPr bwMode="auto">
            <a:xfrm>
              <a:off x="3685" y="4649"/>
              <a:ext cx="4680" cy="2059"/>
              <a:chOff x="3685" y="4649"/>
              <a:chExt cx="4680" cy="2059"/>
            </a:xfrm>
          </p:grpSpPr>
          <p:grpSp>
            <p:nvGrpSpPr>
              <p:cNvPr id="59397" name="Group 5"/>
              <p:cNvGrpSpPr>
                <a:grpSpLocks/>
              </p:cNvGrpSpPr>
              <p:nvPr/>
            </p:nvGrpSpPr>
            <p:grpSpPr bwMode="auto">
              <a:xfrm>
                <a:off x="3685" y="4649"/>
                <a:ext cx="4680" cy="1318"/>
                <a:chOff x="4075" y="8102"/>
                <a:chExt cx="4680" cy="1318"/>
              </a:xfrm>
            </p:grpSpPr>
            <p:pic>
              <p:nvPicPr>
                <p:cNvPr id="59398" name="Picture 6" descr="sp1"/>
                <p:cNvPicPr>
                  <a:picLocks noChangeAspect="1" noChangeArrowheads="1"/>
                </p:cNvPicPr>
                <p:nvPr/>
              </p:nvPicPr>
              <p:blipFill>
                <a:blip r:embed="rId2" cstate="print"/>
                <a:srcRect/>
                <a:stretch>
                  <a:fillRect/>
                </a:stretch>
              </p:blipFill>
              <p:spPr bwMode="auto">
                <a:xfrm>
                  <a:off x="4075" y="8102"/>
                  <a:ext cx="1949" cy="1316"/>
                </a:xfrm>
                <a:prstGeom prst="rect">
                  <a:avLst/>
                </a:prstGeom>
                <a:noFill/>
              </p:spPr>
            </p:pic>
            <p:pic>
              <p:nvPicPr>
                <p:cNvPr id="59399" name="Picture 7"/>
                <p:cNvPicPr>
                  <a:picLocks noChangeAspect="1" noChangeArrowheads="1"/>
                </p:cNvPicPr>
                <p:nvPr/>
              </p:nvPicPr>
              <p:blipFill>
                <a:blip r:embed="rId3" cstate="print"/>
                <a:srcRect l="38536" t="21696" r="52881" b="42574"/>
                <a:stretch>
                  <a:fillRect/>
                </a:stretch>
              </p:blipFill>
              <p:spPr bwMode="auto">
                <a:xfrm>
                  <a:off x="5984" y="8351"/>
                  <a:ext cx="805" cy="862"/>
                </a:xfrm>
                <a:prstGeom prst="rect">
                  <a:avLst/>
                </a:prstGeom>
                <a:noFill/>
              </p:spPr>
            </p:pic>
            <p:sp>
              <p:nvSpPr>
                <p:cNvPr id="59400" name="Rectangle 8"/>
                <p:cNvSpPr>
                  <a:spLocks noChangeArrowheads="1"/>
                </p:cNvSpPr>
                <p:nvPr/>
              </p:nvSpPr>
              <p:spPr bwMode="auto">
                <a:xfrm>
                  <a:off x="4333" y="9190"/>
                  <a:ext cx="4422" cy="228"/>
                </a:xfrm>
                <a:prstGeom prst="rect">
                  <a:avLst/>
                </a:prstGeom>
                <a:gradFill rotWithShape="0">
                  <a:gsLst>
                    <a:gs pos="0">
                      <a:srgbClr val="BFBFBF">
                        <a:gamma/>
                        <a:shade val="60000"/>
                        <a:invGamma/>
                      </a:srgbClr>
                    </a:gs>
                    <a:gs pos="100000">
                      <a:srgbClr val="BFBFBF"/>
                    </a:gs>
                  </a:gsLst>
                  <a:lin ang="2700000" scaled="1"/>
                </a:gradFill>
                <a:ln w="9525">
                  <a:solidFill>
                    <a:srgbClr val="000000">
                      <a:alpha val="0"/>
                    </a:srgb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9401" name="Rectangle 9"/>
                <p:cNvSpPr>
                  <a:spLocks noChangeArrowheads="1"/>
                </p:cNvSpPr>
                <p:nvPr/>
              </p:nvSpPr>
              <p:spPr bwMode="auto">
                <a:xfrm>
                  <a:off x="4151" y="8173"/>
                  <a:ext cx="227" cy="1247"/>
                </a:xfrm>
                <a:prstGeom prst="rect">
                  <a:avLst/>
                </a:prstGeom>
                <a:gradFill rotWithShape="0">
                  <a:gsLst>
                    <a:gs pos="0">
                      <a:srgbClr val="BFBFBF"/>
                    </a:gs>
                    <a:gs pos="100000">
                      <a:srgbClr val="BFBFBF">
                        <a:gamma/>
                        <a:shade val="60000"/>
                        <a:invGamma/>
                      </a:srgbClr>
                    </a:gs>
                  </a:gsLst>
                  <a:lin ang="2700000" scaled="1"/>
                </a:gradFill>
                <a:ln w="9525">
                  <a:solidFill>
                    <a:srgbClr val="000000">
                      <a:alpha val="0"/>
                    </a:srgb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sp>
            <p:nvSpPr>
              <p:cNvPr id="59402" name="Text Box 10"/>
              <p:cNvSpPr txBox="1">
                <a:spLocks noChangeArrowheads="1"/>
              </p:cNvSpPr>
              <p:nvPr/>
            </p:nvSpPr>
            <p:spPr bwMode="auto">
              <a:xfrm>
                <a:off x="5239" y="6184"/>
                <a:ext cx="877" cy="5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MX" sz="1100" b="0" i="1" u="none" strike="noStrike" cap="none" normalizeH="0" baseline="0" smtClean="0">
                    <a:ln>
                      <a:noFill/>
                    </a:ln>
                    <a:solidFill>
                      <a:schemeClr val="tx1"/>
                    </a:solidFill>
                    <a:effectLst/>
                    <a:latin typeface="Times New Roman" pitchFamily="18" charset="0"/>
                    <a:cs typeface="Arial" pitchFamily="34" charset="0"/>
                  </a:rPr>
                  <a:t>x </a:t>
                </a:r>
                <a:r>
                  <a:rPr kumimoji="0" lang="es-MX" sz="1100" b="0" i="0" u="none" strike="noStrike" cap="none" normalizeH="0" baseline="0" smtClean="0">
                    <a:ln>
                      <a:noFill/>
                    </a:ln>
                    <a:solidFill>
                      <a:schemeClr val="tx1"/>
                    </a:solidFill>
                    <a:effectLst/>
                    <a:latin typeface="Times New Roman" pitchFamily="18" charset="0"/>
                    <a:cs typeface="Arial" pitchFamily="34" charset="0"/>
                  </a:rPr>
                  <a:t>= 0</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9403" name="AutoShape 11"/>
              <p:cNvCxnSpPr>
                <a:cxnSpLocks noChangeShapeType="1"/>
              </p:cNvCxnSpPr>
              <p:nvPr/>
            </p:nvCxnSpPr>
            <p:spPr bwMode="auto">
              <a:xfrm>
                <a:off x="5614" y="5747"/>
                <a:ext cx="1" cy="567"/>
              </a:xfrm>
              <a:prstGeom prst="straightConnector1">
                <a:avLst/>
              </a:prstGeom>
              <a:noFill/>
              <a:ln w="22225">
                <a:solidFill>
                  <a:srgbClr val="B2B2B2"/>
                </a:solidFill>
                <a:prstDash val="lgDash"/>
                <a:round/>
                <a:headEnd/>
                <a:tailEnd/>
              </a:ln>
            </p:spPr>
          </p:cxnSp>
        </p:grpSp>
        <p:grpSp>
          <p:nvGrpSpPr>
            <p:cNvPr id="59404" name="Group 12"/>
            <p:cNvGrpSpPr>
              <a:grpSpLocks/>
            </p:cNvGrpSpPr>
            <p:nvPr/>
          </p:nvGrpSpPr>
          <p:grpSpPr bwMode="auto">
            <a:xfrm>
              <a:off x="3714" y="6708"/>
              <a:ext cx="4691" cy="2033"/>
              <a:chOff x="3714" y="6456"/>
              <a:chExt cx="4691" cy="2033"/>
            </a:xfrm>
          </p:grpSpPr>
          <p:grpSp>
            <p:nvGrpSpPr>
              <p:cNvPr id="59405" name="Group 13"/>
              <p:cNvGrpSpPr>
                <a:grpSpLocks/>
              </p:cNvGrpSpPr>
              <p:nvPr/>
            </p:nvGrpSpPr>
            <p:grpSpPr bwMode="auto">
              <a:xfrm>
                <a:off x="3714" y="6456"/>
                <a:ext cx="4691" cy="1320"/>
                <a:chOff x="4157" y="11247"/>
                <a:chExt cx="4691" cy="1320"/>
              </a:xfrm>
            </p:grpSpPr>
            <p:pic>
              <p:nvPicPr>
                <p:cNvPr id="59406" name="Picture 14" descr="sp3"/>
                <p:cNvPicPr>
                  <a:picLocks noChangeAspect="1" noChangeArrowheads="1"/>
                </p:cNvPicPr>
                <p:nvPr/>
              </p:nvPicPr>
              <p:blipFill>
                <a:blip r:embed="rId4" cstate="print"/>
                <a:srcRect/>
                <a:stretch>
                  <a:fillRect/>
                </a:stretch>
              </p:blipFill>
              <p:spPr bwMode="auto">
                <a:xfrm>
                  <a:off x="4157" y="11247"/>
                  <a:ext cx="3535" cy="1320"/>
                </a:xfrm>
                <a:prstGeom prst="rect">
                  <a:avLst/>
                </a:prstGeom>
                <a:noFill/>
              </p:spPr>
            </p:pic>
            <p:sp>
              <p:nvSpPr>
                <p:cNvPr id="59407" name="Rectangle 15"/>
                <p:cNvSpPr>
                  <a:spLocks noChangeArrowheads="1"/>
                </p:cNvSpPr>
                <p:nvPr/>
              </p:nvSpPr>
              <p:spPr bwMode="auto">
                <a:xfrm>
                  <a:off x="4207" y="11290"/>
                  <a:ext cx="227" cy="1247"/>
                </a:xfrm>
                <a:prstGeom prst="rect">
                  <a:avLst/>
                </a:prstGeom>
                <a:gradFill rotWithShape="0">
                  <a:gsLst>
                    <a:gs pos="0">
                      <a:srgbClr val="BFBFBF"/>
                    </a:gs>
                    <a:gs pos="100000">
                      <a:srgbClr val="BFBFBF">
                        <a:gamma/>
                        <a:shade val="60000"/>
                        <a:invGamma/>
                      </a:srgbClr>
                    </a:gs>
                  </a:gsLst>
                  <a:lin ang="2700000" scaled="1"/>
                </a:gradFill>
                <a:ln w="9525">
                  <a:solidFill>
                    <a:srgbClr val="000000">
                      <a:alpha val="0"/>
                    </a:srgb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pic>
              <p:nvPicPr>
                <p:cNvPr id="59408" name="Picture 16"/>
                <p:cNvPicPr>
                  <a:picLocks noChangeAspect="1" noChangeArrowheads="1"/>
                </p:cNvPicPr>
                <p:nvPr/>
              </p:nvPicPr>
              <p:blipFill>
                <a:blip r:embed="rId3" cstate="print"/>
                <a:srcRect l="38536" t="21696" r="52881" b="42574"/>
                <a:stretch>
                  <a:fillRect/>
                </a:stretch>
              </p:blipFill>
              <p:spPr bwMode="auto">
                <a:xfrm>
                  <a:off x="7642" y="11457"/>
                  <a:ext cx="805" cy="862"/>
                </a:xfrm>
                <a:prstGeom prst="rect">
                  <a:avLst/>
                </a:prstGeom>
                <a:noFill/>
              </p:spPr>
            </p:pic>
            <p:sp>
              <p:nvSpPr>
                <p:cNvPr id="59409" name="Rectangle 17"/>
                <p:cNvSpPr>
                  <a:spLocks noChangeArrowheads="1"/>
                </p:cNvSpPr>
                <p:nvPr/>
              </p:nvSpPr>
              <p:spPr bwMode="auto">
                <a:xfrm>
                  <a:off x="4426" y="12309"/>
                  <a:ext cx="4422" cy="228"/>
                </a:xfrm>
                <a:prstGeom prst="rect">
                  <a:avLst/>
                </a:prstGeom>
                <a:gradFill rotWithShape="0">
                  <a:gsLst>
                    <a:gs pos="0">
                      <a:srgbClr val="BFBFBF">
                        <a:gamma/>
                        <a:shade val="60000"/>
                        <a:invGamma/>
                      </a:srgbClr>
                    </a:gs>
                    <a:gs pos="100000">
                      <a:srgbClr val="BFBFBF"/>
                    </a:gs>
                  </a:gsLst>
                  <a:lin ang="2700000" scaled="1"/>
                </a:gradFill>
                <a:ln w="9525">
                  <a:solidFill>
                    <a:srgbClr val="000000">
                      <a:alpha val="0"/>
                    </a:srgb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sp>
            <p:nvSpPr>
              <p:cNvPr id="59410" name="Text Box 18"/>
              <p:cNvSpPr txBox="1">
                <a:spLocks noChangeArrowheads="1"/>
              </p:cNvSpPr>
              <p:nvPr/>
            </p:nvSpPr>
            <p:spPr bwMode="auto">
              <a:xfrm>
                <a:off x="6874" y="7965"/>
                <a:ext cx="1325" cy="5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MX" sz="1100" b="0" i="1" u="none" strike="noStrike" cap="none" normalizeH="0" baseline="0" smtClean="0">
                    <a:ln>
                      <a:noFill/>
                    </a:ln>
                    <a:solidFill>
                      <a:schemeClr val="tx1"/>
                    </a:solidFill>
                    <a:effectLst/>
                    <a:latin typeface="Times New Roman" pitchFamily="18" charset="0"/>
                    <a:cs typeface="Arial" pitchFamily="34" charset="0"/>
                  </a:rPr>
                  <a:t>x </a:t>
                </a:r>
                <a:r>
                  <a:rPr kumimoji="0" lang="es-MX" sz="1100" b="0" i="0" u="none" strike="noStrike" cap="none" normalizeH="0" baseline="0" smtClean="0">
                    <a:ln>
                      <a:noFill/>
                    </a:ln>
                    <a:solidFill>
                      <a:schemeClr val="tx1"/>
                    </a:solidFill>
                    <a:effectLst/>
                    <a:latin typeface="Times New Roman" pitchFamily="18" charset="0"/>
                    <a:cs typeface="Arial" pitchFamily="34" charset="0"/>
                  </a:rPr>
                  <a:t>= 0.70 m</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9411" name="AutoShape 19"/>
              <p:cNvCxnSpPr>
                <a:cxnSpLocks noChangeShapeType="1"/>
              </p:cNvCxnSpPr>
              <p:nvPr/>
            </p:nvCxnSpPr>
            <p:spPr bwMode="auto">
              <a:xfrm>
                <a:off x="7249" y="7528"/>
                <a:ext cx="1" cy="567"/>
              </a:xfrm>
              <a:prstGeom prst="straightConnector1">
                <a:avLst/>
              </a:prstGeom>
              <a:noFill/>
              <a:ln w="22225">
                <a:solidFill>
                  <a:srgbClr val="B2B2B2"/>
                </a:solidFill>
                <a:prstDash val="lgDash"/>
                <a:round/>
                <a:headEnd/>
                <a:tailEnd/>
              </a:ln>
            </p:spPr>
          </p:cxnSp>
        </p:grpSp>
        <p:grpSp>
          <p:nvGrpSpPr>
            <p:cNvPr id="59412" name="Group 20"/>
            <p:cNvGrpSpPr>
              <a:grpSpLocks/>
            </p:cNvGrpSpPr>
            <p:nvPr/>
          </p:nvGrpSpPr>
          <p:grpSpPr bwMode="auto">
            <a:xfrm>
              <a:off x="3694" y="8952"/>
              <a:ext cx="4728" cy="2032"/>
              <a:chOff x="3694" y="8392"/>
              <a:chExt cx="4728" cy="2032"/>
            </a:xfrm>
          </p:grpSpPr>
          <p:grpSp>
            <p:nvGrpSpPr>
              <p:cNvPr id="59413" name="Group 21"/>
              <p:cNvGrpSpPr>
                <a:grpSpLocks/>
              </p:cNvGrpSpPr>
              <p:nvPr/>
            </p:nvGrpSpPr>
            <p:grpSpPr bwMode="auto">
              <a:xfrm>
                <a:off x="3694" y="8392"/>
                <a:ext cx="4728" cy="1314"/>
                <a:chOff x="4157" y="9623"/>
                <a:chExt cx="4728" cy="1314"/>
              </a:xfrm>
            </p:grpSpPr>
            <p:pic>
              <p:nvPicPr>
                <p:cNvPr id="59414" name="Picture 22" descr="sp2"/>
                <p:cNvPicPr>
                  <a:picLocks noChangeAspect="1" noChangeArrowheads="1"/>
                </p:cNvPicPr>
                <p:nvPr/>
              </p:nvPicPr>
              <p:blipFill>
                <a:blip r:embed="rId5" cstate="print"/>
                <a:srcRect/>
                <a:stretch>
                  <a:fillRect/>
                </a:stretch>
              </p:blipFill>
              <p:spPr bwMode="auto">
                <a:xfrm>
                  <a:off x="4157" y="9623"/>
                  <a:ext cx="2859" cy="1314"/>
                </a:xfrm>
                <a:prstGeom prst="rect">
                  <a:avLst/>
                </a:prstGeom>
                <a:noFill/>
              </p:spPr>
            </p:pic>
            <p:sp>
              <p:nvSpPr>
                <p:cNvPr id="59415" name="Rectangle 23"/>
                <p:cNvSpPr>
                  <a:spLocks noChangeArrowheads="1"/>
                </p:cNvSpPr>
                <p:nvPr/>
              </p:nvSpPr>
              <p:spPr bwMode="auto">
                <a:xfrm>
                  <a:off x="4239" y="9653"/>
                  <a:ext cx="227" cy="1247"/>
                </a:xfrm>
                <a:prstGeom prst="rect">
                  <a:avLst/>
                </a:prstGeom>
                <a:gradFill rotWithShape="0">
                  <a:gsLst>
                    <a:gs pos="0">
                      <a:srgbClr val="BFBFBF"/>
                    </a:gs>
                    <a:gs pos="100000">
                      <a:srgbClr val="BFBFBF">
                        <a:gamma/>
                        <a:shade val="60000"/>
                        <a:invGamma/>
                      </a:srgbClr>
                    </a:gs>
                  </a:gsLst>
                  <a:lin ang="2700000" scaled="1"/>
                </a:gradFill>
                <a:ln w="9525">
                  <a:solidFill>
                    <a:srgbClr val="000000">
                      <a:alpha val="0"/>
                    </a:srgb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pic>
              <p:nvPicPr>
                <p:cNvPr id="59416" name="Picture 24"/>
                <p:cNvPicPr>
                  <a:picLocks noChangeAspect="1" noChangeArrowheads="1"/>
                </p:cNvPicPr>
                <p:nvPr/>
              </p:nvPicPr>
              <p:blipFill>
                <a:blip r:embed="rId3" cstate="print"/>
                <a:srcRect l="38536" t="21696" r="52881" b="42574"/>
                <a:stretch>
                  <a:fillRect/>
                </a:stretch>
              </p:blipFill>
              <p:spPr bwMode="auto">
                <a:xfrm>
                  <a:off x="6986" y="9832"/>
                  <a:ext cx="805" cy="862"/>
                </a:xfrm>
                <a:prstGeom prst="rect">
                  <a:avLst/>
                </a:prstGeom>
                <a:noFill/>
              </p:spPr>
            </p:pic>
            <p:sp>
              <p:nvSpPr>
                <p:cNvPr id="59417" name="Rectangle 25"/>
                <p:cNvSpPr>
                  <a:spLocks noChangeArrowheads="1"/>
                </p:cNvSpPr>
                <p:nvPr/>
              </p:nvSpPr>
              <p:spPr bwMode="auto">
                <a:xfrm>
                  <a:off x="4463" y="10673"/>
                  <a:ext cx="4422" cy="228"/>
                </a:xfrm>
                <a:prstGeom prst="rect">
                  <a:avLst/>
                </a:prstGeom>
                <a:gradFill rotWithShape="0">
                  <a:gsLst>
                    <a:gs pos="0">
                      <a:srgbClr val="BFBFBF">
                        <a:gamma/>
                        <a:shade val="60000"/>
                        <a:invGamma/>
                      </a:srgbClr>
                    </a:gs>
                    <a:gs pos="100000">
                      <a:srgbClr val="BFBFBF"/>
                    </a:gs>
                  </a:gsLst>
                  <a:lin ang="2700000" scaled="1"/>
                </a:gradFill>
                <a:ln w="9525">
                  <a:solidFill>
                    <a:srgbClr val="000000">
                      <a:alpha val="0"/>
                    </a:srgb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sp>
            <p:nvSpPr>
              <p:cNvPr id="59418" name="Text Box 26"/>
              <p:cNvSpPr txBox="1">
                <a:spLocks noChangeArrowheads="1"/>
              </p:cNvSpPr>
              <p:nvPr/>
            </p:nvSpPr>
            <p:spPr bwMode="auto">
              <a:xfrm>
                <a:off x="6178" y="9900"/>
                <a:ext cx="1657" cy="5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MX" sz="1100" b="0" i="1" u="none" strike="noStrike" cap="none" normalizeH="0" baseline="0" smtClean="0">
                    <a:ln>
                      <a:noFill/>
                    </a:ln>
                    <a:solidFill>
                      <a:schemeClr val="tx1"/>
                    </a:solidFill>
                    <a:effectLst/>
                    <a:latin typeface="Times New Roman" pitchFamily="18" charset="0"/>
                    <a:cs typeface="Arial" pitchFamily="34" charset="0"/>
                  </a:rPr>
                  <a:t>x </a:t>
                </a:r>
                <a:r>
                  <a:rPr kumimoji="0" lang="es-MX" sz="1100" b="0" i="0" u="none" strike="noStrike" cap="none" normalizeH="0" baseline="0" smtClean="0">
                    <a:ln>
                      <a:noFill/>
                    </a:ln>
                    <a:solidFill>
                      <a:schemeClr val="tx1"/>
                    </a:solidFill>
                    <a:effectLst/>
                    <a:latin typeface="Times New Roman" pitchFamily="18" charset="0"/>
                    <a:cs typeface="Arial" pitchFamily="34" charset="0"/>
                  </a:rPr>
                  <a:t>= 0.40 m</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9419" name="AutoShape 27"/>
              <p:cNvCxnSpPr>
                <a:cxnSpLocks noChangeShapeType="1"/>
              </p:cNvCxnSpPr>
              <p:nvPr/>
            </p:nvCxnSpPr>
            <p:spPr bwMode="auto">
              <a:xfrm>
                <a:off x="6553" y="9463"/>
                <a:ext cx="1" cy="567"/>
              </a:xfrm>
              <a:prstGeom prst="straightConnector1">
                <a:avLst/>
              </a:prstGeom>
              <a:noFill/>
              <a:ln w="22225">
                <a:solidFill>
                  <a:srgbClr val="B2B2B2"/>
                </a:solidFill>
                <a:prstDash val="lgDash"/>
                <a:round/>
                <a:headEnd/>
                <a:tailEnd/>
              </a:ln>
            </p:spPr>
          </p:cxnSp>
          <p:cxnSp>
            <p:nvCxnSpPr>
              <p:cNvPr id="59420" name="AutoShape 28"/>
              <p:cNvCxnSpPr>
                <a:cxnSpLocks noChangeShapeType="1"/>
              </p:cNvCxnSpPr>
              <p:nvPr/>
            </p:nvCxnSpPr>
            <p:spPr bwMode="auto">
              <a:xfrm flipH="1" flipV="1">
                <a:off x="6531" y="8536"/>
                <a:ext cx="593" cy="1"/>
              </a:xfrm>
              <a:prstGeom prst="straightConnector1">
                <a:avLst/>
              </a:prstGeom>
              <a:noFill/>
              <a:ln w="19050">
                <a:solidFill>
                  <a:srgbClr val="000000"/>
                </a:solidFill>
                <a:round/>
                <a:headEnd/>
                <a:tailEnd type="triangle" w="med" len="med"/>
              </a:ln>
            </p:spPr>
          </p:cxnSp>
        </p:grpSp>
        <p:sp>
          <p:nvSpPr>
            <p:cNvPr id="59421" name="Text Box 29"/>
            <p:cNvSpPr txBox="1">
              <a:spLocks noChangeArrowheads="1"/>
            </p:cNvSpPr>
            <p:nvPr/>
          </p:nvSpPr>
          <p:spPr bwMode="auto">
            <a:xfrm>
              <a:off x="6475" y="8713"/>
              <a:ext cx="767" cy="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9422" name="Text Box 30"/>
            <p:cNvSpPr txBox="1">
              <a:spLocks noChangeArrowheads="1"/>
            </p:cNvSpPr>
            <p:nvPr/>
          </p:nvSpPr>
          <p:spPr bwMode="auto">
            <a:xfrm>
              <a:off x="3191" y="5137"/>
              <a:ext cx="752" cy="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MX" sz="1100" b="0" i="0" u="none" strike="noStrike" cap="none" normalizeH="0" baseline="0" smtClean="0">
                  <a:ln>
                    <a:noFill/>
                  </a:ln>
                  <a:solidFill>
                    <a:schemeClr val="tx1"/>
                  </a:solidFill>
                  <a:effectLst/>
                  <a:latin typeface="Times New Roman" pitchFamily="18" charset="0"/>
                  <a:cs typeface="Arial" pitchFamily="34" charset="0"/>
                </a:rPr>
                <a:t>i)</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9423" name="Text Box 31"/>
            <p:cNvSpPr txBox="1">
              <a:spLocks noChangeArrowheads="1"/>
            </p:cNvSpPr>
            <p:nvPr/>
          </p:nvSpPr>
          <p:spPr bwMode="auto">
            <a:xfrm>
              <a:off x="3223" y="7045"/>
              <a:ext cx="752" cy="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MX" sz="1100" b="0" i="0" u="none" strike="noStrike" cap="none" normalizeH="0" baseline="0" smtClean="0">
                  <a:ln>
                    <a:noFill/>
                  </a:ln>
                  <a:solidFill>
                    <a:schemeClr val="tx1"/>
                  </a:solidFill>
                  <a:effectLst/>
                  <a:latin typeface="Times New Roman" pitchFamily="18" charset="0"/>
                  <a:cs typeface="Arial" pitchFamily="34" charset="0"/>
                </a:rPr>
                <a:t>ii)</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9424" name="Text Box 32"/>
            <p:cNvSpPr txBox="1">
              <a:spLocks noChangeArrowheads="1"/>
            </p:cNvSpPr>
            <p:nvPr/>
          </p:nvSpPr>
          <p:spPr bwMode="auto">
            <a:xfrm>
              <a:off x="3284" y="9353"/>
              <a:ext cx="752" cy="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MX" sz="1100" b="0" i="0" u="none" strike="noStrike" cap="none" normalizeH="0" baseline="0" smtClean="0">
                  <a:ln>
                    <a:noFill/>
                  </a:ln>
                  <a:solidFill>
                    <a:schemeClr val="tx1"/>
                  </a:solidFill>
                  <a:effectLst/>
                  <a:latin typeface="Times New Roman" pitchFamily="18" charset="0"/>
                  <a:cs typeface="Arial" pitchFamily="34" charset="0"/>
                </a:rPr>
                <a:t>iii)</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9425" name="Text Box 33"/>
            <p:cNvSpPr txBox="1">
              <a:spLocks noChangeArrowheads="1"/>
            </p:cNvSpPr>
            <p:nvPr/>
          </p:nvSpPr>
          <p:spPr bwMode="auto">
            <a:xfrm>
              <a:off x="7016" y="6510"/>
              <a:ext cx="1128" cy="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9" name="38 CuadroTexto"/>
          <p:cNvSpPr txBox="1"/>
          <p:nvPr/>
        </p:nvSpPr>
        <p:spPr>
          <a:xfrm>
            <a:off x="6444208" y="260648"/>
            <a:ext cx="2376264" cy="369332"/>
          </a:xfrm>
          <a:prstGeom prst="rect">
            <a:avLst/>
          </a:prstGeom>
          <a:noFill/>
        </p:spPr>
        <p:txBody>
          <a:bodyPr wrap="square" rtlCol="0">
            <a:spAutoFit/>
          </a:bodyPr>
          <a:lstStyle/>
          <a:p>
            <a:r>
              <a:rPr lang="es-ES" b="1" dirty="0" smtClean="0">
                <a:solidFill>
                  <a:schemeClr val="accent1"/>
                </a:solidFill>
              </a:rPr>
              <a:t>Validación externa</a:t>
            </a:r>
            <a:endParaRPr lang="es-ES" b="1" dirty="0">
              <a:solidFill>
                <a:schemeClr val="accent1"/>
              </a:solidFill>
            </a:endParaRPr>
          </a:p>
        </p:txBody>
      </p:sp>
    </p:spTree>
    <p:extLst>
      <p:ext uri="{BB962C8B-B14F-4D97-AF65-F5344CB8AC3E}">
        <p14:creationId xmlns:p14="http://schemas.microsoft.com/office/powerpoint/2010/main" xmlns="" val="369079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heckerboard(across)">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2</a:t>
            </a:fld>
            <a:endParaRPr lang="es-ES"/>
          </a:p>
        </p:txBody>
      </p:sp>
      <p:sp>
        <p:nvSpPr>
          <p:cNvPr id="8" name="Marcador de contenido 7"/>
          <p:cNvSpPr>
            <a:spLocks noGrp="1"/>
          </p:cNvSpPr>
          <p:nvPr>
            <p:ph sz="half" idx="1"/>
          </p:nvPr>
        </p:nvSpPr>
        <p:spPr>
          <a:xfrm>
            <a:off x="395536" y="188640"/>
            <a:ext cx="8640960" cy="1570504"/>
          </a:xfrm>
        </p:spPr>
        <p:txBody>
          <a:bodyPr/>
          <a:lstStyle/>
          <a:p>
            <a:pPr marL="109728" indent="0">
              <a:buNone/>
            </a:pPr>
            <a:r>
              <a:rPr lang="es-ES" dirty="0" smtClean="0"/>
              <a:t>El proceso de intervención educativa es complejo y tiene problemas</a:t>
            </a:r>
            <a:endParaRPr lang="es-ES" dirty="0"/>
          </a:p>
        </p:txBody>
      </p:sp>
      <p:grpSp>
        <p:nvGrpSpPr>
          <p:cNvPr id="11" name="Group 38"/>
          <p:cNvGrpSpPr>
            <a:grpSpLocks/>
          </p:cNvGrpSpPr>
          <p:nvPr/>
        </p:nvGrpSpPr>
        <p:grpSpPr bwMode="auto">
          <a:xfrm>
            <a:off x="467544" y="1324687"/>
            <a:ext cx="6961188" cy="5553075"/>
            <a:chOff x="226" y="701"/>
            <a:chExt cx="4385" cy="3498"/>
          </a:xfrm>
        </p:grpSpPr>
        <p:pic>
          <p:nvPicPr>
            <p:cNvPr id="12" name="Picture 13" descr="C:\TEXTOS\tubos.jpg"/>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1540" y="797"/>
              <a:ext cx="2863" cy="3034"/>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5" descr="E:\CONFERENCIA_CURSO_VERANO_2004\ESPIA_2.JPG"/>
            <p:cNvPicPr>
              <a:picLocks noChangeAspect="1" noChangeArrowheads="1"/>
            </p:cNvPicPr>
            <p:nvPr/>
          </p:nvPicPr>
          <p:blipFill>
            <a:blip r:embed="rId3" cstate="print">
              <a:clrChange>
                <a:clrFrom>
                  <a:srgbClr val="FCFCFC"/>
                </a:clrFrom>
                <a:clrTo>
                  <a:srgbClr val="FCFCFC">
                    <a:alpha val="0"/>
                  </a:srgbClr>
                </a:clrTo>
              </a:clrChange>
              <a:extLst>
                <a:ext uri="{28A0092B-C50C-407E-A947-70E740481C1C}">
                  <a14:useLocalDpi xmlns:a14="http://schemas.microsoft.com/office/drawing/2010/main" xmlns="" val="0"/>
                </a:ext>
              </a:extLst>
            </a:blip>
            <a:srcRect/>
            <a:stretch>
              <a:fillRect/>
            </a:stretch>
          </p:blipFill>
          <p:spPr bwMode="auto">
            <a:xfrm>
              <a:off x="4076" y="2088"/>
              <a:ext cx="481" cy="618"/>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1" descr="C:\TEXTOS\ESPIA_6.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940" y="1653"/>
              <a:ext cx="589" cy="61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3" descr="C:\TEXTOS\MAQUINA_1 abajo.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247" y="3551"/>
              <a:ext cx="665" cy="561"/>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4" descr="C:\TEXTOS\MAQUINA_1 arriba.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08" y="731"/>
              <a:ext cx="664" cy="593"/>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35" descr="C:\WINDOWS\Escritorio\Nueva carpeta\Copia de seguridad\TEXTOS\Conferencia Curso verano 2004\niño haciendo cuentas 1.jpg"/>
            <p:cNvPicPr>
              <a:picLocks noChangeAspect="1" noChangeArrowheads="1"/>
            </p:cNvPicPr>
            <p:nvPr/>
          </p:nvPicPr>
          <p:blipFill>
            <a:blip r:embed="rId7" cstate="print">
              <a:clrChange>
                <a:clrFrom>
                  <a:srgbClr val="FCFEFF"/>
                </a:clrFrom>
                <a:clrTo>
                  <a:srgbClr val="FCFEFF">
                    <a:alpha val="0"/>
                  </a:srgbClr>
                </a:clrTo>
              </a:clrChange>
              <a:extLst>
                <a:ext uri="{28A0092B-C50C-407E-A947-70E740481C1C}">
                  <a14:useLocalDpi xmlns:a14="http://schemas.microsoft.com/office/drawing/2010/main" xmlns="" val="0"/>
                </a:ext>
              </a:extLst>
            </a:blip>
            <a:srcRect/>
            <a:stretch>
              <a:fillRect/>
            </a:stretch>
          </p:blipFill>
          <p:spPr bwMode="auto">
            <a:xfrm>
              <a:off x="1504" y="3296"/>
              <a:ext cx="768" cy="903"/>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6" descr="C:\WINDOWS\Escritorio\Nueva carpeta\Copia de seguridad\TEXTOS\Conferencia Curso verano 2004\matematicas 3.jpg"/>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226" y="701"/>
              <a:ext cx="706" cy="948"/>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37" descr="C:\WINDOWS\Escritorio\Nueva carpeta\Copia de seguridad\TEXTOS\Conferencia Curso verano 2004\duende 2.jpg"/>
            <p:cNvPicPr>
              <a:picLocks noChangeAspect="1" noChangeArrowheads="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3951" y="819"/>
              <a:ext cx="660" cy="690"/>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40057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20</a:t>
            </a:fld>
            <a:endParaRPr lang="es-ES"/>
          </a:p>
        </p:txBody>
      </p:sp>
      <p:sp>
        <p:nvSpPr>
          <p:cNvPr id="4" name="Rectangle 2"/>
          <p:cNvSpPr>
            <a:spLocks noGrp="1" noChangeArrowheads="1"/>
          </p:cNvSpPr>
          <p:nvPr>
            <p:ph type="title" idx="4294967295"/>
          </p:nvPr>
        </p:nvSpPr>
        <p:spPr>
          <a:xfrm>
            <a:off x="539750" y="0"/>
            <a:ext cx="8135938" cy="764704"/>
          </a:xfrm>
        </p:spPr>
        <p:txBody>
          <a:bodyPr/>
          <a:lstStyle/>
          <a:p>
            <a:pPr marL="342900" indent="-342900" algn="l" eaLnBrk="1" hangingPunct="1">
              <a:spcBef>
                <a:spcPct val="20000"/>
              </a:spcBef>
            </a:pPr>
            <a:r>
              <a:rPr lang="es-ES" sz="3200" dirty="0" smtClean="0">
                <a:solidFill>
                  <a:schemeClr val="tx1"/>
                </a:solidFill>
              </a:rPr>
              <a:t>Fiabilidad del análisis </a:t>
            </a:r>
            <a:r>
              <a:rPr lang="es-ES" sz="3200" dirty="0" err="1" smtClean="0">
                <a:solidFill>
                  <a:schemeClr val="tx1"/>
                </a:solidFill>
              </a:rPr>
              <a:t>fenomenográfico</a:t>
            </a:r>
            <a:r>
              <a:rPr lang="es-ES" sz="2000" dirty="0" smtClean="0">
                <a:solidFill>
                  <a:schemeClr val="tx1"/>
                </a:solidFill>
              </a:rPr>
              <a:t>  </a:t>
            </a:r>
          </a:p>
        </p:txBody>
      </p:sp>
      <p:sp>
        <p:nvSpPr>
          <p:cNvPr id="6" name="Rectangle 29"/>
          <p:cNvSpPr>
            <a:spLocks noChangeArrowheads="1"/>
          </p:cNvSpPr>
          <p:nvPr/>
        </p:nvSpPr>
        <p:spPr bwMode="auto">
          <a:xfrm rot="10800000" flipV="1">
            <a:off x="539552" y="764704"/>
            <a:ext cx="7632700" cy="73025"/>
          </a:xfrm>
          <a:prstGeom prst="rect">
            <a:avLst/>
          </a:prstGeom>
          <a:gradFill rotWithShape="1">
            <a:gsLst>
              <a:gs pos="0">
                <a:srgbClr val="FF0000">
                  <a:alpha val="89000"/>
                </a:srgbClr>
              </a:gs>
              <a:gs pos="100000">
                <a:srgbClr val="FF0000">
                  <a:gamma/>
                  <a:shade val="46275"/>
                  <a:invGamma/>
                </a:srgbClr>
              </a:gs>
            </a:gsLst>
            <a:lin ang="5400000" scaled="1"/>
          </a:gradFill>
          <a:ln w="9525">
            <a:solidFill>
              <a:schemeClr val="tx1"/>
            </a:solidFill>
            <a:miter lim="800000"/>
            <a:headEnd/>
            <a:tailEnd/>
          </a:ln>
        </p:spPr>
        <p:txBody>
          <a:bodyPr wrap="none" anchor="ctr"/>
          <a:lstStyle/>
          <a:p>
            <a:pPr>
              <a:lnSpc>
                <a:spcPct val="100000"/>
              </a:lnSpc>
              <a:spcBef>
                <a:spcPct val="0"/>
              </a:spcBef>
            </a:pPr>
            <a:endParaRPr lang="es-ES">
              <a:solidFill>
                <a:schemeClr val="tx1"/>
              </a:solidFill>
              <a:latin typeface="Calibri" pitchFamily="34" charset="0"/>
            </a:endParaRPr>
          </a:p>
        </p:txBody>
      </p:sp>
      <p:sp>
        <p:nvSpPr>
          <p:cNvPr id="9" name="8 CuadroTexto"/>
          <p:cNvSpPr txBox="1"/>
          <p:nvPr/>
        </p:nvSpPr>
        <p:spPr>
          <a:xfrm>
            <a:off x="251520" y="1196752"/>
            <a:ext cx="8712968" cy="4524315"/>
          </a:xfrm>
          <a:prstGeom prst="rect">
            <a:avLst/>
          </a:prstGeom>
          <a:noFill/>
        </p:spPr>
        <p:txBody>
          <a:bodyPr wrap="square" rtlCol="0">
            <a:spAutoFit/>
          </a:bodyPr>
          <a:lstStyle/>
          <a:p>
            <a:r>
              <a:rPr lang="es-ES" sz="2400" dirty="0" smtClean="0"/>
              <a:t>1.- </a:t>
            </a:r>
            <a:r>
              <a:rPr lang="es-ES" sz="2400" b="1" dirty="0" smtClean="0">
                <a:solidFill>
                  <a:schemeClr val="accent1"/>
                </a:solidFill>
              </a:rPr>
              <a:t>Establecimiento de categorías </a:t>
            </a:r>
          </a:p>
          <a:p>
            <a:endParaRPr lang="es-ES" sz="2400" dirty="0" smtClean="0"/>
          </a:p>
          <a:p>
            <a:r>
              <a:rPr lang="es-ES" sz="2400" dirty="0" smtClean="0"/>
              <a:t>Para caracterizar las respuestas, se codifican los comentarios reconocidos como "una explicación", basados ​​en categorías con rasgos fácilmente reconocibles, tales como declaraciones científicas y argumentación desde un punto de vista científico</a:t>
            </a:r>
          </a:p>
          <a:p>
            <a:endParaRPr lang="es-ES" sz="2400" dirty="0" smtClean="0"/>
          </a:p>
          <a:p>
            <a:r>
              <a:rPr lang="en-US" sz="2400" dirty="0" smtClean="0"/>
              <a:t>M. </a:t>
            </a:r>
            <a:r>
              <a:rPr lang="en-US" sz="2400" dirty="0" err="1" smtClean="0"/>
              <a:t>Cortazzi</a:t>
            </a:r>
            <a:r>
              <a:rPr lang="en-US" sz="2400" dirty="0" smtClean="0"/>
              <a:t>, 1993,  </a:t>
            </a:r>
            <a:r>
              <a:rPr lang="en-US" sz="2400" i="1" dirty="0" smtClean="0"/>
              <a:t>Narrative analysis. </a:t>
            </a:r>
            <a:r>
              <a:rPr lang="en-US" sz="2400" dirty="0" smtClean="0"/>
              <a:t>London: Palmer Press.</a:t>
            </a:r>
            <a:endParaRPr lang="es-ES" sz="2400" dirty="0" smtClean="0"/>
          </a:p>
          <a:p>
            <a:endParaRPr lang="es-ES" sz="2400" dirty="0" smtClean="0"/>
          </a:p>
          <a:p>
            <a:endParaRPr lang="es-ES" sz="2400" dirty="0" smtClean="0">
              <a:latin typeface="Calibri"/>
              <a:cs typeface="Calibri"/>
            </a:endParaRPr>
          </a:p>
        </p:txBody>
      </p:sp>
    </p:spTree>
    <p:extLst>
      <p:ext uri="{BB962C8B-B14F-4D97-AF65-F5344CB8AC3E}">
        <p14:creationId xmlns:p14="http://schemas.microsoft.com/office/powerpoint/2010/main" xmlns="" val="3690796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21</a:t>
            </a:fld>
            <a:endParaRPr lang="es-ES"/>
          </a:p>
        </p:txBody>
      </p:sp>
      <p:sp>
        <p:nvSpPr>
          <p:cNvPr id="4" name="Rectangle 2"/>
          <p:cNvSpPr>
            <a:spLocks noGrp="1" noChangeArrowheads="1"/>
          </p:cNvSpPr>
          <p:nvPr>
            <p:ph type="title" idx="4294967295"/>
          </p:nvPr>
        </p:nvSpPr>
        <p:spPr>
          <a:xfrm>
            <a:off x="539750" y="0"/>
            <a:ext cx="8135938" cy="764704"/>
          </a:xfrm>
        </p:spPr>
        <p:txBody>
          <a:bodyPr/>
          <a:lstStyle/>
          <a:p>
            <a:pPr marL="342900" indent="-342900" algn="l" eaLnBrk="1" hangingPunct="1">
              <a:spcBef>
                <a:spcPct val="20000"/>
              </a:spcBef>
            </a:pPr>
            <a:r>
              <a:rPr lang="es-ES" sz="3200" dirty="0" smtClean="0">
                <a:solidFill>
                  <a:schemeClr val="tx1"/>
                </a:solidFill>
              </a:rPr>
              <a:t>Fiabilidad del análisis </a:t>
            </a:r>
            <a:r>
              <a:rPr lang="es-ES" sz="3200" dirty="0" err="1" smtClean="0">
                <a:solidFill>
                  <a:schemeClr val="tx1"/>
                </a:solidFill>
              </a:rPr>
              <a:t>fenomenográfico</a:t>
            </a:r>
            <a:r>
              <a:rPr lang="es-ES" sz="2000" dirty="0" smtClean="0">
                <a:solidFill>
                  <a:schemeClr val="tx1"/>
                </a:solidFill>
              </a:rPr>
              <a:t>  </a:t>
            </a:r>
          </a:p>
        </p:txBody>
      </p:sp>
      <p:sp>
        <p:nvSpPr>
          <p:cNvPr id="6" name="Rectangle 29"/>
          <p:cNvSpPr>
            <a:spLocks noChangeArrowheads="1"/>
          </p:cNvSpPr>
          <p:nvPr/>
        </p:nvSpPr>
        <p:spPr bwMode="auto">
          <a:xfrm rot="10800000" flipV="1">
            <a:off x="539552" y="764704"/>
            <a:ext cx="7632700" cy="73025"/>
          </a:xfrm>
          <a:prstGeom prst="rect">
            <a:avLst/>
          </a:prstGeom>
          <a:gradFill rotWithShape="1">
            <a:gsLst>
              <a:gs pos="0">
                <a:srgbClr val="FF0000">
                  <a:alpha val="89000"/>
                </a:srgbClr>
              </a:gs>
              <a:gs pos="100000">
                <a:srgbClr val="FF0000">
                  <a:gamma/>
                  <a:shade val="46275"/>
                  <a:invGamma/>
                </a:srgbClr>
              </a:gs>
            </a:gsLst>
            <a:lin ang="5400000" scaled="1"/>
          </a:gradFill>
          <a:ln w="9525">
            <a:solidFill>
              <a:schemeClr val="tx1"/>
            </a:solidFill>
            <a:miter lim="800000"/>
            <a:headEnd/>
            <a:tailEnd/>
          </a:ln>
        </p:spPr>
        <p:txBody>
          <a:bodyPr wrap="none" anchor="ctr"/>
          <a:lstStyle/>
          <a:p>
            <a:pPr>
              <a:lnSpc>
                <a:spcPct val="100000"/>
              </a:lnSpc>
              <a:spcBef>
                <a:spcPct val="0"/>
              </a:spcBef>
            </a:pPr>
            <a:endParaRPr lang="es-ES">
              <a:solidFill>
                <a:schemeClr val="tx1"/>
              </a:solidFill>
              <a:latin typeface="Calibri" pitchFamily="34" charset="0"/>
            </a:endParaRPr>
          </a:p>
        </p:txBody>
      </p:sp>
      <p:sp>
        <p:nvSpPr>
          <p:cNvPr id="7" name="6 Rectángulo"/>
          <p:cNvSpPr/>
          <p:nvPr/>
        </p:nvSpPr>
        <p:spPr>
          <a:xfrm>
            <a:off x="323528" y="980728"/>
            <a:ext cx="8568952" cy="5632311"/>
          </a:xfrm>
          <a:prstGeom prst="rect">
            <a:avLst/>
          </a:prstGeom>
        </p:spPr>
        <p:txBody>
          <a:bodyPr wrap="square">
            <a:spAutoFit/>
          </a:bodyPr>
          <a:lstStyle/>
          <a:p>
            <a:r>
              <a:rPr lang="es-ES" sz="2400" dirty="0" smtClean="0"/>
              <a:t>2.- </a:t>
            </a:r>
            <a:r>
              <a:rPr lang="es-ES" sz="2400" b="1" dirty="0" smtClean="0">
                <a:solidFill>
                  <a:schemeClr val="accent1"/>
                </a:solidFill>
              </a:rPr>
              <a:t>Primeras categorías (I)</a:t>
            </a:r>
          </a:p>
          <a:p>
            <a:endParaRPr lang="es-ES" sz="2400" dirty="0" smtClean="0">
              <a:solidFill>
                <a:schemeClr val="accent1"/>
              </a:solidFill>
            </a:endParaRPr>
          </a:p>
          <a:p>
            <a:r>
              <a:rPr lang="es-ES" sz="2400" dirty="0" smtClean="0"/>
              <a:t>Un miembro del equipo de investigación lee las respuestas de una muestra del cuestionario (</a:t>
            </a:r>
            <a:r>
              <a:rPr lang="es-ES" sz="2400" dirty="0" smtClean="0">
                <a:latin typeface="Calibri"/>
              </a:rPr>
              <a:t>N</a:t>
            </a:r>
            <a:r>
              <a:rPr lang="es-ES" sz="2400" dirty="0" smtClean="0">
                <a:latin typeface="Calibri"/>
                <a:cs typeface="Calibri"/>
              </a:rPr>
              <a:t>=±20</a:t>
            </a:r>
            <a:r>
              <a:rPr lang="es-ES" sz="2400" dirty="0" smtClean="0"/>
              <a:t>) y deriva un </a:t>
            </a:r>
            <a:r>
              <a:rPr lang="es-ES" sz="2400" b="1" dirty="0" smtClean="0"/>
              <a:t>borrador de categorías de descripción </a:t>
            </a:r>
            <a:r>
              <a:rPr lang="es-ES" sz="2400" dirty="0" smtClean="0"/>
              <a:t>para cada pregunta. </a:t>
            </a:r>
          </a:p>
          <a:p>
            <a:endParaRPr lang="es-ES" sz="2400" dirty="0" smtClean="0"/>
          </a:p>
          <a:p>
            <a:r>
              <a:rPr lang="es-ES" sz="2400" b="1" dirty="0" smtClean="0"/>
              <a:t>El mismo investigador </a:t>
            </a:r>
            <a:r>
              <a:rPr lang="es-ES" sz="2400" dirty="0" smtClean="0"/>
              <a:t>vuelve a leer las respuestas de los estudiantes y asigna tentativamente cada respuesta a una de las categorías del borrador. </a:t>
            </a:r>
          </a:p>
          <a:p>
            <a:endParaRPr lang="es-ES" sz="2400" dirty="0" smtClean="0">
              <a:solidFill>
                <a:schemeClr val="accent1"/>
              </a:solidFill>
            </a:endParaRPr>
          </a:p>
          <a:p>
            <a:r>
              <a:rPr lang="es-ES" sz="2400" b="1" dirty="0" smtClean="0"/>
              <a:t>Otros 2 investigadores </a:t>
            </a:r>
            <a:r>
              <a:rPr lang="es-ES" sz="2400" dirty="0" smtClean="0"/>
              <a:t>llevaron a cabo esta última tarea independientemente. Una vez clasificadas las respuestas, se compararon las asignaciones de respuesta.</a:t>
            </a:r>
            <a:endParaRPr lang="es-ES" sz="2400" dirty="0" smtClean="0">
              <a:solidFill>
                <a:schemeClr val="accent1"/>
              </a:solidFill>
            </a:endParaRPr>
          </a:p>
        </p:txBody>
      </p:sp>
    </p:spTree>
    <p:extLst>
      <p:ext uri="{BB962C8B-B14F-4D97-AF65-F5344CB8AC3E}">
        <p14:creationId xmlns:p14="http://schemas.microsoft.com/office/powerpoint/2010/main" xmlns="" val="3690796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22</a:t>
            </a:fld>
            <a:endParaRPr lang="es-ES"/>
          </a:p>
        </p:txBody>
      </p:sp>
      <p:sp>
        <p:nvSpPr>
          <p:cNvPr id="4" name="Rectangle 2"/>
          <p:cNvSpPr>
            <a:spLocks noGrp="1" noChangeArrowheads="1"/>
          </p:cNvSpPr>
          <p:nvPr>
            <p:ph type="title" idx="4294967295"/>
          </p:nvPr>
        </p:nvSpPr>
        <p:spPr>
          <a:xfrm>
            <a:off x="539750" y="0"/>
            <a:ext cx="8135938" cy="764704"/>
          </a:xfrm>
        </p:spPr>
        <p:txBody>
          <a:bodyPr/>
          <a:lstStyle/>
          <a:p>
            <a:pPr marL="342900" indent="-342900" algn="l" eaLnBrk="1" hangingPunct="1">
              <a:spcBef>
                <a:spcPct val="20000"/>
              </a:spcBef>
            </a:pPr>
            <a:r>
              <a:rPr lang="es-ES" sz="3200" dirty="0" smtClean="0">
                <a:solidFill>
                  <a:schemeClr val="tx1"/>
                </a:solidFill>
              </a:rPr>
              <a:t>Fiabilidad del análisis </a:t>
            </a:r>
            <a:r>
              <a:rPr lang="es-ES" sz="3200" dirty="0" err="1" smtClean="0">
                <a:solidFill>
                  <a:schemeClr val="tx1"/>
                </a:solidFill>
              </a:rPr>
              <a:t>fenomenográfico</a:t>
            </a:r>
            <a:r>
              <a:rPr lang="es-ES" sz="2000" dirty="0" smtClean="0">
                <a:solidFill>
                  <a:schemeClr val="tx1"/>
                </a:solidFill>
              </a:rPr>
              <a:t>  </a:t>
            </a:r>
          </a:p>
        </p:txBody>
      </p:sp>
      <p:sp>
        <p:nvSpPr>
          <p:cNvPr id="6" name="Rectangle 29"/>
          <p:cNvSpPr>
            <a:spLocks noChangeArrowheads="1"/>
          </p:cNvSpPr>
          <p:nvPr/>
        </p:nvSpPr>
        <p:spPr bwMode="auto">
          <a:xfrm rot="10800000" flipV="1">
            <a:off x="539552" y="764704"/>
            <a:ext cx="7632700" cy="73025"/>
          </a:xfrm>
          <a:prstGeom prst="rect">
            <a:avLst/>
          </a:prstGeom>
          <a:gradFill rotWithShape="1">
            <a:gsLst>
              <a:gs pos="0">
                <a:srgbClr val="FF0000">
                  <a:alpha val="89000"/>
                </a:srgbClr>
              </a:gs>
              <a:gs pos="100000">
                <a:srgbClr val="FF0000">
                  <a:gamma/>
                  <a:shade val="46275"/>
                  <a:invGamma/>
                </a:srgbClr>
              </a:gs>
            </a:gsLst>
            <a:lin ang="5400000" scaled="1"/>
          </a:gradFill>
          <a:ln w="9525">
            <a:solidFill>
              <a:schemeClr val="tx1"/>
            </a:solidFill>
            <a:miter lim="800000"/>
            <a:headEnd/>
            <a:tailEnd/>
          </a:ln>
        </p:spPr>
        <p:txBody>
          <a:bodyPr wrap="none" anchor="ctr"/>
          <a:lstStyle/>
          <a:p>
            <a:pPr>
              <a:lnSpc>
                <a:spcPct val="100000"/>
              </a:lnSpc>
              <a:spcBef>
                <a:spcPct val="0"/>
              </a:spcBef>
            </a:pPr>
            <a:endParaRPr lang="es-ES">
              <a:solidFill>
                <a:schemeClr val="tx1"/>
              </a:solidFill>
              <a:latin typeface="Calibri" pitchFamily="34" charset="0"/>
            </a:endParaRPr>
          </a:p>
        </p:txBody>
      </p:sp>
      <p:sp>
        <p:nvSpPr>
          <p:cNvPr id="7" name="6 Rectángulo"/>
          <p:cNvSpPr/>
          <p:nvPr/>
        </p:nvSpPr>
        <p:spPr>
          <a:xfrm>
            <a:off x="323528" y="980728"/>
            <a:ext cx="8568952" cy="5078313"/>
          </a:xfrm>
          <a:prstGeom prst="rect">
            <a:avLst/>
          </a:prstGeom>
        </p:spPr>
        <p:txBody>
          <a:bodyPr wrap="square">
            <a:spAutoFit/>
          </a:bodyPr>
          <a:lstStyle/>
          <a:p>
            <a:r>
              <a:rPr lang="es-ES" sz="2400" dirty="0" smtClean="0"/>
              <a:t>2.- </a:t>
            </a:r>
            <a:r>
              <a:rPr lang="es-ES" sz="2400" b="1" dirty="0" smtClean="0">
                <a:solidFill>
                  <a:schemeClr val="accent1"/>
                </a:solidFill>
              </a:rPr>
              <a:t>Primeras categorías (II)</a:t>
            </a:r>
          </a:p>
          <a:p>
            <a:endParaRPr lang="es-ES" sz="2400" dirty="0" smtClean="0">
              <a:solidFill>
                <a:schemeClr val="accent1"/>
              </a:solidFill>
            </a:endParaRPr>
          </a:p>
          <a:p>
            <a:r>
              <a:rPr lang="es-ES" sz="2400" dirty="0" smtClean="0"/>
              <a:t>Cualquier desacuerdo sobre la asignación de respuestas se resolvió al </a:t>
            </a:r>
            <a:r>
              <a:rPr lang="es-ES" sz="2400" b="1" dirty="0" smtClean="0"/>
              <a:t>referirse a las respuestas como la única evidencia de la comprensión de los estudiantes</a:t>
            </a:r>
            <a:r>
              <a:rPr lang="es-ES" sz="2400" dirty="0" smtClean="0"/>
              <a:t>. Se toma </a:t>
            </a:r>
            <a:r>
              <a:rPr lang="es-ES" sz="2400" b="1" dirty="0" smtClean="0"/>
              <a:t>la respuesta del estudiante como un todo</a:t>
            </a:r>
            <a:r>
              <a:rPr lang="es-ES" sz="2400" dirty="0" smtClean="0"/>
              <a:t>, en lugar de declaraciones particulares.</a:t>
            </a:r>
          </a:p>
          <a:p>
            <a:endParaRPr lang="es-ES" sz="2400" dirty="0" smtClean="0"/>
          </a:p>
          <a:p>
            <a:r>
              <a:rPr lang="es-ES" sz="2400" dirty="0" smtClean="0"/>
              <a:t>Se utilizó un proceso iterativo.</a:t>
            </a:r>
          </a:p>
          <a:p>
            <a:r>
              <a:rPr lang="en-US" dirty="0" smtClean="0"/>
              <a:t>K. A. Ericsson and H. A. Simon, 1993, </a:t>
            </a:r>
            <a:r>
              <a:rPr lang="en-US" i="1" dirty="0" smtClean="0"/>
              <a:t>Protocol Analysis Verbal Reports: As Data</a:t>
            </a:r>
            <a:r>
              <a:rPr lang="en-US" dirty="0" smtClean="0"/>
              <a:t> Revised Edition. The MIT Press Cambridge: Massachusetts.</a:t>
            </a:r>
            <a:endParaRPr lang="es-ES" dirty="0" smtClean="0"/>
          </a:p>
          <a:p>
            <a:endParaRPr lang="es-ES" sz="2400" dirty="0" smtClean="0"/>
          </a:p>
          <a:p>
            <a:endParaRPr lang="es-ES" sz="2400" u="sng" dirty="0" smtClean="0">
              <a:solidFill>
                <a:schemeClr val="accent1"/>
              </a:solidFill>
            </a:endParaRPr>
          </a:p>
          <a:p>
            <a:r>
              <a:rPr lang="es-ES" sz="2400" dirty="0" smtClean="0"/>
              <a:t>Se utiliza el coeficiente de confiabilidad de Cohen kappa</a:t>
            </a:r>
            <a:endParaRPr lang="es-ES" sz="2400" dirty="0" smtClean="0">
              <a:solidFill>
                <a:schemeClr val="accent1"/>
              </a:solidFill>
            </a:endParaRPr>
          </a:p>
        </p:txBody>
      </p:sp>
    </p:spTree>
    <p:extLst>
      <p:ext uri="{BB962C8B-B14F-4D97-AF65-F5344CB8AC3E}">
        <p14:creationId xmlns:p14="http://schemas.microsoft.com/office/powerpoint/2010/main" xmlns="" val="3690796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23</a:t>
            </a:fld>
            <a:endParaRPr lang="es-ES"/>
          </a:p>
        </p:txBody>
      </p:sp>
      <p:sp>
        <p:nvSpPr>
          <p:cNvPr id="4" name="Rectangle 2"/>
          <p:cNvSpPr>
            <a:spLocks noGrp="1" noChangeArrowheads="1"/>
          </p:cNvSpPr>
          <p:nvPr>
            <p:ph type="title" idx="4294967295"/>
          </p:nvPr>
        </p:nvSpPr>
        <p:spPr>
          <a:xfrm>
            <a:off x="539750" y="0"/>
            <a:ext cx="8135938" cy="764704"/>
          </a:xfrm>
        </p:spPr>
        <p:txBody>
          <a:bodyPr/>
          <a:lstStyle/>
          <a:p>
            <a:pPr marL="342900" indent="-342900" algn="l" eaLnBrk="1" hangingPunct="1">
              <a:spcBef>
                <a:spcPct val="20000"/>
              </a:spcBef>
            </a:pPr>
            <a:r>
              <a:rPr lang="es-ES" sz="3200" dirty="0" smtClean="0">
                <a:solidFill>
                  <a:schemeClr val="tx1"/>
                </a:solidFill>
              </a:rPr>
              <a:t>Fiabilidad del análisis </a:t>
            </a:r>
            <a:r>
              <a:rPr lang="es-ES" sz="3200" dirty="0" err="1" smtClean="0">
                <a:solidFill>
                  <a:schemeClr val="tx1"/>
                </a:solidFill>
              </a:rPr>
              <a:t>fenomenográfico</a:t>
            </a:r>
            <a:r>
              <a:rPr lang="es-ES" sz="2000" dirty="0" smtClean="0">
                <a:solidFill>
                  <a:schemeClr val="tx1"/>
                </a:solidFill>
              </a:rPr>
              <a:t>  </a:t>
            </a:r>
          </a:p>
        </p:txBody>
      </p:sp>
      <p:sp>
        <p:nvSpPr>
          <p:cNvPr id="6" name="Rectangle 29"/>
          <p:cNvSpPr>
            <a:spLocks noChangeArrowheads="1"/>
          </p:cNvSpPr>
          <p:nvPr/>
        </p:nvSpPr>
        <p:spPr bwMode="auto">
          <a:xfrm rot="10800000" flipV="1">
            <a:off x="539552" y="764704"/>
            <a:ext cx="7632700" cy="73025"/>
          </a:xfrm>
          <a:prstGeom prst="rect">
            <a:avLst/>
          </a:prstGeom>
          <a:gradFill rotWithShape="1">
            <a:gsLst>
              <a:gs pos="0">
                <a:srgbClr val="FF0000">
                  <a:alpha val="89000"/>
                </a:srgbClr>
              </a:gs>
              <a:gs pos="100000">
                <a:srgbClr val="FF0000">
                  <a:gamma/>
                  <a:shade val="46275"/>
                  <a:invGamma/>
                </a:srgbClr>
              </a:gs>
            </a:gsLst>
            <a:lin ang="5400000" scaled="1"/>
          </a:gradFill>
          <a:ln w="9525">
            <a:solidFill>
              <a:schemeClr val="tx1"/>
            </a:solidFill>
            <a:miter lim="800000"/>
            <a:headEnd/>
            <a:tailEnd/>
          </a:ln>
        </p:spPr>
        <p:txBody>
          <a:bodyPr wrap="none" anchor="ctr"/>
          <a:lstStyle/>
          <a:p>
            <a:pPr>
              <a:lnSpc>
                <a:spcPct val="100000"/>
              </a:lnSpc>
              <a:spcBef>
                <a:spcPct val="0"/>
              </a:spcBef>
            </a:pPr>
            <a:endParaRPr lang="es-ES">
              <a:solidFill>
                <a:schemeClr val="tx1"/>
              </a:solidFill>
              <a:latin typeface="Calibri" pitchFamily="34" charset="0"/>
            </a:endParaRPr>
          </a:p>
        </p:txBody>
      </p:sp>
      <p:sp>
        <p:nvSpPr>
          <p:cNvPr id="7" name="6 Rectángulo"/>
          <p:cNvSpPr/>
          <p:nvPr/>
        </p:nvSpPr>
        <p:spPr>
          <a:xfrm>
            <a:off x="323528" y="980728"/>
            <a:ext cx="8568952" cy="4524315"/>
          </a:xfrm>
          <a:prstGeom prst="rect">
            <a:avLst/>
          </a:prstGeom>
        </p:spPr>
        <p:txBody>
          <a:bodyPr wrap="square">
            <a:spAutoFit/>
          </a:bodyPr>
          <a:lstStyle/>
          <a:p>
            <a:r>
              <a:rPr lang="es-ES" sz="2400" dirty="0" smtClean="0"/>
              <a:t>2.- </a:t>
            </a:r>
            <a:r>
              <a:rPr lang="es-ES" sz="2400" b="1" dirty="0" smtClean="0">
                <a:solidFill>
                  <a:schemeClr val="accent1"/>
                </a:solidFill>
              </a:rPr>
              <a:t>Fijar categorías</a:t>
            </a:r>
          </a:p>
          <a:p>
            <a:endParaRPr lang="es-ES" sz="2400" dirty="0" smtClean="0">
              <a:solidFill>
                <a:schemeClr val="accent1"/>
              </a:solidFill>
            </a:endParaRPr>
          </a:p>
          <a:p>
            <a:r>
              <a:rPr lang="es-ES" sz="2400" dirty="0" smtClean="0"/>
              <a:t>Se repite el proceso anterior con más cuestionarios (</a:t>
            </a:r>
            <a:r>
              <a:rPr lang="es-ES" sz="2400" dirty="0" smtClean="0">
                <a:latin typeface="Calibri"/>
              </a:rPr>
              <a:t>N</a:t>
            </a:r>
            <a:r>
              <a:rPr lang="es-ES" sz="2400" dirty="0" smtClean="0">
                <a:latin typeface="Calibri"/>
                <a:cs typeface="Calibri"/>
              </a:rPr>
              <a:t>=±20</a:t>
            </a:r>
            <a:r>
              <a:rPr lang="es-ES" sz="2400" dirty="0" smtClean="0"/>
              <a:t>)</a:t>
            </a:r>
          </a:p>
          <a:p>
            <a:r>
              <a:rPr lang="es-ES" sz="2400" dirty="0" smtClean="0"/>
              <a:t>Se </a:t>
            </a:r>
            <a:r>
              <a:rPr lang="es-ES" sz="2400" b="1" dirty="0" smtClean="0"/>
              <a:t>definen</a:t>
            </a:r>
            <a:r>
              <a:rPr lang="es-ES" sz="2400" dirty="0" smtClean="0"/>
              <a:t> las categorías</a:t>
            </a:r>
          </a:p>
          <a:p>
            <a:endParaRPr lang="es-ES" sz="2400" dirty="0" smtClean="0"/>
          </a:p>
          <a:p>
            <a:r>
              <a:rPr lang="es-ES" sz="2400" dirty="0" smtClean="0"/>
              <a:t>3.- Uno de los investigadores </a:t>
            </a:r>
            <a:r>
              <a:rPr lang="es-ES" sz="2400" b="1" dirty="0" smtClean="0">
                <a:solidFill>
                  <a:srgbClr val="0070C0"/>
                </a:solidFill>
              </a:rPr>
              <a:t>analiza el resto de los cuestionarios</a:t>
            </a:r>
            <a:r>
              <a:rPr lang="es-ES" sz="2400" dirty="0" smtClean="0"/>
              <a:t> (hasta 100 -125)</a:t>
            </a:r>
          </a:p>
          <a:p>
            <a:endParaRPr lang="es-ES" sz="2400" dirty="0" smtClean="0"/>
          </a:p>
          <a:p>
            <a:r>
              <a:rPr lang="es-ES" sz="2400" dirty="0" smtClean="0"/>
              <a:t>Se ponen en común las posibles incidencias o nuevas categorías entre todo el equipo. </a:t>
            </a:r>
          </a:p>
          <a:p>
            <a:endParaRPr lang="es-ES" sz="2400" dirty="0" smtClean="0"/>
          </a:p>
        </p:txBody>
      </p:sp>
    </p:spTree>
    <p:extLst>
      <p:ext uri="{BB962C8B-B14F-4D97-AF65-F5344CB8AC3E}">
        <p14:creationId xmlns:p14="http://schemas.microsoft.com/office/powerpoint/2010/main" xmlns="" val="3690796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24</a:t>
            </a:fld>
            <a:endParaRPr lang="es-ES"/>
          </a:p>
        </p:txBody>
      </p:sp>
      <p:sp>
        <p:nvSpPr>
          <p:cNvPr id="4" name="Rectangle 2"/>
          <p:cNvSpPr>
            <a:spLocks noGrp="1" noChangeArrowheads="1"/>
          </p:cNvSpPr>
          <p:nvPr>
            <p:ph type="title" idx="4294967295"/>
          </p:nvPr>
        </p:nvSpPr>
        <p:spPr>
          <a:xfrm>
            <a:off x="539750" y="0"/>
            <a:ext cx="8135938" cy="764704"/>
          </a:xfrm>
        </p:spPr>
        <p:txBody>
          <a:bodyPr/>
          <a:lstStyle/>
          <a:p>
            <a:pPr marL="342900" indent="-342900" algn="l" eaLnBrk="1" hangingPunct="1">
              <a:spcBef>
                <a:spcPct val="20000"/>
              </a:spcBef>
            </a:pPr>
            <a:r>
              <a:rPr lang="es-ES" sz="3200" dirty="0" smtClean="0">
                <a:solidFill>
                  <a:schemeClr val="tx1"/>
                </a:solidFill>
              </a:rPr>
              <a:t>Ejemplo de análisis </a:t>
            </a:r>
            <a:r>
              <a:rPr lang="es-ES" sz="3200" dirty="0" err="1" smtClean="0">
                <a:solidFill>
                  <a:schemeClr val="tx1"/>
                </a:solidFill>
              </a:rPr>
              <a:t>fenomenográfico</a:t>
            </a:r>
            <a:r>
              <a:rPr lang="es-ES" sz="2000" dirty="0" smtClean="0">
                <a:solidFill>
                  <a:schemeClr val="tx1"/>
                </a:solidFill>
              </a:rPr>
              <a:t>  </a:t>
            </a:r>
          </a:p>
        </p:txBody>
      </p:sp>
      <p:sp>
        <p:nvSpPr>
          <p:cNvPr id="6" name="Rectangle 29"/>
          <p:cNvSpPr>
            <a:spLocks noChangeArrowheads="1"/>
          </p:cNvSpPr>
          <p:nvPr/>
        </p:nvSpPr>
        <p:spPr bwMode="auto">
          <a:xfrm rot="10800000" flipV="1">
            <a:off x="539552" y="764704"/>
            <a:ext cx="7632700" cy="73025"/>
          </a:xfrm>
          <a:prstGeom prst="rect">
            <a:avLst/>
          </a:prstGeom>
          <a:gradFill rotWithShape="1">
            <a:gsLst>
              <a:gs pos="0">
                <a:srgbClr val="FF0000">
                  <a:alpha val="89000"/>
                </a:srgbClr>
              </a:gs>
              <a:gs pos="100000">
                <a:srgbClr val="FF0000">
                  <a:gamma/>
                  <a:shade val="46275"/>
                  <a:invGamma/>
                </a:srgbClr>
              </a:gs>
            </a:gsLst>
            <a:lin ang="5400000" scaled="1"/>
          </a:gradFill>
          <a:ln w="9525">
            <a:solidFill>
              <a:schemeClr val="tx1"/>
            </a:solidFill>
            <a:miter lim="800000"/>
            <a:headEnd/>
            <a:tailEnd/>
          </a:ln>
        </p:spPr>
        <p:txBody>
          <a:bodyPr wrap="none" anchor="ctr"/>
          <a:lstStyle/>
          <a:p>
            <a:pPr>
              <a:lnSpc>
                <a:spcPct val="100000"/>
              </a:lnSpc>
              <a:spcBef>
                <a:spcPct val="0"/>
              </a:spcBef>
            </a:pPr>
            <a:endParaRPr lang="es-ES">
              <a:solidFill>
                <a:schemeClr val="tx1"/>
              </a:solidFill>
              <a:latin typeface="Calibri" pitchFamily="34" charset="0"/>
            </a:endParaRPr>
          </a:p>
        </p:txBody>
      </p:sp>
      <p:sp>
        <p:nvSpPr>
          <p:cNvPr id="9" name="8 Rectángulo"/>
          <p:cNvSpPr/>
          <p:nvPr/>
        </p:nvSpPr>
        <p:spPr>
          <a:xfrm>
            <a:off x="0" y="908720"/>
            <a:ext cx="8964488" cy="830997"/>
          </a:xfrm>
          <a:prstGeom prst="rect">
            <a:avLst/>
          </a:prstGeom>
        </p:spPr>
        <p:txBody>
          <a:bodyPr wrap="square">
            <a:spAutoFit/>
          </a:bodyPr>
          <a:lstStyle/>
          <a:p>
            <a:r>
              <a:rPr lang="es-ES" sz="1600" dirty="0" smtClean="0"/>
              <a:t>Zavala, G., </a:t>
            </a:r>
            <a:r>
              <a:rPr lang="es-ES" sz="1600" dirty="0" err="1" smtClean="0"/>
              <a:t>Gutierrez</a:t>
            </a:r>
            <a:r>
              <a:rPr lang="es-ES" sz="1600" dirty="0" smtClean="0"/>
              <a:t>, J., </a:t>
            </a:r>
            <a:r>
              <a:rPr lang="es-ES" sz="1600" dirty="0" err="1" smtClean="0"/>
              <a:t>Zuza</a:t>
            </a:r>
            <a:r>
              <a:rPr lang="es-ES" sz="1600" dirty="0" smtClean="0"/>
              <a:t>, K. &amp; </a:t>
            </a:r>
            <a:r>
              <a:rPr lang="es-ES" sz="1600" dirty="0" err="1" smtClean="0"/>
              <a:t>Guisasola</a:t>
            </a:r>
            <a:r>
              <a:rPr lang="es-ES" sz="1600" dirty="0" smtClean="0"/>
              <a:t>, J, </a:t>
            </a:r>
            <a:r>
              <a:rPr lang="en-US" sz="1600" i="1" dirty="0" smtClean="0"/>
              <a:t>University students’ understanding on generalized work-energy principle in introductory physics courses: a study in two countries</a:t>
            </a:r>
            <a:r>
              <a:rPr lang="en-US" sz="1600" dirty="0" smtClean="0"/>
              <a:t>. Presented in Physics Education Research Conference PERC-2016</a:t>
            </a:r>
            <a:r>
              <a:rPr lang="es-ES" sz="1600" dirty="0" smtClean="0"/>
              <a:t> </a:t>
            </a:r>
            <a:endParaRPr lang="es-ES" sz="1600" dirty="0"/>
          </a:p>
        </p:txBody>
      </p:sp>
      <p:sp>
        <p:nvSpPr>
          <p:cNvPr id="10" name="9 CuadroTexto"/>
          <p:cNvSpPr txBox="1"/>
          <p:nvPr/>
        </p:nvSpPr>
        <p:spPr>
          <a:xfrm>
            <a:off x="179512" y="1916832"/>
            <a:ext cx="8784976" cy="1938992"/>
          </a:xfrm>
          <a:prstGeom prst="rect">
            <a:avLst/>
          </a:prstGeom>
          <a:noFill/>
        </p:spPr>
        <p:txBody>
          <a:bodyPr wrap="square" rtlCol="0">
            <a:spAutoFit/>
          </a:bodyPr>
          <a:lstStyle/>
          <a:p>
            <a:r>
              <a:rPr lang="es-ES" sz="2400" b="1" dirty="0" smtClean="0"/>
              <a:t>Cuestión.-</a:t>
            </a:r>
            <a:r>
              <a:rPr lang="es-ES" sz="2400" dirty="0" smtClean="0"/>
              <a:t> El teorema de la energía cinética se expresa a menudo por la ecuación:</a:t>
            </a:r>
          </a:p>
          <a:p>
            <a:r>
              <a:rPr lang="es-ES" sz="2400" dirty="0" smtClean="0"/>
              <a:t> ΔK = </a:t>
            </a:r>
            <a:r>
              <a:rPr lang="es-ES" sz="2400" dirty="0" err="1" smtClean="0"/>
              <a:t>Wexterno</a:t>
            </a:r>
            <a:r>
              <a:rPr lang="es-ES" sz="2400" dirty="0" smtClean="0"/>
              <a:t>. ¿Es válida esta ecuación para cualquier transformación a analizar? </a:t>
            </a:r>
          </a:p>
          <a:p>
            <a:r>
              <a:rPr lang="es-ES" sz="2400" dirty="0" smtClean="0"/>
              <a:t>Justifique su respuesta con un ejemplo.</a:t>
            </a:r>
            <a:endParaRPr lang="es-ES" sz="2400" dirty="0"/>
          </a:p>
        </p:txBody>
      </p:sp>
      <p:sp>
        <p:nvSpPr>
          <p:cNvPr id="11" name="10 CuadroTexto"/>
          <p:cNvSpPr txBox="1"/>
          <p:nvPr/>
        </p:nvSpPr>
        <p:spPr>
          <a:xfrm>
            <a:off x="179512" y="3933056"/>
            <a:ext cx="8712968" cy="2862322"/>
          </a:xfrm>
          <a:prstGeom prst="rect">
            <a:avLst/>
          </a:prstGeom>
          <a:noFill/>
        </p:spPr>
        <p:txBody>
          <a:bodyPr wrap="square" rtlCol="0">
            <a:spAutoFit/>
          </a:bodyPr>
          <a:lstStyle/>
          <a:p>
            <a:r>
              <a:rPr lang="es-ES" dirty="0" smtClean="0">
                <a:solidFill>
                  <a:srgbClr val="0070C0"/>
                </a:solidFill>
              </a:rPr>
              <a:t>El objetivo </a:t>
            </a:r>
            <a:r>
              <a:rPr lang="es-ES" dirty="0" smtClean="0"/>
              <a:t>es que los estudiantes reflexionen si el teorema tiene alguna restricción o si podría haber ciertas condiciones que se deben cumplir para ser válida. </a:t>
            </a:r>
          </a:p>
          <a:p>
            <a:endParaRPr lang="es-ES" dirty="0" smtClean="0"/>
          </a:p>
          <a:p>
            <a:r>
              <a:rPr lang="es-ES" dirty="0" smtClean="0"/>
              <a:t>Se les pide a los estudiantes que </a:t>
            </a:r>
            <a:r>
              <a:rPr lang="es-ES" dirty="0" smtClean="0">
                <a:solidFill>
                  <a:srgbClr val="0070C0"/>
                </a:solidFill>
              </a:rPr>
              <a:t>pongan un ejemplo </a:t>
            </a:r>
            <a:r>
              <a:rPr lang="es-ES" dirty="0" smtClean="0"/>
              <a:t>para justificar la respuesta. Esto hace que la pregunta sea más fácil de analizar ya que al explicar un ejemplo, revela de una manera más amplia lo que realmente están pensando. </a:t>
            </a:r>
          </a:p>
          <a:p>
            <a:endParaRPr lang="es-ES" dirty="0" smtClean="0"/>
          </a:p>
          <a:p>
            <a:r>
              <a:rPr lang="es-ES" dirty="0" smtClean="0"/>
              <a:t>Se tiene en cuenta los </a:t>
            </a:r>
            <a:r>
              <a:rPr lang="es-ES" dirty="0" smtClean="0">
                <a:solidFill>
                  <a:srgbClr val="0070C0"/>
                </a:solidFill>
              </a:rPr>
              <a:t>estudios previos</a:t>
            </a:r>
          </a:p>
        </p:txBody>
      </p:sp>
    </p:spTree>
    <p:extLst>
      <p:ext uri="{BB962C8B-B14F-4D97-AF65-F5344CB8AC3E}">
        <p14:creationId xmlns:p14="http://schemas.microsoft.com/office/powerpoint/2010/main" xmlns="" val="3690796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25</a:t>
            </a:fld>
            <a:endParaRPr lang="es-ES"/>
          </a:p>
        </p:txBody>
      </p:sp>
      <p:sp>
        <p:nvSpPr>
          <p:cNvPr id="4" name="Rectangle 2"/>
          <p:cNvSpPr>
            <a:spLocks noGrp="1" noChangeArrowheads="1"/>
          </p:cNvSpPr>
          <p:nvPr>
            <p:ph type="title" idx="4294967295"/>
          </p:nvPr>
        </p:nvSpPr>
        <p:spPr>
          <a:xfrm>
            <a:off x="539750" y="0"/>
            <a:ext cx="8135938" cy="764704"/>
          </a:xfrm>
        </p:spPr>
        <p:txBody>
          <a:bodyPr/>
          <a:lstStyle/>
          <a:p>
            <a:pPr marL="342900" indent="-342900" algn="l" eaLnBrk="1" hangingPunct="1">
              <a:spcBef>
                <a:spcPct val="20000"/>
              </a:spcBef>
            </a:pPr>
            <a:r>
              <a:rPr lang="es-ES" sz="3200" dirty="0" smtClean="0">
                <a:solidFill>
                  <a:schemeClr val="tx1"/>
                </a:solidFill>
              </a:rPr>
              <a:t>Ejemplo de análisis </a:t>
            </a:r>
            <a:r>
              <a:rPr lang="es-ES" sz="3200" dirty="0" err="1" smtClean="0">
                <a:solidFill>
                  <a:schemeClr val="tx1"/>
                </a:solidFill>
              </a:rPr>
              <a:t>fenomenográfico</a:t>
            </a:r>
            <a:r>
              <a:rPr lang="es-ES" sz="2000" dirty="0" smtClean="0">
                <a:solidFill>
                  <a:schemeClr val="tx1"/>
                </a:solidFill>
              </a:rPr>
              <a:t>  </a:t>
            </a:r>
          </a:p>
        </p:txBody>
      </p:sp>
      <p:sp>
        <p:nvSpPr>
          <p:cNvPr id="6" name="Rectangle 29"/>
          <p:cNvSpPr>
            <a:spLocks noChangeArrowheads="1"/>
          </p:cNvSpPr>
          <p:nvPr/>
        </p:nvSpPr>
        <p:spPr bwMode="auto">
          <a:xfrm rot="10800000" flipV="1">
            <a:off x="539552" y="764704"/>
            <a:ext cx="7632700" cy="73025"/>
          </a:xfrm>
          <a:prstGeom prst="rect">
            <a:avLst/>
          </a:prstGeom>
          <a:gradFill rotWithShape="1">
            <a:gsLst>
              <a:gs pos="0">
                <a:srgbClr val="FF0000">
                  <a:alpha val="89000"/>
                </a:srgbClr>
              </a:gs>
              <a:gs pos="100000">
                <a:srgbClr val="FF0000">
                  <a:gamma/>
                  <a:shade val="46275"/>
                  <a:invGamma/>
                </a:srgbClr>
              </a:gs>
            </a:gsLst>
            <a:lin ang="5400000" scaled="1"/>
          </a:gradFill>
          <a:ln w="9525">
            <a:solidFill>
              <a:schemeClr val="tx1"/>
            </a:solidFill>
            <a:miter lim="800000"/>
            <a:headEnd/>
            <a:tailEnd/>
          </a:ln>
        </p:spPr>
        <p:txBody>
          <a:bodyPr wrap="none" anchor="ctr"/>
          <a:lstStyle/>
          <a:p>
            <a:pPr>
              <a:lnSpc>
                <a:spcPct val="100000"/>
              </a:lnSpc>
              <a:spcBef>
                <a:spcPct val="0"/>
              </a:spcBef>
            </a:pPr>
            <a:endParaRPr lang="es-ES">
              <a:solidFill>
                <a:schemeClr val="tx1"/>
              </a:solidFill>
              <a:latin typeface="Calibri" pitchFamily="34" charset="0"/>
            </a:endParaRPr>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Rectángulo"/>
          <p:cNvSpPr/>
          <p:nvPr/>
        </p:nvSpPr>
        <p:spPr>
          <a:xfrm>
            <a:off x="323528" y="980728"/>
            <a:ext cx="8568952" cy="5632311"/>
          </a:xfrm>
          <a:prstGeom prst="rect">
            <a:avLst/>
          </a:prstGeom>
        </p:spPr>
        <p:txBody>
          <a:bodyPr wrap="square">
            <a:spAutoFit/>
          </a:bodyPr>
          <a:lstStyle/>
          <a:p>
            <a:r>
              <a:rPr lang="es-ES" sz="2400" b="1" dirty="0" smtClean="0">
                <a:solidFill>
                  <a:schemeClr val="accent1"/>
                </a:solidFill>
              </a:rPr>
              <a:t>Pase del cuestionario</a:t>
            </a:r>
          </a:p>
          <a:p>
            <a:endParaRPr lang="es-ES" sz="2400" dirty="0" smtClean="0">
              <a:solidFill>
                <a:schemeClr val="accent1"/>
              </a:solidFill>
            </a:endParaRPr>
          </a:p>
          <a:p>
            <a:r>
              <a:rPr lang="es-ES" sz="2400" dirty="0" smtClean="0"/>
              <a:t>Se pasó a estudiantes de primer curso ciencias e ingeniería de la Escuela de Ingeniería de </a:t>
            </a:r>
            <a:r>
              <a:rPr lang="es-ES" sz="2400" dirty="0" err="1" smtClean="0"/>
              <a:t>Gipuzkoa</a:t>
            </a:r>
            <a:r>
              <a:rPr lang="es-ES" sz="2400" dirty="0" smtClean="0"/>
              <a:t> de la (UPV/EHU) y del Instituto Tecnológico de Monterrey (ITEMS).</a:t>
            </a:r>
          </a:p>
          <a:p>
            <a:endParaRPr lang="es-ES" sz="2400" dirty="0" smtClean="0"/>
          </a:p>
          <a:p>
            <a:r>
              <a:rPr lang="es-ES" sz="2400" dirty="0" smtClean="0"/>
              <a:t>Los estudiantes había estudiado hacía 2 semanas el tema de “Trabajo y energía” en Física General. </a:t>
            </a:r>
          </a:p>
          <a:p>
            <a:endParaRPr lang="es-ES" sz="2400" dirty="0" smtClean="0"/>
          </a:p>
          <a:p>
            <a:r>
              <a:rPr lang="es-ES" sz="2400" dirty="0" smtClean="0"/>
              <a:t>En la UPV/EHU el cuestionario formaba parte del sistema de evaluación de la asignatura. En el caso del ITEMS se estimuló a los estudiantes a participar en una evaluación externa.</a:t>
            </a:r>
          </a:p>
          <a:p>
            <a:endParaRPr lang="es-ES" sz="2400" dirty="0" smtClean="0"/>
          </a:p>
        </p:txBody>
      </p:sp>
    </p:spTree>
    <p:extLst>
      <p:ext uri="{BB962C8B-B14F-4D97-AF65-F5344CB8AC3E}">
        <p14:creationId xmlns:p14="http://schemas.microsoft.com/office/powerpoint/2010/main" xmlns="" val="3690796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26</a:t>
            </a:fld>
            <a:endParaRPr lang="es-ES"/>
          </a:p>
        </p:txBody>
      </p:sp>
      <p:sp>
        <p:nvSpPr>
          <p:cNvPr id="4" name="Rectangle 2"/>
          <p:cNvSpPr>
            <a:spLocks noGrp="1" noChangeArrowheads="1"/>
          </p:cNvSpPr>
          <p:nvPr>
            <p:ph type="title" idx="4294967295"/>
          </p:nvPr>
        </p:nvSpPr>
        <p:spPr>
          <a:xfrm>
            <a:off x="539750" y="0"/>
            <a:ext cx="8135938" cy="764704"/>
          </a:xfrm>
        </p:spPr>
        <p:txBody>
          <a:bodyPr/>
          <a:lstStyle/>
          <a:p>
            <a:pPr marL="342900" indent="-342900" algn="l" eaLnBrk="1" hangingPunct="1">
              <a:spcBef>
                <a:spcPct val="20000"/>
              </a:spcBef>
            </a:pPr>
            <a:r>
              <a:rPr lang="es-ES" sz="3200" dirty="0" smtClean="0">
                <a:solidFill>
                  <a:schemeClr val="tx1"/>
                </a:solidFill>
              </a:rPr>
              <a:t>Ejemplo de análisis </a:t>
            </a:r>
            <a:r>
              <a:rPr lang="es-ES" sz="3200" dirty="0" err="1" smtClean="0">
                <a:solidFill>
                  <a:schemeClr val="tx1"/>
                </a:solidFill>
              </a:rPr>
              <a:t>fenomenográfico</a:t>
            </a:r>
            <a:r>
              <a:rPr lang="es-ES" sz="2000" dirty="0" smtClean="0">
                <a:solidFill>
                  <a:schemeClr val="tx1"/>
                </a:solidFill>
              </a:rPr>
              <a:t>  </a:t>
            </a:r>
          </a:p>
        </p:txBody>
      </p:sp>
      <p:sp>
        <p:nvSpPr>
          <p:cNvPr id="6" name="Rectangle 29"/>
          <p:cNvSpPr>
            <a:spLocks noChangeArrowheads="1"/>
          </p:cNvSpPr>
          <p:nvPr/>
        </p:nvSpPr>
        <p:spPr bwMode="auto">
          <a:xfrm rot="10800000" flipV="1">
            <a:off x="539552" y="764704"/>
            <a:ext cx="7632700" cy="73025"/>
          </a:xfrm>
          <a:prstGeom prst="rect">
            <a:avLst/>
          </a:prstGeom>
          <a:gradFill rotWithShape="1">
            <a:gsLst>
              <a:gs pos="0">
                <a:srgbClr val="FF0000">
                  <a:alpha val="89000"/>
                </a:srgbClr>
              </a:gs>
              <a:gs pos="100000">
                <a:srgbClr val="FF0000">
                  <a:gamma/>
                  <a:shade val="46275"/>
                  <a:invGamma/>
                </a:srgbClr>
              </a:gs>
            </a:gsLst>
            <a:lin ang="5400000" scaled="1"/>
          </a:gradFill>
          <a:ln w="9525">
            <a:solidFill>
              <a:schemeClr val="tx1"/>
            </a:solidFill>
            <a:miter lim="800000"/>
            <a:headEnd/>
            <a:tailEnd/>
          </a:ln>
        </p:spPr>
        <p:txBody>
          <a:bodyPr wrap="none" anchor="ctr"/>
          <a:lstStyle/>
          <a:p>
            <a:pPr>
              <a:lnSpc>
                <a:spcPct val="100000"/>
              </a:lnSpc>
              <a:spcBef>
                <a:spcPct val="0"/>
              </a:spcBef>
            </a:pPr>
            <a:endParaRPr lang="es-ES">
              <a:solidFill>
                <a:schemeClr val="tx1"/>
              </a:solidFill>
              <a:latin typeface="Calibri" pitchFamily="34" charset="0"/>
            </a:endParaRPr>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7 CuadroTexto"/>
          <p:cNvSpPr txBox="1"/>
          <p:nvPr/>
        </p:nvSpPr>
        <p:spPr>
          <a:xfrm>
            <a:off x="2195736" y="908720"/>
            <a:ext cx="2952328" cy="369332"/>
          </a:xfrm>
          <a:prstGeom prst="rect">
            <a:avLst/>
          </a:prstGeom>
          <a:noFill/>
        </p:spPr>
        <p:txBody>
          <a:bodyPr wrap="square" rtlCol="0">
            <a:spAutoFit/>
          </a:bodyPr>
          <a:lstStyle/>
          <a:p>
            <a:pPr algn="ctr"/>
            <a:r>
              <a:rPr lang="es-ES" b="1" dirty="0" smtClean="0">
                <a:solidFill>
                  <a:srgbClr val="0070C0"/>
                </a:solidFill>
              </a:rPr>
              <a:t>RESULTADOS</a:t>
            </a:r>
            <a:endParaRPr lang="es-ES" b="1" dirty="0">
              <a:solidFill>
                <a:srgbClr val="0070C0"/>
              </a:solidFill>
            </a:endParaRPr>
          </a:p>
        </p:txBody>
      </p:sp>
      <p:graphicFrame>
        <p:nvGraphicFramePr>
          <p:cNvPr id="9" name="8 Tabla"/>
          <p:cNvGraphicFramePr>
            <a:graphicFrameLocks noGrp="1"/>
          </p:cNvGraphicFramePr>
          <p:nvPr/>
        </p:nvGraphicFramePr>
        <p:xfrm>
          <a:off x="539553" y="1303020"/>
          <a:ext cx="7632846" cy="4863854"/>
        </p:xfrm>
        <a:graphic>
          <a:graphicData uri="http://schemas.openxmlformats.org/drawingml/2006/table">
            <a:tbl>
              <a:tblPr/>
              <a:tblGrid>
                <a:gridCol w="4707202"/>
                <a:gridCol w="1614954"/>
                <a:gridCol w="1310690"/>
              </a:tblGrid>
              <a:tr h="1023889">
                <a:tc>
                  <a:txBody>
                    <a:bodyPr/>
                    <a:lstStyle/>
                    <a:p>
                      <a:pPr>
                        <a:spcAft>
                          <a:spcPts val="0"/>
                        </a:spcAft>
                      </a:pPr>
                      <a:r>
                        <a:rPr lang="es-ES" sz="1800" dirty="0" smtClean="0">
                          <a:latin typeface="+mn-lt"/>
                          <a:ea typeface="Times New Roman"/>
                          <a:cs typeface="Arial"/>
                        </a:rPr>
                        <a:t>Categoría</a:t>
                      </a:r>
                      <a:endParaRPr lang="es-ES" sz="1800" dirty="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mn-lt"/>
                          <a:ea typeface="Times New Roman"/>
                          <a:cs typeface="Arial"/>
                        </a:rPr>
                        <a:t>UPV/EHU</a:t>
                      </a:r>
                      <a:endParaRPr lang="es-ES" sz="1800">
                        <a:latin typeface="+mn-lt"/>
                        <a:ea typeface="Times New Roman"/>
                      </a:endParaRPr>
                    </a:p>
                    <a:p>
                      <a:pPr algn="ctr">
                        <a:spcAft>
                          <a:spcPts val="0"/>
                        </a:spcAft>
                      </a:pPr>
                      <a:r>
                        <a:rPr lang="es-ES" sz="1800">
                          <a:latin typeface="+mn-lt"/>
                          <a:ea typeface="Times New Roman"/>
                          <a:cs typeface="Arial"/>
                        </a:rPr>
                        <a:t>N= 144</a:t>
                      </a:r>
                      <a:endParaRPr lang="es-ES" sz="180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dirty="0" smtClean="0">
                          <a:latin typeface="+mn-lt"/>
                          <a:ea typeface="Times New Roman"/>
                          <a:cs typeface="Arial"/>
                        </a:rPr>
                        <a:t>ITESM</a:t>
                      </a:r>
                      <a:endParaRPr lang="es-ES" sz="1800" dirty="0">
                        <a:latin typeface="+mn-lt"/>
                        <a:ea typeface="Times New Roman"/>
                      </a:endParaRPr>
                    </a:p>
                    <a:p>
                      <a:pPr algn="ctr">
                        <a:spcAft>
                          <a:spcPts val="0"/>
                        </a:spcAft>
                      </a:pPr>
                      <a:r>
                        <a:rPr lang="es-ES" sz="1800" dirty="0">
                          <a:latin typeface="+mn-lt"/>
                          <a:ea typeface="Times New Roman"/>
                          <a:cs typeface="Arial"/>
                        </a:rPr>
                        <a:t>N=131</a:t>
                      </a:r>
                      <a:endParaRPr lang="es-ES" sz="1800" dirty="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809">
                <a:tc>
                  <a:txBody>
                    <a:bodyPr/>
                    <a:lstStyle/>
                    <a:p>
                      <a:pPr>
                        <a:spcAft>
                          <a:spcPts val="0"/>
                        </a:spcAft>
                      </a:pPr>
                      <a:r>
                        <a:rPr lang="es-ES" sz="1800" dirty="0">
                          <a:latin typeface="+mn-lt"/>
                          <a:ea typeface="Times New Roman"/>
                          <a:cs typeface="Arial"/>
                        </a:rPr>
                        <a:t>A.1. </a:t>
                      </a:r>
                      <a:r>
                        <a:rPr lang="es-ES" sz="1800" dirty="0" smtClean="0">
                          <a:latin typeface="+mn-lt"/>
                          <a:ea typeface="Times New Roman"/>
                          <a:cs typeface="Arial"/>
                        </a:rPr>
                        <a:t>válido sólo</a:t>
                      </a:r>
                      <a:r>
                        <a:rPr lang="es-ES" sz="1800" baseline="0" dirty="0" smtClean="0">
                          <a:latin typeface="+mn-lt"/>
                          <a:ea typeface="Times New Roman"/>
                          <a:cs typeface="Arial"/>
                        </a:rPr>
                        <a:t> para una partícula</a:t>
                      </a:r>
                      <a:endParaRPr lang="es-ES" sz="1800" dirty="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mn-lt"/>
                          <a:ea typeface="Times New Roman"/>
                          <a:cs typeface="Arial"/>
                        </a:rPr>
                        <a:t>3.0%</a:t>
                      </a:r>
                      <a:endParaRPr lang="es-ES" sz="180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mn-lt"/>
                          <a:ea typeface="Times New Roman"/>
                          <a:cs typeface="Arial"/>
                        </a:rPr>
                        <a:t>2.5%</a:t>
                      </a:r>
                      <a:endParaRPr lang="es-ES" sz="180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108">
                <a:tc>
                  <a:txBody>
                    <a:bodyPr/>
                    <a:lstStyle/>
                    <a:p>
                      <a:pPr>
                        <a:spcAft>
                          <a:spcPts val="0"/>
                        </a:spcAft>
                      </a:pPr>
                      <a:r>
                        <a:rPr lang="en-US" sz="1800" dirty="0">
                          <a:latin typeface="+mn-lt"/>
                          <a:ea typeface="Times New Roman"/>
                          <a:cs typeface="Arial"/>
                        </a:rPr>
                        <a:t>A.2</a:t>
                      </a:r>
                      <a:r>
                        <a:rPr lang="en-US" sz="1800" dirty="0" smtClean="0">
                          <a:latin typeface="+mn-lt"/>
                          <a:ea typeface="Times New Roman"/>
                          <a:cs typeface="Arial"/>
                        </a:rPr>
                        <a:t>.</a:t>
                      </a:r>
                      <a:r>
                        <a:rPr lang="en-US" sz="1800" baseline="0" dirty="0" smtClean="0">
                          <a:latin typeface="+mn-lt"/>
                          <a:ea typeface="Times New Roman"/>
                          <a:cs typeface="Arial"/>
                        </a:rPr>
                        <a:t> </a:t>
                      </a:r>
                      <a:r>
                        <a:rPr lang="en-US" sz="1800" baseline="0" dirty="0" err="1" smtClean="0">
                          <a:latin typeface="+mn-lt"/>
                          <a:ea typeface="Times New Roman"/>
                          <a:cs typeface="Arial"/>
                        </a:rPr>
                        <a:t>Argumentos</a:t>
                      </a:r>
                      <a:r>
                        <a:rPr lang="en-US" sz="1800" baseline="0" dirty="0" smtClean="0">
                          <a:latin typeface="+mn-lt"/>
                          <a:ea typeface="Times New Roman"/>
                          <a:cs typeface="Arial"/>
                        </a:rPr>
                        <a:t> </a:t>
                      </a:r>
                      <a:r>
                        <a:rPr lang="en-US" sz="1800" baseline="0" dirty="0" err="1" smtClean="0">
                          <a:latin typeface="+mn-lt"/>
                          <a:ea typeface="Times New Roman"/>
                          <a:cs typeface="Arial"/>
                        </a:rPr>
                        <a:t>generales</a:t>
                      </a:r>
                      <a:r>
                        <a:rPr lang="en-US" sz="1800" baseline="0" dirty="0" smtClean="0">
                          <a:latin typeface="+mn-lt"/>
                          <a:ea typeface="Times New Roman"/>
                          <a:cs typeface="Arial"/>
                        </a:rPr>
                        <a:t> en contra de la </a:t>
                      </a:r>
                      <a:r>
                        <a:rPr lang="en-US" sz="1800" baseline="0" dirty="0" err="1" smtClean="0">
                          <a:latin typeface="+mn-lt"/>
                          <a:ea typeface="Times New Roman"/>
                          <a:cs typeface="Arial"/>
                        </a:rPr>
                        <a:t>validez</a:t>
                      </a:r>
                      <a:r>
                        <a:rPr lang="en-US" sz="1800" baseline="0" dirty="0" smtClean="0">
                          <a:latin typeface="+mn-lt"/>
                          <a:ea typeface="Times New Roman"/>
                          <a:cs typeface="Arial"/>
                        </a:rPr>
                        <a:t> del </a:t>
                      </a:r>
                      <a:r>
                        <a:rPr lang="en-US" sz="1800" baseline="0" dirty="0" err="1" smtClean="0">
                          <a:latin typeface="+mn-lt"/>
                          <a:ea typeface="Times New Roman"/>
                          <a:cs typeface="Arial"/>
                        </a:rPr>
                        <a:t>teorema</a:t>
                      </a:r>
                      <a:endParaRPr lang="es-ES" sz="1800" dirty="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mn-lt"/>
                          <a:ea typeface="Times New Roman"/>
                          <a:cs typeface="Arial"/>
                        </a:rPr>
                        <a:t>26.5%</a:t>
                      </a:r>
                      <a:endParaRPr lang="es-ES" sz="180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mn-lt"/>
                          <a:ea typeface="Times New Roman"/>
                          <a:cs typeface="Arial"/>
                        </a:rPr>
                        <a:t>26.0%</a:t>
                      </a:r>
                      <a:endParaRPr lang="es-ES" sz="180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108">
                <a:tc>
                  <a:txBody>
                    <a:bodyPr/>
                    <a:lstStyle/>
                    <a:p>
                      <a:pPr>
                        <a:spcAft>
                          <a:spcPts val="0"/>
                        </a:spcAft>
                      </a:pPr>
                      <a:r>
                        <a:rPr lang="en-US" sz="1800" dirty="0">
                          <a:latin typeface="+mn-lt"/>
                          <a:ea typeface="Times New Roman"/>
                          <a:cs typeface="Arial"/>
                        </a:rPr>
                        <a:t>B. </a:t>
                      </a:r>
                      <a:r>
                        <a:rPr lang="en-US" sz="1800" dirty="0" err="1" smtClean="0">
                          <a:latin typeface="+mn-lt"/>
                          <a:ea typeface="Times New Roman"/>
                          <a:cs typeface="Arial"/>
                        </a:rPr>
                        <a:t>Argumentos</a:t>
                      </a:r>
                      <a:r>
                        <a:rPr lang="en-US" sz="1800" baseline="0" dirty="0" smtClean="0">
                          <a:latin typeface="+mn-lt"/>
                          <a:ea typeface="Times New Roman"/>
                          <a:cs typeface="Arial"/>
                        </a:rPr>
                        <a:t> </a:t>
                      </a:r>
                      <a:r>
                        <a:rPr lang="en-US" sz="1800" baseline="0" dirty="0" err="1" smtClean="0">
                          <a:latin typeface="+mn-lt"/>
                          <a:ea typeface="Times New Roman"/>
                          <a:cs typeface="Arial"/>
                        </a:rPr>
                        <a:t>incompletos</a:t>
                      </a:r>
                      <a:r>
                        <a:rPr lang="en-US" sz="1800" baseline="0" dirty="0" smtClean="0">
                          <a:latin typeface="+mn-lt"/>
                          <a:ea typeface="Times New Roman"/>
                          <a:cs typeface="Arial"/>
                        </a:rPr>
                        <a:t> en contra de la </a:t>
                      </a:r>
                      <a:r>
                        <a:rPr lang="en-US" sz="1800" baseline="0" dirty="0" err="1" smtClean="0">
                          <a:latin typeface="+mn-lt"/>
                          <a:ea typeface="Times New Roman"/>
                          <a:cs typeface="Arial"/>
                        </a:rPr>
                        <a:t>validez</a:t>
                      </a:r>
                      <a:r>
                        <a:rPr lang="en-US" sz="1800" baseline="0" dirty="0" smtClean="0">
                          <a:latin typeface="+mn-lt"/>
                          <a:ea typeface="Times New Roman"/>
                          <a:cs typeface="Arial"/>
                        </a:rPr>
                        <a:t> del </a:t>
                      </a:r>
                      <a:r>
                        <a:rPr lang="en-US" sz="1800" baseline="0" dirty="0" err="1" smtClean="0">
                          <a:latin typeface="+mn-lt"/>
                          <a:ea typeface="Times New Roman"/>
                          <a:cs typeface="Arial"/>
                        </a:rPr>
                        <a:t>teorema</a:t>
                      </a:r>
                      <a:endParaRPr lang="es-ES" sz="1800" dirty="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mn-lt"/>
                          <a:ea typeface="Times New Roman"/>
                          <a:cs typeface="Arial"/>
                        </a:rPr>
                        <a:t>5.5%</a:t>
                      </a:r>
                      <a:endParaRPr lang="es-ES" sz="180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mn-lt"/>
                          <a:ea typeface="Times New Roman"/>
                          <a:cs typeface="Arial"/>
                        </a:rPr>
                        <a:t>14.5%</a:t>
                      </a:r>
                      <a:endParaRPr lang="es-ES" sz="180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809">
                <a:tc>
                  <a:txBody>
                    <a:bodyPr/>
                    <a:lstStyle/>
                    <a:p>
                      <a:pPr>
                        <a:spcAft>
                          <a:spcPts val="0"/>
                        </a:spcAft>
                      </a:pPr>
                      <a:r>
                        <a:rPr lang="en-US" sz="1800" dirty="0">
                          <a:latin typeface="+mn-lt"/>
                          <a:ea typeface="Times New Roman"/>
                          <a:cs typeface="Arial"/>
                        </a:rPr>
                        <a:t>C.1. </a:t>
                      </a:r>
                      <a:r>
                        <a:rPr lang="en-US" sz="1800" dirty="0" smtClean="0">
                          <a:latin typeface="+mn-lt"/>
                          <a:ea typeface="Times New Roman"/>
                          <a:cs typeface="Arial"/>
                        </a:rPr>
                        <a:t>El</a:t>
                      </a:r>
                      <a:r>
                        <a:rPr lang="en-US" sz="1800" baseline="0" dirty="0" smtClean="0">
                          <a:latin typeface="+mn-lt"/>
                          <a:ea typeface="Times New Roman"/>
                          <a:cs typeface="Arial"/>
                        </a:rPr>
                        <a:t> </a:t>
                      </a:r>
                      <a:r>
                        <a:rPr lang="en-US" sz="1800" baseline="0" dirty="0" err="1" smtClean="0">
                          <a:latin typeface="+mn-lt"/>
                          <a:ea typeface="Times New Roman"/>
                          <a:cs typeface="Arial"/>
                        </a:rPr>
                        <a:t>teorema</a:t>
                      </a:r>
                      <a:r>
                        <a:rPr lang="en-US" sz="1800" baseline="0" dirty="0" smtClean="0">
                          <a:latin typeface="+mn-lt"/>
                          <a:ea typeface="Times New Roman"/>
                          <a:cs typeface="Arial"/>
                        </a:rPr>
                        <a:t> </a:t>
                      </a:r>
                      <a:r>
                        <a:rPr lang="en-US" sz="1800" baseline="0" dirty="0" err="1" smtClean="0">
                          <a:latin typeface="+mn-lt"/>
                          <a:ea typeface="Times New Roman"/>
                          <a:cs typeface="Arial"/>
                        </a:rPr>
                        <a:t>tiene</a:t>
                      </a:r>
                      <a:r>
                        <a:rPr lang="en-US" sz="1800" baseline="0" dirty="0" smtClean="0">
                          <a:latin typeface="+mn-lt"/>
                          <a:ea typeface="Times New Roman"/>
                          <a:cs typeface="Arial"/>
                        </a:rPr>
                        <a:t> </a:t>
                      </a:r>
                      <a:r>
                        <a:rPr lang="en-US" sz="1800" baseline="0" dirty="0" err="1" smtClean="0">
                          <a:latin typeface="+mn-lt"/>
                          <a:ea typeface="Times New Roman"/>
                          <a:cs typeface="Arial"/>
                        </a:rPr>
                        <a:t>validez</a:t>
                      </a:r>
                      <a:r>
                        <a:rPr lang="en-US" sz="1800" baseline="0" dirty="0" smtClean="0">
                          <a:latin typeface="+mn-lt"/>
                          <a:ea typeface="Times New Roman"/>
                          <a:cs typeface="Arial"/>
                        </a:rPr>
                        <a:t> general</a:t>
                      </a:r>
                      <a:endParaRPr lang="es-ES" sz="1800" dirty="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mn-lt"/>
                          <a:ea typeface="Times New Roman"/>
                          <a:cs typeface="Arial"/>
                        </a:rPr>
                        <a:t>17.5%</a:t>
                      </a:r>
                      <a:endParaRPr lang="es-ES" sz="180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mn-lt"/>
                          <a:ea typeface="Times New Roman"/>
                          <a:cs typeface="Arial"/>
                        </a:rPr>
                        <a:t>34.5%</a:t>
                      </a:r>
                      <a:endParaRPr lang="es-ES" sz="180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108">
                <a:tc>
                  <a:txBody>
                    <a:bodyPr/>
                    <a:lstStyle/>
                    <a:p>
                      <a:pPr>
                        <a:spcAft>
                          <a:spcPts val="0"/>
                        </a:spcAft>
                      </a:pPr>
                      <a:r>
                        <a:rPr lang="en-US" sz="1800" dirty="0">
                          <a:latin typeface="+mn-lt"/>
                          <a:ea typeface="Times New Roman"/>
                          <a:cs typeface="Arial"/>
                        </a:rPr>
                        <a:t>C.2. </a:t>
                      </a:r>
                      <a:r>
                        <a:rPr lang="en-US" sz="1800" dirty="0" smtClean="0">
                          <a:latin typeface="+mn-lt"/>
                          <a:ea typeface="Times New Roman"/>
                          <a:cs typeface="Arial"/>
                        </a:rPr>
                        <a:t>El</a:t>
                      </a:r>
                      <a:r>
                        <a:rPr lang="en-US" sz="1800" baseline="0" dirty="0" smtClean="0">
                          <a:latin typeface="+mn-lt"/>
                          <a:ea typeface="Times New Roman"/>
                          <a:cs typeface="Arial"/>
                        </a:rPr>
                        <a:t> </a:t>
                      </a:r>
                      <a:r>
                        <a:rPr lang="en-US" sz="1800" baseline="0" dirty="0" err="1" smtClean="0">
                          <a:latin typeface="+mn-lt"/>
                          <a:ea typeface="Times New Roman"/>
                          <a:cs typeface="Arial"/>
                        </a:rPr>
                        <a:t>teorema</a:t>
                      </a:r>
                      <a:r>
                        <a:rPr lang="en-US" sz="1800" baseline="0" dirty="0" smtClean="0">
                          <a:latin typeface="+mn-lt"/>
                          <a:ea typeface="Times New Roman"/>
                          <a:cs typeface="Arial"/>
                        </a:rPr>
                        <a:t> </a:t>
                      </a:r>
                      <a:r>
                        <a:rPr lang="en-US" sz="1800" baseline="0" dirty="0" err="1" smtClean="0">
                          <a:latin typeface="+mn-lt"/>
                          <a:ea typeface="Times New Roman"/>
                          <a:cs typeface="Arial"/>
                        </a:rPr>
                        <a:t>es</a:t>
                      </a:r>
                      <a:r>
                        <a:rPr lang="en-US" sz="1800" baseline="0" dirty="0" smtClean="0">
                          <a:latin typeface="+mn-lt"/>
                          <a:ea typeface="Times New Roman"/>
                          <a:cs typeface="Arial"/>
                        </a:rPr>
                        <a:t> </a:t>
                      </a:r>
                      <a:r>
                        <a:rPr lang="en-US" sz="1800" baseline="0" dirty="0" err="1" smtClean="0">
                          <a:latin typeface="+mn-lt"/>
                          <a:ea typeface="Times New Roman"/>
                          <a:cs typeface="Arial"/>
                        </a:rPr>
                        <a:t>válido</a:t>
                      </a:r>
                      <a:r>
                        <a:rPr lang="en-US" sz="1800" baseline="0" dirty="0" smtClean="0">
                          <a:latin typeface="+mn-lt"/>
                          <a:ea typeface="Times New Roman"/>
                          <a:cs typeface="Arial"/>
                        </a:rPr>
                        <a:t> </a:t>
                      </a:r>
                      <a:r>
                        <a:rPr lang="en-US" sz="1800" baseline="0" dirty="0" err="1" smtClean="0">
                          <a:latin typeface="+mn-lt"/>
                          <a:ea typeface="Times New Roman"/>
                          <a:cs typeface="Arial"/>
                        </a:rPr>
                        <a:t>sólo</a:t>
                      </a:r>
                      <a:r>
                        <a:rPr lang="en-US" sz="1800" baseline="0" dirty="0" smtClean="0">
                          <a:latin typeface="+mn-lt"/>
                          <a:ea typeface="Times New Roman"/>
                          <a:cs typeface="Arial"/>
                        </a:rPr>
                        <a:t> </a:t>
                      </a:r>
                      <a:r>
                        <a:rPr lang="en-US" sz="1800" baseline="0" dirty="0" err="1" smtClean="0">
                          <a:latin typeface="+mn-lt"/>
                          <a:ea typeface="Times New Roman"/>
                          <a:cs typeface="Arial"/>
                        </a:rPr>
                        <a:t>cuando</a:t>
                      </a:r>
                      <a:r>
                        <a:rPr lang="en-US" sz="1800" baseline="0" dirty="0" smtClean="0">
                          <a:latin typeface="+mn-lt"/>
                          <a:ea typeface="Times New Roman"/>
                          <a:cs typeface="Arial"/>
                        </a:rPr>
                        <a:t> </a:t>
                      </a:r>
                      <a:r>
                        <a:rPr lang="en-US" sz="1800" baseline="0" dirty="0" err="1" smtClean="0">
                          <a:latin typeface="+mn-lt"/>
                          <a:ea typeface="Times New Roman"/>
                          <a:cs typeface="Arial"/>
                        </a:rPr>
                        <a:t>las</a:t>
                      </a:r>
                      <a:r>
                        <a:rPr lang="en-US" sz="1800" baseline="0" dirty="0" smtClean="0">
                          <a:latin typeface="+mn-lt"/>
                          <a:ea typeface="Times New Roman"/>
                          <a:cs typeface="Arial"/>
                        </a:rPr>
                        <a:t> </a:t>
                      </a:r>
                      <a:r>
                        <a:rPr lang="en-US" sz="1800" baseline="0" dirty="0" err="1" smtClean="0">
                          <a:latin typeface="+mn-lt"/>
                          <a:ea typeface="Times New Roman"/>
                          <a:cs typeface="Arial"/>
                        </a:rPr>
                        <a:t>fuerzas</a:t>
                      </a:r>
                      <a:r>
                        <a:rPr lang="en-US" sz="1800" baseline="0" dirty="0" smtClean="0">
                          <a:latin typeface="+mn-lt"/>
                          <a:ea typeface="Times New Roman"/>
                          <a:cs typeface="Arial"/>
                        </a:rPr>
                        <a:t> son </a:t>
                      </a:r>
                      <a:r>
                        <a:rPr lang="en-US" sz="1800" baseline="0" dirty="0" err="1" smtClean="0">
                          <a:latin typeface="+mn-lt"/>
                          <a:ea typeface="Times New Roman"/>
                          <a:cs typeface="Arial"/>
                        </a:rPr>
                        <a:t>conservativas</a:t>
                      </a:r>
                      <a:endParaRPr lang="es-ES" sz="1800" dirty="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mn-lt"/>
                          <a:ea typeface="Times New Roman"/>
                          <a:cs typeface="Arial"/>
                        </a:rPr>
                        <a:t>7.0%</a:t>
                      </a:r>
                      <a:endParaRPr lang="es-ES" sz="180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mn-lt"/>
                          <a:ea typeface="Times New Roman"/>
                          <a:cs typeface="Arial"/>
                        </a:rPr>
                        <a:t>1.5%</a:t>
                      </a:r>
                      <a:endParaRPr lang="es-ES" sz="180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809">
                <a:tc>
                  <a:txBody>
                    <a:bodyPr/>
                    <a:lstStyle/>
                    <a:p>
                      <a:pPr>
                        <a:spcAft>
                          <a:spcPts val="0"/>
                        </a:spcAft>
                      </a:pPr>
                      <a:r>
                        <a:rPr lang="es-ES" sz="1800" dirty="0" smtClean="0">
                          <a:latin typeface="+mn-lt"/>
                          <a:ea typeface="Times New Roman"/>
                          <a:cs typeface="Arial"/>
                        </a:rPr>
                        <a:t>Incoherente</a:t>
                      </a:r>
                      <a:endParaRPr lang="es-ES" sz="1800" dirty="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dirty="0">
                          <a:latin typeface="+mn-lt"/>
                          <a:ea typeface="Times New Roman"/>
                          <a:cs typeface="Arial"/>
                        </a:rPr>
                        <a:t>17.5%</a:t>
                      </a:r>
                      <a:endParaRPr lang="es-ES" sz="1800" dirty="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latin typeface="+mn-lt"/>
                          <a:ea typeface="Times New Roman"/>
                          <a:cs typeface="Arial"/>
                        </a:rPr>
                        <a:t>10.0%</a:t>
                      </a:r>
                      <a:endParaRPr lang="es-ES" sz="180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809">
                <a:tc>
                  <a:txBody>
                    <a:bodyPr/>
                    <a:lstStyle/>
                    <a:p>
                      <a:pPr>
                        <a:spcAft>
                          <a:spcPts val="0"/>
                        </a:spcAft>
                      </a:pPr>
                      <a:r>
                        <a:rPr lang="es-ES" sz="1800" dirty="0" smtClean="0">
                          <a:latin typeface="+mn-lt"/>
                          <a:ea typeface="Times New Roman"/>
                          <a:cs typeface="Arial"/>
                        </a:rPr>
                        <a:t>No</a:t>
                      </a:r>
                      <a:r>
                        <a:rPr lang="es-ES" sz="1800" baseline="0" dirty="0" smtClean="0">
                          <a:latin typeface="+mn-lt"/>
                          <a:ea typeface="Times New Roman"/>
                          <a:cs typeface="Arial"/>
                        </a:rPr>
                        <a:t> contesta (blanco)</a:t>
                      </a:r>
                      <a:endParaRPr lang="es-ES" sz="1800" dirty="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dirty="0">
                          <a:latin typeface="+mn-lt"/>
                          <a:ea typeface="Times New Roman"/>
                          <a:cs typeface="Arial"/>
                        </a:rPr>
                        <a:t>21.5%</a:t>
                      </a:r>
                      <a:endParaRPr lang="es-ES" sz="1800" dirty="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dirty="0">
                          <a:latin typeface="+mn-lt"/>
                          <a:ea typeface="Times New Roman"/>
                          <a:cs typeface="Arial"/>
                        </a:rPr>
                        <a:t>5.0%</a:t>
                      </a:r>
                      <a:endParaRPr lang="es-ES" sz="1800" dirty="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809">
                <a:tc>
                  <a:txBody>
                    <a:bodyPr/>
                    <a:lstStyle/>
                    <a:p>
                      <a:pPr>
                        <a:spcAft>
                          <a:spcPts val="0"/>
                        </a:spcAft>
                      </a:pPr>
                      <a:r>
                        <a:rPr lang="es-ES" sz="1800" dirty="0" smtClean="0">
                          <a:latin typeface="+mn-lt"/>
                          <a:ea typeface="Times New Roman"/>
                          <a:cs typeface="Arial"/>
                        </a:rPr>
                        <a:t>Respuesta</a:t>
                      </a:r>
                      <a:r>
                        <a:rPr lang="es-ES" sz="1800" baseline="0" dirty="0" smtClean="0">
                          <a:latin typeface="+mn-lt"/>
                          <a:ea typeface="Times New Roman"/>
                          <a:cs typeface="Arial"/>
                        </a:rPr>
                        <a:t> sin explicación</a:t>
                      </a:r>
                      <a:endParaRPr lang="es-ES" sz="1800" dirty="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s-ES" sz="1800">
                          <a:latin typeface="+mn-lt"/>
                          <a:ea typeface="Times New Roman"/>
                          <a:cs typeface="Arial"/>
                        </a:rPr>
                        <a:t>1.5%</a:t>
                      </a:r>
                      <a:endParaRPr lang="es-ES" sz="180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s-ES" sz="1800" dirty="0">
                          <a:latin typeface="+mn-lt"/>
                          <a:ea typeface="Times New Roman"/>
                          <a:cs typeface="Arial"/>
                        </a:rPr>
                        <a:t>6.0%</a:t>
                      </a:r>
                      <a:endParaRPr lang="es-ES" sz="1800" dirty="0">
                        <a:latin typeface="+mn-lt"/>
                        <a:ea typeface="Times New Roman"/>
                      </a:endParaRPr>
                    </a:p>
                  </a:txBody>
                  <a:tcPr marL="65548" marR="65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690796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27</a:t>
            </a:fld>
            <a:endParaRPr lang="es-ES"/>
          </a:p>
        </p:txBody>
      </p:sp>
      <p:sp>
        <p:nvSpPr>
          <p:cNvPr id="4" name="Rectangle 2"/>
          <p:cNvSpPr>
            <a:spLocks noGrp="1" noChangeArrowheads="1"/>
          </p:cNvSpPr>
          <p:nvPr>
            <p:ph type="title" idx="4294967295"/>
          </p:nvPr>
        </p:nvSpPr>
        <p:spPr>
          <a:xfrm>
            <a:off x="539750" y="0"/>
            <a:ext cx="8135938" cy="764704"/>
          </a:xfrm>
        </p:spPr>
        <p:txBody>
          <a:bodyPr/>
          <a:lstStyle/>
          <a:p>
            <a:pPr marL="342900" indent="-342900" algn="l" eaLnBrk="1" hangingPunct="1">
              <a:spcBef>
                <a:spcPct val="20000"/>
              </a:spcBef>
            </a:pPr>
            <a:r>
              <a:rPr lang="es-ES" sz="3200" dirty="0" smtClean="0">
                <a:solidFill>
                  <a:schemeClr val="tx1"/>
                </a:solidFill>
              </a:rPr>
              <a:t>Ejemplo de análisis </a:t>
            </a:r>
            <a:r>
              <a:rPr lang="es-ES" sz="3200" dirty="0" err="1" smtClean="0">
                <a:solidFill>
                  <a:schemeClr val="tx1"/>
                </a:solidFill>
              </a:rPr>
              <a:t>fenomenográfico</a:t>
            </a:r>
            <a:r>
              <a:rPr lang="es-ES" sz="2000" dirty="0" smtClean="0">
                <a:solidFill>
                  <a:schemeClr val="tx1"/>
                </a:solidFill>
              </a:rPr>
              <a:t>  </a:t>
            </a:r>
          </a:p>
        </p:txBody>
      </p:sp>
      <p:sp>
        <p:nvSpPr>
          <p:cNvPr id="6" name="Rectangle 29"/>
          <p:cNvSpPr>
            <a:spLocks noChangeArrowheads="1"/>
          </p:cNvSpPr>
          <p:nvPr/>
        </p:nvSpPr>
        <p:spPr bwMode="auto">
          <a:xfrm rot="10800000" flipV="1">
            <a:off x="539552" y="764704"/>
            <a:ext cx="7632700" cy="73025"/>
          </a:xfrm>
          <a:prstGeom prst="rect">
            <a:avLst/>
          </a:prstGeom>
          <a:gradFill rotWithShape="1">
            <a:gsLst>
              <a:gs pos="0">
                <a:srgbClr val="FF0000">
                  <a:alpha val="89000"/>
                </a:srgbClr>
              </a:gs>
              <a:gs pos="100000">
                <a:srgbClr val="FF0000">
                  <a:gamma/>
                  <a:shade val="46275"/>
                  <a:invGamma/>
                </a:srgbClr>
              </a:gs>
            </a:gsLst>
            <a:lin ang="5400000" scaled="1"/>
          </a:gradFill>
          <a:ln w="9525">
            <a:solidFill>
              <a:schemeClr val="tx1"/>
            </a:solidFill>
            <a:miter lim="800000"/>
            <a:headEnd/>
            <a:tailEnd/>
          </a:ln>
        </p:spPr>
        <p:txBody>
          <a:bodyPr wrap="none" anchor="ctr"/>
          <a:lstStyle/>
          <a:p>
            <a:pPr>
              <a:lnSpc>
                <a:spcPct val="100000"/>
              </a:lnSpc>
              <a:spcBef>
                <a:spcPct val="0"/>
              </a:spcBef>
            </a:pPr>
            <a:endParaRPr lang="es-ES">
              <a:solidFill>
                <a:schemeClr val="tx1"/>
              </a:solidFill>
              <a:latin typeface="Calibri" pitchFamily="34" charset="0"/>
            </a:endParaRPr>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Rectángulo"/>
          <p:cNvSpPr/>
          <p:nvPr/>
        </p:nvSpPr>
        <p:spPr>
          <a:xfrm>
            <a:off x="107504" y="980728"/>
            <a:ext cx="8928992" cy="5262979"/>
          </a:xfrm>
          <a:prstGeom prst="rect">
            <a:avLst/>
          </a:prstGeom>
        </p:spPr>
        <p:txBody>
          <a:bodyPr wrap="square">
            <a:spAutoFit/>
          </a:bodyPr>
          <a:lstStyle/>
          <a:p>
            <a:r>
              <a:rPr lang="es-ES" sz="2400" b="1" dirty="0" smtClean="0">
                <a:solidFill>
                  <a:schemeClr val="accent1"/>
                </a:solidFill>
              </a:rPr>
              <a:t>Ejemplos de respuestas</a:t>
            </a:r>
          </a:p>
          <a:p>
            <a:endParaRPr lang="es-ES" sz="2400" dirty="0" smtClean="0">
              <a:solidFill>
                <a:schemeClr val="accent1"/>
              </a:solidFill>
            </a:endParaRPr>
          </a:p>
          <a:p>
            <a:r>
              <a:rPr lang="es-ES" sz="2400" dirty="0" smtClean="0"/>
              <a:t>"</a:t>
            </a:r>
            <a:r>
              <a:rPr lang="es-ES" sz="2400" i="1" dirty="0" smtClean="0"/>
              <a:t>Sería válido siempre y cuando definamos el sistema de tal manera que sólo hay una partícula. Al tener una sola partícula (punto material), no habrá ningún cambio en la energía potencial, ya que no habría referencia alguna</a:t>
            </a:r>
            <a:r>
              <a:rPr lang="es-ES" sz="2400" dirty="0" smtClean="0"/>
              <a:t>“ (</a:t>
            </a:r>
            <a:r>
              <a:rPr lang="es-ES" sz="2400" dirty="0" smtClean="0">
                <a:solidFill>
                  <a:srgbClr val="0070C0"/>
                </a:solidFill>
              </a:rPr>
              <a:t>categoría A.1</a:t>
            </a:r>
            <a:r>
              <a:rPr lang="es-ES" sz="2400" dirty="0" smtClean="0"/>
              <a:t>)</a:t>
            </a:r>
          </a:p>
          <a:p>
            <a:r>
              <a:rPr lang="es-ES" sz="2400" dirty="0" smtClean="0"/>
              <a:t/>
            </a:r>
            <a:br>
              <a:rPr lang="es-ES" sz="2400" dirty="0" smtClean="0"/>
            </a:br>
            <a:r>
              <a:rPr lang="es-ES" sz="2400" dirty="0" smtClean="0"/>
              <a:t>"</a:t>
            </a:r>
            <a:r>
              <a:rPr lang="es-ES" sz="2400" i="1" dirty="0" smtClean="0"/>
              <a:t>No es válido en general. La energía mecánica es la suma de la energía cinética y la energía potencial. </a:t>
            </a:r>
            <a:r>
              <a:rPr lang="es-ES" sz="2400" i="1" dirty="0" err="1" smtClean="0"/>
              <a:t>Em</a:t>
            </a:r>
            <a:r>
              <a:rPr lang="es-ES" sz="2400" i="1" dirty="0" smtClean="0"/>
              <a:t> = EC + EP = ½ • m • V2 + m • g • h. La energía cinética es la energía que tiene un cuerpo al estar en movimiento. La energía potencial es la energía que tiene un cuerpo por el mero hecho de estar a una altura </a:t>
            </a:r>
            <a:r>
              <a:rPr lang="es-ES" sz="2400" dirty="0" smtClean="0"/>
              <a:t>". (</a:t>
            </a:r>
            <a:r>
              <a:rPr lang="es-ES" sz="2400" dirty="0" smtClean="0">
                <a:solidFill>
                  <a:srgbClr val="0070C0"/>
                </a:solidFill>
              </a:rPr>
              <a:t>Categoría A.2</a:t>
            </a:r>
            <a:r>
              <a:rPr lang="es-ES" sz="2400" dirty="0" smtClean="0"/>
              <a:t>)</a:t>
            </a:r>
          </a:p>
        </p:txBody>
      </p:sp>
    </p:spTree>
    <p:extLst>
      <p:ext uri="{BB962C8B-B14F-4D97-AF65-F5344CB8AC3E}">
        <p14:creationId xmlns:p14="http://schemas.microsoft.com/office/powerpoint/2010/main" xmlns="" val="3690796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28</a:t>
            </a:fld>
            <a:endParaRPr lang="es-ES"/>
          </a:p>
        </p:txBody>
      </p:sp>
      <p:sp>
        <p:nvSpPr>
          <p:cNvPr id="4" name="Rectangle 2"/>
          <p:cNvSpPr>
            <a:spLocks noGrp="1" noChangeArrowheads="1"/>
          </p:cNvSpPr>
          <p:nvPr>
            <p:ph type="title" idx="4294967295"/>
          </p:nvPr>
        </p:nvSpPr>
        <p:spPr>
          <a:xfrm>
            <a:off x="539750" y="0"/>
            <a:ext cx="8135938" cy="764704"/>
          </a:xfrm>
        </p:spPr>
        <p:txBody>
          <a:bodyPr/>
          <a:lstStyle/>
          <a:p>
            <a:pPr marL="342900" indent="-342900" algn="l" eaLnBrk="1" hangingPunct="1">
              <a:spcBef>
                <a:spcPct val="20000"/>
              </a:spcBef>
            </a:pPr>
            <a:r>
              <a:rPr lang="es-ES" sz="3200" dirty="0" smtClean="0">
                <a:solidFill>
                  <a:schemeClr val="tx1"/>
                </a:solidFill>
              </a:rPr>
              <a:t>Ejemplo de análisis </a:t>
            </a:r>
            <a:r>
              <a:rPr lang="es-ES" sz="3200" dirty="0" err="1" smtClean="0">
                <a:solidFill>
                  <a:schemeClr val="tx1"/>
                </a:solidFill>
              </a:rPr>
              <a:t>fenomenográfico</a:t>
            </a:r>
            <a:r>
              <a:rPr lang="es-ES" sz="2000" dirty="0" smtClean="0">
                <a:solidFill>
                  <a:schemeClr val="tx1"/>
                </a:solidFill>
              </a:rPr>
              <a:t>  </a:t>
            </a:r>
          </a:p>
        </p:txBody>
      </p:sp>
      <p:sp>
        <p:nvSpPr>
          <p:cNvPr id="6" name="Rectangle 29"/>
          <p:cNvSpPr>
            <a:spLocks noChangeArrowheads="1"/>
          </p:cNvSpPr>
          <p:nvPr/>
        </p:nvSpPr>
        <p:spPr bwMode="auto">
          <a:xfrm rot="10800000" flipV="1">
            <a:off x="539552" y="764704"/>
            <a:ext cx="7632700" cy="73025"/>
          </a:xfrm>
          <a:prstGeom prst="rect">
            <a:avLst/>
          </a:prstGeom>
          <a:gradFill rotWithShape="1">
            <a:gsLst>
              <a:gs pos="0">
                <a:srgbClr val="FF0000">
                  <a:alpha val="89000"/>
                </a:srgbClr>
              </a:gs>
              <a:gs pos="100000">
                <a:srgbClr val="FF0000">
                  <a:gamma/>
                  <a:shade val="46275"/>
                  <a:invGamma/>
                </a:srgbClr>
              </a:gs>
            </a:gsLst>
            <a:lin ang="5400000" scaled="1"/>
          </a:gradFill>
          <a:ln w="9525">
            <a:solidFill>
              <a:schemeClr val="tx1"/>
            </a:solidFill>
            <a:miter lim="800000"/>
            <a:headEnd/>
            <a:tailEnd/>
          </a:ln>
        </p:spPr>
        <p:txBody>
          <a:bodyPr wrap="none" anchor="ctr"/>
          <a:lstStyle/>
          <a:p>
            <a:pPr>
              <a:lnSpc>
                <a:spcPct val="100000"/>
              </a:lnSpc>
              <a:spcBef>
                <a:spcPct val="0"/>
              </a:spcBef>
            </a:pPr>
            <a:endParaRPr lang="es-ES">
              <a:solidFill>
                <a:schemeClr val="tx1"/>
              </a:solidFill>
              <a:latin typeface="Calibri" pitchFamily="34" charset="0"/>
            </a:endParaRPr>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Rectángulo"/>
          <p:cNvSpPr/>
          <p:nvPr/>
        </p:nvSpPr>
        <p:spPr>
          <a:xfrm>
            <a:off x="107504" y="980728"/>
            <a:ext cx="8928992" cy="5262979"/>
          </a:xfrm>
          <a:prstGeom prst="rect">
            <a:avLst/>
          </a:prstGeom>
        </p:spPr>
        <p:txBody>
          <a:bodyPr wrap="square">
            <a:spAutoFit/>
          </a:bodyPr>
          <a:lstStyle/>
          <a:p>
            <a:r>
              <a:rPr lang="es-ES" sz="2400" b="1" dirty="0" smtClean="0">
                <a:solidFill>
                  <a:schemeClr val="accent1"/>
                </a:solidFill>
              </a:rPr>
              <a:t>Ejemplos de respuestas</a:t>
            </a:r>
          </a:p>
          <a:p>
            <a:endParaRPr lang="es-ES" sz="2400" dirty="0" smtClean="0">
              <a:solidFill>
                <a:schemeClr val="accent1"/>
              </a:solidFill>
            </a:endParaRPr>
          </a:p>
          <a:p>
            <a:r>
              <a:rPr lang="es-ES" sz="2400" dirty="0" smtClean="0"/>
              <a:t>"</a:t>
            </a:r>
            <a:r>
              <a:rPr lang="es-ES" sz="2400" i="1" dirty="0" smtClean="0"/>
              <a:t>Esa ecuación no siempre es válida. Por ejemplo, un ciclista que sube una colina la energía cinética se transforma en otro tipo de energía </a:t>
            </a:r>
            <a:r>
              <a:rPr lang="es-ES" sz="2400" dirty="0" smtClean="0"/>
              <a:t>"(</a:t>
            </a:r>
            <a:r>
              <a:rPr lang="es-ES" sz="2400" dirty="0" smtClean="0">
                <a:solidFill>
                  <a:srgbClr val="0070C0"/>
                </a:solidFill>
              </a:rPr>
              <a:t>categoría B</a:t>
            </a:r>
            <a:r>
              <a:rPr lang="es-ES" sz="2400" dirty="0" smtClean="0"/>
              <a:t>)</a:t>
            </a:r>
          </a:p>
          <a:p>
            <a:endParaRPr lang="es-ES" sz="2400" dirty="0" smtClean="0"/>
          </a:p>
          <a:p>
            <a:endParaRPr lang="es-ES" sz="2400" dirty="0" smtClean="0"/>
          </a:p>
          <a:p>
            <a:r>
              <a:rPr lang="es-ES" sz="2400" dirty="0" smtClean="0"/>
              <a:t>Los estudiantes en esta categoría saben que el teorema no es válido, pero no entienden por qué es así. Normalmente sus ejemplos, aunque la mayoría de ellos aplicables, tienen inconcreciones que se apartan de la concepción científica del fenómeno explicado</a:t>
            </a:r>
          </a:p>
          <a:p>
            <a:endParaRPr lang="es-ES" sz="2400" dirty="0" smtClean="0">
              <a:solidFill>
                <a:schemeClr val="accent1"/>
              </a:solidFill>
            </a:endParaRPr>
          </a:p>
          <a:p>
            <a:endParaRPr lang="es-ES" sz="2400" dirty="0" smtClean="0">
              <a:solidFill>
                <a:schemeClr val="accent1"/>
              </a:solidFill>
            </a:endParaRPr>
          </a:p>
        </p:txBody>
      </p:sp>
    </p:spTree>
    <p:extLst>
      <p:ext uri="{BB962C8B-B14F-4D97-AF65-F5344CB8AC3E}">
        <p14:creationId xmlns:p14="http://schemas.microsoft.com/office/powerpoint/2010/main" xmlns="" val="3690796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29</a:t>
            </a:fld>
            <a:endParaRPr lang="es-ES"/>
          </a:p>
        </p:txBody>
      </p:sp>
      <p:sp>
        <p:nvSpPr>
          <p:cNvPr id="4" name="Rectangle 2"/>
          <p:cNvSpPr>
            <a:spLocks noGrp="1" noChangeArrowheads="1"/>
          </p:cNvSpPr>
          <p:nvPr>
            <p:ph type="title" idx="4294967295"/>
          </p:nvPr>
        </p:nvSpPr>
        <p:spPr>
          <a:xfrm>
            <a:off x="539750" y="0"/>
            <a:ext cx="8135938" cy="764704"/>
          </a:xfrm>
        </p:spPr>
        <p:txBody>
          <a:bodyPr/>
          <a:lstStyle/>
          <a:p>
            <a:pPr marL="342900" indent="-342900" algn="l" eaLnBrk="1" hangingPunct="1">
              <a:spcBef>
                <a:spcPct val="20000"/>
              </a:spcBef>
            </a:pPr>
            <a:r>
              <a:rPr lang="es-ES" sz="3200" dirty="0" smtClean="0">
                <a:solidFill>
                  <a:schemeClr val="tx1"/>
                </a:solidFill>
              </a:rPr>
              <a:t>Ejemplo de análisis </a:t>
            </a:r>
            <a:r>
              <a:rPr lang="es-ES" sz="3200" dirty="0" err="1" smtClean="0">
                <a:solidFill>
                  <a:schemeClr val="tx1"/>
                </a:solidFill>
              </a:rPr>
              <a:t>fenomenográfico</a:t>
            </a:r>
            <a:r>
              <a:rPr lang="es-ES" sz="2000" dirty="0" smtClean="0">
                <a:solidFill>
                  <a:schemeClr val="tx1"/>
                </a:solidFill>
              </a:rPr>
              <a:t>  </a:t>
            </a:r>
          </a:p>
        </p:txBody>
      </p:sp>
      <p:sp>
        <p:nvSpPr>
          <p:cNvPr id="6" name="Rectangle 29"/>
          <p:cNvSpPr>
            <a:spLocks noChangeArrowheads="1"/>
          </p:cNvSpPr>
          <p:nvPr/>
        </p:nvSpPr>
        <p:spPr bwMode="auto">
          <a:xfrm rot="10800000" flipV="1">
            <a:off x="539552" y="764704"/>
            <a:ext cx="7632700" cy="73025"/>
          </a:xfrm>
          <a:prstGeom prst="rect">
            <a:avLst/>
          </a:prstGeom>
          <a:gradFill rotWithShape="1">
            <a:gsLst>
              <a:gs pos="0">
                <a:srgbClr val="FF0000">
                  <a:alpha val="89000"/>
                </a:srgbClr>
              </a:gs>
              <a:gs pos="100000">
                <a:srgbClr val="FF0000">
                  <a:gamma/>
                  <a:shade val="46275"/>
                  <a:invGamma/>
                </a:srgbClr>
              </a:gs>
            </a:gsLst>
            <a:lin ang="5400000" scaled="1"/>
          </a:gradFill>
          <a:ln w="9525">
            <a:solidFill>
              <a:schemeClr val="tx1"/>
            </a:solidFill>
            <a:miter lim="800000"/>
            <a:headEnd/>
            <a:tailEnd/>
          </a:ln>
        </p:spPr>
        <p:txBody>
          <a:bodyPr wrap="none" anchor="ctr"/>
          <a:lstStyle/>
          <a:p>
            <a:pPr>
              <a:lnSpc>
                <a:spcPct val="100000"/>
              </a:lnSpc>
              <a:spcBef>
                <a:spcPct val="0"/>
              </a:spcBef>
            </a:pPr>
            <a:endParaRPr lang="es-ES">
              <a:solidFill>
                <a:schemeClr val="tx1"/>
              </a:solidFill>
              <a:latin typeface="Calibri" pitchFamily="34" charset="0"/>
            </a:endParaRPr>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Rectángulo"/>
          <p:cNvSpPr/>
          <p:nvPr/>
        </p:nvSpPr>
        <p:spPr>
          <a:xfrm>
            <a:off x="107504" y="980728"/>
            <a:ext cx="8928992" cy="5632311"/>
          </a:xfrm>
          <a:prstGeom prst="rect">
            <a:avLst/>
          </a:prstGeom>
        </p:spPr>
        <p:txBody>
          <a:bodyPr wrap="square">
            <a:spAutoFit/>
          </a:bodyPr>
          <a:lstStyle/>
          <a:p>
            <a:r>
              <a:rPr lang="es-ES" sz="2400" b="1" dirty="0" smtClean="0">
                <a:solidFill>
                  <a:schemeClr val="accent1"/>
                </a:solidFill>
              </a:rPr>
              <a:t>Ejemplos de respuestas</a:t>
            </a:r>
          </a:p>
          <a:p>
            <a:endParaRPr lang="es-ES" sz="2400" dirty="0" smtClean="0">
              <a:solidFill>
                <a:schemeClr val="accent1"/>
              </a:solidFill>
            </a:endParaRPr>
          </a:p>
          <a:p>
            <a:r>
              <a:rPr lang="es-ES" sz="2400" dirty="0" smtClean="0"/>
              <a:t>Hay más de un cuarto de respuestas que indican que el teorema de energía cinética es válido para todos los casos en Mecánica (categoría C.1) o que la validez depende del tipo de fuerza en juego (categoría C.2). </a:t>
            </a:r>
          </a:p>
          <a:p>
            <a:endParaRPr lang="es-ES" sz="2400" dirty="0" smtClean="0">
              <a:solidFill>
                <a:schemeClr val="accent1"/>
              </a:solidFill>
            </a:endParaRPr>
          </a:p>
          <a:p>
            <a:r>
              <a:rPr lang="es-ES" sz="2400" dirty="0" smtClean="0"/>
              <a:t>"</a:t>
            </a:r>
            <a:r>
              <a:rPr lang="es-ES" sz="2400" i="1" dirty="0" smtClean="0"/>
              <a:t>Sí, el trabajo es siempre el cambio en la energía cinética. En una competición el cambio de velocidad de un corredor es trabajo y este trabajo es a menudo la variación de la energía cinética </a:t>
            </a:r>
            <a:r>
              <a:rPr lang="es-ES" sz="2400" dirty="0" smtClean="0"/>
              <a:t>"(</a:t>
            </a:r>
            <a:r>
              <a:rPr lang="es-ES" sz="2400" dirty="0" smtClean="0">
                <a:solidFill>
                  <a:srgbClr val="0070C0"/>
                </a:solidFill>
              </a:rPr>
              <a:t>categoría C.1</a:t>
            </a:r>
            <a:r>
              <a:rPr lang="es-ES" sz="2400" dirty="0" smtClean="0"/>
              <a:t>)</a:t>
            </a:r>
          </a:p>
          <a:p>
            <a:r>
              <a:rPr lang="es-ES" sz="2400" dirty="0" smtClean="0"/>
              <a:t/>
            </a:r>
            <a:br>
              <a:rPr lang="es-ES" sz="2400" dirty="0" smtClean="0"/>
            </a:br>
            <a:r>
              <a:rPr lang="es-ES" sz="2400" dirty="0" smtClean="0"/>
              <a:t>"</a:t>
            </a:r>
            <a:r>
              <a:rPr lang="es-ES" sz="2400" i="1" dirty="0" smtClean="0"/>
              <a:t>No siempre es válido, porque todos los tipos de fuerzas no son iguales, conservadores y no conservadores, por ejemplo, el trabajo realizado por gravedad</a:t>
            </a:r>
            <a:r>
              <a:rPr lang="es-ES" sz="2400" dirty="0" smtClean="0"/>
              <a:t>" (</a:t>
            </a:r>
            <a:r>
              <a:rPr lang="es-ES" sz="2400" dirty="0" smtClean="0">
                <a:solidFill>
                  <a:srgbClr val="0070C0"/>
                </a:solidFill>
              </a:rPr>
              <a:t>categoría C.2</a:t>
            </a:r>
            <a:r>
              <a:rPr lang="es-ES" sz="2400" dirty="0" smtClean="0"/>
              <a:t>)</a:t>
            </a:r>
            <a:endParaRPr lang="es-ES" sz="2400" dirty="0" smtClean="0">
              <a:solidFill>
                <a:schemeClr val="accent1"/>
              </a:solidFill>
            </a:endParaRPr>
          </a:p>
        </p:txBody>
      </p:sp>
    </p:spTree>
    <p:extLst>
      <p:ext uri="{BB962C8B-B14F-4D97-AF65-F5344CB8AC3E}">
        <p14:creationId xmlns:p14="http://schemas.microsoft.com/office/powerpoint/2010/main" xmlns="" val="3690796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3</a:t>
            </a:fld>
            <a:endParaRPr lang="es-ES"/>
          </a:p>
        </p:txBody>
      </p:sp>
      <p:sp>
        <p:nvSpPr>
          <p:cNvPr id="8" name="Título 7"/>
          <p:cNvSpPr>
            <a:spLocks noGrp="1"/>
          </p:cNvSpPr>
          <p:nvPr>
            <p:ph type="title"/>
          </p:nvPr>
        </p:nvSpPr>
        <p:spPr>
          <a:xfrm>
            <a:off x="1547664" y="4869160"/>
            <a:ext cx="7481776" cy="1864568"/>
          </a:xfrm>
        </p:spPr>
        <p:txBody>
          <a:bodyPr/>
          <a:lstStyle/>
          <a:p>
            <a:r>
              <a:rPr lang="es-ES_tradnl" sz="2400" dirty="0"/>
              <a:t>La comunidad de investigadores y quienes utilizan los hallazgos de la investigación tienen derecho a esperar que la investigación se realice de manera rigurosa, escrupulosa y éticamente defendible. </a:t>
            </a:r>
            <a:br>
              <a:rPr lang="es-ES_tradnl" sz="2400" dirty="0"/>
            </a:br>
            <a:endParaRPr lang="es-ES" dirty="0"/>
          </a:p>
        </p:txBody>
      </p:sp>
      <p:sp>
        <p:nvSpPr>
          <p:cNvPr id="11" name="Rectangle 3"/>
          <p:cNvSpPr txBox="1">
            <a:spLocks noChangeArrowheads="1"/>
          </p:cNvSpPr>
          <p:nvPr/>
        </p:nvSpPr>
        <p:spPr>
          <a:xfrm>
            <a:off x="251520" y="332656"/>
            <a:ext cx="8712968" cy="496855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32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8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4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28600" indent="-228600">
              <a:lnSpc>
                <a:spcPct val="95000"/>
              </a:lnSpc>
              <a:spcBef>
                <a:spcPct val="50000"/>
              </a:spcBef>
              <a:spcAft>
                <a:spcPct val="50000"/>
              </a:spcAft>
              <a:buSzPct val="90000"/>
              <a:buFont typeface="Wingdings" pitchFamily="2" charset="2"/>
              <a:buChar char="§"/>
              <a:defRPr/>
            </a:pPr>
            <a:r>
              <a:rPr lang="es-ES_tradnl" sz="2800" dirty="0" smtClean="0"/>
              <a:t>La planificación de la investigación educativa no es un asunto arbitrario, la investigación misma es </a:t>
            </a:r>
            <a:r>
              <a:rPr lang="es-ES_tradnl" sz="2800" b="1" dirty="0" smtClean="0"/>
              <a:t>una empresa ineludiblemente ética</a:t>
            </a:r>
            <a:r>
              <a:rPr lang="es-ES_tradnl" sz="2800" dirty="0" smtClean="0"/>
              <a:t>. </a:t>
            </a:r>
          </a:p>
        </p:txBody>
      </p:sp>
      <p:pic>
        <p:nvPicPr>
          <p:cNvPr id="12"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2" y="1700808"/>
            <a:ext cx="4752975" cy="3162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4061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30</a:t>
            </a:fld>
            <a:endParaRPr lang="es-ES"/>
          </a:p>
        </p:txBody>
      </p:sp>
      <p:sp>
        <p:nvSpPr>
          <p:cNvPr id="4" name="Rectangle 2"/>
          <p:cNvSpPr>
            <a:spLocks noGrp="1" noChangeArrowheads="1"/>
          </p:cNvSpPr>
          <p:nvPr>
            <p:ph type="title" idx="4294967295"/>
          </p:nvPr>
        </p:nvSpPr>
        <p:spPr>
          <a:xfrm>
            <a:off x="539750" y="0"/>
            <a:ext cx="8135938" cy="764704"/>
          </a:xfrm>
        </p:spPr>
        <p:txBody>
          <a:bodyPr/>
          <a:lstStyle/>
          <a:p>
            <a:pPr marL="342900" indent="-342900" algn="l" eaLnBrk="1" hangingPunct="1">
              <a:spcBef>
                <a:spcPct val="20000"/>
              </a:spcBef>
            </a:pPr>
            <a:r>
              <a:rPr lang="es-ES" sz="3200" dirty="0" smtClean="0">
                <a:solidFill>
                  <a:schemeClr val="tx1"/>
                </a:solidFill>
              </a:rPr>
              <a:t>Ejemplo de análisis </a:t>
            </a:r>
            <a:r>
              <a:rPr lang="es-ES" sz="3200" dirty="0" err="1" smtClean="0">
                <a:solidFill>
                  <a:schemeClr val="tx1"/>
                </a:solidFill>
              </a:rPr>
              <a:t>fenomenográfico</a:t>
            </a:r>
            <a:r>
              <a:rPr lang="es-ES" sz="2000" dirty="0" smtClean="0">
                <a:solidFill>
                  <a:schemeClr val="tx1"/>
                </a:solidFill>
              </a:rPr>
              <a:t>  </a:t>
            </a:r>
          </a:p>
        </p:txBody>
      </p:sp>
      <p:sp>
        <p:nvSpPr>
          <p:cNvPr id="6" name="Rectangle 29"/>
          <p:cNvSpPr>
            <a:spLocks noChangeArrowheads="1"/>
          </p:cNvSpPr>
          <p:nvPr/>
        </p:nvSpPr>
        <p:spPr bwMode="auto">
          <a:xfrm rot="10800000" flipV="1">
            <a:off x="539552" y="764704"/>
            <a:ext cx="7632700" cy="73025"/>
          </a:xfrm>
          <a:prstGeom prst="rect">
            <a:avLst/>
          </a:prstGeom>
          <a:gradFill rotWithShape="1">
            <a:gsLst>
              <a:gs pos="0">
                <a:srgbClr val="FF0000">
                  <a:alpha val="89000"/>
                </a:srgbClr>
              </a:gs>
              <a:gs pos="100000">
                <a:srgbClr val="FF0000">
                  <a:gamma/>
                  <a:shade val="46275"/>
                  <a:invGamma/>
                </a:srgbClr>
              </a:gs>
            </a:gsLst>
            <a:lin ang="5400000" scaled="1"/>
          </a:gradFill>
          <a:ln w="9525">
            <a:solidFill>
              <a:schemeClr val="tx1"/>
            </a:solidFill>
            <a:miter lim="800000"/>
            <a:headEnd/>
            <a:tailEnd/>
          </a:ln>
        </p:spPr>
        <p:txBody>
          <a:bodyPr wrap="none" anchor="ctr"/>
          <a:lstStyle/>
          <a:p>
            <a:pPr>
              <a:lnSpc>
                <a:spcPct val="100000"/>
              </a:lnSpc>
              <a:spcBef>
                <a:spcPct val="0"/>
              </a:spcBef>
            </a:pPr>
            <a:endParaRPr lang="es-ES">
              <a:solidFill>
                <a:schemeClr val="tx1"/>
              </a:solidFill>
              <a:latin typeface="Calibri" pitchFamily="34" charset="0"/>
            </a:endParaRPr>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Rectángulo"/>
          <p:cNvSpPr/>
          <p:nvPr/>
        </p:nvSpPr>
        <p:spPr>
          <a:xfrm>
            <a:off x="107504" y="980728"/>
            <a:ext cx="8928992" cy="1200329"/>
          </a:xfrm>
          <a:prstGeom prst="rect">
            <a:avLst/>
          </a:prstGeom>
        </p:spPr>
        <p:txBody>
          <a:bodyPr wrap="square">
            <a:spAutoFit/>
          </a:bodyPr>
          <a:lstStyle/>
          <a:p>
            <a:r>
              <a:rPr lang="es-ES" sz="2400" b="1" dirty="0" smtClean="0">
                <a:solidFill>
                  <a:schemeClr val="accent1"/>
                </a:solidFill>
              </a:rPr>
              <a:t>Comentarios finales</a:t>
            </a:r>
          </a:p>
          <a:p>
            <a:r>
              <a:rPr lang="es-ES" sz="2400" dirty="0" smtClean="0"/>
              <a:t>Las tendencias de respuesta obtenidas en los </a:t>
            </a:r>
            <a:r>
              <a:rPr lang="es-ES" sz="2400" b="1" dirty="0" smtClean="0">
                <a:solidFill>
                  <a:schemeClr val="accent1"/>
                </a:solidFill>
              </a:rPr>
              <a:t>dos países </a:t>
            </a:r>
            <a:r>
              <a:rPr lang="es-ES" sz="2400" dirty="0" smtClean="0"/>
              <a:t>son similares</a:t>
            </a:r>
          </a:p>
        </p:txBody>
      </p:sp>
      <p:pic>
        <p:nvPicPr>
          <p:cNvPr id="7" name="Picture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2492896"/>
            <a:ext cx="5832648" cy="4176464"/>
          </a:xfrm>
          <a:prstGeom prst="rect">
            <a:avLst/>
          </a:prstGeom>
          <a:noFill/>
        </p:spPr>
      </p:pic>
    </p:spTree>
    <p:extLst>
      <p:ext uri="{BB962C8B-B14F-4D97-AF65-F5344CB8AC3E}">
        <p14:creationId xmlns:p14="http://schemas.microsoft.com/office/powerpoint/2010/main" xmlns="" val="3690796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31</a:t>
            </a:fld>
            <a:endParaRPr lang="es-ES"/>
          </a:p>
        </p:txBody>
      </p:sp>
      <p:sp>
        <p:nvSpPr>
          <p:cNvPr id="2" name="CuadroTexto 1"/>
          <p:cNvSpPr txBox="1"/>
          <p:nvPr/>
        </p:nvSpPr>
        <p:spPr>
          <a:xfrm>
            <a:off x="467544" y="116632"/>
            <a:ext cx="8352928" cy="1200329"/>
          </a:xfrm>
          <a:prstGeom prst="rect">
            <a:avLst/>
          </a:prstGeom>
          <a:noFill/>
        </p:spPr>
        <p:txBody>
          <a:bodyPr wrap="square" rtlCol="0">
            <a:spAutoFit/>
          </a:bodyPr>
          <a:lstStyle/>
          <a:p>
            <a:pPr algn="ctr"/>
            <a:r>
              <a:rPr lang="es-ES" sz="3600" b="1" dirty="0" smtClean="0">
                <a:solidFill>
                  <a:srgbClr val="2DA2BF"/>
                </a:solidFill>
              </a:rPr>
              <a:t>El análisis </a:t>
            </a:r>
            <a:r>
              <a:rPr lang="es-ES" sz="3600" b="1" dirty="0" err="1" smtClean="0">
                <a:solidFill>
                  <a:srgbClr val="2DA2BF"/>
                </a:solidFill>
              </a:rPr>
              <a:t>fenomenográfico</a:t>
            </a:r>
            <a:r>
              <a:rPr lang="es-ES" sz="3600" b="1" dirty="0" smtClean="0">
                <a:solidFill>
                  <a:srgbClr val="2DA2BF"/>
                </a:solidFill>
              </a:rPr>
              <a:t> en otras preguntas de investigación</a:t>
            </a:r>
            <a:endParaRPr lang="es-ES" sz="3600" b="1" dirty="0">
              <a:solidFill>
                <a:srgbClr val="2DA2BF"/>
              </a:solidFill>
            </a:endParaRPr>
          </a:p>
        </p:txBody>
      </p:sp>
      <p:sp>
        <p:nvSpPr>
          <p:cNvPr id="8" name="AutoShape 1032"/>
          <p:cNvSpPr>
            <a:spLocks noChangeArrowheads="1"/>
          </p:cNvSpPr>
          <p:nvPr/>
        </p:nvSpPr>
        <p:spPr bwMode="auto">
          <a:xfrm>
            <a:off x="5307012" y="1484784"/>
            <a:ext cx="3836988" cy="1728192"/>
          </a:xfrm>
          <a:prstGeom prst="wedgeRoundRectCallout">
            <a:avLst>
              <a:gd name="adj1" fmla="val -38085"/>
              <a:gd name="adj2" fmla="val 134468"/>
              <a:gd name="adj3" fmla="val 16667"/>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r>
              <a:rPr lang="es-MX" sz="3200" dirty="0" smtClean="0">
                <a:latin typeface="Comic Sans MS" charset="0"/>
              </a:rPr>
              <a:t>¿Qué han aprendido los estudiantes?</a:t>
            </a:r>
            <a:endParaRPr lang="es-ES" sz="3200" dirty="0">
              <a:latin typeface="Comic Sans MS" charset="0"/>
            </a:endParaRPr>
          </a:p>
        </p:txBody>
      </p:sp>
      <p:pic>
        <p:nvPicPr>
          <p:cNvPr id="10" name="Imagen 9"/>
          <p:cNvPicPr>
            <a:picLocks noChangeAspect="1"/>
          </p:cNvPicPr>
          <p:nvPr/>
        </p:nvPicPr>
        <p:blipFill>
          <a:blip r:embed="rId2" cstate="print"/>
          <a:stretch>
            <a:fillRect/>
          </a:stretch>
        </p:blipFill>
        <p:spPr>
          <a:xfrm>
            <a:off x="23912" y="3284984"/>
            <a:ext cx="5684343" cy="3573016"/>
          </a:xfrm>
          <a:prstGeom prst="rect">
            <a:avLst/>
          </a:prstGeom>
        </p:spPr>
      </p:pic>
    </p:spTree>
    <p:extLst>
      <p:ext uri="{BB962C8B-B14F-4D97-AF65-F5344CB8AC3E}">
        <p14:creationId xmlns:p14="http://schemas.microsoft.com/office/powerpoint/2010/main" xmlns="" val="16025139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32</a:t>
            </a:fld>
            <a:endParaRPr lang="es-ES"/>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CuadroTexto 3"/>
          <p:cNvSpPr txBox="1"/>
          <p:nvPr/>
        </p:nvSpPr>
        <p:spPr>
          <a:xfrm>
            <a:off x="467544" y="116632"/>
            <a:ext cx="8352928" cy="1200329"/>
          </a:xfrm>
          <a:prstGeom prst="rect">
            <a:avLst/>
          </a:prstGeom>
          <a:noFill/>
        </p:spPr>
        <p:txBody>
          <a:bodyPr wrap="square" rtlCol="0">
            <a:spAutoFit/>
          </a:bodyPr>
          <a:lstStyle/>
          <a:p>
            <a:pPr algn="ctr"/>
            <a:r>
              <a:rPr lang="es-ES" sz="3600" b="1" dirty="0" smtClean="0">
                <a:solidFill>
                  <a:srgbClr val="2DA2BF"/>
                </a:solidFill>
              </a:rPr>
              <a:t>Un diseño pre-post con grupo experimental y de control</a:t>
            </a:r>
            <a:endParaRPr lang="es-ES" sz="3600" b="1" dirty="0">
              <a:solidFill>
                <a:srgbClr val="2DA2BF"/>
              </a:solidFill>
            </a:endParaRPr>
          </a:p>
        </p:txBody>
      </p:sp>
      <p:pic>
        <p:nvPicPr>
          <p:cNvPr id="6" name="Picture 2" descr="D:\Mikel Garmendia\IRAKASKUNTZA\TEKNOLOGIA didaktika\irudiak\331932-rompecabezas-del-cerebro--hombre-de-negocios-con-una-cuenta-para-resolver-puzzles.jpg"/>
          <p:cNvPicPr>
            <a:picLocks noGrp="1" noChangeAspect="1" noChangeArrowheads="1"/>
          </p:cNvPicPr>
          <p:nvPr>
            <p:ph idx="1"/>
          </p:nvPr>
        </p:nvPicPr>
        <p:blipFill>
          <a:blip r:embed="rId2" cstate="print"/>
          <a:srcRect/>
          <a:stretch>
            <a:fillRect/>
          </a:stretch>
        </p:blipFill>
        <p:spPr>
          <a:xfrm>
            <a:off x="395536" y="1628800"/>
            <a:ext cx="2581275" cy="3810000"/>
          </a:xfrm>
          <a:noFill/>
        </p:spPr>
      </p:pic>
      <p:pic>
        <p:nvPicPr>
          <p:cNvPr id="7" name="Picture 3" descr="D:\Mikel Garmendia\IRAKASKUNTZA\TEKNOLOGIA didaktika\irudiak\puzzle5-3d.jpg"/>
          <p:cNvPicPr>
            <a:picLocks noChangeAspect="1" noChangeArrowheads="1"/>
          </p:cNvPicPr>
          <p:nvPr/>
        </p:nvPicPr>
        <p:blipFill>
          <a:blip r:embed="rId3" cstate="print"/>
          <a:srcRect/>
          <a:stretch>
            <a:fillRect/>
          </a:stretch>
        </p:blipFill>
        <p:spPr bwMode="auto">
          <a:xfrm>
            <a:off x="4788024" y="1844824"/>
            <a:ext cx="4203700" cy="3771900"/>
          </a:xfrm>
          <a:prstGeom prst="rect">
            <a:avLst/>
          </a:prstGeom>
          <a:noFill/>
          <a:ln w="9525">
            <a:noFill/>
            <a:miter lim="800000"/>
            <a:headEnd/>
            <a:tailEnd/>
          </a:ln>
        </p:spPr>
      </p:pic>
      <p:sp>
        <p:nvSpPr>
          <p:cNvPr id="2" name="Flecha derecha 1"/>
          <p:cNvSpPr/>
          <p:nvPr/>
        </p:nvSpPr>
        <p:spPr>
          <a:xfrm>
            <a:off x="3419872" y="3140968"/>
            <a:ext cx="1440160" cy="144016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CuadroTexto 2"/>
          <p:cNvSpPr txBox="1"/>
          <p:nvPr/>
        </p:nvSpPr>
        <p:spPr>
          <a:xfrm>
            <a:off x="251520" y="5733256"/>
            <a:ext cx="8568952" cy="830997"/>
          </a:xfrm>
          <a:prstGeom prst="rect">
            <a:avLst/>
          </a:prstGeom>
          <a:noFill/>
        </p:spPr>
        <p:txBody>
          <a:bodyPr wrap="square" rtlCol="0">
            <a:spAutoFit/>
          </a:bodyPr>
          <a:lstStyle/>
          <a:p>
            <a:pPr algn="ctr"/>
            <a:r>
              <a:rPr lang="es-ES" sz="2400" b="1" dirty="0" smtClean="0"/>
              <a:t>Enseñanza basada en resolución guiada de problemas</a:t>
            </a:r>
          </a:p>
          <a:p>
            <a:pPr algn="ctr"/>
            <a:r>
              <a:rPr lang="en-US" sz="2400" dirty="0" smtClean="0"/>
              <a:t>(Martinez</a:t>
            </a:r>
            <a:r>
              <a:rPr lang="en-US" sz="2400" dirty="0"/>
              <a:t>-</a:t>
            </a:r>
            <a:r>
              <a:rPr lang="en-US" sz="2400" dirty="0" err="1"/>
              <a:t>Torregrosa</a:t>
            </a:r>
            <a:r>
              <a:rPr lang="en-US" sz="2400" dirty="0"/>
              <a:t> et al, </a:t>
            </a:r>
            <a:r>
              <a:rPr lang="en-US" sz="2400" dirty="0" smtClean="0"/>
              <a:t>2012</a:t>
            </a:r>
            <a:r>
              <a:rPr lang="en-US" sz="2400" dirty="0"/>
              <a:t>)</a:t>
            </a:r>
            <a:endParaRPr lang="es-ES" sz="2400" b="1" dirty="0"/>
          </a:p>
        </p:txBody>
      </p:sp>
    </p:spTree>
    <p:extLst>
      <p:ext uri="{BB962C8B-B14F-4D97-AF65-F5344CB8AC3E}">
        <p14:creationId xmlns:p14="http://schemas.microsoft.com/office/powerpoint/2010/main" xmlns="" val="23951438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33</a:t>
            </a:fld>
            <a:endParaRPr lang="es-ES"/>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uadroTexto 1"/>
          <p:cNvSpPr txBox="1"/>
          <p:nvPr/>
        </p:nvSpPr>
        <p:spPr>
          <a:xfrm>
            <a:off x="395536" y="404664"/>
            <a:ext cx="8496944" cy="1323439"/>
          </a:xfrm>
          <a:prstGeom prst="rect">
            <a:avLst/>
          </a:prstGeom>
          <a:noFill/>
        </p:spPr>
        <p:txBody>
          <a:bodyPr wrap="square" rtlCol="0">
            <a:spAutoFit/>
          </a:bodyPr>
          <a:lstStyle/>
          <a:p>
            <a:r>
              <a:rPr lang="es-ES" sz="2000" dirty="0" err="1" smtClean="0"/>
              <a:t>Zuza</a:t>
            </a:r>
            <a:r>
              <a:rPr lang="es-ES" sz="2000" dirty="0" smtClean="0"/>
              <a:t>, K., </a:t>
            </a:r>
            <a:r>
              <a:rPr lang="es-ES" sz="2000" dirty="0" err="1"/>
              <a:t>Almudi</a:t>
            </a:r>
            <a:r>
              <a:rPr lang="es-ES" sz="2000" dirty="0"/>
              <a:t>́</a:t>
            </a:r>
            <a:r>
              <a:rPr lang="es-ES" sz="2000" dirty="0" smtClean="0"/>
              <a:t>,J.M., </a:t>
            </a:r>
            <a:r>
              <a:rPr lang="es-ES" sz="2000" dirty="0" err="1" smtClean="0"/>
              <a:t>Leniz</a:t>
            </a:r>
            <a:r>
              <a:rPr lang="es-ES" sz="2000" dirty="0" smtClean="0"/>
              <a:t>, A. &amp; </a:t>
            </a:r>
            <a:r>
              <a:rPr lang="es-ES" sz="2000" dirty="0" err="1" smtClean="0"/>
              <a:t>Guisasola</a:t>
            </a:r>
            <a:r>
              <a:rPr lang="es-ES" sz="2000" dirty="0" smtClean="0"/>
              <a:t>, J. 2014, </a:t>
            </a:r>
            <a:r>
              <a:rPr lang="es-ES" sz="2000" dirty="0" err="1"/>
              <a:t>Addressing</a:t>
            </a:r>
            <a:r>
              <a:rPr lang="es-ES" sz="2000" dirty="0"/>
              <a:t> </a:t>
            </a:r>
            <a:r>
              <a:rPr lang="es-ES" sz="2000" dirty="0" err="1"/>
              <a:t>students</a:t>
            </a:r>
            <a:r>
              <a:rPr lang="es-ES" sz="2000" dirty="0"/>
              <a:t>’ </a:t>
            </a:r>
            <a:r>
              <a:rPr lang="es-ES" sz="2000" dirty="0" err="1"/>
              <a:t>difficulties</a:t>
            </a:r>
            <a:r>
              <a:rPr lang="es-ES" sz="2000" dirty="0"/>
              <a:t> </a:t>
            </a:r>
            <a:r>
              <a:rPr lang="es-ES" sz="2000" dirty="0" err="1"/>
              <a:t>with</a:t>
            </a:r>
            <a:r>
              <a:rPr lang="es-ES" sz="2000" dirty="0"/>
              <a:t> </a:t>
            </a:r>
            <a:r>
              <a:rPr lang="es-ES" sz="2000" dirty="0" err="1"/>
              <a:t>Faraday’s</a:t>
            </a:r>
            <a:r>
              <a:rPr lang="es-ES" sz="2000" dirty="0"/>
              <a:t> </a:t>
            </a:r>
            <a:r>
              <a:rPr lang="es-ES" sz="2000" dirty="0" err="1"/>
              <a:t>law</a:t>
            </a:r>
            <a:r>
              <a:rPr lang="es-ES" sz="2000" dirty="0"/>
              <a:t>: A </a:t>
            </a:r>
            <a:r>
              <a:rPr lang="es-ES" sz="2000" dirty="0" err="1"/>
              <a:t>guided</a:t>
            </a:r>
            <a:r>
              <a:rPr lang="es-ES" sz="2000" dirty="0"/>
              <a:t> </a:t>
            </a:r>
            <a:r>
              <a:rPr lang="es-ES" sz="2000" dirty="0" err="1"/>
              <a:t>problem</a:t>
            </a:r>
            <a:r>
              <a:rPr lang="es-ES" sz="2000" dirty="0"/>
              <a:t> </a:t>
            </a:r>
            <a:r>
              <a:rPr lang="es-ES" sz="2000" dirty="0" err="1"/>
              <a:t>solving</a:t>
            </a:r>
            <a:r>
              <a:rPr lang="es-ES" sz="2000" dirty="0"/>
              <a:t> </a:t>
            </a:r>
            <a:r>
              <a:rPr lang="es-ES" sz="2000" dirty="0" err="1" smtClean="0"/>
              <a:t>approach</a:t>
            </a:r>
            <a:r>
              <a:rPr lang="es-ES" sz="2000" dirty="0" smtClean="0"/>
              <a:t>, </a:t>
            </a:r>
            <a:r>
              <a:rPr lang="es-ES" sz="2000" i="1" dirty="0" err="1" smtClean="0"/>
              <a:t>Physical</a:t>
            </a:r>
            <a:r>
              <a:rPr lang="es-ES" sz="2000" i="1" dirty="0" smtClean="0"/>
              <a:t> </a:t>
            </a:r>
            <a:r>
              <a:rPr lang="es-ES" sz="2000" i="1" dirty="0" err="1" smtClean="0"/>
              <a:t>Review</a:t>
            </a:r>
            <a:r>
              <a:rPr lang="es-ES" sz="2000" i="1" dirty="0" smtClean="0"/>
              <a:t> </a:t>
            </a:r>
            <a:r>
              <a:rPr lang="es-ES" sz="2000" i="1" dirty="0" err="1" smtClean="0"/>
              <a:t>Special</a:t>
            </a:r>
            <a:r>
              <a:rPr lang="es-ES" sz="2000" i="1" dirty="0" smtClean="0"/>
              <a:t> </a:t>
            </a:r>
            <a:r>
              <a:rPr lang="es-ES" sz="2000" i="1" dirty="0" err="1" smtClean="0"/>
              <a:t>Topics</a:t>
            </a:r>
            <a:r>
              <a:rPr lang="es-ES" sz="2000" i="1" dirty="0" smtClean="0"/>
              <a:t> - </a:t>
            </a:r>
            <a:r>
              <a:rPr lang="es-ES" sz="2000" i="1" dirty="0" err="1" smtClean="0"/>
              <a:t>Physics</a:t>
            </a:r>
            <a:r>
              <a:rPr lang="es-ES" sz="2000" i="1" dirty="0" smtClean="0"/>
              <a:t> </a:t>
            </a:r>
            <a:r>
              <a:rPr lang="es-ES" sz="2000" i="1" dirty="0" err="1" smtClean="0"/>
              <a:t>Education</a:t>
            </a:r>
            <a:r>
              <a:rPr lang="es-ES" sz="2000" i="1" dirty="0" smtClean="0"/>
              <a:t> </a:t>
            </a:r>
            <a:r>
              <a:rPr lang="es-ES" sz="2000" i="1" dirty="0" err="1" smtClean="0"/>
              <a:t>Research</a:t>
            </a:r>
            <a:r>
              <a:rPr lang="es-ES" sz="2000" i="1" dirty="0" smtClean="0"/>
              <a:t> </a:t>
            </a:r>
            <a:r>
              <a:rPr lang="es-ES" sz="2000" dirty="0" smtClean="0"/>
              <a:t>10, </a:t>
            </a:r>
            <a:r>
              <a:rPr lang="es-ES" sz="2000" dirty="0"/>
              <a:t>010122 </a:t>
            </a:r>
          </a:p>
        </p:txBody>
      </p:sp>
      <p:graphicFrame>
        <p:nvGraphicFramePr>
          <p:cNvPr id="6" name="7 Tabla"/>
          <p:cNvGraphicFramePr>
            <a:graphicFrameLocks noGrp="1"/>
          </p:cNvGraphicFramePr>
          <p:nvPr>
            <p:extLst>
              <p:ext uri="{D42A27DB-BD31-4B8C-83A1-F6EECF244321}">
                <p14:modId xmlns:p14="http://schemas.microsoft.com/office/powerpoint/2010/main" xmlns="" val="1264280928"/>
              </p:ext>
            </p:extLst>
          </p:nvPr>
        </p:nvGraphicFramePr>
        <p:xfrm>
          <a:off x="395536" y="2492896"/>
          <a:ext cx="8208911" cy="3693114"/>
        </p:xfrm>
        <a:graphic>
          <a:graphicData uri="http://schemas.openxmlformats.org/drawingml/2006/table">
            <a:tbl>
              <a:tblPr/>
              <a:tblGrid>
                <a:gridCol w="1046308"/>
                <a:gridCol w="7162603"/>
              </a:tblGrid>
              <a:tr h="418238">
                <a:tc>
                  <a:txBody>
                    <a:bodyPr/>
                    <a:lstStyle/>
                    <a:p>
                      <a:pPr algn="ct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dirty="0" err="1" smtClean="0">
                          <a:latin typeface="+mn-lt"/>
                          <a:ea typeface="MS ??"/>
                          <a:cs typeface="Times New Roman"/>
                        </a:rPr>
                        <a:t>Cuestión</a:t>
                      </a:r>
                      <a:endParaRPr lang="es-ES" sz="1600" dirty="0">
                        <a:latin typeface="+mn-lt"/>
                        <a:ea typeface="MS ??"/>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000" dirty="0" err="1" smtClean="0">
                          <a:latin typeface="+mn-lt"/>
                          <a:ea typeface="MS ??"/>
                          <a:cs typeface="Times New Roman"/>
                        </a:rPr>
                        <a:t>Indicadores</a:t>
                      </a:r>
                      <a:r>
                        <a:rPr lang="en-GB" sz="2000" baseline="0" dirty="0" smtClean="0">
                          <a:latin typeface="+mn-lt"/>
                          <a:ea typeface="MS ??"/>
                          <a:cs typeface="Times New Roman"/>
                        </a:rPr>
                        <a:t> de </a:t>
                      </a:r>
                      <a:r>
                        <a:rPr lang="en-GB" sz="2000" baseline="0" dirty="0" err="1" smtClean="0">
                          <a:latin typeface="+mn-lt"/>
                          <a:ea typeface="MS ??"/>
                          <a:cs typeface="Times New Roman"/>
                        </a:rPr>
                        <a:t>aprendizaje</a:t>
                      </a:r>
                      <a:r>
                        <a:rPr lang="en-GB" sz="2000" baseline="0" dirty="0" smtClean="0">
                          <a:latin typeface="+mn-lt"/>
                          <a:ea typeface="MS ??"/>
                          <a:cs typeface="Times New Roman"/>
                        </a:rPr>
                        <a:t> </a:t>
                      </a:r>
                      <a:r>
                        <a:rPr lang="en-GB" sz="2000" baseline="0" dirty="0" err="1" smtClean="0">
                          <a:latin typeface="+mn-lt"/>
                          <a:ea typeface="MS ??"/>
                          <a:cs typeface="Times New Roman"/>
                        </a:rPr>
                        <a:t>evaluados</a:t>
                      </a:r>
                      <a:endParaRPr lang="es-ES" sz="2000" dirty="0">
                        <a:latin typeface="+mn-lt"/>
                        <a:ea typeface="MS ??"/>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238">
                <a:tc>
                  <a:txBody>
                    <a:bodyPr/>
                    <a:lstStyle/>
                    <a:p>
                      <a:pPr algn="just">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000" dirty="0">
                          <a:latin typeface="+mn-lt"/>
                          <a:ea typeface="MS ??"/>
                          <a:cs typeface="Times New Roman"/>
                        </a:rPr>
                        <a:t>Q1</a:t>
                      </a:r>
                      <a:endParaRPr lang="es-ES" sz="2000" dirty="0">
                        <a:latin typeface="+mn-lt"/>
                        <a:ea typeface="MS ??"/>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000" dirty="0" err="1" smtClean="0">
                          <a:latin typeface="+mn-lt"/>
                          <a:ea typeface="MS ??"/>
                          <a:cs typeface="Times New Roman"/>
                        </a:rPr>
                        <a:t>Explicación</a:t>
                      </a:r>
                      <a:r>
                        <a:rPr lang="en-GB" sz="2000" dirty="0" smtClean="0">
                          <a:latin typeface="+mn-lt"/>
                          <a:ea typeface="MS ??"/>
                          <a:cs typeface="Times New Roman"/>
                        </a:rPr>
                        <a:t> </a:t>
                      </a:r>
                      <a:r>
                        <a:rPr lang="en-GB" sz="2000" dirty="0" err="1" smtClean="0">
                          <a:latin typeface="+mn-lt"/>
                          <a:ea typeface="MS ??"/>
                          <a:cs typeface="Times New Roman"/>
                        </a:rPr>
                        <a:t>modelo</a:t>
                      </a:r>
                      <a:r>
                        <a:rPr lang="en-GB" sz="2000" dirty="0" smtClean="0">
                          <a:latin typeface="+mn-lt"/>
                          <a:ea typeface="MS ??"/>
                          <a:cs typeface="Times New Roman"/>
                        </a:rPr>
                        <a:t> de</a:t>
                      </a:r>
                      <a:r>
                        <a:rPr lang="en-GB" sz="2000" baseline="0" dirty="0" smtClean="0">
                          <a:latin typeface="+mn-lt"/>
                          <a:ea typeface="MS ??"/>
                          <a:cs typeface="Times New Roman"/>
                        </a:rPr>
                        <a:t> campo</a:t>
                      </a:r>
                      <a:r>
                        <a:rPr lang="en-GB" sz="2000" dirty="0" smtClean="0">
                          <a:latin typeface="+mn-lt"/>
                          <a:ea typeface="MS ??"/>
                          <a:cs typeface="Times New Roman"/>
                        </a:rPr>
                        <a:t> : </a:t>
                      </a:r>
                      <a:r>
                        <a:rPr lang="en-GB" sz="2000" dirty="0" err="1" smtClean="0">
                          <a:latin typeface="+mn-lt"/>
                          <a:ea typeface="MS ??"/>
                          <a:cs typeface="Times New Roman"/>
                        </a:rPr>
                        <a:t>variación</a:t>
                      </a:r>
                      <a:r>
                        <a:rPr lang="en-GB" sz="2000" baseline="0" dirty="0" smtClean="0">
                          <a:latin typeface="+mn-lt"/>
                          <a:ea typeface="MS ??"/>
                          <a:cs typeface="Times New Roman"/>
                        </a:rPr>
                        <a:t> del campo </a:t>
                      </a:r>
                      <a:r>
                        <a:rPr lang="en-GB" sz="2000" baseline="0" dirty="0" err="1" smtClean="0">
                          <a:latin typeface="+mn-lt"/>
                          <a:ea typeface="MS ??"/>
                          <a:cs typeface="Times New Roman"/>
                        </a:rPr>
                        <a:t>magnético</a:t>
                      </a:r>
                      <a:r>
                        <a:rPr lang="en-GB" sz="2000" baseline="0" dirty="0" smtClean="0">
                          <a:latin typeface="+mn-lt"/>
                          <a:ea typeface="MS ??"/>
                          <a:cs typeface="Times New Roman"/>
                        </a:rPr>
                        <a:t>, </a:t>
                      </a:r>
                      <a:r>
                        <a:rPr lang="en-GB" sz="2000" baseline="0" dirty="0" err="1" smtClean="0">
                          <a:latin typeface="+mn-lt"/>
                          <a:ea typeface="MS ??"/>
                          <a:cs typeface="Times New Roman"/>
                        </a:rPr>
                        <a:t>variación</a:t>
                      </a:r>
                      <a:r>
                        <a:rPr lang="en-GB" sz="2000" baseline="0" dirty="0" smtClean="0">
                          <a:latin typeface="+mn-lt"/>
                          <a:ea typeface="MS ??"/>
                          <a:cs typeface="Times New Roman"/>
                        </a:rPr>
                        <a:t> del </a:t>
                      </a:r>
                      <a:r>
                        <a:rPr lang="en-GB" sz="2000" baseline="0" dirty="0" err="1" smtClean="0">
                          <a:latin typeface="+mn-lt"/>
                          <a:ea typeface="MS ??"/>
                          <a:cs typeface="Times New Roman"/>
                        </a:rPr>
                        <a:t>flujo</a:t>
                      </a:r>
                      <a:endParaRPr lang="es-ES" sz="2000" dirty="0">
                        <a:latin typeface="+mn-lt"/>
                        <a:ea typeface="MS ??"/>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836476">
                <a:tc>
                  <a:txBody>
                    <a:bodyPr/>
                    <a:lstStyle/>
                    <a:p>
                      <a:pPr algn="just">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000">
                          <a:latin typeface="+mn-lt"/>
                          <a:ea typeface="MS ??"/>
                          <a:cs typeface="Times New Roman"/>
                        </a:rPr>
                        <a:t>Q2</a:t>
                      </a:r>
                      <a:endParaRPr lang="es-ES" sz="2000">
                        <a:latin typeface="+mn-lt"/>
                        <a:ea typeface="MS ??"/>
                        <a:cs typeface="Times New Roman"/>
                      </a:endParaRPr>
                    </a:p>
                  </a:txBody>
                  <a:tcPr marL="68580" marR="68580" marT="0" marB="0">
                    <a:lnL>
                      <a:noFill/>
                    </a:lnL>
                    <a:lnR>
                      <a:noFill/>
                    </a:lnR>
                    <a:lnT>
                      <a:noFill/>
                    </a:lnT>
                    <a:lnB>
                      <a:noFill/>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n-GB" sz="2000" dirty="0" err="1" smtClean="0">
                          <a:latin typeface="+mn-lt"/>
                          <a:ea typeface="MS ??"/>
                          <a:cs typeface="Times New Roman"/>
                        </a:rPr>
                        <a:t>Explicación</a:t>
                      </a:r>
                      <a:r>
                        <a:rPr lang="en-GB" sz="2000" dirty="0" smtClean="0">
                          <a:latin typeface="+mn-lt"/>
                          <a:ea typeface="MS ??"/>
                          <a:cs typeface="Times New Roman"/>
                        </a:rPr>
                        <a:t> </a:t>
                      </a:r>
                      <a:r>
                        <a:rPr lang="en-GB" sz="2000" dirty="0" err="1" smtClean="0">
                          <a:latin typeface="+mn-lt"/>
                          <a:ea typeface="MS ??"/>
                          <a:cs typeface="Times New Roman"/>
                        </a:rPr>
                        <a:t>modelo</a:t>
                      </a:r>
                      <a:r>
                        <a:rPr lang="en-GB" sz="2000" dirty="0" smtClean="0">
                          <a:latin typeface="+mn-lt"/>
                          <a:ea typeface="MS ??"/>
                          <a:cs typeface="Times New Roman"/>
                        </a:rPr>
                        <a:t> de</a:t>
                      </a:r>
                      <a:r>
                        <a:rPr lang="en-GB" sz="2000" baseline="0" dirty="0" smtClean="0">
                          <a:latin typeface="+mn-lt"/>
                          <a:ea typeface="MS ??"/>
                          <a:cs typeface="Times New Roman"/>
                        </a:rPr>
                        <a:t> campo</a:t>
                      </a:r>
                      <a:r>
                        <a:rPr lang="en-GB" sz="2000" dirty="0" smtClean="0">
                          <a:latin typeface="+mn-lt"/>
                          <a:ea typeface="MS ??"/>
                          <a:cs typeface="Times New Roman"/>
                        </a:rPr>
                        <a:t> :</a:t>
                      </a:r>
                      <a:r>
                        <a:rPr lang="en-GB" sz="2000" baseline="0" dirty="0" smtClean="0">
                          <a:latin typeface="+mn-lt"/>
                          <a:ea typeface="MS ??"/>
                          <a:cs typeface="Times New Roman"/>
                        </a:rPr>
                        <a:t> </a:t>
                      </a:r>
                      <a:r>
                        <a:rPr lang="en-GB" sz="2000" baseline="0" dirty="0" err="1" smtClean="0">
                          <a:latin typeface="+mn-lt"/>
                          <a:ea typeface="MS ??"/>
                          <a:cs typeface="Times New Roman"/>
                        </a:rPr>
                        <a:t>variación</a:t>
                      </a:r>
                      <a:r>
                        <a:rPr lang="en-GB" sz="2000" baseline="0" dirty="0" smtClean="0">
                          <a:latin typeface="+mn-lt"/>
                          <a:ea typeface="MS ??"/>
                          <a:cs typeface="Times New Roman"/>
                        </a:rPr>
                        <a:t> del </a:t>
                      </a:r>
                      <a:r>
                        <a:rPr lang="en-GB" sz="2000" baseline="0" dirty="0" err="1" smtClean="0">
                          <a:latin typeface="+mn-lt"/>
                          <a:ea typeface="MS ??"/>
                          <a:cs typeface="Times New Roman"/>
                        </a:rPr>
                        <a:t>flujo</a:t>
                      </a:r>
                      <a:r>
                        <a:rPr lang="en-GB" sz="2000" baseline="0" dirty="0" smtClean="0">
                          <a:latin typeface="+mn-lt"/>
                          <a:ea typeface="MS ??"/>
                          <a:cs typeface="Times New Roman"/>
                        </a:rPr>
                        <a:t>, </a:t>
                      </a:r>
                      <a:r>
                        <a:rPr lang="en-GB" sz="2000" baseline="0" dirty="0" err="1" smtClean="0">
                          <a:latin typeface="+mn-lt"/>
                          <a:ea typeface="MS ??"/>
                          <a:cs typeface="Times New Roman"/>
                        </a:rPr>
                        <a:t>naturaleza</a:t>
                      </a:r>
                      <a:r>
                        <a:rPr lang="en-GB" sz="2000" baseline="0" dirty="0" smtClean="0">
                          <a:latin typeface="+mn-lt"/>
                          <a:ea typeface="MS ??"/>
                          <a:cs typeface="Times New Roman"/>
                        </a:rPr>
                        <a:t> no-</a:t>
                      </a:r>
                      <a:r>
                        <a:rPr lang="en-GB" sz="2000" baseline="0" dirty="0" err="1" smtClean="0">
                          <a:latin typeface="+mn-lt"/>
                          <a:ea typeface="MS ??"/>
                          <a:cs typeface="Times New Roman"/>
                        </a:rPr>
                        <a:t>coulombiana</a:t>
                      </a:r>
                      <a:r>
                        <a:rPr lang="en-GB" sz="2000" baseline="0" dirty="0" smtClean="0">
                          <a:latin typeface="+mn-lt"/>
                          <a:ea typeface="MS ??"/>
                          <a:cs typeface="Times New Roman"/>
                        </a:rPr>
                        <a:t> del campo </a:t>
                      </a:r>
                      <a:r>
                        <a:rPr lang="en-GB" sz="2000" baseline="0" dirty="0" err="1" smtClean="0">
                          <a:latin typeface="+mn-lt"/>
                          <a:ea typeface="MS ??"/>
                          <a:cs typeface="Times New Roman"/>
                        </a:rPr>
                        <a:t>eléctrico</a:t>
                      </a:r>
                      <a:r>
                        <a:rPr lang="en-GB" sz="2000" baseline="0" dirty="0" smtClean="0">
                          <a:latin typeface="+mn-lt"/>
                          <a:ea typeface="MS ??"/>
                          <a:cs typeface="Times New Roman"/>
                        </a:rPr>
                        <a:t> </a:t>
                      </a:r>
                      <a:r>
                        <a:rPr lang="en-GB" sz="2000" baseline="0" dirty="0" err="1" smtClean="0">
                          <a:latin typeface="+mn-lt"/>
                          <a:ea typeface="MS ??"/>
                          <a:cs typeface="Times New Roman"/>
                        </a:rPr>
                        <a:t>inducido</a:t>
                      </a:r>
                      <a:endParaRPr lang="es-ES" sz="2000" dirty="0" smtClean="0">
                        <a:latin typeface="+mn-lt"/>
                        <a:ea typeface="MS ??"/>
                        <a:cs typeface="Times New Roman"/>
                      </a:endParaRPr>
                    </a:p>
                  </a:txBody>
                  <a:tcPr marL="68580" marR="68580" marT="0" marB="0">
                    <a:lnL>
                      <a:noFill/>
                    </a:lnL>
                    <a:lnR>
                      <a:noFill/>
                    </a:lnR>
                    <a:lnT>
                      <a:noFill/>
                    </a:lnT>
                    <a:lnB>
                      <a:noFill/>
                    </a:lnB>
                  </a:tcPr>
                </a:tc>
              </a:tr>
              <a:tr h="836476">
                <a:tc>
                  <a:txBody>
                    <a:bodyPr/>
                    <a:lstStyle/>
                    <a:p>
                      <a:pPr algn="just">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000">
                          <a:latin typeface="+mn-lt"/>
                          <a:ea typeface="MS ??"/>
                          <a:cs typeface="Times New Roman"/>
                        </a:rPr>
                        <a:t>Q3</a:t>
                      </a:r>
                      <a:endParaRPr lang="es-ES" sz="2000">
                        <a:latin typeface="+mn-lt"/>
                        <a:ea typeface="MS ??"/>
                        <a:cs typeface="Times New Roman"/>
                      </a:endParaRPr>
                    </a:p>
                  </a:txBody>
                  <a:tcPr marL="68580" marR="68580" marT="0" marB="0">
                    <a:lnL>
                      <a:noFill/>
                    </a:lnL>
                    <a:lnR>
                      <a:noFill/>
                    </a:lnR>
                    <a:lnT>
                      <a:noFill/>
                    </a:lnT>
                    <a:lnB>
                      <a:noFill/>
                    </a:lnB>
                  </a:tcPr>
                </a:tc>
                <a:tc>
                  <a:txBody>
                    <a:bodyPr/>
                    <a:lstStyle/>
                    <a:p>
                      <a:pPr algn="just">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000" dirty="0" err="1" smtClean="0">
                          <a:latin typeface="+mn-lt"/>
                          <a:ea typeface="MS ??"/>
                          <a:cs typeface="Times New Roman"/>
                        </a:rPr>
                        <a:t>Explicación</a:t>
                      </a:r>
                      <a:r>
                        <a:rPr lang="en-GB" sz="2000" dirty="0" smtClean="0">
                          <a:latin typeface="+mn-lt"/>
                          <a:ea typeface="MS ??"/>
                          <a:cs typeface="Times New Roman"/>
                        </a:rPr>
                        <a:t> </a:t>
                      </a:r>
                      <a:r>
                        <a:rPr lang="en-GB" sz="2000" dirty="0" err="1" smtClean="0">
                          <a:latin typeface="+mn-lt"/>
                          <a:ea typeface="MS ??"/>
                          <a:cs typeface="Times New Roman"/>
                        </a:rPr>
                        <a:t>modelo</a:t>
                      </a:r>
                      <a:r>
                        <a:rPr lang="en-GB" sz="2000" dirty="0" smtClean="0">
                          <a:latin typeface="+mn-lt"/>
                          <a:ea typeface="MS ??"/>
                          <a:cs typeface="Times New Roman"/>
                        </a:rPr>
                        <a:t> </a:t>
                      </a:r>
                      <a:r>
                        <a:rPr lang="en-GB" sz="2000" dirty="0" err="1" smtClean="0">
                          <a:latin typeface="+mn-lt"/>
                          <a:ea typeface="MS ??"/>
                          <a:cs typeface="Times New Roman"/>
                        </a:rPr>
                        <a:t>fuerza</a:t>
                      </a:r>
                      <a:r>
                        <a:rPr lang="en-GB" sz="2000" dirty="0" smtClean="0">
                          <a:latin typeface="+mn-lt"/>
                          <a:ea typeface="MS ??"/>
                          <a:cs typeface="Times New Roman"/>
                        </a:rPr>
                        <a:t> Lorentz: </a:t>
                      </a:r>
                      <a:r>
                        <a:rPr lang="en-GB" sz="2000" dirty="0" err="1" smtClean="0">
                          <a:latin typeface="+mn-lt"/>
                          <a:ea typeface="MS ??"/>
                          <a:cs typeface="Times New Roman"/>
                        </a:rPr>
                        <a:t>emf</a:t>
                      </a:r>
                      <a:r>
                        <a:rPr lang="en-GB" sz="2000" dirty="0" smtClean="0">
                          <a:latin typeface="+mn-lt"/>
                          <a:ea typeface="MS ??"/>
                          <a:cs typeface="Times New Roman"/>
                        </a:rPr>
                        <a:t> de </a:t>
                      </a:r>
                      <a:r>
                        <a:rPr lang="en-GB" sz="2000" dirty="0" err="1" smtClean="0">
                          <a:latin typeface="+mn-lt"/>
                          <a:ea typeface="MS ??"/>
                          <a:cs typeface="Times New Roman"/>
                        </a:rPr>
                        <a:t>movimiento</a:t>
                      </a:r>
                      <a:r>
                        <a:rPr lang="en-GB" sz="2000" dirty="0" smtClean="0">
                          <a:latin typeface="+mn-lt"/>
                          <a:ea typeface="MS ??"/>
                          <a:cs typeface="Times New Roman"/>
                        </a:rPr>
                        <a:t>, </a:t>
                      </a:r>
                      <a:r>
                        <a:rPr lang="en-GB" sz="2000" dirty="0" err="1" smtClean="0">
                          <a:latin typeface="+mn-lt"/>
                          <a:ea typeface="MS ??"/>
                          <a:cs typeface="Times New Roman"/>
                        </a:rPr>
                        <a:t>fuerzas</a:t>
                      </a:r>
                      <a:r>
                        <a:rPr lang="en-GB" sz="2000" baseline="0" dirty="0" smtClean="0">
                          <a:latin typeface="+mn-lt"/>
                          <a:ea typeface="MS ??"/>
                          <a:cs typeface="Times New Roman"/>
                        </a:rPr>
                        <a:t> </a:t>
                      </a:r>
                      <a:r>
                        <a:rPr lang="en-GB" sz="2000" baseline="0" dirty="0" err="1" smtClean="0">
                          <a:latin typeface="+mn-lt"/>
                          <a:ea typeface="MS ??"/>
                          <a:cs typeface="Times New Roman"/>
                        </a:rPr>
                        <a:t>magnéticas</a:t>
                      </a:r>
                      <a:r>
                        <a:rPr lang="en-GB" sz="2000" baseline="0" dirty="0" smtClean="0">
                          <a:latin typeface="+mn-lt"/>
                          <a:ea typeface="MS ??"/>
                          <a:cs typeface="Times New Roman"/>
                        </a:rPr>
                        <a:t> </a:t>
                      </a:r>
                      <a:r>
                        <a:rPr lang="en-GB" sz="2000" baseline="0" dirty="0" err="1" smtClean="0">
                          <a:latin typeface="+mn-lt"/>
                          <a:ea typeface="MS ??"/>
                          <a:cs typeface="Times New Roman"/>
                        </a:rPr>
                        <a:t>sobre</a:t>
                      </a:r>
                      <a:r>
                        <a:rPr lang="en-GB" sz="2000" baseline="0" dirty="0" smtClean="0">
                          <a:latin typeface="+mn-lt"/>
                          <a:ea typeface="MS ??"/>
                          <a:cs typeface="Times New Roman"/>
                        </a:rPr>
                        <a:t> un conductor en </a:t>
                      </a:r>
                      <a:r>
                        <a:rPr lang="en-GB" sz="2000" baseline="0" dirty="0" err="1" smtClean="0">
                          <a:latin typeface="+mn-lt"/>
                          <a:ea typeface="MS ??"/>
                          <a:cs typeface="Times New Roman"/>
                        </a:rPr>
                        <a:t>movimiento</a:t>
                      </a:r>
                      <a:r>
                        <a:rPr lang="en-GB" sz="2000" baseline="0" dirty="0" smtClean="0">
                          <a:latin typeface="+mn-lt"/>
                          <a:ea typeface="MS ??"/>
                          <a:cs typeface="Times New Roman"/>
                        </a:rPr>
                        <a:t> en un campo </a:t>
                      </a:r>
                      <a:r>
                        <a:rPr lang="en-GB" sz="2000" baseline="0" dirty="0" err="1" smtClean="0">
                          <a:latin typeface="+mn-lt"/>
                          <a:ea typeface="MS ??"/>
                          <a:cs typeface="Times New Roman"/>
                        </a:rPr>
                        <a:t>magnético</a:t>
                      </a:r>
                      <a:r>
                        <a:rPr lang="en-GB" sz="2000" baseline="0" dirty="0" smtClean="0">
                          <a:latin typeface="+mn-lt"/>
                          <a:ea typeface="MS ??"/>
                          <a:cs typeface="Times New Roman"/>
                        </a:rPr>
                        <a:t> </a:t>
                      </a:r>
                      <a:r>
                        <a:rPr lang="en-GB" sz="2000" baseline="0" dirty="0" err="1" smtClean="0">
                          <a:latin typeface="+mn-lt"/>
                          <a:ea typeface="MS ??"/>
                          <a:cs typeface="Times New Roman"/>
                        </a:rPr>
                        <a:t>estacionario</a:t>
                      </a:r>
                      <a:endParaRPr lang="es-ES" sz="2000" dirty="0">
                        <a:latin typeface="+mn-lt"/>
                        <a:ea typeface="MS ??"/>
                        <a:cs typeface="Times New Roman"/>
                      </a:endParaRPr>
                    </a:p>
                  </a:txBody>
                  <a:tcPr marL="68580" marR="68580" marT="0" marB="0">
                    <a:lnL>
                      <a:noFill/>
                    </a:lnL>
                    <a:lnR>
                      <a:noFill/>
                    </a:lnR>
                    <a:lnT>
                      <a:noFill/>
                    </a:lnT>
                    <a:lnB>
                      <a:noFill/>
                    </a:lnB>
                  </a:tcPr>
                </a:tc>
              </a:tr>
              <a:tr h="836476">
                <a:tc>
                  <a:txBody>
                    <a:bodyPr/>
                    <a:lstStyle/>
                    <a:p>
                      <a:pPr algn="just">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000">
                          <a:latin typeface="+mn-lt"/>
                          <a:ea typeface="MS ??"/>
                          <a:cs typeface="Times New Roman"/>
                        </a:rPr>
                        <a:t>Q4, Q5</a:t>
                      </a:r>
                      <a:endParaRPr lang="es-ES" sz="2000">
                        <a:latin typeface="+mn-lt"/>
                        <a:ea typeface="MS ??"/>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000" dirty="0" err="1" smtClean="0">
                          <a:latin typeface="+mn-lt"/>
                          <a:ea typeface="MS ??"/>
                          <a:cs typeface="Times New Roman"/>
                        </a:rPr>
                        <a:t>Relaciones</a:t>
                      </a:r>
                      <a:r>
                        <a:rPr lang="en-GB" sz="2000" dirty="0" smtClean="0">
                          <a:latin typeface="+mn-lt"/>
                          <a:ea typeface="MS ??"/>
                          <a:cs typeface="Times New Roman"/>
                        </a:rPr>
                        <a:t> entre ambos </a:t>
                      </a:r>
                      <a:r>
                        <a:rPr lang="en-GB" sz="2000" dirty="0" err="1" smtClean="0">
                          <a:latin typeface="+mn-lt"/>
                          <a:ea typeface="MS ??"/>
                          <a:cs typeface="Times New Roman"/>
                        </a:rPr>
                        <a:t>modelos</a:t>
                      </a:r>
                      <a:r>
                        <a:rPr lang="en-GB" sz="2000" dirty="0" smtClean="0">
                          <a:latin typeface="+mn-lt"/>
                          <a:ea typeface="MS ??"/>
                          <a:cs typeface="Times New Roman"/>
                        </a:rPr>
                        <a:t> </a:t>
                      </a:r>
                      <a:r>
                        <a:rPr lang="en-GB" sz="2000" dirty="0" err="1" smtClean="0">
                          <a:latin typeface="+mn-lt"/>
                          <a:ea typeface="MS ??"/>
                          <a:cs typeface="Times New Roman"/>
                        </a:rPr>
                        <a:t>explicativos</a:t>
                      </a:r>
                      <a:endParaRPr lang="es-ES" sz="2000" dirty="0">
                        <a:latin typeface="+mn-lt"/>
                        <a:ea typeface="MS ??"/>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951438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34</a:t>
            </a:fld>
            <a:endParaRPr lang="es-ES"/>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
          <p:cNvSpPr>
            <a:spLocks noGrp="1" noChangeArrowheads="1"/>
          </p:cNvSpPr>
          <p:nvPr>
            <p:ph type="title" idx="4294967295"/>
          </p:nvPr>
        </p:nvSpPr>
        <p:spPr>
          <a:xfrm>
            <a:off x="539750" y="0"/>
            <a:ext cx="8135938" cy="764704"/>
          </a:xfrm>
        </p:spPr>
        <p:txBody>
          <a:bodyPr>
            <a:normAutofit fontScale="90000"/>
          </a:bodyPr>
          <a:lstStyle/>
          <a:p>
            <a:pPr marL="342900" indent="-342900" algn="l" eaLnBrk="1" hangingPunct="1">
              <a:spcBef>
                <a:spcPct val="20000"/>
              </a:spcBef>
            </a:pPr>
            <a:r>
              <a:rPr lang="es-ES" sz="3200" dirty="0" smtClean="0">
                <a:solidFill>
                  <a:schemeClr val="tx1"/>
                </a:solidFill>
              </a:rPr>
              <a:t>análisis </a:t>
            </a:r>
            <a:r>
              <a:rPr lang="es-ES" sz="3200" dirty="0" err="1" smtClean="0">
                <a:solidFill>
                  <a:schemeClr val="tx1"/>
                </a:solidFill>
              </a:rPr>
              <a:t>fenomenográfico</a:t>
            </a:r>
            <a:r>
              <a:rPr lang="es-ES" sz="3200" dirty="0" smtClean="0">
                <a:solidFill>
                  <a:schemeClr val="tx1"/>
                </a:solidFill>
              </a:rPr>
              <a:t> de las respuestas</a:t>
            </a:r>
            <a:endParaRPr lang="es-ES" sz="2000" dirty="0" smtClean="0">
              <a:solidFill>
                <a:schemeClr val="tx1"/>
              </a:solidFill>
            </a:endParaRPr>
          </a:p>
        </p:txBody>
      </p:sp>
      <p:sp>
        <p:nvSpPr>
          <p:cNvPr id="6" name="Rectangle 29"/>
          <p:cNvSpPr>
            <a:spLocks noChangeArrowheads="1"/>
          </p:cNvSpPr>
          <p:nvPr/>
        </p:nvSpPr>
        <p:spPr bwMode="auto">
          <a:xfrm rot="10800000" flipV="1">
            <a:off x="539552" y="764704"/>
            <a:ext cx="7632700" cy="73025"/>
          </a:xfrm>
          <a:prstGeom prst="rect">
            <a:avLst/>
          </a:prstGeom>
          <a:gradFill rotWithShape="1">
            <a:gsLst>
              <a:gs pos="0">
                <a:srgbClr val="FF0000">
                  <a:alpha val="89000"/>
                </a:srgbClr>
              </a:gs>
              <a:gs pos="100000">
                <a:srgbClr val="FF0000">
                  <a:gamma/>
                  <a:shade val="46275"/>
                  <a:invGamma/>
                </a:srgbClr>
              </a:gs>
            </a:gsLst>
            <a:lin ang="5400000" scaled="1"/>
          </a:gradFill>
          <a:ln w="9525">
            <a:solidFill>
              <a:schemeClr val="tx1"/>
            </a:solidFill>
            <a:miter lim="800000"/>
            <a:headEnd/>
            <a:tailEnd/>
          </a:ln>
        </p:spPr>
        <p:txBody>
          <a:bodyPr wrap="none" anchor="ctr"/>
          <a:lstStyle/>
          <a:p>
            <a:pPr>
              <a:lnSpc>
                <a:spcPct val="100000"/>
              </a:lnSpc>
              <a:spcBef>
                <a:spcPct val="0"/>
              </a:spcBef>
            </a:pPr>
            <a:endParaRPr lang="es-ES">
              <a:solidFill>
                <a:schemeClr val="tx1"/>
              </a:solidFill>
              <a:latin typeface="Calibri" pitchFamily="34" charset="0"/>
            </a:endParaRPr>
          </a:p>
        </p:txBody>
      </p:sp>
      <p:sp>
        <p:nvSpPr>
          <p:cNvPr id="2" name="CuadroTexto 1"/>
          <p:cNvSpPr txBox="1"/>
          <p:nvPr/>
        </p:nvSpPr>
        <p:spPr>
          <a:xfrm>
            <a:off x="323528" y="968782"/>
            <a:ext cx="8568952" cy="5324535"/>
          </a:xfrm>
          <a:prstGeom prst="rect">
            <a:avLst/>
          </a:prstGeom>
          <a:noFill/>
        </p:spPr>
        <p:txBody>
          <a:bodyPr wrap="square" rtlCol="0">
            <a:spAutoFit/>
          </a:bodyPr>
          <a:lstStyle/>
          <a:p>
            <a:r>
              <a:rPr lang="es-ES" sz="2000" dirty="0"/>
              <a:t>A.1. Respuestas que declaran explícitamente que la variación del flujo magnético produce la inducción electromagnética y que utilizan correctamente la ley de Faraday</a:t>
            </a:r>
            <a:r>
              <a:rPr lang="es-ES" sz="2000" dirty="0" smtClean="0"/>
              <a:t>.</a:t>
            </a:r>
            <a:endParaRPr lang="es-ES" sz="2000" dirty="0"/>
          </a:p>
          <a:p>
            <a:r>
              <a:rPr lang="es-ES" sz="2000" dirty="0"/>
              <a:t>A.2. Respuestas que explican correctamente la inducción electromagnética utilizando la fuerza de </a:t>
            </a:r>
            <a:r>
              <a:rPr lang="es-ES" sz="2000" dirty="0" err="1"/>
              <a:t>Lorentz</a:t>
            </a:r>
            <a:r>
              <a:rPr lang="es-ES" sz="2000" dirty="0"/>
              <a:t> ejercida sobre cargas móviles en el campo magnético</a:t>
            </a:r>
            <a:r>
              <a:rPr lang="es-ES" sz="2000" dirty="0" smtClean="0"/>
              <a:t>.</a:t>
            </a:r>
            <a:endParaRPr lang="es-ES" sz="2000" dirty="0"/>
          </a:p>
          <a:p>
            <a:r>
              <a:rPr lang="es-ES" sz="2000" dirty="0"/>
              <a:t>B. Explicaciones alternativas al modelo científico:</a:t>
            </a:r>
          </a:p>
          <a:p>
            <a:r>
              <a:rPr lang="es-ES" sz="2000" dirty="0"/>
              <a:t>B.1. El campo magnético o la corriente eléctrica producen EMI</a:t>
            </a:r>
          </a:p>
          <a:p>
            <a:r>
              <a:rPr lang="es-ES" sz="2000" dirty="0"/>
              <a:t>B.2. Aplicando la ley de Faraday, malinterpretan entre la superficie de circuito y la superficie de integración, llegando a conclusiones erróneas.</a:t>
            </a:r>
          </a:p>
          <a:p>
            <a:r>
              <a:rPr lang="es-ES" sz="2000" dirty="0"/>
              <a:t>B.3. Las explicaciones 'ad hoc' que se limitan a describir el fenómeno de inducción sin explicarlo o que usan la memoria recordada aprendieron sin coherencia lógica.</a:t>
            </a:r>
          </a:p>
          <a:p>
            <a:r>
              <a:rPr lang="es-ES" sz="2000" dirty="0"/>
              <a:t>B.4. No considerando la naturaleza no </a:t>
            </a:r>
            <a:r>
              <a:rPr lang="es-ES" sz="2000" dirty="0" smtClean="0"/>
              <a:t>conservativa </a:t>
            </a:r>
            <a:r>
              <a:rPr lang="es-ES" sz="2000" dirty="0"/>
              <a:t>del campo eléctrico inducido y / o las fuerzas que actúan sobre las cargas.</a:t>
            </a:r>
          </a:p>
          <a:p>
            <a:r>
              <a:rPr lang="es-ES" sz="2000" dirty="0"/>
              <a:t>C. No hay respuesta</a:t>
            </a:r>
          </a:p>
        </p:txBody>
      </p:sp>
    </p:spTree>
    <p:extLst>
      <p:ext uri="{BB962C8B-B14F-4D97-AF65-F5344CB8AC3E}">
        <p14:creationId xmlns:p14="http://schemas.microsoft.com/office/powerpoint/2010/main" xmlns="" val="23951438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35</a:t>
            </a:fld>
            <a:endParaRPr lang="es-ES"/>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xmlns="" val="1192404678"/>
              </p:ext>
            </p:extLst>
          </p:nvPr>
        </p:nvGraphicFramePr>
        <p:xfrm>
          <a:off x="539552" y="1772816"/>
          <a:ext cx="7632848" cy="2926080"/>
        </p:xfrm>
        <a:graphic>
          <a:graphicData uri="http://schemas.openxmlformats.org/drawingml/2006/table">
            <a:tbl>
              <a:tblPr>
                <a:effectLst>
                  <a:outerShdw blurRad="76200" dir="13500000" sy="23000" kx="1200000" algn="br" rotWithShape="0">
                    <a:prstClr val="black">
                      <a:alpha val="20000"/>
                    </a:prstClr>
                  </a:outerShdw>
                </a:effectLst>
                <a:tableStyleId>{284E427A-3D55-4303-BF80-6455036E1DE7}</a:tableStyleId>
              </a:tblPr>
              <a:tblGrid>
                <a:gridCol w="2543716"/>
                <a:gridCol w="2544566"/>
                <a:gridCol w="2544566"/>
              </a:tblGrid>
              <a:tr h="360040">
                <a:tc>
                  <a:txBody>
                    <a:bodyPr/>
                    <a:lstStyle/>
                    <a:p>
                      <a:pPr algn="ctr">
                        <a:spcBef>
                          <a:spcPts val="600"/>
                        </a:spcBef>
                        <a:spcAft>
                          <a:spcPts val="0"/>
                        </a:spcAft>
                      </a:pPr>
                      <a:endParaRPr lang="es-ES" sz="2400" dirty="0">
                        <a:latin typeface="Lucida Sans Unicode"/>
                        <a:ea typeface="Lucida Sans Unicode"/>
                        <a:cs typeface="Times New Roman"/>
                      </a:endParaRPr>
                    </a:p>
                  </a:txBody>
                  <a:tcPr marL="97163" marR="97163" marT="0" marB="0"/>
                </a:tc>
                <a:tc gridSpan="2">
                  <a:txBody>
                    <a:bodyPr/>
                    <a:lstStyle/>
                    <a:p>
                      <a:pPr algn="ctr">
                        <a:spcBef>
                          <a:spcPts val="600"/>
                        </a:spcBef>
                        <a:spcAft>
                          <a:spcPts val="0"/>
                        </a:spcAft>
                      </a:pPr>
                      <a:r>
                        <a:rPr lang="es-ES" sz="2400" dirty="0" smtClean="0">
                          <a:latin typeface="Lucida Sans Unicode"/>
                          <a:ea typeface="Lucida Sans Unicode"/>
                          <a:cs typeface="Times New Roman"/>
                        </a:rPr>
                        <a:t>Porcentaje respuestas correctas (A.1, A.2)</a:t>
                      </a:r>
                      <a:endParaRPr lang="es-ES" sz="2400" dirty="0">
                        <a:latin typeface="Lucida Sans Unicode"/>
                        <a:ea typeface="Lucida Sans Unicode"/>
                        <a:cs typeface="Times New Roman"/>
                      </a:endParaRPr>
                    </a:p>
                  </a:txBody>
                  <a:tcPr marL="97163" marR="97163" marT="0" marB="0"/>
                </a:tc>
                <a:tc hMerge="1">
                  <a:txBody>
                    <a:bodyPr/>
                    <a:lstStyle/>
                    <a:p>
                      <a:pPr algn="ctr">
                        <a:spcBef>
                          <a:spcPts val="600"/>
                        </a:spcBef>
                        <a:spcAft>
                          <a:spcPts val="0"/>
                        </a:spcAft>
                      </a:pPr>
                      <a:endParaRPr lang="es-ES" sz="1800" dirty="0">
                        <a:latin typeface="Lucida Sans Unicode"/>
                        <a:ea typeface="Lucida Sans Unicode"/>
                        <a:cs typeface="Times New Roman"/>
                      </a:endParaRPr>
                    </a:p>
                  </a:txBody>
                  <a:tcPr marL="97163" marR="97163" marT="0" marB="0"/>
                </a:tc>
              </a:tr>
              <a:tr h="360040">
                <a:tc>
                  <a:txBody>
                    <a:bodyPr/>
                    <a:lstStyle/>
                    <a:p>
                      <a:pPr algn="ctr">
                        <a:spcBef>
                          <a:spcPts val="600"/>
                        </a:spcBef>
                        <a:spcAft>
                          <a:spcPts val="0"/>
                        </a:spcAft>
                      </a:pPr>
                      <a:r>
                        <a:rPr lang="es-ES" sz="2400" dirty="0" smtClean="0">
                          <a:latin typeface="+mn-lt"/>
                          <a:ea typeface="+mn-ea"/>
                          <a:cs typeface="+mn-cs"/>
                        </a:rPr>
                        <a:t>Cuestión</a:t>
                      </a:r>
                      <a:endParaRPr lang="es-ES" sz="2400" dirty="0">
                        <a:latin typeface="Lucida Sans Unicode"/>
                        <a:ea typeface="Lucida Sans Unicode"/>
                        <a:cs typeface="Times New Roman"/>
                      </a:endParaRPr>
                    </a:p>
                  </a:txBody>
                  <a:tcPr marL="97163" marR="97163" marT="0" marB="0"/>
                </a:tc>
                <a:tc>
                  <a:txBody>
                    <a:bodyPr/>
                    <a:lstStyle/>
                    <a:p>
                      <a:pPr algn="ctr">
                        <a:spcBef>
                          <a:spcPts val="600"/>
                        </a:spcBef>
                        <a:spcAft>
                          <a:spcPts val="0"/>
                        </a:spcAft>
                      </a:pPr>
                      <a:r>
                        <a:rPr lang="es-ES" sz="2400" dirty="0" smtClean="0">
                          <a:latin typeface="+mn-lt"/>
                          <a:ea typeface="+mn-ea"/>
                          <a:cs typeface="+mn-cs"/>
                        </a:rPr>
                        <a:t>Experimental</a:t>
                      </a:r>
                      <a:endParaRPr lang="es-ES" sz="2400" dirty="0">
                        <a:latin typeface="Lucida Sans Unicode"/>
                        <a:ea typeface="Lucida Sans Unicode"/>
                        <a:cs typeface="Times New Roman"/>
                      </a:endParaRPr>
                    </a:p>
                  </a:txBody>
                  <a:tcPr marL="97163" marR="97163" marT="0" marB="0"/>
                </a:tc>
                <a:tc>
                  <a:txBody>
                    <a:bodyPr/>
                    <a:lstStyle/>
                    <a:p>
                      <a:pPr algn="ctr">
                        <a:spcBef>
                          <a:spcPts val="600"/>
                        </a:spcBef>
                        <a:spcAft>
                          <a:spcPts val="0"/>
                        </a:spcAft>
                      </a:pPr>
                      <a:r>
                        <a:rPr lang="es-ES" sz="2400" dirty="0" smtClean="0">
                          <a:latin typeface="+mn-lt"/>
                          <a:ea typeface="+mn-ea"/>
                          <a:cs typeface="+mn-cs"/>
                        </a:rPr>
                        <a:t>Control</a:t>
                      </a:r>
                      <a:endParaRPr lang="es-ES" sz="2400" dirty="0">
                        <a:latin typeface="Lucida Sans Unicode"/>
                        <a:ea typeface="Lucida Sans Unicode"/>
                        <a:cs typeface="Times New Roman"/>
                      </a:endParaRPr>
                    </a:p>
                  </a:txBody>
                  <a:tcPr marL="97163" marR="97163" marT="0" marB="0"/>
                </a:tc>
              </a:tr>
              <a:tr h="360040">
                <a:tc>
                  <a:txBody>
                    <a:bodyPr/>
                    <a:lstStyle/>
                    <a:p>
                      <a:pPr algn="ctr">
                        <a:spcBef>
                          <a:spcPts val="600"/>
                        </a:spcBef>
                        <a:spcAft>
                          <a:spcPts val="0"/>
                        </a:spcAft>
                      </a:pPr>
                      <a:r>
                        <a:rPr lang="es-ES" sz="2400" dirty="0" smtClean="0"/>
                        <a:t>Q1</a:t>
                      </a:r>
                      <a:endParaRPr lang="es-ES" sz="2400" dirty="0">
                        <a:latin typeface="Lucida Sans Unicode"/>
                        <a:ea typeface="Lucida Sans Unicode"/>
                        <a:cs typeface="Times New Roman"/>
                      </a:endParaRPr>
                    </a:p>
                  </a:txBody>
                  <a:tcPr marL="97163" marR="97163" marT="0" marB="0"/>
                </a:tc>
                <a:tc>
                  <a:txBody>
                    <a:bodyPr/>
                    <a:lstStyle/>
                    <a:p>
                      <a:pPr algn="ctr">
                        <a:spcBef>
                          <a:spcPts val="600"/>
                        </a:spcBef>
                        <a:spcAft>
                          <a:spcPts val="0"/>
                        </a:spcAft>
                      </a:pPr>
                      <a:r>
                        <a:rPr lang="es-ES" sz="2400" dirty="0" smtClean="0">
                          <a:latin typeface="Lucida Sans Unicode"/>
                          <a:ea typeface="Lucida Sans Unicode"/>
                          <a:cs typeface="Times New Roman"/>
                        </a:rPr>
                        <a:t>57,0</a:t>
                      </a:r>
                      <a:endParaRPr lang="es-ES" sz="2400" dirty="0">
                        <a:latin typeface="Lucida Sans Unicode"/>
                        <a:ea typeface="Lucida Sans Unicode"/>
                        <a:cs typeface="Times New Roman"/>
                      </a:endParaRPr>
                    </a:p>
                  </a:txBody>
                  <a:tcPr marL="97163" marR="97163" marT="0" marB="0"/>
                </a:tc>
                <a:tc>
                  <a:txBody>
                    <a:bodyPr/>
                    <a:lstStyle/>
                    <a:p>
                      <a:pPr algn="ctr">
                        <a:spcBef>
                          <a:spcPts val="600"/>
                        </a:spcBef>
                        <a:spcAft>
                          <a:spcPts val="0"/>
                        </a:spcAft>
                      </a:pPr>
                      <a:r>
                        <a:rPr lang="es-ES" sz="2400" dirty="0" smtClean="0">
                          <a:latin typeface="Lucida Sans Unicode"/>
                          <a:ea typeface="Lucida Sans Unicode"/>
                          <a:cs typeface="Times New Roman"/>
                        </a:rPr>
                        <a:t>49,0</a:t>
                      </a:r>
                      <a:endParaRPr lang="es-ES" sz="2400" dirty="0">
                        <a:latin typeface="Lucida Sans Unicode"/>
                        <a:ea typeface="Lucida Sans Unicode"/>
                        <a:cs typeface="Times New Roman"/>
                      </a:endParaRPr>
                    </a:p>
                  </a:txBody>
                  <a:tcPr marL="97163" marR="97163" marT="0" marB="0"/>
                </a:tc>
              </a:tr>
              <a:tr h="360040">
                <a:tc>
                  <a:txBody>
                    <a:bodyPr/>
                    <a:lstStyle/>
                    <a:p>
                      <a:pPr algn="ctr">
                        <a:spcBef>
                          <a:spcPts val="600"/>
                        </a:spcBef>
                        <a:spcAft>
                          <a:spcPts val="0"/>
                        </a:spcAft>
                      </a:pPr>
                      <a:r>
                        <a:rPr lang="es-ES" sz="2400" dirty="0" smtClean="0"/>
                        <a:t>Q2*</a:t>
                      </a:r>
                      <a:endParaRPr lang="es-ES" sz="2400" dirty="0">
                        <a:latin typeface="Lucida Sans Unicode"/>
                        <a:ea typeface="Lucida Sans Unicode"/>
                        <a:cs typeface="Times New Roman"/>
                      </a:endParaRPr>
                    </a:p>
                  </a:txBody>
                  <a:tcPr marL="97163" marR="97163" marT="0" marB="0"/>
                </a:tc>
                <a:tc>
                  <a:txBody>
                    <a:bodyPr/>
                    <a:lstStyle/>
                    <a:p>
                      <a:pPr algn="ctr">
                        <a:spcBef>
                          <a:spcPts val="600"/>
                        </a:spcBef>
                        <a:spcAft>
                          <a:spcPts val="0"/>
                        </a:spcAft>
                      </a:pPr>
                      <a:r>
                        <a:rPr lang="es-ES" sz="2400" dirty="0" smtClean="0">
                          <a:latin typeface="Lucida Sans Unicode"/>
                          <a:ea typeface="Lucida Sans Unicode"/>
                          <a:cs typeface="Times New Roman"/>
                        </a:rPr>
                        <a:t>57,0</a:t>
                      </a:r>
                      <a:endParaRPr lang="es-ES" sz="2400" dirty="0">
                        <a:latin typeface="Lucida Sans Unicode"/>
                        <a:ea typeface="Lucida Sans Unicode"/>
                        <a:cs typeface="Times New Roman"/>
                      </a:endParaRPr>
                    </a:p>
                  </a:txBody>
                  <a:tcPr marL="97163" marR="97163" marT="0" marB="0"/>
                </a:tc>
                <a:tc>
                  <a:txBody>
                    <a:bodyPr/>
                    <a:lstStyle/>
                    <a:p>
                      <a:pPr algn="ctr">
                        <a:spcBef>
                          <a:spcPts val="600"/>
                        </a:spcBef>
                        <a:spcAft>
                          <a:spcPts val="0"/>
                        </a:spcAft>
                      </a:pPr>
                      <a:r>
                        <a:rPr lang="es-ES" sz="2400" dirty="0" smtClean="0">
                          <a:latin typeface="Lucida Sans Unicode"/>
                          <a:ea typeface="Lucida Sans Unicode"/>
                          <a:cs typeface="Times New Roman"/>
                        </a:rPr>
                        <a:t>18,0</a:t>
                      </a:r>
                      <a:endParaRPr lang="es-ES" sz="2400" dirty="0">
                        <a:latin typeface="Lucida Sans Unicode"/>
                        <a:ea typeface="Lucida Sans Unicode"/>
                        <a:cs typeface="Times New Roman"/>
                      </a:endParaRPr>
                    </a:p>
                  </a:txBody>
                  <a:tcPr marL="97163" marR="97163" marT="0" marB="0"/>
                </a:tc>
              </a:tr>
              <a:tr h="360040">
                <a:tc>
                  <a:txBody>
                    <a:bodyPr/>
                    <a:lstStyle/>
                    <a:p>
                      <a:pPr algn="ctr">
                        <a:spcBef>
                          <a:spcPts val="600"/>
                        </a:spcBef>
                        <a:spcAft>
                          <a:spcPts val="0"/>
                        </a:spcAft>
                      </a:pPr>
                      <a:r>
                        <a:rPr lang="es-ES" sz="2400" dirty="0" smtClean="0"/>
                        <a:t>Q3*</a:t>
                      </a:r>
                      <a:endParaRPr lang="es-ES" sz="2400" dirty="0">
                        <a:latin typeface="Lucida Sans Unicode"/>
                        <a:ea typeface="Lucida Sans Unicode"/>
                        <a:cs typeface="Times New Roman"/>
                      </a:endParaRPr>
                    </a:p>
                  </a:txBody>
                  <a:tcPr marL="97163" marR="97163" marT="0" marB="0"/>
                </a:tc>
                <a:tc>
                  <a:txBody>
                    <a:bodyPr/>
                    <a:lstStyle/>
                    <a:p>
                      <a:pPr algn="ctr">
                        <a:spcBef>
                          <a:spcPts val="600"/>
                        </a:spcBef>
                        <a:spcAft>
                          <a:spcPts val="0"/>
                        </a:spcAft>
                      </a:pPr>
                      <a:r>
                        <a:rPr lang="es-ES" sz="2400" dirty="0" smtClean="0">
                          <a:latin typeface="Lucida Sans Unicode"/>
                          <a:ea typeface="Lucida Sans Unicode"/>
                          <a:cs typeface="Times New Roman"/>
                        </a:rPr>
                        <a:t>73,0</a:t>
                      </a:r>
                      <a:endParaRPr lang="es-ES" sz="2400" dirty="0">
                        <a:latin typeface="Lucida Sans Unicode"/>
                        <a:ea typeface="Lucida Sans Unicode"/>
                        <a:cs typeface="Times New Roman"/>
                      </a:endParaRPr>
                    </a:p>
                  </a:txBody>
                  <a:tcPr marL="97163" marR="97163" marT="0" marB="0"/>
                </a:tc>
                <a:tc>
                  <a:txBody>
                    <a:bodyPr/>
                    <a:lstStyle/>
                    <a:p>
                      <a:pPr algn="ctr">
                        <a:spcBef>
                          <a:spcPts val="600"/>
                        </a:spcBef>
                        <a:spcAft>
                          <a:spcPts val="0"/>
                        </a:spcAft>
                      </a:pPr>
                      <a:r>
                        <a:rPr lang="es-ES" sz="2400" dirty="0" smtClean="0">
                          <a:latin typeface="Lucida Sans Unicode"/>
                          <a:ea typeface="Lucida Sans Unicode"/>
                          <a:cs typeface="Times New Roman"/>
                        </a:rPr>
                        <a:t>53,0</a:t>
                      </a:r>
                      <a:endParaRPr lang="es-ES" sz="2400" dirty="0">
                        <a:latin typeface="Lucida Sans Unicode"/>
                        <a:ea typeface="Lucida Sans Unicode"/>
                        <a:cs typeface="Times New Roman"/>
                      </a:endParaRPr>
                    </a:p>
                  </a:txBody>
                  <a:tcPr marL="97163" marR="97163" marT="0" marB="0"/>
                </a:tc>
              </a:tr>
              <a:tr h="360040">
                <a:tc>
                  <a:txBody>
                    <a:bodyPr/>
                    <a:lstStyle/>
                    <a:p>
                      <a:pPr algn="ctr">
                        <a:spcBef>
                          <a:spcPts val="600"/>
                        </a:spcBef>
                        <a:spcAft>
                          <a:spcPts val="0"/>
                        </a:spcAft>
                      </a:pPr>
                      <a:r>
                        <a:rPr lang="es-ES" sz="2400" dirty="0" smtClean="0">
                          <a:latin typeface="Lucida Sans Unicode"/>
                          <a:ea typeface="Lucida Sans Unicode"/>
                          <a:cs typeface="Times New Roman"/>
                        </a:rPr>
                        <a:t>Q4*</a:t>
                      </a:r>
                      <a:endParaRPr lang="es-ES" sz="2400" dirty="0">
                        <a:latin typeface="Lucida Sans Unicode"/>
                        <a:ea typeface="Lucida Sans Unicode"/>
                        <a:cs typeface="Times New Roman"/>
                      </a:endParaRPr>
                    </a:p>
                  </a:txBody>
                  <a:tcPr marL="97163" marR="97163" marT="0" marB="0"/>
                </a:tc>
                <a:tc>
                  <a:txBody>
                    <a:bodyPr/>
                    <a:lstStyle/>
                    <a:p>
                      <a:pPr algn="ctr">
                        <a:spcBef>
                          <a:spcPts val="600"/>
                        </a:spcBef>
                        <a:spcAft>
                          <a:spcPts val="0"/>
                        </a:spcAft>
                      </a:pPr>
                      <a:r>
                        <a:rPr lang="es-ES" sz="2400" dirty="0" smtClean="0">
                          <a:latin typeface="Lucida Sans Unicode"/>
                          <a:ea typeface="Lucida Sans Unicode"/>
                          <a:cs typeface="Times New Roman"/>
                        </a:rPr>
                        <a:t>90,0</a:t>
                      </a:r>
                      <a:endParaRPr lang="es-ES" sz="2400" dirty="0">
                        <a:latin typeface="Lucida Sans Unicode"/>
                        <a:ea typeface="Lucida Sans Unicode"/>
                        <a:cs typeface="Times New Roman"/>
                      </a:endParaRPr>
                    </a:p>
                  </a:txBody>
                  <a:tcPr marL="97163" marR="97163" marT="0" marB="0"/>
                </a:tc>
                <a:tc>
                  <a:txBody>
                    <a:bodyPr/>
                    <a:lstStyle/>
                    <a:p>
                      <a:pPr algn="ctr">
                        <a:spcBef>
                          <a:spcPts val="600"/>
                        </a:spcBef>
                        <a:spcAft>
                          <a:spcPts val="0"/>
                        </a:spcAft>
                      </a:pPr>
                      <a:r>
                        <a:rPr lang="es-ES" sz="2400" dirty="0" smtClean="0">
                          <a:latin typeface="Lucida Sans Unicode"/>
                          <a:ea typeface="Lucida Sans Unicode"/>
                          <a:cs typeface="Times New Roman"/>
                        </a:rPr>
                        <a:t>74,0</a:t>
                      </a:r>
                      <a:endParaRPr lang="es-ES" sz="2400" dirty="0">
                        <a:latin typeface="Lucida Sans Unicode"/>
                        <a:ea typeface="Lucida Sans Unicode"/>
                        <a:cs typeface="Times New Roman"/>
                      </a:endParaRPr>
                    </a:p>
                  </a:txBody>
                  <a:tcPr marL="97163" marR="97163" marT="0" marB="0"/>
                </a:tc>
              </a:tr>
              <a:tr h="360040">
                <a:tc>
                  <a:txBody>
                    <a:bodyPr/>
                    <a:lstStyle/>
                    <a:p>
                      <a:pPr algn="ctr">
                        <a:spcBef>
                          <a:spcPts val="600"/>
                        </a:spcBef>
                        <a:spcAft>
                          <a:spcPts val="0"/>
                        </a:spcAft>
                      </a:pPr>
                      <a:r>
                        <a:rPr lang="es-ES" sz="2400" dirty="0" smtClean="0">
                          <a:latin typeface="Lucida Sans Unicode"/>
                          <a:ea typeface="Lucida Sans Unicode"/>
                          <a:cs typeface="Times New Roman"/>
                        </a:rPr>
                        <a:t>Q5*</a:t>
                      </a:r>
                      <a:endParaRPr lang="es-ES" sz="2400" dirty="0">
                        <a:latin typeface="Lucida Sans Unicode"/>
                        <a:ea typeface="Lucida Sans Unicode"/>
                        <a:cs typeface="Times New Roman"/>
                      </a:endParaRPr>
                    </a:p>
                  </a:txBody>
                  <a:tcPr marL="97163" marR="97163" marT="0" marB="0"/>
                </a:tc>
                <a:tc>
                  <a:txBody>
                    <a:bodyPr/>
                    <a:lstStyle/>
                    <a:p>
                      <a:pPr algn="ctr">
                        <a:spcBef>
                          <a:spcPts val="600"/>
                        </a:spcBef>
                        <a:spcAft>
                          <a:spcPts val="0"/>
                        </a:spcAft>
                      </a:pPr>
                      <a:r>
                        <a:rPr lang="es-ES" sz="2400" dirty="0" smtClean="0">
                          <a:latin typeface="Lucida Sans Unicode"/>
                          <a:ea typeface="Lucida Sans Unicode"/>
                          <a:cs typeface="Times New Roman"/>
                        </a:rPr>
                        <a:t>33,0</a:t>
                      </a:r>
                      <a:endParaRPr lang="es-ES" sz="2400" dirty="0">
                        <a:latin typeface="Lucida Sans Unicode"/>
                        <a:ea typeface="Lucida Sans Unicode"/>
                        <a:cs typeface="Times New Roman"/>
                      </a:endParaRPr>
                    </a:p>
                  </a:txBody>
                  <a:tcPr marL="97163" marR="97163" marT="0" marB="0"/>
                </a:tc>
                <a:tc>
                  <a:txBody>
                    <a:bodyPr/>
                    <a:lstStyle/>
                    <a:p>
                      <a:pPr algn="ctr">
                        <a:spcBef>
                          <a:spcPts val="600"/>
                        </a:spcBef>
                        <a:spcAft>
                          <a:spcPts val="0"/>
                        </a:spcAft>
                      </a:pPr>
                      <a:r>
                        <a:rPr lang="es-ES" sz="2400" dirty="0" smtClean="0">
                          <a:latin typeface="Lucida Sans Unicode"/>
                          <a:ea typeface="Lucida Sans Unicode"/>
                          <a:cs typeface="Times New Roman"/>
                        </a:rPr>
                        <a:t>15,0</a:t>
                      </a:r>
                      <a:endParaRPr lang="es-ES" sz="2400" dirty="0">
                        <a:latin typeface="Lucida Sans Unicode"/>
                        <a:ea typeface="Lucida Sans Unicode"/>
                        <a:cs typeface="Times New Roman"/>
                      </a:endParaRPr>
                    </a:p>
                  </a:txBody>
                  <a:tcPr marL="97163" marR="97163" marT="0" marB="0"/>
                </a:tc>
              </a:tr>
            </a:tbl>
          </a:graphicData>
        </a:graphic>
      </p:graphicFrame>
      <p:sp>
        <p:nvSpPr>
          <p:cNvPr id="6" name="CuadroTexto 5"/>
          <p:cNvSpPr txBox="1"/>
          <p:nvPr/>
        </p:nvSpPr>
        <p:spPr>
          <a:xfrm>
            <a:off x="467544" y="332656"/>
            <a:ext cx="8352928" cy="646331"/>
          </a:xfrm>
          <a:prstGeom prst="rect">
            <a:avLst/>
          </a:prstGeom>
          <a:noFill/>
        </p:spPr>
        <p:txBody>
          <a:bodyPr wrap="square" rtlCol="0">
            <a:spAutoFit/>
          </a:bodyPr>
          <a:lstStyle/>
          <a:p>
            <a:pPr algn="ctr"/>
            <a:r>
              <a:rPr lang="es-ES" sz="3600" b="1" dirty="0" smtClean="0">
                <a:solidFill>
                  <a:srgbClr val="2DA2BF"/>
                </a:solidFill>
              </a:rPr>
              <a:t>RESPUESTAS CORRECTAS</a:t>
            </a:r>
            <a:endParaRPr lang="es-ES" sz="3600" b="1" dirty="0">
              <a:solidFill>
                <a:srgbClr val="2DA2BF"/>
              </a:solidFill>
            </a:endParaRPr>
          </a:p>
        </p:txBody>
      </p:sp>
    </p:spTree>
    <p:extLst>
      <p:ext uri="{BB962C8B-B14F-4D97-AF65-F5344CB8AC3E}">
        <p14:creationId xmlns:p14="http://schemas.microsoft.com/office/powerpoint/2010/main" xmlns="" val="25352159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36</a:t>
            </a:fld>
            <a:endParaRPr lang="es-ES"/>
          </a:p>
        </p:txBody>
      </p:sp>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7 Gráfico"/>
          <p:cNvGraphicFramePr/>
          <p:nvPr>
            <p:extLst>
              <p:ext uri="{D42A27DB-BD31-4B8C-83A1-F6EECF244321}">
                <p14:modId xmlns:p14="http://schemas.microsoft.com/office/powerpoint/2010/main" xmlns="" val="578767570"/>
              </p:ext>
            </p:extLst>
          </p:nvPr>
        </p:nvGraphicFramePr>
        <p:xfrm>
          <a:off x="323528" y="908720"/>
          <a:ext cx="8424936"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1187624" y="188640"/>
            <a:ext cx="7056784" cy="523220"/>
          </a:xfrm>
          <a:prstGeom prst="rect">
            <a:avLst/>
          </a:prstGeom>
        </p:spPr>
        <p:txBody>
          <a:bodyPr wrap="square">
            <a:spAutoFit/>
          </a:bodyPr>
          <a:lstStyle/>
          <a:p>
            <a:pPr algn="ctr">
              <a:lnSpc>
                <a:spcPct val="100000"/>
              </a:lnSpc>
            </a:pPr>
            <a:r>
              <a:rPr lang="es-ES" sz="2800" b="1" dirty="0" smtClean="0">
                <a:solidFill>
                  <a:srgbClr val="0070C0"/>
                </a:solidFill>
              </a:rPr>
              <a:t>EVALUACION DEL APRENDIZAJE</a:t>
            </a:r>
            <a:endParaRPr lang="es-ES" sz="2800" dirty="0">
              <a:solidFill>
                <a:srgbClr val="0070C0"/>
              </a:solidFill>
            </a:endParaRPr>
          </a:p>
        </p:txBody>
      </p:sp>
    </p:spTree>
    <p:extLst>
      <p:ext uri="{BB962C8B-B14F-4D97-AF65-F5344CB8AC3E}">
        <p14:creationId xmlns:p14="http://schemas.microsoft.com/office/powerpoint/2010/main" xmlns="" val="23951438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37</a:t>
            </a:fld>
            <a:endParaRPr lang="es-ES"/>
          </a:p>
        </p:txBody>
      </p:sp>
      <p:sp>
        <p:nvSpPr>
          <p:cNvPr id="3" name="CuadroTexto 2"/>
          <p:cNvSpPr txBox="1"/>
          <p:nvPr/>
        </p:nvSpPr>
        <p:spPr>
          <a:xfrm>
            <a:off x="539552" y="476672"/>
            <a:ext cx="8208912" cy="1077218"/>
          </a:xfrm>
          <a:prstGeom prst="rect">
            <a:avLst/>
          </a:prstGeom>
          <a:noFill/>
        </p:spPr>
        <p:txBody>
          <a:bodyPr wrap="square" rtlCol="0">
            <a:spAutoFit/>
          </a:bodyPr>
          <a:lstStyle/>
          <a:p>
            <a:pPr algn="ctr"/>
            <a:r>
              <a:rPr lang="es-ES" sz="3200" dirty="0" smtClean="0">
                <a:solidFill>
                  <a:srgbClr val="2DA2BF"/>
                </a:solidFill>
              </a:rPr>
              <a:t>Otros ejemplos publicados del Donostia </a:t>
            </a:r>
            <a:r>
              <a:rPr lang="es-ES" sz="3200" dirty="0" err="1" smtClean="0">
                <a:solidFill>
                  <a:srgbClr val="2DA2BF"/>
                </a:solidFill>
              </a:rPr>
              <a:t>Physics</a:t>
            </a:r>
            <a:r>
              <a:rPr lang="es-ES" sz="3200" dirty="0" smtClean="0">
                <a:solidFill>
                  <a:srgbClr val="2DA2BF"/>
                </a:solidFill>
              </a:rPr>
              <a:t> </a:t>
            </a:r>
            <a:r>
              <a:rPr lang="es-ES" sz="3200" dirty="0" err="1" smtClean="0">
                <a:solidFill>
                  <a:srgbClr val="2DA2BF"/>
                </a:solidFill>
              </a:rPr>
              <a:t>Education</a:t>
            </a:r>
            <a:r>
              <a:rPr lang="es-ES" sz="3200" dirty="0" smtClean="0">
                <a:solidFill>
                  <a:srgbClr val="2DA2BF"/>
                </a:solidFill>
              </a:rPr>
              <a:t> </a:t>
            </a:r>
            <a:r>
              <a:rPr lang="es-ES" sz="3200" dirty="0" err="1" smtClean="0">
                <a:solidFill>
                  <a:srgbClr val="2DA2BF"/>
                </a:solidFill>
              </a:rPr>
              <a:t>Research</a:t>
            </a:r>
            <a:r>
              <a:rPr lang="es-ES" sz="3200" dirty="0" smtClean="0">
                <a:solidFill>
                  <a:srgbClr val="2DA2BF"/>
                </a:solidFill>
              </a:rPr>
              <a:t> </a:t>
            </a:r>
            <a:r>
              <a:rPr lang="es-ES" sz="3200" dirty="0" err="1" smtClean="0">
                <a:solidFill>
                  <a:srgbClr val="2DA2BF"/>
                </a:solidFill>
              </a:rPr>
              <a:t>Group</a:t>
            </a:r>
            <a:r>
              <a:rPr lang="es-ES" sz="3200" dirty="0" smtClean="0">
                <a:solidFill>
                  <a:srgbClr val="2DA2BF"/>
                </a:solidFill>
              </a:rPr>
              <a:t> </a:t>
            </a:r>
            <a:endParaRPr lang="es-ES" sz="3200" dirty="0">
              <a:solidFill>
                <a:srgbClr val="2DA2BF"/>
              </a:solidFill>
            </a:endParaRPr>
          </a:p>
        </p:txBody>
      </p:sp>
      <p:pic>
        <p:nvPicPr>
          <p:cNvPr id="81925" name="Picture 5"/>
          <p:cNvPicPr>
            <a:picLocks noChangeAspect="1" noChangeArrowheads="1"/>
          </p:cNvPicPr>
          <p:nvPr/>
        </p:nvPicPr>
        <p:blipFill>
          <a:blip r:embed="rId2" cstate="print"/>
          <a:srcRect/>
          <a:stretch>
            <a:fillRect/>
          </a:stretch>
        </p:blipFill>
        <p:spPr bwMode="auto">
          <a:xfrm>
            <a:off x="827584" y="1700808"/>
            <a:ext cx="2880320" cy="4633086"/>
          </a:xfrm>
          <a:prstGeom prst="rect">
            <a:avLst/>
          </a:prstGeom>
          <a:noFill/>
          <a:ln w="9525">
            <a:noFill/>
            <a:miter lim="800000"/>
            <a:headEnd/>
            <a:tailEnd/>
          </a:ln>
        </p:spPr>
      </p:pic>
      <p:pic>
        <p:nvPicPr>
          <p:cNvPr id="81926" name="Picture 6"/>
          <p:cNvPicPr>
            <a:picLocks noChangeAspect="1" noChangeArrowheads="1"/>
          </p:cNvPicPr>
          <p:nvPr/>
        </p:nvPicPr>
        <p:blipFill>
          <a:blip r:embed="rId3" cstate="print"/>
          <a:srcRect/>
          <a:stretch>
            <a:fillRect/>
          </a:stretch>
        </p:blipFill>
        <p:spPr bwMode="auto">
          <a:xfrm>
            <a:off x="5076056" y="1844824"/>
            <a:ext cx="3024336" cy="4603224"/>
          </a:xfrm>
          <a:prstGeom prst="rect">
            <a:avLst/>
          </a:prstGeom>
          <a:noFill/>
          <a:ln w="9525">
            <a:noFill/>
            <a:miter lim="800000"/>
            <a:headEnd/>
            <a:tailEnd/>
          </a:ln>
        </p:spPr>
      </p:pic>
    </p:spTree>
    <p:extLst>
      <p:ext uri="{BB962C8B-B14F-4D97-AF65-F5344CB8AC3E}">
        <p14:creationId xmlns:p14="http://schemas.microsoft.com/office/powerpoint/2010/main" xmlns="" val="23488371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38</a:t>
            </a:fld>
            <a:endParaRPr lang="es-ES"/>
          </a:p>
        </p:txBody>
      </p:sp>
      <p:sp>
        <p:nvSpPr>
          <p:cNvPr id="3" name="CuadroTexto 2"/>
          <p:cNvSpPr txBox="1"/>
          <p:nvPr/>
        </p:nvSpPr>
        <p:spPr>
          <a:xfrm>
            <a:off x="539552" y="476672"/>
            <a:ext cx="8208912" cy="1077218"/>
          </a:xfrm>
          <a:prstGeom prst="rect">
            <a:avLst/>
          </a:prstGeom>
          <a:noFill/>
        </p:spPr>
        <p:txBody>
          <a:bodyPr wrap="square" rtlCol="0">
            <a:spAutoFit/>
          </a:bodyPr>
          <a:lstStyle/>
          <a:p>
            <a:pPr algn="ctr"/>
            <a:r>
              <a:rPr lang="es-ES" sz="3200" dirty="0" smtClean="0">
                <a:solidFill>
                  <a:srgbClr val="2DA2BF"/>
                </a:solidFill>
              </a:rPr>
              <a:t>Otros ejemplos publicados del Donostia </a:t>
            </a:r>
            <a:r>
              <a:rPr lang="es-ES" sz="3200" dirty="0" err="1" smtClean="0">
                <a:solidFill>
                  <a:srgbClr val="2DA2BF"/>
                </a:solidFill>
              </a:rPr>
              <a:t>Physics</a:t>
            </a:r>
            <a:r>
              <a:rPr lang="es-ES" sz="3200" dirty="0" smtClean="0">
                <a:solidFill>
                  <a:srgbClr val="2DA2BF"/>
                </a:solidFill>
              </a:rPr>
              <a:t> </a:t>
            </a:r>
            <a:r>
              <a:rPr lang="es-ES" sz="3200" dirty="0" err="1" smtClean="0">
                <a:solidFill>
                  <a:srgbClr val="2DA2BF"/>
                </a:solidFill>
              </a:rPr>
              <a:t>Education</a:t>
            </a:r>
            <a:r>
              <a:rPr lang="es-ES" sz="3200" dirty="0" smtClean="0">
                <a:solidFill>
                  <a:srgbClr val="2DA2BF"/>
                </a:solidFill>
              </a:rPr>
              <a:t> </a:t>
            </a:r>
            <a:r>
              <a:rPr lang="es-ES" sz="3200" dirty="0" err="1" smtClean="0">
                <a:solidFill>
                  <a:srgbClr val="2DA2BF"/>
                </a:solidFill>
              </a:rPr>
              <a:t>Research</a:t>
            </a:r>
            <a:r>
              <a:rPr lang="es-ES" sz="3200" dirty="0" smtClean="0">
                <a:solidFill>
                  <a:srgbClr val="2DA2BF"/>
                </a:solidFill>
              </a:rPr>
              <a:t> </a:t>
            </a:r>
            <a:r>
              <a:rPr lang="es-ES" sz="3200" dirty="0" err="1" smtClean="0">
                <a:solidFill>
                  <a:srgbClr val="2DA2BF"/>
                </a:solidFill>
              </a:rPr>
              <a:t>Group</a:t>
            </a:r>
            <a:r>
              <a:rPr lang="es-ES" sz="3200" dirty="0" smtClean="0">
                <a:solidFill>
                  <a:srgbClr val="2DA2BF"/>
                </a:solidFill>
              </a:rPr>
              <a:t> </a:t>
            </a:r>
            <a:endParaRPr lang="es-ES" sz="3200" dirty="0">
              <a:solidFill>
                <a:srgbClr val="2DA2BF"/>
              </a:solidFill>
            </a:endParaRPr>
          </a:p>
        </p:txBody>
      </p:sp>
      <p:pic>
        <p:nvPicPr>
          <p:cNvPr id="82946" name="Picture 2"/>
          <p:cNvPicPr>
            <a:picLocks noChangeAspect="1" noChangeArrowheads="1"/>
          </p:cNvPicPr>
          <p:nvPr/>
        </p:nvPicPr>
        <p:blipFill>
          <a:blip r:embed="rId2" cstate="print"/>
          <a:srcRect/>
          <a:stretch>
            <a:fillRect/>
          </a:stretch>
        </p:blipFill>
        <p:spPr bwMode="auto">
          <a:xfrm>
            <a:off x="467544" y="1412776"/>
            <a:ext cx="3744416" cy="5278776"/>
          </a:xfrm>
          <a:prstGeom prst="rect">
            <a:avLst/>
          </a:prstGeom>
          <a:noFill/>
          <a:ln w="9525">
            <a:noFill/>
            <a:miter lim="800000"/>
            <a:headEnd/>
            <a:tailEnd/>
          </a:ln>
        </p:spPr>
      </p:pic>
      <p:pic>
        <p:nvPicPr>
          <p:cNvPr id="82947" name="Picture 3"/>
          <p:cNvPicPr>
            <a:picLocks noChangeAspect="1" noChangeArrowheads="1"/>
          </p:cNvPicPr>
          <p:nvPr/>
        </p:nvPicPr>
        <p:blipFill>
          <a:blip r:embed="rId3" cstate="print"/>
          <a:srcRect/>
          <a:stretch>
            <a:fillRect/>
          </a:stretch>
        </p:blipFill>
        <p:spPr bwMode="auto">
          <a:xfrm>
            <a:off x="4644008" y="1556792"/>
            <a:ext cx="3481024" cy="4941168"/>
          </a:xfrm>
          <a:prstGeom prst="rect">
            <a:avLst/>
          </a:prstGeom>
          <a:noFill/>
          <a:ln w="9525">
            <a:noFill/>
            <a:miter lim="800000"/>
            <a:headEnd/>
            <a:tailEnd/>
          </a:ln>
        </p:spPr>
      </p:pic>
    </p:spTree>
    <p:extLst>
      <p:ext uri="{BB962C8B-B14F-4D97-AF65-F5344CB8AC3E}">
        <p14:creationId xmlns:p14="http://schemas.microsoft.com/office/powerpoint/2010/main" xmlns="" val="23488371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99592" y="188640"/>
            <a:ext cx="6984776" cy="3384376"/>
          </a:xfrm>
        </p:spPr>
        <p:txBody>
          <a:bodyPr>
            <a:normAutofit fontScale="90000"/>
          </a:bodyPr>
          <a:lstStyle/>
          <a:p>
            <a:pPr algn="ctr"/>
            <a:r>
              <a:rPr lang="ca-ES" dirty="0" smtClean="0"/>
              <a:t>Moltes gràcies per la vostra atenció</a:t>
            </a:r>
            <a:r>
              <a:rPr lang="es-ES" dirty="0" smtClean="0"/>
              <a:t/>
            </a:r>
            <a:br>
              <a:rPr lang="es-ES" dirty="0" smtClean="0"/>
            </a:br>
            <a:r>
              <a:rPr lang="es-ES" dirty="0" smtClean="0"/>
              <a:t/>
            </a:r>
            <a:br>
              <a:rPr lang="es-ES" dirty="0" smtClean="0"/>
            </a:br>
            <a:r>
              <a:rPr lang="es-ES" dirty="0" err="1" smtClean="0"/>
              <a:t>Eskerrik</a:t>
            </a:r>
            <a:r>
              <a:rPr lang="es-ES" dirty="0" smtClean="0"/>
              <a:t> </a:t>
            </a:r>
            <a:r>
              <a:rPr lang="es-ES" dirty="0" err="1" smtClean="0"/>
              <a:t>asko</a:t>
            </a:r>
            <a:r>
              <a:rPr lang="es-ES" dirty="0" smtClean="0"/>
              <a:t> </a:t>
            </a:r>
            <a:r>
              <a:rPr lang="es-ES" dirty="0" err="1" smtClean="0"/>
              <a:t>zure</a:t>
            </a:r>
            <a:r>
              <a:rPr lang="es-ES" dirty="0" smtClean="0"/>
              <a:t> </a:t>
            </a:r>
            <a:r>
              <a:rPr lang="es-ES" dirty="0" err="1" smtClean="0"/>
              <a:t>arretagatik</a:t>
            </a:r>
            <a:r>
              <a:rPr lang="es-ES" dirty="0" smtClean="0"/>
              <a:t> </a:t>
            </a:r>
            <a:br>
              <a:rPr lang="es-ES" dirty="0" smtClean="0"/>
            </a:br>
            <a:endParaRPr lang="es-ES" dirty="0"/>
          </a:p>
        </p:txBody>
      </p:sp>
      <p:pic>
        <p:nvPicPr>
          <p:cNvPr id="4" name="3 Imagen" descr="ehu.jpg"/>
          <p:cNvPicPr>
            <a:picLocks noChangeAspect="1"/>
          </p:cNvPicPr>
          <p:nvPr/>
        </p:nvPicPr>
        <p:blipFill>
          <a:blip r:embed="rId2" cstate="print"/>
          <a:stretch>
            <a:fillRect/>
          </a:stretch>
        </p:blipFill>
        <p:spPr>
          <a:xfrm>
            <a:off x="8460432" y="0"/>
            <a:ext cx="576064" cy="576064"/>
          </a:xfrm>
          <a:prstGeom prst="rect">
            <a:avLst/>
          </a:prstGeom>
        </p:spPr>
      </p:pic>
      <p:sp>
        <p:nvSpPr>
          <p:cNvPr id="6" name="5 Marcador de número de diapositiva"/>
          <p:cNvSpPr>
            <a:spLocks noGrp="1"/>
          </p:cNvSpPr>
          <p:nvPr>
            <p:ph type="sldNum" sz="quarter" idx="12"/>
          </p:nvPr>
        </p:nvSpPr>
        <p:spPr/>
        <p:txBody>
          <a:bodyPr/>
          <a:lstStyle/>
          <a:p>
            <a:fld id="{C0F801AD-A41D-435B-AC0B-F512B878975F}" type="slidenum">
              <a:rPr lang="es-ES" smtClean="0"/>
              <a:pPr/>
              <a:t>39</a:t>
            </a:fld>
            <a:endParaRPr lang="es-ES"/>
          </a:p>
        </p:txBody>
      </p:sp>
      <p:sp>
        <p:nvSpPr>
          <p:cNvPr id="5" name="Rectangle 3"/>
          <p:cNvSpPr txBox="1">
            <a:spLocks noChangeArrowheads="1"/>
          </p:cNvSpPr>
          <p:nvPr/>
        </p:nvSpPr>
        <p:spPr>
          <a:xfrm>
            <a:off x="13284" y="2996952"/>
            <a:ext cx="9036496" cy="3240360"/>
          </a:xfrm>
          <a:prstGeom prst="rect">
            <a:avLst/>
          </a:prstGeom>
        </p:spPr>
        <p:txBody>
          <a:bodyPr vert="horz">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defRPr/>
            </a:pPr>
            <a:endParaRPr lang="en-US" sz="2200" dirty="0" smtClean="0">
              <a:solidFill>
                <a:schemeClr val="accent2"/>
              </a:solidFill>
            </a:endParaRPr>
          </a:p>
          <a:p>
            <a:pPr>
              <a:defRPr/>
            </a:pPr>
            <a:r>
              <a:rPr lang="en-US" sz="3900" dirty="0" err="1" smtClean="0">
                <a:solidFill>
                  <a:schemeClr val="accent1"/>
                </a:solidFill>
              </a:rPr>
              <a:t>Jenaro</a:t>
            </a:r>
            <a:r>
              <a:rPr lang="en-US" sz="3900" dirty="0" smtClean="0">
                <a:solidFill>
                  <a:schemeClr val="accent1"/>
                </a:solidFill>
              </a:rPr>
              <a:t> Guisasola</a:t>
            </a:r>
          </a:p>
          <a:p>
            <a:pPr>
              <a:defRPr/>
            </a:pPr>
            <a:r>
              <a:rPr lang="en-US" sz="2800" dirty="0" smtClean="0">
                <a:solidFill>
                  <a:schemeClr val="accent1"/>
                </a:solidFill>
              </a:rPr>
              <a:t>Universidad del País Vasco</a:t>
            </a:r>
          </a:p>
          <a:p>
            <a:pPr>
              <a:defRPr/>
            </a:pPr>
            <a:r>
              <a:rPr lang="en-US" sz="2800" dirty="0" smtClean="0">
                <a:solidFill>
                  <a:schemeClr val="accent1"/>
                </a:solidFill>
              </a:rPr>
              <a:t>Jenaro.guisasola@ehu.eus</a:t>
            </a:r>
            <a:endParaRPr lang="en-US" sz="3900" dirty="0" smtClean="0"/>
          </a:p>
          <a:p>
            <a:pPr>
              <a:spcBef>
                <a:spcPct val="20000"/>
              </a:spcBef>
              <a:spcAft>
                <a:spcPct val="0"/>
              </a:spcAft>
              <a:defRPr/>
            </a:pPr>
            <a:endParaRPr lang="en-US" sz="1200" dirty="0" smtClean="0">
              <a:solidFill>
                <a:srgbClr val="FFFF00"/>
              </a:solidFill>
            </a:endParaRPr>
          </a:p>
          <a:p>
            <a:pPr>
              <a:spcBef>
                <a:spcPct val="20000"/>
              </a:spcBef>
              <a:spcAft>
                <a:spcPct val="0"/>
              </a:spcAft>
              <a:defRPr/>
            </a:pPr>
            <a:r>
              <a:rPr lang="en-US" sz="2800" dirty="0" err="1" smtClean="0"/>
              <a:t>Donostia</a:t>
            </a:r>
            <a:r>
              <a:rPr lang="en-US" sz="2800" dirty="0" smtClean="0"/>
              <a:t> Physics Education Research Group </a:t>
            </a:r>
          </a:p>
          <a:p>
            <a:pPr>
              <a:spcBef>
                <a:spcPct val="20000"/>
              </a:spcBef>
              <a:spcAft>
                <a:spcPct val="0"/>
              </a:spcAft>
              <a:defRPr/>
            </a:pPr>
            <a:r>
              <a:rPr lang="en-US" sz="2800" dirty="0" smtClean="0"/>
              <a:t>https://</a:t>
            </a:r>
            <a:r>
              <a:rPr lang="en-US" sz="2800" dirty="0" err="1" smtClean="0"/>
              <a:t>sites.google.com</a:t>
            </a:r>
            <a:r>
              <a:rPr lang="en-US" sz="2800" dirty="0" smtClean="0"/>
              <a:t>/site/</a:t>
            </a:r>
            <a:r>
              <a:rPr lang="en-US" sz="2800" dirty="0" err="1" smtClean="0"/>
              <a:t>stemupvehu</a:t>
            </a:r>
            <a:r>
              <a:rPr lang="en-US" sz="2800" dirty="0" smtClean="0"/>
              <a:t>/</a:t>
            </a:r>
            <a:r>
              <a:rPr lang="en-US" sz="2800" dirty="0" err="1" smtClean="0"/>
              <a:t>hom</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xEl>
                                              <p:pRg st="1" end="1"/>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
                                            <p:txEl>
                                              <p:pRg st="3" end="3"/>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5">
                                            <p:txEl>
                                              <p:pRg st="5" end="5"/>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4</a:t>
            </a:fld>
            <a:endParaRPr lang="es-ES"/>
          </a:p>
        </p:txBody>
      </p:sp>
      <p:sp>
        <p:nvSpPr>
          <p:cNvPr id="3" name="CuadroTexto 2"/>
          <p:cNvSpPr txBox="1"/>
          <p:nvPr/>
        </p:nvSpPr>
        <p:spPr>
          <a:xfrm>
            <a:off x="539552" y="764704"/>
            <a:ext cx="8208912" cy="1077218"/>
          </a:xfrm>
          <a:prstGeom prst="rect">
            <a:avLst/>
          </a:prstGeom>
          <a:noFill/>
        </p:spPr>
        <p:txBody>
          <a:bodyPr wrap="square" rtlCol="0">
            <a:spAutoFit/>
          </a:bodyPr>
          <a:lstStyle/>
          <a:p>
            <a:pPr algn="ctr"/>
            <a:r>
              <a:rPr lang="es-ES" sz="3200" dirty="0" smtClean="0">
                <a:solidFill>
                  <a:srgbClr val="2DA2BF"/>
                </a:solidFill>
              </a:rPr>
              <a:t>Planificación de la investigación educativa en torno a un problema</a:t>
            </a:r>
            <a:endParaRPr lang="es-ES" sz="3200" dirty="0">
              <a:solidFill>
                <a:srgbClr val="2DA2BF"/>
              </a:solidFill>
            </a:endParaRPr>
          </a:p>
        </p:txBody>
      </p:sp>
      <p:sp>
        <p:nvSpPr>
          <p:cNvPr id="9" name="Text Box 10"/>
          <p:cNvSpPr txBox="1">
            <a:spLocks noChangeArrowheads="1"/>
          </p:cNvSpPr>
          <p:nvPr/>
        </p:nvSpPr>
        <p:spPr bwMode="auto">
          <a:xfrm>
            <a:off x="323528" y="2492896"/>
            <a:ext cx="8572500"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defTabSz="284163">
              <a:defRPr sz="2400">
                <a:solidFill>
                  <a:schemeClr val="tx1"/>
                </a:solidFill>
                <a:latin typeface="Times New Roman" charset="0"/>
                <a:ea typeface="ＭＳ Ｐゴシック" charset="0"/>
              </a:defRPr>
            </a:lvl1pPr>
            <a:lvl2pPr defTabSz="284163">
              <a:defRPr sz="2400">
                <a:solidFill>
                  <a:schemeClr val="tx1"/>
                </a:solidFill>
                <a:latin typeface="Times New Roman" charset="0"/>
                <a:ea typeface="ＭＳ Ｐゴシック" charset="0"/>
              </a:defRPr>
            </a:lvl2pPr>
            <a:lvl3pPr defTabSz="284163">
              <a:defRPr sz="2400">
                <a:solidFill>
                  <a:schemeClr val="tx1"/>
                </a:solidFill>
                <a:latin typeface="Times New Roman" charset="0"/>
                <a:ea typeface="ＭＳ Ｐゴシック" charset="0"/>
              </a:defRPr>
            </a:lvl3pPr>
            <a:lvl4pPr defTabSz="284163">
              <a:defRPr sz="2400">
                <a:solidFill>
                  <a:schemeClr val="tx1"/>
                </a:solidFill>
                <a:latin typeface="Times New Roman" charset="0"/>
                <a:ea typeface="ＭＳ Ｐゴシック" charset="0"/>
              </a:defRPr>
            </a:lvl4pPr>
            <a:lvl5pPr defTabSz="284163">
              <a:defRPr sz="2400">
                <a:solidFill>
                  <a:schemeClr val="tx1"/>
                </a:solidFill>
                <a:latin typeface="Times New Roman" charset="0"/>
                <a:ea typeface="ＭＳ Ｐゴシック" charset="0"/>
              </a:defRPr>
            </a:lvl5pPr>
            <a:lvl6pPr defTabSz="284163" fontAlgn="base">
              <a:spcBef>
                <a:spcPct val="0"/>
              </a:spcBef>
              <a:spcAft>
                <a:spcPct val="0"/>
              </a:spcAft>
              <a:defRPr sz="2400">
                <a:solidFill>
                  <a:schemeClr val="tx1"/>
                </a:solidFill>
                <a:latin typeface="Times New Roman" charset="0"/>
                <a:ea typeface="ＭＳ Ｐゴシック" charset="0"/>
              </a:defRPr>
            </a:lvl6pPr>
            <a:lvl7pPr defTabSz="284163" fontAlgn="base">
              <a:spcBef>
                <a:spcPct val="0"/>
              </a:spcBef>
              <a:spcAft>
                <a:spcPct val="0"/>
              </a:spcAft>
              <a:defRPr sz="2400">
                <a:solidFill>
                  <a:schemeClr val="tx1"/>
                </a:solidFill>
                <a:latin typeface="Times New Roman" charset="0"/>
                <a:ea typeface="ＭＳ Ｐゴシック" charset="0"/>
              </a:defRPr>
            </a:lvl7pPr>
            <a:lvl8pPr defTabSz="284163" fontAlgn="base">
              <a:spcBef>
                <a:spcPct val="0"/>
              </a:spcBef>
              <a:spcAft>
                <a:spcPct val="0"/>
              </a:spcAft>
              <a:defRPr sz="2400">
                <a:solidFill>
                  <a:schemeClr val="tx1"/>
                </a:solidFill>
                <a:latin typeface="Times New Roman" charset="0"/>
                <a:ea typeface="ＭＳ Ｐゴシック" charset="0"/>
              </a:defRPr>
            </a:lvl8pPr>
            <a:lvl9pPr defTabSz="284163"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buFontTx/>
              <a:buChar char="•"/>
            </a:pPr>
            <a:r>
              <a:rPr lang="es-ES_tradnl" dirty="0"/>
              <a:t> </a:t>
            </a:r>
            <a:r>
              <a:rPr lang="es-ES_tradnl" sz="3200" dirty="0" smtClean="0">
                <a:latin typeface="Comic Sans MS" charset="0"/>
              </a:rPr>
              <a:t> </a:t>
            </a:r>
            <a:r>
              <a:rPr lang="es-ES_tradnl" sz="3200" dirty="0" smtClean="0">
                <a:latin typeface="+mn-lt"/>
              </a:rPr>
              <a:t>Cuerpo </a:t>
            </a:r>
            <a:r>
              <a:rPr lang="es-ES_tradnl" sz="3200" dirty="0">
                <a:latin typeface="+mn-lt"/>
              </a:rPr>
              <a:t>teórico </a:t>
            </a:r>
            <a:r>
              <a:rPr lang="es-ES_tradnl" sz="3200" dirty="0" smtClean="0">
                <a:latin typeface="+mn-lt"/>
              </a:rPr>
              <a:t>multidisciplinar</a:t>
            </a:r>
          </a:p>
          <a:p>
            <a:pPr>
              <a:spcBef>
                <a:spcPct val="50000"/>
              </a:spcBef>
              <a:buFontTx/>
              <a:buChar char="•"/>
            </a:pPr>
            <a:r>
              <a:rPr lang="es-ES_tradnl" sz="3200" dirty="0">
                <a:latin typeface="+mn-lt"/>
              </a:rPr>
              <a:t> </a:t>
            </a:r>
            <a:r>
              <a:rPr lang="es-ES_tradnl" sz="3200" dirty="0" smtClean="0">
                <a:latin typeface="+mn-lt"/>
              </a:rPr>
              <a:t>Marcos teóricos fragmentados, pero convergentes</a:t>
            </a:r>
          </a:p>
          <a:p>
            <a:pPr>
              <a:spcBef>
                <a:spcPct val="50000"/>
              </a:spcBef>
              <a:buFontTx/>
              <a:buChar char="•"/>
            </a:pPr>
            <a:r>
              <a:rPr lang="es-ES_tradnl" sz="3200" dirty="0">
                <a:latin typeface="+mn-lt"/>
              </a:rPr>
              <a:t> Métodos cualitativos y cuantitativos</a:t>
            </a:r>
            <a:endParaRPr lang="es-ES" sz="3200" dirty="0">
              <a:latin typeface="+mn-lt"/>
            </a:endParaRPr>
          </a:p>
        </p:txBody>
      </p:sp>
    </p:spTree>
    <p:extLst>
      <p:ext uri="{BB962C8B-B14F-4D97-AF65-F5344CB8AC3E}">
        <p14:creationId xmlns:p14="http://schemas.microsoft.com/office/powerpoint/2010/main" xmlns="" val="249959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dissolve">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40</a:t>
            </a:fld>
            <a:endParaRPr lang="es-ES"/>
          </a:p>
        </p:txBody>
      </p:sp>
    </p:spTree>
    <p:extLst>
      <p:ext uri="{BB962C8B-B14F-4D97-AF65-F5344CB8AC3E}">
        <p14:creationId xmlns:p14="http://schemas.microsoft.com/office/powerpoint/2010/main" xmlns="" val="3690796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5</a:t>
            </a:fld>
            <a:endParaRPr lang="es-ES"/>
          </a:p>
        </p:txBody>
      </p:sp>
      <p:sp>
        <p:nvSpPr>
          <p:cNvPr id="2" name="CuadroTexto 1"/>
          <p:cNvSpPr txBox="1"/>
          <p:nvPr/>
        </p:nvSpPr>
        <p:spPr>
          <a:xfrm>
            <a:off x="467544" y="260648"/>
            <a:ext cx="8352928" cy="1200329"/>
          </a:xfrm>
          <a:prstGeom prst="rect">
            <a:avLst/>
          </a:prstGeom>
          <a:noFill/>
        </p:spPr>
        <p:txBody>
          <a:bodyPr wrap="square" rtlCol="0">
            <a:spAutoFit/>
          </a:bodyPr>
          <a:lstStyle/>
          <a:p>
            <a:pPr algn="ctr"/>
            <a:r>
              <a:rPr lang="es-ES" sz="3600" b="1" dirty="0" smtClean="0">
                <a:solidFill>
                  <a:srgbClr val="2DA2BF"/>
                </a:solidFill>
              </a:rPr>
              <a:t>Los estudiantes no aprenden lo que se espera</a:t>
            </a:r>
            <a:endParaRPr lang="es-ES" sz="3600" b="1" dirty="0">
              <a:solidFill>
                <a:srgbClr val="2DA2BF"/>
              </a:solidFill>
            </a:endParaRPr>
          </a:p>
        </p:txBody>
      </p:sp>
      <p:grpSp>
        <p:nvGrpSpPr>
          <p:cNvPr id="6" name="Group 1034"/>
          <p:cNvGrpSpPr>
            <a:grpSpLocks/>
          </p:cNvGrpSpPr>
          <p:nvPr/>
        </p:nvGrpSpPr>
        <p:grpSpPr bwMode="auto">
          <a:xfrm>
            <a:off x="467544" y="1772816"/>
            <a:ext cx="6734175" cy="3460750"/>
            <a:chOff x="852" y="1827"/>
            <a:chExt cx="4242" cy="2180"/>
          </a:xfrm>
        </p:grpSpPr>
        <p:pic>
          <p:nvPicPr>
            <p:cNvPr id="7" name="Picture 1029" descr="C:\WINDOWS\Escritorio\Nueva carpeta\Copia de seguridad\TEXTOS\Conferencia Curso verano 2004\satelite 1.jpg"/>
            <p:cNvPicPr>
              <a:picLocks noChangeAspect="1" noChangeArrowheads="1"/>
            </p:cNvPicPr>
            <p:nvPr/>
          </p:nvPicPr>
          <p:blipFill>
            <a:blip r:embed="rId2" cstate="print">
              <a:clrChange>
                <a:clrFrom>
                  <a:srgbClr val="FBFFFC"/>
                </a:clrFrom>
                <a:clrTo>
                  <a:srgbClr val="FBFFFC">
                    <a:alpha val="0"/>
                  </a:srgbClr>
                </a:clrTo>
              </a:clrChange>
              <a:extLst>
                <a:ext uri="{28A0092B-C50C-407E-A947-70E740481C1C}">
                  <a14:useLocalDpi xmlns:a14="http://schemas.microsoft.com/office/drawing/2010/main" xmlns="" val="0"/>
                </a:ext>
              </a:extLst>
            </a:blip>
            <a:srcRect/>
            <a:stretch>
              <a:fillRect/>
            </a:stretch>
          </p:blipFill>
          <p:spPr bwMode="auto">
            <a:xfrm>
              <a:off x="852" y="2450"/>
              <a:ext cx="1718" cy="155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1032"/>
            <p:cNvSpPr>
              <a:spLocks noChangeArrowheads="1"/>
            </p:cNvSpPr>
            <p:nvPr/>
          </p:nvSpPr>
          <p:spPr bwMode="auto">
            <a:xfrm>
              <a:off x="2677" y="1827"/>
              <a:ext cx="2417" cy="810"/>
            </a:xfrm>
            <a:prstGeom prst="wedgeRoundRectCallout">
              <a:avLst>
                <a:gd name="adj1" fmla="val -49338"/>
                <a:gd name="adj2" fmla="val 91111"/>
                <a:gd name="adj3" fmla="val 16667"/>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r>
                <a:rPr lang="es-MX" sz="3200" dirty="0">
                  <a:latin typeface="Comic Sans MS" charset="0"/>
                </a:rPr>
                <a:t>Houston tenemos un problema</a:t>
              </a:r>
              <a:endParaRPr lang="es-ES" sz="3200" dirty="0">
                <a:latin typeface="Comic Sans MS" charset="0"/>
              </a:endParaRPr>
            </a:p>
          </p:txBody>
        </p:sp>
      </p:grpSp>
      <p:sp>
        <p:nvSpPr>
          <p:cNvPr id="9" name="CuadroTexto 8"/>
          <p:cNvSpPr txBox="1"/>
          <p:nvPr/>
        </p:nvSpPr>
        <p:spPr>
          <a:xfrm>
            <a:off x="3203848" y="3811012"/>
            <a:ext cx="5760640" cy="3046988"/>
          </a:xfrm>
          <a:prstGeom prst="rect">
            <a:avLst/>
          </a:prstGeom>
          <a:noFill/>
        </p:spPr>
        <p:txBody>
          <a:bodyPr wrap="square" rtlCol="0">
            <a:spAutoFit/>
          </a:bodyPr>
          <a:lstStyle/>
          <a:p>
            <a:pPr algn="r"/>
            <a:r>
              <a:rPr lang="en-US" sz="3200" dirty="0" smtClean="0">
                <a:latin typeface="Lucida Sans Unicode" pitchFamily="34" charset="0"/>
              </a:rPr>
              <a:t>La </a:t>
            </a:r>
            <a:r>
              <a:rPr lang="en-US" sz="3200" dirty="0" err="1" smtClean="0">
                <a:latin typeface="Lucida Sans Unicode" pitchFamily="34" charset="0"/>
              </a:rPr>
              <a:t>investigación</a:t>
            </a:r>
            <a:r>
              <a:rPr lang="en-US" sz="3200" dirty="0" smtClean="0">
                <a:latin typeface="Lucida Sans Unicode" pitchFamily="34" charset="0"/>
              </a:rPr>
              <a:t> </a:t>
            </a:r>
            <a:r>
              <a:rPr lang="en-US" sz="3200" dirty="0" err="1" smtClean="0">
                <a:latin typeface="Lucida Sans Unicode" pitchFamily="34" charset="0"/>
              </a:rPr>
              <a:t>muestra</a:t>
            </a:r>
            <a:r>
              <a:rPr lang="en-US" sz="3200" dirty="0" smtClean="0">
                <a:latin typeface="Lucida Sans Unicode" pitchFamily="34" charset="0"/>
              </a:rPr>
              <a:t> </a:t>
            </a:r>
            <a:r>
              <a:rPr lang="en-US" sz="3200" dirty="0" err="1" smtClean="0">
                <a:latin typeface="Lucida Sans Unicode" pitchFamily="34" charset="0"/>
              </a:rPr>
              <a:t>repetidamente</a:t>
            </a:r>
            <a:r>
              <a:rPr lang="en-US" sz="3200" dirty="0" smtClean="0">
                <a:latin typeface="Lucida Sans Unicode" pitchFamily="34" charset="0"/>
              </a:rPr>
              <a:t> </a:t>
            </a:r>
            <a:r>
              <a:rPr lang="en-US" sz="3200" dirty="0" err="1" smtClean="0">
                <a:latin typeface="Lucida Sans Unicode" pitchFamily="34" charset="0"/>
              </a:rPr>
              <a:t>que</a:t>
            </a:r>
            <a:r>
              <a:rPr lang="en-US" sz="3200" dirty="0" smtClean="0">
                <a:latin typeface="Lucida Sans Unicode" pitchFamily="34" charset="0"/>
              </a:rPr>
              <a:t> los </a:t>
            </a:r>
            <a:r>
              <a:rPr lang="en-US" sz="3200" dirty="0" err="1" smtClean="0">
                <a:latin typeface="Lucida Sans Unicode" pitchFamily="34" charset="0"/>
              </a:rPr>
              <a:t>estudiantes</a:t>
            </a:r>
            <a:r>
              <a:rPr lang="en-US" sz="3200" dirty="0" smtClean="0">
                <a:latin typeface="Lucida Sans Unicode" pitchFamily="34" charset="0"/>
              </a:rPr>
              <a:t> </a:t>
            </a:r>
            <a:r>
              <a:rPr lang="en-US" sz="3200" dirty="0" err="1" smtClean="0">
                <a:latin typeface="Lucida Sans Unicode" pitchFamily="34" charset="0"/>
              </a:rPr>
              <a:t>utilizan</a:t>
            </a:r>
            <a:r>
              <a:rPr lang="en-US" sz="3200" dirty="0" smtClean="0">
                <a:latin typeface="Lucida Sans Unicode" pitchFamily="34" charset="0"/>
              </a:rPr>
              <a:t> un </a:t>
            </a:r>
            <a:r>
              <a:rPr lang="en-US" sz="3200" dirty="0" err="1" smtClean="0">
                <a:latin typeface="Lucida Sans Unicode" pitchFamily="34" charset="0"/>
              </a:rPr>
              <a:t>pensamiento</a:t>
            </a:r>
            <a:r>
              <a:rPr lang="en-US" sz="3200" dirty="0" smtClean="0">
                <a:latin typeface="Lucida Sans Unicode" pitchFamily="34" charset="0"/>
              </a:rPr>
              <a:t> </a:t>
            </a:r>
            <a:r>
              <a:rPr lang="en-US" sz="3200" dirty="0" err="1" smtClean="0">
                <a:latin typeface="Lucida Sans Unicode" pitchFamily="34" charset="0"/>
              </a:rPr>
              <a:t>rápido</a:t>
            </a:r>
            <a:r>
              <a:rPr lang="en-US" sz="3200" dirty="0" smtClean="0">
                <a:latin typeface="Lucida Sans Unicode" pitchFamily="34" charset="0"/>
              </a:rPr>
              <a:t> </a:t>
            </a:r>
            <a:r>
              <a:rPr lang="en-US" sz="3200" dirty="0" err="1" smtClean="0">
                <a:latin typeface="Lucida Sans Unicode" pitchFamily="34" charset="0"/>
              </a:rPr>
              <a:t>para</a:t>
            </a:r>
            <a:r>
              <a:rPr lang="en-US" sz="3200" dirty="0" smtClean="0">
                <a:latin typeface="Lucida Sans Unicode" pitchFamily="34" charset="0"/>
              </a:rPr>
              <a:t> </a:t>
            </a:r>
            <a:r>
              <a:rPr lang="en-US" sz="3200" dirty="0" err="1" smtClean="0">
                <a:latin typeface="Lucida Sans Unicode" pitchFamily="34" charset="0"/>
              </a:rPr>
              <a:t>inventar</a:t>
            </a:r>
            <a:r>
              <a:rPr lang="en-US" sz="3200" dirty="0" smtClean="0">
                <a:latin typeface="Lucida Sans Unicode" pitchFamily="34" charset="0"/>
              </a:rPr>
              <a:t> </a:t>
            </a:r>
            <a:r>
              <a:rPr lang="en-US" sz="3200" dirty="0" err="1" smtClean="0">
                <a:latin typeface="Lucida Sans Unicode" pitchFamily="34" charset="0"/>
              </a:rPr>
              <a:t>respuestas</a:t>
            </a:r>
            <a:r>
              <a:rPr lang="en-US" sz="3200" dirty="0" smtClean="0">
                <a:latin typeface="Lucida Sans Unicode" pitchFamily="34" charset="0"/>
              </a:rPr>
              <a:t> </a:t>
            </a:r>
            <a:r>
              <a:rPr lang="en-US" sz="3200" dirty="0" err="1" smtClean="0">
                <a:latin typeface="Lucida Sans Unicode" pitchFamily="34" charset="0"/>
              </a:rPr>
              <a:t>plausibles</a:t>
            </a:r>
            <a:endParaRPr lang="es-ES" sz="3200" b="1" dirty="0">
              <a:solidFill>
                <a:srgbClr val="2DA2BF"/>
              </a:solidFill>
            </a:endParaRPr>
          </a:p>
        </p:txBody>
      </p:sp>
    </p:spTree>
    <p:extLst>
      <p:ext uri="{BB962C8B-B14F-4D97-AF65-F5344CB8AC3E}">
        <p14:creationId xmlns:p14="http://schemas.microsoft.com/office/powerpoint/2010/main" xmlns="" val="375411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6</a:t>
            </a:fld>
            <a:endParaRPr lang="es-ES"/>
          </a:p>
        </p:txBody>
      </p:sp>
      <p:sp>
        <p:nvSpPr>
          <p:cNvPr id="3" name="Rectangle 1026"/>
          <p:cNvSpPr>
            <a:spLocks noGrp="1" noChangeArrowheads="1"/>
          </p:cNvSpPr>
          <p:nvPr>
            <p:ph type="title"/>
          </p:nvPr>
        </p:nvSpPr>
        <p:spPr>
          <a:xfrm>
            <a:off x="411163" y="476250"/>
            <a:ext cx="8437562" cy="1127125"/>
          </a:xfrm>
        </p:spPr>
        <p:txBody>
          <a:bodyPr/>
          <a:lstStyle/>
          <a:p>
            <a:pPr algn="ctr"/>
            <a:r>
              <a:rPr lang="es-ES_tradnl" sz="3200" b="1" dirty="0">
                <a:latin typeface="Comic Sans MS" charset="0"/>
              </a:rPr>
              <a:t>DESAJUSTE ENTRE LO QUE SE ENSEÑA Y LO QUE SE APRENDE</a:t>
            </a:r>
            <a:endParaRPr lang="es-ES" sz="3200" b="1" dirty="0">
              <a:latin typeface="Comic Sans MS" charset="0"/>
            </a:endParaRPr>
          </a:p>
        </p:txBody>
      </p:sp>
      <p:pic>
        <p:nvPicPr>
          <p:cNvPr id="4" name="Picture 1028" descr="C:\WINDOWS\Escritorio\Nueva carpeta\Copia de seguridad\TEXTOS\Conferencia Curso verano 2004\matematicas 3.jpg"/>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901700" y="2389188"/>
            <a:ext cx="2241550" cy="30114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1029"/>
          <p:cNvSpPr>
            <a:spLocks noChangeArrowheads="1"/>
          </p:cNvSpPr>
          <p:nvPr/>
        </p:nvSpPr>
        <p:spPr bwMode="auto">
          <a:xfrm>
            <a:off x="3876675" y="3254375"/>
            <a:ext cx="1219200" cy="1066800"/>
          </a:xfrm>
          <a:prstGeom prst="rightArrow">
            <a:avLst>
              <a:gd name="adj1" fmla="val 50000"/>
              <a:gd name="adj2" fmla="val 28571"/>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rgbClr val="868686">
                      <a:alpha val="74998"/>
                    </a:srgbClr>
                  </a:outerShdw>
                </a:effectLst>
              </a14:hiddenEffects>
            </a:ext>
          </a:extLst>
        </p:spPr>
        <p:txBody>
          <a:bodyPr wrap="none" lIns="90000" tIns="46800" rIns="90000" bIns="46800" anchor="ctr">
            <a:spAutoFit/>
          </a:bodyPr>
          <a:lstStyle/>
          <a:p>
            <a:endParaRPr lang="es-ES"/>
          </a:p>
        </p:txBody>
      </p:sp>
      <p:pic>
        <p:nvPicPr>
          <p:cNvPr id="7" name="Picture 1031" descr="C:\WINDOWS\Escritorio\Nueva carpeta\Copia de seguridad\TEXTOS\Conferencia Curso verano 2004\niño haciendo cuentas 3.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976938" y="2681288"/>
            <a:ext cx="2351087" cy="253365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1032"/>
          <p:cNvSpPr>
            <a:spLocks noChangeArrowheads="1"/>
          </p:cNvSpPr>
          <p:nvPr/>
        </p:nvSpPr>
        <p:spPr bwMode="auto">
          <a:xfrm>
            <a:off x="2483768" y="5301208"/>
            <a:ext cx="3836988" cy="1285875"/>
          </a:xfrm>
          <a:prstGeom prst="wedgeRoundRectCallout">
            <a:avLst>
              <a:gd name="adj1" fmla="val 48105"/>
              <a:gd name="adj2" fmla="val -147054"/>
              <a:gd name="adj3" fmla="val 16667"/>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r>
              <a:rPr lang="es-MX" sz="3200" dirty="0" smtClean="0">
                <a:latin typeface="Comic Sans MS" charset="0"/>
              </a:rPr>
              <a:t>Qué piensan los estudiantes?</a:t>
            </a:r>
            <a:endParaRPr lang="es-ES" sz="3200" dirty="0">
              <a:latin typeface="Comic Sans MS" charset="0"/>
            </a:endParaRPr>
          </a:p>
        </p:txBody>
      </p:sp>
    </p:spTree>
    <p:extLst>
      <p:ext uri="{BB962C8B-B14F-4D97-AF65-F5344CB8AC3E}">
        <p14:creationId xmlns:p14="http://schemas.microsoft.com/office/powerpoint/2010/main" xmlns="" val="3924912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7</a:t>
            </a:fld>
            <a:endParaRPr lang="es-ES"/>
          </a:p>
        </p:txBody>
      </p:sp>
      <p:sp>
        <p:nvSpPr>
          <p:cNvPr id="3" name="CuadroTexto 2"/>
          <p:cNvSpPr txBox="1"/>
          <p:nvPr/>
        </p:nvSpPr>
        <p:spPr>
          <a:xfrm>
            <a:off x="539552" y="476672"/>
            <a:ext cx="8208912" cy="1077218"/>
          </a:xfrm>
          <a:prstGeom prst="rect">
            <a:avLst/>
          </a:prstGeom>
          <a:noFill/>
        </p:spPr>
        <p:txBody>
          <a:bodyPr wrap="square" rtlCol="0">
            <a:spAutoFit/>
          </a:bodyPr>
          <a:lstStyle/>
          <a:p>
            <a:pPr algn="ctr"/>
            <a:r>
              <a:rPr lang="es-ES" sz="3200" dirty="0" smtClean="0">
                <a:solidFill>
                  <a:srgbClr val="2DA2BF"/>
                </a:solidFill>
              </a:rPr>
              <a:t>Marco teórico de la investigación (en sentido </a:t>
            </a:r>
            <a:r>
              <a:rPr lang="es-ES" sz="3200" dirty="0" err="1" smtClean="0">
                <a:solidFill>
                  <a:srgbClr val="2DA2BF"/>
                </a:solidFill>
              </a:rPr>
              <a:t>Lakatiano</a:t>
            </a:r>
            <a:r>
              <a:rPr lang="es-ES" sz="3200" dirty="0" smtClean="0">
                <a:solidFill>
                  <a:srgbClr val="2DA2BF"/>
                </a:solidFill>
              </a:rPr>
              <a:t>)</a:t>
            </a:r>
            <a:endParaRPr lang="es-ES" sz="3200" dirty="0">
              <a:solidFill>
                <a:srgbClr val="2DA2BF"/>
              </a:solidFill>
            </a:endParaRPr>
          </a:p>
        </p:txBody>
      </p:sp>
      <p:sp>
        <p:nvSpPr>
          <p:cNvPr id="4" name="Text Box 10"/>
          <p:cNvSpPr txBox="1">
            <a:spLocks noChangeArrowheads="1"/>
          </p:cNvSpPr>
          <p:nvPr/>
        </p:nvSpPr>
        <p:spPr bwMode="auto">
          <a:xfrm>
            <a:off x="323528" y="1772816"/>
            <a:ext cx="85725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defTabSz="284163">
              <a:defRPr sz="2400">
                <a:solidFill>
                  <a:schemeClr val="tx1"/>
                </a:solidFill>
                <a:latin typeface="Times New Roman" charset="0"/>
                <a:ea typeface="ＭＳ Ｐゴシック" charset="0"/>
              </a:defRPr>
            </a:lvl1pPr>
            <a:lvl2pPr defTabSz="284163">
              <a:defRPr sz="2400">
                <a:solidFill>
                  <a:schemeClr val="tx1"/>
                </a:solidFill>
                <a:latin typeface="Times New Roman" charset="0"/>
                <a:ea typeface="ＭＳ Ｐゴシック" charset="0"/>
              </a:defRPr>
            </a:lvl2pPr>
            <a:lvl3pPr defTabSz="284163">
              <a:defRPr sz="2400">
                <a:solidFill>
                  <a:schemeClr val="tx1"/>
                </a:solidFill>
                <a:latin typeface="Times New Roman" charset="0"/>
                <a:ea typeface="ＭＳ Ｐゴシック" charset="0"/>
              </a:defRPr>
            </a:lvl3pPr>
            <a:lvl4pPr defTabSz="284163">
              <a:defRPr sz="2400">
                <a:solidFill>
                  <a:schemeClr val="tx1"/>
                </a:solidFill>
                <a:latin typeface="Times New Roman" charset="0"/>
                <a:ea typeface="ＭＳ Ｐゴシック" charset="0"/>
              </a:defRPr>
            </a:lvl4pPr>
            <a:lvl5pPr defTabSz="284163">
              <a:defRPr sz="2400">
                <a:solidFill>
                  <a:schemeClr val="tx1"/>
                </a:solidFill>
                <a:latin typeface="Times New Roman" charset="0"/>
                <a:ea typeface="ＭＳ Ｐゴシック" charset="0"/>
              </a:defRPr>
            </a:lvl5pPr>
            <a:lvl6pPr defTabSz="284163" fontAlgn="base">
              <a:spcBef>
                <a:spcPct val="0"/>
              </a:spcBef>
              <a:spcAft>
                <a:spcPct val="0"/>
              </a:spcAft>
              <a:defRPr sz="2400">
                <a:solidFill>
                  <a:schemeClr val="tx1"/>
                </a:solidFill>
                <a:latin typeface="Times New Roman" charset="0"/>
                <a:ea typeface="ＭＳ Ｐゴシック" charset="0"/>
              </a:defRPr>
            </a:lvl6pPr>
            <a:lvl7pPr defTabSz="284163" fontAlgn="base">
              <a:spcBef>
                <a:spcPct val="0"/>
              </a:spcBef>
              <a:spcAft>
                <a:spcPct val="0"/>
              </a:spcAft>
              <a:defRPr sz="2400">
                <a:solidFill>
                  <a:schemeClr val="tx1"/>
                </a:solidFill>
                <a:latin typeface="Times New Roman" charset="0"/>
                <a:ea typeface="ＭＳ Ｐゴシック" charset="0"/>
              </a:defRPr>
            </a:lvl7pPr>
            <a:lvl8pPr defTabSz="284163" fontAlgn="base">
              <a:spcBef>
                <a:spcPct val="0"/>
              </a:spcBef>
              <a:spcAft>
                <a:spcPct val="0"/>
              </a:spcAft>
              <a:defRPr sz="2400">
                <a:solidFill>
                  <a:schemeClr val="tx1"/>
                </a:solidFill>
                <a:latin typeface="Times New Roman" charset="0"/>
                <a:ea typeface="ＭＳ Ｐゴシック" charset="0"/>
              </a:defRPr>
            </a:lvl8pPr>
            <a:lvl9pPr defTabSz="284163" fontAlgn="base">
              <a:spcBef>
                <a:spcPct val="0"/>
              </a:spcBef>
              <a:spcAft>
                <a:spcPct val="0"/>
              </a:spcAft>
              <a:defRPr sz="2400">
                <a:solidFill>
                  <a:schemeClr val="tx1"/>
                </a:solidFill>
                <a:latin typeface="Times New Roman" charset="0"/>
                <a:ea typeface="ＭＳ Ｐゴシック" charset="0"/>
              </a:defRPr>
            </a:lvl9pPr>
          </a:lstStyle>
          <a:p>
            <a:pPr algn="just">
              <a:spcBef>
                <a:spcPct val="50000"/>
              </a:spcBef>
              <a:buFontTx/>
              <a:buChar char="•"/>
            </a:pPr>
            <a:r>
              <a:rPr lang="es-ES_tradnl" dirty="0"/>
              <a:t> </a:t>
            </a:r>
            <a:r>
              <a:rPr lang="es-ES_tradnl" sz="3200" dirty="0" smtClean="0">
                <a:latin typeface="Comic Sans MS" charset="0"/>
              </a:rPr>
              <a:t> </a:t>
            </a:r>
            <a:r>
              <a:rPr lang="es-ES_tradnl" sz="2800" b="1" dirty="0" smtClean="0">
                <a:latin typeface="Comic Sans MS" charset="0"/>
              </a:rPr>
              <a:t>Desde la Psicología cognitiva</a:t>
            </a:r>
            <a:r>
              <a:rPr lang="es-ES_tradnl" sz="2800" dirty="0" smtClean="0">
                <a:latin typeface="Comic Sans MS" charset="0"/>
              </a:rPr>
              <a:t>: </a:t>
            </a:r>
            <a:r>
              <a:rPr lang="es-ES_tradnl" sz="2800" dirty="0" smtClean="0">
                <a:latin typeface="+mn-lt"/>
              </a:rPr>
              <a:t>Teoría Social-</a:t>
            </a:r>
            <a:r>
              <a:rPr lang="es-ES_tradnl" sz="2800" dirty="0" err="1" smtClean="0">
                <a:latin typeface="+mn-lt"/>
              </a:rPr>
              <a:t>construtivista</a:t>
            </a:r>
            <a:r>
              <a:rPr lang="es-ES_tradnl" sz="2800" dirty="0" smtClean="0">
                <a:latin typeface="+mn-lt"/>
              </a:rPr>
              <a:t> del aprendizaje</a:t>
            </a:r>
          </a:p>
        </p:txBody>
      </p:sp>
      <p:pic>
        <p:nvPicPr>
          <p:cNvPr id="6"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7944" y="2924944"/>
            <a:ext cx="4895850" cy="36639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uadroTexto 1"/>
          <p:cNvSpPr txBox="1"/>
          <p:nvPr/>
        </p:nvSpPr>
        <p:spPr>
          <a:xfrm>
            <a:off x="179512" y="3717032"/>
            <a:ext cx="3923928" cy="1846659"/>
          </a:xfrm>
          <a:prstGeom prst="rect">
            <a:avLst/>
          </a:prstGeom>
          <a:noFill/>
        </p:spPr>
        <p:txBody>
          <a:bodyPr wrap="square" rtlCol="0">
            <a:spAutoFit/>
          </a:bodyPr>
          <a:lstStyle/>
          <a:p>
            <a:pPr lvl="0" algn="just">
              <a:spcBef>
                <a:spcPct val="50000"/>
              </a:spcBef>
              <a:buFontTx/>
              <a:buChar char="•"/>
            </a:pPr>
            <a:r>
              <a:rPr lang="es-ES_tradnl" sz="2400" b="1" dirty="0">
                <a:solidFill>
                  <a:prstClr val="black"/>
                </a:solidFill>
                <a:latin typeface="Comic Sans MS"/>
                <a:cs typeface="Comic Sans MS"/>
              </a:rPr>
              <a:t>Desde la disciplina</a:t>
            </a:r>
            <a:r>
              <a:rPr lang="es-ES_tradnl" sz="2400" dirty="0">
                <a:solidFill>
                  <a:prstClr val="black"/>
                </a:solidFill>
                <a:latin typeface="Comic Sans MS"/>
                <a:cs typeface="Comic Sans MS"/>
              </a:rPr>
              <a:t>: La epistemología de las Ciencias Experimentales (</a:t>
            </a:r>
            <a:r>
              <a:rPr lang="es-ES_tradnl" sz="2400" dirty="0" err="1">
                <a:solidFill>
                  <a:prstClr val="black"/>
                </a:solidFill>
                <a:latin typeface="Comic Sans MS"/>
                <a:cs typeface="Comic Sans MS"/>
              </a:rPr>
              <a:t>NdC</a:t>
            </a:r>
            <a:r>
              <a:rPr lang="es-ES_tradnl" sz="2400" dirty="0" smtClean="0">
                <a:solidFill>
                  <a:prstClr val="black"/>
                </a:solidFill>
                <a:latin typeface="Comic Sans MS"/>
                <a:cs typeface="Comic Sans MS"/>
              </a:rPr>
              <a:t>)</a:t>
            </a:r>
            <a:endParaRPr lang="es-ES" sz="2400" dirty="0">
              <a:solidFill>
                <a:prstClr val="black"/>
              </a:solidFill>
            </a:endParaRPr>
          </a:p>
          <a:p>
            <a:endParaRPr lang="es-ES" dirty="0"/>
          </a:p>
        </p:txBody>
      </p:sp>
    </p:spTree>
    <p:extLst>
      <p:ext uri="{BB962C8B-B14F-4D97-AF65-F5344CB8AC3E}">
        <p14:creationId xmlns:p14="http://schemas.microsoft.com/office/powerpoint/2010/main" xmlns="" val="2348837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8</a:t>
            </a:fld>
            <a:endParaRPr lang="es-ES"/>
          </a:p>
        </p:txBody>
      </p:sp>
      <p:pic>
        <p:nvPicPr>
          <p:cNvPr id="3" name="Picture 1028" descr="taller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320" y="2132856"/>
            <a:ext cx="6156325" cy="461803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1032"/>
          <p:cNvSpPr>
            <a:spLocks noChangeArrowheads="1"/>
          </p:cNvSpPr>
          <p:nvPr/>
        </p:nvSpPr>
        <p:spPr bwMode="auto">
          <a:xfrm>
            <a:off x="4788024" y="188640"/>
            <a:ext cx="3836988" cy="1285875"/>
          </a:xfrm>
          <a:prstGeom prst="wedgeRoundRectCallout">
            <a:avLst>
              <a:gd name="adj1" fmla="val -90791"/>
              <a:gd name="adj2" fmla="val 138191"/>
              <a:gd name="adj3" fmla="val 16667"/>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r>
              <a:rPr lang="es-MX" sz="3200" dirty="0" smtClean="0">
                <a:latin typeface="Comic Sans MS" charset="0"/>
              </a:rPr>
              <a:t>Qué piensan los estudiantes?</a:t>
            </a:r>
            <a:endParaRPr lang="es-ES" sz="3200" dirty="0">
              <a:latin typeface="Comic Sans MS" charset="0"/>
            </a:endParaRPr>
          </a:p>
        </p:txBody>
      </p:sp>
    </p:spTree>
    <p:extLst>
      <p:ext uri="{BB962C8B-B14F-4D97-AF65-F5344CB8AC3E}">
        <p14:creationId xmlns:p14="http://schemas.microsoft.com/office/powerpoint/2010/main" xmlns="" val="3754116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C0F801AD-A41D-435B-AC0B-F512B878975F}" type="slidenum">
              <a:rPr lang="es-ES" smtClean="0"/>
              <a:pPr/>
              <a:t>9</a:t>
            </a:fld>
            <a:endParaRPr lang="es-ES"/>
          </a:p>
        </p:txBody>
      </p:sp>
      <p:sp>
        <p:nvSpPr>
          <p:cNvPr id="3" name="Rectangle 3"/>
          <p:cNvSpPr>
            <a:spLocks noGrp="1" noChangeArrowheads="1"/>
          </p:cNvSpPr>
          <p:nvPr>
            <p:ph type="body" idx="1"/>
          </p:nvPr>
        </p:nvSpPr>
        <p:spPr>
          <a:xfrm>
            <a:off x="251520" y="1988840"/>
            <a:ext cx="8568952" cy="4320480"/>
          </a:xfrm>
        </p:spPr>
        <p:txBody>
          <a:bodyPr>
            <a:normAutofit/>
          </a:bodyPr>
          <a:lstStyle/>
          <a:p>
            <a:pPr marL="228600" indent="-228600">
              <a:lnSpc>
                <a:spcPct val="95000"/>
              </a:lnSpc>
              <a:spcBef>
                <a:spcPct val="50000"/>
              </a:spcBef>
              <a:spcAft>
                <a:spcPct val="50000"/>
              </a:spcAft>
              <a:buSzPct val="90000"/>
              <a:buFont typeface="Wingdings" pitchFamily="2" charset="2"/>
              <a:buChar char="§"/>
              <a:defRPr/>
            </a:pPr>
            <a:r>
              <a:rPr lang="es-ES_tradnl" sz="3200" dirty="0" smtClean="0"/>
              <a:t>Los </a:t>
            </a:r>
            <a:r>
              <a:rPr lang="es-ES_tradnl" sz="3200" dirty="0"/>
              <a:t>paradigmas interpretativos se esfuerzan por entender e interpretar al mundo en términos de sus </a:t>
            </a:r>
            <a:r>
              <a:rPr lang="es-ES_tradnl" sz="3200" dirty="0" smtClean="0"/>
              <a:t>actores.</a:t>
            </a:r>
          </a:p>
          <a:p>
            <a:pPr marL="228600" indent="-228600">
              <a:lnSpc>
                <a:spcPct val="95000"/>
              </a:lnSpc>
              <a:spcBef>
                <a:spcPct val="50000"/>
              </a:spcBef>
              <a:spcAft>
                <a:spcPct val="50000"/>
              </a:spcAft>
              <a:buSzPct val="90000"/>
              <a:buFont typeface="Wingdings" pitchFamily="2" charset="2"/>
              <a:buChar char="§"/>
              <a:defRPr/>
            </a:pPr>
            <a:r>
              <a:rPr lang="es-ES_tradnl" sz="3200" dirty="0"/>
              <a:t>L</a:t>
            </a:r>
            <a:r>
              <a:rPr lang="es-ES_tradnl" sz="3200" dirty="0" smtClean="0"/>
              <a:t>os </a:t>
            </a:r>
            <a:r>
              <a:rPr lang="es-ES_tradnl" sz="3200" dirty="0"/>
              <a:t>significados y las interpretaciones son primordiales</a:t>
            </a:r>
            <a:r>
              <a:rPr lang="es-ES_tradnl" sz="3200" dirty="0" smtClean="0"/>
              <a:t>.</a:t>
            </a:r>
          </a:p>
          <a:p>
            <a:pPr marL="228600" indent="-228600">
              <a:lnSpc>
                <a:spcPct val="95000"/>
              </a:lnSpc>
              <a:spcBef>
                <a:spcPct val="50000"/>
              </a:spcBef>
              <a:spcAft>
                <a:spcPct val="50000"/>
              </a:spcAft>
              <a:buSzPct val="90000"/>
              <a:buFont typeface="Wingdings" pitchFamily="2" charset="2"/>
              <a:buChar char="§"/>
              <a:defRPr/>
            </a:pPr>
            <a:r>
              <a:rPr lang="es-ES_tradnl" sz="3200" dirty="0" smtClean="0"/>
              <a:t>Limitaciones para la generalización: método mixto cualitativo-cuantitativo </a:t>
            </a:r>
            <a:endParaRPr lang="en-US" sz="3000" dirty="0" smtClean="0"/>
          </a:p>
        </p:txBody>
      </p:sp>
      <p:sp>
        <p:nvSpPr>
          <p:cNvPr id="4" name="CuadroTexto 3"/>
          <p:cNvSpPr txBox="1"/>
          <p:nvPr/>
        </p:nvSpPr>
        <p:spPr>
          <a:xfrm>
            <a:off x="539552" y="476672"/>
            <a:ext cx="8208912" cy="1077218"/>
          </a:xfrm>
          <a:prstGeom prst="rect">
            <a:avLst/>
          </a:prstGeom>
          <a:noFill/>
        </p:spPr>
        <p:txBody>
          <a:bodyPr wrap="square" rtlCol="0">
            <a:spAutoFit/>
          </a:bodyPr>
          <a:lstStyle/>
          <a:p>
            <a:pPr algn="ctr"/>
            <a:r>
              <a:rPr lang="es-ES" sz="3200" dirty="0" smtClean="0">
                <a:solidFill>
                  <a:srgbClr val="2DA2BF"/>
                </a:solidFill>
              </a:rPr>
              <a:t>Enfoque y metodología de la </a:t>
            </a:r>
            <a:r>
              <a:rPr lang="es-ES" sz="3200" dirty="0" smtClean="0">
                <a:solidFill>
                  <a:schemeClr val="accent1"/>
                </a:solidFill>
              </a:rPr>
              <a:t>investigación</a:t>
            </a:r>
            <a:r>
              <a:rPr lang="es-ES" sz="3200" dirty="0" smtClean="0">
                <a:solidFill>
                  <a:srgbClr val="2DA2BF"/>
                </a:solidFill>
              </a:rPr>
              <a:t> : naturalista y cualitativo</a:t>
            </a:r>
            <a:endParaRPr lang="es-ES" sz="3200" dirty="0">
              <a:solidFill>
                <a:srgbClr val="2DA2BF"/>
              </a:solidFill>
            </a:endParaRPr>
          </a:p>
        </p:txBody>
      </p:sp>
    </p:spTree>
    <p:extLst>
      <p:ext uri="{BB962C8B-B14F-4D97-AF65-F5344CB8AC3E}">
        <p14:creationId xmlns:p14="http://schemas.microsoft.com/office/powerpoint/2010/main" xmlns="" val="415854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3961</TotalTime>
  <Words>2183</Words>
  <Application>Microsoft Office PowerPoint</Application>
  <PresentationFormat>Presentación en pantalla (4:3)</PresentationFormat>
  <Paragraphs>312</Paragraphs>
  <Slides>40</Slides>
  <Notes>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Concurrencia</vt:lpstr>
      <vt:lpstr>Dr. Jenaro Guisasola        UPV/EHU jenaro.guisasola@ehu.es     </vt:lpstr>
      <vt:lpstr>Diapositiva 2</vt:lpstr>
      <vt:lpstr>La comunidad de investigadores y quienes utilizan los hallazgos de la investigación tienen derecho a esperar que la investigación se realice de manera rigurosa, escrupulosa y éticamente defendible.  </vt:lpstr>
      <vt:lpstr>Diapositiva 4</vt:lpstr>
      <vt:lpstr>Diapositiva 5</vt:lpstr>
      <vt:lpstr>DESAJUSTE ENTRE LO QUE SE ENSEÑA Y LO QUE SE APRENDE</vt:lpstr>
      <vt:lpstr>Diapositiva 7</vt:lpstr>
      <vt:lpstr>Diapositiva 8</vt:lpstr>
      <vt:lpstr>Diapositiva 9</vt:lpstr>
      <vt:lpstr>Diapositiva 10</vt:lpstr>
      <vt:lpstr>Diapositiva 11</vt:lpstr>
      <vt:lpstr>Diapositiva 12</vt:lpstr>
      <vt:lpstr>Diapositiva 13</vt:lpstr>
      <vt:lpstr>Diapositiva 14</vt:lpstr>
      <vt:lpstr>Diapositiva 15</vt:lpstr>
      <vt:lpstr>Validez y fiabilidad </vt:lpstr>
      <vt:lpstr>Validez  </vt:lpstr>
      <vt:lpstr>Validación de una cuestión  </vt:lpstr>
      <vt:lpstr>Validación de una cuestión  </vt:lpstr>
      <vt:lpstr>Fiabilidad del análisis fenomenográfico  </vt:lpstr>
      <vt:lpstr>Fiabilidad del análisis fenomenográfico  </vt:lpstr>
      <vt:lpstr>Fiabilidad del análisis fenomenográfico  </vt:lpstr>
      <vt:lpstr>Fiabilidad del análisis fenomenográfico  </vt:lpstr>
      <vt:lpstr>Ejemplo de análisis fenomenográfico  </vt:lpstr>
      <vt:lpstr>Ejemplo de análisis fenomenográfico  </vt:lpstr>
      <vt:lpstr>Ejemplo de análisis fenomenográfico  </vt:lpstr>
      <vt:lpstr>Ejemplo de análisis fenomenográfico  </vt:lpstr>
      <vt:lpstr>Ejemplo de análisis fenomenográfico  </vt:lpstr>
      <vt:lpstr>Ejemplo de análisis fenomenográfico  </vt:lpstr>
      <vt:lpstr>Ejemplo de análisis fenomenográfico  </vt:lpstr>
      <vt:lpstr>Diapositiva 31</vt:lpstr>
      <vt:lpstr>Diapositiva 32</vt:lpstr>
      <vt:lpstr>Diapositiva 33</vt:lpstr>
      <vt:lpstr>análisis fenomenográfico de las respuestas</vt:lpstr>
      <vt:lpstr>Diapositiva 35</vt:lpstr>
      <vt:lpstr>Diapositiva 36</vt:lpstr>
      <vt:lpstr>Diapositiva 37</vt:lpstr>
      <vt:lpstr>Diapositiva 38</vt:lpstr>
      <vt:lpstr>Moltes gràcies per la vostra atenció  Eskerrik asko zure arretagatik  </vt:lpstr>
      <vt:lpstr>Diapositiva 40</vt:lpstr>
    </vt:vector>
  </TitlesOfParts>
  <Company>UPV-EHU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DC CIRCUITS</dc:title>
  <dc:creator>PDI</dc:creator>
  <cp:lastModifiedBy>wupguarj</cp:lastModifiedBy>
  <cp:revision>316</cp:revision>
  <dcterms:created xsi:type="dcterms:W3CDTF">2013-07-01T16:04:58Z</dcterms:created>
  <dcterms:modified xsi:type="dcterms:W3CDTF">2017-03-28T07:24:54Z</dcterms:modified>
</cp:coreProperties>
</file>