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13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81723" y="1469527"/>
            <a:ext cx="6180552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351" y="1872307"/>
            <a:ext cx="8195297" cy="4041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6687" y="1192265"/>
            <a:ext cx="8002905" cy="657860"/>
          </a:xfrm>
          <a:custGeom>
            <a:avLst/>
            <a:gdLst/>
            <a:ahLst/>
            <a:cxnLst/>
            <a:rect l="l" t="t" r="r" b="b"/>
            <a:pathLst>
              <a:path w="8002905" h="657860">
                <a:moveTo>
                  <a:pt x="8002520" y="0"/>
                </a:moveTo>
                <a:lnTo>
                  <a:pt x="0" y="0"/>
                </a:lnTo>
                <a:lnTo>
                  <a:pt x="0" y="657605"/>
                </a:lnTo>
                <a:lnTo>
                  <a:pt x="8002520" y="657605"/>
                </a:lnTo>
                <a:lnTo>
                  <a:pt x="8002520" y="652271"/>
                </a:lnTo>
                <a:lnTo>
                  <a:pt x="9905" y="652271"/>
                </a:lnTo>
                <a:lnTo>
                  <a:pt x="5333" y="647699"/>
                </a:lnTo>
                <a:lnTo>
                  <a:pt x="9905" y="647699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4571"/>
                </a:lnTo>
                <a:lnTo>
                  <a:pt x="8002520" y="4571"/>
                </a:lnTo>
                <a:lnTo>
                  <a:pt x="8002520" y="0"/>
                </a:lnTo>
                <a:close/>
              </a:path>
              <a:path w="8002905" h="657860">
                <a:moveTo>
                  <a:pt x="9905" y="647699"/>
                </a:moveTo>
                <a:lnTo>
                  <a:pt x="5333" y="647699"/>
                </a:lnTo>
                <a:lnTo>
                  <a:pt x="9905" y="652271"/>
                </a:lnTo>
                <a:lnTo>
                  <a:pt x="9905" y="647699"/>
                </a:lnTo>
                <a:close/>
              </a:path>
              <a:path w="8002905" h="657860">
                <a:moveTo>
                  <a:pt x="7993376" y="647699"/>
                </a:moveTo>
                <a:lnTo>
                  <a:pt x="9905" y="647699"/>
                </a:lnTo>
                <a:lnTo>
                  <a:pt x="9905" y="652271"/>
                </a:lnTo>
                <a:lnTo>
                  <a:pt x="7993376" y="652271"/>
                </a:lnTo>
                <a:lnTo>
                  <a:pt x="7993376" y="647699"/>
                </a:lnTo>
                <a:close/>
              </a:path>
              <a:path w="8002905" h="657860">
                <a:moveTo>
                  <a:pt x="7993376" y="4571"/>
                </a:moveTo>
                <a:lnTo>
                  <a:pt x="7993376" y="652271"/>
                </a:lnTo>
                <a:lnTo>
                  <a:pt x="7997948" y="647699"/>
                </a:lnTo>
                <a:lnTo>
                  <a:pt x="8002520" y="647699"/>
                </a:lnTo>
                <a:lnTo>
                  <a:pt x="8002520" y="9905"/>
                </a:lnTo>
                <a:lnTo>
                  <a:pt x="7997948" y="9905"/>
                </a:lnTo>
                <a:lnTo>
                  <a:pt x="7993376" y="4571"/>
                </a:lnTo>
                <a:close/>
              </a:path>
              <a:path w="8002905" h="657860">
                <a:moveTo>
                  <a:pt x="8002520" y="647699"/>
                </a:moveTo>
                <a:lnTo>
                  <a:pt x="7997948" y="647699"/>
                </a:lnTo>
                <a:lnTo>
                  <a:pt x="7993376" y="652271"/>
                </a:lnTo>
                <a:lnTo>
                  <a:pt x="8002520" y="652271"/>
                </a:lnTo>
                <a:lnTo>
                  <a:pt x="8002520" y="647699"/>
                </a:lnTo>
                <a:close/>
              </a:path>
              <a:path w="8002905" h="657860">
                <a:moveTo>
                  <a:pt x="9905" y="4571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4571"/>
                </a:lnTo>
                <a:close/>
              </a:path>
              <a:path w="8002905" h="657860">
                <a:moveTo>
                  <a:pt x="7993376" y="4571"/>
                </a:moveTo>
                <a:lnTo>
                  <a:pt x="9905" y="4571"/>
                </a:lnTo>
                <a:lnTo>
                  <a:pt x="9905" y="9905"/>
                </a:lnTo>
                <a:lnTo>
                  <a:pt x="7993376" y="9905"/>
                </a:lnTo>
                <a:lnTo>
                  <a:pt x="7993376" y="4571"/>
                </a:lnTo>
                <a:close/>
              </a:path>
              <a:path w="8002905" h="657860">
                <a:moveTo>
                  <a:pt x="8002520" y="4571"/>
                </a:moveTo>
                <a:lnTo>
                  <a:pt x="7993376" y="4571"/>
                </a:lnTo>
                <a:lnTo>
                  <a:pt x="7997948" y="9905"/>
                </a:lnTo>
                <a:lnTo>
                  <a:pt x="8002520" y="9905"/>
                </a:lnTo>
                <a:lnTo>
                  <a:pt x="8002520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1196837"/>
            <a:ext cx="7992745" cy="430887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701675">
              <a:lnSpc>
                <a:spcPct val="100000"/>
              </a:lnSpc>
            </a:pP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Topic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9A"/>
                </a:solidFill>
                <a:latin typeface="Times New Roman"/>
                <a:cs typeface="Times New Roman"/>
              </a:rPr>
              <a:t>1</a:t>
            </a:r>
            <a:r>
              <a:rPr sz="2800" dirty="0">
                <a:solidFill>
                  <a:srgbClr val="33339A"/>
                </a:solidFill>
                <a:latin typeface="Times New Roman"/>
                <a:cs typeface="Times New Roman"/>
              </a:rPr>
              <a:t>:</a:t>
            </a:r>
            <a:r>
              <a:rPr sz="2800" spc="-1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The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process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of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scientific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research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200" y="2286000"/>
            <a:ext cx="7466965" cy="2215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dirty="0"/>
              <a:t>1. </a:t>
            </a:r>
            <a:r>
              <a:rPr lang="es-ES" dirty="0" err="1"/>
              <a:t>Research</a:t>
            </a:r>
            <a:r>
              <a:rPr lang="es-ES" dirty="0"/>
              <a:t>, </a:t>
            </a:r>
            <a:r>
              <a:rPr lang="es-ES" dirty="0" err="1"/>
              <a:t>knowledge</a:t>
            </a:r>
            <a:r>
              <a:rPr lang="es-ES" dirty="0"/>
              <a:t> </a:t>
            </a:r>
            <a:r>
              <a:rPr lang="es-ES" dirty="0" err="1"/>
              <a:t>generation</a:t>
            </a:r>
            <a:r>
              <a:rPr lang="es-ES" dirty="0"/>
              <a:t>, </a:t>
            </a:r>
            <a:r>
              <a:rPr lang="es-ES" dirty="0" err="1"/>
              <a:t>science</a:t>
            </a:r>
            <a:r>
              <a:rPr lang="es-ES" dirty="0"/>
              <a:t> in </a:t>
            </a:r>
            <a:r>
              <a:rPr lang="es-ES" dirty="0" err="1"/>
              <a:t>psychology</a:t>
            </a:r>
            <a:r>
              <a:rPr lang="es-ES" dirty="0"/>
              <a:t>.</a:t>
            </a:r>
          </a:p>
          <a:p>
            <a:r>
              <a:rPr lang="es-ES" dirty="0"/>
              <a:t>2. Role of </a:t>
            </a:r>
            <a:r>
              <a:rPr lang="es-ES" dirty="0" err="1"/>
              <a:t>Statistics</a:t>
            </a:r>
            <a:r>
              <a:rPr lang="es-ES" dirty="0"/>
              <a:t> in </a:t>
            </a:r>
            <a:r>
              <a:rPr lang="es-ES" dirty="0" err="1"/>
              <a:t>Psychology</a:t>
            </a:r>
            <a:r>
              <a:rPr lang="es-ES" dirty="0"/>
              <a:t>.</a:t>
            </a:r>
          </a:p>
          <a:p>
            <a:r>
              <a:rPr lang="es-ES" dirty="0"/>
              <a:t>3. Basic </a:t>
            </a:r>
            <a:r>
              <a:rPr lang="es-ES" dirty="0" err="1"/>
              <a:t>statistical</a:t>
            </a:r>
            <a:r>
              <a:rPr lang="es-ES" dirty="0"/>
              <a:t> </a:t>
            </a:r>
            <a:r>
              <a:rPr lang="es-ES" dirty="0" err="1"/>
              <a:t>concepts</a:t>
            </a:r>
            <a:r>
              <a:rPr lang="es-ES" dirty="0"/>
              <a:t> (</a:t>
            </a:r>
            <a:r>
              <a:rPr lang="es-ES" dirty="0" err="1"/>
              <a:t>sample</a:t>
            </a:r>
            <a:r>
              <a:rPr lang="es-ES" dirty="0"/>
              <a:t>, </a:t>
            </a:r>
            <a:r>
              <a:rPr lang="es-ES" dirty="0" err="1"/>
              <a:t>population</a:t>
            </a:r>
            <a:r>
              <a:rPr lang="es-ES" dirty="0"/>
              <a:t>, </a:t>
            </a:r>
            <a:r>
              <a:rPr lang="es-ES" dirty="0" err="1"/>
              <a:t>sampling</a:t>
            </a:r>
            <a:r>
              <a:rPr lang="es-ES" dirty="0"/>
              <a:t>, </a:t>
            </a:r>
            <a:r>
              <a:rPr lang="es-ES" dirty="0" err="1"/>
              <a:t>etc</a:t>
            </a:r>
            <a:r>
              <a:rPr lang="es-ES" dirty="0"/>
              <a:t>).</a:t>
            </a:r>
          </a:p>
          <a:p>
            <a:r>
              <a:rPr lang="es-ES" dirty="0"/>
              <a:t>4. </a:t>
            </a:r>
            <a:r>
              <a:rPr lang="es-ES" dirty="0" err="1"/>
              <a:t>Theories</a:t>
            </a:r>
            <a:r>
              <a:rPr lang="es-ES" dirty="0"/>
              <a:t>, </a:t>
            </a:r>
            <a:r>
              <a:rPr lang="es-ES" dirty="0" err="1"/>
              <a:t>Models</a:t>
            </a:r>
            <a:r>
              <a:rPr lang="es-ES" dirty="0"/>
              <a:t>, </a:t>
            </a:r>
            <a:r>
              <a:rPr lang="es-ES" dirty="0" err="1"/>
              <a:t>Questions</a:t>
            </a:r>
            <a:r>
              <a:rPr lang="es-ES" dirty="0"/>
              <a:t> / </a:t>
            </a:r>
            <a:r>
              <a:rPr lang="es-ES" dirty="0" err="1"/>
              <a:t>problems</a:t>
            </a:r>
            <a:r>
              <a:rPr lang="es-ES" dirty="0"/>
              <a:t>, </a:t>
            </a:r>
            <a:r>
              <a:rPr lang="es-ES" dirty="0" err="1"/>
              <a:t>hypotheses</a:t>
            </a:r>
            <a:r>
              <a:rPr lang="es-ES" dirty="0"/>
              <a:t>.</a:t>
            </a:r>
          </a:p>
          <a:p>
            <a:r>
              <a:rPr lang="es-ES" dirty="0"/>
              <a:t>5. Variables: </a:t>
            </a:r>
            <a:r>
              <a:rPr lang="es-ES" dirty="0" err="1"/>
              <a:t>Definition</a:t>
            </a:r>
            <a:r>
              <a:rPr lang="es-ES" dirty="0"/>
              <a:t>, </a:t>
            </a:r>
            <a:r>
              <a:rPr lang="es-ES" dirty="0" err="1"/>
              <a:t>types</a:t>
            </a:r>
            <a:r>
              <a:rPr lang="es-ES" dirty="0"/>
              <a:t> and </a:t>
            </a:r>
            <a:r>
              <a:rPr lang="es-ES" dirty="0" err="1"/>
              <a:t>scales</a:t>
            </a:r>
            <a:r>
              <a:rPr lang="es-ES" dirty="0"/>
              <a:t> of </a:t>
            </a:r>
            <a:r>
              <a:rPr lang="es-ES" dirty="0" err="1"/>
              <a:t>measurement</a:t>
            </a:r>
            <a:r>
              <a:rPr lang="es-ES" dirty="0"/>
              <a:t>.</a:t>
            </a:r>
          </a:p>
          <a:p>
            <a:r>
              <a:rPr lang="es-ES" dirty="0"/>
              <a:t>6.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methods</a:t>
            </a:r>
            <a:r>
              <a:rPr lang="es-ES" dirty="0"/>
              <a:t> and </a:t>
            </a:r>
            <a:r>
              <a:rPr lang="es-ES" dirty="0" err="1"/>
              <a:t>design</a:t>
            </a:r>
            <a:endParaRPr lang="es-ES" dirty="0"/>
          </a:p>
          <a:p>
            <a:r>
              <a:rPr lang="es-ES" dirty="0"/>
              <a:t>7. Data </a:t>
            </a:r>
            <a:r>
              <a:rPr lang="es-ES" dirty="0" err="1"/>
              <a:t>analysis</a:t>
            </a:r>
            <a:r>
              <a:rPr lang="es-ES" dirty="0"/>
              <a:t>, </a:t>
            </a:r>
            <a:r>
              <a:rPr lang="es-ES" dirty="0" err="1"/>
              <a:t>interpretation</a:t>
            </a:r>
            <a:r>
              <a:rPr lang="es-ES" dirty="0"/>
              <a:t> and </a:t>
            </a:r>
            <a:r>
              <a:rPr lang="es-ES" dirty="0" err="1"/>
              <a:t>evaluation</a:t>
            </a:r>
            <a:r>
              <a:rPr lang="es-ES" dirty="0"/>
              <a:t> of </a:t>
            </a:r>
            <a:r>
              <a:rPr lang="es-ES" dirty="0" err="1"/>
              <a:t>results</a:t>
            </a:r>
            <a:r>
              <a:rPr lang="es-ES" dirty="0"/>
              <a:t>.</a:t>
            </a:r>
          </a:p>
          <a:p>
            <a:r>
              <a:rPr lang="es-ES" dirty="0"/>
              <a:t>8.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report</a:t>
            </a:r>
            <a:r>
              <a:rPr lang="es-ES" dirty="0"/>
              <a:t>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6687" y="184139"/>
            <a:ext cx="8002905" cy="721360"/>
          </a:xfrm>
          <a:custGeom>
            <a:avLst/>
            <a:gdLst/>
            <a:ahLst/>
            <a:cxnLst/>
            <a:rect l="l" t="t" r="r" b="b"/>
            <a:pathLst>
              <a:path w="8002905" h="721360">
                <a:moveTo>
                  <a:pt x="8002520" y="0"/>
                </a:moveTo>
                <a:lnTo>
                  <a:pt x="0" y="0"/>
                </a:lnTo>
                <a:lnTo>
                  <a:pt x="0" y="720851"/>
                </a:lnTo>
                <a:lnTo>
                  <a:pt x="8002520" y="720851"/>
                </a:lnTo>
                <a:lnTo>
                  <a:pt x="8002520" y="716279"/>
                </a:lnTo>
                <a:lnTo>
                  <a:pt x="9905" y="716279"/>
                </a:lnTo>
                <a:lnTo>
                  <a:pt x="5333" y="710945"/>
                </a:lnTo>
                <a:lnTo>
                  <a:pt x="9905" y="710945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4571"/>
                </a:lnTo>
                <a:lnTo>
                  <a:pt x="8002520" y="4571"/>
                </a:lnTo>
                <a:lnTo>
                  <a:pt x="8002520" y="0"/>
                </a:lnTo>
                <a:close/>
              </a:path>
              <a:path w="8002905" h="721360">
                <a:moveTo>
                  <a:pt x="9905" y="710945"/>
                </a:moveTo>
                <a:lnTo>
                  <a:pt x="5333" y="710945"/>
                </a:lnTo>
                <a:lnTo>
                  <a:pt x="9905" y="716279"/>
                </a:lnTo>
                <a:lnTo>
                  <a:pt x="9905" y="710945"/>
                </a:lnTo>
                <a:close/>
              </a:path>
              <a:path w="8002905" h="721360">
                <a:moveTo>
                  <a:pt x="7993376" y="710945"/>
                </a:moveTo>
                <a:lnTo>
                  <a:pt x="9905" y="710945"/>
                </a:lnTo>
                <a:lnTo>
                  <a:pt x="9905" y="716279"/>
                </a:lnTo>
                <a:lnTo>
                  <a:pt x="7993376" y="716279"/>
                </a:lnTo>
                <a:lnTo>
                  <a:pt x="7993376" y="710945"/>
                </a:lnTo>
                <a:close/>
              </a:path>
              <a:path w="8002905" h="721360">
                <a:moveTo>
                  <a:pt x="7993376" y="4571"/>
                </a:moveTo>
                <a:lnTo>
                  <a:pt x="7993376" y="716279"/>
                </a:lnTo>
                <a:lnTo>
                  <a:pt x="7997948" y="710945"/>
                </a:lnTo>
                <a:lnTo>
                  <a:pt x="8002520" y="710945"/>
                </a:lnTo>
                <a:lnTo>
                  <a:pt x="8002520" y="9905"/>
                </a:lnTo>
                <a:lnTo>
                  <a:pt x="7997948" y="9905"/>
                </a:lnTo>
                <a:lnTo>
                  <a:pt x="7993376" y="4571"/>
                </a:lnTo>
                <a:close/>
              </a:path>
              <a:path w="8002905" h="721360">
                <a:moveTo>
                  <a:pt x="8002520" y="710945"/>
                </a:moveTo>
                <a:lnTo>
                  <a:pt x="7997948" y="710945"/>
                </a:lnTo>
                <a:lnTo>
                  <a:pt x="7993376" y="716279"/>
                </a:lnTo>
                <a:lnTo>
                  <a:pt x="8002520" y="716279"/>
                </a:lnTo>
                <a:lnTo>
                  <a:pt x="8002520" y="710945"/>
                </a:lnTo>
                <a:close/>
              </a:path>
              <a:path w="8002905" h="721360">
                <a:moveTo>
                  <a:pt x="9905" y="4571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4571"/>
                </a:lnTo>
                <a:close/>
              </a:path>
              <a:path w="8002905" h="721360">
                <a:moveTo>
                  <a:pt x="7993376" y="4571"/>
                </a:moveTo>
                <a:lnTo>
                  <a:pt x="9905" y="4571"/>
                </a:lnTo>
                <a:lnTo>
                  <a:pt x="9905" y="9905"/>
                </a:lnTo>
                <a:lnTo>
                  <a:pt x="7993376" y="9905"/>
                </a:lnTo>
                <a:lnTo>
                  <a:pt x="7993376" y="4571"/>
                </a:lnTo>
                <a:close/>
              </a:path>
              <a:path w="8002905" h="721360">
                <a:moveTo>
                  <a:pt x="8002520" y="4571"/>
                </a:moveTo>
                <a:lnTo>
                  <a:pt x="7993376" y="4571"/>
                </a:lnTo>
                <a:lnTo>
                  <a:pt x="7997948" y="9905"/>
                </a:lnTo>
                <a:lnTo>
                  <a:pt x="8002520" y="9905"/>
                </a:lnTo>
                <a:lnTo>
                  <a:pt x="8002520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2021" y="188711"/>
            <a:ext cx="7992745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314450">
              <a:lnSpc>
                <a:spcPct val="100000"/>
              </a:lnSpc>
            </a:pPr>
            <a:r>
              <a:rPr sz="2400" b="1" spc="-20" dirty="0">
                <a:solidFill>
                  <a:srgbClr val="CC3300"/>
                </a:solidFill>
                <a:latin typeface="Times New Roman"/>
                <a:cs typeface="Times New Roman"/>
              </a:rPr>
              <a:t>BLO</a:t>
            </a:r>
            <a:r>
              <a:rPr lang="es-ES_tradnl" sz="2400" b="1" spc="-20" dirty="0">
                <a:solidFill>
                  <a:srgbClr val="CC3300"/>
                </a:solidFill>
                <a:latin typeface="Times New Roman"/>
                <a:cs typeface="Times New Roman"/>
              </a:rPr>
              <a:t>CK</a:t>
            </a:r>
            <a:r>
              <a:rPr sz="2400" b="1" spc="-20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CC3300"/>
                </a:solidFill>
                <a:latin typeface="Times New Roman"/>
                <a:cs typeface="Times New Roman"/>
              </a:rPr>
              <a:t>: </a:t>
            </a:r>
            <a:r>
              <a:rPr lang="es-ES_tradnl" sz="2400" b="1" spc="-5" dirty="0" err="1">
                <a:solidFill>
                  <a:srgbClr val="CC3300"/>
                </a:solidFill>
                <a:latin typeface="Times New Roman"/>
                <a:cs typeface="Times New Roman"/>
              </a:rPr>
              <a:t>Introduction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938" y="1912439"/>
            <a:ext cx="8881110" cy="492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endParaRPr lang="es-ES" sz="320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Independent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variable (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the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variable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that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has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been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manipulated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/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selected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):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Type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of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music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(Mozart vs.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chillout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)</a:t>
            </a:r>
          </a:p>
          <a:p>
            <a:endParaRPr lang="es-ES" sz="3200" dirty="0">
              <a:solidFill>
                <a:srgbClr val="222222"/>
              </a:solidFill>
              <a:latin typeface="Arial"/>
              <a:ea typeface="Arial"/>
              <a:cs typeface="Arial"/>
            </a:endParaRPr>
          </a:p>
          <a:p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Dependent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variable (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the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variable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that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is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being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measured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;): CI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after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listening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to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music</a:t>
            </a:r>
            <a:endParaRPr lang="es-ES" sz="3200" dirty="0">
              <a:solidFill>
                <a:srgbClr val="222222"/>
              </a:solidFill>
              <a:latin typeface="Arial"/>
              <a:ea typeface="Arial"/>
              <a:cs typeface="Arial"/>
            </a:endParaRPr>
          </a:p>
          <a:p>
            <a:endParaRPr lang="es-ES" sz="3200" dirty="0">
              <a:solidFill>
                <a:srgbClr val="222222"/>
              </a:solidFill>
              <a:latin typeface="Arial"/>
              <a:ea typeface="Arial"/>
              <a:cs typeface="Arial"/>
            </a:endParaRPr>
          </a:p>
          <a:p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N = 10 (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Randomization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to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groups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; 5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subjects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each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</a:t>
            </a:r>
            <a:r>
              <a:rPr lang="es-ES" sz="3200" dirty="0" err="1">
                <a:solidFill>
                  <a:srgbClr val="222222"/>
                </a:solidFill>
                <a:latin typeface="Arial"/>
                <a:ea typeface="Arial"/>
                <a:cs typeface="Arial"/>
              </a:rPr>
              <a:t>group</a:t>
            </a:r>
            <a:r>
              <a:rPr lang="es-ES" sz="3200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021" y="405119"/>
            <a:ext cx="7772400" cy="7213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929640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1.2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Funció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Estadístic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Psicología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59165" y="1300157"/>
            <a:ext cx="1410970" cy="854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29"/>
              </a:lnSpc>
            </a:pPr>
            <a:r>
              <a:rPr lang="es-ES_tradnl" sz="2800" dirty="0" err="1">
                <a:latin typeface="Arial"/>
                <a:cs typeface="Arial"/>
              </a:rPr>
              <a:t>Example</a:t>
            </a:r>
            <a:r>
              <a:rPr sz="2800" dirty="0">
                <a:latin typeface="Arial"/>
                <a:cs typeface="Arial"/>
              </a:rPr>
              <a:t>:</a:t>
            </a:r>
          </a:p>
        </p:txBody>
      </p:sp>
      <p:sp>
        <p:nvSpPr>
          <p:cNvPr id="6" name="object 3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4"/>
          <p:cNvSpPr txBox="1"/>
          <p:nvPr/>
        </p:nvSpPr>
        <p:spPr>
          <a:xfrm>
            <a:off x="612021" y="405119"/>
            <a:ext cx="7772400" cy="7213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929640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1.2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Funció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Estadístic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Psicología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3"/>
          <p:cNvSpPr txBox="1"/>
          <p:nvPr/>
        </p:nvSpPr>
        <p:spPr>
          <a:xfrm>
            <a:off x="612021" y="405119"/>
            <a:ext cx="7772400" cy="7213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1.2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Funció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Estadístic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Psicología.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4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5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lang="es-ES" sz="2400" dirty="0"/>
              <a:t>Role of </a:t>
            </a:r>
            <a:r>
              <a:rPr lang="es-ES" sz="2400" dirty="0" err="1"/>
              <a:t>Statistics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3247" y="313968"/>
            <a:ext cx="148526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25" dirty="0">
                <a:latin typeface="Arial"/>
                <a:cs typeface="Arial"/>
              </a:rPr>
              <a:t>Dat</a:t>
            </a:r>
            <a:r>
              <a:rPr lang="es-ES_tradnl" sz="4400" spc="-25" dirty="0">
                <a:latin typeface="Arial"/>
                <a:cs typeface="Arial"/>
              </a:rPr>
              <a:t>a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9682" y="1986629"/>
            <a:ext cx="8039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Gr</a:t>
            </a:r>
            <a:r>
              <a:rPr lang="es-ES_tradnl" sz="2400" spc="-5" dirty="0" err="1">
                <a:latin typeface="Times New Roman"/>
                <a:cs typeface="Times New Roman"/>
              </a:rPr>
              <a:t>oup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62482" y="1986629"/>
            <a:ext cx="178688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2400" dirty="0">
                <a:latin typeface="Times New Roman"/>
                <a:cs typeface="Times New Roman"/>
              </a:rPr>
              <a:t>IQ </a:t>
            </a:r>
            <a:r>
              <a:rPr lang="es-ES_tradnl" sz="2400" dirty="0" err="1">
                <a:latin typeface="Times New Roman"/>
                <a:cs typeface="Times New Roman"/>
              </a:rPr>
              <a:t>after</a:t>
            </a:r>
            <a:r>
              <a:rPr lang="es-ES_tradnl" sz="2400" dirty="0">
                <a:latin typeface="Times New Roman"/>
                <a:cs typeface="Times New Roman"/>
              </a:rPr>
              <a:t> </a:t>
            </a:r>
            <a:r>
              <a:rPr lang="es-ES_tradnl" sz="2400" dirty="0" err="1">
                <a:latin typeface="Times New Roman"/>
                <a:cs typeface="Times New Roman"/>
              </a:rPr>
              <a:t>music</a:t>
            </a:r>
            <a:endParaRPr sz="2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914219"/>
              </p:ext>
            </p:extLst>
          </p:nvPr>
        </p:nvGraphicFramePr>
        <p:xfrm>
          <a:off x="2438400" y="2590800"/>
          <a:ext cx="4031891" cy="3723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hillout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104.00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hillout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hillout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102.00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hillout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104.00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hillout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ozart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106.00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ozart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104.00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ozart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108.00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ozart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109.00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</a:t>
                      </a:r>
                      <a:r>
                        <a:rPr lang="es-ES_tradnl" sz="24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10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Mozart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103.00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7930" y="447826"/>
            <a:ext cx="4839970" cy="6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35"/>
              </a:lnSpc>
            </a:pPr>
            <a:r>
              <a:rPr lang="es-ES_tradnl" sz="4400" spc="-30" dirty="0" err="1">
                <a:latin typeface="Arial"/>
                <a:cs typeface="Arial"/>
              </a:rPr>
              <a:t>Results</a:t>
            </a:r>
            <a:r>
              <a:rPr lang="es-ES_tradnl" sz="4400" spc="-30" dirty="0">
                <a:latin typeface="Arial"/>
                <a:cs typeface="Arial"/>
              </a:rPr>
              <a:t> </a:t>
            </a:r>
            <a:r>
              <a:rPr sz="4400" spc="-25" dirty="0">
                <a:latin typeface="Arial"/>
                <a:cs typeface="Arial"/>
              </a:rPr>
              <a:t>(SPSS)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538" y="4038344"/>
            <a:ext cx="8382000" cy="262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87493" y="4289802"/>
            <a:ext cx="654050" cy="1300480"/>
          </a:xfrm>
          <a:custGeom>
            <a:avLst/>
            <a:gdLst/>
            <a:ahLst/>
            <a:cxnLst/>
            <a:rect l="l" t="t" r="r" b="b"/>
            <a:pathLst>
              <a:path w="654050" h="1300479">
                <a:moveTo>
                  <a:pt x="613869" y="1234590"/>
                </a:moveTo>
                <a:lnTo>
                  <a:pt x="585215" y="1248917"/>
                </a:lnTo>
                <a:lnTo>
                  <a:pt x="653795" y="1299971"/>
                </a:lnTo>
                <a:lnTo>
                  <a:pt x="653795" y="1245869"/>
                </a:lnTo>
                <a:lnTo>
                  <a:pt x="619505" y="1245869"/>
                </a:lnTo>
                <a:lnTo>
                  <a:pt x="613869" y="1234590"/>
                </a:lnTo>
                <a:close/>
              </a:path>
              <a:path w="654050" h="1300479">
                <a:moveTo>
                  <a:pt x="625150" y="1228950"/>
                </a:moveTo>
                <a:lnTo>
                  <a:pt x="613869" y="1234590"/>
                </a:lnTo>
                <a:lnTo>
                  <a:pt x="619505" y="1245869"/>
                </a:lnTo>
                <a:lnTo>
                  <a:pt x="630935" y="1240535"/>
                </a:lnTo>
                <a:lnTo>
                  <a:pt x="625150" y="1228950"/>
                </a:lnTo>
                <a:close/>
              </a:path>
              <a:path w="654050" h="1300479">
                <a:moveTo>
                  <a:pt x="653795" y="1214627"/>
                </a:moveTo>
                <a:lnTo>
                  <a:pt x="625150" y="1228950"/>
                </a:lnTo>
                <a:lnTo>
                  <a:pt x="630935" y="1240535"/>
                </a:lnTo>
                <a:lnTo>
                  <a:pt x="619505" y="1245869"/>
                </a:lnTo>
                <a:lnTo>
                  <a:pt x="653795" y="1245869"/>
                </a:lnTo>
                <a:lnTo>
                  <a:pt x="653795" y="1214627"/>
                </a:lnTo>
                <a:close/>
              </a:path>
              <a:path w="654050" h="1300479">
                <a:moveTo>
                  <a:pt x="11429" y="0"/>
                </a:moveTo>
                <a:lnTo>
                  <a:pt x="0" y="6095"/>
                </a:lnTo>
                <a:lnTo>
                  <a:pt x="613869" y="1234590"/>
                </a:lnTo>
                <a:lnTo>
                  <a:pt x="625150" y="1228950"/>
                </a:lnTo>
                <a:lnTo>
                  <a:pt x="11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64164" y="4076441"/>
            <a:ext cx="2303780" cy="276999"/>
          </a:xfrm>
          <a:prstGeom prst="rect">
            <a:avLst/>
          </a:prstGeom>
          <a:solidFill>
            <a:srgbClr val="BBE0E3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lang="es-ES_tradnl" sz="1800" b="1" spc="-5" dirty="0" err="1">
                <a:latin typeface="Arial"/>
                <a:cs typeface="Arial"/>
              </a:rPr>
              <a:t>Inferential</a:t>
            </a:r>
            <a:r>
              <a:rPr lang="es-ES_tradnl" sz="1800" b="1" spc="-5" dirty="0">
                <a:latin typeface="Arial"/>
                <a:cs typeface="Arial"/>
              </a:rPr>
              <a:t> test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9939" y="1456808"/>
            <a:ext cx="4924425" cy="5118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300" b="1" dirty="0">
                <a:latin typeface="Arial"/>
                <a:cs typeface="Arial"/>
              </a:rPr>
              <a:t>Descriptivos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300" dirty="0">
                <a:latin typeface="Arial"/>
                <a:cs typeface="Arial"/>
              </a:rPr>
              <a:t>CI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28634" y="1973315"/>
            <a:ext cx="992505" cy="887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300" dirty="0">
                <a:latin typeface="Arial"/>
                <a:cs typeface="Arial"/>
              </a:rPr>
              <a:t>ra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71314" y="1973315"/>
            <a:ext cx="925194" cy="887730"/>
          </a:xfrm>
          <a:custGeom>
            <a:avLst/>
            <a:gdLst/>
            <a:ahLst/>
            <a:cxnLst/>
            <a:rect l="l" t="t" r="r" b="b"/>
            <a:pathLst>
              <a:path w="925195" h="887730">
                <a:moveTo>
                  <a:pt x="0" y="887729"/>
                </a:moveTo>
                <a:lnTo>
                  <a:pt x="925067" y="887729"/>
                </a:lnTo>
                <a:lnTo>
                  <a:pt x="925067" y="0"/>
                </a:lnTo>
                <a:lnTo>
                  <a:pt x="0" y="0"/>
                </a:lnTo>
                <a:lnTo>
                  <a:pt x="0" y="8877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85463" y="3933947"/>
            <a:ext cx="3058537" cy="830997"/>
          </a:xfrm>
          <a:prstGeom prst="rect">
            <a:avLst/>
          </a:prstGeom>
          <a:solidFill>
            <a:srgbClr val="BBE0E3"/>
          </a:solidFill>
        </p:spPr>
        <p:txBody>
          <a:bodyPr vert="horz" wrap="square" lIns="0" tIns="0" rIns="0" bIns="0" rtlCol="0">
            <a:spAutoFit/>
          </a:bodyPr>
          <a:lstStyle/>
          <a:p>
            <a:pPr marL="90170" marR="301625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Sig.&lt;.05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We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reject</a:t>
            </a:r>
            <a:r>
              <a:rPr lang="es-ES" spc="-5" dirty="0">
                <a:latin typeface="Arial"/>
                <a:cs typeface="Arial"/>
              </a:rPr>
              <a:t> H0, </a:t>
            </a:r>
            <a:r>
              <a:rPr lang="es-ES" spc="-5" dirty="0" err="1">
                <a:latin typeface="Arial"/>
                <a:cs typeface="Arial"/>
              </a:rPr>
              <a:t>we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conclude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that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there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an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effect</a:t>
            </a:r>
            <a:r>
              <a:rPr lang="es-ES" spc="-5" dirty="0">
                <a:latin typeface="Arial"/>
                <a:cs typeface="Arial"/>
              </a:rPr>
              <a:t> of </a:t>
            </a:r>
            <a:r>
              <a:rPr lang="es-ES" spc="-5" dirty="0" err="1">
                <a:latin typeface="Arial"/>
                <a:cs typeface="Arial"/>
              </a:rPr>
              <a:t>music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on</a:t>
            </a:r>
            <a:r>
              <a:rPr lang="es-ES" spc="-5" dirty="0">
                <a:latin typeface="Arial"/>
                <a:cs typeface="Arial"/>
              </a:rPr>
              <a:t> IQ</a:t>
            </a: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22182" y="1972680"/>
          <a:ext cx="8872716" cy="1539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5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39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13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9099">
                <a:tc rowSpan="2">
                  <a:txBody>
                    <a:bodyPr/>
                    <a:lstStyle/>
                    <a:p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R="6223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Media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315" marR="103505" indent="-15430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Desviación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típica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Erro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3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típico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34035" marR="27940" indent="-314960">
                        <a:lnSpc>
                          <a:spcPts val="155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Intervalo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3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confianza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media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3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95%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1574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Mínimo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Máximo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10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Límit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3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inferior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15747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118745" indent="4254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Límite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superior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T w="15747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T w="27939">
                      <a:solidFill>
                        <a:srgbClr val="000000"/>
                      </a:solidFill>
                      <a:prstDash val="solid"/>
                    </a:lnT>
                    <a:lnB w="2870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Chillout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102.0000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2.0000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.8944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3403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99.5167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104.4833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100.00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104.00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T w="28701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Mozart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106.0000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2.5495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9941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1.1402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102.8344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109.1656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103.00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109.00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324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300" spc="-14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al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6580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939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104.0000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3.0185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.9545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101.8407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106.1593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14985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100.00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985">
                      <a:solidFill>
                        <a:srgbClr val="000000"/>
                      </a:solidFill>
                      <a:prstDash val="solid"/>
                    </a:lnL>
                    <a:lnR w="15747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ts val="148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109.00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5747">
                      <a:solidFill>
                        <a:srgbClr val="000000"/>
                      </a:solidFill>
                      <a:prstDash val="solid"/>
                    </a:lnL>
                    <a:lnR w="27939">
                      <a:solidFill>
                        <a:srgbClr val="000000"/>
                      </a:solidFill>
                      <a:prstDash val="solid"/>
                    </a:lnR>
                    <a:lnB w="27939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412240">
              <a:lnSpc>
                <a:spcPct val="100000"/>
              </a:lnSpc>
            </a:pPr>
            <a:r>
              <a:rPr lang="es-ES" sz="2400" dirty="0"/>
              <a:t>Basic </a:t>
            </a:r>
            <a:r>
              <a:rPr lang="es-ES" sz="2400" dirty="0" err="1"/>
              <a:t>statistical</a:t>
            </a:r>
            <a:r>
              <a:rPr lang="es-ES" sz="2400" dirty="0"/>
              <a:t> </a:t>
            </a:r>
            <a:r>
              <a:rPr lang="es-ES" sz="2400" dirty="0" err="1"/>
              <a:t>concepts</a:t>
            </a:r>
            <a:r>
              <a:rPr lang="es-ES" sz="2400" dirty="0"/>
              <a:t>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073" y="1699333"/>
            <a:ext cx="8033384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b="1" spc="-25" dirty="0" err="1">
                <a:latin typeface="Arial"/>
                <a:cs typeface="Arial"/>
              </a:rPr>
              <a:t>Population</a:t>
            </a:r>
            <a:r>
              <a:rPr lang="es-ES" sz="3200" b="1" spc="-25" dirty="0">
                <a:latin typeface="Arial"/>
                <a:cs typeface="Arial"/>
              </a:rPr>
              <a:t>: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set of </a:t>
            </a:r>
            <a:r>
              <a:rPr lang="es-ES" sz="3200" spc="-25" dirty="0" err="1">
                <a:latin typeface="Arial"/>
                <a:cs typeface="Arial"/>
              </a:rPr>
              <a:t>all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elements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that</a:t>
            </a:r>
            <a:r>
              <a:rPr lang="es-ES" sz="3200" spc="-25" dirty="0">
                <a:latin typeface="Arial"/>
                <a:cs typeface="Arial"/>
              </a:rPr>
              <a:t> share </a:t>
            </a:r>
            <a:r>
              <a:rPr lang="es-ES" sz="3200" spc="-25" dirty="0" err="1">
                <a:latin typeface="Arial"/>
                <a:cs typeface="Arial"/>
              </a:rPr>
              <a:t>one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or</a:t>
            </a:r>
            <a:r>
              <a:rPr lang="es-ES" sz="3200" spc="-25" dirty="0">
                <a:latin typeface="Arial"/>
                <a:cs typeface="Arial"/>
              </a:rPr>
              <a:t> more </a:t>
            </a:r>
            <a:r>
              <a:rPr lang="es-ES" sz="3200" spc="-25" dirty="0" err="1">
                <a:latin typeface="Arial"/>
                <a:cs typeface="Arial"/>
              </a:rPr>
              <a:t>characteristics</a:t>
            </a:r>
            <a:r>
              <a:rPr lang="es-ES" sz="3200" spc="-25" dirty="0">
                <a:latin typeface="Arial"/>
                <a:cs typeface="Arial"/>
              </a:rPr>
              <a:t>.</a:t>
            </a:r>
          </a:p>
          <a:p>
            <a:pPr marL="354965" marR="508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25" dirty="0" err="1">
                <a:latin typeface="Arial"/>
                <a:cs typeface="Arial"/>
              </a:rPr>
              <a:t>We</a:t>
            </a:r>
            <a:r>
              <a:rPr lang="es-ES" sz="3200" spc="-25" dirty="0">
                <a:latin typeface="Arial"/>
                <a:cs typeface="Arial"/>
              </a:rPr>
              <a:t> can </a:t>
            </a:r>
            <a:r>
              <a:rPr lang="es-ES" sz="3200" spc="-25" dirty="0" err="1">
                <a:latin typeface="Arial"/>
                <a:cs typeface="Arial"/>
              </a:rPr>
              <a:t>have</a:t>
            </a:r>
            <a:r>
              <a:rPr lang="es-ES" sz="3200" spc="-25" dirty="0">
                <a:latin typeface="Arial"/>
                <a:cs typeface="Arial"/>
              </a:rPr>
              <a:t> a </a:t>
            </a:r>
            <a:r>
              <a:rPr lang="es-ES" sz="3200" spc="-25" dirty="0" err="1">
                <a:latin typeface="Arial"/>
                <a:cs typeface="Arial"/>
              </a:rPr>
              <a:t>finite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population</a:t>
            </a:r>
            <a:r>
              <a:rPr lang="es-ES" sz="3200" spc="-25" dirty="0">
                <a:latin typeface="Arial"/>
                <a:cs typeface="Arial"/>
              </a:rPr>
              <a:t> (</a:t>
            </a:r>
            <a:r>
              <a:rPr lang="es-ES" sz="3200" spc="-25" dirty="0" err="1">
                <a:latin typeface="Arial"/>
                <a:cs typeface="Arial"/>
              </a:rPr>
              <a:t>e.g</a:t>
            </a:r>
            <a:r>
              <a:rPr lang="es-ES" sz="3200" spc="-25" dirty="0">
                <a:latin typeface="Arial"/>
                <a:cs typeface="Arial"/>
              </a:rPr>
              <a:t>., </a:t>
            </a:r>
            <a:r>
              <a:rPr lang="es-ES" sz="3200" spc="-25" dirty="0" err="1">
                <a:latin typeface="Arial"/>
                <a:cs typeface="Arial"/>
              </a:rPr>
              <a:t>psychology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students</a:t>
            </a:r>
            <a:r>
              <a:rPr lang="es-ES" sz="3200" spc="-25" dirty="0">
                <a:latin typeface="Arial"/>
                <a:cs typeface="Arial"/>
              </a:rPr>
              <a:t> in </a:t>
            </a:r>
            <a:r>
              <a:rPr lang="es-ES" sz="3200" spc="-25" dirty="0" err="1">
                <a:latin typeface="Arial"/>
                <a:cs typeface="Arial"/>
              </a:rPr>
              <a:t>Spain</a:t>
            </a:r>
            <a:r>
              <a:rPr lang="es-ES" sz="3200" spc="-25" dirty="0">
                <a:latin typeface="Arial"/>
                <a:cs typeface="Arial"/>
              </a:rPr>
              <a:t>) </a:t>
            </a:r>
            <a:r>
              <a:rPr lang="es-ES" sz="3200" spc="-25" dirty="0" err="1">
                <a:latin typeface="Arial"/>
                <a:cs typeface="Arial"/>
              </a:rPr>
              <a:t>or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an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infinite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population</a:t>
            </a:r>
            <a:r>
              <a:rPr lang="es-ES" sz="3200" spc="-25" dirty="0">
                <a:latin typeface="Arial"/>
                <a:cs typeface="Arial"/>
              </a:rPr>
              <a:t> (</a:t>
            </a:r>
            <a:r>
              <a:rPr lang="es-ES" sz="3200" spc="-25" dirty="0" err="1">
                <a:latin typeface="Arial"/>
                <a:cs typeface="Arial"/>
              </a:rPr>
              <a:t>e.g</a:t>
            </a:r>
            <a:r>
              <a:rPr lang="es-ES" sz="3200" spc="-25" dirty="0">
                <a:latin typeface="Arial"/>
                <a:cs typeface="Arial"/>
              </a:rPr>
              <a:t>.,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set of </a:t>
            </a:r>
            <a:r>
              <a:rPr lang="es-ES" sz="3200" spc="-25" dirty="0" err="1">
                <a:latin typeface="Arial"/>
                <a:cs typeface="Arial"/>
              </a:rPr>
              <a:t>even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numbers</a:t>
            </a:r>
            <a:r>
              <a:rPr lang="es-ES" sz="3200" spc="-25" dirty="0">
                <a:latin typeface="Arial"/>
                <a:cs typeface="Arial"/>
              </a:rPr>
              <a:t>).</a:t>
            </a:r>
          </a:p>
          <a:p>
            <a:pPr marL="354965" marR="508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25" dirty="0">
                <a:latin typeface="Arial"/>
                <a:cs typeface="Arial"/>
              </a:rPr>
              <a:t>(</a:t>
            </a:r>
            <a:r>
              <a:rPr lang="es-ES" sz="3200" spc="-25" dirty="0" err="1">
                <a:latin typeface="Arial"/>
                <a:cs typeface="Arial"/>
              </a:rPr>
              <a:t>Normally</a:t>
            </a:r>
            <a:r>
              <a:rPr lang="es-ES" sz="3200" spc="-25" dirty="0">
                <a:latin typeface="Arial"/>
                <a:cs typeface="Arial"/>
              </a:rPr>
              <a:t>, </a:t>
            </a:r>
            <a:r>
              <a:rPr lang="es-ES" sz="3200" spc="-25" dirty="0" err="1">
                <a:latin typeface="Arial"/>
                <a:cs typeface="Arial"/>
              </a:rPr>
              <a:t>we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will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work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with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samples</a:t>
            </a:r>
            <a:r>
              <a:rPr lang="es-ES" sz="3200" spc="-25" dirty="0">
                <a:latin typeface="Arial"/>
                <a:cs typeface="Arial"/>
              </a:rPr>
              <a:t>.)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725" y="1647883"/>
            <a:ext cx="7971790" cy="19436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83820" indent="-342900">
              <a:lnSpc>
                <a:spcPts val="3020"/>
              </a:lnSpc>
              <a:buClr>
                <a:srgbClr val="010000"/>
              </a:buClr>
              <a:buFont typeface="Arial"/>
              <a:buChar char="•"/>
              <a:tabLst>
                <a:tab pos="356235" algn="l"/>
              </a:tabLst>
            </a:pPr>
            <a:r>
              <a:rPr lang="es-ES_tradnl" sz="2800" b="1" dirty="0" err="1">
                <a:latin typeface="Arial"/>
                <a:cs typeface="Arial"/>
              </a:rPr>
              <a:t>Sample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Subset</a:t>
            </a:r>
            <a:r>
              <a:rPr lang="es-ES" sz="2800" dirty="0">
                <a:latin typeface="Arial"/>
                <a:cs typeface="Arial"/>
              </a:rPr>
              <a:t> of </a:t>
            </a:r>
            <a:r>
              <a:rPr lang="es-ES" sz="2800" dirty="0" err="1">
                <a:latin typeface="Arial"/>
                <a:cs typeface="Arial"/>
              </a:rPr>
              <a:t>elements</a:t>
            </a:r>
            <a:r>
              <a:rPr lang="es-ES" sz="2800" dirty="0">
                <a:latin typeface="Arial"/>
                <a:cs typeface="Arial"/>
              </a:rPr>
              <a:t> of a </a:t>
            </a:r>
            <a:r>
              <a:rPr lang="es-ES" sz="2800" dirty="0" err="1">
                <a:latin typeface="Arial"/>
                <a:cs typeface="Arial"/>
              </a:rPr>
              <a:t>population</a:t>
            </a:r>
            <a:r>
              <a:rPr lang="es-ES" sz="2800" dirty="0">
                <a:latin typeface="Arial"/>
                <a:cs typeface="Arial"/>
              </a:rPr>
              <a:t>.</a:t>
            </a:r>
          </a:p>
          <a:p>
            <a:pPr marL="355600" marR="83820" indent="-342900">
              <a:lnSpc>
                <a:spcPts val="3020"/>
              </a:lnSpc>
              <a:buClr>
                <a:srgbClr val="010000"/>
              </a:buClr>
              <a:buFont typeface="Arial"/>
              <a:buChar char="•"/>
              <a:tabLst>
                <a:tab pos="356235" algn="l"/>
              </a:tabLst>
            </a:pPr>
            <a:r>
              <a:rPr lang="es-ES" sz="2800" dirty="0" err="1">
                <a:latin typeface="Arial"/>
                <a:cs typeface="Arial"/>
              </a:rPr>
              <a:t>Objective</a:t>
            </a:r>
            <a:r>
              <a:rPr lang="es-ES" sz="2800" dirty="0">
                <a:latin typeface="Arial"/>
                <a:cs typeface="Arial"/>
              </a:rPr>
              <a:t>: </a:t>
            </a:r>
            <a:r>
              <a:rPr lang="es-ES" sz="2800" dirty="0" err="1">
                <a:latin typeface="Arial"/>
                <a:cs typeface="Arial"/>
              </a:rPr>
              <a:t>To</a:t>
            </a:r>
            <a:r>
              <a:rPr lang="es-ES" sz="2800" dirty="0">
                <a:latin typeface="Arial"/>
                <a:cs typeface="Arial"/>
              </a:rPr>
              <a:t> be </a:t>
            </a:r>
            <a:r>
              <a:rPr lang="es-ES" sz="2800" dirty="0" err="1">
                <a:latin typeface="Arial"/>
                <a:cs typeface="Arial"/>
              </a:rPr>
              <a:t>able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to</a:t>
            </a:r>
            <a:r>
              <a:rPr lang="es-ES" sz="2800" dirty="0">
                <a:latin typeface="Arial"/>
                <a:cs typeface="Arial"/>
              </a:rPr>
              <a:t> describe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population</a:t>
            </a:r>
            <a:r>
              <a:rPr lang="es-ES" sz="2800" dirty="0">
                <a:latin typeface="Arial"/>
                <a:cs typeface="Arial"/>
              </a:rPr>
              <a:t>.</a:t>
            </a:r>
          </a:p>
          <a:p>
            <a:pPr marL="355600" marR="83820" indent="-342900">
              <a:lnSpc>
                <a:spcPts val="3020"/>
              </a:lnSpc>
              <a:buClr>
                <a:srgbClr val="010000"/>
              </a:buClr>
              <a:buFont typeface="Arial"/>
              <a:buChar char="•"/>
              <a:tabLst>
                <a:tab pos="356235" algn="l"/>
              </a:tabLst>
            </a:pPr>
            <a:r>
              <a:rPr lang="es-ES" sz="2800" dirty="0" err="1">
                <a:latin typeface="Arial"/>
                <a:cs typeface="Arial"/>
              </a:rPr>
              <a:t>To</a:t>
            </a:r>
            <a:r>
              <a:rPr lang="es-ES" sz="2800" dirty="0">
                <a:latin typeface="Arial"/>
                <a:cs typeface="Arial"/>
              </a:rPr>
              <a:t> do </a:t>
            </a:r>
            <a:r>
              <a:rPr lang="es-ES" sz="2800" dirty="0" err="1">
                <a:latin typeface="Arial"/>
                <a:cs typeface="Arial"/>
              </a:rPr>
              <a:t>this</a:t>
            </a:r>
            <a:r>
              <a:rPr lang="es-ES" sz="2800" dirty="0">
                <a:latin typeface="Arial"/>
                <a:cs typeface="Arial"/>
              </a:rPr>
              <a:t>,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sample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must</a:t>
            </a:r>
            <a:r>
              <a:rPr lang="es-ES" sz="2800" dirty="0">
                <a:latin typeface="Arial"/>
                <a:cs typeface="Arial"/>
              </a:rPr>
              <a:t> be </a:t>
            </a:r>
            <a:r>
              <a:rPr lang="es-ES" sz="2800" dirty="0" err="1">
                <a:latin typeface="Arial"/>
                <a:cs typeface="Arial"/>
              </a:rPr>
              <a:t>representative</a:t>
            </a:r>
            <a:r>
              <a:rPr lang="es-ES" sz="2800" dirty="0">
                <a:latin typeface="Arial"/>
                <a:cs typeface="Arial"/>
              </a:rPr>
              <a:t> of </a:t>
            </a:r>
            <a:r>
              <a:rPr lang="es-ES" sz="2800" dirty="0" err="1">
                <a:latin typeface="Arial"/>
                <a:cs typeface="Arial"/>
              </a:rPr>
              <a:t>its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respective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population</a:t>
            </a:r>
            <a:r>
              <a:rPr lang="es-ES" sz="2800" dirty="0">
                <a:latin typeface="Arial"/>
                <a:cs typeface="Arial"/>
              </a:rPr>
              <a:t>.</a:t>
            </a:r>
          </a:p>
        </p:txBody>
      </p:sp>
      <p:sp>
        <p:nvSpPr>
          <p:cNvPr id="5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412240">
              <a:lnSpc>
                <a:spcPct val="100000"/>
              </a:lnSpc>
            </a:pPr>
            <a:r>
              <a:rPr lang="es-ES" sz="2400" dirty="0"/>
              <a:t>Basic </a:t>
            </a:r>
            <a:r>
              <a:rPr lang="es-ES" sz="2400" dirty="0" err="1"/>
              <a:t>statistical</a:t>
            </a:r>
            <a:r>
              <a:rPr lang="es-ES" sz="2400" dirty="0"/>
              <a:t> </a:t>
            </a:r>
            <a:r>
              <a:rPr lang="es-ES" sz="2400" dirty="0" err="1"/>
              <a:t>concepts</a:t>
            </a:r>
            <a:r>
              <a:rPr lang="es-ES" sz="2400" dirty="0"/>
              <a:t>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6080" y="1650565"/>
            <a:ext cx="7741284" cy="3996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250190" indent="-342265">
              <a:lnSpc>
                <a:spcPct val="9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b="1" spc="-25" dirty="0" err="1">
                <a:latin typeface="Arial"/>
                <a:cs typeface="Arial"/>
              </a:rPr>
              <a:t>Parameter</a:t>
            </a:r>
            <a:r>
              <a:rPr lang="es-ES" sz="3200" b="1" spc="-25" dirty="0">
                <a:latin typeface="Arial"/>
                <a:cs typeface="Arial"/>
              </a:rPr>
              <a:t>: A </a:t>
            </a:r>
            <a:r>
              <a:rPr lang="es-ES" sz="3200" b="1" spc="-25" dirty="0" err="1">
                <a:latin typeface="Arial"/>
                <a:cs typeface="Arial"/>
              </a:rPr>
              <a:t>descriptive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property</a:t>
            </a:r>
            <a:r>
              <a:rPr lang="es-ES" sz="3200" b="1" spc="-25" dirty="0">
                <a:latin typeface="Arial"/>
                <a:cs typeface="Arial"/>
              </a:rPr>
              <a:t> of </a:t>
            </a:r>
            <a:r>
              <a:rPr lang="es-ES" sz="3200" b="1" spc="-25" dirty="0" err="1">
                <a:latin typeface="Arial"/>
                <a:cs typeface="Arial"/>
              </a:rPr>
              <a:t>the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population</a:t>
            </a:r>
            <a:r>
              <a:rPr lang="es-ES" sz="3200" b="1" spc="-25" dirty="0">
                <a:latin typeface="Arial"/>
                <a:cs typeface="Arial"/>
              </a:rPr>
              <a:t>. </a:t>
            </a:r>
            <a:r>
              <a:rPr lang="es-ES" sz="3200" b="1" spc="-25" dirty="0" err="1">
                <a:latin typeface="Arial"/>
                <a:cs typeface="Arial"/>
              </a:rPr>
              <a:t>They</a:t>
            </a:r>
            <a:r>
              <a:rPr lang="es-ES" sz="3200" b="1" spc="-25" dirty="0">
                <a:latin typeface="Arial"/>
                <a:cs typeface="Arial"/>
              </a:rPr>
              <a:t> are </a:t>
            </a:r>
            <a:r>
              <a:rPr lang="es-ES" sz="3200" b="1" spc="-25" dirty="0" err="1">
                <a:latin typeface="Arial"/>
                <a:cs typeface="Arial"/>
              </a:rPr>
              <a:t>symbolized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with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Greek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letters</a:t>
            </a:r>
            <a:r>
              <a:rPr lang="es-ES" sz="3200" b="1" spc="-25" dirty="0">
                <a:latin typeface="Arial"/>
                <a:cs typeface="Arial"/>
              </a:rPr>
              <a:t> (</a:t>
            </a:r>
            <a:r>
              <a:rPr lang="es-ES" sz="3200" b="1" spc="-25" dirty="0">
                <a:latin typeface="Symbol" panose="05050102010706020507" pitchFamily="18" charset="2"/>
                <a:cs typeface="Arial"/>
              </a:rPr>
              <a:t>m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for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the</a:t>
            </a:r>
            <a:r>
              <a:rPr lang="es-ES" sz="3200" b="1" spc="-25" dirty="0">
                <a:latin typeface="Arial"/>
                <a:cs typeface="Arial"/>
              </a:rPr>
              <a:t> mean, </a:t>
            </a:r>
            <a:r>
              <a:rPr lang="es-ES" sz="3200" b="1" spc="-25" dirty="0">
                <a:latin typeface="Symbol" panose="05050102010706020507" pitchFamily="18" charset="2"/>
                <a:cs typeface="Arial"/>
              </a:rPr>
              <a:t>s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for</a:t>
            </a:r>
            <a:r>
              <a:rPr lang="es-ES" sz="3200" b="1" spc="-25" dirty="0">
                <a:latin typeface="Arial"/>
                <a:cs typeface="Arial"/>
              </a:rPr>
              <a:t> standard </a:t>
            </a:r>
            <a:r>
              <a:rPr lang="es-ES" sz="3200" b="1" spc="-25" dirty="0" err="1">
                <a:latin typeface="Arial"/>
                <a:cs typeface="Arial"/>
              </a:rPr>
              <a:t>deviation</a:t>
            </a:r>
            <a:r>
              <a:rPr lang="es-ES" sz="3200" b="1" spc="-25" dirty="0">
                <a:latin typeface="Arial"/>
                <a:cs typeface="Arial"/>
              </a:rPr>
              <a:t>).</a:t>
            </a:r>
          </a:p>
          <a:p>
            <a:pPr marL="354965" marR="250190" indent="-342265">
              <a:lnSpc>
                <a:spcPct val="9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3200" b="1" spc="-25" dirty="0">
              <a:latin typeface="Arial"/>
              <a:cs typeface="Arial"/>
            </a:endParaRPr>
          </a:p>
          <a:p>
            <a:pPr marL="354965" marR="250190" indent="-342265">
              <a:lnSpc>
                <a:spcPct val="9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b="1" spc="-25" dirty="0" err="1">
                <a:latin typeface="Arial"/>
                <a:cs typeface="Arial"/>
              </a:rPr>
              <a:t>Statististic</a:t>
            </a:r>
            <a:r>
              <a:rPr lang="es-ES" sz="3200" b="1" spc="-25" dirty="0">
                <a:latin typeface="Arial"/>
                <a:cs typeface="Arial"/>
              </a:rPr>
              <a:t>: A </a:t>
            </a:r>
            <a:r>
              <a:rPr lang="es-ES" sz="3200" b="1" spc="-25" dirty="0" err="1">
                <a:latin typeface="Arial"/>
                <a:cs typeface="Arial"/>
              </a:rPr>
              <a:t>descriptive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property</a:t>
            </a:r>
            <a:r>
              <a:rPr lang="es-ES" sz="3200" b="1" spc="-25" dirty="0">
                <a:latin typeface="Arial"/>
                <a:cs typeface="Arial"/>
              </a:rPr>
              <a:t> of </a:t>
            </a:r>
            <a:r>
              <a:rPr lang="es-ES" sz="3200" b="1" spc="-25" dirty="0" err="1">
                <a:latin typeface="Arial"/>
                <a:cs typeface="Arial"/>
              </a:rPr>
              <a:t>the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sample</a:t>
            </a:r>
            <a:r>
              <a:rPr lang="es-ES" sz="3200" b="1" spc="-25" dirty="0">
                <a:latin typeface="Arial"/>
                <a:cs typeface="Arial"/>
              </a:rPr>
              <a:t>. </a:t>
            </a:r>
            <a:r>
              <a:rPr lang="es-ES" sz="3200" b="1" spc="-25" dirty="0" err="1">
                <a:latin typeface="Arial"/>
                <a:cs typeface="Arial"/>
              </a:rPr>
              <a:t>They</a:t>
            </a:r>
            <a:r>
              <a:rPr lang="es-ES" sz="3200" b="1" spc="-25" dirty="0">
                <a:latin typeface="Arial"/>
                <a:cs typeface="Arial"/>
              </a:rPr>
              <a:t> are </a:t>
            </a:r>
            <a:r>
              <a:rPr lang="es-ES" sz="3200" b="1" spc="-25" dirty="0" err="1">
                <a:latin typeface="Arial"/>
                <a:cs typeface="Arial"/>
              </a:rPr>
              <a:t>symbolized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with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Latin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letters</a:t>
            </a:r>
            <a:r>
              <a:rPr lang="es-ES" sz="3200" b="1" spc="-25">
                <a:latin typeface="Arial"/>
                <a:cs typeface="Arial"/>
              </a:rPr>
              <a:t> (X </a:t>
            </a:r>
            <a:r>
              <a:rPr lang="es-ES" sz="3200" b="1" spc="-25" dirty="0" err="1">
                <a:latin typeface="Arial"/>
                <a:cs typeface="Arial"/>
              </a:rPr>
              <a:t>for</a:t>
            </a:r>
            <a:r>
              <a:rPr lang="es-ES" sz="3200" b="1" spc="-25" dirty="0">
                <a:latin typeface="Arial"/>
                <a:cs typeface="Arial"/>
              </a:rPr>
              <a:t> </a:t>
            </a:r>
            <a:r>
              <a:rPr lang="es-ES" sz="3200" b="1" spc="-25" dirty="0" err="1">
                <a:latin typeface="Arial"/>
                <a:cs typeface="Arial"/>
              </a:rPr>
              <a:t>the</a:t>
            </a:r>
            <a:r>
              <a:rPr lang="es-ES" sz="3200" b="1" spc="-25" dirty="0">
                <a:latin typeface="Arial"/>
                <a:cs typeface="Arial"/>
              </a:rPr>
              <a:t> mean, s </a:t>
            </a:r>
            <a:r>
              <a:rPr lang="es-ES" sz="3200" b="1" spc="-25" dirty="0" err="1">
                <a:latin typeface="Arial"/>
                <a:cs typeface="Arial"/>
              </a:rPr>
              <a:t>for</a:t>
            </a:r>
            <a:r>
              <a:rPr lang="es-ES" sz="3200" b="1" spc="-25" dirty="0">
                <a:latin typeface="Arial"/>
                <a:cs typeface="Arial"/>
              </a:rPr>
              <a:t> standard </a:t>
            </a:r>
            <a:r>
              <a:rPr lang="es-ES" sz="3200" b="1" spc="-25" dirty="0" err="1">
                <a:latin typeface="Arial"/>
                <a:cs typeface="Arial"/>
              </a:rPr>
              <a:t>deviation</a:t>
            </a:r>
            <a:r>
              <a:rPr lang="es-ES" sz="3200" b="1" spc="-25" dirty="0">
                <a:latin typeface="Arial"/>
                <a:cs typeface="Arial"/>
              </a:rPr>
              <a:t>).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3313" y="4942073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79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412240">
              <a:lnSpc>
                <a:spcPct val="100000"/>
              </a:lnSpc>
            </a:pPr>
            <a:r>
              <a:rPr lang="es-ES" sz="2400" dirty="0"/>
              <a:t>Basic </a:t>
            </a:r>
            <a:r>
              <a:rPr lang="es-ES" sz="2400" dirty="0" err="1"/>
              <a:t>statistical</a:t>
            </a:r>
            <a:r>
              <a:rPr lang="es-ES" sz="2400" dirty="0"/>
              <a:t> </a:t>
            </a:r>
            <a:r>
              <a:rPr lang="es-ES" sz="2400" dirty="0" err="1"/>
              <a:t>concepts</a:t>
            </a:r>
            <a:r>
              <a:rPr lang="es-ES" sz="2400" dirty="0"/>
              <a:t>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63431" y="1551929"/>
            <a:ext cx="8147050" cy="4979035"/>
          </a:xfrm>
          <a:custGeom>
            <a:avLst/>
            <a:gdLst/>
            <a:ahLst/>
            <a:cxnLst/>
            <a:rect l="l" t="t" r="r" b="b"/>
            <a:pathLst>
              <a:path w="8147050" h="4979034">
                <a:moveTo>
                  <a:pt x="8146538" y="0"/>
                </a:moveTo>
                <a:lnTo>
                  <a:pt x="0" y="0"/>
                </a:lnTo>
                <a:lnTo>
                  <a:pt x="0" y="4978913"/>
                </a:lnTo>
                <a:lnTo>
                  <a:pt x="8146538" y="4978913"/>
                </a:lnTo>
                <a:lnTo>
                  <a:pt x="8146538" y="4973579"/>
                </a:lnTo>
                <a:lnTo>
                  <a:pt x="9143" y="4973579"/>
                </a:lnTo>
                <a:lnTo>
                  <a:pt x="4571" y="4969007"/>
                </a:lnTo>
                <a:lnTo>
                  <a:pt x="9143" y="4969007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8146538" y="5333"/>
                </a:lnTo>
                <a:lnTo>
                  <a:pt x="8146538" y="0"/>
                </a:lnTo>
                <a:close/>
              </a:path>
              <a:path w="8147050" h="4979034">
                <a:moveTo>
                  <a:pt x="9143" y="4969007"/>
                </a:moveTo>
                <a:lnTo>
                  <a:pt x="4571" y="4969007"/>
                </a:lnTo>
                <a:lnTo>
                  <a:pt x="9143" y="4973579"/>
                </a:lnTo>
                <a:lnTo>
                  <a:pt x="9143" y="4969007"/>
                </a:lnTo>
                <a:close/>
              </a:path>
              <a:path w="8147050" h="4979034">
                <a:moveTo>
                  <a:pt x="8137394" y="4969007"/>
                </a:moveTo>
                <a:lnTo>
                  <a:pt x="9143" y="4969007"/>
                </a:lnTo>
                <a:lnTo>
                  <a:pt x="9143" y="4973579"/>
                </a:lnTo>
                <a:lnTo>
                  <a:pt x="8137394" y="4973579"/>
                </a:lnTo>
                <a:lnTo>
                  <a:pt x="8137394" y="4969007"/>
                </a:lnTo>
                <a:close/>
              </a:path>
              <a:path w="8147050" h="4979034">
                <a:moveTo>
                  <a:pt x="8137394" y="5333"/>
                </a:moveTo>
                <a:lnTo>
                  <a:pt x="8137394" y="4973579"/>
                </a:lnTo>
                <a:lnTo>
                  <a:pt x="8141966" y="4969007"/>
                </a:lnTo>
                <a:lnTo>
                  <a:pt x="8146538" y="4969007"/>
                </a:lnTo>
                <a:lnTo>
                  <a:pt x="8146538" y="9905"/>
                </a:lnTo>
                <a:lnTo>
                  <a:pt x="8141966" y="9905"/>
                </a:lnTo>
                <a:lnTo>
                  <a:pt x="8137394" y="5333"/>
                </a:lnTo>
                <a:close/>
              </a:path>
              <a:path w="8147050" h="4979034">
                <a:moveTo>
                  <a:pt x="8146538" y="4969007"/>
                </a:moveTo>
                <a:lnTo>
                  <a:pt x="8141966" y="4969007"/>
                </a:lnTo>
                <a:lnTo>
                  <a:pt x="8137394" y="4973579"/>
                </a:lnTo>
                <a:lnTo>
                  <a:pt x="8146538" y="4973579"/>
                </a:lnTo>
                <a:lnTo>
                  <a:pt x="8146538" y="4969007"/>
                </a:lnTo>
                <a:close/>
              </a:path>
              <a:path w="8147050" h="4979034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8147050" h="4979034">
                <a:moveTo>
                  <a:pt x="8137394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8137394" y="9905"/>
                </a:lnTo>
                <a:lnTo>
                  <a:pt x="8137394" y="5333"/>
                </a:lnTo>
                <a:close/>
              </a:path>
              <a:path w="8147050" h="4979034">
                <a:moveTo>
                  <a:pt x="8146538" y="5333"/>
                </a:moveTo>
                <a:lnTo>
                  <a:pt x="8137394" y="5333"/>
                </a:lnTo>
                <a:lnTo>
                  <a:pt x="8141966" y="9905"/>
                </a:lnTo>
                <a:lnTo>
                  <a:pt x="8146538" y="9905"/>
                </a:lnTo>
                <a:lnTo>
                  <a:pt x="8146538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46748" y="1577525"/>
            <a:ext cx="7981315" cy="3953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8470" marR="5080" indent="-446405" algn="just">
              <a:lnSpc>
                <a:spcPts val="3070"/>
              </a:lnSpc>
            </a:pP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Sampling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. In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order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to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generalize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the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results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of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the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sample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to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the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population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,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the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sample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must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be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representative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.</a:t>
            </a:r>
          </a:p>
          <a:p>
            <a:pPr marL="458470" marR="5080" indent="-446405" algn="just">
              <a:lnSpc>
                <a:spcPts val="3070"/>
              </a:lnSpc>
            </a:pPr>
            <a:endParaRPr lang="es-ES" sz="3200" i="1" spc="-20" dirty="0">
              <a:solidFill>
                <a:srgbClr val="009A9A"/>
              </a:solidFill>
              <a:cs typeface="Calibri"/>
            </a:endParaRPr>
          </a:p>
          <a:p>
            <a:pPr marL="458470" marR="5080" indent="-446405" algn="just">
              <a:lnSpc>
                <a:spcPts val="3070"/>
              </a:lnSpc>
            </a:pP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Representative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sample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: A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subset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of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subjects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belonging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to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a particular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population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.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It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should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have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the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same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general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characteristics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as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the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population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.</a:t>
            </a:r>
          </a:p>
          <a:p>
            <a:pPr marL="458470" marR="5080" indent="-446405" algn="just">
              <a:lnSpc>
                <a:spcPts val="3070"/>
              </a:lnSpc>
            </a:pPr>
            <a:endParaRPr lang="es-ES" sz="3200" i="1" spc="-20" dirty="0">
              <a:solidFill>
                <a:srgbClr val="009A9A"/>
              </a:solidFill>
              <a:cs typeface="Calibri"/>
            </a:endParaRPr>
          </a:p>
          <a:p>
            <a:pPr marL="458470" marR="5080" indent="-446405" algn="just">
              <a:lnSpc>
                <a:spcPts val="3070"/>
              </a:lnSpc>
            </a:pP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Otherwise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,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we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would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have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a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biased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 </a:t>
            </a:r>
            <a:r>
              <a:rPr lang="es-ES" sz="3200" i="1" spc="-20" dirty="0" err="1">
                <a:solidFill>
                  <a:srgbClr val="009A9A"/>
                </a:solidFill>
                <a:cs typeface="Calibri"/>
              </a:rPr>
              <a:t>sample</a:t>
            </a:r>
            <a:r>
              <a:rPr lang="es-ES" sz="3200" i="1" spc="-20" dirty="0">
                <a:solidFill>
                  <a:srgbClr val="009A9A"/>
                </a:solidFill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412240">
              <a:lnSpc>
                <a:spcPct val="100000"/>
              </a:lnSpc>
            </a:pPr>
            <a:r>
              <a:rPr lang="es-ES" sz="2400" dirty="0"/>
              <a:t>Basic </a:t>
            </a:r>
            <a:r>
              <a:rPr lang="es-ES" sz="2400" dirty="0" err="1"/>
              <a:t>statistical</a:t>
            </a:r>
            <a:r>
              <a:rPr lang="es-ES" sz="2400" dirty="0"/>
              <a:t> </a:t>
            </a:r>
            <a:r>
              <a:rPr lang="es-ES" sz="2400" dirty="0" err="1"/>
              <a:t>concepts</a:t>
            </a:r>
            <a:r>
              <a:rPr lang="es-ES" sz="2400" dirty="0"/>
              <a:t>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74351" y="1872307"/>
            <a:ext cx="8195297" cy="4431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183515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b="1" spc="-20" dirty="0" err="1"/>
              <a:t>Descriptive</a:t>
            </a:r>
            <a:r>
              <a:rPr lang="es-ES" b="1" spc="-20" dirty="0"/>
              <a:t> </a:t>
            </a:r>
            <a:r>
              <a:rPr lang="es-ES" b="1" spc="-20" dirty="0" err="1"/>
              <a:t>analysis</a:t>
            </a:r>
            <a:r>
              <a:rPr lang="es-ES" b="1" spc="-20" dirty="0"/>
              <a:t>: </a:t>
            </a:r>
            <a:r>
              <a:rPr lang="es-ES" b="1" spc="-20" dirty="0" err="1"/>
              <a:t>The</a:t>
            </a:r>
            <a:r>
              <a:rPr lang="es-ES" b="1" spc="-20" dirty="0"/>
              <a:t> </a:t>
            </a:r>
            <a:r>
              <a:rPr lang="es-ES" b="1" spc="-20" dirty="0" err="1"/>
              <a:t>objective</a:t>
            </a:r>
            <a:r>
              <a:rPr lang="es-ES" b="1" spc="-20" dirty="0"/>
              <a:t> </a:t>
            </a:r>
            <a:r>
              <a:rPr lang="es-ES" b="1" spc="-20" dirty="0" err="1"/>
              <a:t>is</a:t>
            </a:r>
            <a:r>
              <a:rPr lang="es-ES" b="1" spc="-20" dirty="0"/>
              <a:t> </a:t>
            </a:r>
            <a:r>
              <a:rPr lang="es-ES" b="1" spc="-20" dirty="0" err="1"/>
              <a:t>to</a:t>
            </a:r>
            <a:r>
              <a:rPr lang="es-ES" b="1" spc="-20" dirty="0"/>
              <a:t> </a:t>
            </a:r>
            <a:r>
              <a:rPr lang="es-ES" b="1" spc="-20" dirty="0" err="1"/>
              <a:t>characterize</a:t>
            </a:r>
            <a:r>
              <a:rPr lang="es-ES" b="1" spc="-20" dirty="0"/>
              <a:t>, describe and </a:t>
            </a:r>
            <a:r>
              <a:rPr lang="es-ES" b="1" spc="-20" dirty="0" err="1"/>
              <a:t>draw</a:t>
            </a:r>
            <a:r>
              <a:rPr lang="es-ES" b="1" spc="-20" dirty="0"/>
              <a:t> </a:t>
            </a:r>
            <a:r>
              <a:rPr lang="es-ES" b="1" spc="-20" dirty="0" err="1"/>
              <a:t>conclusions</a:t>
            </a:r>
            <a:r>
              <a:rPr lang="es-ES" b="1" spc="-20" dirty="0"/>
              <a:t> </a:t>
            </a:r>
            <a:r>
              <a:rPr lang="es-ES" b="1" spc="-20" dirty="0" err="1"/>
              <a:t>on</a:t>
            </a:r>
            <a:r>
              <a:rPr lang="es-ES" b="1" spc="-20" dirty="0"/>
              <a:t> a </a:t>
            </a:r>
            <a:r>
              <a:rPr lang="es-ES" b="1" spc="-20" dirty="0" err="1"/>
              <a:t>sample</a:t>
            </a:r>
            <a:r>
              <a:rPr lang="es-ES" b="1" spc="-20" dirty="0"/>
              <a:t> of data.</a:t>
            </a:r>
          </a:p>
          <a:p>
            <a:pPr marL="354965" marR="183515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b="1" spc="-20" dirty="0" err="1"/>
              <a:t>Inferential</a:t>
            </a:r>
            <a:r>
              <a:rPr lang="es-ES" b="1" spc="-20" dirty="0"/>
              <a:t> </a:t>
            </a:r>
            <a:r>
              <a:rPr lang="es-ES" b="1" spc="-20" dirty="0" err="1"/>
              <a:t>analysis</a:t>
            </a:r>
            <a:r>
              <a:rPr lang="es-ES" b="1" spc="-20" dirty="0"/>
              <a:t>: </a:t>
            </a:r>
            <a:r>
              <a:rPr lang="es-ES" b="1" spc="-20" dirty="0" err="1"/>
              <a:t>It</a:t>
            </a:r>
            <a:r>
              <a:rPr lang="es-ES" b="1" spc="-20" dirty="0"/>
              <a:t> </a:t>
            </a:r>
            <a:r>
              <a:rPr lang="es-ES" b="1" spc="-20" dirty="0" err="1"/>
              <a:t>involves</a:t>
            </a:r>
            <a:r>
              <a:rPr lang="es-ES" b="1" spc="-20" dirty="0"/>
              <a:t> </a:t>
            </a:r>
            <a:r>
              <a:rPr lang="es-ES" b="1" spc="-20" dirty="0" err="1"/>
              <a:t>making</a:t>
            </a:r>
            <a:r>
              <a:rPr lang="es-ES" b="1" spc="-20" dirty="0"/>
              <a:t> </a:t>
            </a:r>
            <a:r>
              <a:rPr lang="es-ES" b="1" spc="-20" dirty="0" err="1"/>
              <a:t>inferences</a:t>
            </a:r>
            <a:r>
              <a:rPr lang="es-ES" b="1" spc="-20" dirty="0"/>
              <a:t> of </a:t>
            </a:r>
            <a:r>
              <a:rPr lang="es-ES" b="1" spc="-20" dirty="0" err="1"/>
              <a:t>the</a:t>
            </a:r>
            <a:r>
              <a:rPr lang="es-ES" b="1" spc="-20" dirty="0"/>
              <a:t> </a:t>
            </a:r>
            <a:r>
              <a:rPr lang="es-ES" b="1" spc="-20" dirty="0" err="1"/>
              <a:t>population</a:t>
            </a:r>
            <a:r>
              <a:rPr lang="es-ES" b="1" spc="-20" dirty="0"/>
              <a:t> </a:t>
            </a:r>
            <a:r>
              <a:rPr lang="es-ES" b="1" spc="-20" dirty="0" err="1"/>
              <a:t>from</a:t>
            </a:r>
            <a:r>
              <a:rPr lang="es-ES" b="1" spc="-20" dirty="0"/>
              <a:t> </a:t>
            </a:r>
            <a:r>
              <a:rPr lang="es-ES" b="1" spc="-20" dirty="0" err="1"/>
              <a:t>the</a:t>
            </a:r>
            <a:r>
              <a:rPr lang="es-ES" b="1" spc="-20" dirty="0"/>
              <a:t> data.</a:t>
            </a:r>
          </a:p>
          <a:p>
            <a:pPr marL="354965" marR="183515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b="1" spc="-20" dirty="0"/>
              <a:t>IMPORTANT NOTE: </a:t>
            </a:r>
            <a:r>
              <a:rPr lang="es-ES" b="1" spc="-20" dirty="0" err="1"/>
              <a:t>The</a:t>
            </a:r>
            <a:r>
              <a:rPr lang="es-ES" b="1" spc="-20" dirty="0"/>
              <a:t> link </a:t>
            </a:r>
            <a:r>
              <a:rPr lang="es-ES" b="1" spc="-20" dirty="0" err="1"/>
              <a:t>between</a:t>
            </a:r>
            <a:r>
              <a:rPr lang="es-ES" b="1" spc="-20" dirty="0"/>
              <a:t> </a:t>
            </a:r>
            <a:r>
              <a:rPr lang="es-ES" b="1" spc="-20" dirty="0" err="1"/>
              <a:t>both</a:t>
            </a:r>
            <a:r>
              <a:rPr lang="es-ES" b="1" spc="-20" dirty="0"/>
              <a:t> </a:t>
            </a:r>
            <a:r>
              <a:rPr lang="es-ES" b="1" spc="-20" dirty="0" err="1"/>
              <a:t>analyses</a:t>
            </a:r>
            <a:r>
              <a:rPr lang="es-ES" b="1" spc="-20" dirty="0"/>
              <a:t> </a:t>
            </a:r>
            <a:r>
              <a:rPr lang="es-ES" b="1" spc="-20" dirty="0" err="1"/>
              <a:t>is</a:t>
            </a:r>
            <a:r>
              <a:rPr lang="es-ES" b="1" spc="-20" dirty="0"/>
              <a:t> </a:t>
            </a:r>
            <a:r>
              <a:rPr lang="es-ES" b="1" spc="-20" dirty="0" err="1"/>
              <a:t>the</a:t>
            </a:r>
            <a:r>
              <a:rPr lang="es-ES" b="1" spc="-20" dirty="0"/>
              <a:t> </a:t>
            </a:r>
            <a:r>
              <a:rPr lang="es-ES" b="1" spc="-20" dirty="0" err="1"/>
              <a:t>theory</a:t>
            </a:r>
            <a:r>
              <a:rPr lang="es-ES" b="1" spc="-20" dirty="0"/>
              <a:t> of </a:t>
            </a:r>
            <a:r>
              <a:rPr lang="es-ES" b="1" spc="-20" dirty="0" err="1"/>
              <a:t>probability</a:t>
            </a:r>
            <a:r>
              <a:rPr lang="es-ES" b="1" spc="-20" dirty="0"/>
              <a:t>.</a:t>
            </a:r>
            <a:endParaRPr spc="-20" dirty="0"/>
          </a:p>
        </p:txBody>
      </p:sp>
      <p:sp>
        <p:nvSpPr>
          <p:cNvPr id="5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412240">
              <a:lnSpc>
                <a:spcPct val="100000"/>
              </a:lnSpc>
            </a:pPr>
            <a:r>
              <a:rPr lang="es-ES" sz="2400" dirty="0"/>
              <a:t>Basic </a:t>
            </a:r>
            <a:r>
              <a:rPr lang="es-ES" sz="2400" dirty="0" err="1"/>
              <a:t>statistical</a:t>
            </a:r>
            <a:r>
              <a:rPr lang="es-ES" sz="2400" dirty="0"/>
              <a:t> </a:t>
            </a:r>
            <a:r>
              <a:rPr lang="es-ES" sz="2400" dirty="0" err="1"/>
              <a:t>concepts</a:t>
            </a:r>
            <a:r>
              <a:rPr lang="es-ES" sz="2400" dirty="0"/>
              <a:t>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8600" y="1469527"/>
            <a:ext cx="853439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dirty="0" err="1"/>
              <a:t>Univariant</a:t>
            </a:r>
            <a:r>
              <a:rPr lang="es-ES_tradnl" dirty="0"/>
              <a:t> and </a:t>
            </a:r>
            <a:r>
              <a:rPr lang="es-ES_tradnl" dirty="0" err="1"/>
              <a:t>Multivariant</a:t>
            </a:r>
            <a:r>
              <a:rPr lang="es-ES_tradnl" dirty="0"/>
              <a:t> </a:t>
            </a:r>
            <a:r>
              <a:rPr lang="es-ES_tradnl" dirty="0" err="1"/>
              <a:t>analyses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474235" y="2536010"/>
            <a:ext cx="8147050" cy="3553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b="1" spc="-20" dirty="0" err="1">
                <a:latin typeface="Arial"/>
                <a:cs typeface="Arial"/>
              </a:rPr>
              <a:t>Univariate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analysis</a:t>
            </a:r>
            <a:r>
              <a:rPr lang="es-ES" sz="3200" b="1" spc="-20" dirty="0">
                <a:latin typeface="Arial"/>
                <a:cs typeface="Arial"/>
              </a:rPr>
              <a:t>: </a:t>
            </a:r>
            <a:r>
              <a:rPr lang="es-ES" sz="3200" b="1" spc="-20" dirty="0" err="1">
                <a:latin typeface="Arial"/>
                <a:cs typeface="Arial"/>
              </a:rPr>
              <a:t>We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organize</a:t>
            </a:r>
            <a:r>
              <a:rPr lang="es-ES" sz="3200" b="1" spc="-20" dirty="0">
                <a:latin typeface="Arial"/>
                <a:cs typeface="Arial"/>
              </a:rPr>
              <a:t> and </a:t>
            </a:r>
            <a:r>
              <a:rPr lang="es-ES" sz="3200" b="1" spc="-20" dirty="0" err="1">
                <a:latin typeface="Arial"/>
                <a:cs typeface="Arial"/>
              </a:rPr>
              <a:t>summarize</a:t>
            </a:r>
            <a:r>
              <a:rPr lang="es-ES" sz="3200" b="1" spc="-20" dirty="0">
                <a:latin typeface="Arial"/>
                <a:cs typeface="Arial"/>
              </a:rPr>
              <a:t> data, </a:t>
            </a:r>
            <a:r>
              <a:rPr lang="es-ES" sz="3200" b="1" spc="-20" dirty="0" err="1">
                <a:latin typeface="Arial"/>
                <a:cs typeface="Arial"/>
              </a:rPr>
              <a:t>treating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each</a:t>
            </a:r>
            <a:r>
              <a:rPr lang="es-ES" sz="3200" b="1" spc="-20" dirty="0">
                <a:latin typeface="Arial"/>
                <a:cs typeface="Arial"/>
              </a:rPr>
              <a:t> variable in </a:t>
            </a:r>
            <a:r>
              <a:rPr lang="es-ES" sz="3200" b="1" spc="-20" dirty="0" err="1">
                <a:latin typeface="Arial"/>
                <a:cs typeface="Arial"/>
              </a:rPr>
              <a:t>isolation</a:t>
            </a:r>
            <a:r>
              <a:rPr lang="es-ES" sz="3200" b="1" spc="-20" dirty="0">
                <a:latin typeface="Arial"/>
                <a:cs typeface="Arial"/>
              </a:rPr>
              <a:t>.</a:t>
            </a:r>
          </a:p>
          <a:p>
            <a:pPr marL="355600" marR="508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3200" b="1" spc="-2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b="1" spc="-20" dirty="0" err="1">
                <a:latin typeface="Arial"/>
                <a:cs typeface="Arial"/>
              </a:rPr>
              <a:t>Multivariate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analysis</a:t>
            </a:r>
            <a:r>
              <a:rPr lang="es-ES" sz="3200" b="1" spc="-20" dirty="0">
                <a:latin typeface="Arial"/>
                <a:cs typeface="Arial"/>
              </a:rPr>
              <a:t>: In </a:t>
            </a:r>
            <a:r>
              <a:rPr lang="es-ES" sz="3200" b="1" spc="-20" dirty="0" err="1">
                <a:latin typeface="Arial"/>
                <a:cs typeface="Arial"/>
              </a:rPr>
              <a:t>this</a:t>
            </a:r>
            <a:r>
              <a:rPr lang="es-ES" sz="3200" b="1" spc="-20" dirty="0">
                <a:latin typeface="Arial"/>
                <a:cs typeface="Arial"/>
              </a:rPr>
              <a:t> case, </a:t>
            </a:r>
            <a:r>
              <a:rPr lang="es-ES" sz="3200" b="1" spc="-20" dirty="0" err="1">
                <a:latin typeface="Arial"/>
                <a:cs typeface="Arial"/>
              </a:rPr>
              <a:t>we</a:t>
            </a:r>
            <a:r>
              <a:rPr lang="es-ES" sz="3200" b="1" spc="-20" dirty="0">
                <a:latin typeface="Arial"/>
                <a:cs typeface="Arial"/>
              </a:rPr>
              <a:t> examine </a:t>
            </a:r>
            <a:r>
              <a:rPr lang="es-ES" sz="3200" b="1" spc="-20" dirty="0" err="1">
                <a:latin typeface="Arial"/>
                <a:cs typeface="Arial"/>
              </a:rPr>
              <a:t>the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relationship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between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two</a:t>
            </a:r>
            <a:r>
              <a:rPr lang="es-ES" sz="3200" b="1" spc="-20" dirty="0">
                <a:latin typeface="Arial"/>
                <a:cs typeface="Arial"/>
              </a:rPr>
              <a:t> </a:t>
            </a:r>
            <a:r>
              <a:rPr lang="es-ES" sz="3200" b="1" spc="-20" dirty="0" err="1">
                <a:latin typeface="Arial"/>
                <a:cs typeface="Arial"/>
              </a:rPr>
              <a:t>or</a:t>
            </a:r>
            <a:r>
              <a:rPr lang="es-ES" sz="3200" b="1" spc="-20" dirty="0">
                <a:latin typeface="Arial"/>
                <a:cs typeface="Arial"/>
              </a:rPr>
              <a:t> more variables </a:t>
            </a:r>
            <a:r>
              <a:rPr lang="es-ES" sz="3200" b="1" spc="-20" dirty="0" err="1">
                <a:latin typeface="Arial"/>
                <a:cs typeface="Arial"/>
              </a:rPr>
              <a:t>simultaneously</a:t>
            </a:r>
            <a:r>
              <a:rPr lang="es-ES" sz="3200" b="1" spc="-20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1412240">
              <a:lnSpc>
                <a:spcPct val="100000"/>
              </a:lnSpc>
            </a:pPr>
            <a:r>
              <a:rPr lang="es-ES" sz="2400" dirty="0"/>
              <a:t>Basic </a:t>
            </a:r>
            <a:r>
              <a:rPr lang="es-ES" sz="2400" dirty="0" err="1"/>
              <a:t>statistical</a:t>
            </a:r>
            <a:r>
              <a:rPr lang="es-ES" sz="2400" dirty="0"/>
              <a:t> </a:t>
            </a:r>
            <a:r>
              <a:rPr lang="es-ES" sz="2400" dirty="0" err="1"/>
              <a:t>concepts</a:t>
            </a:r>
            <a:r>
              <a:rPr lang="es-ES" sz="2400" dirty="0"/>
              <a:t>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606687" y="1192265"/>
            <a:ext cx="8002905" cy="657860"/>
          </a:xfrm>
          <a:custGeom>
            <a:avLst/>
            <a:gdLst/>
            <a:ahLst/>
            <a:cxnLst/>
            <a:rect l="l" t="t" r="r" b="b"/>
            <a:pathLst>
              <a:path w="8002905" h="657860">
                <a:moveTo>
                  <a:pt x="8002520" y="0"/>
                </a:moveTo>
                <a:lnTo>
                  <a:pt x="0" y="0"/>
                </a:lnTo>
                <a:lnTo>
                  <a:pt x="0" y="657605"/>
                </a:lnTo>
                <a:lnTo>
                  <a:pt x="8002520" y="657605"/>
                </a:lnTo>
                <a:lnTo>
                  <a:pt x="8002520" y="652271"/>
                </a:lnTo>
                <a:lnTo>
                  <a:pt x="9905" y="652271"/>
                </a:lnTo>
                <a:lnTo>
                  <a:pt x="5333" y="647699"/>
                </a:lnTo>
                <a:lnTo>
                  <a:pt x="9905" y="647699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4571"/>
                </a:lnTo>
                <a:lnTo>
                  <a:pt x="8002520" y="4571"/>
                </a:lnTo>
                <a:lnTo>
                  <a:pt x="8002520" y="0"/>
                </a:lnTo>
                <a:close/>
              </a:path>
              <a:path w="8002905" h="657860">
                <a:moveTo>
                  <a:pt x="9905" y="647699"/>
                </a:moveTo>
                <a:lnTo>
                  <a:pt x="5333" y="647699"/>
                </a:lnTo>
                <a:lnTo>
                  <a:pt x="9905" y="652271"/>
                </a:lnTo>
                <a:lnTo>
                  <a:pt x="9905" y="647699"/>
                </a:lnTo>
                <a:close/>
              </a:path>
              <a:path w="8002905" h="657860">
                <a:moveTo>
                  <a:pt x="7993376" y="647699"/>
                </a:moveTo>
                <a:lnTo>
                  <a:pt x="9905" y="647699"/>
                </a:lnTo>
                <a:lnTo>
                  <a:pt x="9905" y="652271"/>
                </a:lnTo>
                <a:lnTo>
                  <a:pt x="7993376" y="652271"/>
                </a:lnTo>
                <a:lnTo>
                  <a:pt x="7993376" y="647699"/>
                </a:lnTo>
                <a:close/>
              </a:path>
              <a:path w="8002905" h="657860">
                <a:moveTo>
                  <a:pt x="7993376" y="4571"/>
                </a:moveTo>
                <a:lnTo>
                  <a:pt x="7993376" y="652271"/>
                </a:lnTo>
                <a:lnTo>
                  <a:pt x="7997948" y="647699"/>
                </a:lnTo>
                <a:lnTo>
                  <a:pt x="8002520" y="647699"/>
                </a:lnTo>
                <a:lnTo>
                  <a:pt x="8002520" y="9905"/>
                </a:lnTo>
                <a:lnTo>
                  <a:pt x="7997948" y="9905"/>
                </a:lnTo>
                <a:lnTo>
                  <a:pt x="7993376" y="4571"/>
                </a:lnTo>
                <a:close/>
              </a:path>
              <a:path w="8002905" h="657860">
                <a:moveTo>
                  <a:pt x="8002520" y="647699"/>
                </a:moveTo>
                <a:lnTo>
                  <a:pt x="7997948" y="647699"/>
                </a:lnTo>
                <a:lnTo>
                  <a:pt x="7993376" y="652271"/>
                </a:lnTo>
                <a:lnTo>
                  <a:pt x="8002520" y="652271"/>
                </a:lnTo>
                <a:lnTo>
                  <a:pt x="8002520" y="647699"/>
                </a:lnTo>
                <a:close/>
              </a:path>
              <a:path w="8002905" h="657860">
                <a:moveTo>
                  <a:pt x="9905" y="4571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4571"/>
                </a:lnTo>
                <a:close/>
              </a:path>
              <a:path w="8002905" h="657860">
                <a:moveTo>
                  <a:pt x="7993376" y="4571"/>
                </a:moveTo>
                <a:lnTo>
                  <a:pt x="9905" y="4571"/>
                </a:lnTo>
                <a:lnTo>
                  <a:pt x="9905" y="9905"/>
                </a:lnTo>
                <a:lnTo>
                  <a:pt x="7993376" y="9905"/>
                </a:lnTo>
                <a:lnTo>
                  <a:pt x="7993376" y="4571"/>
                </a:lnTo>
                <a:close/>
              </a:path>
              <a:path w="8002905" h="657860">
                <a:moveTo>
                  <a:pt x="8002520" y="4571"/>
                </a:moveTo>
                <a:lnTo>
                  <a:pt x="7993376" y="4571"/>
                </a:lnTo>
                <a:lnTo>
                  <a:pt x="7997948" y="9905"/>
                </a:lnTo>
                <a:lnTo>
                  <a:pt x="8002520" y="9905"/>
                </a:lnTo>
                <a:lnTo>
                  <a:pt x="8002520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 txBox="1"/>
          <p:nvPr/>
        </p:nvSpPr>
        <p:spPr>
          <a:xfrm>
            <a:off x="612021" y="1196837"/>
            <a:ext cx="7992745" cy="430887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701675">
              <a:lnSpc>
                <a:spcPct val="100000"/>
              </a:lnSpc>
            </a:pP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Theme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9A"/>
                </a:solidFill>
                <a:latin typeface="Times New Roman"/>
                <a:cs typeface="Times New Roman"/>
              </a:rPr>
              <a:t>1</a:t>
            </a:r>
            <a:r>
              <a:rPr sz="2800" dirty="0">
                <a:solidFill>
                  <a:srgbClr val="33339A"/>
                </a:solidFill>
                <a:latin typeface="Times New Roman"/>
                <a:cs typeface="Times New Roman"/>
              </a:rPr>
              <a:t>:</a:t>
            </a:r>
            <a:r>
              <a:rPr sz="2800" spc="-1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The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process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of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scientific</a:t>
            </a:r>
            <a:r>
              <a:rPr lang="es-ES_tradnl" sz="280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lang="es-ES_tradnl" sz="2800" dirty="0" err="1">
                <a:solidFill>
                  <a:srgbClr val="33339A"/>
                </a:solidFill>
                <a:latin typeface="Times New Roman"/>
                <a:cs typeface="Times New Roman"/>
              </a:rPr>
              <a:t>research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838200" y="2286000"/>
            <a:ext cx="7466965" cy="2215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dirty="0"/>
              <a:t>1. </a:t>
            </a:r>
            <a:r>
              <a:rPr lang="es-ES" dirty="0" err="1"/>
              <a:t>Research</a:t>
            </a:r>
            <a:r>
              <a:rPr lang="es-ES" dirty="0"/>
              <a:t>, </a:t>
            </a:r>
            <a:r>
              <a:rPr lang="es-ES" dirty="0" err="1"/>
              <a:t>knowledge</a:t>
            </a:r>
            <a:r>
              <a:rPr lang="es-ES" dirty="0"/>
              <a:t> </a:t>
            </a:r>
            <a:r>
              <a:rPr lang="es-ES" dirty="0" err="1"/>
              <a:t>generation</a:t>
            </a:r>
            <a:r>
              <a:rPr lang="es-ES" dirty="0"/>
              <a:t>, </a:t>
            </a:r>
            <a:r>
              <a:rPr lang="es-ES" dirty="0" err="1"/>
              <a:t>science</a:t>
            </a:r>
            <a:r>
              <a:rPr lang="es-ES" dirty="0"/>
              <a:t> in </a:t>
            </a:r>
            <a:r>
              <a:rPr lang="es-ES" dirty="0" err="1"/>
              <a:t>psychology</a:t>
            </a:r>
            <a:r>
              <a:rPr lang="es-ES" dirty="0"/>
              <a:t>.</a:t>
            </a:r>
          </a:p>
          <a:p>
            <a:r>
              <a:rPr lang="es-ES" dirty="0"/>
              <a:t>2. Role of </a:t>
            </a:r>
            <a:r>
              <a:rPr lang="es-ES" dirty="0" err="1"/>
              <a:t>Statistics</a:t>
            </a:r>
            <a:r>
              <a:rPr lang="es-ES" dirty="0"/>
              <a:t> in </a:t>
            </a:r>
            <a:r>
              <a:rPr lang="es-ES" dirty="0" err="1"/>
              <a:t>Psychology</a:t>
            </a:r>
            <a:r>
              <a:rPr lang="es-ES" dirty="0"/>
              <a:t>.</a:t>
            </a:r>
          </a:p>
          <a:p>
            <a:r>
              <a:rPr lang="es-ES" dirty="0"/>
              <a:t>3. Basic </a:t>
            </a:r>
            <a:r>
              <a:rPr lang="es-ES" dirty="0" err="1"/>
              <a:t>statistical</a:t>
            </a:r>
            <a:r>
              <a:rPr lang="es-ES" dirty="0"/>
              <a:t> </a:t>
            </a:r>
            <a:r>
              <a:rPr lang="es-ES" dirty="0" err="1"/>
              <a:t>concepts</a:t>
            </a:r>
            <a:r>
              <a:rPr lang="es-ES" dirty="0"/>
              <a:t> (</a:t>
            </a:r>
            <a:r>
              <a:rPr lang="es-ES" dirty="0" err="1"/>
              <a:t>sample</a:t>
            </a:r>
            <a:r>
              <a:rPr lang="es-ES" dirty="0"/>
              <a:t>, </a:t>
            </a:r>
            <a:r>
              <a:rPr lang="es-ES" dirty="0" err="1"/>
              <a:t>population</a:t>
            </a:r>
            <a:r>
              <a:rPr lang="es-ES" dirty="0"/>
              <a:t>, </a:t>
            </a:r>
            <a:r>
              <a:rPr lang="es-ES" dirty="0" err="1"/>
              <a:t>sampling</a:t>
            </a:r>
            <a:r>
              <a:rPr lang="es-ES" dirty="0"/>
              <a:t>, </a:t>
            </a:r>
            <a:r>
              <a:rPr lang="es-ES" dirty="0" err="1"/>
              <a:t>etc</a:t>
            </a:r>
            <a:r>
              <a:rPr lang="es-ES" dirty="0"/>
              <a:t>).</a:t>
            </a:r>
          </a:p>
          <a:p>
            <a:r>
              <a:rPr lang="es-ES" dirty="0">
                <a:solidFill>
                  <a:srgbClr val="FF0000"/>
                </a:solidFill>
              </a:rPr>
              <a:t>4. </a:t>
            </a:r>
            <a:r>
              <a:rPr lang="es-ES" dirty="0" err="1">
                <a:solidFill>
                  <a:srgbClr val="FF0000"/>
                </a:solidFill>
              </a:rPr>
              <a:t>Theories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Models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Questions</a:t>
            </a:r>
            <a:r>
              <a:rPr lang="es-ES" dirty="0">
                <a:solidFill>
                  <a:srgbClr val="FF0000"/>
                </a:solidFill>
              </a:rPr>
              <a:t> / </a:t>
            </a:r>
            <a:r>
              <a:rPr lang="es-ES" dirty="0" err="1">
                <a:solidFill>
                  <a:srgbClr val="FF0000"/>
                </a:solidFill>
              </a:rPr>
              <a:t>problems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hypotheses</a:t>
            </a:r>
            <a:r>
              <a:rPr lang="es-ES" dirty="0">
                <a:solidFill>
                  <a:srgbClr val="FF0000"/>
                </a:solidFill>
              </a:rPr>
              <a:t>.</a:t>
            </a:r>
          </a:p>
          <a:p>
            <a:r>
              <a:rPr lang="es-ES" dirty="0">
                <a:solidFill>
                  <a:srgbClr val="FF0000"/>
                </a:solidFill>
              </a:rPr>
              <a:t>5. Variables: </a:t>
            </a:r>
            <a:r>
              <a:rPr lang="es-ES" dirty="0" err="1">
                <a:solidFill>
                  <a:srgbClr val="FF0000"/>
                </a:solidFill>
              </a:rPr>
              <a:t>Definition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types</a:t>
            </a:r>
            <a:r>
              <a:rPr lang="es-ES" dirty="0">
                <a:solidFill>
                  <a:srgbClr val="FF0000"/>
                </a:solidFill>
              </a:rPr>
              <a:t> and </a:t>
            </a:r>
            <a:r>
              <a:rPr lang="es-ES" dirty="0" err="1">
                <a:solidFill>
                  <a:srgbClr val="FF0000"/>
                </a:solidFill>
              </a:rPr>
              <a:t>scales</a:t>
            </a:r>
            <a:r>
              <a:rPr lang="es-ES" dirty="0">
                <a:solidFill>
                  <a:srgbClr val="FF0000"/>
                </a:solidFill>
              </a:rPr>
              <a:t> of </a:t>
            </a:r>
            <a:r>
              <a:rPr lang="es-ES" dirty="0" err="1">
                <a:solidFill>
                  <a:srgbClr val="FF0000"/>
                </a:solidFill>
              </a:rPr>
              <a:t>measurement</a:t>
            </a:r>
            <a:r>
              <a:rPr lang="es-ES" dirty="0">
                <a:solidFill>
                  <a:srgbClr val="FF0000"/>
                </a:solidFill>
              </a:rPr>
              <a:t>.</a:t>
            </a:r>
          </a:p>
          <a:p>
            <a:r>
              <a:rPr lang="es-ES" dirty="0">
                <a:solidFill>
                  <a:srgbClr val="FF0000"/>
                </a:solidFill>
              </a:rPr>
              <a:t>6. </a:t>
            </a:r>
            <a:r>
              <a:rPr lang="es-ES" dirty="0" err="1">
                <a:solidFill>
                  <a:srgbClr val="FF0000"/>
                </a:solidFill>
              </a:rPr>
              <a:t>Research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methods</a:t>
            </a:r>
            <a:r>
              <a:rPr lang="es-ES" dirty="0">
                <a:solidFill>
                  <a:srgbClr val="FF0000"/>
                </a:solidFill>
              </a:rPr>
              <a:t> and </a:t>
            </a:r>
            <a:r>
              <a:rPr lang="es-ES" dirty="0" err="1">
                <a:solidFill>
                  <a:srgbClr val="FF0000"/>
                </a:solidFill>
              </a:rPr>
              <a:t>designs</a:t>
            </a:r>
            <a:r>
              <a:rPr lang="es-ES" dirty="0">
                <a:solidFill>
                  <a:srgbClr val="FF0000"/>
                </a:solidFill>
              </a:rPr>
              <a:t>.</a:t>
            </a:r>
          </a:p>
          <a:p>
            <a:r>
              <a:rPr lang="es-ES" dirty="0">
                <a:solidFill>
                  <a:srgbClr val="FF0000"/>
                </a:solidFill>
              </a:rPr>
              <a:t>7. Data </a:t>
            </a:r>
            <a:r>
              <a:rPr lang="es-ES" dirty="0" err="1">
                <a:solidFill>
                  <a:srgbClr val="FF0000"/>
                </a:solidFill>
              </a:rPr>
              <a:t>analysis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interpretation</a:t>
            </a:r>
            <a:r>
              <a:rPr lang="es-ES" dirty="0">
                <a:solidFill>
                  <a:srgbClr val="FF0000"/>
                </a:solidFill>
              </a:rPr>
              <a:t> and </a:t>
            </a:r>
            <a:r>
              <a:rPr lang="es-ES" dirty="0" err="1">
                <a:solidFill>
                  <a:srgbClr val="FF0000"/>
                </a:solidFill>
              </a:rPr>
              <a:t>evaluation</a:t>
            </a:r>
            <a:r>
              <a:rPr lang="es-ES" dirty="0">
                <a:solidFill>
                  <a:srgbClr val="FF0000"/>
                </a:solidFill>
              </a:rPr>
              <a:t> of </a:t>
            </a:r>
            <a:r>
              <a:rPr lang="es-ES" dirty="0" err="1">
                <a:solidFill>
                  <a:srgbClr val="FF0000"/>
                </a:solidFill>
              </a:rPr>
              <a:t>results</a:t>
            </a:r>
            <a:r>
              <a:rPr lang="es-ES" dirty="0">
                <a:solidFill>
                  <a:srgbClr val="FF0000"/>
                </a:solidFill>
              </a:rPr>
              <a:t>.</a:t>
            </a:r>
          </a:p>
          <a:p>
            <a:r>
              <a:rPr lang="es-ES" dirty="0">
                <a:solidFill>
                  <a:srgbClr val="FF0000"/>
                </a:solidFill>
              </a:rPr>
              <a:t>8. </a:t>
            </a:r>
            <a:r>
              <a:rPr lang="es-ES" dirty="0" err="1">
                <a:solidFill>
                  <a:srgbClr val="FF0000"/>
                </a:solidFill>
              </a:rPr>
              <a:t>The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research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report</a:t>
            </a:r>
            <a:r>
              <a:rPr lang="es-ES" dirty="0">
                <a:solidFill>
                  <a:srgbClr val="FF0000"/>
                </a:solidFill>
              </a:rPr>
              <a:t>.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080" y="2170249"/>
            <a:ext cx="8303120" cy="32573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8509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_tradnl" sz="3200" spc="-25" dirty="0" err="1">
                <a:latin typeface="Arial"/>
                <a:cs typeface="Arial"/>
              </a:rPr>
              <a:t>Scientific</a:t>
            </a:r>
            <a:r>
              <a:rPr lang="es-ES_tradnl" sz="3200" spc="-25" dirty="0">
                <a:latin typeface="Arial"/>
                <a:cs typeface="Arial"/>
              </a:rPr>
              <a:t> </a:t>
            </a:r>
            <a:r>
              <a:rPr lang="es-ES_tradnl" sz="3200" spc="-25" dirty="0" err="1">
                <a:latin typeface="Arial"/>
                <a:cs typeface="Arial"/>
              </a:rPr>
              <a:t>knowledge</a:t>
            </a:r>
            <a:r>
              <a:rPr sz="3200" spc="-10" dirty="0">
                <a:latin typeface="Arial"/>
                <a:cs typeface="Arial"/>
              </a:rPr>
              <a:t>: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Arial"/>
                <a:cs typeface="Arial"/>
              </a:rPr>
              <a:t>“</a:t>
            </a:r>
            <a:r>
              <a:rPr lang="es-ES" sz="3200" spc="-25" dirty="0" err="1">
                <a:latin typeface="Arial"/>
                <a:cs typeface="Arial"/>
              </a:rPr>
              <a:t>Wealth</a:t>
            </a:r>
            <a:r>
              <a:rPr lang="es-ES" sz="3200" spc="-25" dirty="0">
                <a:latin typeface="Arial"/>
                <a:cs typeface="Arial"/>
              </a:rPr>
              <a:t> of </a:t>
            </a:r>
            <a:r>
              <a:rPr lang="es-ES" sz="3200" spc="-25" dirty="0" err="1">
                <a:latin typeface="Arial"/>
                <a:cs typeface="Arial"/>
              </a:rPr>
              <a:t>information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that</a:t>
            </a:r>
            <a:r>
              <a:rPr lang="es-ES" sz="3200" spc="-25" dirty="0">
                <a:latin typeface="Arial"/>
                <a:cs typeface="Arial"/>
              </a:rPr>
              <a:t> human </a:t>
            </a:r>
            <a:r>
              <a:rPr lang="es-ES" sz="3200" spc="-25" dirty="0" err="1">
                <a:latin typeface="Arial"/>
                <a:cs typeface="Arial"/>
              </a:rPr>
              <a:t>beings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have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acquired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over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nature</a:t>
            </a:r>
            <a:r>
              <a:rPr lang="es-ES" sz="3200" spc="-25" dirty="0">
                <a:latin typeface="Arial"/>
                <a:cs typeface="Arial"/>
              </a:rPr>
              <a:t> and </a:t>
            </a:r>
            <a:r>
              <a:rPr lang="es-ES" sz="3200" spc="-25" dirty="0" err="1">
                <a:latin typeface="Arial"/>
                <a:cs typeface="Arial"/>
              </a:rPr>
              <a:t>over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themselves</a:t>
            </a:r>
            <a:r>
              <a:rPr sz="3200" spc="-25" dirty="0">
                <a:latin typeface="Arial"/>
                <a:cs typeface="Arial"/>
              </a:rPr>
              <a:t>.”</a:t>
            </a:r>
            <a:endParaRPr sz="3200" dirty="0">
              <a:latin typeface="Arial"/>
              <a:cs typeface="Arial"/>
            </a:endParaRPr>
          </a:p>
          <a:p>
            <a:pPr marL="909955" marR="5080">
              <a:lnSpc>
                <a:spcPct val="100000"/>
              </a:lnSpc>
              <a:spcBef>
                <a:spcPts val="590"/>
              </a:spcBef>
              <a:tabLst>
                <a:tab pos="1677035" algn="l"/>
                <a:tab pos="4476115" algn="l"/>
                <a:tab pos="5273040" algn="l"/>
                <a:tab pos="5765800" algn="l"/>
                <a:tab pos="7717155" algn="l"/>
              </a:tabLst>
            </a:pPr>
            <a:r>
              <a:rPr lang="es-ES" sz="2400" dirty="0" err="1">
                <a:latin typeface="Arial"/>
                <a:cs typeface="Arial"/>
              </a:rPr>
              <a:t>Some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types</a:t>
            </a:r>
            <a:r>
              <a:rPr lang="es-ES" sz="2400" dirty="0">
                <a:latin typeface="Arial"/>
                <a:cs typeface="Arial"/>
              </a:rPr>
              <a:t> of non-</a:t>
            </a:r>
            <a:r>
              <a:rPr lang="es-ES" sz="2400" dirty="0" err="1">
                <a:latin typeface="Arial"/>
                <a:cs typeface="Arial"/>
              </a:rPr>
              <a:t>scientific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knowledge</a:t>
            </a:r>
            <a:r>
              <a:rPr lang="es-ES" sz="2400" dirty="0">
                <a:latin typeface="Arial"/>
                <a:cs typeface="Arial"/>
              </a:rPr>
              <a:t>:</a:t>
            </a:r>
          </a:p>
          <a:p>
            <a:pPr marL="909955" marR="5080">
              <a:lnSpc>
                <a:spcPct val="100000"/>
              </a:lnSpc>
              <a:spcBef>
                <a:spcPts val="590"/>
              </a:spcBef>
              <a:tabLst>
                <a:tab pos="1677035" algn="l"/>
                <a:tab pos="4476115" algn="l"/>
                <a:tab pos="5273040" algn="l"/>
                <a:tab pos="5765800" algn="l"/>
                <a:tab pos="7717155" algn="l"/>
              </a:tabLst>
            </a:pPr>
            <a:r>
              <a:rPr lang="es-ES" sz="2400" dirty="0">
                <a:latin typeface="Arial"/>
                <a:cs typeface="Arial"/>
              </a:rPr>
              <a:t>   </a:t>
            </a:r>
            <a:r>
              <a:rPr lang="es-ES" sz="2400" dirty="0" err="1">
                <a:latin typeface="Arial"/>
                <a:cs typeface="Arial"/>
              </a:rPr>
              <a:t>Common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sense</a:t>
            </a:r>
            <a:r>
              <a:rPr lang="es-ES" sz="2400" dirty="0">
                <a:latin typeface="Arial"/>
                <a:cs typeface="Arial"/>
              </a:rPr>
              <a:t> (</a:t>
            </a:r>
            <a:r>
              <a:rPr lang="es-ES" sz="2400" dirty="0" err="1">
                <a:latin typeface="Arial"/>
                <a:cs typeface="Arial"/>
              </a:rPr>
              <a:t>sayings</a:t>
            </a:r>
            <a:r>
              <a:rPr lang="is-IS" sz="2400" dirty="0">
                <a:latin typeface="Arial"/>
                <a:cs typeface="Arial"/>
              </a:rPr>
              <a:t>…</a:t>
            </a:r>
            <a:r>
              <a:rPr lang="es-ES" sz="2400" dirty="0">
                <a:latin typeface="Arial"/>
                <a:cs typeface="Arial"/>
              </a:rPr>
              <a:t>)</a:t>
            </a:r>
          </a:p>
          <a:p>
            <a:pPr marL="909955" marR="5080">
              <a:lnSpc>
                <a:spcPct val="100000"/>
              </a:lnSpc>
              <a:spcBef>
                <a:spcPts val="590"/>
              </a:spcBef>
              <a:tabLst>
                <a:tab pos="1677035" algn="l"/>
                <a:tab pos="4476115" algn="l"/>
                <a:tab pos="5273040" algn="l"/>
                <a:tab pos="5765800" algn="l"/>
                <a:tab pos="7717155" algn="l"/>
              </a:tabLst>
            </a:pPr>
            <a:r>
              <a:rPr lang="es-ES" sz="2400" dirty="0">
                <a:latin typeface="Arial"/>
                <a:cs typeface="Arial"/>
              </a:rPr>
              <a:t>   </a:t>
            </a:r>
            <a:r>
              <a:rPr lang="es-ES" sz="2400" dirty="0" err="1">
                <a:latin typeface="Arial"/>
                <a:cs typeface="Arial"/>
              </a:rPr>
              <a:t>Religion</a:t>
            </a:r>
            <a:r>
              <a:rPr lang="es-ES" sz="2400" dirty="0">
                <a:latin typeface="Arial"/>
                <a:cs typeface="Arial"/>
              </a:rPr>
              <a:t> (</a:t>
            </a:r>
            <a:r>
              <a:rPr lang="es-ES" sz="2400" dirty="0" err="1">
                <a:latin typeface="Arial"/>
                <a:cs typeface="Arial"/>
              </a:rPr>
              <a:t>origin</a:t>
            </a:r>
            <a:r>
              <a:rPr lang="es-ES" sz="2400" dirty="0">
                <a:latin typeface="Arial"/>
                <a:cs typeface="Arial"/>
              </a:rPr>
              <a:t> of </a:t>
            </a:r>
            <a:r>
              <a:rPr lang="es-ES" sz="2400" dirty="0" err="1">
                <a:latin typeface="Arial"/>
                <a:cs typeface="Arial"/>
              </a:rPr>
              <a:t>the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world</a:t>
            </a:r>
            <a:r>
              <a:rPr lang="es-ES" sz="2400" dirty="0">
                <a:latin typeface="Arial"/>
                <a:cs typeface="Arial"/>
              </a:rPr>
              <a:t> ...)</a:t>
            </a:r>
          </a:p>
          <a:p>
            <a:pPr marL="909955" marR="5080">
              <a:lnSpc>
                <a:spcPct val="100000"/>
              </a:lnSpc>
              <a:spcBef>
                <a:spcPts val="590"/>
              </a:spcBef>
              <a:tabLst>
                <a:tab pos="1677035" algn="l"/>
                <a:tab pos="4476115" algn="l"/>
                <a:tab pos="5273040" algn="l"/>
                <a:tab pos="5765800" algn="l"/>
                <a:tab pos="7717155" algn="l"/>
              </a:tabLst>
            </a:pPr>
            <a:r>
              <a:rPr lang="es-ES" sz="2400" dirty="0">
                <a:latin typeface="Arial"/>
                <a:cs typeface="Arial"/>
              </a:rPr>
              <a:t>   </a:t>
            </a:r>
            <a:r>
              <a:rPr lang="es-ES" sz="2400" dirty="0" err="1">
                <a:latin typeface="Arial"/>
                <a:cs typeface="Arial"/>
              </a:rPr>
              <a:t>Magic</a:t>
            </a:r>
            <a:r>
              <a:rPr lang="es-ES" sz="2400" dirty="0">
                <a:latin typeface="Arial"/>
                <a:cs typeface="Arial"/>
              </a:rPr>
              <a:t> (</a:t>
            </a:r>
            <a:r>
              <a:rPr lang="es-ES" sz="2400" dirty="0" err="1">
                <a:latin typeface="Arial"/>
                <a:cs typeface="Arial"/>
              </a:rPr>
              <a:t>potions</a:t>
            </a:r>
            <a:r>
              <a:rPr lang="es-ES" sz="2400" dirty="0">
                <a:latin typeface="Arial"/>
                <a:cs typeface="Arial"/>
              </a:rPr>
              <a:t> ...)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606687" y="1047485"/>
            <a:ext cx="7782559" cy="901065"/>
          </a:xfrm>
          <a:custGeom>
            <a:avLst/>
            <a:gdLst/>
            <a:ahLst/>
            <a:cxnLst/>
            <a:rect l="l" t="t" r="r" b="b"/>
            <a:pathLst>
              <a:path w="7782559" h="901064">
                <a:moveTo>
                  <a:pt x="7782302" y="0"/>
                </a:moveTo>
                <a:lnTo>
                  <a:pt x="0" y="0"/>
                </a:lnTo>
                <a:lnTo>
                  <a:pt x="0" y="900683"/>
                </a:lnTo>
                <a:lnTo>
                  <a:pt x="7782302" y="900683"/>
                </a:lnTo>
                <a:lnTo>
                  <a:pt x="7782302" y="895349"/>
                </a:lnTo>
                <a:lnTo>
                  <a:pt x="9905" y="895349"/>
                </a:lnTo>
                <a:lnTo>
                  <a:pt x="5333" y="890777"/>
                </a:lnTo>
                <a:lnTo>
                  <a:pt x="9905" y="890777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901064">
                <a:moveTo>
                  <a:pt x="9905" y="890777"/>
                </a:moveTo>
                <a:lnTo>
                  <a:pt x="5333" y="890777"/>
                </a:lnTo>
                <a:lnTo>
                  <a:pt x="9905" y="895349"/>
                </a:lnTo>
                <a:lnTo>
                  <a:pt x="9905" y="890777"/>
                </a:lnTo>
                <a:close/>
              </a:path>
              <a:path w="7782559" h="901064">
                <a:moveTo>
                  <a:pt x="7772396" y="890777"/>
                </a:moveTo>
                <a:lnTo>
                  <a:pt x="9905" y="890777"/>
                </a:lnTo>
                <a:lnTo>
                  <a:pt x="9905" y="895349"/>
                </a:lnTo>
                <a:lnTo>
                  <a:pt x="7772396" y="895349"/>
                </a:lnTo>
                <a:lnTo>
                  <a:pt x="7772396" y="890777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7772396" y="895349"/>
                </a:lnTo>
                <a:lnTo>
                  <a:pt x="7777730" y="890777"/>
                </a:lnTo>
                <a:lnTo>
                  <a:pt x="7782302" y="890777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890777"/>
                </a:moveTo>
                <a:lnTo>
                  <a:pt x="7777730" y="890777"/>
                </a:lnTo>
                <a:lnTo>
                  <a:pt x="7772396" y="895349"/>
                </a:lnTo>
                <a:lnTo>
                  <a:pt x="7782302" y="895349"/>
                </a:lnTo>
                <a:lnTo>
                  <a:pt x="7782302" y="890777"/>
                </a:lnTo>
                <a:close/>
              </a:path>
              <a:path w="7782559" h="901064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 txBox="1"/>
          <p:nvPr/>
        </p:nvSpPr>
        <p:spPr>
          <a:xfrm>
            <a:off x="612021" y="10528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1. </a:t>
            </a:r>
            <a:r>
              <a:rPr lang="es-ES" sz="2400" dirty="0" err="1"/>
              <a:t>Research</a:t>
            </a:r>
            <a:r>
              <a:rPr lang="es-ES" sz="2400" dirty="0"/>
              <a:t>, </a:t>
            </a:r>
            <a:r>
              <a:rPr lang="es-ES" sz="2400" dirty="0" err="1"/>
              <a:t>knowledge</a:t>
            </a:r>
            <a:r>
              <a:rPr lang="es-ES" sz="2400" dirty="0"/>
              <a:t> </a:t>
            </a:r>
            <a:r>
              <a:rPr lang="es-ES" sz="2400" dirty="0" err="1"/>
              <a:t>generation</a:t>
            </a:r>
            <a:r>
              <a:rPr lang="es-ES" sz="2400" dirty="0"/>
              <a:t>, </a:t>
            </a:r>
            <a:r>
              <a:rPr lang="es-ES" sz="2400" dirty="0" err="1"/>
              <a:t>science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800" y="1066800"/>
            <a:ext cx="8610600" cy="535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5270">
              <a:lnSpc>
                <a:spcPct val="100000"/>
              </a:lnSpc>
            </a:pPr>
            <a:r>
              <a:rPr lang="es-ES_tradnl" sz="4000" spc="-5" dirty="0" err="1">
                <a:latin typeface="Arial"/>
                <a:cs typeface="Arial"/>
              </a:rPr>
              <a:t>Scienfical</a:t>
            </a:r>
            <a:r>
              <a:rPr lang="es-ES_tradnl" sz="4000" spc="-5" dirty="0">
                <a:latin typeface="Arial"/>
                <a:cs typeface="Arial"/>
              </a:rPr>
              <a:t> </a:t>
            </a:r>
            <a:r>
              <a:rPr lang="es-ES_tradnl" sz="4000" spc="-5" dirty="0" err="1">
                <a:latin typeface="Arial"/>
                <a:cs typeface="Arial"/>
              </a:rPr>
              <a:t>theories</a:t>
            </a:r>
            <a:r>
              <a:rPr lang="es-ES_tradnl" sz="400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(</a:t>
            </a:r>
            <a:r>
              <a:rPr lang="es-ES_tradnl" sz="1800" i="1" dirty="0" err="1">
                <a:latin typeface="Arial"/>
                <a:cs typeface="Arial"/>
              </a:rPr>
              <a:t>taken</a:t>
            </a:r>
            <a:r>
              <a:rPr lang="es-ES_tradnl" sz="1800" i="1" dirty="0">
                <a:latin typeface="Arial"/>
                <a:cs typeface="Arial"/>
              </a:rPr>
              <a:t> </a:t>
            </a:r>
            <a:r>
              <a:rPr lang="es-ES_tradnl" sz="1800" i="1" dirty="0" err="1">
                <a:latin typeface="Arial"/>
                <a:cs typeface="Arial"/>
              </a:rPr>
              <a:t>from</a:t>
            </a:r>
            <a:r>
              <a:rPr lang="es-ES_tradnl" sz="1800" i="1" dirty="0">
                <a:latin typeface="Arial"/>
                <a:cs typeface="Arial"/>
              </a:rPr>
              <a:t> </a:t>
            </a:r>
            <a:r>
              <a:rPr sz="1800" i="1" spc="-40" dirty="0">
                <a:latin typeface="Arial"/>
                <a:cs typeface="Arial"/>
              </a:rPr>
              <a:t>W</a:t>
            </a:r>
            <a:r>
              <a:rPr sz="1800" i="1" dirty="0">
                <a:latin typeface="Arial"/>
                <a:cs typeface="Arial"/>
              </a:rPr>
              <a:t>ikipedia</a:t>
            </a:r>
            <a:r>
              <a:rPr sz="1800" spc="-10" dirty="0">
                <a:latin typeface="Arial"/>
                <a:cs typeface="Arial"/>
              </a:rPr>
              <a:t>):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28600" marR="5080">
              <a:lnSpc>
                <a:spcPct val="100000"/>
              </a:lnSpc>
            </a:pPr>
            <a:r>
              <a:rPr lang="es-ES" dirty="0">
                <a:latin typeface="Arial"/>
                <a:cs typeface="Arial"/>
              </a:rPr>
              <a:t>In </a:t>
            </a:r>
            <a:r>
              <a:rPr lang="es-ES" dirty="0" err="1">
                <a:latin typeface="Arial"/>
                <a:cs typeface="Arial"/>
              </a:rPr>
              <a:t>science</a:t>
            </a:r>
            <a:r>
              <a:rPr lang="es-ES" dirty="0">
                <a:latin typeface="Arial"/>
                <a:cs typeface="Arial"/>
              </a:rPr>
              <a:t>, </a:t>
            </a:r>
            <a:r>
              <a:rPr lang="es-ES" dirty="0" err="1">
                <a:latin typeface="Arial"/>
                <a:cs typeface="Arial"/>
              </a:rPr>
              <a:t>the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term</a:t>
            </a:r>
            <a:r>
              <a:rPr lang="es-ES" dirty="0">
                <a:latin typeface="Arial"/>
                <a:cs typeface="Arial"/>
              </a:rPr>
              <a:t> "</a:t>
            </a:r>
            <a:r>
              <a:rPr lang="es-ES" dirty="0" err="1">
                <a:latin typeface="Arial"/>
                <a:cs typeface="Arial"/>
              </a:rPr>
              <a:t>theory</a:t>
            </a:r>
            <a:r>
              <a:rPr lang="es-ES" dirty="0">
                <a:latin typeface="Arial"/>
                <a:cs typeface="Arial"/>
              </a:rPr>
              <a:t>" </a:t>
            </a:r>
            <a:r>
              <a:rPr lang="es-ES" dirty="0" err="1">
                <a:latin typeface="Arial"/>
                <a:cs typeface="Arial"/>
              </a:rPr>
              <a:t>refers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"a </a:t>
            </a:r>
            <a:r>
              <a:rPr lang="es-ES" dirty="0" err="1">
                <a:latin typeface="Arial"/>
                <a:cs typeface="Arial"/>
              </a:rPr>
              <a:t>well-substantiated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explanation</a:t>
            </a:r>
            <a:r>
              <a:rPr lang="es-ES" dirty="0">
                <a:latin typeface="Arial"/>
                <a:cs typeface="Arial"/>
              </a:rPr>
              <a:t> of </a:t>
            </a:r>
            <a:r>
              <a:rPr lang="es-ES" dirty="0" err="1">
                <a:latin typeface="Arial"/>
                <a:cs typeface="Arial"/>
              </a:rPr>
              <a:t>some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aspect</a:t>
            </a:r>
            <a:r>
              <a:rPr lang="es-ES" dirty="0">
                <a:latin typeface="Arial"/>
                <a:cs typeface="Arial"/>
              </a:rPr>
              <a:t> of </a:t>
            </a:r>
            <a:r>
              <a:rPr lang="es-ES" dirty="0" err="1">
                <a:latin typeface="Arial"/>
                <a:cs typeface="Arial"/>
              </a:rPr>
              <a:t>the</a:t>
            </a:r>
            <a:r>
              <a:rPr lang="es-ES" dirty="0">
                <a:latin typeface="Arial"/>
                <a:cs typeface="Arial"/>
              </a:rPr>
              <a:t> natural </a:t>
            </a:r>
            <a:r>
              <a:rPr lang="es-ES" dirty="0" err="1">
                <a:latin typeface="Arial"/>
                <a:cs typeface="Arial"/>
              </a:rPr>
              <a:t>world</a:t>
            </a:r>
            <a:r>
              <a:rPr lang="es-ES" dirty="0">
                <a:latin typeface="Arial"/>
                <a:cs typeface="Arial"/>
              </a:rPr>
              <a:t>, </a:t>
            </a:r>
            <a:r>
              <a:rPr lang="es-ES" dirty="0" err="1">
                <a:latin typeface="Arial"/>
                <a:cs typeface="Arial"/>
              </a:rPr>
              <a:t>based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on</a:t>
            </a:r>
            <a:r>
              <a:rPr lang="es-ES" dirty="0">
                <a:latin typeface="Arial"/>
                <a:cs typeface="Arial"/>
              </a:rPr>
              <a:t> a </a:t>
            </a:r>
            <a:r>
              <a:rPr lang="es-ES" dirty="0" err="1">
                <a:latin typeface="Arial"/>
                <a:cs typeface="Arial"/>
              </a:rPr>
              <a:t>body</a:t>
            </a:r>
            <a:r>
              <a:rPr lang="es-ES" dirty="0">
                <a:latin typeface="Arial"/>
                <a:cs typeface="Arial"/>
              </a:rPr>
              <a:t> of </a:t>
            </a:r>
            <a:r>
              <a:rPr lang="es-ES" dirty="0" err="1">
                <a:latin typeface="Arial"/>
                <a:cs typeface="Arial"/>
              </a:rPr>
              <a:t>facts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that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have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been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repeatedly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confirmed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through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observation</a:t>
            </a:r>
            <a:r>
              <a:rPr lang="es-ES" dirty="0">
                <a:latin typeface="Arial"/>
                <a:cs typeface="Arial"/>
              </a:rPr>
              <a:t> and </a:t>
            </a:r>
            <a:r>
              <a:rPr lang="es-ES" dirty="0" err="1">
                <a:latin typeface="Arial"/>
                <a:cs typeface="Arial"/>
              </a:rPr>
              <a:t>experiment</a:t>
            </a:r>
            <a:r>
              <a:rPr lang="es-ES" dirty="0">
                <a:latin typeface="Arial"/>
                <a:cs typeface="Arial"/>
              </a:rPr>
              <a:t>.” </a:t>
            </a:r>
            <a:r>
              <a:rPr lang="es-ES" dirty="0" err="1">
                <a:latin typeface="Arial"/>
                <a:cs typeface="Arial"/>
              </a:rPr>
              <a:t>Theories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must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also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meet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further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requirements</a:t>
            </a:r>
            <a:r>
              <a:rPr lang="es-ES" dirty="0">
                <a:latin typeface="Arial"/>
                <a:cs typeface="Arial"/>
              </a:rPr>
              <a:t>, </a:t>
            </a:r>
            <a:r>
              <a:rPr lang="es-ES" dirty="0" err="1">
                <a:latin typeface="Arial"/>
                <a:cs typeface="Arial"/>
              </a:rPr>
              <a:t>such</a:t>
            </a:r>
            <a:r>
              <a:rPr lang="es-ES" dirty="0">
                <a:latin typeface="Arial"/>
                <a:cs typeface="Arial"/>
              </a:rPr>
              <a:t> as </a:t>
            </a:r>
            <a:r>
              <a:rPr lang="es-ES" dirty="0" err="1">
                <a:latin typeface="Arial"/>
                <a:cs typeface="Arial"/>
              </a:rPr>
              <a:t>the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ability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make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falsifiable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predictions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with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consistent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accuracy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across</a:t>
            </a:r>
            <a:r>
              <a:rPr lang="es-ES" dirty="0">
                <a:latin typeface="Arial"/>
                <a:cs typeface="Arial"/>
              </a:rPr>
              <a:t> a </a:t>
            </a:r>
            <a:r>
              <a:rPr lang="es-ES" dirty="0" err="1">
                <a:latin typeface="Arial"/>
                <a:cs typeface="Arial"/>
              </a:rPr>
              <a:t>broad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area</a:t>
            </a:r>
            <a:r>
              <a:rPr lang="es-ES" dirty="0">
                <a:latin typeface="Arial"/>
                <a:cs typeface="Arial"/>
              </a:rPr>
              <a:t> of </a:t>
            </a:r>
            <a:r>
              <a:rPr lang="es-ES" dirty="0" err="1">
                <a:latin typeface="Arial"/>
                <a:cs typeface="Arial"/>
              </a:rPr>
              <a:t>scientific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inquiry</a:t>
            </a:r>
            <a:r>
              <a:rPr lang="es-ES" dirty="0">
                <a:latin typeface="Arial"/>
                <a:cs typeface="Arial"/>
              </a:rPr>
              <a:t>, and </a:t>
            </a:r>
            <a:r>
              <a:rPr lang="es-ES" dirty="0" err="1">
                <a:latin typeface="Arial"/>
                <a:cs typeface="Arial"/>
              </a:rPr>
              <a:t>production</a:t>
            </a:r>
            <a:r>
              <a:rPr lang="es-ES" dirty="0">
                <a:latin typeface="Arial"/>
                <a:cs typeface="Arial"/>
              </a:rPr>
              <a:t> of </a:t>
            </a:r>
            <a:r>
              <a:rPr lang="es-ES" dirty="0" err="1">
                <a:latin typeface="Arial"/>
                <a:cs typeface="Arial"/>
              </a:rPr>
              <a:t>strong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evidence</a:t>
            </a:r>
            <a:r>
              <a:rPr lang="es-ES" dirty="0">
                <a:latin typeface="Arial"/>
                <a:cs typeface="Arial"/>
              </a:rPr>
              <a:t> in favor of </a:t>
            </a:r>
            <a:r>
              <a:rPr lang="es-ES" dirty="0" err="1">
                <a:latin typeface="Arial"/>
                <a:cs typeface="Arial"/>
              </a:rPr>
              <a:t>the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theory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from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multiple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independent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sources</a:t>
            </a:r>
            <a:r>
              <a:rPr lang="es-ES" dirty="0">
                <a:latin typeface="Arial"/>
                <a:cs typeface="Arial"/>
              </a:rPr>
              <a:t>.</a:t>
            </a:r>
          </a:p>
          <a:p>
            <a:pPr marL="228600" marR="5080">
              <a:lnSpc>
                <a:spcPct val="100000"/>
              </a:lnSpc>
            </a:pPr>
            <a:endParaRPr lang="es-ES" dirty="0">
              <a:latin typeface="Arial"/>
              <a:cs typeface="Arial"/>
            </a:endParaRPr>
          </a:p>
          <a:p>
            <a:pPr marL="228600" marR="5080">
              <a:lnSpc>
                <a:spcPct val="100000"/>
              </a:lnSpc>
            </a:pPr>
            <a:r>
              <a:rPr lang="es-ES" dirty="0" err="1">
                <a:latin typeface="Arial"/>
                <a:cs typeface="Arial"/>
              </a:rPr>
              <a:t>The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strength</a:t>
            </a:r>
            <a:r>
              <a:rPr lang="es-ES" dirty="0">
                <a:latin typeface="Arial"/>
                <a:cs typeface="Arial"/>
              </a:rPr>
              <a:t> of a </a:t>
            </a:r>
            <a:r>
              <a:rPr lang="es-ES" dirty="0" err="1">
                <a:latin typeface="Arial"/>
                <a:cs typeface="Arial"/>
              </a:rPr>
              <a:t>scientific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theory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related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diversity</a:t>
            </a:r>
            <a:r>
              <a:rPr lang="es-ES" dirty="0">
                <a:latin typeface="Arial"/>
                <a:cs typeface="Arial"/>
              </a:rPr>
              <a:t> of </a:t>
            </a:r>
            <a:r>
              <a:rPr lang="es-ES" dirty="0" err="1">
                <a:latin typeface="Arial"/>
                <a:cs typeface="Arial"/>
              </a:rPr>
              <a:t>phenomena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it</a:t>
            </a:r>
            <a:r>
              <a:rPr lang="es-ES" dirty="0">
                <a:latin typeface="Arial"/>
                <a:cs typeface="Arial"/>
              </a:rPr>
              <a:t> can </a:t>
            </a:r>
            <a:r>
              <a:rPr lang="es-ES" dirty="0" err="1">
                <a:latin typeface="Arial"/>
                <a:cs typeface="Arial"/>
              </a:rPr>
              <a:t>explain</a:t>
            </a:r>
            <a:r>
              <a:rPr lang="es-ES" dirty="0">
                <a:latin typeface="Arial"/>
                <a:cs typeface="Arial"/>
              </a:rPr>
              <a:t>, </a:t>
            </a:r>
            <a:r>
              <a:rPr lang="es-ES" dirty="0" err="1">
                <a:latin typeface="Arial"/>
                <a:cs typeface="Arial"/>
              </a:rPr>
              <a:t>which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measured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by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its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ability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make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falsifiable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predictions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with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respect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those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phenomena</a:t>
            </a:r>
            <a:r>
              <a:rPr lang="es-ES" dirty="0">
                <a:latin typeface="Arial"/>
                <a:cs typeface="Arial"/>
              </a:rPr>
              <a:t>. </a:t>
            </a:r>
            <a:r>
              <a:rPr lang="es-ES" dirty="0" err="1">
                <a:latin typeface="Arial"/>
                <a:cs typeface="Arial"/>
              </a:rPr>
              <a:t>Theories</a:t>
            </a:r>
            <a:r>
              <a:rPr lang="es-ES" dirty="0">
                <a:latin typeface="Arial"/>
                <a:cs typeface="Arial"/>
              </a:rPr>
              <a:t> are </a:t>
            </a:r>
            <a:r>
              <a:rPr lang="es-ES" dirty="0" err="1">
                <a:latin typeface="Arial"/>
                <a:cs typeface="Arial"/>
              </a:rPr>
              <a:t>improved</a:t>
            </a:r>
            <a:r>
              <a:rPr lang="es-ES" dirty="0">
                <a:latin typeface="Arial"/>
                <a:cs typeface="Arial"/>
              </a:rPr>
              <a:t> (</a:t>
            </a:r>
            <a:r>
              <a:rPr lang="es-ES" dirty="0" err="1">
                <a:latin typeface="Arial"/>
                <a:cs typeface="Arial"/>
              </a:rPr>
              <a:t>or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replaced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by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better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theories</a:t>
            </a:r>
            <a:r>
              <a:rPr lang="es-ES" dirty="0">
                <a:latin typeface="Arial"/>
                <a:cs typeface="Arial"/>
              </a:rPr>
              <a:t>) as more </a:t>
            </a:r>
            <a:r>
              <a:rPr lang="es-ES" dirty="0" err="1">
                <a:latin typeface="Arial"/>
                <a:cs typeface="Arial"/>
              </a:rPr>
              <a:t>evidence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gathered</a:t>
            </a:r>
            <a:r>
              <a:rPr lang="es-ES" dirty="0">
                <a:latin typeface="Arial"/>
                <a:cs typeface="Arial"/>
              </a:rPr>
              <a:t>, so </a:t>
            </a:r>
            <a:r>
              <a:rPr lang="es-ES" dirty="0" err="1">
                <a:latin typeface="Arial"/>
                <a:cs typeface="Arial"/>
              </a:rPr>
              <a:t>that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accuracy</a:t>
            </a:r>
            <a:r>
              <a:rPr lang="es-ES" dirty="0">
                <a:latin typeface="Arial"/>
                <a:cs typeface="Arial"/>
              </a:rPr>
              <a:t> in </a:t>
            </a:r>
            <a:r>
              <a:rPr lang="es-ES" dirty="0" err="1">
                <a:latin typeface="Arial"/>
                <a:cs typeface="Arial"/>
              </a:rPr>
              <a:t>prediction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improves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over</a:t>
            </a:r>
            <a:r>
              <a:rPr lang="es-ES" dirty="0">
                <a:latin typeface="Arial"/>
                <a:cs typeface="Arial"/>
              </a:rPr>
              <a:t> time; </a:t>
            </a:r>
            <a:r>
              <a:rPr lang="es-ES" dirty="0" err="1">
                <a:latin typeface="Arial"/>
                <a:cs typeface="Arial"/>
              </a:rPr>
              <a:t>this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increased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accuracy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corresponds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an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increase</a:t>
            </a:r>
            <a:r>
              <a:rPr lang="es-ES" dirty="0">
                <a:latin typeface="Arial"/>
                <a:cs typeface="Arial"/>
              </a:rPr>
              <a:t> in </a:t>
            </a:r>
            <a:r>
              <a:rPr lang="es-ES" dirty="0" err="1">
                <a:latin typeface="Arial"/>
                <a:cs typeface="Arial"/>
              </a:rPr>
              <a:t>scientific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knowledge</a:t>
            </a:r>
            <a:r>
              <a:rPr lang="es-ES" dirty="0">
                <a:latin typeface="Arial"/>
                <a:cs typeface="Arial"/>
              </a:rPr>
              <a:t>. </a:t>
            </a:r>
            <a:r>
              <a:rPr lang="es-ES" dirty="0" err="1">
                <a:latin typeface="Arial"/>
                <a:cs typeface="Arial"/>
              </a:rPr>
              <a:t>Scientists</a:t>
            </a:r>
            <a:r>
              <a:rPr lang="es-ES" dirty="0">
                <a:latin typeface="Arial"/>
                <a:cs typeface="Arial"/>
              </a:rPr>
              <a:t> use </a:t>
            </a:r>
            <a:r>
              <a:rPr lang="es-ES" dirty="0" err="1">
                <a:latin typeface="Arial"/>
                <a:cs typeface="Arial"/>
              </a:rPr>
              <a:t>theories</a:t>
            </a:r>
            <a:r>
              <a:rPr lang="es-ES" dirty="0">
                <a:latin typeface="Arial"/>
                <a:cs typeface="Arial"/>
              </a:rPr>
              <a:t> as a </a:t>
            </a:r>
            <a:r>
              <a:rPr lang="es-ES" dirty="0" err="1">
                <a:latin typeface="Arial"/>
                <a:cs typeface="Arial"/>
              </a:rPr>
              <a:t>foundation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gain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further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scientific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knowledge</a:t>
            </a:r>
            <a:r>
              <a:rPr lang="es-ES" dirty="0">
                <a:latin typeface="Arial"/>
                <a:cs typeface="Arial"/>
              </a:rPr>
              <a:t>, as </a:t>
            </a:r>
            <a:r>
              <a:rPr lang="es-ES" dirty="0" err="1">
                <a:latin typeface="Arial"/>
                <a:cs typeface="Arial"/>
              </a:rPr>
              <a:t>well</a:t>
            </a:r>
            <a:r>
              <a:rPr lang="es-ES" dirty="0">
                <a:latin typeface="Arial"/>
                <a:cs typeface="Arial"/>
              </a:rPr>
              <a:t> as </a:t>
            </a:r>
            <a:r>
              <a:rPr lang="es-ES" dirty="0" err="1">
                <a:latin typeface="Arial"/>
                <a:cs typeface="Arial"/>
              </a:rPr>
              <a:t>to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accomplish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goals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such</a:t>
            </a:r>
            <a:r>
              <a:rPr lang="es-ES" dirty="0">
                <a:latin typeface="Arial"/>
                <a:cs typeface="Arial"/>
              </a:rPr>
              <a:t> as </a:t>
            </a:r>
            <a:r>
              <a:rPr lang="es-ES" dirty="0" err="1">
                <a:latin typeface="Arial"/>
                <a:cs typeface="Arial"/>
              </a:rPr>
              <a:t>inventing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technology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or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curing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dirty="0" err="1">
                <a:latin typeface="Arial"/>
                <a:cs typeface="Arial"/>
              </a:rPr>
              <a:t>disease</a:t>
            </a:r>
            <a:r>
              <a:rPr lang="es-ES" dirty="0">
                <a:latin typeface="Arial"/>
                <a:cs typeface="Arial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s-ES_tradnl" sz="1800" dirty="0" err="1">
                <a:latin typeface="Arial"/>
                <a:cs typeface="Arial"/>
              </a:rPr>
              <a:t>Example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lang="es-ES_tradnl" sz="1800" dirty="0" err="1">
                <a:latin typeface="Arial"/>
                <a:cs typeface="Arial"/>
              </a:rPr>
              <a:t>theory</a:t>
            </a:r>
            <a:r>
              <a:rPr lang="es-ES_tradnl" sz="1800" dirty="0">
                <a:latin typeface="Arial"/>
                <a:cs typeface="Arial"/>
              </a:rPr>
              <a:t> of </a:t>
            </a:r>
            <a:r>
              <a:rPr lang="es-ES_tradnl" sz="1800" dirty="0" err="1">
                <a:latin typeface="Arial"/>
                <a:cs typeface="Arial"/>
              </a:rPr>
              <a:t>relativity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62392" y="2634920"/>
            <a:ext cx="6995159" cy="34168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1800" spc="-215" dirty="0" err="1">
                <a:latin typeface="Arial"/>
                <a:cs typeface="Arial"/>
              </a:rPr>
              <a:t>Taken</a:t>
            </a:r>
            <a:r>
              <a:rPr lang="es-ES_tradnl" sz="1800" spc="-215" dirty="0">
                <a:latin typeface="Arial"/>
                <a:cs typeface="Arial"/>
              </a:rPr>
              <a:t> </a:t>
            </a:r>
            <a:r>
              <a:rPr lang="es-ES_tradnl" sz="1800" spc="-215" dirty="0" err="1">
                <a:latin typeface="Arial"/>
                <a:cs typeface="Arial"/>
              </a:rPr>
              <a:t>from</a:t>
            </a:r>
            <a:r>
              <a:rPr lang="es-ES_tradnl" sz="1800" spc="-215" dirty="0">
                <a:latin typeface="Arial"/>
                <a:cs typeface="Arial"/>
              </a:rPr>
              <a:t> </a:t>
            </a:r>
            <a:r>
              <a:rPr sz="1800" i="1" spc="-40" dirty="0">
                <a:latin typeface="Arial"/>
                <a:cs typeface="Arial"/>
              </a:rPr>
              <a:t>W</a:t>
            </a:r>
            <a:r>
              <a:rPr sz="1800" i="1" dirty="0">
                <a:latin typeface="Arial"/>
                <a:cs typeface="Arial"/>
              </a:rPr>
              <a:t>ikipedia</a:t>
            </a:r>
            <a:r>
              <a:rPr sz="1800" spc="-5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lang="es-ES_tradnl" sz="18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r>
              <a:rPr lang="es-ES_tradnl" sz="1850" dirty="0" err="1">
                <a:latin typeface="Times New Roman"/>
                <a:cs typeface="Times New Roman"/>
              </a:rPr>
              <a:t>Scientific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modelling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is</a:t>
            </a:r>
            <a:r>
              <a:rPr lang="es-ES_tradnl" sz="1850" dirty="0">
                <a:latin typeface="Times New Roman"/>
                <a:cs typeface="Times New Roman"/>
              </a:rPr>
              <a:t> a </a:t>
            </a:r>
            <a:r>
              <a:rPr lang="es-ES_tradnl" sz="1850" dirty="0" err="1">
                <a:latin typeface="Times New Roman"/>
                <a:cs typeface="Times New Roman"/>
              </a:rPr>
              <a:t>scientific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activity</a:t>
            </a:r>
            <a:r>
              <a:rPr lang="es-ES_tradnl" sz="1850" dirty="0">
                <a:latin typeface="Times New Roman"/>
                <a:cs typeface="Times New Roman"/>
              </a:rPr>
              <a:t>, </a:t>
            </a:r>
            <a:r>
              <a:rPr lang="es-ES_tradnl" sz="1850" dirty="0" err="1">
                <a:latin typeface="Times New Roman"/>
                <a:cs typeface="Times New Roman"/>
              </a:rPr>
              <a:t>the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aim</a:t>
            </a:r>
            <a:r>
              <a:rPr lang="es-ES_tradnl" sz="1850" dirty="0">
                <a:latin typeface="Times New Roman"/>
                <a:cs typeface="Times New Roman"/>
              </a:rPr>
              <a:t> of </a:t>
            </a:r>
            <a:r>
              <a:rPr lang="es-ES_tradnl" sz="1850" dirty="0" err="1">
                <a:latin typeface="Times New Roman"/>
                <a:cs typeface="Times New Roman"/>
              </a:rPr>
              <a:t>which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is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make</a:t>
            </a:r>
            <a:r>
              <a:rPr lang="es-ES_tradnl" sz="1850" dirty="0">
                <a:latin typeface="Times New Roman"/>
                <a:cs typeface="Times New Roman"/>
              </a:rPr>
              <a:t> a particular </a:t>
            </a:r>
            <a:r>
              <a:rPr lang="es-ES_tradnl" sz="1850" dirty="0" err="1">
                <a:latin typeface="Times New Roman"/>
                <a:cs typeface="Times New Roman"/>
              </a:rPr>
              <a:t>part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or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feature</a:t>
            </a:r>
            <a:r>
              <a:rPr lang="es-ES_tradnl" sz="1850" dirty="0">
                <a:latin typeface="Times New Roman"/>
                <a:cs typeface="Times New Roman"/>
              </a:rPr>
              <a:t> of </a:t>
            </a:r>
            <a:r>
              <a:rPr lang="es-ES_tradnl" sz="1850" dirty="0" err="1">
                <a:latin typeface="Times New Roman"/>
                <a:cs typeface="Times New Roman"/>
              </a:rPr>
              <a:t>the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world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easier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understand</a:t>
            </a:r>
            <a:r>
              <a:rPr lang="es-ES_tradnl" sz="1850" dirty="0">
                <a:latin typeface="Times New Roman"/>
                <a:cs typeface="Times New Roman"/>
              </a:rPr>
              <a:t>, define, </a:t>
            </a:r>
            <a:r>
              <a:rPr lang="es-ES_tradnl" sz="1850" dirty="0" err="1">
                <a:latin typeface="Times New Roman"/>
                <a:cs typeface="Times New Roman"/>
              </a:rPr>
              <a:t>quantify</a:t>
            </a:r>
            <a:r>
              <a:rPr lang="es-ES_tradnl" sz="1850" dirty="0">
                <a:latin typeface="Times New Roman"/>
                <a:cs typeface="Times New Roman"/>
              </a:rPr>
              <a:t>, </a:t>
            </a:r>
            <a:r>
              <a:rPr lang="es-ES_tradnl" sz="1850" dirty="0" err="1">
                <a:latin typeface="Times New Roman"/>
                <a:cs typeface="Times New Roman"/>
              </a:rPr>
              <a:t>visualize</a:t>
            </a:r>
            <a:r>
              <a:rPr lang="es-ES_tradnl" sz="1850" dirty="0">
                <a:latin typeface="Times New Roman"/>
                <a:cs typeface="Times New Roman"/>
              </a:rPr>
              <a:t>, </a:t>
            </a:r>
            <a:r>
              <a:rPr lang="es-ES_tradnl" sz="1850" dirty="0" err="1">
                <a:latin typeface="Times New Roman"/>
                <a:cs typeface="Times New Roman"/>
              </a:rPr>
              <a:t>or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simulate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by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referencing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it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existing</a:t>
            </a:r>
            <a:r>
              <a:rPr lang="es-ES_tradnl" sz="1850" dirty="0">
                <a:latin typeface="Times New Roman"/>
                <a:cs typeface="Times New Roman"/>
              </a:rPr>
              <a:t> and </a:t>
            </a:r>
            <a:r>
              <a:rPr lang="es-ES_tradnl" sz="1850" dirty="0" err="1">
                <a:latin typeface="Times New Roman"/>
                <a:cs typeface="Times New Roman"/>
              </a:rPr>
              <a:t>usually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commonly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accepted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knowledge</a:t>
            </a:r>
            <a:r>
              <a:rPr lang="es-ES_tradnl" sz="1850" dirty="0">
                <a:latin typeface="Times New Roman"/>
                <a:cs typeface="Times New Roman"/>
              </a:rPr>
              <a:t>. </a:t>
            </a:r>
            <a:r>
              <a:rPr lang="es-ES_tradnl" sz="1850" dirty="0" err="1">
                <a:latin typeface="Times New Roman"/>
                <a:cs typeface="Times New Roman"/>
              </a:rPr>
              <a:t>It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requires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selecting</a:t>
            </a:r>
            <a:r>
              <a:rPr lang="es-ES_tradnl" sz="1850" dirty="0">
                <a:latin typeface="Times New Roman"/>
                <a:cs typeface="Times New Roman"/>
              </a:rPr>
              <a:t> and </a:t>
            </a:r>
            <a:r>
              <a:rPr lang="es-ES_tradnl" sz="1850" dirty="0" err="1">
                <a:latin typeface="Times New Roman"/>
                <a:cs typeface="Times New Roman"/>
              </a:rPr>
              <a:t>identifying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relevant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aspects</a:t>
            </a:r>
            <a:r>
              <a:rPr lang="es-ES_tradnl" sz="1850" dirty="0">
                <a:latin typeface="Times New Roman"/>
                <a:cs typeface="Times New Roman"/>
              </a:rPr>
              <a:t> of a </a:t>
            </a:r>
            <a:r>
              <a:rPr lang="es-ES_tradnl" sz="1850" dirty="0" err="1">
                <a:latin typeface="Times New Roman"/>
                <a:cs typeface="Times New Roman"/>
              </a:rPr>
              <a:t>situation</a:t>
            </a:r>
            <a:r>
              <a:rPr lang="es-ES_tradnl" sz="1850" dirty="0">
                <a:latin typeface="Times New Roman"/>
                <a:cs typeface="Times New Roman"/>
              </a:rPr>
              <a:t> in </a:t>
            </a:r>
            <a:r>
              <a:rPr lang="es-ES_tradnl" sz="1850" dirty="0" err="1">
                <a:latin typeface="Times New Roman"/>
                <a:cs typeface="Times New Roman"/>
              </a:rPr>
              <a:t>the</a:t>
            </a:r>
            <a:r>
              <a:rPr lang="es-ES_tradnl" sz="1850" dirty="0">
                <a:latin typeface="Times New Roman"/>
                <a:cs typeface="Times New Roman"/>
              </a:rPr>
              <a:t> real </a:t>
            </a:r>
            <a:r>
              <a:rPr lang="es-ES_tradnl" sz="1850" dirty="0" err="1">
                <a:latin typeface="Times New Roman"/>
                <a:cs typeface="Times New Roman"/>
              </a:rPr>
              <a:t>world</a:t>
            </a:r>
            <a:r>
              <a:rPr lang="es-ES_tradnl" sz="1850" dirty="0">
                <a:latin typeface="Times New Roman"/>
                <a:cs typeface="Times New Roman"/>
              </a:rPr>
              <a:t> and </a:t>
            </a:r>
            <a:r>
              <a:rPr lang="es-ES_tradnl" sz="1850" dirty="0" err="1">
                <a:latin typeface="Times New Roman"/>
                <a:cs typeface="Times New Roman"/>
              </a:rPr>
              <a:t>then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using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different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types</a:t>
            </a:r>
            <a:r>
              <a:rPr lang="es-ES_tradnl" sz="1850" dirty="0">
                <a:latin typeface="Times New Roman"/>
                <a:cs typeface="Times New Roman"/>
              </a:rPr>
              <a:t> of </a:t>
            </a:r>
            <a:r>
              <a:rPr lang="es-ES_tradnl" sz="1850" dirty="0" err="1">
                <a:latin typeface="Times New Roman"/>
                <a:cs typeface="Times New Roman"/>
              </a:rPr>
              <a:t>models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for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different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aims</a:t>
            </a:r>
            <a:r>
              <a:rPr lang="es-ES_tradnl" sz="1850" dirty="0">
                <a:latin typeface="Times New Roman"/>
                <a:cs typeface="Times New Roman"/>
              </a:rPr>
              <a:t>, </a:t>
            </a:r>
            <a:r>
              <a:rPr lang="es-ES_tradnl" sz="1850" dirty="0" err="1">
                <a:latin typeface="Times New Roman"/>
                <a:cs typeface="Times New Roman"/>
              </a:rPr>
              <a:t>such</a:t>
            </a:r>
            <a:r>
              <a:rPr lang="es-ES_tradnl" sz="1850" dirty="0">
                <a:latin typeface="Times New Roman"/>
                <a:cs typeface="Times New Roman"/>
              </a:rPr>
              <a:t> as conceptual </a:t>
            </a:r>
            <a:r>
              <a:rPr lang="es-ES_tradnl" sz="1850" dirty="0" err="1">
                <a:latin typeface="Times New Roman"/>
                <a:cs typeface="Times New Roman"/>
              </a:rPr>
              <a:t>models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better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understand</a:t>
            </a:r>
            <a:r>
              <a:rPr lang="es-ES_tradnl" sz="1850" dirty="0">
                <a:latin typeface="Times New Roman"/>
                <a:cs typeface="Times New Roman"/>
              </a:rPr>
              <a:t>, </a:t>
            </a:r>
            <a:r>
              <a:rPr lang="es-ES_tradnl" sz="1850" dirty="0" err="1">
                <a:latin typeface="Times New Roman"/>
                <a:cs typeface="Times New Roman"/>
              </a:rPr>
              <a:t>operational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models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operationalize</a:t>
            </a:r>
            <a:r>
              <a:rPr lang="es-ES_tradnl" sz="1850" dirty="0">
                <a:latin typeface="Times New Roman"/>
                <a:cs typeface="Times New Roman"/>
              </a:rPr>
              <a:t>, </a:t>
            </a:r>
            <a:r>
              <a:rPr lang="es-ES_tradnl" sz="1850" dirty="0" err="1">
                <a:latin typeface="Times New Roman"/>
                <a:cs typeface="Times New Roman"/>
              </a:rPr>
              <a:t>mathematical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models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quantify</a:t>
            </a:r>
            <a:r>
              <a:rPr lang="es-ES_tradnl" sz="1850" dirty="0">
                <a:latin typeface="Times New Roman"/>
                <a:cs typeface="Times New Roman"/>
              </a:rPr>
              <a:t>, and </a:t>
            </a:r>
            <a:r>
              <a:rPr lang="es-ES_tradnl" sz="1850" dirty="0" err="1">
                <a:latin typeface="Times New Roman"/>
                <a:cs typeface="Times New Roman"/>
              </a:rPr>
              <a:t>graphical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models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to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visualize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the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subject</a:t>
            </a:r>
            <a:r>
              <a:rPr lang="es-ES_tradnl" sz="1850" dirty="0">
                <a:latin typeface="Times New Roman"/>
                <a:cs typeface="Times New Roman"/>
              </a:rPr>
              <a:t>. </a:t>
            </a:r>
            <a:r>
              <a:rPr lang="es-ES_tradnl" sz="1850" dirty="0" err="1">
                <a:latin typeface="Times New Roman"/>
                <a:cs typeface="Times New Roman"/>
              </a:rPr>
              <a:t>Modelling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is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an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essential</a:t>
            </a:r>
            <a:r>
              <a:rPr lang="es-ES_tradnl" sz="1850" dirty="0">
                <a:latin typeface="Times New Roman"/>
                <a:cs typeface="Times New Roman"/>
              </a:rPr>
              <a:t> and inseparable </a:t>
            </a:r>
            <a:r>
              <a:rPr lang="es-ES_tradnl" sz="1850" dirty="0" err="1">
                <a:latin typeface="Times New Roman"/>
                <a:cs typeface="Times New Roman"/>
              </a:rPr>
              <a:t>part</a:t>
            </a:r>
            <a:r>
              <a:rPr lang="es-ES_tradnl" sz="1850" dirty="0">
                <a:latin typeface="Times New Roman"/>
                <a:cs typeface="Times New Roman"/>
              </a:rPr>
              <a:t> of </a:t>
            </a:r>
            <a:r>
              <a:rPr lang="es-ES_tradnl" sz="1850" dirty="0" err="1">
                <a:latin typeface="Times New Roman"/>
                <a:cs typeface="Times New Roman"/>
              </a:rPr>
              <a:t>scientific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activity</a:t>
            </a:r>
            <a:r>
              <a:rPr lang="es-ES_tradnl" sz="1850" dirty="0">
                <a:latin typeface="Times New Roman"/>
                <a:cs typeface="Times New Roman"/>
              </a:rPr>
              <a:t>, and </a:t>
            </a:r>
            <a:r>
              <a:rPr lang="es-ES_tradnl" sz="1850" dirty="0" err="1">
                <a:latin typeface="Times New Roman"/>
                <a:cs typeface="Times New Roman"/>
              </a:rPr>
              <a:t>many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scientific</a:t>
            </a:r>
            <a:r>
              <a:rPr lang="es-ES_tradnl" sz="1850" dirty="0">
                <a:latin typeface="Times New Roman"/>
                <a:cs typeface="Times New Roman"/>
              </a:rPr>
              <a:t> disciplines </a:t>
            </a:r>
            <a:r>
              <a:rPr lang="es-ES_tradnl" sz="1850" dirty="0" err="1">
                <a:latin typeface="Times New Roman"/>
                <a:cs typeface="Times New Roman"/>
              </a:rPr>
              <a:t>have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their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own</a:t>
            </a:r>
            <a:r>
              <a:rPr lang="es-ES_tradnl" sz="1850" dirty="0">
                <a:latin typeface="Times New Roman"/>
                <a:cs typeface="Times New Roman"/>
              </a:rPr>
              <a:t> ideas </a:t>
            </a:r>
            <a:r>
              <a:rPr lang="es-ES_tradnl" sz="1850" dirty="0" err="1">
                <a:latin typeface="Times New Roman"/>
                <a:cs typeface="Times New Roman"/>
              </a:rPr>
              <a:t>about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specific</a:t>
            </a:r>
            <a:r>
              <a:rPr lang="es-ES_tradnl" sz="1850" dirty="0">
                <a:latin typeface="Times New Roman"/>
                <a:cs typeface="Times New Roman"/>
              </a:rPr>
              <a:t> </a:t>
            </a:r>
            <a:r>
              <a:rPr lang="es-ES_tradnl" sz="1850" dirty="0" err="1">
                <a:latin typeface="Times New Roman"/>
                <a:cs typeface="Times New Roman"/>
              </a:rPr>
              <a:t>types</a:t>
            </a:r>
            <a:r>
              <a:rPr lang="es-ES_tradnl" sz="1850" dirty="0">
                <a:latin typeface="Times New Roman"/>
                <a:cs typeface="Times New Roman"/>
              </a:rPr>
              <a:t> of </a:t>
            </a:r>
            <a:r>
              <a:rPr lang="es-ES_tradnl" sz="1850" dirty="0" err="1">
                <a:latin typeface="Times New Roman"/>
                <a:cs typeface="Times New Roman"/>
              </a:rPr>
              <a:t>modelling</a:t>
            </a:r>
            <a:r>
              <a:rPr lang="es-ES_tradnl" sz="1850" dirty="0">
                <a:latin typeface="Times New Roman"/>
                <a:cs typeface="Times New Roman"/>
              </a:rPr>
              <a:t>.</a:t>
            </a:r>
            <a:endParaRPr sz="185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8646" y="1584271"/>
            <a:ext cx="381381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>
                <a:latin typeface="Arial"/>
                <a:cs typeface="Arial"/>
              </a:rPr>
              <a:t>Defini</a:t>
            </a:r>
            <a:r>
              <a:rPr lang="es-ES_tradnl" sz="3200" spc="-20" dirty="0" err="1">
                <a:latin typeface="Arial"/>
                <a:cs typeface="Arial"/>
              </a:rPr>
              <a:t>tio</a:t>
            </a:r>
            <a:r>
              <a:rPr sz="3200" spc="-20" dirty="0">
                <a:latin typeface="Arial"/>
                <a:cs typeface="Arial"/>
              </a:rPr>
              <a:t>n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lang="es-ES_tradnl" sz="3200" spc="-25" dirty="0">
                <a:latin typeface="Arial"/>
                <a:cs typeface="Arial"/>
              </a:rPr>
              <a:t>of </a:t>
            </a:r>
            <a:r>
              <a:rPr sz="3200" spc="-25" dirty="0">
                <a:latin typeface="Arial"/>
                <a:cs typeface="Arial"/>
              </a:rPr>
              <a:t>Model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18376" y="1267129"/>
            <a:ext cx="695515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1800" b="1" spc="-15" dirty="0" err="1">
                <a:latin typeface="Arial"/>
                <a:cs typeface="Arial"/>
              </a:rPr>
              <a:t>Example</a:t>
            </a:r>
            <a:r>
              <a:rPr sz="1800" b="1" spc="-15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15" dirty="0">
                <a:latin typeface="Arial"/>
                <a:cs typeface="Arial"/>
              </a:rPr>
              <a:t>Gómez,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250" dirty="0">
                <a:latin typeface="Arial"/>
                <a:cs typeface="Arial"/>
              </a:rPr>
              <a:t>P</a:t>
            </a:r>
            <a:r>
              <a:rPr sz="1800" b="1" spc="-5" dirty="0">
                <a:latin typeface="Arial"/>
                <a:cs typeface="Arial"/>
              </a:rPr>
              <a:t>.,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Arial"/>
                <a:cs typeface="Arial"/>
              </a:rPr>
              <a:t>Ratcliff</a:t>
            </a:r>
            <a:r>
              <a:rPr sz="1800" b="1" spc="-5" dirty="0">
                <a:latin typeface="Arial"/>
                <a:cs typeface="Arial"/>
              </a:rPr>
              <a:t>,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Arial"/>
                <a:cs typeface="Arial"/>
              </a:rPr>
              <a:t>R.</a:t>
            </a:r>
            <a:r>
              <a:rPr sz="1800" b="1" spc="-5" dirty="0">
                <a:latin typeface="Arial"/>
                <a:cs typeface="Arial"/>
              </a:rPr>
              <a:t>,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&amp;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Arial"/>
                <a:cs typeface="Arial"/>
              </a:rPr>
              <a:t>Perea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.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Arial"/>
                <a:cs typeface="Arial"/>
              </a:rPr>
              <a:t>(2008)</a:t>
            </a:r>
            <a:r>
              <a:rPr sz="1800" b="1" dirty="0">
                <a:latin typeface="Arial"/>
                <a:cs typeface="Arial"/>
              </a:rPr>
              <a:t>.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Arial"/>
                <a:cs typeface="Arial"/>
              </a:rPr>
              <a:t>The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overlap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Arial"/>
                <a:cs typeface="Arial"/>
              </a:rPr>
              <a:t>model</a:t>
            </a:r>
            <a:r>
              <a:rPr sz="1800" b="1" spc="-10" dirty="0">
                <a:latin typeface="Arial"/>
                <a:cs typeface="Arial"/>
              </a:rPr>
              <a:t>: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Arial"/>
                <a:cs typeface="Arial"/>
              </a:rPr>
              <a:t>mode</a:t>
            </a:r>
            <a:r>
              <a:rPr sz="1800" b="1" spc="-5" dirty="0">
                <a:latin typeface="Arial"/>
                <a:cs typeface="Arial"/>
              </a:rPr>
              <a:t>l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Arial"/>
                <a:cs typeface="Arial"/>
              </a:rPr>
              <a:t>o</a:t>
            </a:r>
            <a:r>
              <a:rPr sz="1800" b="1" spc="-10" dirty="0">
                <a:latin typeface="Arial"/>
                <a:cs typeface="Arial"/>
              </a:rPr>
              <a:t>f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Arial"/>
                <a:cs typeface="Arial"/>
              </a:rPr>
              <a:t>lette</a:t>
            </a:r>
            <a:r>
              <a:rPr sz="1800" b="1" dirty="0">
                <a:latin typeface="Arial"/>
                <a:cs typeface="Arial"/>
              </a:rPr>
              <a:t>r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Arial"/>
                <a:cs typeface="Arial"/>
              </a:rPr>
              <a:t>position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Arial"/>
                <a:cs typeface="Arial"/>
              </a:rPr>
              <a:t>coding</a:t>
            </a:r>
            <a:r>
              <a:rPr sz="1800" b="1" spc="-5" dirty="0">
                <a:latin typeface="Arial"/>
                <a:cs typeface="Arial"/>
              </a:rPr>
              <a:t>.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Psychological</a:t>
            </a:r>
            <a:r>
              <a:rPr sz="1800" b="1" i="1" spc="5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Review</a:t>
            </a:r>
            <a:r>
              <a:rPr sz="1800" b="1" spc="-5" dirty="0">
                <a:latin typeface="Arial"/>
                <a:cs typeface="Arial"/>
              </a:rPr>
              <a:t>,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i="1" spc="-135" dirty="0">
                <a:latin typeface="Arial"/>
                <a:cs typeface="Arial"/>
              </a:rPr>
              <a:t>1</a:t>
            </a:r>
            <a:r>
              <a:rPr sz="1800" b="1" i="1" dirty="0">
                <a:latin typeface="Arial"/>
                <a:cs typeface="Arial"/>
              </a:rPr>
              <a:t>15</a:t>
            </a:r>
            <a:r>
              <a:rPr sz="1800" b="1" spc="-5" dirty="0">
                <a:latin typeface="Arial"/>
                <a:cs typeface="Arial"/>
              </a:rPr>
              <a:t>,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Arial"/>
                <a:cs typeface="Arial"/>
              </a:rPr>
              <a:t>577-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601.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04504" y="2132583"/>
            <a:ext cx="3355086" cy="44912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2647" y="3069071"/>
            <a:ext cx="1685543" cy="819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24276" y="4221224"/>
            <a:ext cx="1714499" cy="3619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836558" y="1413255"/>
            <a:ext cx="5513070" cy="5305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556642" y="1413255"/>
            <a:ext cx="3695700" cy="4847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391041" y="1336283"/>
            <a:ext cx="8074659" cy="5194300"/>
          </a:xfrm>
          <a:custGeom>
            <a:avLst/>
            <a:gdLst/>
            <a:ahLst/>
            <a:cxnLst/>
            <a:rect l="l" t="t" r="r" b="b"/>
            <a:pathLst>
              <a:path w="8074659" h="5194300">
                <a:moveTo>
                  <a:pt x="8074148" y="0"/>
                </a:moveTo>
                <a:lnTo>
                  <a:pt x="0" y="0"/>
                </a:lnTo>
                <a:lnTo>
                  <a:pt x="0" y="5193797"/>
                </a:lnTo>
                <a:lnTo>
                  <a:pt x="8074148" y="5193797"/>
                </a:lnTo>
                <a:lnTo>
                  <a:pt x="8074148" y="5189225"/>
                </a:lnTo>
                <a:lnTo>
                  <a:pt x="9905" y="5189225"/>
                </a:lnTo>
                <a:lnTo>
                  <a:pt x="5333" y="5184653"/>
                </a:lnTo>
                <a:lnTo>
                  <a:pt x="9905" y="5184653"/>
                </a:lnTo>
                <a:lnTo>
                  <a:pt x="9905" y="9143"/>
                </a:lnTo>
                <a:lnTo>
                  <a:pt x="5333" y="9143"/>
                </a:lnTo>
                <a:lnTo>
                  <a:pt x="9905" y="4571"/>
                </a:lnTo>
                <a:lnTo>
                  <a:pt x="8074148" y="4571"/>
                </a:lnTo>
                <a:lnTo>
                  <a:pt x="8074148" y="0"/>
                </a:lnTo>
                <a:close/>
              </a:path>
              <a:path w="8074659" h="5194300">
                <a:moveTo>
                  <a:pt x="9905" y="5184653"/>
                </a:moveTo>
                <a:lnTo>
                  <a:pt x="5333" y="5184653"/>
                </a:lnTo>
                <a:lnTo>
                  <a:pt x="9905" y="5189225"/>
                </a:lnTo>
                <a:lnTo>
                  <a:pt x="9905" y="5184653"/>
                </a:lnTo>
                <a:close/>
              </a:path>
              <a:path w="8074659" h="5194300">
                <a:moveTo>
                  <a:pt x="8065004" y="5184653"/>
                </a:moveTo>
                <a:lnTo>
                  <a:pt x="9905" y="5184653"/>
                </a:lnTo>
                <a:lnTo>
                  <a:pt x="9905" y="5189225"/>
                </a:lnTo>
                <a:lnTo>
                  <a:pt x="8065004" y="5189225"/>
                </a:lnTo>
                <a:lnTo>
                  <a:pt x="8065004" y="5184653"/>
                </a:lnTo>
                <a:close/>
              </a:path>
              <a:path w="8074659" h="5194300">
                <a:moveTo>
                  <a:pt x="8065004" y="4571"/>
                </a:moveTo>
                <a:lnTo>
                  <a:pt x="8065004" y="5189225"/>
                </a:lnTo>
                <a:lnTo>
                  <a:pt x="8069576" y="5184653"/>
                </a:lnTo>
                <a:lnTo>
                  <a:pt x="8074148" y="5184653"/>
                </a:lnTo>
                <a:lnTo>
                  <a:pt x="8074148" y="9143"/>
                </a:lnTo>
                <a:lnTo>
                  <a:pt x="8069576" y="9143"/>
                </a:lnTo>
                <a:lnTo>
                  <a:pt x="8065004" y="4571"/>
                </a:lnTo>
                <a:close/>
              </a:path>
              <a:path w="8074659" h="5194300">
                <a:moveTo>
                  <a:pt x="8074148" y="5184653"/>
                </a:moveTo>
                <a:lnTo>
                  <a:pt x="8069576" y="5184653"/>
                </a:lnTo>
                <a:lnTo>
                  <a:pt x="8065004" y="5189225"/>
                </a:lnTo>
                <a:lnTo>
                  <a:pt x="8074148" y="5189225"/>
                </a:lnTo>
                <a:lnTo>
                  <a:pt x="8074148" y="5184653"/>
                </a:lnTo>
                <a:close/>
              </a:path>
              <a:path w="8074659" h="5194300">
                <a:moveTo>
                  <a:pt x="9905" y="4571"/>
                </a:moveTo>
                <a:lnTo>
                  <a:pt x="5333" y="9143"/>
                </a:lnTo>
                <a:lnTo>
                  <a:pt x="9905" y="9143"/>
                </a:lnTo>
                <a:lnTo>
                  <a:pt x="9905" y="4571"/>
                </a:lnTo>
                <a:close/>
              </a:path>
              <a:path w="8074659" h="5194300">
                <a:moveTo>
                  <a:pt x="8065004" y="4571"/>
                </a:moveTo>
                <a:lnTo>
                  <a:pt x="9905" y="4571"/>
                </a:lnTo>
                <a:lnTo>
                  <a:pt x="9905" y="9143"/>
                </a:lnTo>
                <a:lnTo>
                  <a:pt x="8065004" y="9143"/>
                </a:lnTo>
                <a:lnTo>
                  <a:pt x="8065004" y="4571"/>
                </a:lnTo>
                <a:close/>
              </a:path>
              <a:path w="8074659" h="5194300">
                <a:moveTo>
                  <a:pt x="8074148" y="4571"/>
                </a:moveTo>
                <a:lnTo>
                  <a:pt x="8065004" y="4571"/>
                </a:lnTo>
                <a:lnTo>
                  <a:pt x="8069576" y="9143"/>
                </a:lnTo>
                <a:lnTo>
                  <a:pt x="8074148" y="9143"/>
                </a:lnTo>
                <a:lnTo>
                  <a:pt x="8074148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74353" y="1675037"/>
            <a:ext cx="7905750" cy="7037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8470" marR="5080" indent="-446405" algn="just">
              <a:lnSpc>
                <a:spcPct val="80000"/>
              </a:lnSpc>
            </a:pP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Problem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: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Question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to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resolve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arising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from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daily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life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,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practical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needs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,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contradictory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results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, etc.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9960" y="3202782"/>
            <a:ext cx="6824839" cy="622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270">
              <a:lnSpc>
                <a:spcPts val="2300"/>
              </a:lnSpc>
              <a:buSzPct val="83333"/>
              <a:buFont typeface="Wingdings"/>
              <a:buChar char=""/>
              <a:tabLst>
                <a:tab pos="191770" algn="l"/>
                <a:tab pos="1965325" algn="l"/>
                <a:tab pos="2647950" algn="l"/>
                <a:tab pos="4227830" algn="l"/>
                <a:tab pos="5857240" algn="l"/>
              </a:tabLst>
            </a:pPr>
            <a:r>
              <a:rPr lang="es-ES" sz="2400" spc="-15" dirty="0">
                <a:latin typeface="Times New Roman"/>
                <a:cs typeface="Times New Roman"/>
              </a:rPr>
              <a:t>A </a:t>
            </a:r>
            <a:r>
              <a:rPr lang="es-ES" sz="2400" spc="-15" dirty="0" err="1">
                <a:latin typeface="Times New Roman"/>
                <a:cs typeface="Times New Roman"/>
              </a:rPr>
              <a:t>sentence</a:t>
            </a:r>
            <a:r>
              <a:rPr lang="es-ES" sz="2400" spc="-15" dirty="0">
                <a:latin typeface="Times New Roman"/>
                <a:cs typeface="Times New Roman"/>
              </a:rPr>
              <a:t>, </a:t>
            </a:r>
            <a:r>
              <a:rPr lang="es-ES" sz="2400" spc="-15" dirty="0" err="1">
                <a:latin typeface="Times New Roman"/>
                <a:cs typeface="Times New Roman"/>
              </a:rPr>
              <a:t>sometimes</a:t>
            </a:r>
            <a:r>
              <a:rPr lang="es-ES" sz="2400" spc="-15" dirty="0">
                <a:latin typeface="Times New Roman"/>
                <a:cs typeface="Times New Roman"/>
              </a:rPr>
              <a:t> </a:t>
            </a:r>
            <a:r>
              <a:rPr lang="es-ES" sz="2400" spc="-15" dirty="0" err="1">
                <a:latin typeface="Times New Roman"/>
                <a:cs typeface="Times New Roman"/>
              </a:rPr>
              <a:t>interrogative</a:t>
            </a:r>
            <a:r>
              <a:rPr lang="es-ES" sz="2400" spc="-15" dirty="0">
                <a:latin typeface="Times New Roman"/>
                <a:cs typeface="Times New Roman"/>
              </a:rPr>
              <a:t>, </a:t>
            </a:r>
            <a:r>
              <a:rPr lang="es-ES" sz="2400" spc="-15" dirty="0" err="1">
                <a:latin typeface="Times New Roman"/>
                <a:cs typeface="Times New Roman"/>
              </a:rPr>
              <a:t>indicating</a:t>
            </a:r>
            <a:r>
              <a:rPr lang="es-ES" sz="2400" spc="-15" dirty="0">
                <a:latin typeface="Times New Roman"/>
                <a:cs typeface="Times New Roman"/>
              </a:rPr>
              <a:t> a </a:t>
            </a:r>
            <a:r>
              <a:rPr lang="es-ES" sz="2400" spc="-15" dirty="0" err="1">
                <a:latin typeface="Times New Roman"/>
                <a:cs typeface="Times New Roman"/>
              </a:rPr>
              <a:t>relationship</a:t>
            </a:r>
            <a:r>
              <a:rPr lang="es-ES" sz="2400" spc="-15" dirty="0">
                <a:latin typeface="Times New Roman"/>
                <a:cs typeface="Times New Roman"/>
              </a:rPr>
              <a:t> </a:t>
            </a:r>
            <a:r>
              <a:rPr lang="es-ES" sz="2400" spc="-15" dirty="0" err="1">
                <a:latin typeface="Times New Roman"/>
                <a:cs typeface="Times New Roman"/>
              </a:rPr>
              <a:t>between</a:t>
            </a:r>
            <a:r>
              <a:rPr lang="es-ES" sz="2400" spc="-15" dirty="0">
                <a:latin typeface="Times New Roman"/>
                <a:cs typeface="Times New Roman"/>
              </a:rPr>
              <a:t> variables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9806" y="4225304"/>
            <a:ext cx="7284084" cy="1487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270" algn="just">
              <a:lnSpc>
                <a:spcPts val="2300"/>
              </a:lnSpc>
              <a:buFont typeface="Wingdings"/>
              <a:buChar char=""/>
              <a:tabLst>
                <a:tab pos="228600" algn="l"/>
              </a:tabLst>
            </a:pPr>
            <a:r>
              <a:rPr lang="es-ES" sz="2400" spc="-20" dirty="0" err="1">
                <a:latin typeface="Times New Roman"/>
                <a:cs typeface="Times New Roman"/>
              </a:rPr>
              <a:t>One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must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have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creativity</a:t>
            </a:r>
            <a:r>
              <a:rPr lang="es-ES" sz="2400" spc="-20" dirty="0">
                <a:latin typeface="Times New Roman"/>
                <a:cs typeface="Times New Roman"/>
              </a:rPr>
              <a:t> and </a:t>
            </a:r>
            <a:r>
              <a:rPr lang="es-ES" sz="2400" spc="-20" dirty="0" err="1">
                <a:latin typeface="Times New Roman"/>
                <a:cs typeface="Times New Roman"/>
              </a:rPr>
              <a:t>originality</a:t>
            </a:r>
            <a:r>
              <a:rPr lang="es-ES" sz="2400" spc="-20" dirty="0">
                <a:latin typeface="Times New Roman"/>
                <a:cs typeface="Times New Roman"/>
              </a:rPr>
              <a:t>, and </a:t>
            </a:r>
            <a:r>
              <a:rPr lang="es-ES" sz="2400" spc="-20" dirty="0" err="1">
                <a:latin typeface="Times New Roman"/>
                <a:cs typeface="Times New Roman"/>
              </a:rPr>
              <a:t>the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question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should</a:t>
            </a:r>
            <a:r>
              <a:rPr lang="es-ES" sz="2400" spc="-20" dirty="0">
                <a:latin typeface="Times New Roman"/>
                <a:cs typeface="Times New Roman"/>
              </a:rPr>
              <a:t> be </a:t>
            </a:r>
            <a:r>
              <a:rPr lang="es-ES" sz="2400" spc="-20" dirty="0" err="1">
                <a:latin typeface="Times New Roman"/>
                <a:cs typeface="Times New Roman"/>
              </a:rPr>
              <a:t>interesting</a:t>
            </a:r>
            <a:r>
              <a:rPr lang="es-ES" sz="2400" spc="-20" dirty="0">
                <a:latin typeface="Times New Roman"/>
                <a:cs typeface="Times New Roman"/>
              </a:rPr>
              <a:t> and </a:t>
            </a:r>
            <a:r>
              <a:rPr lang="es-ES" sz="2400" spc="-20" dirty="0" err="1">
                <a:latin typeface="Times New Roman"/>
                <a:cs typeface="Times New Roman"/>
              </a:rPr>
              <a:t>well-constructed</a:t>
            </a:r>
            <a:endParaRPr lang="es-ES" sz="2400" spc="-20" dirty="0">
              <a:latin typeface="Times New Roman"/>
              <a:cs typeface="Times New Roman"/>
            </a:endParaRPr>
          </a:p>
          <a:p>
            <a:pPr marL="13970" marR="5080" indent="-1270" algn="just">
              <a:lnSpc>
                <a:spcPts val="2300"/>
              </a:lnSpc>
              <a:buFont typeface="Wingdings"/>
              <a:buChar char=""/>
              <a:tabLst>
                <a:tab pos="228600" algn="l"/>
              </a:tabLst>
            </a:pPr>
            <a:endParaRPr lang="es-ES" sz="2400" spc="-20" dirty="0">
              <a:latin typeface="Times New Roman"/>
              <a:cs typeface="Times New Roman"/>
            </a:endParaRPr>
          </a:p>
          <a:p>
            <a:pPr marL="13970" marR="5080" indent="-1270" algn="just">
              <a:lnSpc>
                <a:spcPts val="2300"/>
              </a:lnSpc>
              <a:buFont typeface="Wingdings"/>
              <a:buChar char=""/>
              <a:tabLst>
                <a:tab pos="228600" algn="l"/>
              </a:tabLst>
            </a:pPr>
            <a:r>
              <a:rPr lang="es-ES" sz="2400" spc="-20" dirty="0" err="1">
                <a:latin typeface="Times New Roman"/>
                <a:cs typeface="Times New Roman"/>
              </a:rPr>
              <a:t>Example</a:t>
            </a:r>
            <a:r>
              <a:rPr lang="es-ES" sz="2400" spc="-20" dirty="0">
                <a:latin typeface="Times New Roman"/>
                <a:cs typeface="Times New Roman"/>
              </a:rPr>
              <a:t>: </a:t>
            </a:r>
            <a:r>
              <a:rPr lang="es-ES" sz="2400" spc="-20" dirty="0" err="1">
                <a:latin typeface="Times New Roman"/>
                <a:cs typeface="Times New Roman"/>
              </a:rPr>
              <a:t>The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behavioral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aspects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associated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with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stuttering</a:t>
            </a:r>
            <a:r>
              <a:rPr lang="es-ES" sz="2400" spc="-20" dirty="0">
                <a:latin typeface="Times New Roman"/>
                <a:cs typeface="Times New Roman"/>
              </a:rPr>
              <a:t> (</a:t>
            </a:r>
            <a:r>
              <a:rPr lang="es-ES" sz="2400" spc="-20" dirty="0" err="1">
                <a:latin typeface="Times New Roman"/>
                <a:cs typeface="Times New Roman"/>
              </a:rPr>
              <a:t>stuttering</a:t>
            </a:r>
            <a:r>
              <a:rPr lang="es-ES" sz="2400" spc="-20" dirty="0">
                <a:latin typeface="Times New Roman"/>
                <a:cs typeface="Times New Roman"/>
              </a:rPr>
              <a:t>) are </a:t>
            </a:r>
            <a:r>
              <a:rPr lang="es-ES" sz="2400" spc="-20" dirty="0" err="1">
                <a:latin typeface="Times New Roman"/>
                <a:cs typeface="Times New Roman"/>
              </a:rPr>
              <a:t>influenced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by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excessive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muscle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tension</a:t>
            </a:r>
            <a:r>
              <a:rPr lang="es-ES" sz="2400" spc="-20" dirty="0">
                <a:latin typeface="Times New Roman"/>
                <a:cs typeface="Times New Roman"/>
              </a:rPr>
              <a:t>?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9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75395" y="1336283"/>
            <a:ext cx="8218170" cy="5123180"/>
          </a:xfrm>
          <a:custGeom>
            <a:avLst/>
            <a:gdLst/>
            <a:ahLst/>
            <a:cxnLst/>
            <a:rect l="l" t="t" r="r" b="b"/>
            <a:pathLst>
              <a:path w="8218170" h="5123180">
                <a:moveTo>
                  <a:pt x="8218166" y="0"/>
                </a:moveTo>
                <a:lnTo>
                  <a:pt x="0" y="0"/>
                </a:lnTo>
                <a:lnTo>
                  <a:pt x="0" y="5122931"/>
                </a:lnTo>
                <a:lnTo>
                  <a:pt x="8218166" y="5122931"/>
                </a:lnTo>
                <a:lnTo>
                  <a:pt x="8218166" y="5117597"/>
                </a:lnTo>
                <a:lnTo>
                  <a:pt x="9143" y="5117597"/>
                </a:lnTo>
                <a:lnTo>
                  <a:pt x="4571" y="5113025"/>
                </a:lnTo>
                <a:lnTo>
                  <a:pt x="9143" y="511302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8218166" y="4571"/>
                </a:lnTo>
                <a:lnTo>
                  <a:pt x="8218166" y="0"/>
                </a:lnTo>
                <a:close/>
              </a:path>
              <a:path w="8218170" h="5123180">
                <a:moveTo>
                  <a:pt x="9143" y="5113025"/>
                </a:moveTo>
                <a:lnTo>
                  <a:pt x="4571" y="5113025"/>
                </a:lnTo>
                <a:lnTo>
                  <a:pt x="9143" y="5117597"/>
                </a:lnTo>
                <a:lnTo>
                  <a:pt x="9143" y="5113025"/>
                </a:lnTo>
                <a:close/>
              </a:path>
              <a:path w="8218170" h="5123180">
                <a:moveTo>
                  <a:pt x="8209022" y="5113025"/>
                </a:moveTo>
                <a:lnTo>
                  <a:pt x="9143" y="5113025"/>
                </a:lnTo>
                <a:lnTo>
                  <a:pt x="9143" y="5117597"/>
                </a:lnTo>
                <a:lnTo>
                  <a:pt x="8209022" y="5117597"/>
                </a:lnTo>
                <a:lnTo>
                  <a:pt x="8209022" y="5113025"/>
                </a:lnTo>
                <a:close/>
              </a:path>
              <a:path w="8218170" h="5123180">
                <a:moveTo>
                  <a:pt x="8209022" y="4571"/>
                </a:moveTo>
                <a:lnTo>
                  <a:pt x="8209022" y="5117597"/>
                </a:lnTo>
                <a:lnTo>
                  <a:pt x="8213594" y="5113025"/>
                </a:lnTo>
                <a:lnTo>
                  <a:pt x="8218166" y="5113025"/>
                </a:lnTo>
                <a:lnTo>
                  <a:pt x="8218166" y="9143"/>
                </a:lnTo>
                <a:lnTo>
                  <a:pt x="8213594" y="9143"/>
                </a:lnTo>
                <a:lnTo>
                  <a:pt x="8209022" y="4571"/>
                </a:lnTo>
                <a:close/>
              </a:path>
              <a:path w="8218170" h="5123180">
                <a:moveTo>
                  <a:pt x="8218166" y="5113025"/>
                </a:moveTo>
                <a:lnTo>
                  <a:pt x="8213594" y="5113025"/>
                </a:lnTo>
                <a:lnTo>
                  <a:pt x="8209022" y="5117597"/>
                </a:lnTo>
                <a:lnTo>
                  <a:pt x="8218166" y="5117597"/>
                </a:lnTo>
                <a:lnTo>
                  <a:pt x="8218166" y="5113025"/>
                </a:lnTo>
                <a:close/>
              </a:path>
              <a:path w="8218170" h="5123180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8218170" h="5123180">
                <a:moveTo>
                  <a:pt x="8209022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8209022" y="9143"/>
                </a:lnTo>
                <a:lnTo>
                  <a:pt x="8209022" y="4571"/>
                </a:lnTo>
                <a:close/>
              </a:path>
              <a:path w="8218170" h="5123180">
                <a:moveTo>
                  <a:pt x="8218166" y="4571"/>
                </a:moveTo>
                <a:lnTo>
                  <a:pt x="8209022" y="4571"/>
                </a:lnTo>
                <a:lnTo>
                  <a:pt x="8213594" y="9143"/>
                </a:lnTo>
                <a:lnTo>
                  <a:pt x="8218166" y="9143"/>
                </a:lnTo>
                <a:lnTo>
                  <a:pt x="8218166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8707" y="1720757"/>
            <a:ext cx="8049895" cy="27182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8470" marR="5080" indent="-446405">
              <a:lnSpc>
                <a:spcPts val="3020"/>
              </a:lnSpc>
              <a:tabLst>
                <a:tab pos="1610360" algn="l"/>
                <a:tab pos="3305810" algn="l"/>
                <a:tab pos="4803775" algn="l"/>
                <a:tab pos="5453380" algn="l"/>
                <a:tab pos="6617970" algn="l"/>
              </a:tabLst>
            </a:pP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Hypothesis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: A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tentative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solution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that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can be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tested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to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determine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its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truth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58470" marR="5080" indent="-446405">
              <a:lnSpc>
                <a:spcPts val="3020"/>
              </a:lnSpc>
              <a:tabLst>
                <a:tab pos="1610360" algn="l"/>
                <a:tab pos="3305810" algn="l"/>
                <a:tab pos="4803775" algn="l"/>
                <a:tab pos="5453380" algn="l"/>
                <a:tab pos="6617970" algn="l"/>
              </a:tabLst>
            </a:pPr>
            <a:endParaRPr lang="es-ES" sz="2800" i="1" spc="-5" dirty="0">
              <a:solidFill>
                <a:srgbClr val="009A9A"/>
              </a:solidFill>
              <a:latin typeface="Times New Roman"/>
              <a:cs typeface="Times New Roman"/>
            </a:endParaRPr>
          </a:p>
          <a:p>
            <a:pPr marL="458470" marR="5080" indent="-446405">
              <a:lnSpc>
                <a:spcPts val="3020"/>
              </a:lnSpc>
              <a:tabLst>
                <a:tab pos="1610360" algn="l"/>
                <a:tab pos="3305810" algn="l"/>
                <a:tab pos="4803775" algn="l"/>
                <a:tab pos="5453380" algn="l"/>
                <a:tab pos="6617970" algn="l"/>
              </a:tabLst>
            </a:pP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Hypotheses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must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be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empirically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testable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58470" marR="5080" indent="-446405">
              <a:lnSpc>
                <a:spcPts val="3020"/>
              </a:lnSpc>
              <a:tabLst>
                <a:tab pos="1610360" algn="l"/>
                <a:tab pos="3305810" algn="l"/>
                <a:tab pos="4803775" algn="l"/>
                <a:tab pos="5453380" algn="l"/>
                <a:tab pos="6617970" algn="l"/>
              </a:tabLst>
            </a:pPr>
            <a:endParaRPr lang="es-ES" sz="2800" i="1" spc="-5" dirty="0">
              <a:solidFill>
                <a:srgbClr val="009A9A"/>
              </a:solidFill>
              <a:latin typeface="Times New Roman"/>
              <a:cs typeface="Times New Roman"/>
            </a:endParaRPr>
          </a:p>
          <a:p>
            <a:pPr marL="458470" marR="5080" indent="-446405">
              <a:lnSpc>
                <a:spcPts val="3020"/>
              </a:lnSpc>
              <a:tabLst>
                <a:tab pos="1610360" algn="l"/>
                <a:tab pos="3305810" algn="l"/>
                <a:tab pos="4803775" algn="l"/>
                <a:tab pos="5453380" algn="l"/>
                <a:tab pos="6617970" algn="l"/>
              </a:tabLst>
            </a:pP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Hypotheses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should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be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clear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and simple in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its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definition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58470" marR="5080" indent="-446405">
              <a:lnSpc>
                <a:spcPts val="3020"/>
              </a:lnSpc>
              <a:tabLst>
                <a:tab pos="1610360" algn="l"/>
                <a:tab pos="3305810" algn="l"/>
                <a:tab pos="4803775" algn="l"/>
                <a:tab pos="5453380" algn="l"/>
                <a:tab pos="6617970" algn="l"/>
              </a:tabLst>
            </a:pP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It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is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customary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to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ask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them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in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terms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of "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if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... </a:t>
            </a:r>
            <a:r>
              <a:rPr lang="es-ES" sz="2800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then</a:t>
            </a:r>
            <a:r>
              <a:rPr lang="es-ES" sz="2800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..."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41177" y="5612634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31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80869" y="5886953"/>
            <a:ext cx="88773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2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64896" y="5362225"/>
            <a:ext cx="7245984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00" algn="just">
              <a:lnSpc>
                <a:spcPts val="2160"/>
              </a:lnSpc>
            </a:pP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Example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: </a:t>
            </a:r>
            <a:r>
              <a:rPr lang="es-ES" sz="2000" i="1" u="sng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If</a:t>
            </a:r>
            <a:r>
              <a:rPr lang="es-ES" sz="2000" i="1" u="sng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u="sng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excessive</a:t>
            </a:r>
            <a:r>
              <a:rPr lang="es-ES" sz="2000" i="1" u="sng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muscle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tension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affects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the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behavioral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aspects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of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stuttering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then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include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treating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u="sng" spc="-10" dirty="0">
                <a:solidFill>
                  <a:srgbClr val="009A9A"/>
                </a:solidFill>
                <a:latin typeface="Times New Roman"/>
                <a:cs typeface="Times New Roman"/>
              </a:rPr>
              <a:t>a </a:t>
            </a:r>
            <a:r>
              <a:rPr lang="es-ES" sz="2000" i="1" u="sng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muscle</a:t>
            </a:r>
            <a:r>
              <a:rPr lang="es-ES" sz="2000" i="1" u="sng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u="sng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relaxant</a:t>
            </a:r>
            <a:r>
              <a:rPr lang="es-ES" sz="2000" i="1" u="sng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should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improve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the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results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of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therapy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1" name="object 2"/>
          <p:cNvSpPr/>
          <p:nvPr/>
        </p:nvSpPr>
        <p:spPr>
          <a:xfrm>
            <a:off x="607449" y="152400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 txBox="1"/>
          <p:nvPr/>
        </p:nvSpPr>
        <p:spPr>
          <a:xfrm>
            <a:off x="612021" y="1577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Theories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Models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Questions</a:t>
            </a:r>
            <a:r>
              <a:rPr lang="es-ES" sz="2400" dirty="0">
                <a:solidFill>
                  <a:srgbClr val="FF0000"/>
                </a:solidFill>
              </a:rPr>
              <a:t> / </a:t>
            </a:r>
            <a:r>
              <a:rPr lang="es-ES" sz="2400" dirty="0" err="1">
                <a:solidFill>
                  <a:srgbClr val="FF0000"/>
                </a:solidFill>
              </a:rPr>
              <a:t>problems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hypotheses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. Variables: </a:t>
            </a:r>
            <a:r>
              <a:rPr lang="es-ES" sz="2400" dirty="0" err="1"/>
              <a:t>Definition</a:t>
            </a:r>
            <a:r>
              <a:rPr lang="es-ES" sz="2400" dirty="0"/>
              <a:t>, </a:t>
            </a:r>
            <a:r>
              <a:rPr lang="es-ES" sz="2400" dirty="0" err="1"/>
              <a:t>types</a:t>
            </a:r>
            <a:r>
              <a:rPr lang="es-ES" sz="2400" dirty="0"/>
              <a:t> and </a:t>
            </a:r>
            <a:r>
              <a:rPr lang="es-ES" sz="2400" dirty="0" err="1"/>
              <a:t>scales</a:t>
            </a:r>
            <a:r>
              <a:rPr lang="es-ES" sz="2400" dirty="0"/>
              <a:t> of </a:t>
            </a:r>
            <a:r>
              <a:rPr lang="es-ES" sz="2400" dirty="0" err="1"/>
              <a:t>measurement</a:t>
            </a:r>
            <a:r>
              <a:rPr lang="es-ES" sz="2400" dirty="0"/>
              <a:t>.</a:t>
            </a:r>
          </a:p>
        </p:txBody>
      </p:sp>
      <p:sp>
        <p:nvSpPr>
          <p:cNvPr id="4" name="object 4"/>
          <p:cNvSpPr/>
          <p:nvPr/>
        </p:nvSpPr>
        <p:spPr>
          <a:xfrm>
            <a:off x="607449" y="1551929"/>
            <a:ext cx="8074659" cy="4834255"/>
          </a:xfrm>
          <a:custGeom>
            <a:avLst/>
            <a:gdLst/>
            <a:ahLst/>
            <a:cxnLst/>
            <a:rect l="l" t="t" r="r" b="b"/>
            <a:pathLst>
              <a:path w="8074659" h="4834255">
                <a:moveTo>
                  <a:pt x="8074148" y="0"/>
                </a:moveTo>
                <a:lnTo>
                  <a:pt x="0" y="0"/>
                </a:lnTo>
                <a:lnTo>
                  <a:pt x="0" y="4834133"/>
                </a:lnTo>
                <a:lnTo>
                  <a:pt x="8074148" y="4834133"/>
                </a:lnTo>
                <a:lnTo>
                  <a:pt x="8074148" y="4829561"/>
                </a:lnTo>
                <a:lnTo>
                  <a:pt x="9143" y="4829561"/>
                </a:lnTo>
                <a:lnTo>
                  <a:pt x="4571" y="4824989"/>
                </a:lnTo>
                <a:lnTo>
                  <a:pt x="9143" y="4824989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8074148" y="5333"/>
                </a:lnTo>
                <a:lnTo>
                  <a:pt x="8074148" y="0"/>
                </a:lnTo>
                <a:close/>
              </a:path>
              <a:path w="8074659" h="4834255">
                <a:moveTo>
                  <a:pt x="9143" y="4824989"/>
                </a:moveTo>
                <a:lnTo>
                  <a:pt x="4571" y="4824989"/>
                </a:lnTo>
                <a:lnTo>
                  <a:pt x="9143" y="4829561"/>
                </a:lnTo>
                <a:lnTo>
                  <a:pt x="9143" y="4824989"/>
                </a:lnTo>
                <a:close/>
              </a:path>
              <a:path w="8074659" h="4834255">
                <a:moveTo>
                  <a:pt x="8064242" y="4824989"/>
                </a:moveTo>
                <a:lnTo>
                  <a:pt x="9143" y="4824989"/>
                </a:lnTo>
                <a:lnTo>
                  <a:pt x="9143" y="4829561"/>
                </a:lnTo>
                <a:lnTo>
                  <a:pt x="8064242" y="4829561"/>
                </a:lnTo>
                <a:lnTo>
                  <a:pt x="8064242" y="4824989"/>
                </a:lnTo>
                <a:close/>
              </a:path>
              <a:path w="8074659" h="4834255">
                <a:moveTo>
                  <a:pt x="8064242" y="5333"/>
                </a:moveTo>
                <a:lnTo>
                  <a:pt x="8064242" y="4829561"/>
                </a:lnTo>
                <a:lnTo>
                  <a:pt x="8068814" y="4824989"/>
                </a:lnTo>
                <a:lnTo>
                  <a:pt x="8074148" y="4824989"/>
                </a:lnTo>
                <a:lnTo>
                  <a:pt x="8074148" y="9905"/>
                </a:lnTo>
                <a:lnTo>
                  <a:pt x="8068814" y="9905"/>
                </a:lnTo>
                <a:lnTo>
                  <a:pt x="8064242" y="5333"/>
                </a:lnTo>
                <a:close/>
              </a:path>
              <a:path w="8074659" h="4834255">
                <a:moveTo>
                  <a:pt x="8074148" y="4824989"/>
                </a:moveTo>
                <a:lnTo>
                  <a:pt x="8068814" y="4824989"/>
                </a:lnTo>
                <a:lnTo>
                  <a:pt x="8064242" y="4829561"/>
                </a:lnTo>
                <a:lnTo>
                  <a:pt x="8074148" y="4829561"/>
                </a:lnTo>
                <a:lnTo>
                  <a:pt x="8074148" y="4824989"/>
                </a:lnTo>
                <a:close/>
              </a:path>
              <a:path w="8074659" h="483425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8074659" h="4834255">
                <a:moveTo>
                  <a:pt x="8064242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8064242" y="9905"/>
                </a:lnTo>
                <a:lnTo>
                  <a:pt x="8064242" y="5333"/>
                </a:lnTo>
                <a:close/>
              </a:path>
              <a:path w="8074659" h="4834255">
                <a:moveTo>
                  <a:pt x="8074148" y="5333"/>
                </a:moveTo>
                <a:lnTo>
                  <a:pt x="8064242" y="5333"/>
                </a:lnTo>
                <a:lnTo>
                  <a:pt x="8068814" y="9905"/>
                </a:lnTo>
                <a:lnTo>
                  <a:pt x="8074148" y="9905"/>
                </a:lnTo>
                <a:lnTo>
                  <a:pt x="8074148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9993" y="3011160"/>
            <a:ext cx="3248025" cy="0"/>
          </a:xfrm>
          <a:custGeom>
            <a:avLst/>
            <a:gdLst/>
            <a:ahLst/>
            <a:cxnLst/>
            <a:rect l="l" t="t" r="r" b="b"/>
            <a:pathLst>
              <a:path w="3248025">
                <a:moveTo>
                  <a:pt x="0" y="0"/>
                </a:moveTo>
                <a:lnTo>
                  <a:pt x="324764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9993" y="3735060"/>
            <a:ext cx="2009139" cy="0"/>
          </a:xfrm>
          <a:custGeom>
            <a:avLst/>
            <a:gdLst/>
            <a:ahLst/>
            <a:cxnLst/>
            <a:rect l="l" t="t" r="r" b="b"/>
            <a:pathLst>
              <a:path w="2009139">
                <a:moveTo>
                  <a:pt x="0" y="0"/>
                </a:moveTo>
                <a:lnTo>
                  <a:pt x="2008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9993" y="4783578"/>
            <a:ext cx="1642110" cy="0"/>
          </a:xfrm>
          <a:custGeom>
            <a:avLst/>
            <a:gdLst/>
            <a:ahLst/>
            <a:cxnLst/>
            <a:rect l="l" t="t" r="r" b="b"/>
            <a:pathLst>
              <a:path w="1642110">
                <a:moveTo>
                  <a:pt x="0" y="0"/>
                </a:moveTo>
                <a:lnTo>
                  <a:pt x="164210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0766" y="1565242"/>
            <a:ext cx="7907655" cy="32568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Variable: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Any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characteristic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that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has more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than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one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category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endParaRPr lang="es-ES" sz="2400" i="1" spc="-15" dirty="0">
              <a:solidFill>
                <a:srgbClr val="009A9A"/>
              </a:solidFill>
              <a:latin typeface="Times New Roman"/>
              <a:cs typeface="Times New Roman"/>
            </a:endParaRP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Type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of variables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depending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on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the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type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of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measurement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:</a:t>
            </a: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endParaRPr lang="es-ES" sz="2400" i="1" spc="-15" dirty="0">
              <a:solidFill>
                <a:srgbClr val="009A9A"/>
              </a:solidFill>
              <a:latin typeface="Times New Roman"/>
              <a:cs typeface="Times New Roman"/>
            </a:endParaRP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Manifest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variables: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When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the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measurement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can be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directly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measured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Example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: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reaction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time,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profession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,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gender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endParaRPr lang="es-ES" sz="2400" i="1" spc="-15" dirty="0">
              <a:solidFill>
                <a:srgbClr val="009A9A"/>
              </a:solidFill>
              <a:latin typeface="Times New Roman"/>
              <a:cs typeface="Times New Roman"/>
            </a:endParaRP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Latent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variable: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When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the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measured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cannot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be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directly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measured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.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They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are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unobservable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characteristics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</a:p>
          <a:p>
            <a:pPr marL="469900" marR="5080" indent="-457200">
              <a:lnSpc>
                <a:spcPts val="2300"/>
              </a:lnSpc>
              <a:tabLst>
                <a:tab pos="1365885" algn="l"/>
                <a:tab pos="2752090" algn="l"/>
                <a:tab pos="4544060" algn="l"/>
                <a:tab pos="5170805" algn="l"/>
                <a:tab pos="5643880" algn="l"/>
                <a:tab pos="6270625" algn="l"/>
              </a:tabLst>
            </a:pP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Example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: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Intelligence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,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psychological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009A9A"/>
                </a:solidFill>
                <a:latin typeface="Times New Roman"/>
                <a:cs typeface="Times New Roman"/>
              </a:rPr>
              <a:t>well-being</a:t>
            </a:r>
            <a:r>
              <a:rPr lang="es-ES" sz="24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6073" y="1699333"/>
            <a:ext cx="7581265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30" dirty="0" err="1">
                <a:latin typeface="Arial"/>
                <a:cs typeface="Arial"/>
              </a:rPr>
              <a:t>Measurement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is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the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process</a:t>
            </a:r>
            <a:r>
              <a:rPr lang="es-ES" sz="3200" spc="-30" dirty="0">
                <a:latin typeface="Arial"/>
                <a:cs typeface="Arial"/>
              </a:rPr>
              <a:t> of </a:t>
            </a:r>
            <a:r>
              <a:rPr lang="es-ES" sz="3200" spc="-30" dirty="0" err="1">
                <a:latin typeface="Arial"/>
                <a:cs typeface="Arial"/>
              </a:rPr>
              <a:t>attributing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numbers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to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characteristics</a:t>
            </a:r>
            <a:r>
              <a:rPr lang="es-ES" sz="3200" spc="-30" dirty="0">
                <a:latin typeface="Arial"/>
                <a:cs typeface="Arial"/>
              </a:rPr>
              <a:t>.</a:t>
            </a:r>
          </a:p>
          <a:p>
            <a:pPr marL="354965" marR="508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3200" spc="-30" dirty="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30" dirty="0" err="1">
                <a:latin typeface="Arial"/>
                <a:cs typeface="Arial"/>
              </a:rPr>
              <a:t>Assigning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numbers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to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characteristics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is</a:t>
            </a:r>
            <a:r>
              <a:rPr lang="es-ES" sz="3200" spc="-30" dirty="0">
                <a:latin typeface="Arial"/>
                <a:cs typeface="Arial"/>
              </a:rPr>
              <a:t> done </a:t>
            </a:r>
            <a:r>
              <a:rPr lang="es-ES" sz="3200" spc="-30" dirty="0" err="1">
                <a:latin typeface="Arial"/>
                <a:cs typeface="Arial"/>
              </a:rPr>
              <a:t>by</a:t>
            </a:r>
            <a:r>
              <a:rPr lang="es-ES" sz="3200" spc="-30" dirty="0">
                <a:latin typeface="Arial"/>
                <a:cs typeface="Arial"/>
              </a:rPr>
              <a:t> </a:t>
            </a:r>
            <a:r>
              <a:rPr lang="es-ES" sz="3200" spc="-30" dirty="0" err="1">
                <a:latin typeface="Arial"/>
                <a:cs typeface="Arial"/>
              </a:rPr>
              <a:t>following</a:t>
            </a:r>
            <a:r>
              <a:rPr lang="es-ES" sz="3200" spc="-30" dirty="0">
                <a:latin typeface="Arial"/>
                <a:cs typeface="Arial"/>
              </a:rPr>
              <a:t> rules (Stevens, 1949).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. Variables: </a:t>
            </a:r>
            <a:r>
              <a:rPr lang="es-ES" sz="2400" dirty="0" err="1"/>
              <a:t>Definition</a:t>
            </a:r>
            <a:r>
              <a:rPr lang="es-ES" sz="2400" dirty="0"/>
              <a:t>, </a:t>
            </a:r>
            <a:r>
              <a:rPr lang="es-ES" sz="2400" dirty="0" err="1"/>
              <a:t>types</a:t>
            </a:r>
            <a:r>
              <a:rPr lang="es-ES" sz="2400" dirty="0"/>
              <a:t> and </a:t>
            </a:r>
            <a:r>
              <a:rPr lang="es-ES" sz="2400" dirty="0" err="1"/>
              <a:t>scales</a:t>
            </a:r>
            <a:r>
              <a:rPr lang="es-ES" sz="2400" dirty="0"/>
              <a:t> of </a:t>
            </a:r>
            <a:r>
              <a:rPr lang="es-ES" sz="2400" dirty="0" err="1"/>
              <a:t>measurement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59167" y="1143615"/>
            <a:ext cx="8822047" cy="5714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01215">
              <a:lnSpc>
                <a:spcPct val="100000"/>
              </a:lnSpc>
            </a:pPr>
            <a:r>
              <a:rPr lang="es-ES_tradnl" sz="1800" spc="-5" dirty="0">
                <a:latin typeface="Arial"/>
                <a:cs typeface="Arial"/>
              </a:rPr>
              <a:t>SCALES in </a:t>
            </a:r>
            <a:r>
              <a:rPr lang="es-ES_tradnl" sz="1800" spc="-20" dirty="0">
                <a:latin typeface="Arial"/>
                <a:cs typeface="Arial"/>
              </a:rPr>
              <a:t>PSYCHOLOGY</a:t>
            </a:r>
            <a:endParaRPr sz="1800" dirty="0">
              <a:latin typeface="Arial"/>
              <a:cs typeface="Arial"/>
            </a:endParaRPr>
          </a:p>
          <a:p>
            <a:pPr marL="354965" marR="573405" indent="-342265">
              <a:lnSpc>
                <a:spcPts val="3460"/>
              </a:lnSpc>
              <a:spcBef>
                <a:spcPts val="1250"/>
              </a:spcBef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25" dirty="0">
                <a:latin typeface="Arial"/>
                <a:cs typeface="Arial"/>
              </a:rPr>
              <a:t>1) Nominal </a:t>
            </a:r>
            <a:r>
              <a:rPr lang="es-ES" sz="3200" spc="-25" dirty="0" err="1">
                <a:latin typeface="Arial"/>
                <a:cs typeface="Arial"/>
              </a:rPr>
              <a:t>Scale</a:t>
            </a:r>
            <a:r>
              <a:rPr lang="es-ES" sz="3200" spc="-25" dirty="0">
                <a:latin typeface="Arial"/>
                <a:cs typeface="Arial"/>
              </a:rPr>
              <a:t>: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assigned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numbers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only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serve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to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distinguish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categories</a:t>
            </a:r>
            <a:r>
              <a:rPr lang="es-ES" sz="3200" spc="-25" dirty="0">
                <a:latin typeface="Arial"/>
                <a:cs typeface="Arial"/>
              </a:rPr>
              <a:t>. Sex (0 = </a:t>
            </a:r>
            <a:r>
              <a:rPr lang="es-ES" sz="3200" spc="-25" dirty="0" err="1">
                <a:latin typeface="Arial"/>
                <a:cs typeface="Arial"/>
              </a:rPr>
              <a:t>male</a:t>
            </a:r>
            <a:r>
              <a:rPr lang="es-ES" sz="3200" spc="-25" dirty="0">
                <a:latin typeface="Arial"/>
                <a:cs typeface="Arial"/>
              </a:rPr>
              <a:t>, 1 = </a:t>
            </a:r>
            <a:r>
              <a:rPr lang="es-ES" sz="3200" spc="-25" dirty="0" err="1">
                <a:latin typeface="Arial"/>
                <a:cs typeface="Arial"/>
              </a:rPr>
              <a:t>female</a:t>
            </a:r>
            <a:r>
              <a:rPr lang="es-ES" sz="3200" spc="-25" dirty="0">
                <a:latin typeface="Arial"/>
                <a:cs typeface="Arial"/>
              </a:rPr>
              <a:t>). </a:t>
            </a:r>
            <a:r>
              <a:rPr lang="es-ES" sz="3200" spc="-25" dirty="0" err="1">
                <a:latin typeface="Arial"/>
                <a:cs typeface="Arial"/>
              </a:rPr>
              <a:t>Relationship</a:t>
            </a:r>
            <a:r>
              <a:rPr lang="es-ES" sz="3200" spc="-25" dirty="0">
                <a:latin typeface="Arial"/>
                <a:cs typeface="Arial"/>
              </a:rPr>
              <a:t>: </a:t>
            </a:r>
            <a:r>
              <a:rPr lang="es-ES" sz="3200" spc="-25" dirty="0" err="1">
                <a:latin typeface="Arial"/>
                <a:cs typeface="Arial"/>
              </a:rPr>
              <a:t>same-different</a:t>
            </a:r>
            <a:endParaRPr lang="es-ES" sz="3200" spc="-25" dirty="0">
              <a:latin typeface="Arial"/>
              <a:cs typeface="Arial"/>
            </a:endParaRPr>
          </a:p>
          <a:p>
            <a:pPr marL="354965" marR="573405" indent="-342265">
              <a:lnSpc>
                <a:spcPts val="3460"/>
              </a:lnSpc>
              <a:spcBef>
                <a:spcPts val="1250"/>
              </a:spcBef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3200" spc="-25" dirty="0">
              <a:latin typeface="Arial"/>
              <a:cs typeface="Arial"/>
            </a:endParaRPr>
          </a:p>
          <a:p>
            <a:pPr marL="354965" marR="573405" indent="-342265">
              <a:lnSpc>
                <a:spcPts val="3460"/>
              </a:lnSpc>
              <a:spcBef>
                <a:spcPts val="1250"/>
              </a:spcBef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25" dirty="0">
                <a:latin typeface="Arial"/>
                <a:cs typeface="Arial"/>
              </a:rPr>
              <a:t>2) Ordinal </a:t>
            </a:r>
            <a:r>
              <a:rPr lang="es-ES" sz="3200" spc="-25" dirty="0" err="1">
                <a:latin typeface="Arial"/>
                <a:cs typeface="Arial"/>
              </a:rPr>
              <a:t>scale</a:t>
            </a:r>
            <a:r>
              <a:rPr lang="es-ES" sz="3200" spc="-25" dirty="0">
                <a:latin typeface="Arial"/>
                <a:cs typeface="Arial"/>
              </a:rPr>
              <a:t>: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numbers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indicate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not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only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equality</a:t>
            </a:r>
            <a:r>
              <a:rPr lang="es-ES" sz="3200" spc="-25" dirty="0">
                <a:latin typeface="Arial"/>
                <a:cs typeface="Arial"/>
              </a:rPr>
              <a:t> / </a:t>
            </a:r>
            <a:r>
              <a:rPr lang="es-ES" sz="3200" spc="-25" dirty="0" err="1">
                <a:latin typeface="Arial"/>
                <a:cs typeface="Arial"/>
              </a:rPr>
              <a:t>inequality</a:t>
            </a:r>
            <a:r>
              <a:rPr lang="es-ES" sz="3200" spc="-25" dirty="0">
                <a:latin typeface="Arial"/>
                <a:cs typeface="Arial"/>
              </a:rPr>
              <a:t> (nominal </a:t>
            </a:r>
            <a:r>
              <a:rPr lang="es-ES" sz="3200" spc="-25" dirty="0" err="1">
                <a:latin typeface="Arial"/>
                <a:cs typeface="Arial"/>
              </a:rPr>
              <a:t>scale</a:t>
            </a:r>
            <a:r>
              <a:rPr lang="es-ES" sz="3200" spc="-25" dirty="0">
                <a:latin typeface="Arial"/>
                <a:cs typeface="Arial"/>
              </a:rPr>
              <a:t>) </a:t>
            </a:r>
            <a:r>
              <a:rPr lang="es-ES" sz="3200" spc="-25" dirty="0" err="1">
                <a:latin typeface="Arial"/>
                <a:cs typeface="Arial"/>
              </a:rPr>
              <a:t>but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also</a:t>
            </a:r>
            <a:r>
              <a:rPr lang="es-ES" sz="3200" spc="-25" dirty="0">
                <a:latin typeface="Arial"/>
                <a:cs typeface="Arial"/>
              </a:rPr>
              <a:t> a </a:t>
            </a:r>
            <a:r>
              <a:rPr lang="es-ES" sz="3200" spc="-25" dirty="0" err="1">
                <a:latin typeface="Arial"/>
                <a:cs typeface="Arial"/>
              </a:rPr>
              <a:t>relationship</a:t>
            </a:r>
            <a:r>
              <a:rPr lang="es-ES" sz="3200" spc="-25" dirty="0">
                <a:latin typeface="Arial"/>
                <a:cs typeface="Arial"/>
              </a:rPr>
              <a:t> of </a:t>
            </a:r>
            <a:r>
              <a:rPr lang="es-ES" sz="3200" spc="-25" dirty="0" err="1">
                <a:latin typeface="Arial"/>
                <a:cs typeface="Arial"/>
              </a:rPr>
              <a:t>order</a:t>
            </a:r>
            <a:r>
              <a:rPr lang="es-ES" sz="3200" spc="-25" dirty="0">
                <a:latin typeface="Arial"/>
                <a:cs typeface="Arial"/>
              </a:rPr>
              <a:t>. </a:t>
            </a:r>
            <a:r>
              <a:rPr lang="es-ES" sz="3200" spc="-25" dirty="0" err="1">
                <a:latin typeface="Arial"/>
                <a:cs typeface="Arial"/>
              </a:rPr>
              <a:t>Level</a:t>
            </a:r>
            <a:r>
              <a:rPr lang="es-ES" sz="3200" spc="-25" dirty="0">
                <a:latin typeface="Arial"/>
                <a:cs typeface="Arial"/>
              </a:rPr>
              <a:t> of German (0 = no </a:t>
            </a:r>
            <a:r>
              <a:rPr lang="es-ES" sz="3200" spc="-25" dirty="0" err="1">
                <a:latin typeface="Arial"/>
                <a:cs typeface="Arial"/>
              </a:rPr>
              <a:t>knowledge</a:t>
            </a:r>
            <a:r>
              <a:rPr lang="es-ES" sz="3200" spc="-25" dirty="0">
                <a:latin typeface="Arial"/>
                <a:cs typeface="Arial"/>
              </a:rPr>
              <a:t>, 1 = A1, 2 = A2, 3 = B1, 4 = B2, 5 = C1, 6 =C2). </a:t>
            </a:r>
            <a:r>
              <a:rPr lang="es-ES" sz="3200" spc="-25" dirty="0" err="1">
                <a:latin typeface="Arial"/>
                <a:cs typeface="Arial"/>
              </a:rPr>
              <a:t>Relationship</a:t>
            </a:r>
            <a:r>
              <a:rPr lang="es-ES" sz="3200" spc="-25" dirty="0">
                <a:latin typeface="Arial"/>
                <a:cs typeface="Arial"/>
              </a:rPr>
              <a:t>: </a:t>
            </a:r>
            <a:r>
              <a:rPr lang="es-ES" sz="3200" spc="-25" dirty="0" err="1">
                <a:latin typeface="Arial"/>
                <a:cs typeface="Arial"/>
              </a:rPr>
              <a:t>same-different</a:t>
            </a:r>
            <a:r>
              <a:rPr lang="es-ES" sz="3200" spc="-25" dirty="0">
                <a:latin typeface="Arial"/>
                <a:cs typeface="Arial"/>
              </a:rPr>
              <a:t> and </a:t>
            </a:r>
            <a:r>
              <a:rPr lang="es-ES" sz="3200" spc="-25" dirty="0" err="1">
                <a:latin typeface="Arial"/>
                <a:cs typeface="Arial"/>
              </a:rPr>
              <a:t>order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. Variables: </a:t>
            </a:r>
            <a:r>
              <a:rPr lang="es-ES" sz="2400" dirty="0" err="1"/>
              <a:t>Definition</a:t>
            </a:r>
            <a:r>
              <a:rPr lang="es-ES" sz="2400" dirty="0"/>
              <a:t>, </a:t>
            </a:r>
            <a:r>
              <a:rPr lang="es-ES" sz="2400" dirty="0" err="1"/>
              <a:t>types</a:t>
            </a:r>
            <a:r>
              <a:rPr lang="es-ES" sz="2400" dirty="0"/>
              <a:t> and </a:t>
            </a:r>
            <a:r>
              <a:rPr lang="es-ES" sz="2400" dirty="0" err="1"/>
              <a:t>scales</a:t>
            </a:r>
            <a:r>
              <a:rPr lang="es-ES" sz="2400" dirty="0"/>
              <a:t> of </a:t>
            </a:r>
            <a:r>
              <a:rPr lang="es-ES" sz="2400" dirty="0" err="1"/>
              <a:t>measurement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53" y="2448380"/>
            <a:ext cx="8013700" cy="20678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_tradnl" sz="3200" spc="-25" dirty="0" err="1">
                <a:latin typeface="Arial"/>
                <a:cs typeface="Arial"/>
              </a:rPr>
              <a:t>Scientific</a:t>
            </a:r>
            <a:r>
              <a:rPr lang="es-ES_tradnl" sz="3200" spc="-25" dirty="0">
                <a:latin typeface="Arial"/>
                <a:cs typeface="Arial"/>
              </a:rPr>
              <a:t> </a:t>
            </a:r>
            <a:r>
              <a:rPr lang="es-ES_tradnl" sz="3200" spc="-25" dirty="0" err="1">
                <a:latin typeface="Arial"/>
                <a:cs typeface="Arial"/>
              </a:rPr>
              <a:t>knowlege</a:t>
            </a:r>
            <a:r>
              <a:rPr sz="3200" spc="-20" dirty="0">
                <a:latin typeface="Arial"/>
                <a:cs typeface="Arial"/>
              </a:rPr>
              <a:t>:</a:t>
            </a:r>
            <a:endParaRPr sz="3200" dirty="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765"/>
              </a:spcBef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spc="-25" dirty="0" err="1">
                <a:latin typeface="Arial"/>
                <a:cs typeface="Arial"/>
              </a:rPr>
              <a:t>It</a:t>
            </a:r>
            <a:r>
              <a:rPr lang="es-ES" sz="3200" spc="-25" dirty="0">
                <a:latin typeface="Arial"/>
                <a:cs typeface="Arial"/>
              </a:rPr>
              <a:t> can be </a:t>
            </a:r>
            <a:r>
              <a:rPr lang="es-ES" sz="3200" spc="-25" dirty="0" err="1">
                <a:latin typeface="Arial"/>
                <a:cs typeface="Arial"/>
              </a:rPr>
              <a:t>defined</a:t>
            </a:r>
            <a:r>
              <a:rPr lang="es-ES" sz="3200" spc="-25" dirty="0">
                <a:latin typeface="Arial"/>
                <a:cs typeface="Arial"/>
              </a:rPr>
              <a:t> in </a:t>
            </a:r>
            <a:r>
              <a:rPr lang="es-ES" sz="3200" spc="-25" dirty="0" err="1">
                <a:latin typeface="Arial"/>
                <a:cs typeface="Arial"/>
              </a:rPr>
              <a:t>relation</a:t>
            </a:r>
            <a:r>
              <a:rPr lang="es-ES" sz="3200" spc="-25" dirty="0">
                <a:latin typeface="Arial"/>
                <a:cs typeface="Arial"/>
              </a:rPr>
              <a:t> to </a:t>
            </a:r>
            <a:r>
              <a:rPr lang="es-ES" sz="3200" spc="-25" dirty="0" err="1">
                <a:latin typeface="Arial"/>
                <a:cs typeface="Arial"/>
              </a:rPr>
              <a:t>its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objectives</a:t>
            </a:r>
            <a:r>
              <a:rPr lang="es-ES" sz="3200" spc="-25" dirty="0">
                <a:latin typeface="Arial"/>
                <a:cs typeface="Arial"/>
              </a:rPr>
              <a:t> and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way</a:t>
            </a:r>
            <a:r>
              <a:rPr lang="es-ES" sz="3200" spc="-25" dirty="0">
                <a:latin typeface="Arial"/>
                <a:cs typeface="Arial"/>
              </a:rPr>
              <a:t> in </a:t>
            </a:r>
            <a:r>
              <a:rPr lang="es-ES" sz="3200" spc="-25" dirty="0" err="1">
                <a:latin typeface="Arial"/>
                <a:cs typeface="Arial"/>
              </a:rPr>
              <a:t>which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 smtClean="0">
                <a:latin typeface="Arial"/>
                <a:cs typeface="Arial"/>
              </a:rPr>
              <a:t>we</a:t>
            </a:r>
            <a:r>
              <a:rPr lang="es-ES" sz="3200" spc="-25" dirty="0" smtClean="0">
                <a:latin typeface="Arial"/>
                <a:cs typeface="Arial"/>
              </a:rPr>
              <a:t> </a:t>
            </a:r>
            <a:r>
              <a:rPr lang="es-ES" sz="3200" spc="-25" dirty="0">
                <a:latin typeface="Arial"/>
                <a:cs typeface="Arial"/>
              </a:rPr>
              <a:t>are </a:t>
            </a:r>
            <a:r>
              <a:rPr lang="es-ES" sz="3200" spc="-25" dirty="0" err="1">
                <a:latin typeface="Arial"/>
                <a:cs typeface="Arial"/>
              </a:rPr>
              <a:t>trying</a:t>
            </a:r>
            <a:r>
              <a:rPr lang="es-ES" sz="3200" spc="-25" dirty="0">
                <a:latin typeface="Arial"/>
                <a:cs typeface="Arial"/>
              </a:rPr>
              <a:t> to </a:t>
            </a:r>
            <a:r>
              <a:rPr lang="es-ES" sz="3200" spc="-25" dirty="0" err="1">
                <a:latin typeface="Arial"/>
                <a:cs typeface="Arial"/>
              </a:rPr>
              <a:t>achieve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these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objectives</a:t>
            </a:r>
            <a:r>
              <a:rPr sz="3200" spc="-20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6687" y="1047485"/>
            <a:ext cx="7782559" cy="901065"/>
          </a:xfrm>
          <a:custGeom>
            <a:avLst/>
            <a:gdLst/>
            <a:ahLst/>
            <a:cxnLst/>
            <a:rect l="l" t="t" r="r" b="b"/>
            <a:pathLst>
              <a:path w="7782559" h="901064">
                <a:moveTo>
                  <a:pt x="7782302" y="0"/>
                </a:moveTo>
                <a:lnTo>
                  <a:pt x="0" y="0"/>
                </a:lnTo>
                <a:lnTo>
                  <a:pt x="0" y="900683"/>
                </a:lnTo>
                <a:lnTo>
                  <a:pt x="7782302" y="900683"/>
                </a:lnTo>
                <a:lnTo>
                  <a:pt x="7782302" y="895349"/>
                </a:lnTo>
                <a:lnTo>
                  <a:pt x="9905" y="895349"/>
                </a:lnTo>
                <a:lnTo>
                  <a:pt x="5333" y="890777"/>
                </a:lnTo>
                <a:lnTo>
                  <a:pt x="9905" y="890777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901064">
                <a:moveTo>
                  <a:pt x="9905" y="890777"/>
                </a:moveTo>
                <a:lnTo>
                  <a:pt x="5333" y="890777"/>
                </a:lnTo>
                <a:lnTo>
                  <a:pt x="9905" y="895349"/>
                </a:lnTo>
                <a:lnTo>
                  <a:pt x="9905" y="890777"/>
                </a:lnTo>
                <a:close/>
              </a:path>
              <a:path w="7782559" h="901064">
                <a:moveTo>
                  <a:pt x="7772396" y="890777"/>
                </a:moveTo>
                <a:lnTo>
                  <a:pt x="9905" y="890777"/>
                </a:lnTo>
                <a:lnTo>
                  <a:pt x="9905" y="895349"/>
                </a:lnTo>
                <a:lnTo>
                  <a:pt x="7772396" y="895349"/>
                </a:lnTo>
                <a:lnTo>
                  <a:pt x="7772396" y="890777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7772396" y="895349"/>
                </a:lnTo>
                <a:lnTo>
                  <a:pt x="7777730" y="890777"/>
                </a:lnTo>
                <a:lnTo>
                  <a:pt x="7782302" y="890777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890777"/>
                </a:moveTo>
                <a:lnTo>
                  <a:pt x="7777730" y="890777"/>
                </a:lnTo>
                <a:lnTo>
                  <a:pt x="7772396" y="895349"/>
                </a:lnTo>
                <a:lnTo>
                  <a:pt x="7782302" y="895349"/>
                </a:lnTo>
                <a:lnTo>
                  <a:pt x="7782302" y="890777"/>
                </a:lnTo>
                <a:close/>
              </a:path>
              <a:path w="7782559" h="901064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2021" y="10528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1. </a:t>
            </a:r>
            <a:r>
              <a:rPr lang="es-ES" sz="2400" dirty="0" err="1"/>
              <a:t>Research</a:t>
            </a:r>
            <a:r>
              <a:rPr lang="es-ES" sz="2400" dirty="0"/>
              <a:t>, </a:t>
            </a:r>
            <a:r>
              <a:rPr lang="es-ES" sz="2400" dirty="0" err="1"/>
              <a:t>knowledge</a:t>
            </a:r>
            <a:r>
              <a:rPr lang="es-ES" sz="2400" dirty="0"/>
              <a:t> </a:t>
            </a:r>
            <a:r>
              <a:rPr lang="es-ES" sz="2400" dirty="0" err="1"/>
              <a:t>generation</a:t>
            </a:r>
            <a:r>
              <a:rPr lang="es-ES" sz="2400" dirty="0"/>
              <a:t>, </a:t>
            </a:r>
            <a:r>
              <a:rPr lang="es-ES" sz="2400" dirty="0" err="1"/>
              <a:t>science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6080" y="1338757"/>
            <a:ext cx="7978140" cy="4268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9620">
              <a:lnSpc>
                <a:spcPct val="100000"/>
              </a:lnSpc>
            </a:pPr>
            <a:r>
              <a:rPr lang="es-ES_tradnl" sz="1800" spc="-5" dirty="0">
                <a:latin typeface="Arial"/>
                <a:cs typeface="Arial"/>
              </a:rPr>
              <a:t>SCALES IN PSYCHOLOGY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355600" marR="190500" indent="-342900">
              <a:lnSpc>
                <a:spcPts val="259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>
                <a:latin typeface="Arial"/>
                <a:cs typeface="Arial"/>
              </a:rPr>
              <a:t>3) </a:t>
            </a:r>
            <a:r>
              <a:rPr lang="es-ES" sz="2400" spc="-5" dirty="0" err="1">
                <a:latin typeface="Arial"/>
                <a:cs typeface="Arial"/>
              </a:rPr>
              <a:t>Interval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scales</a:t>
            </a:r>
            <a:r>
              <a:rPr lang="es-ES" sz="2400" spc="-5" dirty="0">
                <a:latin typeface="Arial"/>
                <a:cs typeface="Arial"/>
              </a:rPr>
              <a:t>: In </a:t>
            </a:r>
            <a:r>
              <a:rPr lang="es-ES" sz="2400" spc="-5" dirty="0" err="1">
                <a:latin typeface="Arial"/>
                <a:cs typeface="Arial"/>
              </a:rPr>
              <a:t>this</a:t>
            </a:r>
            <a:r>
              <a:rPr lang="es-ES" sz="2400" spc="-5" dirty="0">
                <a:latin typeface="Arial"/>
                <a:cs typeface="Arial"/>
              </a:rPr>
              <a:t> case </a:t>
            </a:r>
            <a:r>
              <a:rPr lang="es-ES" sz="2400" spc="-5" dirty="0" err="1">
                <a:latin typeface="Arial"/>
                <a:cs typeface="Arial"/>
              </a:rPr>
              <a:t>we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already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have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b="1" spc="-5" dirty="0" err="1">
                <a:latin typeface="Arial"/>
                <a:cs typeface="Arial"/>
              </a:rPr>
              <a:t>measurement</a:t>
            </a:r>
            <a:r>
              <a:rPr lang="es-ES" sz="2400" b="1" spc="-5" dirty="0">
                <a:latin typeface="Arial"/>
                <a:cs typeface="Arial"/>
              </a:rPr>
              <a:t> </a:t>
            </a:r>
            <a:r>
              <a:rPr lang="es-ES" sz="2400" b="1" spc="-5" dirty="0" err="1">
                <a:latin typeface="Arial"/>
                <a:cs typeface="Arial"/>
              </a:rPr>
              <a:t>unit</a:t>
            </a:r>
            <a:r>
              <a:rPr lang="es-ES" sz="2400" b="1" spc="-5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(</a:t>
            </a:r>
            <a:r>
              <a:rPr lang="es-ES" sz="2400" spc="-5" dirty="0" err="1">
                <a:latin typeface="Arial"/>
                <a:cs typeface="Arial"/>
              </a:rPr>
              <a:t>that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is</a:t>
            </a:r>
            <a:r>
              <a:rPr lang="es-ES" sz="2400" spc="-5" dirty="0">
                <a:latin typeface="Arial"/>
                <a:cs typeface="Arial"/>
              </a:rPr>
              <a:t>, </a:t>
            </a:r>
            <a:r>
              <a:rPr lang="es-ES" sz="2400" spc="-5" dirty="0" err="1">
                <a:latin typeface="Arial"/>
                <a:cs typeface="Arial"/>
              </a:rPr>
              <a:t>we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know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difference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between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elements</a:t>
            </a:r>
            <a:r>
              <a:rPr lang="es-ES" sz="2400" spc="-5" dirty="0">
                <a:latin typeface="Arial"/>
                <a:cs typeface="Arial"/>
              </a:rPr>
              <a:t>).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origin</a:t>
            </a:r>
            <a:r>
              <a:rPr lang="es-ES" sz="2400" spc="-5" dirty="0">
                <a:latin typeface="Arial"/>
                <a:cs typeface="Arial"/>
              </a:rPr>
              <a:t> of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scale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is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b="1" spc="-5" dirty="0" err="1">
                <a:latin typeface="Arial"/>
                <a:cs typeface="Arial"/>
              </a:rPr>
              <a:t>arbitrary</a:t>
            </a:r>
            <a:r>
              <a:rPr lang="es-ES" sz="2400" spc="-5" dirty="0">
                <a:latin typeface="Arial"/>
                <a:cs typeface="Arial"/>
              </a:rPr>
              <a:t>. </a:t>
            </a:r>
            <a:r>
              <a:rPr lang="es-ES" sz="2400" spc="-5" dirty="0" err="1">
                <a:latin typeface="Arial"/>
                <a:cs typeface="Arial"/>
              </a:rPr>
              <a:t>Temperature</a:t>
            </a:r>
            <a:r>
              <a:rPr lang="es-ES" sz="2400" spc="-5" dirty="0">
                <a:latin typeface="Arial"/>
                <a:cs typeface="Arial"/>
              </a:rPr>
              <a:t> in </a:t>
            </a:r>
            <a:r>
              <a:rPr lang="es-ES" sz="2400" spc="-5" dirty="0" err="1">
                <a:latin typeface="Arial"/>
                <a:cs typeface="Arial"/>
              </a:rPr>
              <a:t>degrees</a:t>
            </a:r>
            <a:r>
              <a:rPr lang="es-ES" sz="2400" spc="-5" dirty="0">
                <a:latin typeface="Arial"/>
                <a:cs typeface="Arial"/>
              </a:rPr>
              <a:t> Celsius </a:t>
            </a:r>
            <a:r>
              <a:rPr lang="es-ES" sz="2400" spc="-5" dirty="0" err="1">
                <a:latin typeface="Arial"/>
                <a:cs typeface="Arial"/>
              </a:rPr>
              <a:t>or</a:t>
            </a:r>
            <a:r>
              <a:rPr lang="es-ES" sz="2400" spc="-5" dirty="0">
                <a:latin typeface="Arial"/>
                <a:cs typeface="Arial"/>
              </a:rPr>
              <a:t> Fahrenheit. </a:t>
            </a:r>
            <a:r>
              <a:rPr lang="es-ES" sz="2400" spc="-5" dirty="0" err="1">
                <a:latin typeface="Arial"/>
                <a:cs typeface="Arial"/>
              </a:rPr>
              <a:t>Relationship</a:t>
            </a:r>
            <a:r>
              <a:rPr lang="es-ES" sz="2400" spc="-5" dirty="0">
                <a:latin typeface="Arial"/>
                <a:cs typeface="Arial"/>
              </a:rPr>
              <a:t>: </a:t>
            </a:r>
            <a:r>
              <a:rPr lang="es-ES" sz="2400" spc="-5" dirty="0" err="1">
                <a:latin typeface="Arial"/>
                <a:cs typeface="Arial"/>
              </a:rPr>
              <a:t>same-different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order</a:t>
            </a:r>
            <a:r>
              <a:rPr lang="es-ES" sz="2400" spc="-5" dirty="0">
                <a:latin typeface="Arial"/>
                <a:cs typeface="Arial"/>
              </a:rPr>
              <a:t>, </a:t>
            </a:r>
            <a:r>
              <a:rPr lang="es-ES" sz="2400" spc="-5" dirty="0" err="1">
                <a:latin typeface="Arial"/>
                <a:cs typeface="Arial"/>
              </a:rPr>
              <a:t>constant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unit</a:t>
            </a:r>
            <a:endParaRPr lang="es-ES" sz="2400" spc="-5" dirty="0">
              <a:latin typeface="Arial"/>
              <a:cs typeface="Arial"/>
            </a:endParaRPr>
          </a:p>
          <a:p>
            <a:pPr marL="355600" marR="190500" indent="-342900">
              <a:lnSpc>
                <a:spcPts val="259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2400" spc="-5" dirty="0">
              <a:latin typeface="Arial"/>
              <a:cs typeface="Arial"/>
            </a:endParaRPr>
          </a:p>
          <a:p>
            <a:pPr marL="355600" marR="190500" indent="-342900">
              <a:lnSpc>
                <a:spcPts val="259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>
                <a:latin typeface="Arial"/>
                <a:cs typeface="Arial"/>
              </a:rPr>
              <a:t>4) Ratio </a:t>
            </a:r>
            <a:r>
              <a:rPr lang="es-ES" sz="2400" spc="-5" dirty="0" err="1">
                <a:latin typeface="Arial"/>
                <a:cs typeface="Arial"/>
              </a:rPr>
              <a:t>scales</a:t>
            </a:r>
            <a:r>
              <a:rPr lang="es-ES" sz="2400" spc="-5" dirty="0">
                <a:latin typeface="Arial"/>
                <a:cs typeface="Arial"/>
              </a:rPr>
              <a:t>. In </a:t>
            </a:r>
            <a:r>
              <a:rPr lang="es-ES" sz="2400" spc="-5" dirty="0" err="1">
                <a:latin typeface="Arial"/>
                <a:cs typeface="Arial"/>
              </a:rPr>
              <a:t>this</a:t>
            </a:r>
            <a:r>
              <a:rPr lang="es-ES" sz="2400" spc="-5" dirty="0">
                <a:latin typeface="Arial"/>
                <a:cs typeface="Arial"/>
              </a:rPr>
              <a:t> case, </a:t>
            </a:r>
            <a:r>
              <a:rPr lang="es-ES" sz="2400" spc="-5" dirty="0" err="1">
                <a:latin typeface="Arial"/>
                <a:cs typeface="Arial"/>
              </a:rPr>
              <a:t>we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have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smtClean="0">
                <a:latin typeface="Arial"/>
                <a:cs typeface="Arial"/>
              </a:rPr>
              <a:t>a </a:t>
            </a:r>
            <a:r>
              <a:rPr lang="es-ES" sz="2400" b="1" spc="-5" dirty="0" err="1" smtClean="0">
                <a:latin typeface="Arial"/>
                <a:cs typeface="Arial"/>
              </a:rPr>
              <a:t>measurement</a:t>
            </a:r>
            <a:r>
              <a:rPr lang="es-ES" sz="2400" b="1" spc="-5" dirty="0" smtClean="0">
                <a:latin typeface="Arial"/>
                <a:cs typeface="Arial"/>
              </a:rPr>
              <a:t> </a:t>
            </a:r>
            <a:r>
              <a:rPr lang="es-ES" sz="2400" b="1" spc="-5" dirty="0" err="1">
                <a:latin typeface="Arial"/>
                <a:cs typeface="Arial"/>
              </a:rPr>
              <a:t>unit</a:t>
            </a:r>
            <a:r>
              <a:rPr lang="es-ES" sz="2400" b="1" spc="-5" dirty="0">
                <a:latin typeface="Arial"/>
                <a:cs typeface="Arial"/>
              </a:rPr>
              <a:t> </a:t>
            </a:r>
            <a:r>
              <a:rPr lang="es-ES" sz="2400" spc="-5" dirty="0" smtClean="0">
                <a:latin typeface="Arial"/>
                <a:cs typeface="Arial"/>
              </a:rPr>
              <a:t>and </a:t>
            </a:r>
            <a:r>
              <a:rPr lang="es-ES" sz="2400" spc="-5" dirty="0" err="1" smtClean="0">
                <a:latin typeface="Arial"/>
                <a:cs typeface="Arial"/>
              </a:rPr>
              <a:t>also</a:t>
            </a:r>
            <a:r>
              <a:rPr lang="es-ES" sz="2400" spc="-5" dirty="0" smtClean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an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absolute</a:t>
            </a:r>
            <a:r>
              <a:rPr lang="es-ES" sz="2400" spc="-5" dirty="0">
                <a:latin typeface="Arial"/>
                <a:cs typeface="Arial"/>
              </a:rPr>
              <a:t> 0. In </a:t>
            </a:r>
            <a:r>
              <a:rPr lang="es-ES" sz="2400" spc="-5" dirty="0" err="1">
                <a:latin typeface="Arial"/>
                <a:cs typeface="Arial"/>
              </a:rPr>
              <a:t>this</a:t>
            </a:r>
            <a:r>
              <a:rPr lang="es-ES" sz="2400" spc="-5" dirty="0">
                <a:latin typeface="Arial"/>
                <a:cs typeface="Arial"/>
              </a:rPr>
              <a:t> case, </a:t>
            </a:r>
            <a:r>
              <a:rPr lang="es-ES" sz="2400" spc="-5" dirty="0" err="1">
                <a:latin typeface="Arial"/>
                <a:cs typeface="Arial"/>
              </a:rPr>
              <a:t>we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have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relations</a:t>
            </a:r>
            <a:r>
              <a:rPr lang="es-ES" sz="2400" spc="-5" dirty="0">
                <a:latin typeface="Arial"/>
                <a:cs typeface="Arial"/>
              </a:rPr>
              <a:t> of </a:t>
            </a:r>
            <a:r>
              <a:rPr lang="es-ES" sz="2400" spc="-5" dirty="0" err="1">
                <a:latin typeface="Arial"/>
                <a:cs typeface="Arial"/>
              </a:rPr>
              <a:t>equality</a:t>
            </a:r>
            <a:r>
              <a:rPr lang="es-ES" sz="2400" spc="-5" dirty="0">
                <a:latin typeface="Arial"/>
                <a:cs typeface="Arial"/>
              </a:rPr>
              <a:t> / </a:t>
            </a:r>
            <a:r>
              <a:rPr lang="es-ES" sz="2400" spc="-5" dirty="0" err="1">
                <a:latin typeface="Arial"/>
                <a:cs typeface="Arial"/>
              </a:rPr>
              <a:t>inequality</a:t>
            </a:r>
            <a:r>
              <a:rPr lang="es-ES" sz="2400" spc="-5" dirty="0">
                <a:latin typeface="Arial"/>
                <a:cs typeface="Arial"/>
              </a:rPr>
              <a:t> of </a:t>
            </a:r>
            <a:r>
              <a:rPr lang="es-ES" sz="2400" spc="-5" dirty="0" err="1">
                <a:latin typeface="Arial"/>
                <a:cs typeface="Arial"/>
              </a:rPr>
              <a:t>reasons</a:t>
            </a:r>
            <a:r>
              <a:rPr lang="es-ES" sz="2400" spc="-5" dirty="0">
                <a:latin typeface="Arial"/>
                <a:cs typeface="Arial"/>
              </a:rPr>
              <a:t>. </a:t>
            </a:r>
            <a:r>
              <a:rPr lang="es-ES" sz="2400" spc="-5" dirty="0" err="1">
                <a:latin typeface="Arial"/>
                <a:cs typeface="Arial"/>
              </a:rPr>
              <a:t>Weight</a:t>
            </a:r>
            <a:r>
              <a:rPr lang="es-ES" sz="2400" spc="-5" dirty="0">
                <a:latin typeface="Arial"/>
                <a:cs typeface="Arial"/>
              </a:rPr>
              <a:t>, </a:t>
            </a:r>
            <a:r>
              <a:rPr lang="es-ES" sz="2400" spc="-5" dirty="0" err="1">
                <a:latin typeface="Arial"/>
                <a:cs typeface="Arial"/>
              </a:rPr>
              <a:t>height</a:t>
            </a:r>
            <a:r>
              <a:rPr lang="es-ES" sz="2400" spc="-5" dirty="0">
                <a:latin typeface="Arial"/>
                <a:cs typeface="Arial"/>
              </a:rPr>
              <a:t>. </a:t>
            </a:r>
            <a:r>
              <a:rPr lang="es-ES" sz="2400" spc="-5" dirty="0" err="1">
                <a:latin typeface="Arial"/>
                <a:cs typeface="Arial"/>
              </a:rPr>
              <a:t>Relationship</a:t>
            </a:r>
            <a:r>
              <a:rPr lang="es-ES" sz="2400" spc="-5" dirty="0">
                <a:latin typeface="Arial"/>
                <a:cs typeface="Arial"/>
              </a:rPr>
              <a:t>: </a:t>
            </a:r>
            <a:r>
              <a:rPr lang="es-ES" sz="2400" spc="-5" dirty="0" err="1">
                <a:latin typeface="Arial"/>
                <a:cs typeface="Arial"/>
              </a:rPr>
              <a:t>same-different</a:t>
            </a:r>
            <a:r>
              <a:rPr lang="es-ES" sz="2400" spc="-5" dirty="0">
                <a:latin typeface="Arial"/>
                <a:cs typeface="Arial"/>
              </a:rPr>
              <a:t>, </a:t>
            </a:r>
            <a:r>
              <a:rPr lang="es-ES" sz="2400" spc="-5" dirty="0" err="1">
                <a:latin typeface="Arial"/>
                <a:cs typeface="Arial"/>
              </a:rPr>
              <a:t>order</a:t>
            </a:r>
            <a:r>
              <a:rPr lang="es-ES" sz="2400" spc="-5" dirty="0">
                <a:latin typeface="Arial"/>
                <a:cs typeface="Arial"/>
              </a:rPr>
              <a:t>, </a:t>
            </a:r>
            <a:r>
              <a:rPr lang="es-ES" sz="2400" spc="-5" dirty="0" err="1">
                <a:latin typeface="Arial"/>
                <a:cs typeface="Arial"/>
              </a:rPr>
              <a:t>constant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unit</a:t>
            </a:r>
            <a:r>
              <a:rPr lang="es-ES" sz="2400" spc="-5" dirty="0">
                <a:latin typeface="Arial"/>
                <a:cs typeface="Arial"/>
              </a:rPr>
              <a:t>, </a:t>
            </a:r>
            <a:r>
              <a:rPr lang="es-ES" sz="2400" spc="-5" dirty="0" err="1">
                <a:latin typeface="Arial"/>
                <a:cs typeface="Arial"/>
              </a:rPr>
              <a:t>absolute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zero</a:t>
            </a:r>
            <a:r>
              <a:rPr lang="es-ES" sz="2400" spc="-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. Variables: </a:t>
            </a:r>
            <a:r>
              <a:rPr lang="es-ES" sz="2400" dirty="0" err="1"/>
              <a:t>Definition</a:t>
            </a:r>
            <a:r>
              <a:rPr lang="es-ES" sz="2400" dirty="0"/>
              <a:t>, </a:t>
            </a:r>
            <a:r>
              <a:rPr lang="es-ES" sz="2400" dirty="0" err="1"/>
              <a:t>types</a:t>
            </a:r>
            <a:r>
              <a:rPr lang="es-ES" sz="2400" dirty="0"/>
              <a:t> and </a:t>
            </a:r>
            <a:r>
              <a:rPr lang="es-ES" sz="2400" dirty="0" err="1"/>
              <a:t>scales</a:t>
            </a:r>
            <a:r>
              <a:rPr lang="es-ES" sz="2400" dirty="0"/>
              <a:t> of </a:t>
            </a:r>
            <a:r>
              <a:rPr lang="es-ES" sz="2400" dirty="0" err="1"/>
              <a:t>measurement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405119"/>
            <a:ext cx="7772400" cy="72009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360045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2.2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6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Variables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:</a:t>
            </a:r>
            <a:r>
              <a:rPr sz="2400" spc="7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Definición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,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tipo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s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y</a:t>
            </a:r>
            <a:r>
              <a:rPr sz="2400" spc="6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escala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s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7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medida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508" y="1431475"/>
            <a:ext cx="8138159" cy="393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40535">
              <a:lnSpc>
                <a:spcPct val="100000"/>
              </a:lnSpc>
            </a:pPr>
            <a:r>
              <a:rPr lang="es-ES" sz="2800" spc="-5" dirty="0">
                <a:latin typeface="Arial"/>
                <a:cs typeface="Arial"/>
              </a:rPr>
              <a:t>TYPES OF VARIABLES</a:t>
            </a:r>
          </a:p>
          <a:p>
            <a:pPr marL="1740535">
              <a:lnSpc>
                <a:spcPct val="100000"/>
              </a:lnSpc>
            </a:pPr>
            <a:endParaRPr lang="es-ES" sz="2800" spc="-5" dirty="0">
              <a:latin typeface="Arial"/>
              <a:cs typeface="Arial"/>
            </a:endParaRPr>
          </a:p>
          <a:p>
            <a:pPr marL="1740535">
              <a:lnSpc>
                <a:spcPct val="100000"/>
              </a:lnSpc>
            </a:pPr>
            <a:r>
              <a:rPr lang="es-ES" sz="2000" spc="-5" dirty="0">
                <a:latin typeface="Arial"/>
                <a:cs typeface="Arial"/>
              </a:rPr>
              <a:t>1) nominal </a:t>
            </a:r>
            <a:r>
              <a:rPr lang="es-ES" sz="2000" spc="-5" dirty="0" err="1">
                <a:latin typeface="Arial"/>
                <a:cs typeface="Arial"/>
              </a:rPr>
              <a:t>or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qualitative</a:t>
            </a:r>
            <a:r>
              <a:rPr lang="es-ES" sz="2000" spc="-5" dirty="0">
                <a:latin typeface="Arial"/>
                <a:cs typeface="Arial"/>
              </a:rPr>
              <a:t> Variable (nominal </a:t>
            </a:r>
            <a:r>
              <a:rPr lang="es-ES" sz="2000" spc="-5" dirty="0" err="1">
                <a:latin typeface="Arial"/>
                <a:cs typeface="Arial"/>
              </a:rPr>
              <a:t>scale</a:t>
            </a:r>
            <a:r>
              <a:rPr lang="es-ES" sz="2000" spc="-5" dirty="0">
                <a:latin typeface="Arial"/>
                <a:cs typeface="Arial"/>
              </a:rPr>
              <a:t>)</a:t>
            </a:r>
          </a:p>
          <a:p>
            <a:pPr marL="1740535">
              <a:lnSpc>
                <a:spcPct val="100000"/>
              </a:lnSpc>
            </a:pPr>
            <a:endParaRPr lang="es-ES" sz="2000" spc="-5" dirty="0">
              <a:latin typeface="Arial"/>
              <a:cs typeface="Arial"/>
            </a:endParaRPr>
          </a:p>
          <a:p>
            <a:pPr marL="1740535">
              <a:lnSpc>
                <a:spcPct val="100000"/>
              </a:lnSpc>
            </a:pPr>
            <a:r>
              <a:rPr lang="es-ES" sz="2000" spc="-5" dirty="0">
                <a:latin typeface="Arial"/>
                <a:cs typeface="Arial"/>
              </a:rPr>
              <a:t>2) Ordinal </a:t>
            </a:r>
            <a:r>
              <a:rPr lang="es-ES" sz="2000" spc="-5" dirty="0" err="1">
                <a:latin typeface="Arial"/>
                <a:cs typeface="Arial"/>
              </a:rPr>
              <a:t>or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quasi-quantitative</a:t>
            </a:r>
            <a:r>
              <a:rPr lang="es-ES" sz="2000" spc="-5" dirty="0">
                <a:latin typeface="Arial"/>
                <a:cs typeface="Arial"/>
              </a:rPr>
              <a:t> Variable  (ordinal </a:t>
            </a:r>
            <a:r>
              <a:rPr lang="es-ES" sz="2000" spc="-5" dirty="0" err="1">
                <a:latin typeface="Arial"/>
                <a:cs typeface="Arial"/>
              </a:rPr>
              <a:t>scale</a:t>
            </a:r>
            <a:r>
              <a:rPr lang="es-ES" sz="2000" spc="-5" dirty="0">
                <a:latin typeface="Arial"/>
                <a:cs typeface="Arial"/>
              </a:rPr>
              <a:t>)</a:t>
            </a:r>
          </a:p>
          <a:p>
            <a:pPr marL="1740535">
              <a:lnSpc>
                <a:spcPct val="100000"/>
              </a:lnSpc>
            </a:pPr>
            <a:endParaRPr lang="es-ES" sz="2000" spc="-5" dirty="0">
              <a:latin typeface="Arial"/>
              <a:cs typeface="Arial"/>
            </a:endParaRPr>
          </a:p>
          <a:p>
            <a:pPr marL="1740535">
              <a:lnSpc>
                <a:spcPct val="100000"/>
              </a:lnSpc>
            </a:pPr>
            <a:r>
              <a:rPr lang="es-ES" sz="2000" spc="-5" dirty="0">
                <a:latin typeface="Arial"/>
                <a:cs typeface="Arial"/>
              </a:rPr>
              <a:t>3) </a:t>
            </a:r>
            <a:r>
              <a:rPr lang="es-ES" sz="2000" spc="-5" dirty="0" err="1">
                <a:latin typeface="Arial"/>
                <a:cs typeface="Arial"/>
              </a:rPr>
              <a:t>Quantitative</a:t>
            </a:r>
            <a:r>
              <a:rPr lang="es-ES" sz="2000" spc="-5" dirty="0">
                <a:latin typeface="Arial"/>
                <a:cs typeface="Arial"/>
              </a:rPr>
              <a:t> Variable (</a:t>
            </a:r>
            <a:r>
              <a:rPr lang="es-ES" sz="2000" spc="-5" dirty="0" err="1">
                <a:latin typeface="Arial"/>
                <a:cs typeface="Arial"/>
              </a:rPr>
              <a:t>corresponding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to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the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scale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interval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or</a:t>
            </a:r>
            <a:r>
              <a:rPr lang="es-ES" sz="2000" spc="-5" dirty="0">
                <a:latin typeface="Arial"/>
                <a:cs typeface="Arial"/>
              </a:rPr>
              <a:t> ratio)</a:t>
            </a:r>
          </a:p>
          <a:p>
            <a:pPr marL="1740535">
              <a:lnSpc>
                <a:spcPct val="100000"/>
              </a:lnSpc>
            </a:pPr>
            <a:r>
              <a:rPr lang="es-ES" sz="2000" spc="-5" dirty="0">
                <a:latin typeface="Arial"/>
                <a:cs typeface="Arial"/>
              </a:rPr>
              <a:t>3a) </a:t>
            </a:r>
            <a:r>
              <a:rPr lang="es-ES" sz="2000" spc="-5" dirty="0" err="1">
                <a:latin typeface="Arial"/>
                <a:cs typeface="Arial"/>
              </a:rPr>
              <a:t>Discrete</a:t>
            </a:r>
            <a:r>
              <a:rPr lang="es-ES" sz="2000" spc="-5" dirty="0">
                <a:latin typeface="Arial"/>
                <a:cs typeface="Arial"/>
              </a:rPr>
              <a:t>: </a:t>
            </a:r>
            <a:r>
              <a:rPr lang="es-ES" sz="2000" spc="-5" dirty="0" err="1">
                <a:latin typeface="Arial"/>
                <a:cs typeface="Arial"/>
              </a:rPr>
              <a:t>It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only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takes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isolated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values</a:t>
            </a:r>
            <a:r>
              <a:rPr lang="es-ES" sz="2000" spc="-5" dirty="0">
                <a:latin typeface="Arial"/>
                <a:cs typeface="Arial"/>
              </a:rPr>
              <a:t> (</a:t>
            </a:r>
            <a:r>
              <a:rPr lang="es-ES" sz="2000" spc="-5" dirty="0" err="1">
                <a:latin typeface="Arial"/>
                <a:cs typeface="Arial"/>
              </a:rPr>
              <a:t>e.g</a:t>
            </a:r>
            <a:r>
              <a:rPr lang="es-ES" sz="2000" spc="-5" dirty="0">
                <a:latin typeface="Arial"/>
                <a:cs typeface="Arial"/>
              </a:rPr>
              <a:t>., </a:t>
            </a:r>
            <a:r>
              <a:rPr lang="es-ES" sz="2000" spc="-5" dirty="0" err="1">
                <a:latin typeface="Arial"/>
                <a:cs typeface="Arial"/>
              </a:rPr>
              <a:t>number</a:t>
            </a:r>
            <a:r>
              <a:rPr lang="es-ES" sz="2000" spc="-5" dirty="0">
                <a:latin typeface="Arial"/>
                <a:cs typeface="Arial"/>
              </a:rPr>
              <a:t> of </a:t>
            </a:r>
            <a:r>
              <a:rPr lang="es-ES" sz="2000" spc="-5" dirty="0" err="1">
                <a:latin typeface="Arial"/>
                <a:cs typeface="Arial"/>
              </a:rPr>
              <a:t>children</a:t>
            </a:r>
            <a:r>
              <a:rPr lang="es-ES" sz="2000" spc="-5" dirty="0">
                <a:latin typeface="Arial"/>
                <a:cs typeface="Arial"/>
              </a:rPr>
              <a:t>)</a:t>
            </a:r>
          </a:p>
          <a:p>
            <a:pPr marL="1740535">
              <a:lnSpc>
                <a:spcPct val="100000"/>
              </a:lnSpc>
            </a:pPr>
            <a:r>
              <a:rPr lang="es-ES" sz="2000" spc="-5" dirty="0">
                <a:latin typeface="Arial"/>
                <a:cs typeface="Arial"/>
              </a:rPr>
              <a:t>3b) </a:t>
            </a:r>
            <a:r>
              <a:rPr lang="es-ES" sz="2000" spc="-5" dirty="0" err="1">
                <a:latin typeface="Arial"/>
                <a:cs typeface="Arial"/>
              </a:rPr>
              <a:t>Continuous</a:t>
            </a:r>
            <a:r>
              <a:rPr lang="es-ES" sz="2000" spc="-5" dirty="0">
                <a:latin typeface="Arial"/>
                <a:cs typeface="Arial"/>
              </a:rPr>
              <a:t>: </a:t>
            </a:r>
            <a:r>
              <a:rPr lang="es-ES" sz="2000" spc="-5" dirty="0" err="1">
                <a:latin typeface="Arial"/>
                <a:cs typeface="Arial"/>
              </a:rPr>
              <a:t>It</a:t>
            </a:r>
            <a:r>
              <a:rPr lang="es-ES" sz="2000" spc="-5" dirty="0">
                <a:latin typeface="Arial"/>
                <a:cs typeface="Arial"/>
              </a:rPr>
              <a:t> can </a:t>
            </a:r>
            <a:r>
              <a:rPr lang="es-ES" sz="2000" spc="-5" dirty="0" err="1">
                <a:latin typeface="Arial"/>
                <a:cs typeface="Arial"/>
              </a:rPr>
              <a:t>take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any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value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within</a:t>
            </a:r>
            <a:r>
              <a:rPr lang="es-ES" sz="2000" spc="-5" dirty="0">
                <a:latin typeface="Arial"/>
                <a:cs typeface="Arial"/>
              </a:rPr>
              <a:t> a </a:t>
            </a:r>
            <a:r>
              <a:rPr lang="es-ES" sz="2000" spc="-5" dirty="0" err="1">
                <a:latin typeface="Arial"/>
                <a:cs typeface="Arial"/>
              </a:rPr>
              <a:t>defined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lang="es-ES" sz="2000" spc="-5" dirty="0" err="1">
                <a:latin typeface="Arial"/>
                <a:cs typeface="Arial"/>
              </a:rPr>
              <a:t>range</a:t>
            </a:r>
            <a:r>
              <a:rPr lang="es-ES" sz="2000" spc="-5" dirty="0">
                <a:latin typeface="Arial"/>
                <a:cs typeface="Arial"/>
              </a:rPr>
              <a:t> of </a:t>
            </a:r>
            <a:r>
              <a:rPr lang="es-ES" sz="2000" spc="-5" dirty="0" err="1">
                <a:latin typeface="Arial"/>
                <a:cs typeface="Arial"/>
              </a:rPr>
              <a:t>values</a:t>
            </a:r>
            <a:r>
              <a:rPr lang="es-ES" sz="2000" spc="-5" dirty="0">
                <a:latin typeface="Arial"/>
                <a:cs typeface="Arial"/>
              </a:rPr>
              <a:t> (</a:t>
            </a:r>
            <a:r>
              <a:rPr lang="es-ES" sz="2000" spc="-5" dirty="0" err="1">
                <a:latin typeface="Arial"/>
                <a:cs typeface="Arial"/>
              </a:rPr>
              <a:t>weight</a:t>
            </a:r>
            <a:r>
              <a:rPr lang="es-ES" sz="2000" spc="-5" dirty="0">
                <a:latin typeface="Arial"/>
                <a:cs typeface="Arial"/>
              </a:rPr>
              <a:t>, </a:t>
            </a:r>
            <a:r>
              <a:rPr lang="es-ES" sz="2000" spc="-5" dirty="0" err="1">
                <a:latin typeface="Arial"/>
                <a:cs typeface="Arial"/>
              </a:rPr>
              <a:t>height</a:t>
            </a:r>
            <a:r>
              <a:rPr lang="es-ES" sz="2000" spc="-5" dirty="0">
                <a:latin typeface="Arial"/>
                <a:cs typeface="Arial"/>
              </a:rPr>
              <a:t>, </a:t>
            </a:r>
            <a:r>
              <a:rPr lang="es-ES" sz="2000" spc="-5" dirty="0" err="1">
                <a:latin typeface="Arial"/>
                <a:cs typeface="Arial"/>
              </a:rPr>
              <a:t>intelligence</a:t>
            </a:r>
            <a:r>
              <a:rPr lang="es-ES" sz="2000" spc="-5" dirty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. Variables: </a:t>
            </a:r>
            <a:r>
              <a:rPr lang="es-ES" sz="2400" dirty="0" err="1"/>
              <a:t>Definition</a:t>
            </a:r>
            <a:r>
              <a:rPr lang="es-ES" sz="2400" dirty="0"/>
              <a:t>, </a:t>
            </a:r>
            <a:r>
              <a:rPr lang="es-ES" sz="2400" dirty="0" err="1"/>
              <a:t>types</a:t>
            </a:r>
            <a:r>
              <a:rPr lang="es-ES" sz="2400" dirty="0"/>
              <a:t> and </a:t>
            </a:r>
            <a:r>
              <a:rPr lang="es-ES" sz="2400" dirty="0" err="1"/>
              <a:t>scales</a:t>
            </a:r>
            <a:r>
              <a:rPr lang="es-ES" sz="2400" dirty="0"/>
              <a:t> of </a:t>
            </a:r>
            <a:r>
              <a:rPr lang="es-ES" sz="2400" dirty="0" err="1"/>
              <a:t>measurement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/>
              <a:t>Research</a:t>
            </a:r>
            <a:r>
              <a:rPr lang="es-ES" sz="2400" dirty="0"/>
              <a:t> </a:t>
            </a:r>
            <a:r>
              <a:rPr lang="es-ES" sz="2400" dirty="0" err="1"/>
              <a:t>methods</a:t>
            </a:r>
            <a:r>
              <a:rPr lang="es-ES" sz="2400" dirty="0"/>
              <a:t> and </a:t>
            </a:r>
            <a:r>
              <a:rPr lang="es-ES" sz="2400" dirty="0" err="1"/>
              <a:t>design</a:t>
            </a:r>
            <a:endParaRPr lang="es-ES" sz="2400" dirty="0"/>
          </a:p>
        </p:txBody>
      </p:sp>
      <p:sp>
        <p:nvSpPr>
          <p:cNvPr id="4" name="object 4"/>
          <p:cNvSpPr txBox="1"/>
          <p:nvPr/>
        </p:nvSpPr>
        <p:spPr>
          <a:xfrm>
            <a:off x="2731404" y="1498120"/>
            <a:ext cx="403987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Research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Methods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in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Psychology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523" y="2412628"/>
            <a:ext cx="139509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Experimental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38741" y="2412628"/>
            <a:ext cx="3824259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spc="-15" dirty="0">
                <a:solidFill>
                  <a:srgbClr val="009A9A"/>
                </a:solidFill>
                <a:latin typeface="Times New Roman"/>
                <a:cs typeface="Times New Roman"/>
              </a:rPr>
              <a:t>No</a:t>
            </a:r>
            <a:r>
              <a:rPr lang="es-ES" sz="2000" i="1" spc="5" dirty="0">
                <a:solidFill>
                  <a:srgbClr val="009A9A"/>
                </a:solidFill>
                <a:latin typeface="Times New Roman"/>
                <a:cs typeface="Times New Roman"/>
              </a:rPr>
              <a:t>n-</a:t>
            </a:r>
            <a:r>
              <a:rPr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experimental</a:t>
            </a:r>
            <a:r>
              <a:rPr sz="2000" i="1" spc="-3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o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r</a:t>
            </a:r>
            <a:r>
              <a:rPr sz="2000" i="1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correlational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3986" y="3479369"/>
            <a:ext cx="3603834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40205" algn="l"/>
              </a:tabLst>
            </a:pP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Random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groups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	     Natural </a:t>
            </a:r>
            <a:r>
              <a:rPr lang="es-ES" sz="2000" i="1" spc="-10" dirty="0" err="1">
                <a:solidFill>
                  <a:srgbClr val="009A9A"/>
                </a:solidFill>
                <a:latin typeface="Times New Roman"/>
                <a:cs typeface="Times New Roman"/>
              </a:rPr>
              <a:t>manip</a:t>
            </a:r>
            <a:r>
              <a:rPr lang="es-ES" sz="2000" i="1" spc="-10" dirty="0">
                <a:solidFill>
                  <a:srgbClr val="009A9A"/>
                </a:solidFill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4190" y="4446383"/>
            <a:ext cx="117461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s-ES" sz="1600" b="1" i="1" dirty="0">
                <a:solidFill>
                  <a:srgbClr val="009A9A"/>
                </a:solidFill>
                <a:latin typeface="Times New Roman"/>
                <a:cs typeface="Times New Roman"/>
              </a:rPr>
              <a:t>Experimental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4347" y="4446383"/>
            <a:ext cx="16632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lang="es-ES" sz="1600" b="1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Qu</a:t>
            </a:r>
            <a:r>
              <a:rPr sz="1600" b="1" i="1" dirty="0" err="1">
                <a:solidFill>
                  <a:srgbClr val="009A9A"/>
                </a:solidFill>
                <a:latin typeface="Times New Roman"/>
                <a:cs typeface="Times New Roman"/>
              </a:rPr>
              <a:t>asiexperimental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40879" y="4446383"/>
            <a:ext cx="107759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lang="es-ES" sz="1600" b="1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Surveys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80929" y="4446383"/>
            <a:ext cx="119189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lang="es-ES" sz="1600" b="1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Observational</a:t>
            </a:r>
            <a:r>
              <a:rPr lang="es-ES" sz="1600" b="1" i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lang="es-ES" sz="1600" b="1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methods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85685" y="4446383"/>
            <a:ext cx="10795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s-ES" sz="1600" b="1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Qualitative</a:t>
            </a:r>
            <a:endParaRPr lang="es-ES" sz="1600" b="1" i="1" spc="-5" dirty="0">
              <a:solidFill>
                <a:srgbClr val="009A9A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s-ES" sz="1600" b="1" i="1" spc="-5" dirty="0" err="1">
                <a:solidFill>
                  <a:srgbClr val="009A9A"/>
                </a:solidFill>
                <a:latin typeface="Times New Roman"/>
                <a:cs typeface="Times New Roman"/>
              </a:rPr>
              <a:t>methods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18242" y="1453633"/>
            <a:ext cx="4969504" cy="495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05035" y="2409941"/>
            <a:ext cx="1696973" cy="4998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51339" y="2438400"/>
            <a:ext cx="3844606" cy="4952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50352" y="1948932"/>
            <a:ext cx="4614937" cy="5445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2340" y="2867148"/>
            <a:ext cx="1855469" cy="15697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12152" y="2863332"/>
            <a:ext cx="1768854" cy="5788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24831" y="3464695"/>
            <a:ext cx="1999487" cy="3451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2011" y="3420354"/>
            <a:ext cx="1770887" cy="34518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77606" y="3715253"/>
            <a:ext cx="139445" cy="71779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30200" y="3715253"/>
            <a:ext cx="143255" cy="72160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05700" y="4399811"/>
            <a:ext cx="3429000" cy="63322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06338" y="4409360"/>
            <a:ext cx="5036819" cy="65252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83990" y="2879339"/>
            <a:ext cx="144018" cy="155371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41902" y="2871720"/>
            <a:ext cx="1551959" cy="156109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77331" y="4426584"/>
            <a:ext cx="3810" cy="0"/>
          </a:xfrm>
          <a:custGeom>
            <a:avLst/>
            <a:gdLst/>
            <a:ahLst/>
            <a:cxnLst/>
            <a:rect l="l" t="t" r="r" b="b"/>
            <a:pathLst>
              <a:path w="3809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810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46748" y="1861661"/>
            <a:ext cx="7623175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BF0000"/>
              </a:buClr>
              <a:buFont typeface="Times New Roman"/>
              <a:buChar char="•"/>
              <a:tabLst>
                <a:tab pos="355600" algn="l"/>
              </a:tabLst>
            </a:pPr>
            <a:r>
              <a:rPr lang="es-ES" sz="2400" u="heavy" spc="-20" dirty="0" err="1">
                <a:solidFill>
                  <a:srgbClr val="C00000"/>
                </a:solidFill>
                <a:latin typeface="Times New Roman"/>
                <a:cs typeface="Times New Roman"/>
              </a:rPr>
              <a:t>Manipulative</a:t>
            </a:r>
            <a:r>
              <a:rPr lang="es-ES" sz="2400" u="heavy" spc="-20" dirty="0">
                <a:solidFill>
                  <a:srgbClr val="C00000"/>
                </a:solidFill>
                <a:latin typeface="Times New Roman"/>
                <a:cs typeface="Times New Roman"/>
              </a:rPr>
              <a:t>-experimental </a:t>
            </a:r>
            <a:r>
              <a:rPr lang="es-ES" sz="2400" u="heavy" spc="-20" dirty="0" err="1">
                <a:solidFill>
                  <a:srgbClr val="C00000"/>
                </a:solidFill>
                <a:latin typeface="Times New Roman"/>
                <a:cs typeface="Times New Roman"/>
              </a:rPr>
              <a:t>tradition</a:t>
            </a:r>
            <a:r>
              <a:rPr lang="es-ES" sz="2400" u="heavy" spc="-20" dirty="0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</a:p>
          <a:p>
            <a:pPr marL="355600" indent="-342900">
              <a:lnSpc>
                <a:spcPct val="100000"/>
              </a:lnSpc>
              <a:buClr>
                <a:srgbClr val="BF0000"/>
              </a:buClr>
              <a:buFont typeface="Times New Roman"/>
              <a:buChar char="•"/>
              <a:tabLst>
                <a:tab pos="355600" algn="l"/>
              </a:tabLst>
            </a:pPr>
            <a:endParaRPr lang="es-ES" sz="2400" spc="-2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BF0000"/>
              </a:buClr>
              <a:buFont typeface="Times New Roman"/>
              <a:buChar char="•"/>
              <a:tabLst>
                <a:tab pos="355600" algn="l"/>
              </a:tabLst>
            </a:pPr>
            <a:r>
              <a:rPr lang="es-ES" sz="2400" spc="-20" dirty="0" err="1">
                <a:latin typeface="Times New Roman"/>
                <a:cs typeface="Times New Roman"/>
              </a:rPr>
              <a:t>nomothetic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approach</a:t>
            </a:r>
            <a:r>
              <a:rPr lang="es-ES" sz="2400" spc="-20" dirty="0">
                <a:latin typeface="Times New Roman"/>
                <a:cs typeface="Times New Roman"/>
              </a:rPr>
              <a:t>: </a:t>
            </a:r>
            <a:r>
              <a:rPr lang="es-ES" sz="2400" spc="-20" dirty="0" err="1">
                <a:latin typeface="Times New Roman"/>
                <a:cs typeface="Times New Roman"/>
              </a:rPr>
              <a:t>Search</a:t>
            </a:r>
            <a:r>
              <a:rPr lang="es-ES" sz="2400" spc="-20" dirty="0">
                <a:latin typeface="Times New Roman"/>
                <a:cs typeface="Times New Roman"/>
              </a:rPr>
              <a:t> of general </a:t>
            </a:r>
            <a:r>
              <a:rPr lang="es-ES" sz="2400" spc="-20" dirty="0" err="1">
                <a:latin typeface="Times New Roman"/>
                <a:cs typeface="Times New Roman"/>
              </a:rPr>
              <a:t>laws</a:t>
            </a:r>
            <a:r>
              <a:rPr lang="es-ES" sz="2400" spc="-20" dirty="0">
                <a:latin typeface="Times New Roman"/>
                <a:cs typeface="Times New Roman"/>
              </a:rPr>
              <a:t> of </a:t>
            </a:r>
            <a:r>
              <a:rPr lang="es-ES" sz="2400" spc="-20" dirty="0" err="1">
                <a:latin typeface="Times New Roman"/>
                <a:cs typeface="Times New Roman"/>
              </a:rPr>
              <a:t>behavior</a:t>
            </a:r>
            <a:r>
              <a:rPr lang="es-ES" sz="2400" spc="-20" dirty="0"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BF0000"/>
              </a:buClr>
              <a:buFont typeface="Times New Roman"/>
              <a:buChar char="•"/>
              <a:tabLst>
                <a:tab pos="355600" algn="l"/>
              </a:tabLst>
            </a:pPr>
            <a:r>
              <a:rPr lang="es-ES" sz="2400" spc="-20" dirty="0" err="1">
                <a:latin typeface="Times New Roman"/>
                <a:cs typeface="Times New Roman"/>
              </a:rPr>
              <a:t>The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independent</a:t>
            </a:r>
            <a:r>
              <a:rPr lang="es-ES" sz="2400" spc="-20" dirty="0">
                <a:latin typeface="Times New Roman"/>
                <a:cs typeface="Times New Roman"/>
              </a:rPr>
              <a:t> variable/s are </a:t>
            </a:r>
            <a:r>
              <a:rPr lang="es-ES" sz="2400" spc="-20" dirty="0" err="1">
                <a:latin typeface="Times New Roman"/>
                <a:cs typeface="Times New Roman"/>
              </a:rPr>
              <a:t>manipulated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to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see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their</a:t>
            </a:r>
            <a:r>
              <a:rPr lang="es-ES" sz="2400" spc="-20" dirty="0">
                <a:latin typeface="Times New Roman"/>
                <a:cs typeface="Times New Roman"/>
              </a:rPr>
              <a:t>/</a:t>
            </a:r>
            <a:r>
              <a:rPr lang="es-ES" sz="2400" spc="-20" dirty="0" err="1">
                <a:latin typeface="Times New Roman"/>
                <a:cs typeface="Times New Roman"/>
              </a:rPr>
              <a:t>its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impact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on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the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dependent</a:t>
            </a:r>
            <a:r>
              <a:rPr lang="es-ES" sz="2400" spc="-20" dirty="0">
                <a:latin typeface="Times New Roman"/>
                <a:cs typeface="Times New Roman"/>
              </a:rPr>
              <a:t> variable/s.</a:t>
            </a:r>
          </a:p>
          <a:p>
            <a:pPr marL="355600" indent="-342900">
              <a:lnSpc>
                <a:spcPct val="100000"/>
              </a:lnSpc>
              <a:buClr>
                <a:srgbClr val="BF0000"/>
              </a:buClr>
              <a:buFont typeface="Times New Roman"/>
              <a:buChar char="•"/>
              <a:tabLst>
                <a:tab pos="355600" algn="l"/>
              </a:tabLst>
            </a:pPr>
            <a:r>
              <a:rPr lang="es-ES" sz="2400" spc="-20" dirty="0" err="1">
                <a:latin typeface="Times New Roman"/>
                <a:cs typeface="Times New Roman"/>
              </a:rPr>
              <a:t>Determination</a:t>
            </a:r>
            <a:r>
              <a:rPr lang="es-ES" sz="2400" spc="-20" dirty="0">
                <a:latin typeface="Times New Roman"/>
                <a:cs typeface="Times New Roman"/>
              </a:rPr>
              <a:t> of causal </a:t>
            </a:r>
            <a:r>
              <a:rPr lang="es-ES" sz="2400" spc="-20" dirty="0" err="1">
                <a:latin typeface="Times New Roman"/>
                <a:cs typeface="Times New Roman"/>
              </a:rPr>
              <a:t>relationships</a:t>
            </a:r>
            <a:r>
              <a:rPr lang="es-ES" sz="2400" spc="-20" dirty="0"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BF0000"/>
              </a:buClr>
              <a:buFont typeface="Times New Roman"/>
              <a:buChar char="•"/>
              <a:tabLst>
                <a:tab pos="355600" algn="l"/>
              </a:tabLst>
            </a:pPr>
            <a:r>
              <a:rPr lang="es-ES" sz="2400" spc="-20" dirty="0" err="1">
                <a:latin typeface="Times New Roman"/>
                <a:cs typeface="Times New Roman"/>
              </a:rPr>
              <a:t>Laboratory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research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controlling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for</a:t>
            </a:r>
            <a:r>
              <a:rPr lang="es-ES" sz="2400" spc="-20" dirty="0">
                <a:latin typeface="Times New Roman"/>
                <a:cs typeface="Times New Roman"/>
              </a:rPr>
              <a:t> </a:t>
            </a:r>
            <a:r>
              <a:rPr lang="es-ES" sz="2400" spc="-20" dirty="0" err="1">
                <a:latin typeface="Times New Roman"/>
                <a:cs typeface="Times New Roman"/>
              </a:rPr>
              <a:t>confounding</a:t>
            </a:r>
            <a:r>
              <a:rPr lang="es-ES" sz="2400" spc="-20" dirty="0">
                <a:latin typeface="Times New Roman"/>
                <a:cs typeface="Times New Roman"/>
              </a:rPr>
              <a:t> variables.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/>
              <a:t>Research</a:t>
            </a:r>
            <a:r>
              <a:rPr lang="es-ES" sz="2400" dirty="0"/>
              <a:t> </a:t>
            </a:r>
            <a:r>
              <a:rPr lang="es-ES" sz="2400" dirty="0" err="1"/>
              <a:t>methods</a:t>
            </a:r>
            <a:r>
              <a:rPr lang="es-ES" sz="2400" dirty="0"/>
              <a:t> and </a:t>
            </a:r>
            <a:r>
              <a:rPr lang="es-ES" sz="2400" dirty="0" err="1"/>
              <a:t>design</a:t>
            </a:r>
            <a:endParaRPr lang="es-ES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46748" y="1277277"/>
            <a:ext cx="7727950" cy="4062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heavy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Correlational-associative</a:t>
            </a:r>
            <a:r>
              <a:rPr lang="es-ES" sz="2400" u="heavy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u="heavy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tradition</a:t>
            </a:r>
            <a:endParaRPr lang="es-ES" sz="2400" u="heavy" spc="-15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endParaRPr lang="es-ES" sz="2400" u="heavy" spc="-15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Idiographic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approach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Evaluation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of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differences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individuals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groups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Determination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of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correlations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/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associations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variables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factors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Field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research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Main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types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of non-experimental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research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Survey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methodology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observational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methodology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(case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studies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).</a:t>
            </a:r>
          </a:p>
          <a:p>
            <a:pPr marL="355600" indent="-342900">
              <a:lnSpc>
                <a:spcPct val="100000"/>
              </a:lnSpc>
              <a:buClr>
                <a:srgbClr val="C00000"/>
              </a:buClr>
              <a:buFont typeface="Wingdings"/>
              <a:buChar char=""/>
              <a:tabLst>
                <a:tab pos="355600" algn="l"/>
              </a:tabLst>
            </a:pP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Qualitative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Methodology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es-ES" sz="2400" u="sng" spc="-15" dirty="0" err="1">
                <a:solidFill>
                  <a:srgbClr val="000000"/>
                </a:solidFill>
                <a:latin typeface="Times New Roman"/>
                <a:cs typeface="Times New Roman"/>
              </a:rPr>
              <a:t>e.g</a:t>
            </a:r>
            <a:r>
              <a:rPr lang="es-ES" sz="2400" u="sng" spc="-15" dirty="0">
                <a:solidFill>
                  <a:srgbClr val="000000"/>
                </a:solidFill>
                <a:latin typeface="Times New Roman"/>
                <a:cs typeface="Times New Roman"/>
              </a:rPr>
              <a:t>., interviews).</a:t>
            </a:r>
            <a:endParaRPr sz="2000" u="sng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/>
              <a:t>Research</a:t>
            </a:r>
            <a:r>
              <a:rPr lang="es-ES" sz="2400" dirty="0"/>
              <a:t> </a:t>
            </a:r>
            <a:r>
              <a:rPr lang="es-ES" sz="2400" dirty="0" err="1"/>
              <a:t>methods</a:t>
            </a:r>
            <a:r>
              <a:rPr lang="es-ES" sz="2400" dirty="0"/>
              <a:t> and </a:t>
            </a:r>
            <a:r>
              <a:rPr lang="es-ES" sz="2400" dirty="0" err="1"/>
              <a:t>design</a:t>
            </a:r>
            <a:endParaRPr lang="es-E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60083" y="1645253"/>
            <a:ext cx="7312659" cy="4062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815" indent="-285115">
              <a:lnSpc>
                <a:spcPct val="100000"/>
              </a:lnSpc>
              <a:buClr>
                <a:srgbClr val="BF0000"/>
              </a:buClr>
              <a:buFont typeface="Times New Roman"/>
              <a:buChar char="–"/>
              <a:tabLst>
                <a:tab pos="298450" algn="l"/>
              </a:tabLst>
            </a:pP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Survey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methodology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</a:p>
          <a:p>
            <a:pPr marL="12700">
              <a:lnSpc>
                <a:spcPct val="100000"/>
              </a:lnSpc>
              <a:buClr>
                <a:srgbClr val="BF0000"/>
              </a:buClr>
              <a:tabLst>
                <a:tab pos="298450" algn="l"/>
              </a:tabLst>
            </a:pP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Its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aim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is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describe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characteristics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of a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population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fromresponses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surveys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or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questionnaires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</a:p>
          <a:p>
            <a:pPr marL="297815" indent="-285115">
              <a:lnSpc>
                <a:spcPct val="100000"/>
              </a:lnSpc>
              <a:buClr>
                <a:srgbClr val="BF0000"/>
              </a:buClr>
              <a:buFont typeface="Times New Roman"/>
              <a:buChar char="–"/>
              <a:tabLst>
                <a:tab pos="298450" algn="l"/>
              </a:tabLst>
            </a:pPr>
            <a:endParaRPr lang="es-ES" sz="2400" i="1" spc="-15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297815" indent="-285115">
              <a:lnSpc>
                <a:spcPct val="100000"/>
              </a:lnSpc>
              <a:buClr>
                <a:srgbClr val="BF0000"/>
              </a:buClr>
              <a:buFont typeface="Times New Roman"/>
              <a:buChar char="–"/>
              <a:tabLst>
                <a:tab pos="298450" algn="l"/>
              </a:tabLst>
            </a:pP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Observational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methodology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</a:p>
          <a:p>
            <a:pPr marL="12700">
              <a:lnSpc>
                <a:spcPct val="100000"/>
              </a:lnSpc>
              <a:buClr>
                <a:srgbClr val="BF0000"/>
              </a:buClr>
              <a:tabLst>
                <a:tab pos="298450" algn="l"/>
              </a:tabLst>
            </a:pP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Its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aim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is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describe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phenomena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occurring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in natural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environments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.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It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is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a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systematic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record of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behavior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</a:p>
          <a:p>
            <a:pPr marL="297815" indent="-285115">
              <a:lnSpc>
                <a:spcPct val="100000"/>
              </a:lnSpc>
              <a:buClr>
                <a:srgbClr val="BF0000"/>
              </a:buClr>
              <a:buFont typeface="Times New Roman"/>
              <a:buChar char="–"/>
              <a:tabLst>
                <a:tab pos="298450" algn="l"/>
              </a:tabLst>
            </a:pPr>
            <a:endParaRPr lang="es-ES" sz="2400" i="1" spc="-15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297815" indent="-285115">
              <a:lnSpc>
                <a:spcPct val="100000"/>
              </a:lnSpc>
              <a:buClr>
                <a:srgbClr val="BF0000"/>
              </a:buClr>
              <a:buFont typeface="Times New Roman"/>
              <a:buChar char="–"/>
              <a:tabLst>
                <a:tab pos="298450" algn="l"/>
              </a:tabLst>
            </a:pP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Qualitative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s-ES" sz="2400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Methodology</a:t>
            </a:r>
            <a:r>
              <a:rPr lang="es-ES" sz="2400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</a:p>
          <a:p>
            <a:pPr marL="12700">
              <a:lnSpc>
                <a:spcPct val="100000"/>
              </a:lnSpc>
              <a:buClr>
                <a:srgbClr val="BF0000"/>
              </a:buClr>
              <a:tabLst>
                <a:tab pos="298450" algn="l"/>
              </a:tabLst>
            </a:pP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Its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aim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describe a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phenomenon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seeking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more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meaning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than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ES" sz="2400" dirty="0" err="1">
                <a:solidFill>
                  <a:srgbClr val="FF0000"/>
                </a:solidFill>
                <a:latin typeface="Times New Roman"/>
                <a:cs typeface="Times New Roman"/>
              </a:rPr>
              <a:t>quantification</a:t>
            </a:r>
            <a:r>
              <a:rPr lang="es-ES" sz="240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/>
              <a:t>Research</a:t>
            </a:r>
            <a:r>
              <a:rPr lang="es-ES" sz="2400" dirty="0"/>
              <a:t> </a:t>
            </a:r>
            <a:r>
              <a:rPr lang="es-ES" sz="2400" dirty="0" err="1"/>
              <a:t>methods</a:t>
            </a:r>
            <a:r>
              <a:rPr lang="es-ES" sz="2400" dirty="0"/>
              <a:t> and </a:t>
            </a:r>
            <a:r>
              <a:rPr lang="es-ES" sz="2400" dirty="0" err="1"/>
              <a:t>design</a:t>
            </a:r>
            <a:endParaRPr lang="es-ES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14400" y="1582341"/>
            <a:ext cx="5943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Experimental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quasi</a:t>
            </a:r>
            <a:r>
              <a:rPr lang="es-ES" dirty="0"/>
              <a:t>-experimental </a:t>
            </a:r>
            <a:r>
              <a:rPr lang="es-ES" dirty="0" err="1"/>
              <a:t>methodology</a:t>
            </a:r>
            <a:r>
              <a:rPr lang="es-ES" dirty="0"/>
              <a:t>:</a:t>
            </a:r>
          </a:p>
          <a:p>
            <a:endParaRPr lang="es-ES" dirty="0"/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most</a:t>
            </a:r>
            <a:r>
              <a:rPr lang="es-ES" dirty="0"/>
              <a:t> </a:t>
            </a:r>
            <a:r>
              <a:rPr lang="es-ES" dirty="0" err="1"/>
              <a:t>common</a:t>
            </a:r>
            <a:r>
              <a:rPr lang="es-ES" dirty="0"/>
              <a:t> </a:t>
            </a:r>
            <a:r>
              <a:rPr lang="es-ES" dirty="0" err="1"/>
              <a:t>techniques</a:t>
            </a:r>
            <a:r>
              <a:rPr lang="es-ES" dirty="0"/>
              <a:t> of data </a:t>
            </a:r>
            <a:r>
              <a:rPr lang="es-ES" dirty="0" err="1"/>
              <a:t>analysis</a:t>
            </a:r>
            <a:endParaRPr lang="es-ES" dirty="0"/>
          </a:p>
          <a:p>
            <a:r>
              <a:rPr lang="es-ES" dirty="0" err="1"/>
              <a:t>consist</a:t>
            </a:r>
            <a:r>
              <a:rPr lang="es-ES" dirty="0"/>
              <a:t> </a:t>
            </a:r>
            <a:r>
              <a:rPr lang="es-ES" dirty="0" err="1"/>
              <a:t>contrast</a:t>
            </a:r>
            <a:r>
              <a:rPr lang="es-ES" dirty="0"/>
              <a:t> of </a:t>
            </a:r>
            <a:r>
              <a:rPr lang="es-ES" dirty="0" err="1"/>
              <a:t>means</a:t>
            </a:r>
            <a:r>
              <a:rPr lang="es-ES" dirty="0"/>
              <a:t>: t-test, ANOVA, etc. </a:t>
            </a:r>
          </a:p>
          <a:p>
            <a:endParaRPr lang="es-ES" dirty="0"/>
          </a:p>
          <a:p>
            <a:r>
              <a:rPr lang="es-ES" dirty="0" err="1"/>
              <a:t>Correlational</a:t>
            </a:r>
            <a:r>
              <a:rPr lang="es-ES" dirty="0"/>
              <a:t> </a:t>
            </a:r>
            <a:r>
              <a:rPr lang="es-ES" dirty="0" err="1"/>
              <a:t>methodology</a:t>
            </a:r>
            <a:r>
              <a:rPr lang="es-ES" dirty="0"/>
              <a:t>:</a:t>
            </a:r>
          </a:p>
          <a:p>
            <a:endParaRPr lang="es-ES" dirty="0"/>
          </a:p>
          <a:p>
            <a:r>
              <a:rPr lang="es-ES" dirty="0"/>
              <a:t>Pearson </a:t>
            </a:r>
            <a:r>
              <a:rPr lang="es-ES" dirty="0" err="1"/>
              <a:t>coefficient</a:t>
            </a:r>
            <a:r>
              <a:rPr lang="es-ES" dirty="0"/>
              <a:t>,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, </a:t>
            </a:r>
            <a:r>
              <a:rPr lang="es-ES" dirty="0" err="1"/>
              <a:t>such</a:t>
            </a:r>
            <a:r>
              <a:rPr lang="es-ES" dirty="0"/>
              <a:t> as as χ2, </a:t>
            </a:r>
            <a:r>
              <a:rPr lang="es-ES" dirty="0" err="1" smtClean="0"/>
              <a:t>regression</a:t>
            </a:r>
            <a:r>
              <a:rPr lang="es-ES" dirty="0" smtClean="0"/>
              <a:t> </a:t>
            </a:r>
            <a:r>
              <a:rPr lang="es-ES" dirty="0" err="1"/>
              <a:t>models</a:t>
            </a:r>
            <a:r>
              <a:rPr lang="es-ES" dirty="0"/>
              <a:t> in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more </a:t>
            </a:r>
            <a:r>
              <a:rPr lang="es-ES" dirty="0" err="1"/>
              <a:t>factors</a:t>
            </a:r>
            <a:r>
              <a:rPr lang="es-ES" dirty="0"/>
              <a:t> are </a:t>
            </a:r>
            <a:r>
              <a:rPr lang="es-ES" dirty="0" err="1"/>
              <a:t>explained</a:t>
            </a:r>
            <a:r>
              <a:rPr lang="es-ES" dirty="0"/>
              <a:t> are </a:t>
            </a:r>
            <a:r>
              <a:rPr lang="es-ES" dirty="0" err="1"/>
              <a:t>also</a:t>
            </a:r>
            <a:r>
              <a:rPr lang="es-ES" dirty="0"/>
              <a:t> </a:t>
            </a:r>
            <a:r>
              <a:rPr lang="es-ES" dirty="0" err="1"/>
              <a:t>used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a </a:t>
            </a:r>
            <a:r>
              <a:rPr lang="es-ES" dirty="0" err="1"/>
              <a:t>mathematical</a:t>
            </a:r>
            <a:r>
              <a:rPr lang="es-ES" dirty="0"/>
              <a:t> </a:t>
            </a:r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based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variables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factors</a:t>
            </a:r>
            <a:r>
              <a:rPr lang="es-ES" dirty="0"/>
              <a:t> (single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multiple</a:t>
            </a:r>
            <a:r>
              <a:rPr lang="es-ES" dirty="0"/>
              <a:t> linear </a:t>
            </a:r>
            <a:r>
              <a:rPr lang="es-ES" dirty="0" err="1"/>
              <a:t>regression</a:t>
            </a:r>
            <a:r>
              <a:rPr lang="es-ES" dirty="0"/>
              <a:t>, </a:t>
            </a:r>
            <a:r>
              <a:rPr lang="es-ES" dirty="0" err="1"/>
              <a:t>logistic</a:t>
            </a:r>
            <a:r>
              <a:rPr lang="es-ES" dirty="0"/>
              <a:t> </a:t>
            </a:r>
            <a:r>
              <a:rPr lang="es-ES" dirty="0" err="1"/>
              <a:t>regression</a:t>
            </a:r>
            <a:r>
              <a:rPr lang="es-ES" dirty="0"/>
              <a:t>, etc.)</a:t>
            </a:r>
          </a:p>
        </p:txBody>
      </p:sp>
      <p:sp>
        <p:nvSpPr>
          <p:cNvPr id="4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Data </a:t>
            </a:r>
            <a:r>
              <a:rPr lang="es-ES" sz="2400" dirty="0" err="1"/>
              <a:t>analysis</a:t>
            </a:r>
            <a:r>
              <a:rPr lang="es-ES" sz="2400" dirty="0"/>
              <a:t>, </a:t>
            </a:r>
            <a:r>
              <a:rPr lang="es-ES" sz="2400" dirty="0" err="1"/>
              <a:t>interpretation</a:t>
            </a:r>
            <a:r>
              <a:rPr lang="es-ES" sz="2400" dirty="0"/>
              <a:t> and </a:t>
            </a:r>
            <a:r>
              <a:rPr lang="es-ES" sz="2400" dirty="0" err="1"/>
              <a:t>evaluation</a:t>
            </a:r>
            <a:r>
              <a:rPr lang="es-ES" sz="2400" dirty="0"/>
              <a:t> of </a:t>
            </a:r>
            <a:r>
              <a:rPr lang="es-ES" sz="2400" dirty="0" err="1"/>
              <a:t>results</a:t>
            </a:r>
            <a:r>
              <a:rPr lang="es-E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26171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3400" y="1447800"/>
            <a:ext cx="822960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last</a:t>
            </a:r>
            <a:r>
              <a:rPr lang="es-ES" sz="2800" dirty="0"/>
              <a:t> </a:t>
            </a:r>
            <a:r>
              <a:rPr lang="es-ES" sz="2800" dirty="0" err="1"/>
              <a:t>step</a:t>
            </a:r>
            <a:r>
              <a:rPr lang="es-ES" sz="2800" dirty="0"/>
              <a:t> of </a:t>
            </a:r>
            <a:r>
              <a:rPr lang="es-ES" sz="2800" dirty="0" err="1"/>
              <a:t>any</a:t>
            </a:r>
            <a:r>
              <a:rPr lang="es-ES" sz="2800" dirty="0"/>
              <a:t> </a:t>
            </a:r>
            <a:r>
              <a:rPr lang="es-ES" sz="2800" dirty="0" err="1"/>
              <a:t>scientific</a:t>
            </a:r>
            <a:r>
              <a:rPr lang="es-ES" sz="2800" dirty="0"/>
              <a:t> </a:t>
            </a:r>
            <a:r>
              <a:rPr lang="es-ES" sz="2800" dirty="0" err="1"/>
              <a:t>research</a:t>
            </a:r>
            <a:r>
              <a:rPr lang="es-ES" sz="2800" dirty="0"/>
              <a:t> </a:t>
            </a:r>
            <a:r>
              <a:rPr lang="es-ES" sz="2800" dirty="0" err="1"/>
              <a:t>is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dissemination</a:t>
            </a:r>
            <a:r>
              <a:rPr lang="es-ES" sz="2800" dirty="0"/>
              <a:t> of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findings</a:t>
            </a:r>
            <a:r>
              <a:rPr lang="es-ES" sz="2800" dirty="0"/>
              <a:t> so </a:t>
            </a:r>
            <a:r>
              <a:rPr lang="es-ES" sz="2800" dirty="0" err="1"/>
              <a:t>that</a:t>
            </a:r>
            <a:r>
              <a:rPr lang="es-ES" sz="2800" dirty="0"/>
              <a:t> </a:t>
            </a:r>
            <a:r>
              <a:rPr lang="es-ES" sz="2800" dirty="0" err="1"/>
              <a:t>it</a:t>
            </a:r>
            <a:r>
              <a:rPr lang="es-ES" sz="2800" dirty="0"/>
              <a:t> </a:t>
            </a:r>
            <a:r>
              <a:rPr lang="es-ES" sz="2800" dirty="0" err="1"/>
              <a:t>is</a:t>
            </a:r>
            <a:r>
              <a:rPr lang="es-ES" sz="2800" dirty="0"/>
              <a:t> </a:t>
            </a:r>
            <a:r>
              <a:rPr lang="es-ES" sz="2800" dirty="0" err="1"/>
              <a:t>shared</a:t>
            </a:r>
            <a:r>
              <a:rPr lang="es-ES" sz="2800" dirty="0"/>
              <a:t> </a:t>
            </a:r>
            <a:r>
              <a:rPr lang="es-ES" sz="2800" dirty="0" err="1"/>
              <a:t>with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scientific</a:t>
            </a:r>
            <a:r>
              <a:rPr lang="es-ES" sz="2800" dirty="0"/>
              <a:t> </a:t>
            </a:r>
            <a:r>
              <a:rPr lang="es-ES" sz="2800" dirty="0" err="1"/>
              <a:t>community</a:t>
            </a:r>
            <a:r>
              <a:rPr lang="en-US" sz="2800" dirty="0"/>
              <a:t>.</a:t>
            </a:r>
          </a:p>
          <a:p>
            <a:endParaRPr lang="es-ES" sz="2800" dirty="0"/>
          </a:p>
          <a:p>
            <a:pPr marL="457200" indent="-457200">
              <a:buFontTx/>
              <a:buChar char="-"/>
            </a:pPr>
            <a:r>
              <a:rPr lang="es-ES" sz="2800" dirty="0" err="1"/>
              <a:t>If</a:t>
            </a:r>
            <a:r>
              <a:rPr lang="es-ES" sz="2800" dirty="0"/>
              <a:t> </a:t>
            </a:r>
            <a:r>
              <a:rPr lang="es-ES" sz="2800" dirty="0" err="1"/>
              <a:t>there</a:t>
            </a:r>
            <a:r>
              <a:rPr lang="es-ES" sz="2800" dirty="0"/>
              <a:t> </a:t>
            </a:r>
            <a:r>
              <a:rPr lang="es-ES" sz="2800" dirty="0" err="1"/>
              <a:t>is</a:t>
            </a:r>
            <a:r>
              <a:rPr lang="es-ES" sz="2800" dirty="0"/>
              <a:t> no </a:t>
            </a:r>
            <a:r>
              <a:rPr lang="es-ES" sz="2800" dirty="0" err="1"/>
              <a:t>diffusion</a:t>
            </a:r>
            <a:r>
              <a:rPr lang="es-ES" sz="2800" dirty="0"/>
              <a:t>,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research</a:t>
            </a:r>
            <a:r>
              <a:rPr lang="es-ES" sz="2800" dirty="0"/>
              <a:t> </a:t>
            </a:r>
            <a:r>
              <a:rPr lang="es-ES" sz="2800" dirty="0" err="1"/>
              <a:t>is</a:t>
            </a:r>
            <a:r>
              <a:rPr lang="es-ES" sz="2800" dirty="0"/>
              <a:t> </a:t>
            </a:r>
            <a:r>
              <a:rPr lang="es-ES" sz="2800" dirty="0" err="1"/>
              <a:t>unknown</a:t>
            </a:r>
            <a:r>
              <a:rPr lang="es-ES" sz="2800" dirty="0"/>
              <a:t> and </a:t>
            </a:r>
            <a:r>
              <a:rPr lang="es-ES" sz="2800" dirty="0" err="1"/>
              <a:t>therefore</a:t>
            </a:r>
            <a:r>
              <a:rPr lang="es-ES" sz="2800" dirty="0"/>
              <a:t> </a:t>
            </a:r>
            <a:r>
              <a:rPr lang="es-ES" sz="2800" dirty="0" err="1"/>
              <a:t>with</a:t>
            </a:r>
            <a:r>
              <a:rPr lang="es-ES" sz="2800" dirty="0"/>
              <a:t> no real </a:t>
            </a:r>
            <a:r>
              <a:rPr lang="es-ES" sz="2800" dirty="0" err="1"/>
              <a:t>impact</a:t>
            </a:r>
            <a:endParaRPr lang="es-ES" sz="2800" dirty="0"/>
          </a:p>
          <a:p>
            <a:pPr marL="457200" indent="-457200">
              <a:buFontTx/>
              <a:buChar char="-"/>
            </a:pPr>
            <a:endParaRPr lang="es-ES" sz="2800" dirty="0"/>
          </a:p>
          <a:p>
            <a:pPr marL="457200" indent="-457200">
              <a:buFontTx/>
              <a:buChar char="-"/>
            </a:pPr>
            <a:r>
              <a:rPr lang="es-ES" sz="2800" dirty="0" err="1"/>
              <a:t>How</a:t>
            </a:r>
            <a:r>
              <a:rPr lang="es-ES" sz="2800" dirty="0"/>
              <a:t> can </a:t>
            </a:r>
            <a:r>
              <a:rPr lang="es-ES" sz="2800" dirty="0" err="1"/>
              <a:t>we</a:t>
            </a:r>
            <a:r>
              <a:rPr lang="es-ES" sz="2800" dirty="0"/>
              <a:t> do </a:t>
            </a:r>
            <a:r>
              <a:rPr lang="es-ES" sz="2800" dirty="0" err="1"/>
              <a:t>that</a:t>
            </a:r>
            <a:r>
              <a:rPr lang="es-ES" sz="2800" dirty="0"/>
              <a:t>?</a:t>
            </a:r>
          </a:p>
          <a:p>
            <a:pPr marL="457200" indent="-457200">
              <a:buFontTx/>
              <a:buChar char="-"/>
            </a:pPr>
            <a:endParaRPr lang="es-ES" sz="2800" dirty="0"/>
          </a:p>
          <a:p>
            <a:r>
              <a:rPr lang="es-ES" sz="2800" dirty="0"/>
              <a:t>• </a:t>
            </a:r>
            <a:r>
              <a:rPr lang="es-ES" sz="2800" dirty="0" err="1"/>
              <a:t>Congress</a:t>
            </a:r>
            <a:r>
              <a:rPr lang="es-ES" sz="2800" dirty="0"/>
              <a:t>: Oral </a:t>
            </a:r>
            <a:r>
              <a:rPr lang="es-ES" sz="2800" dirty="0" err="1"/>
              <a:t>presentations</a:t>
            </a:r>
            <a:r>
              <a:rPr lang="es-ES" sz="2800" dirty="0"/>
              <a:t> / Posters</a:t>
            </a:r>
          </a:p>
          <a:p>
            <a:r>
              <a:rPr lang="es-ES" sz="2800" dirty="0"/>
              <a:t> • </a:t>
            </a:r>
            <a:r>
              <a:rPr lang="es-ES" sz="2800" dirty="0" err="1"/>
              <a:t>Scientific</a:t>
            </a:r>
            <a:r>
              <a:rPr lang="es-ES" sz="2800" dirty="0"/>
              <a:t> </a:t>
            </a:r>
            <a:r>
              <a:rPr lang="es-ES" sz="2800" dirty="0" err="1"/>
              <a:t>journals</a:t>
            </a:r>
            <a:r>
              <a:rPr lang="es-ES" sz="2800" dirty="0"/>
              <a:t>:</a:t>
            </a:r>
          </a:p>
          <a:p>
            <a:r>
              <a:rPr lang="es-ES" sz="2800" dirty="0"/>
              <a:t>- </a:t>
            </a:r>
            <a:r>
              <a:rPr lang="es-ES" sz="2800" dirty="0" err="1"/>
              <a:t>Impact</a:t>
            </a:r>
            <a:r>
              <a:rPr lang="es-ES" sz="2800" dirty="0"/>
              <a:t> </a:t>
            </a:r>
            <a:r>
              <a:rPr lang="es-ES" sz="2800" dirty="0" err="1"/>
              <a:t>Index</a:t>
            </a:r>
            <a:r>
              <a:rPr lang="es-ES" sz="2800" dirty="0"/>
              <a:t>: </a:t>
            </a:r>
            <a:r>
              <a:rPr lang="es-ES" sz="2800" dirty="0" err="1"/>
              <a:t>Journals</a:t>
            </a:r>
            <a:r>
              <a:rPr lang="es-ES" sz="2800" dirty="0"/>
              <a:t> </a:t>
            </a:r>
            <a:r>
              <a:rPr lang="es-ES" sz="2800" dirty="0" err="1"/>
              <a:t>with</a:t>
            </a:r>
            <a:r>
              <a:rPr lang="es-ES" sz="2800" dirty="0"/>
              <a:t> more </a:t>
            </a:r>
            <a:r>
              <a:rPr lang="es-ES" sz="2800" dirty="0" err="1"/>
              <a:t>impact</a:t>
            </a:r>
            <a:r>
              <a:rPr lang="es-ES" sz="2800" dirty="0"/>
              <a:t> (Q1).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38400" y="1219200"/>
            <a:ext cx="242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.</a:t>
            </a:r>
            <a:endParaRPr lang="es-ES" dirty="0">
              <a:latin typeface="Times New Roman"/>
              <a:cs typeface="Times New Roman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57400" y="685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5" name="object 2"/>
          <p:cNvSpPr/>
          <p:nvPr/>
        </p:nvSpPr>
        <p:spPr>
          <a:xfrm>
            <a:off x="607449" y="399785"/>
            <a:ext cx="7781925" cy="730885"/>
          </a:xfrm>
          <a:custGeom>
            <a:avLst/>
            <a:gdLst/>
            <a:ahLst/>
            <a:cxnLst/>
            <a:rect l="l" t="t" r="r" b="b"/>
            <a:pathLst>
              <a:path w="7781925" h="730885">
                <a:moveTo>
                  <a:pt x="7781540" y="0"/>
                </a:moveTo>
                <a:lnTo>
                  <a:pt x="0" y="0"/>
                </a:lnTo>
                <a:lnTo>
                  <a:pt x="0" y="730757"/>
                </a:lnTo>
                <a:lnTo>
                  <a:pt x="7781540" y="730757"/>
                </a:lnTo>
                <a:lnTo>
                  <a:pt x="7781540" y="725423"/>
                </a:lnTo>
                <a:lnTo>
                  <a:pt x="9143" y="725423"/>
                </a:lnTo>
                <a:lnTo>
                  <a:pt x="4571" y="720851"/>
                </a:lnTo>
                <a:lnTo>
                  <a:pt x="9143" y="720851"/>
                </a:lnTo>
                <a:lnTo>
                  <a:pt x="9143" y="9905"/>
                </a:lnTo>
                <a:lnTo>
                  <a:pt x="4571" y="9905"/>
                </a:lnTo>
                <a:lnTo>
                  <a:pt x="9143" y="5333"/>
                </a:lnTo>
                <a:lnTo>
                  <a:pt x="7781540" y="5333"/>
                </a:lnTo>
                <a:lnTo>
                  <a:pt x="7781540" y="0"/>
                </a:lnTo>
                <a:close/>
              </a:path>
              <a:path w="7781925" h="730885">
                <a:moveTo>
                  <a:pt x="9143" y="720851"/>
                </a:moveTo>
                <a:lnTo>
                  <a:pt x="4571" y="720851"/>
                </a:lnTo>
                <a:lnTo>
                  <a:pt x="9143" y="725423"/>
                </a:lnTo>
                <a:lnTo>
                  <a:pt x="9143" y="720851"/>
                </a:lnTo>
                <a:close/>
              </a:path>
              <a:path w="7781925" h="730885">
                <a:moveTo>
                  <a:pt x="7772396" y="720851"/>
                </a:moveTo>
                <a:lnTo>
                  <a:pt x="9143" y="720851"/>
                </a:lnTo>
                <a:lnTo>
                  <a:pt x="9143" y="725423"/>
                </a:lnTo>
                <a:lnTo>
                  <a:pt x="7772396" y="725423"/>
                </a:lnTo>
                <a:lnTo>
                  <a:pt x="7772396" y="720851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7772396" y="725423"/>
                </a:lnTo>
                <a:lnTo>
                  <a:pt x="7776968" y="720851"/>
                </a:lnTo>
                <a:lnTo>
                  <a:pt x="7781540" y="720851"/>
                </a:lnTo>
                <a:lnTo>
                  <a:pt x="7781540" y="9905"/>
                </a:lnTo>
                <a:lnTo>
                  <a:pt x="7776968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720851"/>
                </a:moveTo>
                <a:lnTo>
                  <a:pt x="7776968" y="720851"/>
                </a:lnTo>
                <a:lnTo>
                  <a:pt x="7772396" y="725423"/>
                </a:lnTo>
                <a:lnTo>
                  <a:pt x="7781540" y="725423"/>
                </a:lnTo>
                <a:lnTo>
                  <a:pt x="7781540" y="720851"/>
                </a:lnTo>
                <a:close/>
              </a:path>
              <a:path w="7781925" h="730885">
                <a:moveTo>
                  <a:pt x="9143" y="5333"/>
                </a:moveTo>
                <a:lnTo>
                  <a:pt x="4571" y="9905"/>
                </a:lnTo>
                <a:lnTo>
                  <a:pt x="9143" y="9905"/>
                </a:lnTo>
                <a:lnTo>
                  <a:pt x="9143" y="5333"/>
                </a:lnTo>
                <a:close/>
              </a:path>
              <a:path w="7781925" h="730885">
                <a:moveTo>
                  <a:pt x="7772396" y="5333"/>
                </a:moveTo>
                <a:lnTo>
                  <a:pt x="9143" y="5333"/>
                </a:lnTo>
                <a:lnTo>
                  <a:pt x="9143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1925" h="730885">
                <a:moveTo>
                  <a:pt x="7781540" y="5333"/>
                </a:moveTo>
                <a:lnTo>
                  <a:pt x="7772396" y="5333"/>
                </a:lnTo>
                <a:lnTo>
                  <a:pt x="7776968" y="9905"/>
                </a:lnTo>
                <a:lnTo>
                  <a:pt x="7781540" y="9905"/>
                </a:lnTo>
                <a:lnTo>
                  <a:pt x="7781540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research</a:t>
            </a:r>
            <a:r>
              <a:rPr lang="es-ES" sz="2400" dirty="0"/>
              <a:t> </a:t>
            </a:r>
            <a:r>
              <a:rPr lang="es-ES" sz="2400" dirty="0" err="1" smtClean="0"/>
              <a:t>report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60988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080" y="2314268"/>
            <a:ext cx="7967345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412115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i="1" spc="-15" dirty="0" err="1">
                <a:latin typeface="Arial"/>
                <a:cs typeface="Arial"/>
              </a:rPr>
              <a:t>Objectives</a:t>
            </a:r>
            <a:r>
              <a:rPr lang="es-ES" sz="3200" spc="-15" dirty="0">
                <a:latin typeface="Arial"/>
                <a:cs typeface="Arial"/>
              </a:rPr>
              <a:t>: </a:t>
            </a:r>
            <a:r>
              <a:rPr lang="es-ES" sz="3200" spc="-15" dirty="0" err="1">
                <a:latin typeface="Arial"/>
                <a:cs typeface="Arial"/>
              </a:rPr>
              <a:t>Scientific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5" dirty="0" err="1">
                <a:latin typeface="Arial"/>
                <a:cs typeface="Arial"/>
              </a:rPr>
              <a:t>knowledge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5" dirty="0" err="1">
                <a:latin typeface="Arial"/>
                <a:cs typeface="Arial"/>
              </a:rPr>
              <a:t>aims</a:t>
            </a:r>
            <a:r>
              <a:rPr lang="es-ES" sz="3200" spc="-15" dirty="0">
                <a:latin typeface="Arial"/>
                <a:cs typeface="Arial"/>
              </a:rPr>
              <a:t> to be </a:t>
            </a:r>
            <a:r>
              <a:rPr lang="es-ES" sz="3200" spc="-15" dirty="0" err="1">
                <a:latin typeface="Arial"/>
                <a:cs typeface="Arial"/>
              </a:rPr>
              <a:t>established</a:t>
            </a:r>
            <a:r>
              <a:rPr lang="es-ES" sz="3200" spc="-15" dirty="0">
                <a:latin typeface="Arial"/>
                <a:cs typeface="Arial"/>
              </a:rPr>
              <a:t> in </a:t>
            </a:r>
            <a:r>
              <a:rPr lang="es-ES" sz="3200" spc="-15" dirty="0" err="1">
                <a:latin typeface="Arial"/>
                <a:cs typeface="Arial"/>
              </a:rPr>
              <a:t>the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5" dirty="0" err="1">
                <a:latin typeface="Arial"/>
                <a:cs typeface="Arial"/>
              </a:rPr>
              <a:t>form</a:t>
            </a:r>
            <a:r>
              <a:rPr lang="es-ES" sz="3200" spc="-15" dirty="0">
                <a:latin typeface="Arial"/>
                <a:cs typeface="Arial"/>
              </a:rPr>
              <a:t> of </a:t>
            </a:r>
            <a:r>
              <a:rPr lang="es-ES" sz="3200" spc="-15" dirty="0" err="1">
                <a:latin typeface="Arial"/>
                <a:cs typeface="Arial"/>
              </a:rPr>
              <a:t>laws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5" dirty="0" smtClean="0">
                <a:latin typeface="Arial"/>
                <a:cs typeface="Arial"/>
              </a:rPr>
              <a:t>as general as </a:t>
            </a:r>
            <a:r>
              <a:rPr lang="es-ES" sz="3200" spc="-15" dirty="0" err="1" smtClean="0">
                <a:latin typeface="Arial"/>
                <a:cs typeface="Arial"/>
              </a:rPr>
              <a:t>possible</a:t>
            </a:r>
            <a:r>
              <a:rPr lang="es-ES" sz="3200" spc="-15" dirty="0" smtClean="0">
                <a:latin typeface="Arial"/>
                <a:cs typeface="Arial"/>
              </a:rPr>
              <a:t>.</a:t>
            </a:r>
            <a:endParaRPr lang="es-ES" sz="3200" spc="-15" dirty="0">
              <a:latin typeface="Arial"/>
              <a:cs typeface="Arial"/>
            </a:endParaRPr>
          </a:p>
          <a:p>
            <a:pPr marL="354965" marR="412115" indent="-342265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3200" i="1" spc="-25" dirty="0" err="1">
                <a:latin typeface="Arial"/>
                <a:cs typeface="Arial"/>
              </a:rPr>
              <a:t>How</a:t>
            </a:r>
            <a:r>
              <a:rPr lang="es-ES" sz="3200" i="1" spc="-25" dirty="0">
                <a:latin typeface="Arial"/>
                <a:cs typeface="Arial"/>
              </a:rPr>
              <a:t> </a:t>
            </a:r>
            <a:r>
              <a:rPr lang="es-ES" sz="3200" i="1" spc="-25" dirty="0" err="1">
                <a:latin typeface="Arial"/>
                <a:cs typeface="Arial"/>
              </a:rPr>
              <a:t>this</a:t>
            </a:r>
            <a:r>
              <a:rPr lang="es-ES" sz="3200" i="1" spc="-25" dirty="0">
                <a:latin typeface="Arial"/>
                <a:cs typeface="Arial"/>
              </a:rPr>
              <a:t> </a:t>
            </a:r>
            <a:r>
              <a:rPr lang="es-ES" sz="3200" i="1" spc="-25" dirty="0" err="1">
                <a:latin typeface="Arial"/>
                <a:cs typeface="Arial"/>
              </a:rPr>
              <a:t>knowledge</a:t>
            </a:r>
            <a:r>
              <a:rPr lang="es-ES" sz="3200" i="1" spc="-25" dirty="0">
                <a:latin typeface="Arial"/>
                <a:cs typeface="Arial"/>
              </a:rPr>
              <a:t> </a:t>
            </a:r>
            <a:r>
              <a:rPr lang="es-ES" sz="3200" i="1" spc="-25" dirty="0" err="1">
                <a:latin typeface="Arial"/>
                <a:cs typeface="Arial"/>
              </a:rPr>
              <a:t>is</a:t>
            </a:r>
            <a:r>
              <a:rPr lang="es-ES" sz="3200" i="1" spc="-25" dirty="0">
                <a:latin typeface="Arial"/>
                <a:cs typeface="Arial"/>
              </a:rPr>
              <a:t> </a:t>
            </a:r>
            <a:r>
              <a:rPr lang="es-ES" sz="3200" i="1" spc="-25" dirty="0" err="1">
                <a:latin typeface="Arial"/>
                <a:cs typeface="Arial"/>
              </a:rPr>
              <a:t>acquired</a:t>
            </a:r>
            <a:r>
              <a:rPr lang="es-ES" sz="3200" spc="-25" dirty="0">
                <a:latin typeface="Arial"/>
                <a:cs typeface="Arial"/>
              </a:rPr>
              <a:t>: </a:t>
            </a:r>
            <a:r>
              <a:rPr lang="es-ES" sz="3200" spc="-15" dirty="0" err="1">
                <a:latin typeface="Arial"/>
                <a:cs typeface="Arial"/>
              </a:rPr>
              <a:t>Scientific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5" dirty="0" err="1">
                <a:latin typeface="Arial"/>
                <a:cs typeface="Arial"/>
              </a:rPr>
              <a:t>knowledge</a:t>
            </a:r>
            <a:r>
              <a:rPr lang="es-ES" sz="3200" spc="-15" dirty="0">
                <a:latin typeface="Arial"/>
                <a:cs typeface="Arial"/>
              </a:rPr>
              <a:t> </a:t>
            </a:r>
            <a:r>
              <a:rPr lang="es-ES" sz="3200" spc="-15" dirty="0" err="1">
                <a:latin typeface="Arial"/>
                <a:cs typeface="Arial"/>
              </a:rPr>
              <a:t>i</a:t>
            </a:r>
            <a:r>
              <a:rPr lang="es-ES" sz="3200" spc="-25" dirty="0" err="1">
                <a:latin typeface="Arial"/>
                <a:cs typeface="Arial"/>
              </a:rPr>
              <a:t>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acquired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using</a:t>
            </a:r>
            <a:r>
              <a:rPr lang="es-ES" sz="3200" spc="-25" dirty="0">
                <a:latin typeface="Arial"/>
                <a:cs typeface="Arial"/>
              </a:rPr>
              <a:t> a </a:t>
            </a:r>
            <a:r>
              <a:rPr lang="es-ES" sz="3200" spc="-25" dirty="0" err="1">
                <a:latin typeface="Arial"/>
                <a:cs typeface="Arial"/>
              </a:rPr>
              <a:t>standardized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method</a:t>
            </a:r>
            <a:r>
              <a:rPr lang="es-ES" sz="3200" spc="-25" dirty="0">
                <a:latin typeface="Arial"/>
                <a:cs typeface="Arial"/>
              </a:rPr>
              <a:t>: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scientific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method</a:t>
            </a:r>
            <a:r>
              <a:rPr lang="es-ES" sz="3200" spc="-25" dirty="0">
                <a:latin typeface="Arial"/>
                <a:cs typeface="Arial"/>
              </a:rPr>
              <a:t>. </a:t>
            </a:r>
            <a:r>
              <a:rPr lang="es-ES" sz="3200" spc="-25" dirty="0" err="1">
                <a:latin typeface="Arial"/>
                <a:cs typeface="Arial"/>
              </a:rPr>
              <a:t>One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main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feature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is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replicability</a:t>
            </a:r>
            <a:r>
              <a:rPr lang="es-ES" sz="3200" spc="-25" dirty="0">
                <a:latin typeface="Arial"/>
                <a:cs typeface="Arial"/>
              </a:rPr>
              <a:t>, </a:t>
            </a:r>
            <a:r>
              <a:rPr lang="es-ES" sz="3200" spc="-25" dirty="0" err="1">
                <a:latin typeface="Arial"/>
                <a:cs typeface="Arial"/>
              </a:rPr>
              <a:t>allowing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consensus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within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the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scientific</a:t>
            </a:r>
            <a:r>
              <a:rPr lang="es-ES" sz="3200" spc="-25" dirty="0">
                <a:latin typeface="Arial"/>
                <a:cs typeface="Arial"/>
              </a:rPr>
              <a:t> </a:t>
            </a:r>
            <a:r>
              <a:rPr lang="es-ES" sz="3200" spc="-25" dirty="0" err="1">
                <a:latin typeface="Arial"/>
                <a:cs typeface="Arial"/>
              </a:rPr>
              <a:t>community</a:t>
            </a:r>
            <a:r>
              <a:rPr lang="es-ES" sz="3200" spc="-2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5"/>
          <p:cNvSpPr/>
          <p:nvPr/>
        </p:nvSpPr>
        <p:spPr>
          <a:xfrm>
            <a:off x="606687" y="1047485"/>
            <a:ext cx="7782559" cy="901065"/>
          </a:xfrm>
          <a:custGeom>
            <a:avLst/>
            <a:gdLst/>
            <a:ahLst/>
            <a:cxnLst/>
            <a:rect l="l" t="t" r="r" b="b"/>
            <a:pathLst>
              <a:path w="7782559" h="901064">
                <a:moveTo>
                  <a:pt x="7782302" y="0"/>
                </a:moveTo>
                <a:lnTo>
                  <a:pt x="0" y="0"/>
                </a:lnTo>
                <a:lnTo>
                  <a:pt x="0" y="900683"/>
                </a:lnTo>
                <a:lnTo>
                  <a:pt x="7782302" y="900683"/>
                </a:lnTo>
                <a:lnTo>
                  <a:pt x="7782302" y="895349"/>
                </a:lnTo>
                <a:lnTo>
                  <a:pt x="9905" y="895349"/>
                </a:lnTo>
                <a:lnTo>
                  <a:pt x="5333" y="890777"/>
                </a:lnTo>
                <a:lnTo>
                  <a:pt x="9905" y="890777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901064">
                <a:moveTo>
                  <a:pt x="9905" y="890777"/>
                </a:moveTo>
                <a:lnTo>
                  <a:pt x="5333" y="890777"/>
                </a:lnTo>
                <a:lnTo>
                  <a:pt x="9905" y="895349"/>
                </a:lnTo>
                <a:lnTo>
                  <a:pt x="9905" y="890777"/>
                </a:lnTo>
                <a:close/>
              </a:path>
              <a:path w="7782559" h="901064">
                <a:moveTo>
                  <a:pt x="7772396" y="890777"/>
                </a:moveTo>
                <a:lnTo>
                  <a:pt x="9905" y="890777"/>
                </a:lnTo>
                <a:lnTo>
                  <a:pt x="9905" y="895349"/>
                </a:lnTo>
                <a:lnTo>
                  <a:pt x="7772396" y="895349"/>
                </a:lnTo>
                <a:lnTo>
                  <a:pt x="7772396" y="890777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7772396" y="895349"/>
                </a:lnTo>
                <a:lnTo>
                  <a:pt x="7777730" y="890777"/>
                </a:lnTo>
                <a:lnTo>
                  <a:pt x="7782302" y="890777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890777"/>
                </a:moveTo>
                <a:lnTo>
                  <a:pt x="7777730" y="890777"/>
                </a:lnTo>
                <a:lnTo>
                  <a:pt x="7772396" y="895349"/>
                </a:lnTo>
                <a:lnTo>
                  <a:pt x="7782302" y="895349"/>
                </a:lnTo>
                <a:lnTo>
                  <a:pt x="7782302" y="890777"/>
                </a:lnTo>
                <a:close/>
              </a:path>
              <a:path w="7782559" h="901064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 txBox="1"/>
          <p:nvPr/>
        </p:nvSpPr>
        <p:spPr>
          <a:xfrm>
            <a:off x="612021" y="10528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1. </a:t>
            </a:r>
            <a:r>
              <a:rPr lang="es-ES" sz="2400" dirty="0" err="1"/>
              <a:t>Research</a:t>
            </a:r>
            <a:r>
              <a:rPr lang="es-ES" sz="2400" dirty="0"/>
              <a:t>, </a:t>
            </a:r>
            <a:r>
              <a:rPr lang="es-ES" sz="2400" dirty="0" err="1"/>
              <a:t>knowledge</a:t>
            </a:r>
            <a:r>
              <a:rPr lang="es-ES" sz="2400" dirty="0"/>
              <a:t> </a:t>
            </a:r>
            <a:r>
              <a:rPr lang="es-ES" sz="2400" dirty="0" err="1"/>
              <a:t>generation</a:t>
            </a:r>
            <a:r>
              <a:rPr lang="es-ES" sz="2400" dirty="0"/>
              <a:t>, </a:t>
            </a:r>
            <a:r>
              <a:rPr lang="es-ES" sz="2400" dirty="0" err="1"/>
              <a:t>science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080" y="2221892"/>
            <a:ext cx="8206740" cy="44319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 err="1">
                <a:latin typeface="Arial"/>
                <a:cs typeface="Arial"/>
              </a:rPr>
              <a:t>Method</a:t>
            </a:r>
            <a:r>
              <a:rPr lang="es-ES" sz="2400" spc="-5" dirty="0">
                <a:latin typeface="Arial"/>
                <a:cs typeface="Arial"/>
              </a:rPr>
              <a:t> of </a:t>
            </a:r>
            <a:r>
              <a:rPr lang="es-ES" sz="2400" spc="-5" dirty="0" err="1">
                <a:latin typeface="Arial"/>
                <a:cs typeface="Arial"/>
              </a:rPr>
              <a:t>science</a:t>
            </a:r>
            <a:r>
              <a:rPr lang="es-ES" sz="2400" spc="-5" dirty="0">
                <a:latin typeface="Arial"/>
                <a:cs typeface="Arial"/>
              </a:rPr>
              <a:t>: </a:t>
            </a:r>
            <a:r>
              <a:rPr lang="es-ES" sz="2400" spc="-5" dirty="0" err="1">
                <a:latin typeface="Arial"/>
                <a:cs typeface="Arial"/>
              </a:rPr>
              <a:t>hypothetical-deductive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method</a:t>
            </a:r>
            <a:r>
              <a:rPr lang="es-ES" sz="2400" spc="-5" dirty="0">
                <a:latin typeface="Arial"/>
                <a:cs typeface="Arial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 err="1">
                <a:latin typeface="Arial"/>
                <a:cs typeface="Arial"/>
              </a:rPr>
              <a:t>Hypothesis</a:t>
            </a:r>
            <a:r>
              <a:rPr lang="es-ES" sz="2400" spc="-5" dirty="0">
                <a:latin typeface="Arial"/>
                <a:cs typeface="Arial"/>
              </a:rPr>
              <a:t>: A </a:t>
            </a:r>
            <a:r>
              <a:rPr lang="es-ES" sz="2400" spc="-5" dirty="0" err="1">
                <a:latin typeface="Arial"/>
                <a:cs typeface="Arial"/>
              </a:rPr>
              <a:t>hypothesis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is</a:t>
            </a:r>
            <a:r>
              <a:rPr lang="es-ES" sz="2400" spc="-5" dirty="0">
                <a:latin typeface="Arial"/>
                <a:cs typeface="Arial"/>
              </a:rPr>
              <a:t> a </a:t>
            </a:r>
            <a:r>
              <a:rPr lang="es-ES" sz="2400" spc="-5" dirty="0" err="1">
                <a:latin typeface="Arial"/>
                <a:cs typeface="Arial"/>
              </a:rPr>
              <a:t>predictive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announced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on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expected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outcome</a:t>
            </a:r>
            <a:r>
              <a:rPr lang="es-ES" sz="2400" spc="-5" dirty="0">
                <a:latin typeface="Arial"/>
                <a:cs typeface="Arial"/>
              </a:rPr>
              <a:t> of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investigation</a:t>
            </a:r>
            <a:r>
              <a:rPr lang="es-ES" sz="2400" spc="-5" dirty="0">
                <a:latin typeface="Arial"/>
                <a:cs typeface="Arial"/>
              </a:rPr>
              <a:t>. </a:t>
            </a:r>
            <a:r>
              <a:rPr lang="es-ES" sz="2400" spc="-5" dirty="0" err="1">
                <a:latin typeface="Arial"/>
                <a:cs typeface="Arial"/>
              </a:rPr>
              <a:t>Its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requires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verification</a:t>
            </a:r>
            <a:r>
              <a:rPr lang="es-ES" sz="2400" spc="-5" dirty="0">
                <a:latin typeface="Arial"/>
                <a:cs typeface="Arial"/>
              </a:rPr>
              <a:t> and leads </a:t>
            </a:r>
            <a:r>
              <a:rPr lang="es-ES" sz="2400" spc="-5" dirty="0" err="1">
                <a:latin typeface="Arial"/>
                <a:cs typeface="Arial"/>
              </a:rPr>
              <a:t>to</a:t>
            </a:r>
            <a:r>
              <a:rPr lang="es-ES" sz="2400" spc="-5" dirty="0">
                <a:latin typeface="Arial"/>
                <a:cs typeface="Arial"/>
              </a:rPr>
              <a:t> a </a:t>
            </a:r>
            <a:r>
              <a:rPr lang="es-ES" sz="2400" spc="-5" dirty="0" err="1">
                <a:latin typeface="Arial"/>
                <a:cs typeface="Arial"/>
              </a:rPr>
              <a:t>conclusion</a:t>
            </a:r>
            <a:endParaRPr lang="es-ES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 err="1">
                <a:latin typeface="Arial"/>
                <a:cs typeface="Arial"/>
              </a:rPr>
              <a:t>Theory</a:t>
            </a:r>
            <a:r>
              <a:rPr lang="es-ES" sz="2400" spc="-5" dirty="0">
                <a:latin typeface="Arial"/>
                <a:cs typeface="Arial"/>
              </a:rPr>
              <a:t>: Set of </a:t>
            </a:r>
            <a:r>
              <a:rPr lang="es-ES" sz="2400" spc="-5" dirty="0" err="1">
                <a:latin typeface="Arial"/>
                <a:cs typeface="Arial"/>
              </a:rPr>
              <a:t>related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hypotheses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that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provide</a:t>
            </a:r>
            <a:r>
              <a:rPr lang="es-ES" sz="2400" spc="-5" dirty="0">
                <a:latin typeface="Arial"/>
                <a:cs typeface="Arial"/>
              </a:rPr>
              <a:t> a plausible </a:t>
            </a:r>
            <a:r>
              <a:rPr lang="es-ES" sz="2400" spc="-5" dirty="0" err="1">
                <a:latin typeface="Arial"/>
                <a:cs typeface="Arial"/>
              </a:rPr>
              <a:t>explanation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for</a:t>
            </a:r>
            <a:r>
              <a:rPr lang="es-ES" sz="2400" spc="-5" dirty="0">
                <a:latin typeface="Arial"/>
                <a:cs typeface="Arial"/>
              </a:rPr>
              <a:t> a </a:t>
            </a:r>
            <a:r>
              <a:rPr lang="es-ES" sz="2400" spc="-5" dirty="0" err="1">
                <a:latin typeface="Arial"/>
                <a:cs typeface="Arial"/>
              </a:rPr>
              <a:t>phenomenon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or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group</a:t>
            </a:r>
            <a:r>
              <a:rPr lang="es-ES" sz="2400" spc="-5" dirty="0">
                <a:latin typeface="Arial"/>
                <a:cs typeface="Arial"/>
              </a:rPr>
              <a:t> of </a:t>
            </a:r>
            <a:r>
              <a:rPr lang="es-ES" sz="2400" spc="-5" dirty="0" err="1">
                <a:latin typeface="Arial"/>
                <a:cs typeface="Arial"/>
              </a:rPr>
              <a:t>phenomena</a:t>
            </a:r>
            <a:r>
              <a:rPr lang="es-ES" sz="2400" spc="-5" dirty="0">
                <a:latin typeface="Arial"/>
                <a:cs typeface="Arial"/>
              </a:rPr>
              <a:t>.</a:t>
            </a:r>
          </a:p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endParaRPr lang="es-ES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 err="1">
                <a:latin typeface="Arial"/>
                <a:cs typeface="Arial"/>
              </a:rPr>
              <a:t>Inductive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method</a:t>
            </a:r>
            <a:r>
              <a:rPr lang="es-ES" sz="2400" spc="-5" dirty="0">
                <a:latin typeface="Arial"/>
                <a:cs typeface="Arial"/>
              </a:rPr>
              <a:t>: </a:t>
            </a:r>
            <a:r>
              <a:rPr lang="es-ES" sz="2400" spc="-5" dirty="0" err="1">
                <a:latin typeface="Arial"/>
                <a:cs typeface="Arial"/>
              </a:rPr>
              <a:t>Reasoning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from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particular </a:t>
            </a:r>
            <a:r>
              <a:rPr lang="es-ES" sz="2400" spc="-5" dirty="0" err="1">
                <a:latin typeface="Arial"/>
                <a:cs typeface="Arial"/>
              </a:rPr>
              <a:t>to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general</a:t>
            </a:r>
          </a:p>
          <a:p>
            <a:pPr marL="355600" indent="-342900">
              <a:lnSpc>
                <a:spcPct val="100000"/>
              </a:lnSpc>
              <a:buClr>
                <a:srgbClr val="010000"/>
              </a:buClr>
              <a:buFont typeface="Arial"/>
              <a:buChar char="•"/>
              <a:tabLst>
                <a:tab pos="355600" algn="l"/>
              </a:tabLst>
            </a:pPr>
            <a:r>
              <a:rPr lang="es-ES" sz="2400" spc="-5" dirty="0" err="1">
                <a:latin typeface="Arial"/>
                <a:cs typeface="Arial"/>
              </a:rPr>
              <a:t>Deductive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method</a:t>
            </a:r>
            <a:r>
              <a:rPr lang="es-ES" sz="2400" spc="-5" dirty="0">
                <a:latin typeface="Arial"/>
                <a:cs typeface="Arial"/>
              </a:rPr>
              <a:t>: </a:t>
            </a:r>
            <a:r>
              <a:rPr lang="es-ES" sz="2400" spc="-5" dirty="0" err="1">
                <a:latin typeface="Arial"/>
                <a:cs typeface="Arial"/>
              </a:rPr>
              <a:t>Reasoning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from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general </a:t>
            </a:r>
            <a:r>
              <a:rPr lang="es-ES" sz="2400" spc="-5" dirty="0" err="1">
                <a:latin typeface="Arial"/>
                <a:cs typeface="Arial"/>
              </a:rPr>
              <a:t>to</a:t>
            </a:r>
            <a:r>
              <a:rPr lang="es-ES" sz="2400" spc="-5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the</a:t>
            </a:r>
            <a:r>
              <a:rPr lang="es-ES" sz="2400" spc="-5" dirty="0">
                <a:latin typeface="Arial"/>
                <a:cs typeface="Arial"/>
              </a:rPr>
              <a:t> particular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5"/>
          <p:cNvSpPr/>
          <p:nvPr/>
        </p:nvSpPr>
        <p:spPr>
          <a:xfrm>
            <a:off x="606687" y="1047485"/>
            <a:ext cx="7782559" cy="901065"/>
          </a:xfrm>
          <a:custGeom>
            <a:avLst/>
            <a:gdLst/>
            <a:ahLst/>
            <a:cxnLst/>
            <a:rect l="l" t="t" r="r" b="b"/>
            <a:pathLst>
              <a:path w="7782559" h="901064">
                <a:moveTo>
                  <a:pt x="7782302" y="0"/>
                </a:moveTo>
                <a:lnTo>
                  <a:pt x="0" y="0"/>
                </a:lnTo>
                <a:lnTo>
                  <a:pt x="0" y="900683"/>
                </a:lnTo>
                <a:lnTo>
                  <a:pt x="7782302" y="900683"/>
                </a:lnTo>
                <a:lnTo>
                  <a:pt x="7782302" y="895349"/>
                </a:lnTo>
                <a:lnTo>
                  <a:pt x="9905" y="895349"/>
                </a:lnTo>
                <a:lnTo>
                  <a:pt x="5333" y="890777"/>
                </a:lnTo>
                <a:lnTo>
                  <a:pt x="9905" y="890777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901064">
                <a:moveTo>
                  <a:pt x="9905" y="890777"/>
                </a:moveTo>
                <a:lnTo>
                  <a:pt x="5333" y="890777"/>
                </a:lnTo>
                <a:lnTo>
                  <a:pt x="9905" y="895349"/>
                </a:lnTo>
                <a:lnTo>
                  <a:pt x="9905" y="890777"/>
                </a:lnTo>
                <a:close/>
              </a:path>
              <a:path w="7782559" h="901064">
                <a:moveTo>
                  <a:pt x="7772396" y="890777"/>
                </a:moveTo>
                <a:lnTo>
                  <a:pt x="9905" y="890777"/>
                </a:lnTo>
                <a:lnTo>
                  <a:pt x="9905" y="895349"/>
                </a:lnTo>
                <a:lnTo>
                  <a:pt x="7772396" y="895349"/>
                </a:lnTo>
                <a:lnTo>
                  <a:pt x="7772396" y="890777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7772396" y="895349"/>
                </a:lnTo>
                <a:lnTo>
                  <a:pt x="7777730" y="890777"/>
                </a:lnTo>
                <a:lnTo>
                  <a:pt x="7782302" y="890777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890777"/>
                </a:moveTo>
                <a:lnTo>
                  <a:pt x="7777730" y="890777"/>
                </a:lnTo>
                <a:lnTo>
                  <a:pt x="7772396" y="895349"/>
                </a:lnTo>
                <a:lnTo>
                  <a:pt x="7782302" y="895349"/>
                </a:lnTo>
                <a:lnTo>
                  <a:pt x="7782302" y="890777"/>
                </a:lnTo>
                <a:close/>
              </a:path>
              <a:path w="7782559" h="901064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 txBox="1"/>
          <p:nvPr/>
        </p:nvSpPr>
        <p:spPr>
          <a:xfrm>
            <a:off x="612021" y="10528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1. </a:t>
            </a:r>
            <a:r>
              <a:rPr lang="es-ES" sz="2400" dirty="0" err="1"/>
              <a:t>Research</a:t>
            </a:r>
            <a:r>
              <a:rPr lang="es-ES" sz="2400" dirty="0"/>
              <a:t>, </a:t>
            </a:r>
            <a:r>
              <a:rPr lang="es-ES" sz="2400" dirty="0" err="1"/>
              <a:t>knowledge</a:t>
            </a:r>
            <a:r>
              <a:rPr lang="es-ES" sz="2400" dirty="0"/>
              <a:t> </a:t>
            </a:r>
            <a:r>
              <a:rPr lang="es-ES" sz="2400" dirty="0" err="1"/>
              <a:t>generation</a:t>
            </a:r>
            <a:r>
              <a:rPr lang="es-ES" sz="2400" dirty="0"/>
              <a:t>, </a:t>
            </a:r>
            <a:r>
              <a:rPr lang="es-ES" sz="2400" dirty="0" err="1"/>
              <a:t>science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24" y="1613545"/>
            <a:ext cx="8588875" cy="4817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290">
              <a:lnSpc>
                <a:spcPts val="4745"/>
              </a:lnSpc>
            </a:pPr>
            <a:r>
              <a:rPr lang="es-ES" sz="2800" dirty="0" err="1">
                <a:latin typeface="Arial"/>
                <a:cs typeface="Arial"/>
              </a:rPr>
              <a:t>Research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methods</a:t>
            </a:r>
            <a:r>
              <a:rPr lang="es-ES" sz="2800" dirty="0">
                <a:latin typeface="Arial"/>
                <a:cs typeface="Arial"/>
              </a:rPr>
              <a:t> in </a:t>
            </a:r>
            <a:r>
              <a:rPr lang="es-ES" sz="2800" dirty="0" err="1">
                <a:latin typeface="Arial"/>
                <a:cs typeface="Arial"/>
              </a:rPr>
              <a:t>psychology</a:t>
            </a:r>
            <a:r>
              <a:rPr lang="es-ES" sz="2800" dirty="0">
                <a:latin typeface="Arial"/>
                <a:cs typeface="Arial"/>
              </a:rPr>
              <a:t> (I)</a:t>
            </a:r>
          </a:p>
          <a:p>
            <a:pPr marL="288290">
              <a:lnSpc>
                <a:spcPts val="4745"/>
              </a:lnSpc>
            </a:pPr>
            <a:r>
              <a:rPr lang="es-ES" sz="2800" dirty="0" err="1">
                <a:latin typeface="Arial"/>
                <a:cs typeface="Arial"/>
              </a:rPr>
              <a:t>Steps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to</a:t>
            </a:r>
            <a:r>
              <a:rPr lang="es-ES" sz="2800" dirty="0">
                <a:latin typeface="Arial"/>
                <a:cs typeface="Arial"/>
              </a:rPr>
              <a:t> examine a </a:t>
            </a:r>
            <a:r>
              <a:rPr lang="es-ES" sz="2800" dirty="0" err="1">
                <a:latin typeface="Arial"/>
                <a:cs typeface="Arial"/>
              </a:rPr>
              <a:t>research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problem</a:t>
            </a:r>
            <a:r>
              <a:rPr lang="es-ES" sz="2800" dirty="0">
                <a:latin typeface="Arial"/>
                <a:cs typeface="Arial"/>
              </a:rPr>
              <a:t>:</a:t>
            </a:r>
          </a:p>
          <a:p>
            <a:pPr marL="288290">
              <a:lnSpc>
                <a:spcPts val="4745"/>
              </a:lnSpc>
            </a:pPr>
            <a:r>
              <a:rPr lang="es-ES" sz="2000" dirty="0" err="1">
                <a:latin typeface="Arial"/>
                <a:cs typeface="Arial"/>
              </a:rPr>
              <a:t>Definition</a:t>
            </a:r>
            <a:r>
              <a:rPr lang="es-ES" sz="2000" dirty="0">
                <a:latin typeface="Arial"/>
                <a:cs typeface="Arial"/>
              </a:rPr>
              <a:t> of </a:t>
            </a:r>
            <a:r>
              <a:rPr lang="es-ES" sz="2000" dirty="0" err="1">
                <a:latin typeface="Arial"/>
                <a:cs typeface="Arial"/>
              </a:rPr>
              <a:t>the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dirty="0" err="1">
                <a:latin typeface="Arial"/>
                <a:cs typeface="Arial"/>
              </a:rPr>
              <a:t>problem</a:t>
            </a:r>
            <a:endParaRPr lang="es-ES" sz="2000" dirty="0">
              <a:latin typeface="Arial"/>
              <a:cs typeface="Arial"/>
            </a:endParaRPr>
          </a:p>
          <a:p>
            <a:pPr marL="288290">
              <a:lnSpc>
                <a:spcPts val="4745"/>
              </a:lnSpc>
            </a:pPr>
            <a:r>
              <a:rPr lang="es-ES" sz="2000" dirty="0" err="1">
                <a:latin typeface="Arial"/>
                <a:cs typeface="Arial"/>
              </a:rPr>
              <a:t>Deduction</a:t>
            </a:r>
            <a:r>
              <a:rPr lang="es-ES" sz="2000" dirty="0">
                <a:latin typeface="Arial"/>
                <a:cs typeface="Arial"/>
              </a:rPr>
              <a:t> of </a:t>
            </a:r>
            <a:r>
              <a:rPr lang="es-ES" sz="2000" dirty="0" err="1">
                <a:latin typeface="Arial"/>
                <a:cs typeface="Arial"/>
              </a:rPr>
              <a:t>testable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dirty="0" err="1">
                <a:latin typeface="Arial"/>
                <a:cs typeface="Arial"/>
              </a:rPr>
              <a:t>hypotheses</a:t>
            </a:r>
            <a:endParaRPr lang="es-ES" sz="2000" dirty="0">
              <a:latin typeface="Arial"/>
              <a:cs typeface="Arial"/>
            </a:endParaRPr>
          </a:p>
          <a:p>
            <a:pPr marL="288290">
              <a:lnSpc>
                <a:spcPts val="4745"/>
              </a:lnSpc>
            </a:pPr>
            <a:r>
              <a:rPr lang="es-ES" sz="2000" dirty="0" err="1">
                <a:latin typeface="Arial"/>
                <a:cs typeface="Arial"/>
              </a:rPr>
              <a:t>Establishing</a:t>
            </a:r>
            <a:r>
              <a:rPr lang="es-ES" sz="2000" dirty="0">
                <a:latin typeface="Arial"/>
                <a:cs typeface="Arial"/>
              </a:rPr>
              <a:t> a data </a:t>
            </a:r>
            <a:r>
              <a:rPr lang="es-ES" sz="2000" dirty="0" err="1">
                <a:latin typeface="Arial"/>
                <a:cs typeface="Arial"/>
              </a:rPr>
              <a:t>collection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dirty="0" err="1">
                <a:latin typeface="Arial"/>
                <a:cs typeface="Arial"/>
              </a:rPr>
              <a:t>procedure</a:t>
            </a:r>
            <a:endParaRPr lang="es-ES" sz="2000" dirty="0">
              <a:latin typeface="Arial"/>
              <a:cs typeface="Arial"/>
            </a:endParaRPr>
          </a:p>
          <a:p>
            <a:pPr marL="288290">
              <a:lnSpc>
                <a:spcPts val="4745"/>
              </a:lnSpc>
            </a:pPr>
            <a:r>
              <a:rPr lang="es-ES" sz="2000" dirty="0" err="1">
                <a:latin typeface="Arial"/>
                <a:cs typeface="Arial"/>
              </a:rPr>
              <a:t>Analysis</a:t>
            </a:r>
            <a:r>
              <a:rPr lang="es-ES" sz="2000" dirty="0">
                <a:latin typeface="Arial"/>
                <a:cs typeface="Arial"/>
              </a:rPr>
              <a:t> of </a:t>
            </a:r>
            <a:r>
              <a:rPr lang="es-ES" sz="2000" dirty="0" err="1">
                <a:latin typeface="Arial"/>
                <a:cs typeface="Arial"/>
              </a:rPr>
              <a:t>the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dirty="0" err="1">
                <a:latin typeface="Arial"/>
                <a:cs typeface="Arial"/>
              </a:rPr>
              <a:t>results</a:t>
            </a:r>
            <a:endParaRPr lang="es-ES" sz="2000" dirty="0">
              <a:latin typeface="Arial"/>
              <a:cs typeface="Arial"/>
            </a:endParaRPr>
          </a:p>
          <a:p>
            <a:pPr marL="288290">
              <a:lnSpc>
                <a:spcPts val="4745"/>
              </a:lnSpc>
            </a:pPr>
            <a:r>
              <a:rPr lang="es-ES" sz="2000" dirty="0" err="1">
                <a:latin typeface="Arial"/>
                <a:cs typeface="Arial"/>
              </a:rPr>
              <a:t>Discussion</a:t>
            </a:r>
            <a:r>
              <a:rPr lang="es-ES" sz="2000" dirty="0">
                <a:latin typeface="Arial"/>
                <a:cs typeface="Arial"/>
              </a:rPr>
              <a:t> of </a:t>
            </a:r>
            <a:r>
              <a:rPr lang="es-ES" sz="2000" dirty="0" err="1">
                <a:latin typeface="Arial"/>
                <a:cs typeface="Arial"/>
              </a:rPr>
              <a:t>these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dirty="0" err="1">
                <a:latin typeface="Arial"/>
                <a:cs typeface="Arial"/>
              </a:rPr>
              <a:t>results</a:t>
            </a:r>
            <a:endParaRPr lang="es-ES" sz="2000" dirty="0">
              <a:latin typeface="Arial"/>
              <a:cs typeface="Arial"/>
            </a:endParaRPr>
          </a:p>
          <a:p>
            <a:pPr marL="288290">
              <a:lnSpc>
                <a:spcPts val="4745"/>
              </a:lnSpc>
            </a:pPr>
            <a:r>
              <a:rPr lang="es-ES" sz="2000" dirty="0" err="1">
                <a:latin typeface="Arial"/>
                <a:cs typeface="Arial"/>
              </a:rPr>
              <a:t>Writing</a:t>
            </a:r>
            <a:r>
              <a:rPr lang="es-ES" sz="2000" dirty="0">
                <a:latin typeface="Arial"/>
                <a:cs typeface="Arial"/>
              </a:rPr>
              <a:t> a </a:t>
            </a:r>
            <a:r>
              <a:rPr lang="es-ES" sz="2000" dirty="0" err="1">
                <a:latin typeface="Arial"/>
                <a:cs typeface="Arial"/>
              </a:rPr>
              <a:t>research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dirty="0" err="1">
                <a:latin typeface="Arial"/>
                <a:cs typeface="Arial"/>
              </a:rPr>
              <a:t>report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5"/>
          <p:cNvSpPr/>
          <p:nvPr/>
        </p:nvSpPr>
        <p:spPr>
          <a:xfrm>
            <a:off x="606687" y="457200"/>
            <a:ext cx="7782559" cy="901065"/>
          </a:xfrm>
          <a:custGeom>
            <a:avLst/>
            <a:gdLst/>
            <a:ahLst/>
            <a:cxnLst/>
            <a:rect l="l" t="t" r="r" b="b"/>
            <a:pathLst>
              <a:path w="7782559" h="901064">
                <a:moveTo>
                  <a:pt x="7782302" y="0"/>
                </a:moveTo>
                <a:lnTo>
                  <a:pt x="0" y="0"/>
                </a:lnTo>
                <a:lnTo>
                  <a:pt x="0" y="900683"/>
                </a:lnTo>
                <a:lnTo>
                  <a:pt x="7782302" y="900683"/>
                </a:lnTo>
                <a:lnTo>
                  <a:pt x="7782302" y="895349"/>
                </a:lnTo>
                <a:lnTo>
                  <a:pt x="9905" y="895349"/>
                </a:lnTo>
                <a:lnTo>
                  <a:pt x="5333" y="890777"/>
                </a:lnTo>
                <a:lnTo>
                  <a:pt x="9905" y="890777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901064">
                <a:moveTo>
                  <a:pt x="9905" y="890777"/>
                </a:moveTo>
                <a:lnTo>
                  <a:pt x="5333" y="890777"/>
                </a:lnTo>
                <a:lnTo>
                  <a:pt x="9905" y="895349"/>
                </a:lnTo>
                <a:lnTo>
                  <a:pt x="9905" y="890777"/>
                </a:lnTo>
                <a:close/>
              </a:path>
              <a:path w="7782559" h="901064">
                <a:moveTo>
                  <a:pt x="7772396" y="890777"/>
                </a:moveTo>
                <a:lnTo>
                  <a:pt x="9905" y="890777"/>
                </a:lnTo>
                <a:lnTo>
                  <a:pt x="9905" y="895349"/>
                </a:lnTo>
                <a:lnTo>
                  <a:pt x="7772396" y="895349"/>
                </a:lnTo>
                <a:lnTo>
                  <a:pt x="7772396" y="890777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7772396" y="895349"/>
                </a:lnTo>
                <a:lnTo>
                  <a:pt x="7777730" y="890777"/>
                </a:lnTo>
                <a:lnTo>
                  <a:pt x="7782302" y="890777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890777"/>
                </a:moveTo>
                <a:lnTo>
                  <a:pt x="7777730" y="890777"/>
                </a:lnTo>
                <a:lnTo>
                  <a:pt x="7772396" y="895349"/>
                </a:lnTo>
                <a:lnTo>
                  <a:pt x="7782302" y="895349"/>
                </a:lnTo>
                <a:lnTo>
                  <a:pt x="7782302" y="890777"/>
                </a:lnTo>
                <a:close/>
              </a:path>
              <a:path w="7782559" h="901064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 txBox="1"/>
          <p:nvPr/>
        </p:nvSpPr>
        <p:spPr>
          <a:xfrm>
            <a:off x="612021" y="4625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1. </a:t>
            </a:r>
            <a:r>
              <a:rPr lang="es-ES" sz="2400" dirty="0" err="1"/>
              <a:t>Research</a:t>
            </a:r>
            <a:r>
              <a:rPr lang="es-ES" sz="2400" dirty="0"/>
              <a:t>, </a:t>
            </a:r>
            <a:r>
              <a:rPr lang="es-ES" sz="2400" dirty="0" err="1"/>
              <a:t>knowledge</a:t>
            </a:r>
            <a:r>
              <a:rPr lang="es-ES" sz="2400" dirty="0"/>
              <a:t> </a:t>
            </a:r>
            <a:r>
              <a:rPr lang="es-ES" sz="2400" dirty="0" err="1"/>
              <a:t>generation</a:t>
            </a:r>
            <a:r>
              <a:rPr lang="es-ES" sz="2400" dirty="0"/>
              <a:t>, </a:t>
            </a:r>
            <a:r>
              <a:rPr lang="es-ES" sz="2400" dirty="0" err="1"/>
              <a:t>science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080" y="1636039"/>
            <a:ext cx="7892415" cy="4642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705" algn="ctr">
              <a:lnSpc>
                <a:spcPct val="100000"/>
              </a:lnSpc>
            </a:pPr>
            <a:r>
              <a:rPr lang="es-ES_tradnl" sz="4400" spc="-25" dirty="0" err="1">
                <a:latin typeface="Arial"/>
                <a:cs typeface="Arial"/>
              </a:rPr>
              <a:t>Validity</a:t>
            </a:r>
            <a:endParaRPr sz="44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3700"/>
              </a:spcBef>
              <a:buClr>
                <a:srgbClr val="010000"/>
              </a:buClr>
              <a:buFont typeface="Arial"/>
              <a:buChar char="•"/>
              <a:tabLst>
                <a:tab pos="356235" algn="l"/>
              </a:tabLst>
            </a:pPr>
            <a:r>
              <a:rPr lang="es-ES" sz="2800" dirty="0">
                <a:latin typeface="Arial"/>
                <a:cs typeface="Arial"/>
              </a:rPr>
              <a:t>Are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results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due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to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experimental </a:t>
            </a:r>
            <a:r>
              <a:rPr lang="es-ES" sz="2800" dirty="0" err="1">
                <a:latin typeface="Arial"/>
                <a:cs typeface="Arial"/>
              </a:rPr>
              <a:t>situation</a:t>
            </a:r>
            <a:r>
              <a:rPr lang="es-ES" sz="2800" dirty="0">
                <a:latin typeface="Arial"/>
                <a:cs typeface="Arial"/>
              </a:rPr>
              <a:t>? (</a:t>
            </a:r>
            <a:r>
              <a:rPr lang="es-ES" sz="2800" dirty="0" err="1">
                <a:latin typeface="Arial"/>
                <a:cs typeface="Arial"/>
              </a:rPr>
              <a:t>Internal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validity</a:t>
            </a:r>
            <a:r>
              <a:rPr lang="es-ES" sz="2800" dirty="0">
                <a:latin typeface="Arial"/>
                <a:cs typeface="Arial"/>
              </a:rPr>
              <a:t>: </a:t>
            </a:r>
            <a:r>
              <a:rPr lang="es-ES" sz="2800" dirty="0" err="1">
                <a:latin typeface="Arial"/>
                <a:cs typeface="Arial"/>
              </a:rPr>
              <a:t>When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results</a:t>
            </a:r>
            <a:r>
              <a:rPr lang="es-ES" sz="2800" dirty="0">
                <a:latin typeface="Arial"/>
                <a:cs typeface="Arial"/>
              </a:rPr>
              <a:t> are </a:t>
            </a:r>
            <a:r>
              <a:rPr lang="es-ES" sz="2800" dirty="0" err="1">
                <a:latin typeface="Arial"/>
                <a:cs typeface="Arial"/>
              </a:rPr>
              <a:t>due</a:t>
            </a:r>
            <a:r>
              <a:rPr lang="es-ES" sz="2800" dirty="0">
                <a:latin typeface="Arial"/>
                <a:cs typeface="Arial"/>
              </a:rPr>
              <a:t> to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manipulated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factors</a:t>
            </a:r>
            <a:r>
              <a:rPr lang="es-ES" sz="2800" dirty="0">
                <a:latin typeface="Arial"/>
                <a:cs typeface="Arial"/>
              </a:rPr>
              <a:t> and </a:t>
            </a:r>
            <a:r>
              <a:rPr lang="es-ES" sz="2800" dirty="0" err="1">
                <a:latin typeface="Arial"/>
                <a:cs typeface="Arial"/>
              </a:rPr>
              <a:t>not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from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some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uncontrolled</a:t>
            </a:r>
            <a:r>
              <a:rPr lang="es-ES" sz="2800" dirty="0">
                <a:latin typeface="Arial"/>
                <a:cs typeface="Arial"/>
              </a:rPr>
              <a:t> variables)</a:t>
            </a:r>
          </a:p>
          <a:p>
            <a:pPr marL="355600" marR="5080" indent="-342900">
              <a:lnSpc>
                <a:spcPct val="100000"/>
              </a:lnSpc>
              <a:spcBef>
                <a:spcPts val="3700"/>
              </a:spcBef>
              <a:buClr>
                <a:srgbClr val="010000"/>
              </a:buClr>
              <a:buFont typeface="Arial"/>
              <a:buChar char="•"/>
              <a:tabLst>
                <a:tab pos="356235" algn="l"/>
              </a:tabLst>
            </a:pPr>
            <a:r>
              <a:rPr lang="es-ES" sz="2800" dirty="0">
                <a:latin typeface="Arial"/>
                <a:cs typeface="Arial"/>
              </a:rPr>
              <a:t>Can </a:t>
            </a:r>
            <a:r>
              <a:rPr lang="es-ES" sz="2800" dirty="0" err="1">
                <a:latin typeface="Arial"/>
                <a:cs typeface="Arial"/>
              </a:rPr>
              <a:t>we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generalize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results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to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"real </a:t>
            </a:r>
            <a:r>
              <a:rPr lang="es-ES" sz="2800" dirty="0" err="1">
                <a:latin typeface="Arial"/>
                <a:cs typeface="Arial"/>
              </a:rPr>
              <a:t>world</a:t>
            </a:r>
            <a:r>
              <a:rPr lang="es-ES" sz="2800" dirty="0">
                <a:latin typeface="Arial"/>
                <a:cs typeface="Arial"/>
              </a:rPr>
              <a:t>"? (</a:t>
            </a:r>
            <a:r>
              <a:rPr lang="es-ES" sz="2800" dirty="0" err="1">
                <a:latin typeface="Arial"/>
                <a:cs typeface="Arial"/>
              </a:rPr>
              <a:t>External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validity</a:t>
            </a:r>
            <a:r>
              <a:rPr lang="es-ES" sz="2800" dirty="0">
                <a:latin typeface="Arial"/>
                <a:cs typeface="Arial"/>
              </a:rPr>
              <a:t>: </a:t>
            </a:r>
            <a:r>
              <a:rPr lang="es-ES" sz="2800" dirty="0" err="1">
                <a:latin typeface="Arial"/>
                <a:cs typeface="Arial"/>
              </a:rPr>
              <a:t>generalizability</a:t>
            </a:r>
            <a:r>
              <a:rPr lang="es-ES" sz="2800" dirty="0">
                <a:latin typeface="Arial"/>
                <a:cs typeface="Arial"/>
              </a:rPr>
              <a:t> of </a:t>
            </a:r>
            <a:r>
              <a:rPr lang="es-ES" sz="2800" dirty="0" err="1">
                <a:latin typeface="Arial"/>
                <a:cs typeface="Arial"/>
              </a:rPr>
              <a:t>the</a:t>
            </a:r>
            <a:r>
              <a:rPr lang="es-ES" sz="2800" dirty="0">
                <a:latin typeface="Arial"/>
                <a:cs typeface="Arial"/>
              </a:rPr>
              <a:t> </a:t>
            </a:r>
            <a:r>
              <a:rPr lang="es-ES" sz="2800" dirty="0" err="1">
                <a:latin typeface="Arial"/>
                <a:cs typeface="Arial"/>
              </a:rPr>
              <a:t>results</a:t>
            </a:r>
            <a:r>
              <a:rPr lang="es-ES" sz="2800" dirty="0">
                <a:latin typeface="Arial"/>
                <a:cs typeface="Arial"/>
              </a:rPr>
              <a:t>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8" name="object 5"/>
          <p:cNvSpPr/>
          <p:nvPr/>
        </p:nvSpPr>
        <p:spPr>
          <a:xfrm>
            <a:off x="606687" y="457200"/>
            <a:ext cx="7782559" cy="901065"/>
          </a:xfrm>
          <a:custGeom>
            <a:avLst/>
            <a:gdLst/>
            <a:ahLst/>
            <a:cxnLst/>
            <a:rect l="l" t="t" r="r" b="b"/>
            <a:pathLst>
              <a:path w="7782559" h="901064">
                <a:moveTo>
                  <a:pt x="7782302" y="0"/>
                </a:moveTo>
                <a:lnTo>
                  <a:pt x="0" y="0"/>
                </a:lnTo>
                <a:lnTo>
                  <a:pt x="0" y="900683"/>
                </a:lnTo>
                <a:lnTo>
                  <a:pt x="7782302" y="900683"/>
                </a:lnTo>
                <a:lnTo>
                  <a:pt x="7782302" y="895349"/>
                </a:lnTo>
                <a:lnTo>
                  <a:pt x="9905" y="895349"/>
                </a:lnTo>
                <a:lnTo>
                  <a:pt x="5333" y="890777"/>
                </a:lnTo>
                <a:lnTo>
                  <a:pt x="9905" y="890777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901064">
                <a:moveTo>
                  <a:pt x="9905" y="890777"/>
                </a:moveTo>
                <a:lnTo>
                  <a:pt x="5333" y="890777"/>
                </a:lnTo>
                <a:lnTo>
                  <a:pt x="9905" y="895349"/>
                </a:lnTo>
                <a:lnTo>
                  <a:pt x="9905" y="890777"/>
                </a:lnTo>
                <a:close/>
              </a:path>
              <a:path w="7782559" h="901064">
                <a:moveTo>
                  <a:pt x="7772396" y="890777"/>
                </a:moveTo>
                <a:lnTo>
                  <a:pt x="9905" y="890777"/>
                </a:lnTo>
                <a:lnTo>
                  <a:pt x="9905" y="895349"/>
                </a:lnTo>
                <a:lnTo>
                  <a:pt x="7772396" y="895349"/>
                </a:lnTo>
                <a:lnTo>
                  <a:pt x="7772396" y="890777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7772396" y="895349"/>
                </a:lnTo>
                <a:lnTo>
                  <a:pt x="7777730" y="890777"/>
                </a:lnTo>
                <a:lnTo>
                  <a:pt x="7782302" y="890777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890777"/>
                </a:moveTo>
                <a:lnTo>
                  <a:pt x="7777730" y="890777"/>
                </a:lnTo>
                <a:lnTo>
                  <a:pt x="7772396" y="895349"/>
                </a:lnTo>
                <a:lnTo>
                  <a:pt x="7782302" y="895349"/>
                </a:lnTo>
                <a:lnTo>
                  <a:pt x="7782302" y="890777"/>
                </a:lnTo>
                <a:close/>
              </a:path>
              <a:path w="7782559" h="901064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901064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901064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 txBox="1"/>
          <p:nvPr/>
        </p:nvSpPr>
        <p:spPr>
          <a:xfrm>
            <a:off x="612021" y="462534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/>
              <a:t>1. </a:t>
            </a:r>
            <a:r>
              <a:rPr lang="es-ES" sz="2400" dirty="0" err="1"/>
              <a:t>Research</a:t>
            </a:r>
            <a:r>
              <a:rPr lang="es-ES" sz="2400" dirty="0"/>
              <a:t>, </a:t>
            </a:r>
            <a:r>
              <a:rPr lang="es-ES" sz="2400" dirty="0" err="1"/>
              <a:t>knowledge</a:t>
            </a:r>
            <a:r>
              <a:rPr lang="es-ES" sz="2400" dirty="0"/>
              <a:t> </a:t>
            </a:r>
            <a:r>
              <a:rPr lang="es-ES" sz="2400" dirty="0" err="1"/>
              <a:t>generation</a:t>
            </a:r>
            <a:r>
              <a:rPr lang="es-ES" sz="2400" dirty="0"/>
              <a:t>, </a:t>
            </a:r>
            <a:r>
              <a:rPr lang="es-ES" sz="2400" dirty="0" err="1"/>
              <a:t>science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021" y="405119"/>
            <a:ext cx="7772400" cy="7213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1.2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Funció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Estadístic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Psicología.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7023" y="1551929"/>
            <a:ext cx="8613775" cy="4692015"/>
          </a:xfrm>
          <a:custGeom>
            <a:avLst/>
            <a:gdLst/>
            <a:ahLst/>
            <a:cxnLst/>
            <a:rect l="l" t="t" r="r" b="b"/>
            <a:pathLst>
              <a:path w="8613775" h="4692015">
                <a:moveTo>
                  <a:pt x="8613644" y="0"/>
                </a:moveTo>
                <a:lnTo>
                  <a:pt x="0" y="0"/>
                </a:lnTo>
                <a:lnTo>
                  <a:pt x="0" y="4691639"/>
                </a:lnTo>
                <a:lnTo>
                  <a:pt x="8613644" y="4691639"/>
                </a:lnTo>
                <a:lnTo>
                  <a:pt x="8613644" y="4686305"/>
                </a:lnTo>
                <a:lnTo>
                  <a:pt x="9905" y="4686305"/>
                </a:lnTo>
                <a:lnTo>
                  <a:pt x="5333" y="4681733"/>
                </a:lnTo>
                <a:lnTo>
                  <a:pt x="9905" y="4681733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8613644" y="5333"/>
                </a:lnTo>
                <a:lnTo>
                  <a:pt x="8613644" y="0"/>
                </a:lnTo>
                <a:close/>
              </a:path>
              <a:path w="8613775" h="4692015">
                <a:moveTo>
                  <a:pt x="9905" y="4681733"/>
                </a:moveTo>
                <a:lnTo>
                  <a:pt x="5333" y="4681733"/>
                </a:lnTo>
                <a:lnTo>
                  <a:pt x="9905" y="4686305"/>
                </a:lnTo>
                <a:lnTo>
                  <a:pt x="9905" y="4681733"/>
                </a:lnTo>
                <a:close/>
              </a:path>
              <a:path w="8613775" h="4692015">
                <a:moveTo>
                  <a:pt x="8604500" y="4681733"/>
                </a:moveTo>
                <a:lnTo>
                  <a:pt x="9905" y="4681733"/>
                </a:lnTo>
                <a:lnTo>
                  <a:pt x="9905" y="4686305"/>
                </a:lnTo>
                <a:lnTo>
                  <a:pt x="8604500" y="4686305"/>
                </a:lnTo>
                <a:lnTo>
                  <a:pt x="8604500" y="4681733"/>
                </a:lnTo>
                <a:close/>
              </a:path>
              <a:path w="8613775" h="4692015">
                <a:moveTo>
                  <a:pt x="8604500" y="5333"/>
                </a:moveTo>
                <a:lnTo>
                  <a:pt x="8604500" y="4686305"/>
                </a:lnTo>
                <a:lnTo>
                  <a:pt x="8609072" y="4681733"/>
                </a:lnTo>
                <a:lnTo>
                  <a:pt x="8613644" y="4681733"/>
                </a:lnTo>
                <a:lnTo>
                  <a:pt x="8613644" y="9905"/>
                </a:lnTo>
                <a:lnTo>
                  <a:pt x="8609072" y="9905"/>
                </a:lnTo>
                <a:lnTo>
                  <a:pt x="8604500" y="5333"/>
                </a:lnTo>
                <a:close/>
              </a:path>
              <a:path w="8613775" h="4692015">
                <a:moveTo>
                  <a:pt x="8613644" y="4681733"/>
                </a:moveTo>
                <a:lnTo>
                  <a:pt x="8609072" y="4681733"/>
                </a:lnTo>
                <a:lnTo>
                  <a:pt x="8604500" y="4686305"/>
                </a:lnTo>
                <a:lnTo>
                  <a:pt x="8613644" y="4686305"/>
                </a:lnTo>
                <a:lnTo>
                  <a:pt x="8613644" y="4681733"/>
                </a:lnTo>
                <a:close/>
              </a:path>
              <a:path w="8613775" h="469201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8613775" h="4692015">
                <a:moveTo>
                  <a:pt x="8604500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8604500" y="9905"/>
                </a:lnTo>
                <a:lnTo>
                  <a:pt x="8604500" y="5333"/>
                </a:lnTo>
                <a:close/>
              </a:path>
              <a:path w="8613775" h="4692015">
                <a:moveTo>
                  <a:pt x="8613644" y="5333"/>
                </a:moveTo>
                <a:lnTo>
                  <a:pt x="8604500" y="5333"/>
                </a:lnTo>
                <a:lnTo>
                  <a:pt x="8609072" y="9905"/>
                </a:lnTo>
                <a:lnTo>
                  <a:pt x="8613644" y="9905"/>
                </a:lnTo>
                <a:lnTo>
                  <a:pt x="8613644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70700" y="1646843"/>
            <a:ext cx="7409815" cy="4643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7030" indent="-495934">
              <a:lnSpc>
                <a:spcPct val="100000"/>
              </a:lnSpc>
              <a:tabLst>
                <a:tab pos="3232785" algn="l"/>
                <a:tab pos="5027295" algn="l"/>
              </a:tabLst>
            </a:pPr>
            <a:r>
              <a:rPr lang="es-ES_tradnl" sz="2800" spc="-5" dirty="0" err="1">
                <a:latin typeface="Times New Roman"/>
                <a:cs typeface="Times New Roman"/>
              </a:rPr>
              <a:t>Empirical</a:t>
            </a:r>
            <a:r>
              <a:rPr lang="es-ES_tradnl" sz="2800" spc="-5" dirty="0">
                <a:latin typeface="Times New Roman"/>
                <a:cs typeface="Times New Roman"/>
              </a:rPr>
              <a:t> </a:t>
            </a:r>
            <a:r>
              <a:rPr lang="es-ES_tradnl" sz="2800" spc="-5" dirty="0" err="1">
                <a:latin typeface="Times New Roman"/>
                <a:cs typeface="Times New Roman"/>
              </a:rPr>
              <a:t>psychological</a:t>
            </a:r>
            <a:r>
              <a:rPr lang="es-ES_tradnl" sz="2800" spc="-5" dirty="0">
                <a:latin typeface="Times New Roman"/>
                <a:cs typeface="Times New Roman"/>
              </a:rPr>
              <a:t> </a:t>
            </a:r>
            <a:r>
              <a:rPr lang="es-ES_tradnl" sz="2800" spc="-5" dirty="0" err="1">
                <a:latin typeface="Times New Roman"/>
                <a:cs typeface="Times New Roman"/>
              </a:rPr>
              <a:t>research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637030">
              <a:lnSpc>
                <a:spcPct val="100000"/>
              </a:lnSpc>
            </a:pPr>
            <a:r>
              <a:rPr lang="es-ES_tradnl" sz="2800" spc="-5" dirty="0">
                <a:solidFill>
                  <a:srgbClr val="009A9A"/>
                </a:solidFill>
                <a:latin typeface="Arial"/>
                <a:cs typeface="Arial"/>
              </a:rPr>
              <a:t>Data </a:t>
            </a:r>
            <a:r>
              <a:rPr lang="es-ES_tradnl" sz="2800" spc="-5" dirty="0" err="1">
                <a:solidFill>
                  <a:srgbClr val="009A9A"/>
                </a:solidFill>
                <a:latin typeface="Arial"/>
                <a:cs typeface="Arial"/>
              </a:rPr>
              <a:t>collection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50" dirty="0">
              <a:latin typeface="Times New Roman"/>
              <a:cs typeface="Times New Roman"/>
            </a:endParaRPr>
          </a:p>
          <a:p>
            <a:pPr marL="80010" indent="472440">
              <a:lnSpc>
                <a:spcPct val="100000"/>
              </a:lnSpc>
            </a:pPr>
            <a:r>
              <a:rPr lang="es-ES_tradnl" sz="2800" dirty="0">
                <a:solidFill>
                  <a:srgbClr val="FF0000"/>
                </a:solidFill>
                <a:latin typeface="Arial"/>
                <a:cs typeface="Arial"/>
              </a:rPr>
              <a:t>Data </a:t>
            </a:r>
            <a:r>
              <a:rPr lang="es-ES_tradnl" sz="2800" dirty="0" err="1">
                <a:solidFill>
                  <a:srgbClr val="FF0000"/>
                </a:solidFill>
                <a:latin typeface="Arial"/>
                <a:cs typeface="Arial"/>
              </a:rPr>
              <a:t>analysis</a:t>
            </a:r>
            <a:r>
              <a:rPr lang="es-ES_tradnl" sz="2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s-ES_tradnl" sz="2800" dirty="0" err="1">
                <a:solidFill>
                  <a:srgbClr val="FF0000"/>
                </a:solidFill>
                <a:latin typeface="Arial"/>
                <a:cs typeface="Arial"/>
              </a:rPr>
              <a:t>Statistics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2800" dirty="0">
              <a:latin typeface="Arial"/>
              <a:cs typeface="Arial"/>
            </a:endParaRPr>
          </a:p>
          <a:p>
            <a:pPr marL="80010" marR="69850" algn="ctr">
              <a:lnSpc>
                <a:spcPct val="100000"/>
              </a:lnSpc>
              <a:spcBef>
                <a:spcPts val="1880"/>
              </a:spcBef>
            </a:pPr>
            <a:r>
              <a:rPr lang="es-ES_tradnl" sz="2400" dirty="0" err="1">
                <a:latin typeface="Arial"/>
                <a:cs typeface="Arial"/>
              </a:rPr>
              <a:t>Phase</a:t>
            </a:r>
            <a:r>
              <a:rPr lang="es-ES_tradnl" sz="240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1</a:t>
            </a:r>
            <a:r>
              <a:rPr sz="2400" spc="-10" dirty="0">
                <a:latin typeface="Arial"/>
                <a:cs typeface="Arial"/>
              </a:rPr>
              <a:t>: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lang="es-ES_tradnl" sz="2400" spc="-5" dirty="0" err="1">
                <a:latin typeface="Arial"/>
                <a:cs typeface="Arial"/>
              </a:rPr>
              <a:t>Exploratory</a:t>
            </a:r>
            <a:r>
              <a:rPr lang="es-ES_tradnl" sz="2400" spc="-5" dirty="0">
                <a:latin typeface="Arial"/>
                <a:cs typeface="Arial"/>
              </a:rPr>
              <a:t>/</a:t>
            </a:r>
            <a:r>
              <a:rPr lang="es-ES_tradnl" sz="2400" spc="-5" dirty="0" err="1">
                <a:latin typeface="Arial"/>
                <a:cs typeface="Arial"/>
              </a:rPr>
              <a:t>descriptive</a:t>
            </a:r>
            <a:r>
              <a:rPr lang="es-ES_tradnl" sz="2400" spc="-5" dirty="0">
                <a:latin typeface="Arial"/>
                <a:cs typeface="Arial"/>
              </a:rPr>
              <a:t> </a:t>
            </a:r>
            <a:r>
              <a:rPr lang="es-ES_tradnl" sz="2400" spc="-5" dirty="0" err="1">
                <a:latin typeface="Arial"/>
                <a:cs typeface="Arial"/>
              </a:rPr>
              <a:t>analyses</a:t>
            </a:r>
            <a:r>
              <a:rPr lang="es-ES_tradnl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</a:t>
            </a:r>
            <a:r>
              <a:rPr lang="es-ES_tradnl" sz="2400" spc="-5" dirty="0" err="1">
                <a:latin typeface="Arial"/>
                <a:cs typeface="Arial"/>
              </a:rPr>
              <a:t>Descriptive</a:t>
            </a:r>
            <a:r>
              <a:rPr lang="es-ES_tradnl" sz="2400" spc="-5" dirty="0">
                <a:latin typeface="Arial"/>
                <a:cs typeface="Arial"/>
              </a:rPr>
              <a:t> </a:t>
            </a:r>
            <a:r>
              <a:rPr lang="es-ES_tradnl" sz="2400" spc="-5" dirty="0" err="1">
                <a:latin typeface="Arial"/>
                <a:cs typeface="Arial"/>
              </a:rPr>
              <a:t>statistics</a:t>
            </a:r>
            <a:r>
              <a:rPr sz="2400" spc="-5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Arial"/>
                <a:cs typeface="Arial"/>
              </a:rPr>
              <a:t>Fas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Arial"/>
                <a:cs typeface="Arial"/>
              </a:rPr>
              <a:t>2</a:t>
            </a:r>
            <a:r>
              <a:rPr sz="2400" spc="-10" dirty="0">
                <a:latin typeface="Arial"/>
                <a:cs typeface="Arial"/>
              </a:rPr>
              <a:t>: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lang="es-ES_tradnl" sz="2400" spc="-5" dirty="0" err="1">
                <a:latin typeface="Arial"/>
                <a:cs typeface="Arial"/>
              </a:rPr>
              <a:t>Hypothesis</a:t>
            </a:r>
            <a:r>
              <a:rPr lang="es-ES_tradnl" sz="2400" spc="-5" dirty="0">
                <a:latin typeface="Arial"/>
                <a:cs typeface="Arial"/>
              </a:rPr>
              <a:t> </a:t>
            </a:r>
            <a:r>
              <a:rPr lang="es-ES_tradnl" sz="2400" spc="-5" dirty="0" err="1">
                <a:latin typeface="Arial"/>
                <a:cs typeface="Arial"/>
              </a:rPr>
              <a:t>testing</a:t>
            </a:r>
            <a:r>
              <a:rPr lang="es-ES_tradnl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</a:t>
            </a:r>
            <a:r>
              <a:rPr lang="es-ES_tradnl" sz="2400" spc="-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nferen</a:t>
            </a:r>
            <a:r>
              <a:rPr lang="es-ES_tradnl" sz="2400" spc="-5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ial</a:t>
            </a:r>
            <a:r>
              <a:rPr lang="es-ES_tradnl" sz="2400" spc="-5" dirty="0">
                <a:latin typeface="Arial"/>
                <a:cs typeface="Arial"/>
              </a:rPr>
              <a:t> </a:t>
            </a:r>
            <a:r>
              <a:rPr lang="es-ES_tradnl" sz="2400" spc="-5" dirty="0" err="1">
                <a:latin typeface="Arial"/>
                <a:cs typeface="Arial"/>
              </a:rPr>
              <a:t>statistics</a:t>
            </a:r>
            <a:r>
              <a:rPr sz="2400" spc="-5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45"/>
              </a:spcBef>
            </a:pPr>
            <a:r>
              <a:rPr lang="es-ES_tradnl" sz="2400" spc="-5" dirty="0" err="1">
                <a:solidFill>
                  <a:srgbClr val="009A9A"/>
                </a:solidFill>
                <a:latin typeface="Arial"/>
                <a:cs typeface="Arial"/>
              </a:rPr>
              <a:t>Conclusions</a:t>
            </a:r>
            <a:r>
              <a:rPr lang="es-ES_tradnl" sz="2400" spc="-5" dirty="0">
                <a:solidFill>
                  <a:srgbClr val="009A9A"/>
                </a:solidFill>
                <a:latin typeface="Arial"/>
                <a:cs typeface="Arial"/>
              </a:rPr>
              <a:t> and </a:t>
            </a:r>
            <a:r>
              <a:rPr lang="es-ES_tradnl" sz="2400" spc="-5" dirty="0" err="1">
                <a:solidFill>
                  <a:srgbClr val="009A9A"/>
                </a:solidFill>
                <a:latin typeface="Arial"/>
                <a:cs typeface="Arial"/>
              </a:rPr>
              <a:t>generation</a:t>
            </a:r>
            <a:r>
              <a:rPr lang="es-ES_tradnl" sz="2400" spc="-5" dirty="0">
                <a:solidFill>
                  <a:srgbClr val="009A9A"/>
                </a:solidFill>
                <a:latin typeface="Arial"/>
                <a:cs typeface="Arial"/>
              </a:rPr>
              <a:t> of new </a:t>
            </a:r>
            <a:r>
              <a:rPr lang="es-ES_tradnl" sz="2400" spc="-5" dirty="0" err="1">
                <a:solidFill>
                  <a:srgbClr val="009A9A"/>
                </a:solidFill>
                <a:latin typeface="Arial"/>
                <a:cs typeface="Arial"/>
              </a:rPr>
              <a:t>hypotheses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16150" y="2925054"/>
            <a:ext cx="144780" cy="432434"/>
          </a:xfrm>
          <a:custGeom>
            <a:avLst/>
            <a:gdLst/>
            <a:ahLst/>
            <a:cxnLst/>
            <a:rect l="l" t="t" r="r" b="b"/>
            <a:pathLst>
              <a:path w="144779" h="432435">
                <a:moveTo>
                  <a:pt x="144779" y="323849"/>
                </a:moveTo>
                <a:lnTo>
                  <a:pt x="0" y="323849"/>
                </a:lnTo>
                <a:lnTo>
                  <a:pt x="72389" y="432053"/>
                </a:lnTo>
                <a:lnTo>
                  <a:pt x="144779" y="323849"/>
                </a:lnTo>
                <a:close/>
              </a:path>
              <a:path w="144779" h="432435">
                <a:moveTo>
                  <a:pt x="108965" y="0"/>
                </a:moveTo>
                <a:lnTo>
                  <a:pt x="36575" y="0"/>
                </a:lnTo>
                <a:lnTo>
                  <a:pt x="36575" y="323849"/>
                </a:lnTo>
                <a:lnTo>
                  <a:pt x="108965" y="323849"/>
                </a:lnTo>
                <a:lnTo>
                  <a:pt x="108965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07768" y="2920482"/>
            <a:ext cx="162560" cy="445134"/>
          </a:xfrm>
          <a:custGeom>
            <a:avLst/>
            <a:gdLst/>
            <a:ahLst/>
            <a:cxnLst/>
            <a:rect l="l" t="t" r="r" b="b"/>
            <a:pathLst>
              <a:path w="162560" h="445135">
                <a:moveTo>
                  <a:pt x="40385" y="323849"/>
                </a:moveTo>
                <a:lnTo>
                  <a:pt x="0" y="323849"/>
                </a:lnTo>
                <a:lnTo>
                  <a:pt x="80771" y="445007"/>
                </a:lnTo>
                <a:lnTo>
                  <a:pt x="88463" y="433577"/>
                </a:lnTo>
                <a:lnTo>
                  <a:pt x="76961" y="433577"/>
                </a:lnTo>
                <a:lnTo>
                  <a:pt x="80792" y="427893"/>
                </a:lnTo>
                <a:lnTo>
                  <a:pt x="18033" y="333755"/>
                </a:lnTo>
                <a:lnTo>
                  <a:pt x="8381" y="333755"/>
                </a:lnTo>
                <a:lnTo>
                  <a:pt x="12953" y="326135"/>
                </a:lnTo>
                <a:lnTo>
                  <a:pt x="40385" y="326135"/>
                </a:lnTo>
                <a:lnTo>
                  <a:pt x="40385" y="323849"/>
                </a:lnTo>
                <a:close/>
              </a:path>
              <a:path w="162560" h="445135">
                <a:moveTo>
                  <a:pt x="80792" y="427893"/>
                </a:moveTo>
                <a:lnTo>
                  <a:pt x="76961" y="433577"/>
                </a:lnTo>
                <a:lnTo>
                  <a:pt x="84581" y="433577"/>
                </a:lnTo>
                <a:lnTo>
                  <a:pt x="80792" y="427893"/>
                </a:lnTo>
                <a:close/>
              </a:path>
              <a:path w="162560" h="445135">
                <a:moveTo>
                  <a:pt x="149351" y="326135"/>
                </a:moveTo>
                <a:lnTo>
                  <a:pt x="80792" y="427893"/>
                </a:lnTo>
                <a:lnTo>
                  <a:pt x="84581" y="433577"/>
                </a:lnTo>
                <a:lnTo>
                  <a:pt x="88463" y="433577"/>
                </a:lnTo>
                <a:lnTo>
                  <a:pt x="155639" y="333755"/>
                </a:lnTo>
                <a:lnTo>
                  <a:pt x="153161" y="333755"/>
                </a:lnTo>
                <a:lnTo>
                  <a:pt x="149351" y="326135"/>
                </a:lnTo>
                <a:close/>
              </a:path>
              <a:path w="162560" h="445135">
                <a:moveTo>
                  <a:pt x="12953" y="326135"/>
                </a:moveTo>
                <a:lnTo>
                  <a:pt x="8381" y="333755"/>
                </a:lnTo>
                <a:lnTo>
                  <a:pt x="18033" y="333755"/>
                </a:lnTo>
                <a:lnTo>
                  <a:pt x="12953" y="326135"/>
                </a:lnTo>
                <a:close/>
              </a:path>
              <a:path w="162560" h="445135">
                <a:moveTo>
                  <a:pt x="40385" y="326135"/>
                </a:moveTo>
                <a:lnTo>
                  <a:pt x="12953" y="326135"/>
                </a:lnTo>
                <a:lnTo>
                  <a:pt x="18033" y="333755"/>
                </a:lnTo>
                <a:lnTo>
                  <a:pt x="49529" y="333755"/>
                </a:lnTo>
                <a:lnTo>
                  <a:pt x="49529" y="328421"/>
                </a:lnTo>
                <a:lnTo>
                  <a:pt x="40385" y="328421"/>
                </a:lnTo>
                <a:lnTo>
                  <a:pt x="40385" y="326135"/>
                </a:lnTo>
                <a:close/>
              </a:path>
              <a:path w="162560" h="445135">
                <a:moveTo>
                  <a:pt x="112013" y="4571"/>
                </a:moveTo>
                <a:lnTo>
                  <a:pt x="112013" y="333755"/>
                </a:lnTo>
                <a:lnTo>
                  <a:pt x="144217" y="333755"/>
                </a:lnTo>
                <a:lnTo>
                  <a:pt x="147811" y="328421"/>
                </a:lnTo>
                <a:lnTo>
                  <a:pt x="121919" y="328421"/>
                </a:lnTo>
                <a:lnTo>
                  <a:pt x="117347" y="323849"/>
                </a:lnTo>
                <a:lnTo>
                  <a:pt x="121919" y="323849"/>
                </a:lnTo>
                <a:lnTo>
                  <a:pt x="121919" y="9905"/>
                </a:lnTo>
                <a:lnTo>
                  <a:pt x="117347" y="9905"/>
                </a:lnTo>
                <a:lnTo>
                  <a:pt x="112013" y="4571"/>
                </a:lnTo>
                <a:close/>
              </a:path>
              <a:path w="162560" h="445135">
                <a:moveTo>
                  <a:pt x="160767" y="326135"/>
                </a:moveTo>
                <a:lnTo>
                  <a:pt x="149351" y="326135"/>
                </a:lnTo>
                <a:lnTo>
                  <a:pt x="153161" y="333755"/>
                </a:lnTo>
                <a:lnTo>
                  <a:pt x="155639" y="333755"/>
                </a:lnTo>
                <a:lnTo>
                  <a:pt x="160767" y="326135"/>
                </a:lnTo>
                <a:close/>
              </a:path>
              <a:path w="162560" h="445135">
                <a:moveTo>
                  <a:pt x="121919" y="0"/>
                </a:moveTo>
                <a:lnTo>
                  <a:pt x="40385" y="0"/>
                </a:lnTo>
                <a:lnTo>
                  <a:pt x="40385" y="328421"/>
                </a:lnTo>
                <a:lnTo>
                  <a:pt x="44957" y="323849"/>
                </a:lnTo>
                <a:lnTo>
                  <a:pt x="49529" y="323849"/>
                </a:lnTo>
                <a:lnTo>
                  <a:pt x="49529" y="9905"/>
                </a:lnTo>
                <a:lnTo>
                  <a:pt x="44957" y="9905"/>
                </a:lnTo>
                <a:lnTo>
                  <a:pt x="49529" y="4571"/>
                </a:lnTo>
                <a:lnTo>
                  <a:pt x="121919" y="4571"/>
                </a:lnTo>
                <a:lnTo>
                  <a:pt x="121919" y="0"/>
                </a:lnTo>
                <a:close/>
              </a:path>
              <a:path w="162560" h="445135">
                <a:moveTo>
                  <a:pt x="49529" y="323849"/>
                </a:moveTo>
                <a:lnTo>
                  <a:pt x="44957" y="323849"/>
                </a:lnTo>
                <a:lnTo>
                  <a:pt x="40385" y="328421"/>
                </a:lnTo>
                <a:lnTo>
                  <a:pt x="49529" y="328421"/>
                </a:lnTo>
                <a:lnTo>
                  <a:pt x="49529" y="323849"/>
                </a:lnTo>
                <a:close/>
              </a:path>
              <a:path w="162560" h="445135">
                <a:moveTo>
                  <a:pt x="121919" y="323849"/>
                </a:moveTo>
                <a:lnTo>
                  <a:pt x="117347" y="323849"/>
                </a:lnTo>
                <a:lnTo>
                  <a:pt x="121919" y="328421"/>
                </a:lnTo>
                <a:lnTo>
                  <a:pt x="121919" y="323849"/>
                </a:lnTo>
                <a:close/>
              </a:path>
              <a:path w="162560" h="445135">
                <a:moveTo>
                  <a:pt x="162305" y="323849"/>
                </a:moveTo>
                <a:lnTo>
                  <a:pt x="121919" y="323849"/>
                </a:lnTo>
                <a:lnTo>
                  <a:pt x="121919" y="328421"/>
                </a:lnTo>
                <a:lnTo>
                  <a:pt x="147811" y="328421"/>
                </a:lnTo>
                <a:lnTo>
                  <a:pt x="149351" y="326135"/>
                </a:lnTo>
                <a:lnTo>
                  <a:pt x="160767" y="326135"/>
                </a:lnTo>
                <a:lnTo>
                  <a:pt x="162305" y="323849"/>
                </a:lnTo>
                <a:close/>
              </a:path>
              <a:path w="162560" h="445135">
                <a:moveTo>
                  <a:pt x="49529" y="4571"/>
                </a:moveTo>
                <a:lnTo>
                  <a:pt x="44957" y="9905"/>
                </a:lnTo>
                <a:lnTo>
                  <a:pt x="49529" y="9905"/>
                </a:lnTo>
                <a:lnTo>
                  <a:pt x="49529" y="4571"/>
                </a:lnTo>
                <a:close/>
              </a:path>
              <a:path w="162560" h="445135">
                <a:moveTo>
                  <a:pt x="112013" y="4571"/>
                </a:moveTo>
                <a:lnTo>
                  <a:pt x="49529" y="4571"/>
                </a:lnTo>
                <a:lnTo>
                  <a:pt x="49529" y="9905"/>
                </a:lnTo>
                <a:lnTo>
                  <a:pt x="112013" y="9905"/>
                </a:lnTo>
                <a:lnTo>
                  <a:pt x="112013" y="4571"/>
                </a:lnTo>
                <a:close/>
              </a:path>
              <a:path w="162560" h="445135">
                <a:moveTo>
                  <a:pt x="121919" y="4571"/>
                </a:moveTo>
                <a:lnTo>
                  <a:pt x="112013" y="4571"/>
                </a:lnTo>
                <a:lnTo>
                  <a:pt x="117347" y="9905"/>
                </a:lnTo>
                <a:lnTo>
                  <a:pt x="121919" y="9905"/>
                </a:lnTo>
                <a:lnTo>
                  <a:pt x="121919" y="4571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16150" y="2060945"/>
            <a:ext cx="144780" cy="432434"/>
          </a:xfrm>
          <a:custGeom>
            <a:avLst/>
            <a:gdLst/>
            <a:ahLst/>
            <a:cxnLst/>
            <a:rect l="l" t="t" r="r" b="b"/>
            <a:pathLst>
              <a:path w="144779" h="432435">
                <a:moveTo>
                  <a:pt x="144779" y="323849"/>
                </a:moveTo>
                <a:lnTo>
                  <a:pt x="0" y="323849"/>
                </a:lnTo>
                <a:lnTo>
                  <a:pt x="72389" y="432053"/>
                </a:lnTo>
                <a:lnTo>
                  <a:pt x="144779" y="323849"/>
                </a:lnTo>
                <a:close/>
              </a:path>
              <a:path w="144779" h="432435">
                <a:moveTo>
                  <a:pt x="108965" y="0"/>
                </a:moveTo>
                <a:lnTo>
                  <a:pt x="36575" y="0"/>
                </a:lnTo>
                <a:lnTo>
                  <a:pt x="36575" y="323849"/>
                </a:lnTo>
                <a:lnTo>
                  <a:pt x="108965" y="323849"/>
                </a:lnTo>
                <a:lnTo>
                  <a:pt x="108965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07768" y="2056373"/>
            <a:ext cx="162560" cy="445134"/>
          </a:xfrm>
          <a:custGeom>
            <a:avLst/>
            <a:gdLst/>
            <a:ahLst/>
            <a:cxnLst/>
            <a:rect l="l" t="t" r="r" b="b"/>
            <a:pathLst>
              <a:path w="162560" h="445135">
                <a:moveTo>
                  <a:pt x="40385" y="323849"/>
                </a:moveTo>
                <a:lnTo>
                  <a:pt x="0" y="323849"/>
                </a:lnTo>
                <a:lnTo>
                  <a:pt x="80771" y="445007"/>
                </a:lnTo>
                <a:lnTo>
                  <a:pt x="88463" y="433577"/>
                </a:lnTo>
                <a:lnTo>
                  <a:pt x="76961" y="433577"/>
                </a:lnTo>
                <a:lnTo>
                  <a:pt x="80792" y="427893"/>
                </a:lnTo>
                <a:lnTo>
                  <a:pt x="17525" y="332993"/>
                </a:lnTo>
                <a:lnTo>
                  <a:pt x="8381" y="332993"/>
                </a:lnTo>
                <a:lnTo>
                  <a:pt x="12953" y="326135"/>
                </a:lnTo>
                <a:lnTo>
                  <a:pt x="40385" y="326135"/>
                </a:lnTo>
                <a:lnTo>
                  <a:pt x="40385" y="323849"/>
                </a:lnTo>
                <a:close/>
              </a:path>
              <a:path w="162560" h="445135">
                <a:moveTo>
                  <a:pt x="80792" y="427893"/>
                </a:moveTo>
                <a:lnTo>
                  <a:pt x="76961" y="433577"/>
                </a:lnTo>
                <a:lnTo>
                  <a:pt x="84581" y="433577"/>
                </a:lnTo>
                <a:lnTo>
                  <a:pt x="80792" y="427893"/>
                </a:lnTo>
                <a:close/>
              </a:path>
              <a:path w="162560" h="445135">
                <a:moveTo>
                  <a:pt x="149351" y="326135"/>
                </a:moveTo>
                <a:lnTo>
                  <a:pt x="80792" y="427893"/>
                </a:lnTo>
                <a:lnTo>
                  <a:pt x="84581" y="433577"/>
                </a:lnTo>
                <a:lnTo>
                  <a:pt x="88463" y="433577"/>
                </a:lnTo>
                <a:lnTo>
                  <a:pt x="156152" y="332993"/>
                </a:lnTo>
                <a:lnTo>
                  <a:pt x="153161" y="332993"/>
                </a:lnTo>
                <a:lnTo>
                  <a:pt x="149351" y="326135"/>
                </a:lnTo>
                <a:close/>
              </a:path>
              <a:path w="162560" h="445135">
                <a:moveTo>
                  <a:pt x="12953" y="326135"/>
                </a:moveTo>
                <a:lnTo>
                  <a:pt x="8381" y="332993"/>
                </a:lnTo>
                <a:lnTo>
                  <a:pt x="17525" y="332993"/>
                </a:lnTo>
                <a:lnTo>
                  <a:pt x="12953" y="326135"/>
                </a:lnTo>
                <a:close/>
              </a:path>
              <a:path w="162560" h="445135">
                <a:moveTo>
                  <a:pt x="40385" y="326135"/>
                </a:moveTo>
                <a:lnTo>
                  <a:pt x="12953" y="326135"/>
                </a:lnTo>
                <a:lnTo>
                  <a:pt x="17525" y="332993"/>
                </a:lnTo>
                <a:lnTo>
                  <a:pt x="49529" y="332993"/>
                </a:lnTo>
                <a:lnTo>
                  <a:pt x="49529" y="328421"/>
                </a:lnTo>
                <a:lnTo>
                  <a:pt x="40385" y="328421"/>
                </a:lnTo>
                <a:lnTo>
                  <a:pt x="40385" y="326135"/>
                </a:lnTo>
                <a:close/>
              </a:path>
              <a:path w="162560" h="445135">
                <a:moveTo>
                  <a:pt x="112013" y="4571"/>
                </a:moveTo>
                <a:lnTo>
                  <a:pt x="112013" y="332993"/>
                </a:lnTo>
                <a:lnTo>
                  <a:pt x="144731" y="332993"/>
                </a:lnTo>
                <a:lnTo>
                  <a:pt x="147811" y="328421"/>
                </a:lnTo>
                <a:lnTo>
                  <a:pt x="121919" y="328421"/>
                </a:lnTo>
                <a:lnTo>
                  <a:pt x="117347" y="323849"/>
                </a:lnTo>
                <a:lnTo>
                  <a:pt x="121919" y="323849"/>
                </a:lnTo>
                <a:lnTo>
                  <a:pt x="121919" y="9143"/>
                </a:lnTo>
                <a:lnTo>
                  <a:pt x="117347" y="9143"/>
                </a:lnTo>
                <a:lnTo>
                  <a:pt x="112013" y="4571"/>
                </a:lnTo>
                <a:close/>
              </a:path>
              <a:path w="162560" h="445135">
                <a:moveTo>
                  <a:pt x="160767" y="326135"/>
                </a:moveTo>
                <a:lnTo>
                  <a:pt x="149351" y="326135"/>
                </a:lnTo>
                <a:lnTo>
                  <a:pt x="153161" y="332993"/>
                </a:lnTo>
                <a:lnTo>
                  <a:pt x="156152" y="332993"/>
                </a:lnTo>
                <a:lnTo>
                  <a:pt x="160767" y="326135"/>
                </a:lnTo>
                <a:close/>
              </a:path>
              <a:path w="162560" h="445135">
                <a:moveTo>
                  <a:pt x="121919" y="0"/>
                </a:moveTo>
                <a:lnTo>
                  <a:pt x="40385" y="0"/>
                </a:lnTo>
                <a:lnTo>
                  <a:pt x="40385" y="328421"/>
                </a:lnTo>
                <a:lnTo>
                  <a:pt x="44957" y="323849"/>
                </a:lnTo>
                <a:lnTo>
                  <a:pt x="49529" y="323849"/>
                </a:lnTo>
                <a:lnTo>
                  <a:pt x="49529" y="9143"/>
                </a:lnTo>
                <a:lnTo>
                  <a:pt x="44957" y="9143"/>
                </a:lnTo>
                <a:lnTo>
                  <a:pt x="49529" y="4571"/>
                </a:lnTo>
                <a:lnTo>
                  <a:pt x="121919" y="4571"/>
                </a:lnTo>
                <a:lnTo>
                  <a:pt x="121919" y="0"/>
                </a:lnTo>
                <a:close/>
              </a:path>
              <a:path w="162560" h="445135">
                <a:moveTo>
                  <a:pt x="49529" y="323849"/>
                </a:moveTo>
                <a:lnTo>
                  <a:pt x="44957" y="323849"/>
                </a:lnTo>
                <a:lnTo>
                  <a:pt x="40385" y="328421"/>
                </a:lnTo>
                <a:lnTo>
                  <a:pt x="49529" y="328421"/>
                </a:lnTo>
                <a:lnTo>
                  <a:pt x="49529" y="323849"/>
                </a:lnTo>
                <a:close/>
              </a:path>
              <a:path w="162560" h="445135">
                <a:moveTo>
                  <a:pt x="121919" y="323849"/>
                </a:moveTo>
                <a:lnTo>
                  <a:pt x="117347" y="323849"/>
                </a:lnTo>
                <a:lnTo>
                  <a:pt x="121919" y="328421"/>
                </a:lnTo>
                <a:lnTo>
                  <a:pt x="121919" y="323849"/>
                </a:lnTo>
                <a:close/>
              </a:path>
              <a:path w="162560" h="445135">
                <a:moveTo>
                  <a:pt x="162305" y="323849"/>
                </a:moveTo>
                <a:lnTo>
                  <a:pt x="121919" y="323849"/>
                </a:lnTo>
                <a:lnTo>
                  <a:pt x="121919" y="328421"/>
                </a:lnTo>
                <a:lnTo>
                  <a:pt x="147811" y="328421"/>
                </a:lnTo>
                <a:lnTo>
                  <a:pt x="149351" y="326135"/>
                </a:lnTo>
                <a:lnTo>
                  <a:pt x="160767" y="326135"/>
                </a:lnTo>
                <a:lnTo>
                  <a:pt x="162305" y="323849"/>
                </a:lnTo>
                <a:close/>
              </a:path>
              <a:path w="162560" h="445135">
                <a:moveTo>
                  <a:pt x="49529" y="4571"/>
                </a:moveTo>
                <a:lnTo>
                  <a:pt x="44957" y="9143"/>
                </a:lnTo>
                <a:lnTo>
                  <a:pt x="49529" y="9143"/>
                </a:lnTo>
                <a:lnTo>
                  <a:pt x="49529" y="4571"/>
                </a:lnTo>
                <a:close/>
              </a:path>
              <a:path w="162560" h="445135">
                <a:moveTo>
                  <a:pt x="112013" y="4571"/>
                </a:moveTo>
                <a:lnTo>
                  <a:pt x="49529" y="4571"/>
                </a:lnTo>
                <a:lnTo>
                  <a:pt x="49529" y="9143"/>
                </a:lnTo>
                <a:lnTo>
                  <a:pt x="112013" y="9143"/>
                </a:lnTo>
                <a:lnTo>
                  <a:pt x="112013" y="4571"/>
                </a:lnTo>
                <a:close/>
              </a:path>
              <a:path w="162560" h="445135">
                <a:moveTo>
                  <a:pt x="121919" y="4571"/>
                </a:moveTo>
                <a:lnTo>
                  <a:pt x="112013" y="4571"/>
                </a:lnTo>
                <a:lnTo>
                  <a:pt x="117347" y="9143"/>
                </a:lnTo>
                <a:lnTo>
                  <a:pt x="121919" y="9143"/>
                </a:lnTo>
                <a:lnTo>
                  <a:pt x="121919" y="4571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16150" y="5229347"/>
            <a:ext cx="144780" cy="432434"/>
          </a:xfrm>
          <a:custGeom>
            <a:avLst/>
            <a:gdLst/>
            <a:ahLst/>
            <a:cxnLst/>
            <a:rect l="l" t="t" r="r" b="b"/>
            <a:pathLst>
              <a:path w="144779" h="432435">
                <a:moveTo>
                  <a:pt x="144779" y="323849"/>
                </a:moveTo>
                <a:lnTo>
                  <a:pt x="0" y="323849"/>
                </a:lnTo>
                <a:lnTo>
                  <a:pt x="72389" y="432053"/>
                </a:lnTo>
                <a:lnTo>
                  <a:pt x="144779" y="323849"/>
                </a:lnTo>
                <a:close/>
              </a:path>
              <a:path w="144779" h="432435">
                <a:moveTo>
                  <a:pt x="108965" y="0"/>
                </a:moveTo>
                <a:lnTo>
                  <a:pt x="36575" y="0"/>
                </a:lnTo>
                <a:lnTo>
                  <a:pt x="36575" y="323849"/>
                </a:lnTo>
                <a:lnTo>
                  <a:pt x="108965" y="323849"/>
                </a:lnTo>
                <a:lnTo>
                  <a:pt x="108965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07768" y="5224776"/>
            <a:ext cx="162560" cy="445134"/>
          </a:xfrm>
          <a:custGeom>
            <a:avLst/>
            <a:gdLst/>
            <a:ahLst/>
            <a:cxnLst/>
            <a:rect l="l" t="t" r="r" b="b"/>
            <a:pathLst>
              <a:path w="162560" h="445135">
                <a:moveTo>
                  <a:pt x="40385" y="323849"/>
                </a:moveTo>
                <a:lnTo>
                  <a:pt x="0" y="323849"/>
                </a:lnTo>
                <a:lnTo>
                  <a:pt x="80771" y="445007"/>
                </a:lnTo>
                <a:lnTo>
                  <a:pt x="88463" y="433577"/>
                </a:lnTo>
                <a:lnTo>
                  <a:pt x="76961" y="433577"/>
                </a:lnTo>
                <a:lnTo>
                  <a:pt x="80792" y="427852"/>
                </a:lnTo>
                <a:lnTo>
                  <a:pt x="17998" y="332993"/>
                </a:lnTo>
                <a:lnTo>
                  <a:pt x="8381" y="332993"/>
                </a:lnTo>
                <a:lnTo>
                  <a:pt x="12953" y="325373"/>
                </a:lnTo>
                <a:lnTo>
                  <a:pt x="40385" y="325373"/>
                </a:lnTo>
                <a:lnTo>
                  <a:pt x="40385" y="323849"/>
                </a:lnTo>
                <a:close/>
              </a:path>
              <a:path w="162560" h="445135">
                <a:moveTo>
                  <a:pt x="80792" y="427852"/>
                </a:moveTo>
                <a:lnTo>
                  <a:pt x="76961" y="433577"/>
                </a:lnTo>
                <a:lnTo>
                  <a:pt x="84581" y="433577"/>
                </a:lnTo>
                <a:lnTo>
                  <a:pt x="80792" y="427852"/>
                </a:lnTo>
                <a:close/>
              </a:path>
              <a:path w="162560" h="445135">
                <a:moveTo>
                  <a:pt x="149351" y="325373"/>
                </a:moveTo>
                <a:lnTo>
                  <a:pt x="80792" y="427852"/>
                </a:lnTo>
                <a:lnTo>
                  <a:pt x="84581" y="433577"/>
                </a:lnTo>
                <a:lnTo>
                  <a:pt x="88463" y="433577"/>
                </a:lnTo>
                <a:lnTo>
                  <a:pt x="156152" y="332993"/>
                </a:lnTo>
                <a:lnTo>
                  <a:pt x="153161" y="332993"/>
                </a:lnTo>
                <a:lnTo>
                  <a:pt x="149351" y="325373"/>
                </a:lnTo>
                <a:close/>
              </a:path>
              <a:path w="162560" h="445135">
                <a:moveTo>
                  <a:pt x="12953" y="325373"/>
                </a:moveTo>
                <a:lnTo>
                  <a:pt x="8381" y="332993"/>
                </a:lnTo>
                <a:lnTo>
                  <a:pt x="17998" y="332993"/>
                </a:lnTo>
                <a:lnTo>
                  <a:pt x="12953" y="325373"/>
                </a:lnTo>
                <a:close/>
              </a:path>
              <a:path w="162560" h="445135">
                <a:moveTo>
                  <a:pt x="40385" y="325373"/>
                </a:moveTo>
                <a:lnTo>
                  <a:pt x="12953" y="325373"/>
                </a:lnTo>
                <a:lnTo>
                  <a:pt x="17998" y="332993"/>
                </a:lnTo>
                <a:lnTo>
                  <a:pt x="49529" y="332993"/>
                </a:lnTo>
                <a:lnTo>
                  <a:pt x="49529" y="328421"/>
                </a:lnTo>
                <a:lnTo>
                  <a:pt x="40385" y="328421"/>
                </a:lnTo>
                <a:lnTo>
                  <a:pt x="40385" y="325373"/>
                </a:lnTo>
                <a:close/>
              </a:path>
              <a:path w="162560" h="445135">
                <a:moveTo>
                  <a:pt x="112013" y="4571"/>
                </a:moveTo>
                <a:lnTo>
                  <a:pt x="112013" y="332993"/>
                </a:lnTo>
                <a:lnTo>
                  <a:pt x="144254" y="332993"/>
                </a:lnTo>
                <a:lnTo>
                  <a:pt x="147312" y="328421"/>
                </a:lnTo>
                <a:lnTo>
                  <a:pt x="121919" y="328421"/>
                </a:lnTo>
                <a:lnTo>
                  <a:pt x="117347" y="323849"/>
                </a:lnTo>
                <a:lnTo>
                  <a:pt x="121919" y="323849"/>
                </a:lnTo>
                <a:lnTo>
                  <a:pt x="121919" y="9143"/>
                </a:lnTo>
                <a:lnTo>
                  <a:pt x="117347" y="9143"/>
                </a:lnTo>
                <a:lnTo>
                  <a:pt x="112013" y="4571"/>
                </a:lnTo>
                <a:close/>
              </a:path>
              <a:path w="162560" h="445135">
                <a:moveTo>
                  <a:pt x="161280" y="325373"/>
                </a:moveTo>
                <a:lnTo>
                  <a:pt x="149351" y="325373"/>
                </a:lnTo>
                <a:lnTo>
                  <a:pt x="153161" y="332993"/>
                </a:lnTo>
                <a:lnTo>
                  <a:pt x="156152" y="332993"/>
                </a:lnTo>
                <a:lnTo>
                  <a:pt x="161280" y="325373"/>
                </a:lnTo>
                <a:close/>
              </a:path>
              <a:path w="162560" h="445135">
                <a:moveTo>
                  <a:pt x="121919" y="0"/>
                </a:moveTo>
                <a:lnTo>
                  <a:pt x="40385" y="0"/>
                </a:lnTo>
                <a:lnTo>
                  <a:pt x="40385" y="328421"/>
                </a:lnTo>
                <a:lnTo>
                  <a:pt x="44957" y="323849"/>
                </a:lnTo>
                <a:lnTo>
                  <a:pt x="49529" y="323849"/>
                </a:lnTo>
                <a:lnTo>
                  <a:pt x="49529" y="9143"/>
                </a:lnTo>
                <a:lnTo>
                  <a:pt x="44957" y="9143"/>
                </a:lnTo>
                <a:lnTo>
                  <a:pt x="49529" y="4571"/>
                </a:lnTo>
                <a:lnTo>
                  <a:pt x="121919" y="4571"/>
                </a:lnTo>
                <a:lnTo>
                  <a:pt x="121919" y="0"/>
                </a:lnTo>
                <a:close/>
              </a:path>
              <a:path w="162560" h="445135">
                <a:moveTo>
                  <a:pt x="49529" y="323849"/>
                </a:moveTo>
                <a:lnTo>
                  <a:pt x="44957" y="323849"/>
                </a:lnTo>
                <a:lnTo>
                  <a:pt x="40385" y="328421"/>
                </a:lnTo>
                <a:lnTo>
                  <a:pt x="49529" y="328421"/>
                </a:lnTo>
                <a:lnTo>
                  <a:pt x="49529" y="323849"/>
                </a:lnTo>
                <a:close/>
              </a:path>
              <a:path w="162560" h="445135">
                <a:moveTo>
                  <a:pt x="121919" y="323849"/>
                </a:moveTo>
                <a:lnTo>
                  <a:pt x="117347" y="323849"/>
                </a:lnTo>
                <a:lnTo>
                  <a:pt x="121919" y="328421"/>
                </a:lnTo>
                <a:lnTo>
                  <a:pt x="121919" y="323849"/>
                </a:lnTo>
                <a:close/>
              </a:path>
              <a:path w="162560" h="445135">
                <a:moveTo>
                  <a:pt x="162305" y="323849"/>
                </a:moveTo>
                <a:lnTo>
                  <a:pt x="121919" y="323849"/>
                </a:lnTo>
                <a:lnTo>
                  <a:pt x="121919" y="328421"/>
                </a:lnTo>
                <a:lnTo>
                  <a:pt x="147312" y="328421"/>
                </a:lnTo>
                <a:lnTo>
                  <a:pt x="149351" y="325373"/>
                </a:lnTo>
                <a:lnTo>
                  <a:pt x="161280" y="325373"/>
                </a:lnTo>
                <a:lnTo>
                  <a:pt x="162305" y="323849"/>
                </a:lnTo>
                <a:close/>
              </a:path>
              <a:path w="162560" h="445135">
                <a:moveTo>
                  <a:pt x="49529" y="4571"/>
                </a:moveTo>
                <a:lnTo>
                  <a:pt x="44957" y="9143"/>
                </a:lnTo>
                <a:lnTo>
                  <a:pt x="49529" y="9143"/>
                </a:lnTo>
                <a:lnTo>
                  <a:pt x="49529" y="4571"/>
                </a:lnTo>
                <a:close/>
              </a:path>
              <a:path w="162560" h="445135">
                <a:moveTo>
                  <a:pt x="112013" y="4571"/>
                </a:moveTo>
                <a:lnTo>
                  <a:pt x="49529" y="4571"/>
                </a:lnTo>
                <a:lnTo>
                  <a:pt x="49529" y="9143"/>
                </a:lnTo>
                <a:lnTo>
                  <a:pt x="112013" y="9143"/>
                </a:lnTo>
                <a:lnTo>
                  <a:pt x="112013" y="4571"/>
                </a:lnTo>
                <a:close/>
              </a:path>
              <a:path w="162560" h="445135">
                <a:moveTo>
                  <a:pt x="121919" y="4571"/>
                </a:moveTo>
                <a:lnTo>
                  <a:pt x="112013" y="4571"/>
                </a:lnTo>
                <a:lnTo>
                  <a:pt x="117347" y="9143"/>
                </a:lnTo>
                <a:lnTo>
                  <a:pt x="121919" y="9143"/>
                </a:lnTo>
                <a:lnTo>
                  <a:pt x="121919" y="4571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lang="es-ES" sz="2400" dirty="0"/>
              <a:t>Role of </a:t>
            </a:r>
            <a:r>
              <a:rPr lang="es-ES" sz="2400" dirty="0" err="1"/>
              <a:t>Statistics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453" y="1338757"/>
            <a:ext cx="7744459" cy="4860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 algn="ctr">
              <a:lnSpc>
                <a:spcPct val="100000"/>
              </a:lnSpc>
            </a:pPr>
            <a:r>
              <a:rPr lang="es-ES_tradnl" b="1" i="1" dirty="0">
                <a:latin typeface="Arial"/>
                <a:cs typeface="Arial"/>
              </a:rPr>
              <a:t>Mozart </a:t>
            </a:r>
            <a:r>
              <a:rPr lang="es-ES_tradnl" b="1" i="1" dirty="0" err="1">
                <a:latin typeface="Arial"/>
                <a:cs typeface="Arial"/>
              </a:rPr>
              <a:t>Effect</a:t>
            </a:r>
            <a:endParaRPr sz="1800" dirty="0">
              <a:latin typeface="Arial"/>
              <a:cs typeface="Arial"/>
            </a:endParaRPr>
          </a:p>
          <a:p>
            <a:pPr marL="12700" marR="183515">
              <a:lnSpc>
                <a:spcPct val="100000"/>
              </a:lnSpc>
              <a:spcBef>
                <a:spcPts val="1080"/>
              </a:spcBef>
            </a:pP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 (</a:t>
            </a:r>
            <a:r>
              <a:rPr lang="es-ES" spc="-5" dirty="0" err="1">
                <a:latin typeface="Arial"/>
                <a:cs typeface="Arial"/>
              </a:rPr>
              <a:t>scientific</a:t>
            </a:r>
            <a:r>
              <a:rPr lang="es-ES" spc="-5" dirty="0">
                <a:latin typeface="Arial"/>
                <a:cs typeface="Arial"/>
              </a:rPr>
              <a:t>): </a:t>
            </a:r>
            <a:r>
              <a:rPr lang="es-ES" spc="-5" dirty="0" err="1">
                <a:latin typeface="Arial"/>
                <a:cs typeface="Arial"/>
              </a:rPr>
              <a:t>Subjects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who</a:t>
            </a:r>
            <a:r>
              <a:rPr lang="es-ES" spc="-5" dirty="0">
                <a:latin typeface="Arial"/>
                <a:cs typeface="Arial"/>
              </a:rPr>
              <a:t> listen to Mozart </a:t>
            </a:r>
            <a:r>
              <a:rPr lang="es-ES" spc="-5" dirty="0" err="1">
                <a:latin typeface="Arial"/>
                <a:cs typeface="Arial"/>
              </a:rPr>
              <a:t>music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improve</a:t>
            </a:r>
            <a:r>
              <a:rPr lang="es-ES" spc="-5" dirty="0">
                <a:latin typeface="Arial"/>
                <a:cs typeface="Arial"/>
              </a:rPr>
              <a:t> performance </a:t>
            </a:r>
            <a:r>
              <a:rPr lang="es-ES" spc="-5" dirty="0" err="1">
                <a:latin typeface="Arial"/>
                <a:cs typeface="Arial"/>
              </a:rPr>
              <a:t>on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intelligence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tests</a:t>
            </a:r>
            <a:r>
              <a:rPr lang="es-ES" spc="-5" dirty="0">
                <a:latin typeface="Arial"/>
                <a:cs typeface="Arial"/>
              </a:rPr>
              <a:t> more </a:t>
            </a:r>
            <a:r>
              <a:rPr lang="es-ES" spc="-5" dirty="0" err="1">
                <a:latin typeface="Arial"/>
                <a:cs typeface="Arial"/>
              </a:rPr>
              <a:t>than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those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who</a:t>
            </a:r>
            <a:r>
              <a:rPr lang="es-ES" spc="-5" dirty="0">
                <a:latin typeface="Arial"/>
                <a:cs typeface="Arial"/>
              </a:rPr>
              <a:t> do </a:t>
            </a:r>
            <a:r>
              <a:rPr lang="es-ES" spc="-5" dirty="0" err="1">
                <a:latin typeface="Arial"/>
                <a:cs typeface="Arial"/>
              </a:rPr>
              <a:t>not</a:t>
            </a:r>
            <a:r>
              <a:rPr lang="es-ES" spc="-5" dirty="0">
                <a:latin typeface="Arial"/>
                <a:cs typeface="Arial"/>
              </a:rPr>
              <a:t> listen to Mozart.</a:t>
            </a:r>
          </a:p>
          <a:p>
            <a:pPr marL="12700" marR="183515">
              <a:lnSpc>
                <a:spcPct val="100000"/>
              </a:lnSpc>
              <a:spcBef>
                <a:spcPts val="1080"/>
              </a:spcBef>
            </a:pPr>
            <a:r>
              <a:rPr lang="es-ES" spc="-5" dirty="0" err="1">
                <a:latin typeface="Arial"/>
                <a:cs typeface="Arial"/>
              </a:rPr>
              <a:t>Experiment</a:t>
            </a:r>
            <a:r>
              <a:rPr lang="es-ES" spc="-5" dirty="0">
                <a:latin typeface="Arial"/>
                <a:cs typeface="Arial"/>
              </a:rPr>
              <a:t>. </a:t>
            </a:r>
            <a:r>
              <a:rPr lang="es-ES" spc="-5" dirty="0" err="1">
                <a:latin typeface="Arial"/>
                <a:cs typeface="Arial"/>
              </a:rPr>
              <a:t>Half</a:t>
            </a:r>
            <a:r>
              <a:rPr lang="es-ES" spc="-5" dirty="0">
                <a:latin typeface="Arial"/>
                <a:cs typeface="Arial"/>
              </a:rPr>
              <a:t> of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participants</a:t>
            </a:r>
            <a:r>
              <a:rPr lang="es-ES" spc="-5" dirty="0">
                <a:latin typeface="Arial"/>
                <a:cs typeface="Arial"/>
              </a:rPr>
              <a:t> (</a:t>
            </a:r>
            <a:r>
              <a:rPr lang="es-ES" spc="-5" dirty="0" err="1">
                <a:latin typeface="Arial"/>
                <a:cs typeface="Arial"/>
              </a:rPr>
              <a:t>randomly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selected</a:t>
            </a:r>
            <a:r>
              <a:rPr lang="es-ES" spc="-5" dirty="0">
                <a:latin typeface="Arial"/>
                <a:cs typeface="Arial"/>
              </a:rPr>
              <a:t>) </a:t>
            </a:r>
            <a:r>
              <a:rPr lang="es-ES" spc="-5" dirty="0" err="1">
                <a:latin typeface="Arial"/>
                <a:cs typeface="Arial"/>
              </a:rPr>
              <a:t>is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presented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with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music</a:t>
            </a:r>
            <a:r>
              <a:rPr lang="es-ES" spc="-5" dirty="0">
                <a:latin typeface="Arial"/>
                <a:cs typeface="Arial"/>
              </a:rPr>
              <a:t> of Mozart,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other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half</a:t>
            </a:r>
            <a:r>
              <a:rPr lang="es-ES" spc="-5" dirty="0">
                <a:latin typeface="Arial"/>
                <a:cs typeface="Arial"/>
              </a:rPr>
              <a:t> are </a:t>
            </a:r>
            <a:r>
              <a:rPr lang="es-ES" spc="-5" dirty="0" err="1">
                <a:latin typeface="Arial"/>
                <a:cs typeface="Arial"/>
              </a:rPr>
              <a:t>presented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chillout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music</a:t>
            </a:r>
            <a:r>
              <a:rPr lang="es-ES" spc="-5" dirty="0">
                <a:latin typeface="Arial"/>
                <a:cs typeface="Arial"/>
              </a:rPr>
              <a:t>. </a:t>
            </a:r>
            <a:r>
              <a:rPr lang="es-ES" spc="-5" dirty="0" err="1">
                <a:latin typeface="Arial"/>
                <a:cs typeface="Arial"/>
              </a:rPr>
              <a:t>Then</a:t>
            </a:r>
            <a:r>
              <a:rPr lang="es-ES" spc="-5" dirty="0">
                <a:latin typeface="Arial"/>
                <a:cs typeface="Arial"/>
              </a:rPr>
              <a:t>, </a:t>
            </a:r>
            <a:r>
              <a:rPr lang="es-ES" spc="-5" dirty="0" err="1">
                <a:latin typeface="Arial"/>
                <a:cs typeface="Arial"/>
              </a:rPr>
              <a:t>we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conduct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an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intelligence</a:t>
            </a:r>
            <a:r>
              <a:rPr lang="es-ES" spc="-5" dirty="0">
                <a:latin typeface="Arial"/>
                <a:cs typeface="Arial"/>
              </a:rPr>
              <a:t> test. </a:t>
            </a:r>
            <a:r>
              <a:rPr lang="es-ES" spc="-5" dirty="0" err="1">
                <a:latin typeface="Arial"/>
                <a:cs typeface="Arial"/>
              </a:rPr>
              <a:t>According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to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above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, </a:t>
            </a:r>
            <a:r>
              <a:rPr lang="es-ES" spc="-5" dirty="0" err="1">
                <a:latin typeface="Arial"/>
                <a:cs typeface="Arial"/>
              </a:rPr>
              <a:t>one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would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expected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differences</a:t>
            </a:r>
            <a:r>
              <a:rPr lang="es-ES" spc="-5" dirty="0">
                <a:latin typeface="Arial"/>
                <a:cs typeface="Arial"/>
              </a:rPr>
              <a:t> in </a:t>
            </a:r>
            <a:r>
              <a:rPr lang="es-ES" spc="-5" dirty="0" err="1">
                <a:latin typeface="Arial"/>
                <a:cs typeface="Arial"/>
              </a:rPr>
              <a:t>intelligence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between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two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groups</a:t>
            </a:r>
            <a:r>
              <a:rPr lang="es-ES" spc="-5" dirty="0">
                <a:latin typeface="Arial"/>
                <a:cs typeface="Arial"/>
              </a:rPr>
              <a:t>.</a:t>
            </a:r>
          </a:p>
          <a:p>
            <a:pPr marL="12700" marR="183515">
              <a:lnSpc>
                <a:spcPct val="100000"/>
              </a:lnSpc>
              <a:spcBef>
                <a:spcPts val="1080"/>
              </a:spcBef>
            </a:pPr>
            <a:r>
              <a:rPr lang="es-ES" spc="-5" dirty="0" err="1">
                <a:latin typeface="Arial"/>
                <a:cs typeface="Arial"/>
              </a:rPr>
              <a:t>Statistical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.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null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 (H0) </a:t>
            </a:r>
            <a:r>
              <a:rPr lang="es-ES" spc="-5" dirty="0" err="1">
                <a:latin typeface="Arial"/>
                <a:cs typeface="Arial"/>
              </a:rPr>
              <a:t>indicates</a:t>
            </a:r>
            <a:r>
              <a:rPr lang="es-ES" spc="-5" dirty="0">
                <a:latin typeface="Arial"/>
                <a:cs typeface="Arial"/>
              </a:rPr>
              <a:t> no </a:t>
            </a:r>
            <a:r>
              <a:rPr lang="es-ES" spc="-5" dirty="0" err="1">
                <a:latin typeface="Arial"/>
                <a:cs typeface="Arial"/>
              </a:rPr>
              <a:t>effect</a:t>
            </a:r>
            <a:r>
              <a:rPr lang="es-ES" spc="-5" dirty="0">
                <a:latin typeface="Arial"/>
                <a:cs typeface="Arial"/>
              </a:rPr>
              <a:t> and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"</a:t>
            </a:r>
            <a:r>
              <a:rPr lang="es-ES" spc="-5" dirty="0" err="1">
                <a:latin typeface="Arial"/>
                <a:cs typeface="Arial"/>
              </a:rPr>
              <a:t>alternative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" (H1) </a:t>
            </a:r>
            <a:r>
              <a:rPr lang="es-ES" spc="-5" dirty="0" err="1">
                <a:latin typeface="Arial"/>
                <a:cs typeface="Arial"/>
              </a:rPr>
              <a:t>indicates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presence</a:t>
            </a:r>
            <a:r>
              <a:rPr lang="es-ES" spc="-5" dirty="0">
                <a:latin typeface="Arial"/>
                <a:cs typeface="Arial"/>
              </a:rPr>
              <a:t> of </a:t>
            </a:r>
            <a:r>
              <a:rPr lang="es-ES" spc="-5" dirty="0" err="1">
                <a:latin typeface="Arial"/>
                <a:cs typeface="Arial"/>
              </a:rPr>
              <a:t>an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effect</a:t>
            </a:r>
            <a:r>
              <a:rPr lang="es-ES" spc="-5" dirty="0">
                <a:latin typeface="Arial"/>
                <a:cs typeface="Arial"/>
              </a:rPr>
              <a:t>.</a:t>
            </a:r>
          </a:p>
          <a:p>
            <a:pPr marL="12700" marR="183515">
              <a:lnSpc>
                <a:spcPct val="100000"/>
              </a:lnSpc>
              <a:spcBef>
                <a:spcPts val="1080"/>
              </a:spcBef>
            </a:pP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means</a:t>
            </a:r>
            <a:r>
              <a:rPr lang="es-ES" spc="-5" dirty="0">
                <a:latin typeface="Arial"/>
                <a:cs typeface="Arial"/>
              </a:rPr>
              <a:t> and </a:t>
            </a:r>
            <a:r>
              <a:rPr lang="es-ES" spc="-5" dirty="0" err="1">
                <a:latin typeface="Arial"/>
                <a:cs typeface="Arial"/>
              </a:rPr>
              <a:t>standard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deviations</a:t>
            </a:r>
            <a:r>
              <a:rPr lang="es-ES" spc="-5" dirty="0">
                <a:latin typeface="Arial"/>
                <a:cs typeface="Arial"/>
              </a:rPr>
              <a:t> of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group</a:t>
            </a:r>
            <a:r>
              <a:rPr lang="es-ES" spc="-5" dirty="0">
                <a:latin typeface="Arial"/>
                <a:cs typeface="Arial"/>
              </a:rPr>
              <a:t> "Mozart" and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group</a:t>
            </a:r>
            <a:r>
              <a:rPr lang="es-ES" spc="-5" dirty="0">
                <a:latin typeface="Arial"/>
                <a:cs typeface="Arial"/>
              </a:rPr>
              <a:t> "</a:t>
            </a:r>
            <a:r>
              <a:rPr lang="es-ES" spc="-5" dirty="0" err="1">
                <a:latin typeface="Arial"/>
                <a:cs typeface="Arial"/>
              </a:rPr>
              <a:t>chillout</a:t>
            </a:r>
            <a:r>
              <a:rPr lang="es-ES" spc="-5" dirty="0">
                <a:latin typeface="Arial"/>
                <a:cs typeface="Arial"/>
              </a:rPr>
              <a:t>" are </a:t>
            </a:r>
            <a:r>
              <a:rPr lang="es-ES" spc="-5" dirty="0" err="1">
                <a:latin typeface="Arial"/>
                <a:cs typeface="Arial"/>
              </a:rPr>
              <a:t>calculated</a:t>
            </a:r>
            <a:r>
              <a:rPr lang="es-ES" spc="-5" dirty="0">
                <a:latin typeface="Arial"/>
                <a:cs typeface="Arial"/>
              </a:rPr>
              <a:t> and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corresponding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inference</a:t>
            </a:r>
            <a:r>
              <a:rPr lang="es-ES" spc="-5" dirty="0">
                <a:latin typeface="Arial"/>
                <a:cs typeface="Arial"/>
              </a:rPr>
              <a:t> test </a:t>
            </a:r>
            <a:r>
              <a:rPr lang="es-ES" spc="-5" dirty="0" err="1">
                <a:latin typeface="Arial"/>
                <a:cs typeface="Arial"/>
              </a:rPr>
              <a:t>is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performed</a:t>
            </a:r>
            <a:r>
              <a:rPr lang="es-ES" spc="-5" dirty="0">
                <a:latin typeface="Arial"/>
                <a:cs typeface="Arial"/>
              </a:rPr>
              <a:t>. </a:t>
            </a:r>
            <a:r>
              <a:rPr lang="es-ES" spc="-5" dirty="0" err="1">
                <a:latin typeface="Arial"/>
                <a:cs typeface="Arial"/>
              </a:rPr>
              <a:t>We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obtained</a:t>
            </a:r>
            <a:r>
              <a:rPr lang="es-ES" spc="-5" dirty="0">
                <a:latin typeface="Arial"/>
                <a:cs typeface="Arial"/>
              </a:rPr>
              <a:t> a “p” </a:t>
            </a:r>
            <a:r>
              <a:rPr lang="es-ES" spc="-5" dirty="0" err="1">
                <a:latin typeface="Arial"/>
                <a:cs typeface="Arial"/>
              </a:rPr>
              <a:t>value</a:t>
            </a:r>
            <a:r>
              <a:rPr lang="es-ES" spc="-5" dirty="0">
                <a:latin typeface="Arial"/>
                <a:cs typeface="Arial"/>
              </a:rPr>
              <a:t>: </a:t>
            </a:r>
            <a:r>
              <a:rPr lang="es-ES" spc="-5" dirty="0" err="1">
                <a:latin typeface="Arial"/>
                <a:cs typeface="Arial"/>
              </a:rPr>
              <a:t>this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indicates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how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likely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to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get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obtained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result</a:t>
            </a:r>
            <a:r>
              <a:rPr lang="es-ES" spc="-5" dirty="0">
                <a:latin typeface="Arial"/>
                <a:cs typeface="Arial"/>
              </a:rPr>
              <a:t> (</a:t>
            </a:r>
            <a:r>
              <a:rPr lang="es-ES" spc="-5" dirty="0" err="1">
                <a:latin typeface="Arial"/>
                <a:cs typeface="Arial"/>
              </a:rPr>
              <a:t>or</a:t>
            </a:r>
            <a:r>
              <a:rPr lang="es-ES" spc="-5" dirty="0">
                <a:latin typeface="Arial"/>
                <a:cs typeface="Arial"/>
              </a:rPr>
              <a:t> a more extreme </a:t>
            </a:r>
            <a:r>
              <a:rPr lang="es-ES" spc="-5" dirty="0" err="1">
                <a:latin typeface="Arial"/>
                <a:cs typeface="Arial"/>
              </a:rPr>
              <a:t>result</a:t>
            </a:r>
            <a:r>
              <a:rPr lang="es-ES" spc="-5" dirty="0">
                <a:latin typeface="Arial"/>
                <a:cs typeface="Arial"/>
              </a:rPr>
              <a:t>) </a:t>
            </a:r>
            <a:r>
              <a:rPr lang="es-ES" spc="-5" dirty="0" err="1">
                <a:latin typeface="Arial"/>
                <a:cs typeface="Arial"/>
              </a:rPr>
              <a:t>assuming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that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null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is</a:t>
            </a:r>
            <a:r>
              <a:rPr lang="es-ES" spc="-5" dirty="0">
                <a:latin typeface="Arial"/>
                <a:cs typeface="Arial"/>
              </a:rPr>
              <a:t> true.</a:t>
            </a:r>
          </a:p>
          <a:p>
            <a:pPr marL="12700" marR="183515">
              <a:lnSpc>
                <a:spcPct val="100000"/>
              </a:lnSpc>
              <a:spcBef>
                <a:spcPts val="1080"/>
              </a:spcBef>
            </a:pPr>
            <a:r>
              <a:rPr lang="es-ES" spc="-5" dirty="0">
                <a:latin typeface="Arial"/>
                <a:cs typeface="Arial"/>
              </a:rPr>
              <a:t>(</a:t>
            </a:r>
            <a:r>
              <a:rPr lang="es-ES" spc="-5" dirty="0" err="1">
                <a:latin typeface="Arial"/>
                <a:cs typeface="Arial"/>
              </a:rPr>
              <a:t>Notice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that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researcher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typically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 smtClean="0">
                <a:latin typeface="Arial"/>
                <a:cs typeface="Arial"/>
              </a:rPr>
              <a:t>wants</a:t>
            </a:r>
            <a:r>
              <a:rPr lang="es-ES" spc="-5" dirty="0" smtClean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to </a:t>
            </a:r>
            <a:r>
              <a:rPr lang="es-ES" spc="-5" dirty="0" err="1">
                <a:latin typeface="Arial"/>
                <a:cs typeface="Arial"/>
              </a:rPr>
              <a:t>reject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the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null</a:t>
            </a:r>
            <a:r>
              <a:rPr lang="es-ES" spc="-5" dirty="0">
                <a:latin typeface="Arial"/>
                <a:cs typeface="Arial"/>
              </a:rPr>
              <a:t> </a:t>
            </a:r>
            <a:r>
              <a:rPr lang="es-ES" spc="-5" dirty="0" err="1">
                <a:latin typeface="Arial"/>
                <a:cs typeface="Arial"/>
              </a:rPr>
              <a:t>hypothesis</a:t>
            </a:r>
            <a:r>
              <a:rPr lang="es-ES" spc="-5" dirty="0">
                <a:latin typeface="Arial"/>
                <a:cs typeface="Arial"/>
              </a:rPr>
              <a:t>.)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021" y="405119"/>
            <a:ext cx="7772400" cy="7213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929640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1.2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Funció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Estadístic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Psicología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/>
          <p:cNvSpPr txBox="1"/>
          <p:nvPr/>
        </p:nvSpPr>
        <p:spPr>
          <a:xfrm>
            <a:off x="612021" y="405119"/>
            <a:ext cx="7772400" cy="7213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sz="2400" spc="-20" dirty="0">
                <a:solidFill>
                  <a:srgbClr val="33339A"/>
                </a:solidFill>
                <a:latin typeface="Arial"/>
                <a:cs typeface="Arial"/>
              </a:rPr>
              <a:t>1.2</a:t>
            </a:r>
            <a:r>
              <a:rPr sz="2400" spc="-10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r>
              <a:rPr sz="2400" spc="7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Funció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Estadístic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3339A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33339A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Psicología.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14"/>
          <p:cNvSpPr/>
          <p:nvPr/>
        </p:nvSpPr>
        <p:spPr>
          <a:xfrm>
            <a:off x="606687" y="399785"/>
            <a:ext cx="7782559" cy="730885"/>
          </a:xfrm>
          <a:custGeom>
            <a:avLst/>
            <a:gdLst/>
            <a:ahLst/>
            <a:cxnLst/>
            <a:rect l="l" t="t" r="r" b="b"/>
            <a:pathLst>
              <a:path w="7782559" h="730885">
                <a:moveTo>
                  <a:pt x="7782302" y="0"/>
                </a:moveTo>
                <a:lnTo>
                  <a:pt x="0" y="0"/>
                </a:lnTo>
                <a:lnTo>
                  <a:pt x="0" y="730757"/>
                </a:lnTo>
                <a:lnTo>
                  <a:pt x="7782302" y="730757"/>
                </a:lnTo>
                <a:lnTo>
                  <a:pt x="7782302" y="726185"/>
                </a:lnTo>
                <a:lnTo>
                  <a:pt x="9905" y="726185"/>
                </a:lnTo>
                <a:lnTo>
                  <a:pt x="5333" y="720851"/>
                </a:lnTo>
                <a:lnTo>
                  <a:pt x="9905" y="720851"/>
                </a:lnTo>
                <a:lnTo>
                  <a:pt x="9905" y="9905"/>
                </a:lnTo>
                <a:lnTo>
                  <a:pt x="5333" y="9905"/>
                </a:lnTo>
                <a:lnTo>
                  <a:pt x="9905" y="5333"/>
                </a:lnTo>
                <a:lnTo>
                  <a:pt x="7782302" y="5333"/>
                </a:lnTo>
                <a:lnTo>
                  <a:pt x="7782302" y="0"/>
                </a:lnTo>
                <a:close/>
              </a:path>
              <a:path w="7782559" h="730885">
                <a:moveTo>
                  <a:pt x="9905" y="720851"/>
                </a:moveTo>
                <a:lnTo>
                  <a:pt x="5333" y="720851"/>
                </a:lnTo>
                <a:lnTo>
                  <a:pt x="9905" y="726185"/>
                </a:lnTo>
                <a:lnTo>
                  <a:pt x="9905" y="720851"/>
                </a:lnTo>
                <a:close/>
              </a:path>
              <a:path w="7782559" h="730885">
                <a:moveTo>
                  <a:pt x="7772396" y="720851"/>
                </a:moveTo>
                <a:lnTo>
                  <a:pt x="9905" y="720851"/>
                </a:lnTo>
                <a:lnTo>
                  <a:pt x="9905" y="726185"/>
                </a:lnTo>
                <a:lnTo>
                  <a:pt x="7772396" y="726185"/>
                </a:lnTo>
                <a:lnTo>
                  <a:pt x="7772396" y="720851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7772396" y="726185"/>
                </a:lnTo>
                <a:lnTo>
                  <a:pt x="7777730" y="720851"/>
                </a:lnTo>
                <a:lnTo>
                  <a:pt x="7782302" y="720851"/>
                </a:lnTo>
                <a:lnTo>
                  <a:pt x="7782302" y="9905"/>
                </a:lnTo>
                <a:lnTo>
                  <a:pt x="7777730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720851"/>
                </a:moveTo>
                <a:lnTo>
                  <a:pt x="7777730" y="720851"/>
                </a:lnTo>
                <a:lnTo>
                  <a:pt x="7772396" y="726185"/>
                </a:lnTo>
                <a:lnTo>
                  <a:pt x="7782302" y="726185"/>
                </a:lnTo>
                <a:lnTo>
                  <a:pt x="7782302" y="720851"/>
                </a:lnTo>
                <a:close/>
              </a:path>
              <a:path w="7782559" h="730885">
                <a:moveTo>
                  <a:pt x="9905" y="5333"/>
                </a:moveTo>
                <a:lnTo>
                  <a:pt x="5333" y="9905"/>
                </a:lnTo>
                <a:lnTo>
                  <a:pt x="9905" y="9905"/>
                </a:lnTo>
                <a:lnTo>
                  <a:pt x="9905" y="5333"/>
                </a:lnTo>
                <a:close/>
              </a:path>
              <a:path w="7782559" h="730885">
                <a:moveTo>
                  <a:pt x="7772396" y="5333"/>
                </a:moveTo>
                <a:lnTo>
                  <a:pt x="9905" y="5333"/>
                </a:lnTo>
                <a:lnTo>
                  <a:pt x="9905" y="9905"/>
                </a:lnTo>
                <a:lnTo>
                  <a:pt x="7772396" y="9905"/>
                </a:lnTo>
                <a:lnTo>
                  <a:pt x="7772396" y="5333"/>
                </a:lnTo>
                <a:close/>
              </a:path>
              <a:path w="7782559" h="730885">
                <a:moveTo>
                  <a:pt x="7782302" y="5333"/>
                </a:moveTo>
                <a:lnTo>
                  <a:pt x="7772396" y="5333"/>
                </a:lnTo>
                <a:lnTo>
                  <a:pt x="7777730" y="9905"/>
                </a:lnTo>
                <a:lnTo>
                  <a:pt x="7782302" y="9905"/>
                </a:lnTo>
                <a:lnTo>
                  <a:pt x="7782302" y="5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5"/>
          <p:cNvSpPr txBox="1"/>
          <p:nvPr/>
        </p:nvSpPr>
        <p:spPr>
          <a:xfrm>
            <a:off x="612021" y="405119"/>
            <a:ext cx="7772400" cy="369332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lang="es-ES" sz="2400" dirty="0"/>
              <a:t>Role of </a:t>
            </a:r>
            <a:r>
              <a:rPr lang="es-ES" sz="2400" dirty="0" err="1"/>
              <a:t>Statistics</a:t>
            </a:r>
            <a:r>
              <a:rPr lang="es-ES" sz="2400" dirty="0"/>
              <a:t> in </a:t>
            </a:r>
            <a:r>
              <a:rPr lang="es-ES" sz="2400" dirty="0" err="1"/>
              <a:t>Psychology</a:t>
            </a:r>
            <a:r>
              <a:rPr sz="2400" spc="-5" dirty="0">
                <a:solidFill>
                  <a:srgbClr val="33339A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2609</Words>
  <Application>Microsoft Office PowerPoint</Application>
  <PresentationFormat>Presentación en pantalla (4:3)</PresentationFormat>
  <Paragraphs>310</Paragraphs>
  <Slides>37</Slides>
  <Notes>35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Calibri</vt:lpstr>
      <vt:lpstr>Symbol</vt:lpstr>
      <vt:lpstr>Times New Roman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Univariant and Multivariant analyses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 p</cp:lastModifiedBy>
  <cp:revision>34</cp:revision>
  <dcterms:created xsi:type="dcterms:W3CDTF">2016-08-27T08:40:23Z</dcterms:created>
  <dcterms:modified xsi:type="dcterms:W3CDTF">2023-08-18T13:25:09Z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2016-08-27T00:00:00Z</vt:filetime>
  </property>
  <property fmtid="{D5CDD505-2E9C-101B-9397-08002B2CF9AE}" pid="3" name="LastSaved">
    <vt:filetime>2016-08-27T00:00:00Z</vt:filetime>
  </property>
</Properties>
</file>