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68580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110F9-A5F0-4B49-8DC3-E188928C61C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8906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0E8B1-DECE-2044-B736-4CAB3AB0610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2702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C6A50-227C-0C4C-8869-2924147676C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958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ab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008D0-E997-3840-B28E-DC6C81CE985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8203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296EE-776D-D249-AA54-95049585316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5209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7803F-E84F-8F48-AFFE-046930AEB3C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3878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8B6CF-F03F-264B-91AA-591FE6B041C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9674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DADDB-AB66-E344-B5ED-48AFB2060F2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9633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B3F5A-32BA-2846-A858-5675A91547F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2854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45F64-8247-384E-95FE-ED637D25426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7592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867D4-EFCE-0D4A-8199-62861BCE5ED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755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D356E-1027-E943-B76B-37FE58FF2F7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5243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C1D71-7694-C04E-8F94-03155FC9A5E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0055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cs typeface="+mn-cs"/>
              </a:defRPr>
            </a:lvl1pPr>
          </a:lstStyle>
          <a:p>
            <a:pPr>
              <a:defRPr/>
            </a:pPr>
            <a:fld id="{E9FF9C64-169A-A04D-8FBB-1803C0D2290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548680"/>
            <a:ext cx="8243888" cy="5832648"/>
          </a:xfrm>
        </p:spPr>
        <p:txBody>
          <a:bodyPr/>
          <a:lstStyle/>
          <a:p>
            <a:r>
              <a:rPr lang="es-ES" sz="2800" dirty="0" err="1"/>
              <a:t>Theme</a:t>
            </a:r>
            <a:r>
              <a:rPr lang="es-ES" sz="2800" dirty="0"/>
              <a:t> 2. Data </a:t>
            </a:r>
            <a:r>
              <a:rPr lang="es-ES" sz="2800" dirty="0" err="1"/>
              <a:t>Organization</a:t>
            </a:r>
            <a:endParaRPr lang="es-ES" sz="2800" dirty="0"/>
          </a:p>
          <a:p>
            <a:endParaRPr lang="es-ES" sz="2800" dirty="0"/>
          </a:p>
          <a:p>
            <a:endParaRPr lang="es-ES" sz="2800" dirty="0"/>
          </a:p>
          <a:p>
            <a:pPr algn="l"/>
            <a:r>
              <a:rPr lang="es-ES" sz="2800" dirty="0"/>
              <a:t>1. </a:t>
            </a:r>
            <a:r>
              <a:rPr lang="es-ES" sz="2800" dirty="0" err="1"/>
              <a:t>Introduction</a:t>
            </a:r>
            <a:r>
              <a:rPr lang="es-ES" sz="2800" dirty="0"/>
              <a:t>.</a:t>
            </a:r>
          </a:p>
          <a:p>
            <a:pPr algn="l"/>
            <a:r>
              <a:rPr lang="es-ES" sz="2800" dirty="0"/>
              <a:t>2. </a:t>
            </a:r>
            <a:r>
              <a:rPr lang="es-ES" sz="2800" dirty="0" err="1"/>
              <a:t>Coding</a:t>
            </a:r>
            <a:r>
              <a:rPr lang="es-ES" sz="2800" dirty="0"/>
              <a:t>, data </a:t>
            </a:r>
            <a:r>
              <a:rPr lang="es-ES" sz="2800" dirty="0" err="1"/>
              <a:t>entry</a:t>
            </a:r>
            <a:r>
              <a:rPr lang="es-ES" sz="2800" dirty="0"/>
              <a:t>, </a:t>
            </a:r>
            <a:r>
              <a:rPr lang="es-ES" sz="2800" dirty="0" err="1"/>
              <a:t>cleaning</a:t>
            </a:r>
            <a:r>
              <a:rPr lang="es-ES" sz="2800" dirty="0"/>
              <a:t>, </a:t>
            </a:r>
            <a:r>
              <a:rPr lang="es-ES" sz="2800" dirty="0" err="1"/>
              <a:t>processing</a:t>
            </a:r>
            <a:r>
              <a:rPr lang="es-ES" sz="2800" dirty="0"/>
              <a:t> and file </a:t>
            </a:r>
            <a:r>
              <a:rPr lang="es-ES" sz="2800" dirty="0" err="1"/>
              <a:t>processing</a:t>
            </a:r>
            <a:r>
              <a:rPr lang="es-ES" sz="2800" dirty="0"/>
              <a:t>.</a:t>
            </a:r>
          </a:p>
          <a:p>
            <a:pPr algn="l"/>
            <a:r>
              <a:rPr lang="es-ES" sz="2800" dirty="0"/>
              <a:t>3. </a:t>
            </a:r>
            <a:r>
              <a:rPr lang="es-ES" sz="2800" dirty="0" err="1"/>
              <a:t>Outliers</a:t>
            </a:r>
            <a:r>
              <a:rPr lang="es-ES" sz="2800" dirty="0"/>
              <a:t>.</a:t>
            </a:r>
          </a:p>
          <a:p>
            <a:pPr algn="l"/>
            <a:r>
              <a:rPr lang="es-ES" sz="2800" dirty="0"/>
              <a:t>4. </a:t>
            </a:r>
            <a:r>
              <a:rPr lang="es-ES" sz="2800" dirty="0" err="1"/>
              <a:t>Missing</a:t>
            </a:r>
            <a:r>
              <a:rPr lang="es-ES" sz="2800" dirty="0"/>
              <a:t> </a:t>
            </a:r>
            <a:r>
              <a:rPr lang="es-ES" sz="2800" dirty="0" err="1"/>
              <a:t>values</a:t>
            </a:r>
            <a:r>
              <a:rPr lang="es-ES" sz="2800" dirty="0"/>
              <a:t>.</a:t>
            </a:r>
          </a:p>
          <a:p>
            <a:pPr algn="l"/>
            <a:r>
              <a:rPr lang="es-ES" sz="2800" dirty="0"/>
              <a:t>5. </a:t>
            </a:r>
            <a:r>
              <a:rPr lang="es-ES" sz="2800" dirty="0" err="1"/>
              <a:t>Frequency</a:t>
            </a:r>
            <a:r>
              <a:rPr lang="es-ES" sz="2800" dirty="0"/>
              <a:t> </a:t>
            </a:r>
            <a:r>
              <a:rPr lang="es-ES" sz="2800" dirty="0" err="1"/>
              <a:t>distribution</a:t>
            </a:r>
            <a:r>
              <a:rPr lang="es-ES" sz="2800" dirty="0"/>
              <a:t>.</a:t>
            </a:r>
          </a:p>
          <a:p>
            <a:pPr algn="l"/>
            <a:r>
              <a:rPr lang="es-ES" sz="2800" dirty="0"/>
              <a:t>6. </a:t>
            </a:r>
            <a:r>
              <a:rPr lang="es-ES" sz="2800" dirty="0" err="1"/>
              <a:t>Introduction</a:t>
            </a:r>
            <a:r>
              <a:rPr lang="es-ES" sz="2800" dirty="0"/>
              <a:t> </a:t>
            </a:r>
            <a:r>
              <a:rPr lang="es-ES" sz="2800" dirty="0" err="1"/>
              <a:t>to</a:t>
            </a:r>
            <a:r>
              <a:rPr lang="es-ES" sz="2800" dirty="0"/>
              <a:t> </a:t>
            </a:r>
            <a:r>
              <a:rPr lang="es-ES" sz="2800" dirty="0" err="1"/>
              <a:t>the</a:t>
            </a:r>
            <a:r>
              <a:rPr lang="es-ES" sz="2800" dirty="0"/>
              <a:t> quantiles.</a:t>
            </a:r>
          </a:p>
          <a:p>
            <a:pPr algn="l"/>
            <a:r>
              <a:rPr lang="es-ES" sz="2800" dirty="0"/>
              <a:t>7. Charts </a:t>
            </a:r>
            <a:r>
              <a:rPr lang="es-ES" sz="2800" dirty="0" err="1"/>
              <a:t>for</a:t>
            </a:r>
            <a:r>
              <a:rPr lang="es-ES" sz="2800" dirty="0"/>
              <a:t> </a:t>
            </a:r>
            <a:r>
              <a:rPr lang="es-ES" sz="2800" dirty="0" err="1"/>
              <a:t>qualitative</a:t>
            </a:r>
            <a:r>
              <a:rPr lang="es-ES" sz="2800" dirty="0"/>
              <a:t> and </a:t>
            </a:r>
            <a:r>
              <a:rPr lang="es-ES" sz="2800" dirty="0" err="1"/>
              <a:t>quantitative</a:t>
            </a:r>
            <a:r>
              <a:rPr lang="es-ES" sz="2800" dirty="0"/>
              <a:t> variables.</a:t>
            </a:r>
            <a:endParaRPr lang="es-ES" sz="2800" dirty="0"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7" name="Group 5"/>
          <p:cNvGraphicFramePr>
            <a:graphicFrameLocks noGrp="1"/>
          </p:cNvGraphicFramePr>
          <p:nvPr/>
        </p:nvGraphicFramePr>
        <p:xfrm>
          <a:off x="1263650" y="2873375"/>
          <a:ext cx="6096000" cy="32004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X</a:t>
                      </a:r>
                      <a:r>
                        <a:rPr kumimoji="0" lang="ca-E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</a:t>
                      </a:r>
                      <a:r>
                        <a:rPr kumimoji="0" lang="ca-E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</a:t>
                      </a:r>
                      <a:r>
                        <a:rPr kumimoji="0" lang="ca-E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</a:t>
                      </a:r>
                      <a:r>
                        <a:rPr kumimoji="0" lang="ca-E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</a:t>
                      </a:r>
                      <a:r>
                        <a:rPr kumimoji="0" lang="ca-ES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0.05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1.00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0.15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0.95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0.35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0.80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0.30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0.45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0.15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0.15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a-E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1.00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a-ES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a-E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3619" name="Text Box 67"/>
          <p:cNvSpPr txBox="1">
            <a:spLocks noChangeArrowheads="1"/>
          </p:cNvSpPr>
          <p:nvPr/>
        </p:nvSpPr>
        <p:spPr bwMode="auto">
          <a:xfrm>
            <a:off x="5925996" y="2187575"/>
            <a:ext cx="165604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a-ES" sz="2000" dirty="0" err="1">
                <a:solidFill>
                  <a:srgbClr val="006600"/>
                </a:solidFill>
                <a:latin typeface="Trebuchet MS" charset="0"/>
              </a:rPr>
              <a:t>Cum.rel.frec</a:t>
            </a:r>
            <a:endParaRPr lang="ca-ES" sz="2000" dirty="0">
              <a:solidFill>
                <a:srgbClr val="006600"/>
              </a:solidFill>
              <a:latin typeface="Trebuchet MS" charset="0"/>
            </a:endParaRPr>
          </a:p>
        </p:txBody>
      </p:sp>
      <p:sp>
        <p:nvSpPr>
          <p:cNvPr id="23620" name="Text Box 68"/>
          <p:cNvSpPr txBox="1">
            <a:spLocks noChangeArrowheads="1"/>
          </p:cNvSpPr>
          <p:nvPr/>
        </p:nvSpPr>
        <p:spPr bwMode="auto">
          <a:xfrm>
            <a:off x="4806577" y="2132856"/>
            <a:ext cx="120558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a-ES" sz="2000" dirty="0" err="1">
                <a:solidFill>
                  <a:srgbClr val="006600"/>
                </a:solidFill>
                <a:latin typeface="Trebuchet MS" charset="0"/>
                <a:cs typeface="+mn-cs"/>
              </a:rPr>
              <a:t>Cum.abs.frec</a:t>
            </a:r>
            <a:endParaRPr lang="ca-ES" sz="2000" dirty="0">
              <a:solidFill>
                <a:srgbClr val="006600"/>
              </a:solidFill>
              <a:latin typeface="Trebuchet MS" charset="0"/>
              <a:cs typeface="+mn-cs"/>
            </a:endParaRPr>
          </a:p>
        </p:txBody>
      </p:sp>
      <p:sp>
        <p:nvSpPr>
          <p:cNvPr id="23621" name="Text Box 69"/>
          <p:cNvSpPr txBox="1">
            <a:spLocks noChangeArrowheads="1"/>
          </p:cNvSpPr>
          <p:nvPr/>
        </p:nvSpPr>
        <p:spPr bwMode="auto">
          <a:xfrm>
            <a:off x="3772196" y="2035175"/>
            <a:ext cx="11503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a-ES" sz="2000" dirty="0" err="1">
                <a:solidFill>
                  <a:srgbClr val="006600"/>
                </a:solidFill>
                <a:latin typeface="Trebuchet MS" charset="0"/>
                <a:cs typeface="+mn-cs"/>
              </a:rPr>
              <a:t>Rel.Freq</a:t>
            </a:r>
            <a:endParaRPr lang="ca-ES" sz="2000" dirty="0">
              <a:solidFill>
                <a:srgbClr val="006600"/>
              </a:solidFill>
              <a:latin typeface="Trebuchet MS" charset="0"/>
              <a:cs typeface="+mn-cs"/>
            </a:endParaRPr>
          </a:p>
          <a:p>
            <a:pPr algn="ctr">
              <a:defRPr/>
            </a:pPr>
            <a:r>
              <a:rPr lang="ca-ES" sz="2000" dirty="0">
                <a:solidFill>
                  <a:srgbClr val="006600"/>
                </a:solidFill>
                <a:latin typeface="Trebuchet MS" charset="0"/>
                <a:cs typeface="+mn-cs"/>
              </a:rPr>
              <a:t>prop.</a:t>
            </a:r>
          </a:p>
        </p:txBody>
      </p:sp>
      <p:sp>
        <p:nvSpPr>
          <p:cNvPr id="23622" name="Text Box 70"/>
          <p:cNvSpPr txBox="1">
            <a:spLocks noChangeArrowheads="1"/>
          </p:cNvSpPr>
          <p:nvPr/>
        </p:nvSpPr>
        <p:spPr bwMode="auto">
          <a:xfrm>
            <a:off x="2482850" y="2187575"/>
            <a:ext cx="12881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a-ES" sz="2000" dirty="0" err="1">
                <a:solidFill>
                  <a:srgbClr val="006600"/>
                </a:solidFill>
                <a:latin typeface="Trebuchet MS" charset="0"/>
                <a:cs typeface="+mn-cs"/>
              </a:rPr>
              <a:t>Abs.Freq</a:t>
            </a:r>
            <a:r>
              <a:rPr lang="ca-ES" sz="2000" dirty="0">
                <a:solidFill>
                  <a:srgbClr val="006600"/>
                </a:solidFill>
                <a:latin typeface="Trebuchet MS" charset="0"/>
                <a:cs typeface="+mn-cs"/>
              </a:rPr>
              <a:t>.</a:t>
            </a:r>
          </a:p>
        </p:txBody>
      </p:sp>
      <p:sp>
        <p:nvSpPr>
          <p:cNvPr id="23623" name="Text Box 71"/>
          <p:cNvSpPr txBox="1">
            <a:spLocks noChangeArrowheads="1"/>
          </p:cNvSpPr>
          <p:nvPr/>
        </p:nvSpPr>
        <p:spPr bwMode="auto">
          <a:xfrm>
            <a:off x="1339850" y="2187575"/>
            <a:ext cx="1083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ca-ES" sz="2000" dirty="0" err="1">
                <a:solidFill>
                  <a:srgbClr val="006600"/>
                </a:solidFill>
                <a:latin typeface="Trebuchet MS" charset="0"/>
                <a:cs typeface="+mn-cs"/>
              </a:rPr>
              <a:t>Number</a:t>
            </a:r>
            <a:endParaRPr lang="ca-ES" sz="2000" dirty="0">
              <a:solidFill>
                <a:srgbClr val="006600"/>
              </a:solidFill>
              <a:latin typeface="Trebuchet MS" charset="0"/>
              <a:cs typeface="+mn-cs"/>
            </a:endParaRPr>
          </a:p>
        </p:txBody>
      </p:sp>
      <p:sp>
        <p:nvSpPr>
          <p:cNvPr id="23624" name="Rectangle 72"/>
          <p:cNvSpPr>
            <a:spLocks noChangeArrowheads="1"/>
          </p:cNvSpPr>
          <p:nvPr/>
        </p:nvSpPr>
        <p:spPr bwMode="auto">
          <a:xfrm>
            <a:off x="1187624" y="1124744"/>
            <a:ext cx="6705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s-ES" sz="2400" b="1" dirty="0" err="1">
                <a:latin typeface="Trebuchet MS" charset="0"/>
                <a:cs typeface="+mn-cs"/>
              </a:rPr>
              <a:t>Number</a:t>
            </a:r>
            <a:r>
              <a:rPr lang="es-ES" sz="2400" b="1" dirty="0">
                <a:latin typeface="Trebuchet MS" charset="0"/>
                <a:cs typeface="+mn-cs"/>
              </a:rPr>
              <a:t> of </a:t>
            </a:r>
            <a:r>
              <a:rPr lang="es-ES" sz="2400" b="1" dirty="0" err="1" smtClean="0">
                <a:latin typeface="Trebuchet MS" charset="0"/>
                <a:cs typeface="+mn-cs"/>
              </a:rPr>
              <a:t>sibblings</a:t>
            </a:r>
            <a:endParaRPr lang="es-ES" sz="2400" dirty="0">
              <a:latin typeface="Trebuchet MS" charset="0"/>
              <a:cs typeface="+mn-cs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15812" y="404664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es-ES" sz="2800" dirty="0" err="1">
                <a:solidFill>
                  <a:schemeClr val="tx2"/>
                </a:solidFill>
                <a:cs typeface="+mn-cs"/>
              </a:rPr>
              <a:t>Frequency</a:t>
            </a:r>
            <a:r>
              <a:rPr lang="es-ES" sz="2800" dirty="0">
                <a:solidFill>
                  <a:schemeClr val="tx2"/>
                </a:solidFill>
                <a:cs typeface="+mn-cs"/>
              </a:rPr>
              <a:t> </a:t>
            </a:r>
            <a:r>
              <a:rPr lang="es-ES" sz="2800" dirty="0" err="1">
                <a:solidFill>
                  <a:schemeClr val="tx2"/>
                </a:solidFill>
                <a:cs typeface="+mn-cs"/>
              </a:rPr>
              <a:t>Distributions</a:t>
            </a:r>
            <a:endParaRPr lang="es-ES" sz="2400" dirty="0"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Coding</a:t>
            </a:r>
            <a:r>
              <a:rPr lang="es-ES" dirty="0"/>
              <a:t>, data </a:t>
            </a:r>
            <a:r>
              <a:rPr lang="es-ES" dirty="0" err="1"/>
              <a:t>entry</a:t>
            </a:r>
            <a:r>
              <a:rPr lang="es-ES" dirty="0"/>
              <a:t>, </a:t>
            </a:r>
            <a:r>
              <a:rPr lang="es-ES" dirty="0" err="1"/>
              <a:t>cleaning</a:t>
            </a:r>
            <a:r>
              <a:rPr lang="es-ES" dirty="0"/>
              <a:t>, </a:t>
            </a:r>
            <a:r>
              <a:rPr lang="es-ES" dirty="0" err="1"/>
              <a:t>processing</a:t>
            </a:r>
            <a:r>
              <a:rPr lang="es-ES" dirty="0"/>
              <a:t> and file </a:t>
            </a:r>
            <a:r>
              <a:rPr lang="es-ES" dirty="0" err="1"/>
              <a:t>processing</a:t>
            </a:r>
            <a:r>
              <a:rPr lang="es-ES" dirty="0"/>
              <a:t>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16113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s-ES" dirty="0">
                <a:cs typeface="+mn-cs"/>
              </a:rPr>
              <a:t>          (</a:t>
            </a:r>
            <a:r>
              <a:rPr lang="es-ES" dirty="0" err="1">
                <a:cs typeface="+mn-cs"/>
              </a:rPr>
              <a:t>To</a:t>
            </a:r>
            <a:r>
              <a:rPr lang="es-ES" dirty="0">
                <a:cs typeface="+mn-cs"/>
              </a:rPr>
              <a:t> </a:t>
            </a:r>
            <a:r>
              <a:rPr lang="es-ES" dirty="0" err="1">
                <a:cs typeface="+mn-cs"/>
              </a:rPr>
              <a:t>see</a:t>
            </a:r>
            <a:r>
              <a:rPr lang="es-ES" dirty="0">
                <a:cs typeface="+mn-cs"/>
              </a:rPr>
              <a:t> in </a:t>
            </a:r>
            <a:r>
              <a:rPr lang="es-ES" dirty="0" err="1">
                <a:cs typeface="+mn-cs"/>
              </a:rPr>
              <a:t>practice</a:t>
            </a:r>
            <a:r>
              <a:rPr lang="es-ES" dirty="0">
                <a:cs typeface="+mn-cs"/>
              </a:rPr>
              <a:t> </a:t>
            </a:r>
            <a:r>
              <a:rPr lang="es-ES" dirty="0" err="1">
                <a:cs typeface="+mn-cs"/>
              </a:rPr>
              <a:t>classes</a:t>
            </a:r>
            <a:r>
              <a:rPr lang="es-ES" dirty="0">
                <a:cs typeface="+mn-cs"/>
              </a:rPr>
              <a:t>)</a:t>
            </a:r>
          </a:p>
          <a:p>
            <a:pPr eaLnBrk="1" hangingPunct="1">
              <a:buFontTx/>
              <a:buNone/>
              <a:defRPr/>
            </a:pPr>
            <a:r>
              <a:rPr lang="es-ES" dirty="0" err="1">
                <a:cs typeface="+mn-cs"/>
              </a:rPr>
              <a:t>Statistical</a:t>
            </a:r>
            <a:r>
              <a:rPr lang="es-ES" dirty="0">
                <a:cs typeface="+mn-cs"/>
              </a:rPr>
              <a:t> </a:t>
            </a:r>
            <a:r>
              <a:rPr lang="es-ES" dirty="0" err="1">
                <a:cs typeface="+mn-cs"/>
              </a:rPr>
              <a:t>program</a:t>
            </a:r>
            <a:r>
              <a:rPr lang="es-ES" dirty="0">
                <a:cs typeface="+mn-cs"/>
              </a:rPr>
              <a:t>: </a:t>
            </a:r>
            <a:r>
              <a:rPr lang="es-ES" dirty="0" smtClean="0">
                <a:cs typeface="+mn-cs"/>
              </a:rPr>
              <a:t>SPSS, JASP</a:t>
            </a:r>
            <a:r>
              <a:rPr lang="es-ES" dirty="0">
                <a:cs typeface="+mn-cs"/>
              </a:rPr>
              <a:t>, </a:t>
            </a:r>
            <a:r>
              <a:rPr lang="es-ES" dirty="0" smtClean="0">
                <a:cs typeface="+mn-cs"/>
              </a:rPr>
              <a:t>R, </a:t>
            </a:r>
            <a:r>
              <a:rPr lang="es-ES" dirty="0" err="1" smtClean="0">
                <a:cs typeface="+mn-cs"/>
              </a:rPr>
              <a:t>jamovi</a:t>
            </a:r>
            <a:endParaRPr lang="es-ES" dirty="0"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es-ES" dirty="0" err="1">
                <a:cs typeface="+mn-cs"/>
              </a:rPr>
              <a:t>Missing</a:t>
            </a:r>
            <a:r>
              <a:rPr lang="es-ES" dirty="0">
                <a:cs typeface="+mn-cs"/>
              </a:rPr>
              <a:t> data.</a:t>
            </a:r>
          </a:p>
          <a:p>
            <a:pPr eaLnBrk="1" hangingPunct="1">
              <a:buFontTx/>
              <a:buNone/>
              <a:defRPr/>
            </a:pPr>
            <a:r>
              <a:rPr lang="es-ES" dirty="0" err="1">
                <a:cs typeface="+mn-cs"/>
              </a:rPr>
              <a:t>Classification</a:t>
            </a:r>
            <a:r>
              <a:rPr lang="es-ES" dirty="0">
                <a:cs typeface="+mn-cs"/>
              </a:rPr>
              <a:t> of variables, </a:t>
            </a:r>
            <a:r>
              <a:rPr lang="es-ES" dirty="0" err="1">
                <a:cs typeface="+mn-cs"/>
              </a:rPr>
              <a:t>scales</a:t>
            </a:r>
            <a:r>
              <a:rPr lang="es-ES" dirty="0">
                <a:cs typeface="+mn-cs"/>
              </a:rPr>
              <a:t>, </a:t>
            </a:r>
            <a:r>
              <a:rPr lang="es-ES" dirty="0" err="1">
                <a:cs typeface="+mn-cs"/>
              </a:rPr>
              <a:t>transformations</a:t>
            </a:r>
            <a:r>
              <a:rPr lang="es-ES" dirty="0">
                <a:cs typeface="+mn-cs"/>
              </a:rPr>
              <a:t>, etc.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ES" sz="3600" dirty="0">
                <a:cs typeface="+mj-cs"/>
              </a:rPr>
              <a:t>CHARTS: Standard charts</a:t>
            </a:r>
          </a:p>
        </p:txBody>
      </p:sp>
      <p:graphicFrame>
        <p:nvGraphicFramePr>
          <p:cNvPr id="4147" name="Group 5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090667"/>
              </p:ext>
            </p:extLst>
          </p:nvPr>
        </p:nvGraphicFramePr>
        <p:xfrm>
          <a:off x="457200" y="1268760"/>
          <a:ext cx="8229600" cy="4530676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95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Types</a:t>
                      </a:r>
                      <a:r>
                        <a:rPr kumimoji="0" lang="ca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 of Variable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CHART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X AXIS</a:t>
                      </a:r>
                      <a:endParaRPr kumimoji="0" lang="ca-E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ＭＳ Ｐゴシック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Y AXIS</a:t>
                      </a:r>
                      <a:endParaRPr kumimoji="0" lang="ca-E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ＭＳ Ｐゴシック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4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Nominal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(</a:t>
                      </a:r>
                      <a:r>
                        <a:rPr kumimoji="0" lang="ca-E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Qualitative</a:t>
                      </a:r>
                      <a:r>
                        <a:rPr kumimoji="0" lang="ca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)</a:t>
                      </a: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BAR CHART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Values</a:t>
                      </a:r>
                      <a:r>
                        <a:rPr kumimoji="0" lang="ca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 of </a:t>
                      </a:r>
                      <a:r>
                        <a:rPr kumimoji="0" lang="ca-E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the</a:t>
                      </a:r>
                      <a:r>
                        <a:rPr kumimoji="0" lang="ca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 variable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Frequencies</a:t>
                      </a:r>
                      <a:endParaRPr kumimoji="0" lang="ca-E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ＭＳ Ｐゴシック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9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PIE CHARS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a-E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--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a-E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--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14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Ordinal or </a:t>
                      </a:r>
                      <a:r>
                        <a:rPr kumimoji="0" lang="ca-E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Discrete</a:t>
                      </a:r>
                      <a:r>
                        <a:rPr kumimoji="0" lang="ca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 (</a:t>
                      </a:r>
                      <a:r>
                        <a:rPr kumimoji="0" lang="ca-E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quantitative</a:t>
                      </a:r>
                      <a:r>
                        <a:rPr kumimoji="0" lang="ca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)</a:t>
                      </a:r>
                      <a:endParaRPr kumimoji="0" lang="ca-E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ＭＳ Ｐゴシック" charset="0"/>
                      </a:endParaRP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BAR CHART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Values of the variable</a:t>
                      </a:r>
                      <a:endParaRPr kumimoji="0" lang="ca-E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ＭＳ Ｐゴシック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Frequencies</a:t>
                      </a:r>
                      <a:endParaRPr kumimoji="0" lang="ca-E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ＭＳ Ｐゴシック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5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FREQUENCY POLYGONS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Values</a:t>
                      </a:r>
                      <a:r>
                        <a:rPr kumimoji="0" lang="ca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 of </a:t>
                      </a:r>
                      <a:r>
                        <a:rPr kumimoji="0" lang="ca-E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the</a:t>
                      </a:r>
                      <a:r>
                        <a:rPr kumimoji="0" lang="ca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 variable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Frequencies</a:t>
                      </a:r>
                      <a:endParaRPr kumimoji="0" lang="ca-E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ＭＳ Ｐゴシック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14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Continuous</a:t>
                      </a:r>
                      <a:r>
                        <a:rPr kumimoji="0" lang="ca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 </a:t>
                      </a:r>
                      <a:r>
                        <a:rPr kumimoji="0" lang="ca-E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Quantitative</a:t>
                      </a:r>
                      <a:endParaRPr kumimoji="0" lang="ca-E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a-E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a-E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ＭＳ Ｐゴシック" charset="0"/>
                      </a:endParaRPr>
                    </a:p>
                  </a:txBody>
                  <a:tcPr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FREQUENCY POLYGONS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Values</a:t>
                      </a:r>
                      <a:r>
                        <a:rPr kumimoji="0" lang="ca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 of </a:t>
                      </a:r>
                      <a:r>
                        <a:rPr kumimoji="0" lang="ca-E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the</a:t>
                      </a:r>
                      <a:r>
                        <a:rPr kumimoji="0" lang="ca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 variable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Frequencies</a:t>
                      </a:r>
                      <a:endParaRPr kumimoji="0" lang="ca-E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ＭＳ Ｐゴシック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909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HISTOGRAM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Values</a:t>
                      </a:r>
                      <a:r>
                        <a:rPr kumimoji="0" lang="ca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 of </a:t>
                      </a:r>
                      <a:r>
                        <a:rPr kumimoji="0" lang="ca-E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the</a:t>
                      </a:r>
                      <a:r>
                        <a:rPr kumimoji="0" lang="ca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 variable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a-E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ＭＳ Ｐゴシック" charset="0"/>
                        </a:rPr>
                        <a:t>Frequencies</a:t>
                      </a:r>
                      <a:endParaRPr kumimoji="0" lang="ca-E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ＭＳ Ｐゴシック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81000" y="685800"/>
            <a:ext cx="39624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ca-ES" sz="2400" b="1" dirty="0" err="1">
                <a:solidFill>
                  <a:srgbClr val="000099"/>
                </a:solidFill>
                <a:latin typeface="Trebuchet MS" charset="0"/>
                <a:cs typeface="+mn-cs"/>
              </a:rPr>
              <a:t>Categorical</a:t>
            </a:r>
            <a:r>
              <a:rPr lang="ca-ES" sz="2400" b="1" dirty="0">
                <a:solidFill>
                  <a:srgbClr val="000099"/>
                </a:solidFill>
                <a:latin typeface="Trebuchet MS" charset="0"/>
                <a:cs typeface="+mn-cs"/>
              </a:rPr>
              <a:t> variable (NOMINAL)</a:t>
            </a:r>
          </a:p>
          <a:p>
            <a:pPr algn="ctr">
              <a:defRPr/>
            </a:pPr>
            <a:endParaRPr lang="ca-ES" sz="2400" b="1" dirty="0">
              <a:solidFill>
                <a:srgbClr val="000099"/>
              </a:solidFill>
              <a:latin typeface="Trebuchet MS" charset="0"/>
              <a:cs typeface="+mn-cs"/>
            </a:endParaRPr>
          </a:p>
          <a:p>
            <a:pPr algn="ctr">
              <a:defRPr/>
            </a:pPr>
            <a:r>
              <a:rPr lang="ca-ES" sz="2400" b="1" dirty="0">
                <a:solidFill>
                  <a:srgbClr val="000099"/>
                </a:solidFill>
                <a:latin typeface="Trebuchet MS" charset="0"/>
                <a:cs typeface="+mn-cs"/>
              </a:rPr>
              <a:t>Bar </a:t>
            </a:r>
            <a:r>
              <a:rPr lang="ca-ES" sz="2400" b="1" dirty="0" err="1">
                <a:solidFill>
                  <a:srgbClr val="000099"/>
                </a:solidFill>
                <a:latin typeface="Trebuchet MS" charset="0"/>
                <a:cs typeface="+mn-cs"/>
              </a:rPr>
              <a:t>chart</a:t>
            </a:r>
            <a:r>
              <a:rPr lang="ca-ES" sz="2400" b="1" dirty="0">
                <a:solidFill>
                  <a:srgbClr val="000099"/>
                </a:solidFill>
                <a:latin typeface="Trebuchet MS" charset="0"/>
                <a:cs typeface="+mn-cs"/>
              </a:rPr>
              <a:t> (rectangles)</a:t>
            </a:r>
          </a:p>
          <a:p>
            <a:pPr algn="ctr">
              <a:defRPr/>
            </a:pPr>
            <a:r>
              <a:rPr lang="ca-ES" sz="2400" b="1" dirty="0" err="1">
                <a:solidFill>
                  <a:srgbClr val="000099"/>
                </a:solidFill>
                <a:latin typeface="Trebuchet MS" charset="0"/>
                <a:cs typeface="+mn-cs"/>
              </a:rPr>
              <a:t>Pictograph</a:t>
            </a:r>
            <a:r>
              <a:rPr lang="ca-ES" sz="2400" b="1" dirty="0">
                <a:solidFill>
                  <a:srgbClr val="000099"/>
                </a:solidFill>
                <a:latin typeface="Trebuchet MS" charset="0"/>
                <a:cs typeface="+mn-cs"/>
              </a:rPr>
              <a:t> or </a:t>
            </a:r>
            <a:r>
              <a:rPr lang="ca-ES" sz="2400" b="1" dirty="0" err="1">
                <a:solidFill>
                  <a:srgbClr val="000099"/>
                </a:solidFill>
                <a:latin typeface="Trebuchet MS" charset="0"/>
                <a:cs typeface="+mn-cs"/>
              </a:rPr>
              <a:t>pie</a:t>
            </a:r>
            <a:r>
              <a:rPr lang="ca-ES" sz="2400" b="1" dirty="0">
                <a:solidFill>
                  <a:srgbClr val="000099"/>
                </a:solidFill>
                <a:latin typeface="Trebuchet MS" charset="0"/>
                <a:cs typeface="+mn-cs"/>
              </a:rPr>
              <a:t> </a:t>
            </a:r>
            <a:r>
              <a:rPr lang="ca-ES" sz="2400" b="1" dirty="0" err="1">
                <a:solidFill>
                  <a:srgbClr val="000099"/>
                </a:solidFill>
                <a:latin typeface="Trebuchet MS" charset="0"/>
                <a:cs typeface="+mn-cs"/>
              </a:rPr>
              <a:t>chart</a:t>
            </a:r>
            <a:endParaRPr lang="ca-ES" sz="2000" b="1" dirty="0">
              <a:solidFill>
                <a:srgbClr val="000099"/>
              </a:solidFill>
              <a:latin typeface="Trebuchet MS" charset="0"/>
              <a:cs typeface="+mn-cs"/>
            </a:endParaRPr>
          </a:p>
        </p:txBody>
      </p:sp>
      <p:grpSp>
        <p:nvGrpSpPr>
          <p:cNvPr id="5122" name="Group 7"/>
          <p:cNvGrpSpPr>
            <a:grpSpLocks/>
          </p:cNvGrpSpPr>
          <p:nvPr/>
        </p:nvGrpSpPr>
        <p:grpSpPr bwMode="auto">
          <a:xfrm>
            <a:off x="457200" y="3429000"/>
            <a:ext cx="4749800" cy="2384425"/>
            <a:chOff x="288" y="2160"/>
            <a:chExt cx="2992" cy="1502"/>
          </a:xfrm>
        </p:grpSpPr>
        <p:sp>
          <p:nvSpPr>
            <p:cNvPr id="5177" name="Rectangle 8"/>
            <p:cNvSpPr>
              <a:spLocks noChangeArrowheads="1"/>
            </p:cNvSpPr>
            <p:nvPr/>
          </p:nvSpPr>
          <p:spPr bwMode="auto">
            <a:xfrm>
              <a:off x="288" y="2160"/>
              <a:ext cx="58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a-ES" sz="1700" b="1" dirty="0" err="1" smtClean="0">
                  <a:solidFill>
                    <a:srgbClr val="000000"/>
                  </a:solidFill>
                  <a:latin typeface="Trebuchet MS" charset="0"/>
                </a:rPr>
                <a:t>Pie</a:t>
              </a:r>
              <a:r>
                <a:rPr lang="ca-ES" sz="1700" b="1" dirty="0" smtClean="0">
                  <a:solidFill>
                    <a:srgbClr val="000000"/>
                  </a:solidFill>
                  <a:latin typeface="Trebuchet MS" charset="0"/>
                </a:rPr>
                <a:t> </a:t>
              </a:r>
              <a:r>
                <a:rPr lang="ca-ES" sz="1700" b="1" dirty="0" err="1" smtClean="0">
                  <a:solidFill>
                    <a:srgbClr val="000000"/>
                  </a:solidFill>
                  <a:latin typeface="Trebuchet MS" charset="0"/>
                </a:rPr>
                <a:t>chart</a:t>
              </a:r>
              <a:endParaRPr lang="ca-ES" sz="3200" dirty="0">
                <a:solidFill>
                  <a:schemeClr val="tx2"/>
                </a:solidFill>
                <a:latin typeface="Trebuchet MS" charset="0"/>
              </a:endParaRPr>
            </a:p>
          </p:txBody>
        </p:sp>
        <p:grpSp>
          <p:nvGrpSpPr>
            <p:cNvPr id="5178" name="Group 9"/>
            <p:cNvGrpSpPr>
              <a:grpSpLocks/>
            </p:cNvGrpSpPr>
            <p:nvPr/>
          </p:nvGrpSpPr>
          <p:grpSpPr bwMode="auto">
            <a:xfrm>
              <a:off x="673" y="2684"/>
              <a:ext cx="1287" cy="978"/>
              <a:chOff x="673" y="2684"/>
              <a:chExt cx="1287" cy="978"/>
            </a:xfrm>
          </p:grpSpPr>
          <p:sp>
            <p:nvSpPr>
              <p:cNvPr id="5188" name="Arco 10"/>
              <p:cNvSpPr>
                <a:spLocks/>
              </p:cNvSpPr>
              <p:nvPr/>
            </p:nvSpPr>
            <p:spPr bwMode="auto">
              <a:xfrm>
                <a:off x="1349" y="2854"/>
                <a:ext cx="154" cy="399"/>
              </a:xfrm>
              <a:custGeom>
                <a:avLst/>
                <a:gdLst>
                  <a:gd name="T0" fmla="*/ 0 w 8175"/>
                  <a:gd name="T1" fmla="*/ 0 h 21600"/>
                  <a:gd name="T2" fmla="*/ 154 w 8175"/>
                  <a:gd name="T3" fmla="*/ 30 h 21600"/>
                  <a:gd name="T4" fmla="*/ 0 w 8175"/>
                  <a:gd name="T5" fmla="*/ 399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175" h="21600" fill="none" extrusionOk="0">
                    <a:moveTo>
                      <a:pt x="0" y="-1"/>
                    </a:moveTo>
                    <a:cubicBezTo>
                      <a:pt x="2803" y="-1"/>
                      <a:pt x="5580" y="545"/>
                      <a:pt x="8175" y="1606"/>
                    </a:cubicBezTo>
                  </a:path>
                  <a:path w="8175" h="21600" stroke="0" extrusionOk="0">
                    <a:moveTo>
                      <a:pt x="0" y="-1"/>
                    </a:moveTo>
                    <a:cubicBezTo>
                      <a:pt x="2803" y="-1"/>
                      <a:pt x="5580" y="545"/>
                      <a:pt x="8175" y="1606"/>
                    </a:cubicBezTo>
                    <a:lnTo>
                      <a:pt x="0" y="21600"/>
                    </a:lnTo>
                    <a:lnTo>
                      <a:pt x="0" y="-1"/>
                    </a:lnTo>
                    <a:close/>
                  </a:path>
                </a:pathLst>
              </a:custGeom>
              <a:solidFill>
                <a:srgbClr val="9999FF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89" name="Arco 11"/>
              <p:cNvSpPr>
                <a:spLocks/>
              </p:cNvSpPr>
              <p:nvPr/>
            </p:nvSpPr>
            <p:spPr bwMode="auto">
              <a:xfrm>
                <a:off x="1036" y="2884"/>
                <a:ext cx="720" cy="768"/>
              </a:xfrm>
              <a:custGeom>
                <a:avLst/>
                <a:gdLst>
                  <a:gd name="T0" fmla="*/ 467 w 38191"/>
                  <a:gd name="T1" fmla="*/ 0 h 41593"/>
                  <a:gd name="T2" fmla="*/ 0 w 38191"/>
                  <a:gd name="T3" fmla="*/ 625 h 41593"/>
                  <a:gd name="T4" fmla="*/ 313 w 38191"/>
                  <a:gd name="T5" fmla="*/ 369 h 4159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191" h="41593" fill="none" extrusionOk="0">
                    <a:moveTo>
                      <a:pt x="24766" y="-1"/>
                    </a:moveTo>
                    <a:cubicBezTo>
                      <a:pt x="32885" y="3319"/>
                      <a:pt x="38191" y="11220"/>
                      <a:pt x="38191" y="19993"/>
                    </a:cubicBezTo>
                    <a:cubicBezTo>
                      <a:pt x="38191" y="31922"/>
                      <a:pt x="28520" y="41593"/>
                      <a:pt x="16591" y="41593"/>
                    </a:cubicBezTo>
                    <a:cubicBezTo>
                      <a:pt x="10182" y="41592"/>
                      <a:pt x="4104" y="38747"/>
                      <a:pt x="0" y="33824"/>
                    </a:cubicBezTo>
                  </a:path>
                  <a:path w="38191" h="41593" stroke="0" extrusionOk="0">
                    <a:moveTo>
                      <a:pt x="24766" y="-1"/>
                    </a:moveTo>
                    <a:cubicBezTo>
                      <a:pt x="32885" y="3319"/>
                      <a:pt x="38191" y="11220"/>
                      <a:pt x="38191" y="19993"/>
                    </a:cubicBezTo>
                    <a:cubicBezTo>
                      <a:pt x="38191" y="31922"/>
                      <a:pt x="28520" y="41593"/>
                      <a:pt x="16591" y="41593"/>
                    </a:cubicBezTo>
                    <a:cubicBezTo>
                      <a:pt x="10182" y="41592"/>
                      <a:pt x="4104" y="38747"/>
                      <a:pt x="0" y="33824"/>
                    </a:cubicBezTo>
                    <a:lnTo>
                      <a:pt x="16591" y="19993"/>
                    </a:lnTo>
                    <a:lnTo>
                      <a:pt x="24766" y="-1"/>
                    </a:lnTo>
                    <a:close/>
                  </a:path>
                </a:pathLst>
              </a:custGeom>
              <a:solidFill>
                <a:srgbClr val="993366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90" name="Arco 12"/>
              <p:cNvSpPr>
                <a:spLocks/>
              </p:cNvSpPr>
              <p:nvPr/>
            </p:nvSpPr>
            <p:spPr bwMode="auto">
              <a:xfrm>
                <a:off x="942" y="3058"/>
                <a:ext cx="407" cy="451"/>
              </a:xfrm>
              <a:custGeom>
                <a:avLst/>
                <a:gdLst>
                  <a:gd name="T0" fmla="*/ 94 w 21600"/>
                  <a:gd name="T1" fmla="*/ 451 h 24390"/>
                  <a:gd name="T2" fmla="*/ 52 w 21600"/>
                  <a:gd name="T3" fmla="*/ 0 h 24390"/>
                  <a:gd name="T4" fmla="*/ 407 w 21600"/>
                  <a:gd name="T5" fmla="*/ 195 h 2439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4390" fill="none" extrusionOk="0">
                    <a:moveTo>
                      <a:pt x="5009" y="24389"/>
                    </a:moveTo>
                    <a:cubicBezTo>
                      <a:pt x="1772" y="20507"/>
                      <a:pt x="0" y="15612"/>
                      <a:pt x="0" y="10558"/>
                    </a:cubicBezTo>
                    <a:cubicBezTo>
                      <a:pt x="0" y="6860"/>
                      <a:pt x="948" y="3225"/>
                      <a:pt x="2756" y="0"/>
                    </a:cubicBezTo>
                  </a:path>
                  <a:path w="21600" h="24390" stroke="0" extrusionOk="0">
                    <a:moveTo>
                      <a:pt x="5009" y="24389"/>
                    </a:moveTo>
                    <a:cubicBezTo>
                      <a:pt x="1772" y="20507"/>
                      <a:pt x="0" y="15612"/>
                      <a:pt x="0" y="10558"/>
                    </a:cubicBezTo>
                    <a:cubicBezTo>
                      <a:pt x="0" y="6860"/>
                      <a:pt x="948" y="3225"/>
                      <a:pt x="2756" y="0"/>
                    </a:cubicBezTo>
                    <a:lnTo>
                      <a:pt x="21600" y="10558"/>
                    </a:lnTo>
                    <a:lnTo>
                      <a:pt x="5009" y="24389"/>
                    </a:lnTo>
                    <a:close/>
                  </a:path>
                </a:pathLst>
              </a:custGeom>
              <a:solidFill>
                <a:srgbClr val="FFFFCC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91" name="Arco 13"/>
              <p:cNvSpPr>
                <a:spLocks/>
              </p:cNvSpPr>
              <p:nvPr/>
            </p:nvSpPr>
            <p:spPr bwMode="auto">
              <a:xfrm>
                <a:off x="994" y="2854"/>
                <a:ext cx="355" cy="399"/>
              </a:xfrm>
              <a:custGeom>
                <a:avLst/>
                <a:gdLst>
                  <a:gd name="T0" fmla="*/ 0 w 18844"/>
                  <a:gd name="T1" fmla="*/ 204 h 21600"/>
                  <a:gd name="T2" fmla="*/ 355 w 18844"/>
                  <a:gd name="T3" fmla="*/ 0 h 21600"/>
                  <a:gd name="T4" fmla="*/ 355 w 18844"/>
                  <a:gd name="T5" fmla="*/ 399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844" h="21600" fill="none" extrusionOk="0">
                    <a:moveTo>
                      <a:pt x="0" y="11042"/>
                    </a:moveTo>
                    <a:cubicBezTo>
                      <a:pt x="3820" y="4222"/>
                      <a:pt x="11027" y="-1"/>
                      <a:pt x="18844" y="-1"/>
                    </a:cubicBezTo>
                  </a:path>
                  <a:path w="18844" h="21600" stroke="0" extrusionOk="0">
                    <a:moveTo>
                      <a:pt x="0" y="11042"/>
                    </a:moveTo>
                    <a:cubicBezTo>
                      <a:pt x="3820" y="4222"/>
                      <a:pt x="11027" y="-1"/>
                      <a:pt x="18844" y="-1"/>
                    </a:cubicBezTo>
                    <a:lnTo>
                      <a:pt x="18844" y="21600"/>
                    </a:lnTo>
                    <a:lnTo>
                      <a:pt x="0" y="11042"/>
                    </a:lnTo>
                    <a:close/>
                  </a:path>
                </a:pathLst>
              </a:custGeom>
              <a:solidFill>
                <a:srgbClr val="CCFFFF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92" name="Rectangle 14"/>
              <p:cNvSpPr>
                <a:spLocks noChangeArrowheads="1"/>
              </p:cNvSpPr>
              <p:nvPr/>
            </p:nvSpPr>
            <p:spPr bwMode="auto">
              <a:xfrm>
                <a:off x="1401" y="2684"/>
                <a:ext cx="18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600">
                    <a:solidFill>
                      <a:srgbClr val="000000"/>
                    </a:solidFill>
                  </a:rPr>
                  <a:t>6%</a:t>
                </a:r>
                <a:endParaRPr lang="ca-ES" sz="32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  <p:sp>
            <p:nvSpPr>
              <p:cNvPr id="5193" name="Rectangle 15"/>
              <p:cNvSpPr>
                <a:spLocks noChangeArrowheads="1"/>
              </p:cNvSpPr>
              <p:nvPr/>
            </p:nvSpPr>
            <p:spPr bwMode="auto">
              <a:xfrm>
                <a:off x="1704" y="3508"/>
                <a:ext cx="25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600">
                    <a:solidFill>
                      <a:srgbClr val="000000"/>
                    </a:solidFill>
                  </a:rPr>
                  <a:t>58%</a:t>
                </a:r>
                <a:endParaRPr lang="ca-ES" sz="32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  <p:sp>
            <p:nvSpPr>
              <p:cNvPr id="5194" name="Rectangle 16"/>
              <p:cNvSpPr>
                <a:spLocks noChangeArrowheads="1"/>
              </p:cNvSpPr>
              <p:nvPr/>
            </p:nvSpPr>
            <p:spPr bwMode="auto">
              <a:xfrm>
                <a:off x="673" y="3245"/>
                <a:ext cx="25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600">
                    <a:solidFill>
                      <a:srgbClr val="000000"/>
                    </a:solidFill>
                  </a:rPr>
                  <a:t>19%</a:t>
                </a:r>
                <a:endParaRPr lang="ca-ES" sz="32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  <p:sp>
            <p:nvSpPr>
              <p:cNvPr id="5195" name="Rectangle 17"/>
              <p:cNvSpPr>
                <a:spLocks noChangeArrowheads="1"/>
              </p:cNvSpPr>
              <p:nvPr/>
            </p:nvSpPr>
            <p:spPr bwMode="auto">
              <a:xfrm>
                <a:off x="872" y="2735"/>
                <a:ext cx="25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600">
                    <a:solidFill>
                      <a:srgbClr val="000000"/>
                    </a:solidFill>
                  </a:rPr>
                  <a:t>17%</a:t>
                </a:r>
                <a:endParaRPr lang="ca-ES" sz="32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</p:grpSp>
        <p:grpSp>
          <p:nvGrpSpPr>
            <p:cNvPr id="5179" name="Group 18"/>
            <p:cNvGrpSpPr>
              <a:grpSpLocks/>
            </p:cNvGrpSpPr>
            <p:nvPr/>
          </p:nvGrpSpPr>
          <p:grpSpPr bwMode="auto">
            <a:xfrm>
              <a:off x="2448" y="2832"/>
              <a:ext cx="832" cy="740"/>
              <a:chOff x="3090" y="2905"/>
              <a:chExt cx="832" cy="740"/>
            </a:xfrm>
          </p:grpSpPr>
          <p:sp>
            <p:nvSpPr>
              <p:cNvPr id="5180" name="Rectangle 19"/>
              <p:cNvSpPr>
                <a:spLocks noChangeArrowheads="1"/>
              </p:cNvSpPr>
              <p:nvPr/>
            </p:nvSpPr>
            <p:spPr bwMode="auto">
              <a:xfrm>
                <a:off x="3090" y="2939"/>
                <a:ext cx="78" cy="76"/>
              </a:xfrm>
              <a:prstGeom prst="rect">
                <a:avLst/>
              </a:prstGeom>
              <a:solidFill>
                <a:srgbClr val="9999FF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81" name="Rectangle 20"/>
              <p:cNvSpPr>
                <a:spLocks noChangeArrowheads="1"/>
              </p:cNvSpPr>
              <p:nvPr/>
            </p:nvSpPr>
            <p:spPr bwMode="auto">
              <a:xfrm>
                <a:off x="3212" y="2905"/>
                <a:ext cx="433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600">
                    <a:solidFill>
                      <a:srgbClr val="000000"/>
                    </a:solidFill>
                  </a:rPr>
                  <a:t>Viudo/a</a:t>
                </a:r>
                <a:endParaRPr lang="ca-ES" sz="32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  <p:sp>
            <p:nvSpPr>
              <p:cNvPr id="5182" name="Rectangle 21"/>
              <p:cNvSpPr>
                <a:spLocks noChangeArrowheads="1"/>
              </p:cNvSpPr>
              <p:nvPr/>
            </p:nvSpPr>
            <p:spPr bwMode="auto">
              <a:xfrm>
                <a:off x="3090" y="3134"/>
                <a:ext cx="78" cy="77"/>
              </a:xfrm>
              <a:prstGeom prst="rect">
                <a:avLst/>
              </a:prstGeom>
              <a:solidFill>
                <a:srgbClr val="993366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83" name="Rectangle 22"/>
              <p:cNvSpPr>
                <a:spLocks noChangeArrowheads="1"/>
              </p:cNvSpPr>
              <p:nvPr/>
            </p:nvSpPr>
            <p:spPr bwMode="auto">
              <a:xfrm>
                <a:off x="3212" y="3100"/>
                <a:ext cx="51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600">
                    <a:solidFill>
                      <a:srgbClr val="000000"/>
                    </a:solidFill>
                  </a:rPr>
                  <a:t>Soltero/a</a:t>
                </a:r>
                <a:endParaRPr lang="ca-ES" sz="32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  <p:sp>
            <p:nvSpPr>
              <p:cNvPr id="5184" name="Rectangle 23"/>
              <p:cNvSpPr>
                <a:spLocks noChangeArrowheads="1"/>
              </p:cNvSpPr>
              <p:nvPr/>
            </p:nvSpPr>
            <p:spPr bwMode="auto">
              <a:xfrm>
                <a:off x="3090" y="3330"/>
                <a:ext cx="78" cy="76"/>
              </a:xfrm>
              <a:prstGeom prst="rect">
                <a:avLst/>
              </a:prstGeom>
              <a:solidFill>
                <a:srgbClr val="FFFFCC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85" name="Rectangle 24"/>
              <p:cNvSpPr>
                <a:spLocks noChangeArrowheads="1"/>
              </p:cNvSpPr>
              <p:nvPr/>
            </p:nvSpPr>
            <p:spPr bwMode="auto">
              <a:xfrm>
                <a:off x="3212" y="3296"/>
                <a:ext cx="547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600">
                    <a:solidFill>
                      <a:srgbClr val="000000"/>
                    </a:solidFill>
                  </a:rPr>
                  <a:t>Casado/a</a:t>
                </a:r>
                <a:endParaRPr lang="ca-ES" sz="32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  <p:sp>
            <p:nvSpPr>
              <p:cNvPr id="5186" name="Rectangle 25"/>
              <p:cNvSpPr>
                <a:spLocks noChangeArrowheads="1"/>
              </p:cNvSpPr>
              <p:nvPr/>
            </p:nvSpPr>
            <p:spPr bwMode="auto">
              <a:xfrm>
                <a:off x="3090" y="3525"/>
                <a:ext cx="78" cy="76"/>
              </a:xfrm>
              <a:prstGeom prst="rect">
                <a:avLst/>
              </a:prstGeom>
              <a:solidFill>
                <a:srgbClr val="CCFFFF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87" name="Rectangle 26"/>
              <p:cNvSpPr>
                <a:spLocks noChangeArrowheads="1"/>
              </p:cNvSpPr>
              <p:nvPr/>
            </p:nvSpPr>
            <p:spPr bwMode="auto">
              <a:xfrm>
                <a:off x="3212" y="3491"/>
                <a:ext cx="710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600">
                    <a:solidFill>
                      <a:srgbClr val="000000"/>
                    </a:solidFill>
                  </a:rPr>
                  <a:t>Divorciado/a</a:t>
                </a:r>
                <a:endParaRPr lang="ca-ES" sz="32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</p:grpSp>
      </p:grpSp>
      <p:grpSp>
        <p:nvGrpSpPr>
          <p:cNvPr id="5123" name="Group 27"/>
          <p:cNvGrpSpPr>
            <a:grpSpLocks/>
          </p:cNvGrpSpPr>
          <p:nvPr/>
        </p:nvGrpSpPr>
        <p:grpSpPr bwMode="auto">
          <a:xfrm>
            <a:off x="4648200" y="228600"/>
            <a:ext cx="3962400" cy="3749675"/>
            <a:chOff x="2654" y="144"/>
            <a:chExt cx="2159" cy="2362"/>
          </a:xfrm>
        </p:grpSpPr>
        <p:sp>
          <p:nvSpPr>
            <p:cNvPr id="5124" name="Rectangle 28"/>
            <p:cNvSpPr>
              <a:spLocks noChangeArrowheads="1"/>
            </p:cNvSpPr>
            <p:nvPr/>
          </p:nvSpPr>
          <p:spPr bwMode="auto">
            <a:xfrm>
              <a:off x="3648" y="2352"/>
              <a:ext cx="58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a-ES" sz="1600" b="1">
                  <a:solidFill>
                    <a:srgbClr val="000000"/>
                  </a:solidFill>
                  <a:latin typeface="Geneva" charset="0"/>
                </a:rPr>
                <a:t>Estado Civil</a:t>
              </a:r>
              <a:endParaRPr lang="ca-ES" sz="4400">
                <a:solidFill>
                  <a:schemeClr val="tx2"/>
                </a:solidFill>
                <a:latin typeface="Trebuchet MS" charset="0"/>
              </a:endParaRPr>
            </a:p>
          </p:txBody>
        </p:sp>
        <p:grpSp>
          <p:nvGrpSpPr>
            <p:cNvPr id="5125" name="Group 29"/>
            <p:cNvGrpSpPr>
              <a:grpSpLocks/>
            </p:cNvGrpSpPr>
            <p:nvPr/>
          </p:nvGrpSpPr>
          <p:grpSpPr bwMode="auto">
            <a:xfrm>
              <a:off x="2654" y="144"/>
              <a:ext cx="2159" cy="2283"/>
              <a:chOff x="2654" y="144"/>
              <a:chExt cx="2159" cy="2283"/>
            </a:xfrm>
          </p:grpSpPr>
          <p:sp>
            <p:nvSpPr>
              <p:cNvPr id="2" name="Rectangle 30"/>
              <p:cNvSpPr>
                <a:spLocks noChangeArrowheads="1"/>
              </p:cNvSpPr>
              <p:nvPr/>
            </p:nvSpPr>
            <p:spPr bwMode="auto">
              <a:xfrm>
                <a:off x="3102" y="2149"/>
                <a:ext cx="412" cy="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27" name="Rectangle 31"/>
              <p:cNvSpPr>
                <a:spLocks noChangeArrowheads="1"/>
              </p:cNvSpPr>
              <p:nvPr/>
            </p:nvSpPr>
            <p:spPr bwMode="auto">
              <a:xfrm>
                <a:off x="3138" y="2149"/>
                <a:ext cx="32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600">
                    <a:solidFill>
                      <a:srgbClr val="000000"/>
                    </a:solidFill>
                    <a:latin typeface="Geneva" charset="0"/>
                  </a:rPr>
                  <a:t>Soltero</a:t>
                </a:r>
                <a:endParaRPr lang="ca-ES" sz="44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  <p:sp>
            <p:nvSpPr>
              <p:cNvPr id="5128" name="Rectangle 32"/>
              <p:cNvSpPr>
                <a:spLocks noChangeArrowheads="1"/>
              </p:cNvSpPr>
              <p:nvPr/>
            </p:nvSpPr>
            <p:spPr bwMode="auto">
              <a:xfrm>
                <a:off x="3505" y="2149"/>
                <a:ext cx="448" cy="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29" name="Rectangle 33"/>
              <p:cNvSpPr>
                <a:spLocks noChangeArrowheads="1"/>
              </p:cNvSpPr>
              <p:nvPr/>
            </p:nvSpPr>
            <p:spPr bwMode="auto">
              <a:xfrm>
                <a:off x="3541" y="2149"/>
                <a:ext cx="32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600">
                    <a:solidFill>
                      <a:srgbClr val="000000"/>
                    </a:solidFill>
                    <a:latin typeface="Geneva" charset="0"/>
                  </a:rPr>
                  <a:t>Casado</a:t>
                </a:r>
                <a:endParaRPr lang="ca-ES" sz="44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  <p:sp>
            <p:nvSpPr>
              <p:cNvPr id="5130" name="Rectangle 34"/>
              <p:cNvSpPr>
                <a:spLocks noChangeArrowheads="1"/>
              </p:cNvSpPr>
              <p:nvPr/>
            </p:nvSpPr>
            <p:spPr bwMode="auto">
              <a:xfrm>
                <a:off x="3845" y="2149"/>
                <a:ext cx="600" cy="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31" name="Rectangle 35"/>
              <p:cNvSpPr>
                <a:spLocks noChangeArrowheads="1"/>
              </p:cNvSpPr>
              <p:nvPr/>
            </p:nvSpPr>
            <p:spPr bwMode="auto">
              <a:xfrm>
                <a:off x="3936" y="2160"/>
                <a:ext cx="28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600">
                    <a:solidFill>
                      <a:srgbClr val="000000"/>
                    </a:solidFill>
                    <a:latin typeface="Geneva" charset="0"/>
                  </a:rPr>
                  <a:t>Divor.</a:t>
                </a:r>
                <a:endParaRPr lang="ca-ES" sz="44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  <p:sp>
            <p:nvSpPr>
              <p:cNvPr id="5132" name="Rectangle 36"/>
              <p:cNvSpPr>
                <a:spLocks noChangeArrowheads="1"/>
              </p:cNvSpPr>
              <p:nvPr/>
            </p:nvSpPr>
            <p:spPr bwMode="auto">
              <a:xfrm>
                <a:off x="4329" y="2149"/>
                <a:ext cx="484" cy="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33" name="Rectangle 37"/>
              <p:cNvSpPr>
                <a:spLocks noChangeArrowheads="1"/>
              </p:cNvSpPr>
              <p:nvPr/>
            </p:nvSpPr>
            <p:spPr bwMode="auto">
              <a:xfrm>
                <a:off x="4365" y="2149"/>
                <a:ext cx="277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600">
                    <a:solidFill>
                      <a:srgbClr val="000000"/>
                    </a:solidFill>
                    <a:latin typeface="Geneva" charset="0"/>
                  </a:rPr>
                  <a:t>Viudo</a:t>
                </a:r>
                <a:endParaRPr lang="ca-ES" sz="44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  <p:grpSp>
            <p:nvGrpSpPr>
              <p:cNvPr id="5134" name="Group 38"/>
              <p:cNvGrpSpPr>
                <a:grpSpLocks/>
              </p:cNvGrpSpPr>
              <p:nvPr/>
            </p:nvGrpSpPr>
            <p:grpSpPr bwMode="auto">
              <a:xfrm>
                <a:off x="3093" y="2087"/>
                <a:ext cx="1685" cy="18"/>
                <a:chOff x="3093" y="2087"/>
                <a:chExt cx="1685" cy="18"/>
              </a:xfrm>
            </p:grpSpPr>
            <p:sp>
              <p:nvSpPr>
                <p:cNvPr id="5171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3093" y="2087"/>
                  <a:ext cx="1" cy="18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5172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3514" y="2087"/>
                  <a:ext cx="1" cy="18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5173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3935" y="2087"/>
                  <a:ext cx="1" cy="18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5174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4356" y="2087"/>
                  <a:ext cx="1" cy="18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5175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4777" y="2087"/>
                  <a:ext cx="1" cy="18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5176" name="Line 44"/>
                <p:cNvSpPr>
                  <a:spLocks noChangeShapeType="1"/>
                </p:cNvSpPr>
                <p:nvPr/>
              </p:nvSpPr>
              <p:spPr bwMode="auto">
                <a:xfrm>
                  <a:off x="3093" y="2087"/>
                  <a:ext cx="1684" cy="1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grpSp>
            <p:nvGrpSpPr>
              <p:cNvPr id="5135" name="Group 45"/>
              <p:cNvGrpSpPr>
                <a:grpSpLocks/>
              </p:cNvGrpSpPr>
              <p:nvPr/>
            </p:nvGrpSpPr>
            <p:grpSpPr bwMode="auto">
              <a:xfrm>
                <a:off x="2896" y="421"/>
                <a:ext cx="143" cy="1784"/>
                <a:chOff x="2896" y="421"/>
                <a:chExt cx="143" cy="1784"/>
              </a:xfrm>
            </p:grpSpPr>
            <p:sp>
              <p:nvSpPr>
                <p:cNvPr id="5161" name="Rectangle 46"/>
                <p:cNvSpPr>
                  <a:spLocks noChangeArrowheads="1"/>
                </p:cNvSpPr>
                <p:nvPr/>
              </p:nvSpPr>
              <p:spPr bwMode="auto">
                <a:xfrm>
                  <a:off x="2950" y="2051"/>
                  <a:ext cx="89" cy="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5162" name="Rectangle 47"/>
                <p:cNvSpPr>
                  <a:spLocks noChangeArrowheads="1"/>
                </p:cNvSpPr>
                <p:nvPr/>
              </p:nvSpPr>
              <p:spPr bwMode="auto">
                <a:xfrm>
                  <a:off x="2968" y="2051"/>
                  <a:ext cx="55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ca-ES" sz="1600">
                      <a:solidFill>
                        <a:srgbClr val="000000"/>
                      </a:solidFill>
                      <a:latin typeface="Geneva" charset="0"/>
                    </a:rPr>
                    <a:t>0</a:t>
                  </a:r>
                  <a:endParaRPr lang="ca-ES" sz="4400">
                    <a:solidFill>
                      <a:schemeClr val="tx2"/>
                    </a:solidFill>
                    <a:latin typeface="Trebuchet MS" charset="0"/>
                  </a:endParaRPr>
                </a:p>
              </p:txBody>
            </p:sp>
            <p:sp>
              <p:nvSpPr>
                <p:cNvPr id="5163" name="Rectangle 48"/>
                <p:cNvSpPr>
                  <a:spLocks noChangeArrowheads="1"/>
                </p:cNvSpPr>
                <p:nvPr/>
              </p:nvSpPr>
              <p:spPr bwMode="auto">
                <a:xfrm>
                  <a:off x="2896" y="1648"/>
                  <a:ext cx="143" cy="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5164" name="Rectangle 49"/>
                <p:cNvSpPr>
                  <a:spLocks noChangeArrowheads="1"/>
                </p:cNvSpPr>
                <p:nvPr/>
              </p:nvSpPr>
              <p:spPr bwMode="auto">
                <a:xfrm>
                  <a:off x="2914" y="1639"/>
                  <a:ext cx="111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ca-ES" sz="1600">
                      <a:solidFill>
                        <a:srgbClr val="000000"/>
                      </a:solidFill>
                      <a:latin typeface="Geneva" charset="0"/>
                    </a:rPr>
                    <a:t>10</a:t>
                  </a:r>
                  <a:endParaRPr lang="ca-ES" sz="4400">
                    <a:solidFill>
                      <a:schemeClr val="tx2"/>
                    </a:solidFill>
                    <a:latin typeface="Trebuchet MS" charset="0"/>
                  </a:endParaRPr>
                </a:p>
              </p:txBody>
            </p:sp>
            <p:sp>
              <p:nvSpPr>
                <p:cNvPr id="5165" name="Rectangle 50"/>
                <p:cNvSpPr>
                  <a:spLocks noChangeArrowheads="1"/>
                </p:cNvSpPr>
                <p:nvPr/>
              </p:nvSpPr>
              <p:spPr bwMode="auto">
                <a:xfrm>
                  <a:off x="2896" y="1245"/>
                  <a:ext cx="143" cy="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5166" name="Rectangle 51"/>
                <p:cNvSpPr>
                  <a:spLocks noChangeArrowheads="1"/>
                </p:cNvSpPr>
                <p:nvPr/>
              </p:nvSpPr>
              <p:spPr bwMode="auto">
                <a:xfrm>
                  <a:off x="2914" y="1244"/>
                  <a:ext cx="111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ca-ES" sz="1600">
                      <a:solidFill>
                        <a:srgbClr val="000000"/>
                      </a:solidFill>
                      <a:latin typeface="Geneva" charset="0"/>
                    </a:rPr>
                    <a:t>20</a:t>
                  </a:r>
                  <a:endParaRPr lang="ca-ES" sz="4400">
                    <a:solidFill>
                      <a:schemeClr val="tx2"/>
                    </a:solidFill>
                    <a:latin typeface="Trebuchet MS" charset="0"/>
                  </a:endParaRPr>
                </a:p>
              </p:txBody>
            </p:sp>
            <p:sp>
              <p:nvSpPr>
                <p:cNvPr id="5167" name="Rectangle 52"/>
                <p:cNvSpPr>
                  <a:spLocks noChangeArrowheads="1"/>
                </p:cNvSpPr>
                <p:nvPr/>
              </p:nvSpPr>
              <p:spPr bwMode="auto">
                <a:xfrm>
                  <a:off x="2896" y="833"/>
                  <a:ext cx="143" cy="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5168" name="Rectangle 53"/>
                <p:cNvSpPr>
                  <a:spLocks noChangeArrowheads="1"/>
                </p:cNvSpPr>
                <p:nvPr/>
              </p:nvSpPr>
              <p:spPr bwMode="auto">
                <a:xfrm>
                  <a:off x="2914" y="833"/>
                  <a:ext cx="111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ca-ES" sz="1600">
                      <a:solidFill>
                        <a:srgbClr val="000000"/>
                      </a:solidFill>
                      <a:latin typeface="Geneva" charset="0"/>
                    </a:rPr>
                    <a:t>30</a:t>
                  </a:r>
                  <a:endParaRPr lang="ca-ES" sz="4400">
                    <a:solidFill>
                      <a:schemeClr val="tx2"/>
                    </a:solidFill>
                    <a:latin typeface="Trebuchet MS" charset="0"/>
                  </a:endParaRPr>
                </a:p>
              </p:txBody>
            </p:sp>
            <p:sp>
              <p:nvSpPr>
                <p:cNvPr id="5169" name="Rectangle 54"/>
                <p:cNvSpPr>
                  <a:spLocks noChangeArrowheads="1"/>
                </p:cNvSpPr>
                <p:nvPr/>
              </p:nvSpPr>
              <p:spPr bwMode="auto">
                <a:xfrm>
                  <a:off x="2896" y="430"/>
                  <a:ext cx="143" cy="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5170" name="Rectangle 55"/>
                <p:cNvSpPr>
                  <a:spLocks noChangeArrowheads="1"/>
                </p:cNvSpPr>
                <p:nvPr/>
              </p:nvSpPr>
              <p:spPr bwMode="auto">
                <a:xfrm>
                  <a:off x="2914" y="421"/>
                  <a:ext cx="111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ca-ES" sz="1600">
                      <a:solidFill>
                        <a:srgbClr val="000000"/>
                      </a:solidFill>
                      <a:latin typeface="Geneva" charset="0"/>
                    </a:rPr>
                    <a:t>40</a:t>
                  </a:r>
                  <a:endParaRPr lang="ca-ES" sz="4400">
                    <a:solidFill>
                      <a:schemeClr val="tx2"/>
                    </a:solidFill>
                    <a:latin typeface="Trebuchet MS" charset="0"/>
                  </a:endParaRPr>
                </a:p>
              </p:txBody>
            </p:sp>
          </p:grpSp>
          <p:grpSp>
            <p:nvGrpSpPr>
              <p:cNvPr id="5136" name="Group 56"/>
              <p:cNvGrpSpPr>
                <a:grpSpLocks/>
              </p:cNvGrpSpPr>
              <p:nvPr/>
            </p:nvGrpSpPr>
            <p:grpSpPr bwMode="auto">
              <a:xfrm>
                <a:off x="3057" y="466"/>
                <a:ext cx="37" cy="1622"/>
                <a:chOff x="3057" y="466"/>
                <a:chExt cx="37" cy="1622"/>
              </a:xfrm>
            </p:grpSpPr>
            <p:sp>
              <p:nvSpPr>
                <p:cNvPr id="5151" name="Line 57"/>
                <p:cNvSpPr>
                  <a:spLocks noChangeShapeType="1"/>
                </p:cNvSpPr>
                <p:nvPr/>
              </p:nvSpPr>
              <p:spPr bwMode="auto">
                <a:xfrm flipH="1">
                  <a:off x="3057" y="2087"/>
                  <a:ext cx="36" cy="1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5152" name="Line 58"/>
                <p:cNvSpPr>
                  <a:spLocks noChangeShapeType="1"/>
                </p:cNvSpPr>
                <p:nvPr/>
              </p:nvSpPr>
              <p:spPr bwMode="auto">
                <a:xfrm flipH="1">
                  <a:off x="3075" y="1881"/>
                  <a:ext cx="18" cy="1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5153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3057" y="1684"/>
                  <a:ext cx="36" cy="1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5154" name="Line 60"/>
                <p:cNvSpPr>
                  <a:spLocks noChangeShapeType="1"/>
                </p:cNvSpPr>
                <p:nvPr/>
              </p:nvSpPr>
              <p:spPr bwMode="auto">
                <a:xfrm flipH="1">
                  <a:off x="3075" y="1478"/>
                  <a:ext cx="18" cy="1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5155" name="Line 61"/>
                <p:cNvSpPr>
                  <a:spLocks noChangeShapeType="1"/>
                </p:cNvSpPr>
                <p:nvPr/>
              </p:nvSpPr>
              <p:spPr bwMode="auto">
                <a:xfrm flipH="1">
                  <a:off x="3057" y="1281"/>
                  <a:ext cx="36" cy="1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5156" name="Line 62"/>
                <p:cNvSpPr>
                  <a:spLocks noChangeShapeType="1"/>
                </p:cNvSpPr>
                <p:nvPr/>
              </p:nvSpPr>
              <p:spPr bwMode="auto">
                <a:xfrm flipH="1">
                  <a:off x="3075" y="1075"/>
                  <a:ext cx="18" cy="1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5157" name="Line 63"/>
                <p:cNvSpPr>
                  <a:spLocks noChangeShapeType="1"/>
                </p:cNvSpPr>
                <p:nvPr/>
              </p:nvSpPr>
              <p:spPr bwMode="auto">
                <a:xfrm flipH="1">
                  <a:off x="3057" y="869"/>
                  <a:ext cx="36" cy="1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5158" name="Line 64"/>
                <p:cNvSpPr>
                  <a:spLocks noChangeShapeType="1"/>
                </p:cNvSpPr>
                <p:nvPr/>
              </p:nvSpPr>
              <p:spPr bwMode="auto">
                <a:xfrm flipH="1">
                  <a:off x="3075" y="672"/>
                  <a:ext cx="18" cy="1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5159" name="Line 65"/>
                <p:cNvSpPr>
                  <a:spLocks noChangeShapeType="1"/>
                </p:cNvSpPr>
                <p:nvPr/>
              </p:nvSpPr>
              <p:spPr bwMode="auto">
                <a:xfrm flipH="1">
                  <a:off x="3057" y="466"/>
                  <a:ext cx="36" cy="1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5160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3093" y="466"/>
                  <a:ext cx="1" cy="1621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sp>
            <p:nvSpPr>
              <p:cNvPr id="5137" name="Rectangle 67"/>
              <p:cNvSpPr>
                <a:spLocks noChangeArrowheads="1"/>
              </p:cNvSpPr>
              <p:nvPr/>
            </p:nvSpPr>
            <p:spPr bwMode="auto">
              <a:xfrm>
                <a:off x="3097" y="470"/>
                <a:ext cx="1685" cy="1622"/>
              </a:xfrm>
              <a:prstGeom prst="rect">
                <a:avLst/>
              </a:prstGeom>
              <a:noFill/>
              <a:ln w="14288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grpSp>
            <p:nvGrpSpPr>
              <p:cNvPr id="5138" name="Group 68"/>
              <p:cNvGrpSpPr>
                <a:grpSpLocks/>
              </p:cNvGrpSpPr>
              <p:nvPr/>
            </p:nvGrpSpPr>
            <p:grpSpPr bwMode="auto">
              <a:xfrm>
                <a:off x="3151" y="720"/>
                <a:ext cx="1568" cy="1363"/>
                <a:chOff x="3151" y="720"/>
                <a:chExt cx="1568" cy="1363"/>
              </a:xfrm>
            </p:grpSpPr>
            <p:sp>
              <p:nvSpPr>
                <p:cNvPr id="5147" name="Rectangle 69"/>
                <p:cNvSpPr>
                  <a:spLocks noChangeArrowheads="1"/>
                </p:cNvSpPr>
                <p:nvPr/>
              </p:nvSpPr>
              <p:spPr bwMode="auto">
                <a:xfrm>
                  <a:off x="3151" y="720"/>
                  <a:ext cx="305" cy="1363"/>
                </a:xfrm>
                <a:prstGeom prst="rect">
                  <a:avLst/>
                </a:prstGeom>
                <a:solidFill>
                  <a:srgbClr val="000000"/>
                </a:solidFill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5148" name="Rectangle 70"/>
                <p:cNvSpPr>
                  <a:spLocks noChangeArrowheads="1"/>
                </p:cNvSpPr>
                <p:nvPr/>
              </p:nvSpPr>
              <p:spPr bwMode="auto">
                <a:xfrm>
                  <a:off x="3572" y="1482"/>
                  <a:ext cx="305" cy="601"/>
                </a:xfrm>
                <a:prstGeom prst="rect">
                  <a:avLst/>
                </a:prstGeom>
                <a:solidFill>
                  <a:srgbClr val="000000"/>
                </a:solidFill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5149" name="Rectangle 71"/>
                <p:cNvSpPr>
                  <a:spLocks noChangeArrowheads="1"/>
                </p:cNvSpPr>
                <p:nvPr/>
              </p:nvSpPr>
              <p:spPr bwMode="auto">
                <a:xfrm>
                  <a:off x="3993" y="1849"/>
                  <a:ext cx="305" cy="234"/>
                </a:xfrm>
                <a:prstGeom prst="rect">
                  <a:avLst/>
                </a:prstGeom>
                <a:solidFill>
                  <a:srgbClr val="000000"/>
                </a:solidFill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  <p:sp>
              <p:nvSpPr>
                <p:cNvPr id="5150" name="Rectangle 72"/>
                <p:cNvSpPr>
                  <a:spLocks noChangeArrowheads="1"/>
                </p:cNvSpPr>
                <p:nvPr/>
              </p:nvSpPr>
              <p:spPr bwMode="auto">
                <a:xfrm>
                  <a:off x="4414" y="2055"/>
                  <a:ext cx="305" cy="28"/>
                </a:xfrm>
                <a:prstGeom prst="rect">
                  <a:avLst/>
                </a:prstGeom>
                <a:solidFill>
                  <a:srgbClr val="000000"/>
                </a:solidFill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ES"/>
                </a:p>
              </p:txBody>
            </p:sp>
          </p:grpSp>
          <p:sp>
            <p:nvSpPr>
              <p:cNvPr id="5139" name="Rectangle 73"/>
              <p:cNvSpPr>
                <a:spLocks noChangeArrowheads="1"/>
              </p:cNvSpPr>
              <p:nvPr/>
            </p:nvSpPr>
            <p:spPr bwMode="auto">
              <a:xfrm>
                <a:off x="3648" y="2329"/>
                <a:ext cx="565" cy="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40" name="Rectangle 74"/>
              <p:cNvSpPr>
                <a:spLocks noChangeArrowheads="1"/>
              </p:cNvSpPr>
              <p:nvPr/>
            </p:nvSpPr>
            <p:spPr bwMode="auto">
              <a:xfrm>
                <a:off x="3648" y="2329"/>
                <a:ext cx="565" cy="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41" name="Rectangle 75"/>
              <p:cNvSpPr>
                <a:spLocks noChangeArrowheads="1"/>
              </p:cNvSpPr>
              <p:nvPr/>
            </p:nvSpPr>
            <p:spPr bwMode="auto">
              <a:xfrm>
                <a:off x="2654" y="1039"/>
                <a:ext cx="116" cy="5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42" name="Rectangle 76"/>
              <p:cNvSpPr>
                <a:spLocks noChangeArrowheads="1"/>
              </p:cNvSpPr>
              <p:nvPr/>
            </p:nvSpPr>
            <p:spPr bwMode="auto">
              <a:xfrm>
                <a:off x="2654" y="1039"/>
                <a:ext cx="116" cy="5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43" name="Rectangle 77"/>
              <p:cNvSpPr>
                <a:spLocks noChangeArrowheads="1"/>
              </p:cNvSpPr>
              <p:nvPr/>
            </p:nvSpPr>
            <p:spPr bwMode="auto">
              <a:xfrm rot="-5400000">
                <a:off x="2423" y="1192"/>
                <a:ext cx="655" cy="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600" b="1">
                    <a:solidFill>
                      <a:srgbClr val="000000"/>
                    </a:solidFill>
                    <a:latin typeface="Geneva" charset="0"/>
                  </a:rPr>
                  <a:t>Frecuencias</a:t>
                </a:r>
                <a:endParaRPr lang="ca-ES" sz="44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  <p:grpSp>
            <p:nvGrpSpPr>
              <p:cNvPr id="5144" name="Group 78"/>
              <p:cNvGrpSpPr>
                <a:grpSpLocks/>
              </p:cNvGrpSpPr>
              <p:nvPr/>
            </p:nvGrpSpPr>
            <p:grpSpPr bwMode="auto">
              <a:xfrm>
                <a:off x="3120" y="144"/>
                <a:ext cx="611" cy="528"/>
                <a:chOff x="3111" y="18"/>
                <a:chExt cx="611" cy="528"/>
              </a:xfrm>
            </p:grpSpPr>
            <p:sp>
              <p:nvSpPr>
                <p:cNvPr id="5145" name="Rectangle 79"/>
                <p:cNvSpPr>
                  <a:spLocks noChangeArrowheads="1"/>
                </p:cNvSpPr>
                <p:nvPr/>
              </p:nvSpPr>
              <p:spPr bwMode="auto">
                <a:xfrm>
                  <a:off x="3209" y="18"/>
                  <a:ext cx="513" cy="1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ca-ES" sz="1700" b="1" dirty="0" smtClean="0">
                      <a:solidFill>
                        <a:srgbClr val="000000"/>
                      </a:solidFill>
                      <a:latin typeface="Trebuchet MS" charset="0"/>
                    </a:rPr>
                    <a:t>Bar </a:t>
                  </a:r>
                  <a:r>
                    <a:rPr lang="ca-ES" sz="1700" b="1" dirty="0" err="1" smtClean="0">
                      <a:solidFill>
                        <a:srgbClr val="000000"/>
                      </a:solidFill>
                      <a:latin typeface="Trebuchet MS" charset="0"/>
                    </a:rPr>
                    <a:t>chart</a:t>
                  </a:r>
                  <a:endParaRPr lang="ca-ES" sz="4000" dirty="0">
                    <a:solidFill>
                      <a:schemeClr val="tx2"/>
                    </a:solidFill>
                    <a:latin typeface="Trebuchet MS" charset="0"/>
                  </a:endParaRPr>
                </a:p>
              </p:txBody>
            </p:sp>
            <p:sp>
              <p:nvSpPr>
                <p:cNvPr id="5146" name="Rectangle 80"/>
                <p:cNvSpPr>
                  <a:spLocks noChangeArrowheads="1"/>
                </p:cNvSpPr>
                <p:nvPr/>
              </p:nvSpPr>
              <p:spPr bwMode="auto">
                <a:xfrm>
                  <a:off x="3111" y="162"/>
                  <a:ext cx="0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endParaRPr lang="ca-ES" sz="4000">
                    <a:solidFill>
                      <a:schemeClr val="tx2"/>
                    </a:solidFill>
                    <a:latin typeface="Trebuchet MS" charset="0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37" name="Text Box 77"/>
          <p:cNvSpPr txBox="1">
            <a:spLocks noChangeArrowheads="1"/>
          </p:cNvSpPr>
          <p:nvPr/>
        </p:nvSpPr>
        <p:spPr bwMode="auto">
          <a:xfrm>
            <a:off x="0" y="228600"/>
            <a:ext cx="61722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90500" indent="-1905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1104900" indent="-4572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752600" indent="-4572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2400300" indent="-4572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3048000" indent="-4572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3505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962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4419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876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ca-ES" sz="2400" b="1" dirty="0">
                <a:solidFill>
                  <a:srgbClr val="000099"/>
                </a:solidFill>
                <a:latin typeface="Trebuchet MS" charset="0"/>
                <a:cs typeface="+mn-cs"/>
              </a:rPr>
              <a:t>variables:</a:t>
            </a:r>
          </a:p>
          <a:p>
            <a:pPr>
              <a:defRPr/>
            </a:pPr>
            <a:r>
              <a:rPr lang="ca-ES" sz="2400" b="1" dirty="0">
                <a:solidFill>
                  <a:srgbClr val="000099"/>
                </a:solidFill>
                <a:latin typeface="Trebuchet MS" charset="0"/>
                <a:cs typeface="+mn-cs"/>
              </a:rPr>
              <a:t>Ordinal</a:t>
            </a:r>
          </a:p>
          <a:p>
            <a:pPr>
              <a:defRPr/>
            </a:pPr>
            <a:r>
              <a:rPr lang="ca-ES" sz="2400" b="1" dirty="0" err="1">
                <a:solidFill>
                  <a:srgbClr val="000099"/>
                </a:solidFill>
                <a:latin typeface="Trebuchet MS" charset="0"/>
                <a:cs typeface="+mn-cs"/>
              </a:rPr>
              <a:t>Quantitative</a:t>
            </a:r>
            <a:r>
              <a:rPr lang="ca-ES" sz="2400" b="1" dirty="0">
                <a:solidFill>
                  <a:srgbClr val="000099"/>
                </a:solidFill>
                <a:latin typeface="Trebuchet MS" charset="0"/>
                <a:cs typeface="+mn-cs"/>
              </a:rPr>
              <a:t> (</a:t>
            </a:r>
            <a:r>
              <a:rPr lang="ca-ES" sz="2400" b="1" dirty="0" err="1">
                <a:solidFill>
                  <a:srgbClr val="000099"/>
                </a:solidFill>
                <a:latin typeface="Trebuchet MS" charset="0"/>
                <a:cs typeface="+mn-cs"/>
              </a:rPr>
              <a:t>discrete</a:t>
            </a:r>
            <a:r>
              <a:rPr lang="ca-ES" sz="2400" b="1" dirty="0">
                <a:solidFill>
                  <a:srgbClr val="000099"/>
                </a:solidFill>
                <a:latin typeface="Trebuchet MS" charset="0"/>
                <a:cs typeface="+mn-cs"/>
              </a:rPr>
              <a:t>)</a:t>
            </a:r>
          </a:p>
          <a:p>
            <a:pPr>
              <a:defRPr/>
            </a:pPr>
            <a:endParaRPr lang="ca-ES" sz="2400" b="1" dirty="0">
              <a:solidFill>
                <a:srgbClr val="000099"/>
              </a:solidFill>
              <a:latin typeface="Trebuchet MS" charset="0"/>
              <a:cs typeface="+mn-cs"/>
            </a:endParaRPr>
          </a:p>
          <a:p>
            <a:pPr>
              <a:defRPr/>
            </a:pPr>
            <a:r>
              <a:rPr lang="ca-ES" sz="2400" b="1" dirty="0">
                <a:solidFill>
                  <a:srgbClr val="000099"/>
                </a:solidFill>
                <a:latin typeface="Trebuchet MS" charset="0"/>
                <a:cs typeface="+mn-cs"/>
              </a:rPr>
              <a:t>  Bar </a:t>
            </a:r>
            <a:r>
              <a:rPr lang="ca-ES" sz="2400" b="1" dirty="0" err="1">
                <a:solidFill>
                  <a:srgbClr val="000099"/>
                </a:solidFill>
                <a:latin typeface="Trebuchet MS" charset="0"/>
                <a:cs typeface="+mn-cs"/>
              </a:rPr>
              <a:t>chart</a:t>
            </a:r>
            <a:endParaRPr lang="ca-ES" sz="2400" b="1" dirty="0">
              <a:solidFill>
                <a:srgbClr val="000099"/>
              </a:solidFill>
              <a:latin typeface="Trebuchet MS" charset="0"/>
              <a:cs typeface="+mn-cs"/>
            </a:endParaRPr>
          </a:p>
          <a:p>
            <a:pPr>
              <a:defRPr/>
            </a:pPr>
            <a:r>
              <a:rPr lang="ca-ES" sz="2400" b="1" dirty="0">
                <a:solidFill>
                  <a:srgbClr val="000099"/>
                </a:solidFill>
                <a:latin typeface="Trebuchet MS" charset="0"/>
                <a:cs typeface="+mn-cs"/>
              </a:rPr>
              <a:t>  </a:t>
            </a:r>
            <a:r>
              <a:rPr lang="ca-ES" sz="2400" b="1" dirty="0" err="1">
                <a:solidFill>
                  <a:srgbClr val="000099"/>
                </a:solidFill>
                <a:latin typeface="Trebuchet MS" charset="0"/>
                <a:cs typeface="+mn-cs"/>
              </a:rPr>
              <a:t>Cumulative</a:t>
            </a:r>
            <a:r>
              <a:rPr lang="ca-ES" sz="2400" b="1" dirty="0">
                <a:solidFill>
                  <a:srgbClr val="000099"/>
                </a:solidFill>
                <a:latin typeface="Trebuchet MS" charset="0"/>
                <a:cs typeface="+mn-cs"/>
              </a:rPr>
              <a:t> bar </a:t>
            </a:r>
            <a:r>
              <a:rPr lang="ca-ES" sz="2400" b="1" dirty="0" err="1">
                <a:solidFill>
                  <a:srgbClr val="000099"/>
                </a:solidFill>
                <a:latin typeface="Trebuchet MS" charset="0"/>
                <a:cs typeface="+mn-cs"/>
              </a:rPr>
              <a:t>chart</a:t>
            </a:r>
            <a:endParaRPr lang="ca-ES" sz="2400" b="1" dirty="0">
              <a:solidFill>
                <a:srgbClr val="000099"/>
              </a:solidFill>
              <a:latin typeface="Trebuchet MS" charset="0"/>
              <a:cs typeface="+mn-cs"/>
            </a:endParaRPr>
          </a:p>
          <a:p>
            <a:pPr>
              <a:defRPr/>
            </a:pPr>
            <a:r>
              <a:rPr lang="ca-ES" sz="2400" b="1" dirty="0">
                <a:solidFill>
                  <a:srgbClr val="000099"/>
                </a:solidFill>
                <a:latin typeface="Trebuchet MS" charset="0"/>
                <a:cs typeface="+mn-cs"/>
              </a:rPr>
              <a:t>  </a:t>
            </a:r>
            <a:r>
              <a:rPr lang="ca-ES" sz="2400" b="1" dirty="0" err="1">
                <a:solidFill>
                  <a:srgbClr val="000099"/>
                </a:solidFill>
                <a:latin typeface="Trebuchet MS" charset="0"/>
                <a:cs typeface="+mn-cs"/>
              </a:rPr>
              <a:t>Frequency</a:t>
            </a:r>
            <a:r>
              <a:rPr lang="ca-ES" sz="2400" b="1" dirty="0">
                <a:solidFill>
                  <a:srgbClr val="000099"/>
                </a:solidFill>
                <a:latin typeface="Trebuchet MS" charset="0"/>
                <a:cs typeface="+mn-cs"/>
              </a:rPr>
              <a:t> </a:t>
            </a:r>
            <a:r>
              <a:rPr lang="ca-ES" sz="2400" b="1" dirty="0" err="1">
                <a:solidFill>
                  <a:srgbClr val="000099"/>
                </a:solidFill>
                <a:latin typeface="Trebuchet MS" charset="0"/>
                <a:cs typeface="+mn-cs"/>
              </a:rPr>
              <a:t>polygon</a:t>
            </a:r>
            <a:endParaRPr lang="ca-ES" sz="2000" b="1" dirty="0">
              <a:solidFill>
                <a:srgbClr val="000099"/>
              </a:solidFill>
              <a:latin typeface="Trebuchet MS" charset="0"/>
              <a:cs typeface="+mn-cs"/>
            </a:endParaRPr>
          </a:p>
        </p:txBody>
      </p:sp>
      <p:graphicFrame>
        <p:nvGraphicFramePr>
          <p:cNvPr id="6146" name="Object 78"/>
          <p:cNvGraphicFramePr>
            <a:graphicFrameLocks noChangeAspect="1"/>
          </p:cNvGraphicFramePr>
          <p:nvPr/>
        </p:nvGraphicFramePr>
        <p:xfrm>
          <a:off x="0" y="3492500"/>
          <a:ext cx="3505200" cy="313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Imagen" r:id="rId3" imgW="4508692" imgH="3669852" progId="StaticEnhancedMetafile">
                  <p:embed/>
                </p:oleObj>
              </mc:Choice>
              <mc:Fallback>
                <p:oleObj name="Imagen" r:id="rId3" imgW="4508692" imgH="3669852" progId="StaticEnhancedMetafile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492500"/>
                        <a:ext cx="3505200" cy="313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79"/>
          <p:cNvGraphicFramePr>
            <a:graphicFrameLocks noChangeAspect="1"/>
          </p:cNvGraphicFramePr>
          <p:nvPr/>
        </p:nvGraphicFramePr>
        <p:xfrm>
          <a:off x="3657600" y="3581400"/>
          <a:ext cx="3244850" cy="305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Picture" r:id="rId5" imgW="4508692" imgH="3669852" progId="StaticEnhancedMetafile">
                  <p:embed/>
                </p:oleObj>
              </mc:Choice>
              <mc:Fallback>
                <p:oleObj name="Picture" r:id="rId5" imgW="4508692" imgH="3669852" progId="StaticEnhancedMetafile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581400"/>
                        <a:ext cx="3244850" cy="305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9" name="Group 6"/>
          <p:cNvGrpSpPr>
            <a:grpSpLocks/>
          </p:cNvGrpSpPr>
          <p:nvPr/>
        </p:nvGrpSpPr>
        <p:grpSpPr bwMode="auto">
          <a:xfrm>
            <a:off x="4191000" y="76200"/>
            <a:ext cx="4897438" cy="3584575"/>
            <a:chOff x="2612" y="624"/>
            <a:chExt cx="3085" cy="2258"/>
          </a:xfrm>
        </p:grpSpPr>
        <p:grpSp>
          <p:nvGrpSpPr>
            <p:cNvPr id="7295" name="Group 7"/>
            <p:cNvGrpSpPr>
              <a:grpSpLocks/>
            </p:cNvGrpSpPr>
            <p:nvPr/>
          </p:nvGrpSpPr>
          <p:grpSpPr bwMode="auto">
            <a:xfrm>
              <a:off x="3138" y="2551"/>
              <a:ext cx="2559" cy="134"/>
              <a:chOff x="3138" y="2551"/>
              <a:chExt cx="2559" cy="134"/>
            </a:xfrm>
          </p:grpSpPr>
          <p:sp>
            <p:nvSpPr>
              <p:cNvPr id="7393" name="Rectangle 8"/>
              <p:cNvSpPr>
                <a:spLocks noChangeArrowheads="1"/>
              </p:cNvSpPr>
              <p:nvPr/>
            </p:nvSpPr>
            <p:spPr bwMode="auto">
              <a:xfrm>
                <a:off x="5529" y="2551"/>
                <a:ext cx="168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94" name="Rectangle 9"/>
              <p:cNvSpPr>
                <a:spLocks noChangeArrowheads="1"/>
              </p:cNvSpPr>
              <p:nvPr/>
            </p:nvSpPr>
            <p:spPr bwMode="auto">
              <a:xfrm>
                <a:off x="5571" y="2551"/>
                <a:ext cx="11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400">
                    <a:solidFill>
                      <a:srgbClr val="000000"/>
                    </a:solidFill>
                    <a:latin typeface="Geneva" charset="0"/>
                  </a:rPr>
                  <a:t>70</a:t>
                </a:r>
                <a:endParaRPr lang="ca-ES" sz="36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  <p:sp>
            <p:nvSpPr>
              <p:cNvPr id="7395" name="Rectangle 10"/>
              <p:cNvSpPr>
                <a:spLocks noChangeArrowheads="1"/>
              </p:cNvSpPr>
              <p:nvPr/>
            </p:nvSpPr>
            <p:spPr bwMode="auto">
              <a:xfrm>
                <a:off x="5129" y="2551"/>
                <a:ext cx="168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96" name="Rectangle 11"/>
              <p:cNvSpPr>
                <a:spLocks noChangeArrowheads="1"/>
              </p:cNvSpPr>
              <p:nvPr/>
            </p:nvSpPr>
            <p:spPr bwMode="auto">
              <a:xfrm>
                <a:off x="5171" y="2551"/>
                <a:ext cx="11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400">
                    <a:solidFill>
                      <a:srgbClr val="000000"/>
                    </a:solidFill>
                    <a:latin typeface="Geneva" charset="0"/>
                  </a:rPr>
                  <a:t>60</a:t>
                </a:r>
                <a:endParaRPr lang="ca-ES" sz="36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  <p:sp>
            <p:nvSpPr>
              <p:cNvPr id="7397" name="Rectangle 12"/>
              <p:cNvSpPr>
                <a:spLocks noChangeArrowheads="1"/>
              </p:cNvSpPr>
              <p:nvPr/>
            </p:nvSpPr>
            <p:spPr bwMode="auto">
              <a:xfrm>
                <a:off x="4728" y="2551"/>
                <a:ext cx="169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98" name="Rectangle 13"/>
              <p:cNvSpPr>
                <a:spLocks noChangeArrowheads="1"/>
              </p:cNvSpPr>
              <p:nvPr/>
            </p:nvSpPr>
            <p:spPr bwMode="auto">
              <a:xfrm>
                <a:off x="4771" y="2551"/>
                <a:ext cx="11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400">
                    <a:solidFill>
                      <a:srgbClr val="000000"/>
                    </a:solidFill>
                    <a:latin typeface="Geneva" charset="0"/>
                  </a:rPr>
                  <a:t>50</a:t>
                </a:r>
                <a:endParaRPr lang="ca-ES" sz="36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  <p:sp>
            <p:nvSpPr>
              <p:cNvPr id="7399" name="Rectangle 14"/>
              <p:cNvSpPr>
                <a:spLocks noChangeArrowheads="1"/>
              </p:cNvSpPr>
              <p:nvPr/>
            </p:nvSpPr>
            <p:spPr bwMode="auto">
              <a:xfrm>
                <a:off x="4339" y="2551"/>
                <a:ext cx="168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400" name="Rectangle 15"/>
              <p:cNvSpPr>
                <a:spLocks noChangeArrowheads="1"/>
              </p:cNvSpPr>
              <p:nvPr/>
            </p:nvSpPr>
            <p:spPr bwMode="auto">
              <a:xfrm>
                <a:off x="4381" y="2551"/>
                <a:ext cx="11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400">
                    <a:solidFill>
                      <a:srgbClr val="000000"/>
                    </a:solidFill>
                    <a:latin typeface="Geneva" charset="0"/>
                  </a:rPr>
                  <a:t>40</a:t>
                </a:r>
                <a:endParaRPr lang="ca-ES" sz="36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  <p:sp>
            <p:nvSpPr>
              <p:cNvPr id="7401" name="Rectangle 16"/>
              <p:cNvSpPr>
                <a:spLocks noChangeArrowheads="1"/>
              </p:cNvSpPr>
              <p:nvPr/>
            </p:nvSpPr>
            <p:spPr bwMode="auto">
              <a:xfrm>
                <a:off x="3939" y="2551"/>
                <a:ext cx="168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402" name="Rectangle 17"/>
              <p:cNvSpPr>
                <a:spLocks noChangeArrowheads="1"/>
              </p:cNvSpPr>
              <p:nvPr/>
            </p:nvSpPr>
            <p:spPr bwMode="auto">
              <a:xfrm>
                <a:off x="3981" y="2551"/>
                <a:ext cx="11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400">
                    <a:solidFill>
                      <a:srgbClr val="000000"/>
                    </a:solidFill>
                    <a:latin typeface="Geneva" charset="0"/>
                  </a:rPr>
                  <a:t>30</a:t>
                </a:r>
                <a:endParaRPr lang="ca-ES" sz="36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  <p:sp>
            <p:nvSpPr>
              <p:cNvPr id="7403" name="Rectangle 18"/>
              <p:cNvSpPr>
                <a:spLocks noChangeArrowheads="1"/>
              </p:cNvSpPr>
              <p:nvPr/>
            </p:nvSpPr>
            <p:spPr bwMode="auto">
              <a:xfrm>
                <a:off x="3539" y="2551"/>
                <a:ext cx="168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404" name="Rectangle 19"/>
              <p:cNvSpPr>
                <a:spLocks noChangeArrowheads="1"/>
              </p:cNvSpPr>
              <p:nvPr/>
            </p:nvSpPr>
            <p:spPr bwMode="auto">
              <a:xfrm>
                <a:off x="3581" y="2551"/>
                <a:ext cx="11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400">
                    <a:solidFill>
                      <a:srgbClr val="000000"/>
                    </a:solidFill>
                    <a:latin typeface="Geneva" charset="0"/>
                  </a:rPr>
                  <a:t>20</a:t>
                </a:r>
                <a:endParaRPr lang="ca-ES" sz="36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  <p:sp>
            <p:nvSpPr>
              <p:cNvPr id="7405" name="Rectangle 20"/>
              <p:cNvSpPr>
                <a:spLocks noChangeArrowheads="1"/>
              </p:cNvSpPr>
              <p:nvPr/>
            </p:nvSpPr>
            <p:spPr bwMode="auto">
              <a:xfrm>
                <a:off x="3138" y="2551"/>
                <a:ext cx="169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406" name="Rectangle 21"/>
              <p:cNvSpPr>
                <a:spLocks noChangeArrowheads="1"/>
              </p:cNvSpPr>
              <p:nvPr/>
            </p:nvSpPr>
            <p:spPr bwMode="auto">
              <a:xfrm>
                <a:off x="3180" y="2551"/>
                <a:ext cx="11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400">
                    <a:solidFill>
                      <a:srgbClr val="000000"/>
                    </a:solidFill>
                    <a:latin typeface="Geneva" charset="0"/>
                  </a:rPr>
                  <a:t>10</a:t>
                </a:r>
                <a:endParaRPr lang="ca-ES" sz="36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</p:grpSp>
        <p:grpSp>
          <p:nvGrpSpPr>
            <p:cNvPr id="7296" name="Group 22"/>
            <p:cNvGrpSpPr>
              <a:grpSpLocks/>
            </p:cNvGrpSpPr>
            <p:nvPr/>
          </p:nvGrpSpPr>
          <p:grpSpPr bwMode="auto">
            <a:xfrm>
              <a:off x="3223" y="2478"/>
              <a:ext cx="2391" cy="42"/>
              <a:chOff x="3223" y="2478"/>
              <a:chExt cx="2391" cy="42"/>
            </a:xfrm>
          </p:grpSpPr>
          <p:sp>
            <p:nvSpPr>
              <p:cNvPr id="7379" name="Line 23"/>
              <p:cNvSpPr>
                <a:spLocks noChangeShapeType="1"/>
              </p:cNvSpPr>
              <p:nvPr/>
            </p:nvSpPr>
            <p:spPr bwMode="auto">
              <a:xfrm flipV="1">
                <a:off x="3223" y="2478"/>
                <a:ext cx="1" cy="42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80" name="Line 24"/>
              <p:cNvSpPr>
                <a:spLocks noChangeShapeType="1"/>
              </p:cNvSpPr>
              <p:nvPr/>
            </p:nvSpPr>
            <p:spPr bwMode="auto">
              <a:xfrm flipV="1">
                <a:off x="3423" y="2478"/>
                <a:ext cx="1" cy="2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81" name="Line 25"/>
              <p:cNvSpPr>
                <a:spLocks noChangeShapeType="1"/>
              </p:cNvSpPr>
              <p:nvPr/>
            </p:nvSpPr>
            <p:spPr bwMode="auto">
              <a:xfrm flipV="1">
                <a:off x="3623" y="2478"/>
                <a:ext cx="1" cy="42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82" name="Line 26"/>
              <p:cNvSpPr>
                <a:spLocks noChangeShapeType="1"/>
              </p:cNvSpPr>
              <p:nvPr/>
            </p:nvSpPr>
            <p:spPr bwMode="auto">
              <a:xfrm flipV="1">
                <a:off x="3823" y="2478"/>
                <a:ext cx="1" cy="2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83" name="Line 27"/>
              <p:cNvSpPr>
                <a:spLocks noChangeShapeType="1"/>
              </p:cNvSpPr>
              <p:nvPr/>
            </p:nvSpPr>
            <p:spPr bwMode="auto">
              <a:xfrm flipV="1">
                <a:off x="4023" y="2478"/>
                <a:ext cx="1" cy="42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84" name="Line 28"/>
              <p:cNvSpPr>
                <a:spLocks noChangeShapeType="1"/>
              </p:cNvSpPr>
              <p:nvPr/>
            </p:nvSpPr>
            <p:spPr bwMode="auto">
              <a:xfrm flipV="1">
                <a:off x="4223" y="2478"/>
                <a:ext cx="1" cy="2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85" name="Line 29"/>
              <p:cNvSpPr>
                <a:spLocks noChangeShapeType="1"/>
              </p:cNvSpPr>
              <p:nvPr/>
            </p:nvSpPr>
            <p:spPr bwMode="auto">
              <a:xfrm flipV="1">
                <a:off x="4423" y="2478"/>
                <a:ext cx="1" cy="42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86" name="Line 30"/>
              <p:cNvSpPr>
                <a:spLocks noChangeShapeType="1"/>
              </p:cNvSpPr>
              <p:nvPr/>
            </p:nvSpPr>
            <p:spPr bwMode="auto">
              <a:xfrm flipV="1">
                <a:off x="4613" y="2478"/>
                <a:ext cx="1" cy="2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87" name="Line 31"/>
              <p:cNvSpPr>
                <a:spLocks noChangeShapeType="1"/>
              </p:cNvSpPr>
              <p:nvPr/>
            </p:nvSpPr>
            <p:spPr bwMode="auto">
              <a:xfrm flipV="1">
                <a:off x="4813" y="2478"/>
                <a:ext cx="1" cy="42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88" name="Line 32"/>
              <p:cNvSpPr>
                <a:spLocks noChangeShapeType="1"/>
              </p:cNvSpPr>
              <p:nvPr/>
            </p:nvSpPr>
            <p:spPr bwMode="auto">
              <a:xfrm flipV="1">
                <a:off x="5013" y="2478"/>
                <a:ext cx="1" cy="2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89" name="Line 33"/>
              <p:cNvSpPr>
                <a:spLocks noChangeShapeType="1"/>
              </p:cNvSpPr>
              <p:nvPr/>
            </p:nvSpPr>
            <p:spPr bwMode="auto">
              <a:xfrm flipV="1">
                <a:off x="5213" y="2478"/>
                <a:ext cx="1" cy="42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90" name="Line 34"/>
              <p:cNvSpPr>
                <a:spLocks noChangeShapeType="1"/>
              </p:cNvSpPr>
              <p:nvPr/>
            </p:nvSpPr>
            <p:spPr bwMode="auto">
              <a:xfrm flipV="1">
                <a:off x="5413" y="2478"/>
                <a:ext cx="1" cy="2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91" name="Line 35"/>
              <p:cNvSpPr>
                <a:spLocks noChangeShapeType="1"/>
              </p:cNvSpPr>
              <p:nvPr/>
            </p:nvSpPr>
            <p:spPr bwMode="auto">
              <a:xfrm flipV="1">
                <a:off x="5613" y="2478"/>
                <a:ext cx="1" cy="42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92" name="Line 36"/>
              <p:cNvSpPr>
                <a:spLocks noChangeShapeType="1"/>
              </p:cNvSpPr>
              <p:nvPr/>
            </p:nvSpPr>
            <p:spPr bwMode="auto">
              <a:xfrm>
                <a:off x="3223" y="2478"/>
                <a:ext cx="2390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297" name="Group 37"/>
            <p:cNvGrpSpPr>
              <a:grpSpLocks/>
            </p:cNvGrpSpPr>
            <p:nvPr/>
          </p:nvGrpSpPr>
          <p:grpSpPr bwMode="auto">
            <a:xfrm>
              <a:off x="2928" y="805"/>
              <a:ext cx="231" cy="1746"/>
              <a:chOff x="2928" y="805"/>
              <a:chExt cx="231" cy="1746"/>
            </a:xfrm>
          </p:grpSpPr>
          <p:sp>
            <p:nvSpPr>
              <p:cNvPr id="7365" name="Rectangle 38"/>
              <p:cNvSpPr>
                <a:spLocks noChangeArrowheads="1"/>
              </p:cNvSpPr>
              <p:nvPr/>
            </p:nvSpPr>
            <p:spPr bwMode="auto">
              <a:xfrm>
                <a:off x="3054" y="2425"/>
                <a:ext cx="105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66" name="Rectangle 39"/>
              <p:cNvSpPr>
                <a:spLocks noChangeArrowheads="1"/>
              </p:cNvSpPr>
              <p:nvPr/>
            </p:nvSpPr>
            <p:spPr bwMode="auto">
              <a:xfrm>
                <a:off x="3075" y="2404"/>
                <a:ext cx="56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400">
                    <a:solidFill>
                      <a:srgbClr val="000000"/>
                    </a:solidFill>
                    <a:latin typeface="Geneva" charset="0"/>
                  </a:rPr>
                  <a:t>0</a:t>
                </a:r>
                <a:endParaRPr lang="ca-ES" sz="36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  <p:sp>
            <p:nvSpPr>
              <p:cNvPr id="7367" name="Rectangle 40"/>
              <p:cNvSpPr>
                <a:spLocks noChangeArrowheads="1"/>
              </p:cNvSpPr>
              <p:nvPr/>
            </p:nvSpPr>
            <p:spPr bwMode="auto">
              <a:xfrm>
                <a:off x="2991" y="2162"/>
                <a:ext cx="168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68" name="Rectangle 41"/>
              <p:cNvSpPr>
                <a:spLocks noChangeArrowheads="1"/>
              </p:cNvSpPr>
              <p:nvPr/>
            </p:nvSpPr>
            <p:spPr bwMode="auto">
              <a:xfrm>
                <a:off x="3012" y="2162"/>
                <a:ext cx="11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400">
                    <a:solidFill>
                      <a:srgbClr val="000000"/>
                    </a:solidFill>
                    <a:latin typeface="Geneva" charset="0"/>
                  </a:rPr>
                  <a:t>20</a:t>
                </a:r>
                <a:endParaRPr lang="ca-ES" sz="36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  <p:sp>
            <p:nvSpPr>
              <p:cNvPr id="7369" name="Rectangle 42"/>
              <p:cNvSpPr>
                <a:spLocks noChangeArrowheads="1"/>
              </p:cNvSpPr>
              <p:nvPr/>
            </p:nvSpPr>
            <p:spPr bwMode="auto">
              <a:xfrm>
                <a:off x="2991" y="1889"/>
                <a:ext cx="168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70" name="Rectangle 43"/>
              <p:cNvSpPr>
                <a:spLocks noChangeArrowheads="1"/>
              </p:cNvSpPr>
              <p:nvPr/>
            </p:nvSpPr>
            <p:spPr bwMode="auto">
              <a:xfrm>
                <a:off x="3012" y="1888"/>
                <a:ext cx="11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400">
                    <a:solidFill>
                      <a:srgbClr val="000000"/>
                    </a:solidFill>
                    <a:latin typeface="Geneva" charset="0"/>
                  </a:rPr>
                  <a:t>40</a:t>
                </a:r>
                <a:endParaRPr lang="ca-ES" sz="36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  <p:sp>
            <p:nvSpPr>
              <p:cNvPr id="7371" name="Rectangle 44"/>
              <p:cNvSpPr>
                <a:spLocks noChangeArrowheads="1"/>
              </p:cNvSpPr>
              <p:nvPr/>
            </p:nvSpPr>
            <p:spPr bwMode="auto">
              <a:xfrm>
                <a:off x="2991" y="1626"/>
                <a:ext cx="168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72" name="Rectangle 45"/>
              <p:cNvSpPr>
                <a:spLocks noChangeArrowheads="1"/>
              </p:cNvSpPr>
              <p:nvPr/>
            </p:nvSpPr>
            <p:spPr bwMode="auto">
              <a:xfrm>
                <a:off x="3012" y="1604"/>
                <a:ext cx="11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400">
                    <a:solidFill>
                      <a:srgbClr val="000000"/>
                    </a:solidFill>
                    <a:latin typeface="Geneva" charset="0"/>
                  </a:rPr>
                  <a:t>60</a:t>
                </a:r>
                <a:endParaRPr lang="ca-ES" sz="36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  <p:sp>
            <p:nvSpPr>
              <p:cNvPr id="7373" name="Rectangle 46"/>
              <p:cNvSpPr>
                <a:spLocks noChangeArrowheads="1"/>
              </p:cNvSpPr>
              <p:nvPr/>
            </p:nvSpPr>
            <p:spPr bwMode="auto">
              <a:xfrm>
                <a:off x="2991" y="1362"/>
                <a:ext cx="168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74" name="Rectangle 47"/>
              <p:cNvSpPr>
                <a:spLocks noChangeArrowheads="1"/>
              </p:cNvSpPr>
              <p:nvPr/>
            </p:nvSpPr>
            <p:spPr bwMode="auto">
              <a:xfrm>
                <a:off x="3012" y="1362"/>
                <a:ext cx="11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400">
                    <a:solidFill>
                      <a:srgbClr val="000000"/>
                    </a:solidFill>
                    <a:latin typeface="Geneva" charset="0"/>
                  </a:rPr>
                  <a:t>80</a:t>
                </a:r>
                <a:endParaRPr lang="ca-ES" sz="36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  <p:sp>
            <p:nvSpPr>
              <p:cNvPr id="7375" name="Rectangle 48"/>
              <p:cNvSpPr>
                <a:spLocks noChangeArrowheads="1"/>
              </p:cNvSpPr>
              <p:nvPr/>
            </p:nvSpPr>
            <p:spPr bwMode="auto">
              <a:xfrm>
                <a:off x="2928" y="1089"/>
                <a:ext cx="231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76" name="Rectangle 49"/>
              <p:cNvSpPr>
                <a:spLocks noChangeArrowheads="1"/>
              </p:cNvSpPr>
              <p:nvPr/>
            </p:nvSpPr>
            <p:spPr bwMode="auto">
              <a:xfrm>
                <a:off x="2949" y="1089"/>
                <a:ext cx="168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400">
                    <a:solidFill>
                      <a:srgbClr val="000000"/>
                    </a:solidFill>
                    <a:latin typeface="Geneva" charset="0"/>
                  </a:rPr>
                  <a:t>100</a:t>
                </a:r>
                <a:endParaRPr lang="ca-ES" sz="36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  <p:sp>
            <p:nvSpPr>
              <p:cNvPr id="7377" name="Rectangle 50"/>
              <p:cNvSpPr>
                <a:spLocks noChangeArrowheads="1"/>
              </p:cNvSpPr>
              <p:nvPr/>
            </p:nvSpPr>
            <p:spPr bwMode="auto">
              <a:xfrm>
                <a:off x="2928" y="826"/>
                <a:ext cx="231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78" name="Rectangle 51"/>
              <p:cNvSpPr>
                <a:spLocks noChangeArrowheads="1"/>
              </p:cNvSpPr>
              <p:nvPr/>
            </p:nvSpPr>
            <p:spPr bwMode="auto">
              <a:xfrm>
                <a:off x="2949" y="805"/>
                <a:ext cx="168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400">
                    <a:solidFill>
                      <a:srgbClr val="000000"/>
                    </a:solidFill>
                    <a:latin typeface="Geneva" charset="0"/>
                  </a:rPr>
                  <a:t>120</a:t>
                </a:r>
                <a:endParaRPr lang="ca-ES" sz="36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</p:grpSp>
        <p:grpSp>
          <p:nvGrpSpPr>
            <p:cNvPr id="7298" name="Group 52"/>
            <p:cNvGrpSpPr>
              <a:grpSpLocks/>
            </p:cNvGrpSpPr>
            <p:nvPr/>
          </p:nvGrpSpPr>
          <p:grpSpPr bwMode="auto">
            <a:xfrm>
              <a:off x="3180" y="879"/>
              <a:ext cx="44" cy="1600"/>
              <a:chOff x="3180" y="879"/>
              <a:chExt cx="44" cy="1600"/>
            </a:xfrm>
          </p:grpSpPr>
          <p:sp>
            <p:nvSpPr>
              <p:cNvPr id="7345" name="Line 53"/>
              <p:cNvSpPr>
                <a:spLocks noChangeShapeType="1"/>
              </p:cNvSpPr>
              <p:nvPr/>
            </p:nvSpPr>
            <p:spPr bwMode="auto">
              <a:xfrm flipH="1">
                <a:off x="3180" y="2478"/>
                <a:ext cx="43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46" name="Line 54"/>
              <p:cNvSpPr>
                <a:spLocks noChangeShapeType="1"/>
              </p:cNvSpPr>
              <p:nvPr/>
            </p:nvSpPr>
            <p:spPr bwMode="auto">
              <a:xfrm flipH="1">
                <a:off x="3202" y="2394"/>
                <a:ext cx="21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47" name="Line 55"/>
              <p:cNvSpPr>
                <a:spLocks noChangeShapeType="1"/>
              </p:cNvSpPr>
              <p:nvPr/>
            </p:nvSpPr>
            <p:spPr bwMode="auto">
              <a:xfrm flipH="1">
                <a:off x="3202" y="2299"/>
                <a:ext cx="21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48" name="Line 56"/>
              <p:cNvSpPr>
                <a:spLocks noChangeShapeType="1"/>
              </p:cNvSpPr>
              <p:nvPr/>
            </p:nvSpPr>
            <p:spPr bwMode="auto">
              <a:xfrm flipH="1">
                <a:off x="3180" y="2215"/>
                <a:ext cx="43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49" name="Line 57"/>
              <p:cNvSpPr>
                <a:spLocks noChangeShapeType="1"/>
              </p:cNvSpPr>
              <p:nvPr/>
            </p:nvSpPr>
            <p:spPr bwMode="auto">
              <a:xfrm flipH="1">
                <a:off x="3202" y="2120"/>
                <a:ext cx="21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50" name="Line 58"/>
              <p:cNvSpPr>
                <a:spLocks noChangeShapeType="1"/>
              </p:cNvSpPr>
              <p:nvPr/>
            </p:nvSpPr>
            <p:spPr bwMode="auto">
              <a:xfrm flipH="1">
                <a:off x="3202" y="2036"/>
                <a:ext cx="21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51" name="Line 59"/>
              <p:cNvSpPr>
                <a:spLocks noChangeShapeType="1"/>
              </p:cNvSpPr>
              <p:nvPr/>
            </p:nvSpPr>
            <p:spPr bwMode="auto">
              <a:xfrm flipH="1">
                <a:off x="3180" y="1941"/>
                <a:ext cx="43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52" name="Line 60"/>
              <p:cNvSpPr>
                <a:spLocks noChangeShapeType="1"/>
              </p:cNvSpPr>
              <p:nvPr/>
            </p:nvSpPr>
            <p:spPr bwMode="auto">
              <a:xfrm flipH="1">
                <a:off x="3202" y="1857"/>
                <a:ext cx="21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53" name="Line 61"/>
              <p:cNvSpPr>
                <a:spLocks noChangeShapeType="1"/>
              </p:cNvSpPr>
              <p:nvPr/>
            </p:nvSpPr>
            <p:spPr bwMode="auto">
              <a:xfrm flipH="1">
                <a:off x="3202" y="1762"/>
                <a:ext cx="21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54" name="Line 62"/>
              <p:cNvSpPr>
                <a:spLocks noChangeShapeType="1"/>
              </p:cNvSpPr>
              <p:nvPr/>
            </p:nvSpPr>
            <p:spPr bwMode="auto">
              <a:xfrm flipH="1">
                <a:off x="3180" y="1678"/>
                <a:ext cx="43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55" name="Line 63"/>
              <p:cNvSpPr>
                <a:spLocks noChangeShapeType="1"/>
              </p:cNvSpPr>
              <p:nvPr/>
            </p:nvSpPr>
            <p:spPr bwMode="auto">
              <a:xfrm flipH="1">
                <a:off x="3202" y="1594"/>
                <a:ext cx="21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56" name="Line 64"/>
              <p:cNvSpPr>
                <a:spLocks noChangeShapeType="1"/>
              </p:cNvSpPr>
              <p:nvPr/>
            </p:nvSpPr>
            <p:spPr bwMode="auto">
              <a:xfrm flipH="1">
                <a:off x="3202" y="1499"/>
                <a:ext cx="21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57" name="Line 65"/>
              <p:cNvSpPr>
                <a:spLocks noChangeShapeType="1"/>
              </p:cNvSpPr>
              <p:nvPr/>
            </p:nvSpPr>
            <p:spPr bwMode="auto">
              <a:xfrm flipH="1">
                <a:off x="3180" y="1415"/>
                <a:ext cx="43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58" name="Line 66"/>
              <p:cNvSpPr>
                <a:spLocks noChangeShapeType="1"/>
              </p:cNvSpPr>
              <p:nvPr/>
            </p:nvSpPr>
            <p:spPr bwMode="auto">
              <a:xfrm flipH="1">
                <a:off x="3202" y="1320"/>
                <a:ext cx="21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59" name="Line 67"/>
              <p:cNvSpPr>
                <a:spLocks noChangeShapeType="1"/>
              </p:cNvSpPr>
              <p:nvPr/>
            </p:nvSpPr>
            <p:spPr bwMode="auto">
              <a:xfrm flipH="1">
                <a:off x="3202" y="1236"/>
                <a:ext cx="21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60" name="Line 68"/>
              <p:cNvSpPr>
                <a:spLocks noChangeShapeType="1"/>
              </p:cNvSpPr>
              <p:nvPr/>
            </p:nvSpPr>
            <p:spPr bwMode="auto">
              <a:xfrm flipH="1">
                <a:off x="3180" y="1142"/>
                <a:ext cx="43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61" name="Line 69"/>
              <p:cNvSpPr>
                <a:spLocks noChangeShapeType="1"/>
              </p:cNvSpPr>
              <p:nvPr/>
            </p:nvSpPr>
            <p:spPr bwMode="auto">
              <a:xfrm flipH="1">
                <a:off x="3202" y="1057"/>
                <a:ext cx="21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62" name="Line 70"/>
              <p:cNvSpPr>
                <a:spLocks noChangeShapeType="1"/>
              </p:cNvSpPr>
              <p:nvPr/>
            </p:nvSpPr>
            <p:spPr bwMode="auto">
              <a:xfrm flipH="1">
                <a:off x="3202" y="963"/>
                <a:ext cx="21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63" name="Line 71"/>
              <p:cNvSpPr>
                <a:spLocks noChangeShapeType="1"/>
              </p:cNvSpPr>
              <p:nvPr/>
            </p:nvSpPr>
            <p:spPr bwMode="auto">
              <a:xfrm flipH="1">
                <a:off x="3180" y="879"/>
                <a:ext cx="43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64" name="Line 72"/>
              <p:cNvSpPr>
                <a:spLocks noChangeShapeType="1"/>
              </p:cNvSpPr>
              <p:nvPr/>
            </p:nvSpPr>
            <p:spPr bwMode="auto">
              <a:xfrm flipV="1">
                <a:off x="3223" y="879"/>
                <a:ext cx="1" cy="1599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7299" name="Rectangle 73"/>
            <p:cNvSpPr>
              <a:spLocks noChangeArrowheads="1"/>
            </p:cNvSpPr>
            <p:nvPr/>
          </p:nvSpPr>
          <p:spPr bwMode="auto">
            <a:xfrm>
              <a:off x="3228" y="884"/>
              <a:ext cx="2391" cy="1599"/>
            </a:xfrm>
            <a:prstGeom prst="rect">
              <a:avLst/>
            </a:prstGeom>
            <a:noFill/>
            <a:ln w="174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300" name="Line 74"/>
            <p:cNvSpPr>
              <a:spLocks noChangeShapeType="1"/>
            </p:cNvSpPr>
            <p:nvPr/>
          </p:nvSpPr>
          <p:spPr bwMode="auto">
            <a:xfrm flipV="1">
              <a:off x="3444" y="2309"/>
              <a:ext cx="242" cy="11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grpSp>
          <p:nvGrpSpPr>
            <p:cNvPr id="7301" name="Group 75"/>
            <p:cNvGrpSpPr>
              <a:grpSpLocks/>
            </p:cNvGrpSpPr>
            <p:nvPr/>
          </p:nvGrpSpPr>
          <p:grpSpPr bwMode="auto">
            <a:xfrm>
              <a:off x="3428" y="2409"/>
              <a:ext cx="42" cy="43"/>
              <a:chOff x="3428" y="2409"/>
              <a:chExt cx="42" cy="43"/>
            </a:xfrm>
          </p:grpSpPr>
          <p:sp>
            <p:nvSpPr>
              <p:cNvPr id="7343" name="Rectangle 76"/>
              <p:cNvSpPr>
                <a:spLocks noChangeArrowheads="1"/>
              </p:cNvSpPr>
              <p:nvPr/>
            </p:nvSpPr>
            <p:spPr bwMode="auto">
              <a:xfrm>
                <a:off x="3428" y="2409"/>
                <a:ext cx="42" cy="43"/>
              </a:xfrm>
              <a:prstGeom prst="rect">
                <a:avLst/>
              </a:prstGeom>
              <a:noFill/>
              <a:ln w="174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44" name="Line 77"/>
              <p:cNvSpPr>
                <a:spLocks noChangeShapeType="1"/>
              </p:cNvSpPr>
              <p:nvPr/>
            </p:nvSpPr>
            <p:spPr bwMode="auto">
              <a:xfrm>
                <a:off x="3444" y="2425"/>
                <a:ext cx="1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7302" name="Line 78"/>
            <p:cNvSpPr>
              <a:spLocks noChangeShapeType="1"/>
            </p:cNvSpPr>
            <p:nvPr/>
          </p:nvSpPr>
          <p:spPr bwMode="auto">
            <a:xfrm flipV="1">
              <a:off x="3686" y="2025"/>
              <a:ext cx="232" cy="28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grpSp>
          <p:nvGrpSpPr>
            <p:cNvPr id="7303" name="Group 79"/>
            <p:cNvGrpSpPr>
              <a:grpSpLocks/>
            </p:cNvGrpSpPr>
            <p:nvPr/>
          </p:nvGrpSpPr>
          <p:grpSpPr bwMode="auto">
            <a:xfrm>
              <a:off x="3670" y="2293"/>
              <a:ext cx="43" cy="43"/>
              <a:chOff x="3670" y="2293"/>
              <a:chExt cx="43" cy="43"/>
            </a:xfrm>
          </p:grpSpPr>
          <p:sp>
            <p:nvSpPr>
              <p:cNvPr id="7341" name="Rectangle 80"/>
              <p:cNvSpPr>
                <a:spLocks noChangeArrowheads="1"/>
              </p:cNvSpPr>
              <p:nvPr/>
            </p:nvSpPr>
            <p:spPr bwMode="auto">
              <a:xfrm>
                <a:off x="3670" y="2293"/>
                <a:ext cx="43" cy="43"/>
              </a:xfrm>
              <a:prstGeom prst="rect">
                <a:avLst/>
              </a:prstGeom>
              <a:noFill/>
              <a:ln w="174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42" name="Line 81"/>
              <p:cNvSpPr>
                <a:spLocks noChangeShapeType="1"/>
              </p:cNvSpPr>
              <p:nvPr/>
            </p:nvSpPr>
            <p:spPr bwMode="auto">
              <a:xfrm>
                <a:off x="3686" y="2309"/>
                <a:ext cx="1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7304" name="Line 82"/>
            <p:cNvSpPr>
              <a:spLocks noChangeShapeType="1"/>
            </p:cNvSpPr>
            <p:nvPr/>
          </p:nvSpPr>
          <p:spPr bwMode="auto">
            <a:xfrm flipV="1">
              <a:off x="3918" y="1731"/>
              <a:ext cx="242" cy="29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grpSp>
          <p:nvGrpSpPr>
            <p:cNvPr id="7305" name="Group 83"/>
            <p:cNvGrpSpPr>
              <a:grpSpLocks/>
            </p:cNvGrpSpPr>
            <p:nvPr/>
          </p:nvGrpSpPr>
          <p:grpSpPr bwMode="auto">
            <a:xfrm>
              <a:off x="3902" y="2009"/>
              <a:ext cx="42" cy="43"/>
              <a:chOff x="3902" y="2009"/>
              <a:chExt cx="42" cy="43"/>
            </a:xfrm>
          </p:grpSpPr>
          <p:sp>
            <p:nvSpPr>
              <p:cNvPr id="7339" name="Rectangle 84"/>
              <p:cNvSpPr>
                <a:spLocks noChangeArrowheads="1"/>
              </p:cNvSpPr>
              <p:nvPr/>
            </p:nvSpPr>
            <p:spPr bwMode="auto">
              <a:xfrm>
                <a:off x="3902" y="2009"/>
                <a:ext cx="42" cy="43"/>
              </a:xfrm>
              <a:prstGeom prst="rect">
                <a:avLst/>
              </a:prstGeom>
              <a:noFill/>
              <a:ln w="174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40" name="Line 85"/>
              <p:cNvSpPr>
                <a:spLocks noChangeShapeType="1"/>
              </p:cNvSpPr>
              <p:nvPr/>
            </p:nvSpPr>
            <p:spPr bwMode="auto">
              <a:xfrm>
                <a:off x="3918" y="2025"/>
                <a:ext cx="1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7306" name="Line 86"/>
            <p:cNvSpPr>
              <a:spLocks noChangeShapeType="1"/>
            </p:cNvSpPr>
            <p:nvPr/>
          </p:nvSpPr>
          <p:spPr bwMode="auto">
            <a:xfrm flipV="1">
              <a:off x="4160" y="1520"/>
              <a:ext cx="242" cy="21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grpSp>
          <p:nvGrpSpPr>
            <p:cNvPr id="7307" name="Group 87"/>
            <p:cNvGrpSpPr>
              <a:grpSpLocks/>
            </p:cNvGrpSpPr>
            <p:nvPr/>
          </p:nvGrpSpPr>
          <p:grpSpPr bwMode="auto">
            <a:xfrm>
              <a:off x="4144" y="1715"/>
              <a:ext cx="42" cy="42"/>
              <a:chOff x="4144" y="1715"/>
              <a:chExt cx="42" cy="42"/>
            </a:xfrm>
          </p:grpSpPr>
          <p:sp>
            <p:nvSpPr>
              <p:cNvPr id="7337" name="Rectangle 88"/>
              <p:cNvSpPr>
                <a:spLocks noChangeArrowheads="1"/>
              </p:cNvSpPr>
              <p:nvPr/>
            </p:nvSpPr>
            <p:spPr bwMode="auto">
              <a:xfrm>
                <a:off x="4144" y="1715"/>
                <a:ext cx="42" cy="42"/>
              </a:xfrm>
              <a:prstGeom prst="rect">
                <a:avLst/>
              </a:prstGeom>
              <a:noFill/>
              <a:ln w="174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38" name="Line 89"/>
              <p:cNvSpPr>
                <a:spLocks noChangeShapeType="1"/>
              </p:cNvSpPr>
              <p:nvPr/>
            </p:nvSpPr>
            <p:spPr bwMode="auto">
              <a:xfrm>
                <a:off x="4160" y="1731"/>
                <a:ext cx="1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7308" name="Line 90"/>
            <p:cNvSpPr>
              <a:spLocks noChangeShapeType="1"/>
            </p:cNvSpPr>
            <p:nvPr/>
          </p:nvSpPr>
          <p:spPr bwMode="auto">
            <a:xfrm flipV="1">
              <a:off x="4402" y="1373"/>
              <a:ext cx="232" cy="14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grpSp>
          <p:nvGrpSpPr>
            <p:cNvPr id="7309" name="Group 91"/>
            <p:cNvGrpSpPr>
              <a:grpSpLocks/>
            </p:cNvGrpSpPr>
            <p:nvPr/>
          </p:nvGrpSpPr>
          <p:grpSpPr bwMode="auto">
            <a:xfrm>
              <a:off x="4386" y="1504"/>
              <a:ext cx="43" cy="43"/>
              <a:chOff x="4386" y="1504"/>
              <a:chExt cx="43" cy="43"/>
            </a:xfrm>
          </p:grpSpPr>
          <p:sp>
            <p:nvSpPr>
              <p:cNvPr id="7335" name="Rectangle 92"/>
              <p:cNvSpPr>
                <a:spLocks noChangeArrowheads="1"/>
              </p:cNvSpPr>
              <p:nvPr/>
            </p:nvSpPr>
            <p:spPr bwMode="auto">
              <a:xfrm>
                <a:off x="4386" y="1504"/>
                <a:ext cx="43" cy="43"/>
              </a:xfrm>
              <a:prstGeom prst="rect">
                <a:avLst/>
              </a:prstGeom>
              <a:noFill/>
              <a:ln w="174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36" name="Line 93"/>
              <p:cNvSpPr>
                <a:spLocks noChangeShapeType="1"/>
              </p:cNvSpPr>
              <p:nvPr/>
            </p:nvSpPr>
            <p:spPr bwMode="auto">
              <a:xfrm>
                <a:off x="4402" y="1520"/>
                <a:ext cx="1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7310" name="Line 94"/>
            <p:cNvSpPr>
              <a:spLocks noChangeShapeType="1"/>
            </p:cNvSpPr>
            <p:nvPr/>
          </p:nvSpPr>
          <p:spPr bwMode="auto">
            <a:xfrm flipV="1">
              <a:off x="4634" y="1278"/>
              <a:ext cx="242" cy="95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grpSp>
          <p:nvGrpSpPr>
            <p:cNvPr id="7311" name="Group 95"/>
            <p:cNvGrpSpPr>
              <a:grpSpLocks/>
            </p:cNvGrpSpPr>
            <p:nvPr/>
          </p:nvGrpSpPr>
          <p:grpSpPr bwMode="auto">
            <a:xfrm>
              <a:off x="4618" y="1357"/>
              <a:ext cx="42" cy="43"/>
              <a:chOff x="4618" y="1357"/>
              <a:chExt cx="42" cy="43"/>
            </a:xfrm>
          </p:grpSpPr>
          <p:sp>
            <p:nvSpPr>
              <p:cNvPr id="7333" name="Rectangle 96"/>
              <p:cNvSpPr>
                <a:spLocks noChangeArrowheads="1"/>
              </p:cNvSpPr>
              <p:nvPr/>
            </p:nvSpPr>
            <p:spPr bwMode="auto">
              <a:xfrm>
                <a:off x="4618" y="1357"/>
                <a:ext cx="42" cy="43"/>
              </a:xfrm>
              <a:prstGeom prst="rect">
                <a:avLst/>
              </a:prstGeom>
              <a:noFill/>
              <a:ln w="174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34" name="Line 97"/>
              <p:cNvSpPr>
                <a:spLocks noChangeShapeType="1"/>
              </p:cNvSpPr>
              <p:nvPr/>
            </p:nvSpPr>
            <p:spPr bwMode="auto">
              <a:xfrm>
                <a:off x="4634" y="1373"/>
                <a:ext cx="1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7312" name="Line 98"/>
            <p:cNvSpPr>
              <a:spLocks noChangeShapeType="1"/>
            </p:cNvSpPr>
            <p:nvPr/>
          </p:nvSpPr>
          <p:spPr bwMode="auto">
            <a:xfrm flipV="1">
              <a:off x="4876" y="1173"/>
              <a:ext cx="242" cy="105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grpSp>
          <p:nvGrpSpPr>
            <p:cNvPr id="7313" name="Group 99"/>
            <p:cNvGrpSpPr>
              <a:grpSpLocks/>
            </p:cNvGrpSpPr>
            <p:nvPr/>
          </p:nvGrpSpPr>
          <p:grpSpPr bwMode="auto">
            <a:xfrm>
              <a:off x="4860" y="1262"/>
              <a:ext cx="43" cy="43"/>
              <a:chOff x="4860" y="1262"/>
              <a:chExt cx="43" cy="43"/>
            </a:xfrm>
          </p:grpSpPr>
          <p:sp>
            <p:nvSpPr>
              <p:cNvPr id="7331" name="Rectangle 100"/>
              <p:cNvSpPr>
                <a:spLocks noChangeArrowheads="1"/>
              </p:cNvSpPr>
              <p:nvPr/>
            </p:nvSpPr>
            <p:spPr bwMode="auto">
              <a:xfrm>
                <a:off x="4860" y="1262"/>
                <a:ext cx="43" cy="43"/>
              </a:xfrm>
              <a:prstGeom prst="rect">
                <a:avLst/>
              </a:prstGeom>
              <a:noFill/>
              <a:ln w="174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32" name="Line 101"/>
              <p:cNvSpPr>
                <a:spLocks noChangeShapeType="1"/>
              </p:cNvSpPr>
              <p:nvPr/>
            </p:nvSpPr>
            <p:spPr bwMode="auto">
              <a:xfrm>
                <a:off x="4876" y="1278"/>
                <a:ext cx="1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7314" name="Line 102"/>
            <p:cNvSpPr>
              <a:spLocks noChangeShapeType="1"/>
            </p:cNvSpPr>
            <p:nvPr/>
          </p:nvSpPr>
          <p:spPr bwMode="auto">
            <a:xfrm flipV="1">
              <a:off x="5118" y="1142"/>
              <a:ext cx="232" cy="3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grpSp>
          <p:nvGrpSpPr>
            <p:cNvPr id="7315" name="Group 103"/>
            <p:cNvGrpSpPr>
              <a:grpSpLocks/>
            </p:cNvGrpSpPr>
            <p:nvPr/>
          </p:nvGrpSpPr>
          <p:grpSpPr bwMode="auto">
            <a:xfrm>
              <a:off x="5102" y="1157"/>
              <a:ext cx="43" cy="43"/>
              <a:chOff x="5102" y="1157"/>
              <a:chExt cx="43" cy="43"/>
            </a:xfrm>
          </p:grpSpPr>
          <p:sp>
            <p:nvSpPr>
              <p:cNvPr id="7329" name="Rectangle 104"/>
              <p:cNvSpPr>
                <a:spLocks noChangeArrowheads="1"/>
              </p:cNvSpPr>
              <p:nvPr/>
            </p:nvSpPr>
            <p:spPr bwMode="auto">
              <a:xfrm>
                <a:off x="5102" y="1157"/>
                <a:ext cx="43" cy="43"/>
              </a:xfrm>
              <a:prstGeom prst="rect">
                <a:avLst/>
              </a:prstGeom>
              <a:noFill/>
              <a:ln w="174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30" name="Line 105"/>
              <p:cNvSpPr>
                <a:spLocks noChangeShapeType="1"/>
              </p:cNvSpPr>
              <p:nvPr/>
            </p:nvSpPr>
            <p:spPr bwMode="auto">
              <a:xfrm>
                <a:off x="5118" y="1173"/>
                <a:ext cx="1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</p:grpSp>
        <p:grpSp>
          <p:nvGrpSpPr>
            <p:cNvPr id="7316" name="Group 106"/>
            <p:cNvGrpSpPr>
              <a:grpSpLocks/>
            </p:cNvGrpSpPr>
            <p:nvPr/>
          </p:nvGrpSpPr>
          <p:grpSpPr bwMode="auto">
            <a:xfrm>
              <a:off x="5334" y="1125"/>
              <a:ext cx="42" cy="43"/>
              <a:chOff x="5334" y="1125"/>
              <a:chExt cx="42" cy="43"/>
            </a:xfrm>
          </p:grpSpPr>
          <p:sp>
            <p:nvSpPr>
              <p:cNvPr id="7327" name="Rectangle 107"/>
              <p:cNvSpPr>
                <a:spLocks noChangeArrowheads="1"/>
              </p:cNvSpPr>
              <p:nvPr/>
            </p:nvSpPr>
            <p:spPr bwMode="auto">
              <a:xfrm>
                <a:off x="5334" y="1125"/>
                <a:ext cx="42" cy="43"/>
              </a:xfrm>
              <a:prstGeom prst="rect">
                <a:avLst/>
              </a:prstGeom>
              <a:noFill/>
              <a:ln w="174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28" name="Line 108"/>
              <p:cNvSpPr>
                <a:spLocks noChangeShapeType="1"/>
              </p:cNvSpPr>
              <p:nvPr/>
            </p:nvSpPr>
            <p:spPr bwMode="auto">
              <a:xfrm>
                <a:off x="5350" y="1142"/>
                <a:ext cx="1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7317" name="Rectangle 109"/>
            <p:cNvSpPr>
              <a:spLocks noChangeArrowheads="1"/>
            </p:cNvSpPr>
            <p:nvPr/>
          </p:nvSpPr>
          <p:spPr bwMode="auto">
            <a:xfrm>
              <a:off x="3456" y="624"/>
              <a:ext cx="197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a-ES" sz="1600" b="1">
                  <a:solidFill>
                    <a:srgbClr val="000000"/>
                  </a:solidFill>
                  <a:latin typeface="Geneva" charset="0"/>
                </a:rPr>
                <a:t>Polígono de frecuencias acumuladas</a:t>
              </a:r>
              <a:endParaRPr lang="ca-ES" sz="3200">
                <a:solidFill>
                  <a:schemeClr val="tx2"/>
                </a:solidFill>
                <a:latin typeface="Trebuchet MS" charset="0"/>
              </a:endParaRPr>
            </a:p>
          </p:txBody>
        </p:sp>
        <p:sp>
          <p:nvSpPr>
            <p:cNvPr id="7318" name="Rectangle 110"/>
            <p:cNvSpPr>
              <a:spLocks noChangeArrowheads="1"/>
            </p:cNvSpPr>
            <p:nvPr/>
          </p:nvSpPr>
          <p:spPr bwMode="auto">
            <a:xfrm>
              <a:off x="3739" y="2709"/>
              <a:ext cx="132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319" name="Rectangle 111"/>
            <p:cNvSpPr>
              <a:spLocks noChangeArrowheads="1"/>
            </p:cNvSpPr>
            <p:nvPr/>
          </p:nvSpPr>
          <p:spPr bwMode="auto">
            <a:xfrm>
              <a:off x="3739" y="2709"/>
              <a:ext cx="132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320" name="Rectangle 112"/>
            <p:cNvSpPr>
              <a:spLocks noChangeArrowheads="1"/>
            </p:cNvSpPr>
            <p:nvPr/>
          </p:nvSpPr>
          <p:spPr bwMode="auto">
            <a:xfrm>
              <a:off x="3781" y="2709"/>
              <a:ext cx="14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a-ES" b="1" dirty="0" err="1">
                  <a:solidFill>
                    <a:srgbClr val="000000"/>
                  </a:solidFill>
                  <a:latin typeface="Geneva" charset="0"/>
                </a:rPr>
                <a:t>Puntuación</a:t>
              </a:r>
              <a:r>
                <a:rPr lang="ca-ES" b="1" dirty="0">
                  <a:solidFill>
                    <a:srgbClr val="000000"/>
                  </a:solidFill>
                  <a:latin typeface="Geneva" charset="0"/>
                </a:rPr>
                <a:t> en </a:t>
              </a:r>
              <a:r>
                <a:rPr lang="ca-ES" b="1" dirty="0" err="1">
                  <a:solidFill>
                    <a:srgbClr val="000000"/>
                  </a:solidFill>
                  <a:latin typeface="Geneva" charset="0"/>
                </a:rPr>
                <a:t>Ansiedad</a:t>
              </a:r>
              <a:endParaRPr lang="ca-ES" sz="4400" dirty="0">
                <a:solidFill>
                  <a:schemeClr val="tx2"/>
                </a:solidFill>
                <a:latin typeface="Trebuchet MS" charset="0"/>
              </a:endParaRPr>
            </a:p>
          </p:txBody>
        </p:sp>
        <p:sp>
          <p:nvSpPr>
            <p:cNvPr id="7321" name="Rectangle 113"/>
            <p:cNvSpPr>
              <a:spLocks noChangeArrowheads="1"/>
            </p:cNvSpPr>
            <p:nvPr/>
          </p:nvSpPr>
          <p:spPr bwMode="auto">
            <a:xfrm>
              <a:off x="2612" y="984"/>
              <a:ext cx="126" cy="1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322" name="Rectangle 114"/>
            <p:cNvSpPr>
              <a:spLocks noChangeArrowheads="1"/>
            </p:cNvSpPr>
            <p:nvPr/>
          </p:nvSpPr>
          <p:spPr bwMode="auto">
            <a:xfrm>
              <a:off x="2612" y="984"/>
              <a:ext cx="126" cy="1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323" name="Rectangle 115"/>
            <p:cNvSpPr>
              <a:spLocks noChangeArrowheads="1"/>
            </p:cNvSpPr>
            <p:nvPr/>
          </p:nvSpPr>
          <p:spPr bwMode="auto">
            <a:xfrm rot="-5400000">
              <a:off x="2155" y="1799"/>
              <a:ext cx="13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a-ES" sz="1600" b="1">
                  <a:solidFill>
                    <a:srgbClr val="000000"/>
                  </a:solidFill>
                  <a:latin typeface="Geneva" charset="0"/>
                </a:rPr>
                <a:t>Frecuencias acumuladas</a:t>
              </a:r>
              <a:endParaRPr lang="ca-ES" sz="4000">
                <a:solidFill>
                  <a:schemeClr val="tx2"/>
                </a:solidFill>
                <a:latin typeface="Trebuchet MS" charset="0"/>
              </a:endParaRPr>
            </a:p>
          </p:txBody>
        </p:sp>
        <p:grpSp>
          <p:nvGrpSpPr>
            <p:cNvPr id="7324" name="Group 116"/>
            <p:cNvGrpSpPr>
              <a:grpSpLocks/>
            </p:cNvGrpSpPr>
            <p:nvPr/>
          </p:nvGrpSpPr>
          <p:grpSpPr bwMode="auto">
            <a:xfrm>
              <a:off x="2612" y="900"/>
              <a:ext cx="134" cy="192"/>
              <a:chOff x="2612" y="900"/>
              <a:chExt cx="134" cy="192"/>
            </a:xfrm>
          </p:grpSpPr>
          <p:sp>
            <p:nvSpPr>
              <p:cNvPr id="7325" name="Rectangle 117"/>
              <p:cNvSpPr>
                <a:spLocks noChangeArrowheads="1"/>
              </p:cNvSpPr>
              <p:nvPr/>
            </p:nvSpPr>
            <p:spPr bwMode="auto">
              <a:xfrm>
                <a:off x="2612" y="900"/>
                <a:ext cx="8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2000">
                    <a:solidFill>
                      <a:srgbClr val="000000"/>
                    </a:solidFill>
                    <a:latin typeface="Geneva" charset="0"/>
                  </a:rPr>
                  <a:t>n</a:t>
                </a:r>
                <a:endParaRPr lang="ca-ES" sz="40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  <p:sp>
            <p:nvSpPr>
              <p:cNvPr id="7326" name="Rectangle 118"/>
              <p:cNvSpPr>
                <a:spLocks noChangeArrowheads="1"/>
              </p:cNvSpPr>
              <p:nvPr/>
            </p:nvSpPr>
            <p:spPr bwMode="auto">
              <a:xfrm>
                <a:off x="2686" y="921"/>
                <a:ext cx="60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700">
                    <a:solidFill>
                      <a:srgbClr val="000000"/>
                    </a:solidFill>
                    <a:latin typeface="Geneva" charset="0"/>
                  </a:rPr>
                  <a:t>a</a:t>
                </a:r>
                <a:endParaRPr lang="ca-ES" sz="40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</p:grpSp>
      </p:grpSp>
      <p:sp>
        <p:nvSpPr>
          <p:cNvPr id="16503" name="Text Box 119"/>
          <p:cNvSpPr txBox="1">
            <a:spLocks noChangeArrowheads="1"/>
          </p:cNvSpPr>
          <p:nvPr/>
        </p:nvSpPr>
        <p:spPr bwMode="auto">
          <a:xfrm>
            <a:off x="381000" y="1508125"/>
            <a:ext cx="3810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AutoNum type="arabicPeriod"/>
              <a:defRPr/>
            </a:pPr>
            <a:r>
              <a:rPr lang="ca-ES" sz="2000" b="1" dirty="0" err="1">
                <a:solidFill>
                  <a:srgbClr val="000099"/>
                </a:solidFill>
                <a:latin typeface="Trebuchet MS" charset="0"/>
                <a:cs typeface="+mn-cs"/>
              </a:rPr>
              <a:t>Histogram</a:t>
            </a:r>
            <a:endParaRPr lang="ca-ES" sz="2000" b="1" dirty="0">
              <a:solidFill>
                <a:srgbClr val="000099"/>
              </a:solidFill>
              <a:latin typeface="Trebuchet MS" charset="0"/>
              <a:cs typeface="+mn-cs"/>
            </a:endParaRPr>
          </a:p>
          <a:p>
            <a:pPr>
              <a:buFontTx/>
              <a:buAutoNum type="arabicPeriod"/>
              <a:defRPr/>
            </a:pPr>
            <a:r>
              <a:rPr lang="ca-ES" sz="2000" b="1" dirty="0" err="1">
                <a:solidFill>
                  <a:srgbClr val="000099"/>
                </a:solidFill>
                <a:latin typeface="Trebuchet MS" charset="0"/>
                <a:cs typeface="+mn-cs"/>
              </a:rPr>
              <a:t>Frequency</a:t>
            </a:r>
            <a:r>
              <a:rPr lang="ca-ES" sz="2000" b="1" dirty="0">
                <a:solidFill>
                  <a:srgbClr val="000099"/>
                </a:solidFill>
                <a:latin typeface="Trebuchet MS" charset="0"/>
                <a:cs typeface="+mn-cs"/>
              </a:rPr>
              <a:t> </a:t>
            </a:r>
            <a:r>
              <a:rPr lang="ca-ES" sz="2000" b="1" dirty="0" err="1">
                <a:solidFill>
                  <a:srgbClr val="000099"/>
                </a:solidFill>
                <a:latin typeface="Trebuchet MS" charset="0"/>
                <a:cs typeface="+mn-cs"/>
              </a:rPr>
              <a:t>polygon</a:t>
            </a:r>
            <a:endParaRPr lang="ca-ES" sz="2000" b="1" dirty="0">
              <a:solidFill>
                <a:srgbClr val="000099"/>
              </a:solidFill>
              <a:latin typeface="Trebuchet MS" charset="0"/>
              <a:cs typeface="+mn-cs"/>
            </a:endParaRPr>
          </a:p>
          <a:p>
            <a:pPr>
              <a:buFontTx/>
              <a:buAutoNum type="arabicPeriod"/>
              <a:defRPr/>
            </a:pPr>
            <a:r>
              <a:rPr lang="ca-ES" sz="2000" b="1" dirty="0" err="1">
                <a:solidFill>
                  <a:srgbClr val="000099"/>
                </a:solidFill>
                <a:latin typeface="Trebuchet MS" charset="0"/>
                <a:cs typeface="+mn-cs"/>
              </a:rPr>
              <a:t>Cumulative</a:t>
            </a:r>
            <a:r>
              <a:rPr lang="ca-ES" sz="2000" b="1" dirty="0">
                <a:solidFill>
                  <a:srgbClr val="000099"/>
                </a:solidFill>
                <a:latin typeface="Trebuchet MS" charset="0"/>
                <a:cs typeface="+mn-cs"/>
              </a:rPr>
              <a:t> </a:t>
            </a:r>
            <a:r>
              <a:rPr lang="ca-ES" sz="2000" b="1" dirty="0" err="1">
                <a:solidFill>
                  <a:srgbClr val="000099"/>
                </a:solidFill>
                <a:latin typeface="Trebuchet MS" charset="0"/>
                <a:cs typeface="+mn-cs"/>
              </a:rPr>
              <a:t>frequency</a:t>
            </a:r>
            <a:r>
              <a:rPr lang="ca-ES" sz="2000" b="1" dirty="0">
                <a:solidFill>
                  <a:srgbClr val="000099"/>
                </a:solidFill>
                <a:latin typeface="Trebuchet MS" charset="0"/>
                <a:cs typeface="+mn-cs"/>
              </a:rPr>
              <a:t> </a:t>
            </a:r>
            <a:r>
              <a:rPr lang="ca-ES" sz="2000" b="1" dirty="0" err="1">
                <a:solidFill>
                  <a:srgbClr val="000099"/>
                </a:solidFill>
                <a:latin typeface="Trebuchet MS" charset="0"/>
                <a:cs typeface="+mn-cs"/>
              </a:rPr>
              <a:t>polygon</a:t>
            </a:r>
            <a:endParaRPr lang="ca-ES" sz="2000" b="1" dirty="0">
              <a:solidFill>
                <a:srgbClr val="000099"/>
              </a:solidFill>
              <a:latin typeface="Trebuchet MS" charset="0"/>
              <a:cs typeface="+mn-cs"/>
            </a:endParaRPr>
          </a:p>
        </p:txBody>
      </p:sp>
      <p:sp>
        <p:nvSpPr>
          <p:cNvPr id="16504" name="Rectangle 120"/>
          <p:cNvSpPr>
            <a:spLocks noChangeArrowheads="1"/>
          </p:cNvSpPr>
          <p:nvPr/>
        </p:nvSpPr>
        <p:spPr bwMode="auto">
          <a:xfrm>
            <a:off x="0" y="260350"/>
            <a:ext cx="4267200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ca-ES" sz="2400" b="1" dirty="0" err="1">
                <a:solidFill>
                  <a:srgbClr val="000099"/>
                </a:solidFill>
                <a:latin typeface="Trebuchet MS" charset="0"/>
                <a:cs typeface="+mn-cs"/>
              </a:rPr>
              <a:t>Quantitative</a:t>
            </a:r>
            <a:r>
              <a:rPr lang="ca-ES" sz="2400" b="1" dirty="0">
                <a:solidFill>
                  <a:srgbClr val="000099"/>
                </a:solidFill>
                <a:latin typeface="Trebuchet MS" charset="0"/>
                <a:cs typeface="+mn-cs"/>
              </a:rPr>
              <a:t> Variable (</a:t>
            </a:r>
            <a:r>
              <a:rPr lang="ca-ES" sz="2400" b="1" dirty="0" err="1">
                <a:solidFill>
                  <a:srgbClr val="000099"/>
                </a:solidFill>
                <a:latin typeface="Trebuchet MS" charset="0"/>
                <a:cs typeface="+mn-cs"/>
              </a:rPr>
              <a:t>continuous</a:t>
            </a:r>
            <a:r>
              <a:rPr lang="ca-ES" sz="2400" b="1" dirty="0">
                <a:solidFill>
                  <a:srgbClr val="000099"/>
                </a:solidFill>
                <a:latin typeface="Trebuchet MS" charset="0"/>
                <a:cs typeface="+mn-cs"/>
              </a:rPr>
              <a:t>) (data </a:t>
            </a:r>
            <a:r>
              <a:rPr lang="ca-ES" sz="2400" b="1" dirty="0" err="1">
                <a:solidFill>
                  <a:srgbClr val="000099"/>
                </a:solidFill>
                <a:latin typeface="Trebuchet MS" charset="0"/>
                <a:cs typeface="+mn-cs"/>
              </a:rPr>
              <a:t>grouped</a:t>
            </a:r>
            <a:r>
              <a:rPr lang="ca-ES" sz="2400" b="1" dirty="0">
                <a:solidFill>
                  <a:srgbClr val="000099"/>
                </a:solidFill>
                <a:latin typeface="Trebuchet MS" charset="0"/>
                <a:cs typeface="+mn-cs"/>
              </a:rPr>
              <a:t> in intervals)</a:t>
            </a:r>
          </a:p>
        </p:txBody>
      </p:sp>
      <p:grpSp>
        <p:nvGrpSpPr>
          <p:cNvPr id="7172" name="Group 121"/>
          <p:cNvGrpSpPr>
            <a:grpSpLocks/>
          </p:cNvGrpSpPr>
          <p:nvPr/>
        </p:nvGrpSpPr>
        <p:grpSpPr bwMode="auto">
          <a:xfrm>
            <a:off x="228600" y="3581400"/>
            <a:ext cx="4197350" cy="2895600"/>
            <a:chOff x="236" y="2112"/>
            <a:chExt cx="2644" cy="1824"/>
          </a:xfrm>
        </p:grpSpPr>
        <p:sp>
          <p:nvSpPr>
            <p:cNvPr id="7245" name="Rectangle 122"/>
            <p:cNvSpPr>
              <a:spLocks noChangeArrowheads="1"/>
            </p:cNvSpPr>
            <p:nvPr/>
          </p:nvSpPr>
          <p:spPr bwMode="auto">
            <a:xfrm>
              <a:off x="829" y="3861"/>
              <a:ext cx="472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46" name="Rectangle 123"/>
            <p:cNvSpPr>
              <a:spLocks noChangeArrowheads="1"/>
            </p:cNvSpPr>
            <p:nvPr/>
          </p:nvSpPr>
          <p:spPr bwMode="auto">
            <a:xfrm>
              <a:off x="829" y="3861"/>
              <a:ext cx="472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47" name="Rectangle 124"/>
            <p:cNvSpPr>
              <a:spLocks noChangeArrowheads="1"/>
            </p:cNvSpPr>
            <p:nvPr/>
          </p:nvSpPr>
          <p:spPr bwMode="auto">
            <a:xfrm>
              <a:off x="799" y="3650"/>
              <a:ext cx="251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48" name="Rectangle 125"/>
            <p:cNvSpPr>
              <a:spLocks noChangeArrowheads="1"/>
            </p:cNvSpPr>
            <p:nvPr/>
          </p:nvSpPr>
          <p:spPr bwMode="auto">
            <a:xfrm>
              <a:off x="936" y="3650"/>
              <a:ext cx="251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49" name="Rectangle 126"/>
            <p:cNvSpPr>
              <a:spLocks noChangeArrowheads="1"/>
            </p:cNvSpPr>
            <p:nvPr/>
          </p:nvSpPr>
          <p:spPr bwMode="auto">
            <a:xfrm>
              <a:off x="1072" y="3650"/>
              <a:ext cx="251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50" name="Rectangle 127"/>
            <p:cNvSpPr>
              <a:spLocks noChangeArrowheads="1"/>
            </p:cNvSpPr>
            <p:nvPr/>
          </p:nvSpPr>
          <p:spPr bwMode="auto">
            <a:xfrm>
              <a:off x="1209" y="3650"/>
              <a:ext cx="251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51" name="Rectangle 128"/>
            <p:cNvSpPr>
              <a:spLocks noChangeArrowheads="1"/>
            </p:cNvSpPr>
            <p:nvPr/>
          </p:nvSpPr>
          <p:spPr bwMode="auto">
            <a:xfrm>
              <a:off x="1346" y="3650"/>
              <a:ext cx="251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52" name="Rectangle 129"/>
            <p:cNvSpPr>
              <a:spLocks noChangeArrowheads="1"/>
            </p:cNvSpPr>
            <p:nvPr/>
          </p:nvSpPr>
          <p:spPr bwMode="auto">
            <a:xfrm>
              <a:off x="1483" y="3650"/>
              <a:ext cx="251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53" name="Rectangle 130"/>
            <p:cNvSpPr>
              <a:spLocks noChangeArrowheads="1"/>
            </p:cNvSpPr>
            <p:nvPr/>
          </p:nvSpPr>
          <p:spPr bwMode="auto">
            <a:xfrm>
              <a:off x="1620" y="3650"/>
              <a:ext cx="251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54" name="Rectangle 131"/>
            <p:cNvSpPr>
              <a:spLocks noChangeArrowheads="1"/>
            </p:cNvSpPr>
            <p:nvPr/>
          </p:nvSpPr>
          <p:spPr bwMode="auto">
            <a:xfrm>
              <a:off x="1757" y="3650"/>
              <a:ext cx="251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55" name="Rectangle 132"/>
            <p:cNvSpPr>
              <a:spLocks noChangeArrowheads="1"/>
            </p:cNvSpPr>
            <p:nvPr/>
          </p:nvSpPr>
          <p:spPr bwMode="auto">
            <a:xfrm>
              <a:off x="1894" y="3650"/>
              <a:ext cx="251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grpSp>
          <p:nvGrpSpPr>
            <p:cNvPr id="7256" name="Group 133"/>
            <p:cNvGrpSpPr>
              <a:grpSpLocks/>
            </p:cNvGrpSpPr>
            <p:nvPr/>
          </p:nvGrpSpPr>
          <p:grpSpPr bwMode="auto">
            <a:xfrm>
              <a:off x="411" y="2331"/>
              <a:ext cx="132" cy="1362"/>
              <a:chOff x="411" y="2310"/>
              <a:chExt cx="132" cy="1230"/>
            </a:xfrm>
          </p:grpSpPr>
          <p:sp>
            <p:nvSpPr>
              <p:cNvPr id="7287" name="Rectangle 134"/>
              <p:cNvSpPr>
                <a:spLocks noChangeArrowheads="1"/>
              </p:cNvSpPr>
              <p:nvPr/>
            </p:nvSpPr>
            <p:spPr bwMode="auto">
              <a:xfrm>
                <a:off x="456" y="3426"/>
                <a:ext cx="76" cy="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288" name="Rectangle 135"/>
              <p:cNvSpPr>
                <a:spLocks noChangeArrowheads="1"/>
              </p:cNvSpPr>
              <p:nvPr/>
            </p:nvSpPr>
            <p:spPr bwMode="auto">
              <a:xfrm>
                <a:off x="487" y="3419"/>
                <a:ext cx="56" cy="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400">
                    <a:solidFill>
                      <a:srgbClr val="000000"/>
                    </a:solidFill>
                    <a:latin typeface="Geneva" charset="0"/>
                  </a:rPr>
                  <a:t>0</a:t>
                </a:r>
                <a:endParaRPr lang="ca-ES" sz="44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  <p:sp>
            <p:nvSpPr>
              <p:cNvPr id="7289" name="Rectangle 136"/>
              <p:cNvSpPr>
                <a:spLocks noChangeArrowheads="1"/>
              </p:cNvSpPr>
              <p:nvPr/>
            </p:nvSpPr>
            <p:spPr bwMode="auto">
              <a:xfrm>
                <a:off x="411" y="3062"/>
                <a:ext cx="121" cy="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290" name="Rectangle 137"/>
              <p:cNvSpPr>
                <a:spLocks noChangeArrowheads="1"/>
              </p:cNvSpPr>
              <p:nvPr/>
            </p:nvSpPr>
            <p:spPr bwMode="auto">
              <a:xfrm>
                <a:off x="426" y="3039"/>
                <a:ext cx="112" cy="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400">
                    <a:solidFill>
                      <a:srgbClr val="000000"/>
                    </a:solidFill>
                    <a:latin typeface="Geneva" charset="0"/>
                  </a:rPr>
                  <a:t>10</a:t>
                </a:r>
                <a:endParaRPr lang="ca-ES" sz="44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  <p:sp>
            <p:nvSpPr>
              <p:cNvPr id="7291" name="Rectangle 138"/>
              <p:cNvSpPr>
                <a:spLocks noChangeArrowheads="1"/>
              </p:cNvSpPr>
              <p:nvPr/>
            </p:nvSpPr>
            <p:spPr bwMode="auto">
              <a:xfrm>
                <a:off x="411" y="2689"/>
                <a:ext cx="121" cy="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292" name="Rectangle 139"/>
              <p:cNvSpPr>
                <a:spLocks noChangeArrowheads="1"/>
              </p:cNvSpPr>
              <p:nvPr/>
            </p:nvSpPr>
            <p:spPr bwMode="auto">
              <a:xfrm>
                <a:off x="426" y="2690"/>
                <a:ext cx="112" cy="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400">
                    <a:solidFill>
                      <a:srgbClr val="000000"/>
                    </a:solidFill>
                    <a:latin typeface="Geneva" charset="0"/>
                  </a:rPr>
                  <a:t>20</a:t>
                </a:r>
                <a:endParaRPr lang="ca-ES" sz="44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  <p:sp>
            <p:nvSpPr>
              <p:cNvPr id="7293" name="Rectangle 140"/>
              <p:cNvSpPr>
                <a:spLocks noChangeArrowheads="1"/>
              </p:cNvSpPr>
              <p:nvPr/>
            </p:nvSpPr>
            <p:spPr bwMode="auto">
              <a:xfrm>
                <a:off x="411" y="2310"/>
                <a:ext cx="121" cy="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294" name="Rectangle 141"/>
              <p:cNvSpPr>
                <a:spLocks noChangeArrowheads="1"/>
              </p:cNvSpPr>
              <p:nvPr/>
            </p:nvSpPr>
            <p:spPr bwMode="auto">
              <a:xfrm>
                <a:off x="426" y="2310"/>
                <a:ext cx="112" cy="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ca-ES" sz="1400">
                    <a:solidFill>
                      <a:srgbClr val="000000"/>
                    </a:solidFill>
                    <a:latin typeface="Geneva" charset="0"/>
                  </a:rPr>
                  <a:t>30</a:t>
                </a:r>
                <a:endParaRPr lang="ca-ES" sz="4400">
                  <a:solidFill>
                    <a:schemeClr val="tx2"/>
                  </a:solidFill>
                  <a:latin typeface="Trebuchet MS" charset="0"/>
                </a:endParaRPr>
              </a:p>
            </p:txBody>
          </p:sp>
        </p:grpSp>
        <p:grpSp>
          <p:nvGrpSpPr>
            <p:cNvPr id="7257" name="Group 142"/>
            <p:cNvGrpSpPr>
              <a:grpSpLocks/>
            </p:cNvGrpSpPr>
            <p:nvPr/>
          </p:nvGrpSpPr>
          <p:grpSpPr bwMode="auto">
            <a:xfrm>
              <a:off x="548" y="2372"/>
              <a:ext cx="31" cy="1237"/>
              <a:chOff x="548" y="2347"/>
              <a:chExt cx="31" cy="1118"/>
            </a:xfrm>
          </p:grpSpPr>
          <p:sp>
            <p:nvSpPr>
              <p:cNvPr id="7279" name="Line 143"/>
              <p:cNvSpPr>
                <a:spLocks noChangeShapeType="1"/>
              </p:cNvSpPr>
              <p:nvPr/>
            </p:nvSpPr>
            <p:spPr bwMode="auto">
              <a:xfrm flipH="1">
                <a:off x="548" y="3464"/>
                <a:ext cx="30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280" name="Line 144"/>
              <p:cNvSpPr>
                <a:spLocks noChangeShapeType="1"/>
              </p:cNvSpPr>
              <p:nvPr/>
            </p:nvSpPr>
            <p:spPr bwMode="auto">
              <a:xfrm flipH="1">
                <a:off x="563" y="3274"/>
                <a:ext cx="15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281" name="Line 145"/>
              <p:cNvSpPr>
                <a:spLocks noChangeShapeType="1"/>
              </p:cNvSpPr>
              <p:nvPr/>
            </p:nvSpPr>
            <p:spPr bwMode="auto">
              <a:xfrm flipH="1">
                <a:off x="548" y="3084"/>
                <a:ext cx="30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282" name="Line 146"/>
              <p:cNvSpPr>
                <a:spLocks noChangeShapeType="1"/>
              </p:cNvSpPr>
              <p:nvPr/>
            </p:nvSpPr>
            <p:spPr bwMode="auto">
              <a:xfrm flipH="1">
                <a:off x="563" y="2902"/>
                <a:ext cx="15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283" name="Line 147"/>
              <p:cNvSpPr>
                <a:spLocks noChangeShapeType="1"/>
              </p:cNvSpPr>
              <p:nvPr/>
            </p:nvSpPr>
            <p:spPr bwMode="auto">
              <a:xfrm flipH="1">
                <a:off x="548" y="2712"/>
                <a:ext cx="30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284" name="Line 148"/>
              <p:cNvSpPr>
                <a:spLocks noChangeShapeType="1"/>
              </p:cNvSpPr>
              <p:nvPr/>
            </p:nvSpPr>
            <p:spPr bwMode="auto">
              <a:xfrm flipH="1">
                <a:off x="563" y="2537"/>
                <a:ext cx="15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285" name="Line 149"/>
              <p:cNvSpPr>
                <a:spLocks noChangeShapeType="1"/>
              </p:cNvSpPr>
              <p:nvPr/>
            </p:nvSpPr>
            <p:spPr bwMode="auto">
              <a:xfrm flipH="1">
                <a:off x="548" y="2347"/>
                <a:ext cx="30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286" name="Line 150"/>
              <p:cNvSpPr>
                <a:spLocks noChangeShapeType="1"/>
              </p:cNvSpPr>
              <p:nvPr/>
            </p:nvSpPr>
            <p:spPr bwMode="auto">
              <a:xfrm flipV="1">
                <a:off x="578" y="2347"/>
                <a:ext cx="1" cy="111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7258" name="Rectangle 151"/>
            <p:cNvSpPr>
              <a:spLocks noChangeArrowheads="1"/>
            </p:cNvSpPr>
            <p:nvPr/>
          </p:nvSpPr>
          <p:spPr bwMode="auto">
            <a:xfrm>
              <a:off x="582" y="2377"/>
              <a:ext cx="2243" cy="124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59" name="Rectangle 152"/>
            <p:cNvSpPr>
              <a:spLocks noChangeArrowheads="1"/>
            </p:cNvSpPr>
            <p:nvPr/>
          </p:nvSpPr>
          <p:spPr bwMode="auto">
            <a:xfrm>
              <a:off x="879" y="3445"/>
              <a:ext cx="205" cy="15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7260" name="Rectangle 153"/>
            <p:cNvSpPr>
              <a:spLocks noChangeArrowheads="1"/>
            </p:cNvSpPr>
            <p:nvPr/>
          </p:nvSpPr>
          <p:spPr bwMode="auto">
            <a:xfrm>
              <a:off x="1099" y="3243"/>
              <a:ext cx="198" cy="36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7261" name="Rectangle 154"/>
            <p:cNvSpPr>
              <a:spLocks noChangeArrowheads="1"/>
            </p:cNvSpPr>
            <p:nvPr/>
          </p:nvSpPr>
          <p:spPr bwMode="auto">
            <a:xfrm>
              <a:off x="1312" y="2755"/>
              <a:ext cx="213" cy="84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7262" name="Rectangle 155"/>
            <p:cNvSpPr>
              <a:spLocks noChangeArrowheads="1"/>
            </p:cNvSpPr>
            <p:nvPr/>
          </p:nvSpPr>
          <p:spPr bwMode="auto">
            <a:xfrm>
              <a:off x="1533" y="2705"/>
              <a:ext cx="205" cy="89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7263" name="Rectangle 156"/>
            <p:cNvSpPr>
              <a:spLocks noChangeArrowheads="1"/>
            </p:cNvSpPr>
            <p:nvPr/>
          </p:nvSpPr>
          <p:spPr bwMode="auto">
            <a:xfrm>
              <a:off x="1753" y="2949"/>
              <a:ext cx="198" cy="655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7264" name="Rectangle 157"/>
            <p:cNvSpPr>
              <a:spLocks noChangeArrowheads="1"/>
            </p:cNvSpPr>
            <p:nvPr/>
          </p:nvSpPr>
          <p:spPr bwMode="auto">
            <a:xfrm>
              <a:off x="1966" y="3159"/>
              <a:ext cx="205" cy="445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7265" name="Rectangle 158"/>
            <p:cNvSpPr>
              <a:spLocks noChangeArrowheads="1"/>
            </p:cNvSpPr>
            <p:nvPr/>
          </p:nvSpPr>
          <p:spPr bwMode="auto">
            <a:xfrm>
              <a:off x="2179" y="3318"/>
              <a:ext cx="205" cy="28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7266" name="Rectangle 159"/>
            <p:cNvSpPr>
              <a:spLocks noChangeArrowheads="1"/>
            </p:cNvSpPr>
            <p:nvPr/>
          </p:nvSpPr>
          <p:spPr bwMode="auto">
            <a:xfrm>
              <a:off x="2385" y="3276"/>
              <a:ext cx="197" cy="32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7267" name="Rectangle 160"/>
            <p:cNvSpPr>
              <a:spLocks noChangeArrowheads="1"/>
            </p:cNvSpPr>
            <p:nvPr/>
          </p:nvSpPr>
          <p:spPr bwMode="auto">
            <a:xfrm>
              <a:off x="2598" y="3521"/>
              <a:ext cx="205" cy="83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7268" name="Rectangle 161"/>
            <p:cNvSpPr>
              <a:spLocks noChangeArrowheads="1"/>
            </p:cNvSpPr>
            <p:nvPr/>
          </p:nvSpPr>
          <p:spPr bwMode="auto">
            <a:xfrm>
              <a:off x="1392" y="2112"/>
              <a:ext cx="60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a-ES" sz="1500" b="1">
                  <a:solidFill>
                    <a:srgbClr val="000000"/>
                  </a:solidFill>
                  <a:latin typeface="Geneva" charset="0"/>
                </a:rPr>
                <a:t>Histograma</a:t>
              </a:r>
              <a:endParaRPr lang="ca-ES" sz="4000">
                <a:solidFill>
                  <a:schemeClr val="tx2"/>
                </a:solidFill>
                <a:latin typeface="Trebuchet MS" charset="0"/>
              </a:endParaRPr>
            </a:p>
          </p:txBody>
        </p:sp>
        <p:sp>
          <p:nvSpPr>
            <p:cNvPr id="7269" name="Rectangle 162"/>
            <p:cNvSpPr>
              <a:spLocks noChangeArrowheads="1"/>
            </p:cNvSpPr>
            <p:nvPr/>
          </p:nvSpPr>
          <p:spPr bwMode="auto">
            <a:xfrm>
              <a:off x="1008" y="3759"/>
              <a:ext cx="133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a-ES" sz="1600" b="1">
                  <a:solidFill>
                    <a:srgbClr val="000000"/>
                  </a:solidFill>
                  <a:latin typeface="Geneva" charset="0"/>
                </a:rPr>
                <a:t>Puntuación en Ansiedad</a:t>
              </a:r>
              <a:endParaRPr lang="ca-ES" sz="4800">
                <a:solidFill>
                  <a:schemeClr val="tx2"/>
                </a:solidFill>
                <a:latin typeface="Trebuchet MS" charset="0"/>
              </a:endParaRPr>
            </a:p>
          </p:txBody>
        </p:sp>
        <p:sp>
          <p:nvSpPr>
            <p:cNvPr id="7270" name="Rectangle 163"/>
            <p:cNvSpPr>
              <a:spLocks noChangeArrowheads="1"/>
            </p:cNvSpPr>
            <p:nvPr/>
          </p:nvSpPr>
          <p:spPr bwMode="auto">
            <a:xfrm>
              <a:off x="236" y="2768"/>
              <a:ext cx="91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71" name="Rectangle 164"/>
            <p:cNvSpPr>
              <a:spLocks noChangeArrowheads="1"/>
            </p:cNvSpPr>
            <p:nvPr/>
          </p:nvSpPr>
          <p:spPr bwMode="auto">
            <a:xfrm>
              <a:off x="236" y="2768"/>
              <a:ext cx="91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72" name="Rectangle 165"/>
            <p:cNvSpPr>
              <a:spLocks noChangeArrowheads="1"/>
            </p:cNvSpPr>
            <p:nvPr/>
          </p:nvSpPr>
          <p:spPr bwMode="auto">
            <a:xfrm rot="-5400000">
              <a:off x="20" y="3134"/>
              <a:ext cx="57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a-ES" sz="1400" b="1">
                  <a:solidFill>
                    <a:srgbClr val="000000"/>
                  </a:solidFill>
                  <a:latin typeface="Geneva" charset="0"/>
                </a:rPr>
                <a:t>Frecuencias</a:t>
              </a:r>
              <a:endParaRPr lang="ca-ES" sz="4400">
                <a:solidFill>
                  <a:schemeClr val="tx2"/>
                </a:solidFill>
                <a:latin typeface="Trebuchet MS" charset="0"/>
              </a:endParaRPr>
            </a:p>
          </p:txBody>
        </p:sp>
        <p:sp>
          <p:nvSpPr>
            <p:cNvPr id="7273" name="Rectangle 166"/>
            <p:cNvSpPr>
              <a:spLocks noChangeArrowheads="1"/>
            </p:cNvSpPr>
            <p:nvPr/>
          </p:nvSpPr>
          <p:spPr bwMode="auto">
            <a:xfrm>
              <a:off x="624" y="3648"/>
              <a:ext cx="225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a-ES" sz="1200">
                  <a:solidFill>
                    <a:srgbClr val="000000"/>
                  </a:solidFill>
                  <a:latin typeface="Geneva" charset="0"/>
                </a:rPr>
                <a:t>15,5    21,5   27,5  33,5   39,5  45,5   51,5   57,5  63,5  69,5</a:t>
              </a:r>
              <a:endParaRPr lang="ca-ES" sz="1200">
                <a:solidFill>
                  <a:schemeClr val="tx2"/>
                </a:solidFill>
                <a:latin typeface="Trebuchet MS" charset="0"/>
              </a:endParaRPr>
            </a:p>
          </p:txBody>
        </p:sp>
        <p:sp>
          <p:nvSpPr>
            <p:cNvPr id="7274" name="Freeform 167"/>
            <p:cNvSpPr>
              <a:spLocks/>
            </p:cNvSpPr>
            <p:nvPr/>
          </p:nvSpPr>
          <p:spPr bwMode="auto">
            <a:xfrm>
              <a:off x="624" y="3617"/>
              <a:ext cx="159" cy="1"/>
            </a:xfrm>
            <a:custGeom>
              <a:avLst/>
              <a:gdLst>
                <a:gd name="T0" fmla="*/ 0 w 159"/>
                <a:gd name="T1" fmla="*/ 0 h 1"/>
                <a:gd name="T2" fmla="*/ 23 w 159"/>
                <a:gd name="T3" fmla="*/ 0 h 1"/>
                <a:gd name="T4" fmla="*/ 68 w 159"/>
                <a:gd name="T5" fmla="*/ 0 h 1"/>
                <a:gd name="T6" fmla="*/ 83 w 159"/>
                <a:gd name="T7" fmla="*/ 0 h 1"/>
                <a:gd name="T8" fmla="*/ 99 w 159"/>
                <a:gd name="T9" fmla="*/ 0 h 1"/>
                <a:gd name="T10" fmla="*/ 129 w 159"/>
                <a:gd name="T11" fmla="*/ 0 h 1"/>
                <a:gd name="T12" fmla="*/ 137 w 159"/>
                <a:gd name="T13" fmla="*/ 0 h 1"/>
                <a:gd name="T14" fmla="*/ 159 w 159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59" h="1">
                  <a:moveTo>
                    <a:pt x="0" y="0"/>
                  </a:moveTo>
                  <a:lnTo>
                    <a:pt x="23" y="0"/>
                  </a:lnTo>
                  <a:lnTo>
                    <a:pt x="68" y="0"/>
                  </a:lnTo>
                  <a:lnTo>
                    <a:pt x="83" y="0"/>
                  </a:lnTo>
                  <a:lnTo>
                    <a:pt x="99" y="0"/>
                  </a:lnTo>
                  <a:lnTo>
                    <a:pt x="129" y="0"/>
                  </a:lnTo>
                  <a:lnTo>
                    <a:pt x="137" y="0"/>
                  </a:lnTo>
                  <a:lnTo>
                    <a:pt x="159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75" name="Line 168"/>
            <p:cNvSpPr>
              <a:spLocks noChangeShapeType="1"/>
            </p:cNvSpPr>
            <p:nvPr/>
          </p:nvSpPr>
          <p:spPr bwMode="auto">
            <a:xfrm flipV="1">
              <a:off x="608" y="3559"/>
              <a:ext cx="23" cy="5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76" name="Line 169"/>
            <p:cNvSpPr>
              <a:spLocks noChangeShapeType="1"/>
            </p:cNvSpPr>
            <p:nvPr/>
          </p:nvSpPr>
          <p:spPr bwMode="auto">
            <a:xfrm>
              <a:off x="631" y="3575"/>
              <a:ext cx="46" cy="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77" name="Line 170"/>
            <p:cNvSpPr>
              <a:spLocks noChangeShapeType="1"/>
            </p:cNvSpPr>
            <p:nvPr/>
          </p:nvSpPr>
          <p:spPr bwMode="auto">
            <a:xfrm flipV="1">
              <a:off x="677" y="3559"/>
              <a:ext cx="23" cy="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78" name="Line 171"/>
            <p:cNvSpPr>
              <a:spLocks noChangeShapeType="1"/>
            </p:cNvSpPr>
            <p:nvPr/>
          </p:nvSpPr>
          <p:spPr bwMode="auto">
            <a:xfrm>
              <a:off x="700" y="3559"/>
              <a:ext cx="30" cy="5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6556" name="Rectangle 172"/>
          <p:cNvSpPr>
            <a:spLocks noChangeArrowheads="1"/>
          </p:cNvSpPr>
          <p:nvPr/>
        </p:nvSpPr>
        <p:spPr bwMode="auto">
          <a:xfrm>
            <a:off x="1833563" y="1905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s-ES">
              <a:cs typeface="+mn-cs"/>
            </a:endParaRPr>
          </a:p>
        </p:txBody>
      </p:sp>
      <p:sp>
        <p:nvSpPr>
          <p:cNvPr id="16557" name="Rectangle 173"/>
          <p:cNvSpPr>
            <a:spLocks noChangeArrowheads="1"/>
          </p:cNvSpPr>
          <p:nvPr/>
        </p:nvSpPr>
        <p:spPr bwMode="auto">
          <a:xfrm>
            <a:off x="1876425" y="1928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s-ES">
              <a:cs typeface="+mn-cs"/>
            </a:endParaRPr>
          </a:p>
        </p:txBody>
      </p:sp>
      <p:grpSp>
        <p:nvGrpSpPr>
          <p:cNvPr id="7175" name="Group 174"/>
          <p:cNvGrpSpPr>
            <a:grpSpLocks/>
          </p:cNvGrpSpPr>
          <p:nvPr/>
        </p:nvGrpSpPr>
        <p:grpSpPr bwMode="auto">
          <a:xfrm>
            <a:off x="4648200" y="3806825"/>
            <a:ext cx="4191000" cy="2654300"/>
            <a:chOff x="2844" y="2398"/>
            <a:chExt cx="2640" cy="1672"/>
          </a:xfrm>
        </p:grpSpPr>
        <p:sp>
          <p:nvSpPr>
            <p:cNvPr id="7176" name="Rectangle 175"/>
            <p:cNvSpPr>
              <a:spLocks noChangeArrowheads="1"/>
            </p:cNvSpPr>
            <p:nvPr/>
          </p:nvSpPr>
          <p:spPr bwMode="auto">
            <a:xfrm>
              <a:off x="2844" y="2398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a-ES" sz="1200">
                  <a:solidFill>
                    <a:srgbClr val="000000"/>
                  </a:solidFill>
                  <a:latin typeface="Times New Roman" charset="0"/>
                </a:rPr>
                <a:t> </a:t>
              </a:r>
              <a:endParaRPr lang="ca-ES" sz="3200">
                <a:solidFill>
                  <a:schemeClr val="tx2"/>
                </a:solidFill>
                <a:latin typeface="Trebuchet MS" charset="0"/>
              </a:endParaRPr>
            </a:p>
          </p:txBody>
        </p:sp>
        <p:sp>
          <p:nvSpPr>
            <p:cNvPr id="7177" name="Rectangle 176"/>
            <p:cNvSpPr>
              <a:spLocks noChangeArrowheads="1"/>
            </p:cNvSpPr>
            <p:nvPr/>
          </p:nvSpPr>
          <p:spPr bwMode="auto">
            <a:xfrm>
              <a:off x="3012" y="2693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a-ES" sz="1200">
                  <a:solidFill>
                    <a:srgbClr val="000000"/>
                  </a:solidFill>
                  <a:latin typeface="Times New Roman" charset="0"/>
                </a:rPr>
                <a:t> </a:t>
              </a:r>
              <a:endParaRPr lang="ca-ES" sz="3200">
                <a:solidFill>
                  <a:schemeClr val="tx2"/>
                </a:solidFill>
                <a:latin typeface="Trebuchet MS" charset="0"/>
              </a:endParaRPr>
            </a:p>
          </p:txBody>
        </p:sp>
        <p:sp>
          <p:nvSpPr>
            <p:cNvPr id="7178" name="Rectangle 177"/>
            <p:cNvSpPr>
              <a:spLocks noChangeArrowheads="1"/>
            </p:cNvSpPr>
            <p:nvPr/>
          </p:nvSpPr>
          <p:spPr bwMode="auto">
            <a:xfrm>
              <a:off x="3012" y="2690"/>
              <a:ext cx="57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179" name="Rectangle 178"/>
            <p:cNvSpPr>
              <a:spLocks noChangeArrowheads="1"/>
            </p:cNvSpPr>
            <p:nvPr/>
          </p:nvSpPr>
          <p:spPr bwMode="auto">
            <a:xfrm>
              <a:off x="2976" y="2592"/>
              <a:ext cx="19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ca-ES" sz="1400">
                  <a:solidFill>
                    <a:srgbClr val="000000"/>
                  </a:solidFill>
                </a:rPr>
                <a:t>ni</a:t>
              </a:r>
              <a:endParaRPr lang="ca-ES" sz="1400">
                <a:solidFill>
                  <a:schemeClr val="tx2"/>
                </a:solidFill>
                <a:latin typeface="Trebuchet MS" charset="0"/>
              </a:endParaRPr>
            </a:p>
          </p:txBody>
        </p:sp>
        <p:sp>
          <p:nvSpPr>
            <p:cNvPr id="7180" name="Rectangle 179"/>
            <p:cNvSpPr>
              <a:spLocks noChangeArrowheads="1"/>
            </p:cNvSpPr>
            <p:nvPr/>
          </p:nvSpPr>
          <p:spPr bwMode="auto">
            <a:xfrm>
              <a:off x="3188" y="3731"/>
              <a:ext cx="69" cy="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181" name="Rectangle 180"/>
            <p:cNvSpPr>
              <a:spLocks noChangeArrowheads="1"/>
            </p:cNvSpPr>
            <p:nvPr/>
          </p:nvSpPr>
          <p:spPr bwMode="auto">
            <a:xfrm>
              <a:off x="3217" y="3724"/>
              <a:ext cx="6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182" name="Rectangle 181"/>
            <p:cNvSpPr>
              <a:spLocks noChangeArrowheads="1"/>
            </p:cNvSpPr>
            <p:nvPr/>
          </p:nvSpPr>
          <p:spPr bwMode="auto">
            <a:xfrm>
              <a:off x="3215" y="3721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a-ES" sz="900">
                  <a:solidFill>
                    <a:srgbClr val="000000"/>
                  </a:solidFill>
                </a:rPr>
                <a:t>0</a:t>
              </a:r>
              <a:endParaRPr lang="ca-ES" sz="3200">
                <a:solidFill>
                  <a:schemeClr val="tx2"/>
                </a:solidFill>
                <a:latin typeface="Trebuchet MS" charset="0"/>
              </a:endParaRPr>
            </a:p>
          </p:txBody>
        </p:sp>
        <p:sp>
          <p:nvSpPr>
            <p:cNvPr id="7183" name="Rectangle 182"/>
            <p:cNvSpPr>
              <a:spLocks noChangeArrowheads="1"/>
            </p:cNvSpPr>
            <p:nvPr/>
          </p:nvSpPr>
          <p:spPr bwMode="auto">
            <a:xfrm>
              <a:off x="3249" y="3700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a-ES" sz="1200">
                  <a:solidFill>
                    <a:srgbClr val="000000"/>
                  </a:solidFill>
                  <a:latin typeface="Times New Roman" charset="0"/>
                </a:rPr>
                <a:t> </a:t>
              </a:r>
              <a:endParaRPr lang="ca-ES" sz="3200">
                <a:solidFill>
                  <a:schemeClr val="tx2"/>
                </a:solidFill>
                <a:latin typeface="Trebuchet MS" charset="0"/>
              </a:endParaRPr>
            </a:p>
          </p:txBody>
        </p:sp>
        <p:sp>
          <p:nvSpPr>
            <p:cNvPr id="7184" name="Rectangle 183"/>
            <p:cNvSpPr>
              <a:spLocks noChangeArrowheads="1"/>
            </p:cNvSpPr>
            <p:nvPr/>
          </p:nvSpPr>
          <p:spPr bwMode="auto">
            <a:xfrm>
              <a:off x="3184" y="3344"/>
              <a:ext cx="8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a-ES" sz="900">
                  <a:solidFill>
                    <a:srgbClr val="000000"/>
                  </a:solidFill>
                </a:rPr>
                <a:t>10</a:t>
              </a:r>
              <a:endParaRPr lang="ca-ES" sz="3200">
                <a:solidFill>
                  <a:schemeClr val="tx2"/>
                </a:solidFill>
                <a:latin typeface="Trebuchet MS" charset="0"/>
              </a:endParaRPr>
            </a:p>
          </p:txBody>
        </p:sp>
        <p:sp>
          <p:nvSpPr>
            <p:cNvPr id="7185" name="Rectangle 184"/>
            <p:cNvSpPr>
              <a:spLocks noChangeArrowheads="1"/>
            </p:cNvSpPr>
            <p:nvPr/>
          </p:nvSpPr>
          <p:spPr bwMode="auto">
            <a:xfrm>
              <a:off x="3231" y="3323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a-ES" sz="1200">
                  <a:solidFill>
                    <a:srgbClr val="000000"/>
                  </a:solidFill>
                  <a:latin typeface="Times New Roman" charset="0"/>
                </a:rPr>
                <a:t> </a:t>
              </a:r>
              <a:endParaRPr lang="ca-ES" sz="3200">
                <a:solidFill>
                  <a:schemeClr val="tx2"/>
                </a:solidFill>
                <a:latin typeface="Trebuchet MS" charset="0"/>
              </a:endParaRPr>
            </a:p>
          </p:txBody>
        </p:sp>
        <p:sp>
          <p:nvSpPr>
            <p:cNvPr id="7186" name="Rectangle 185"/>
            <p:cNvSpPr>
              <a:spLocks noChangeArrowheads="1"/>
            </p:cNvSpPr>
            <p:nvPr/>
          </p:nvSpPr>
          <p:spPr bwMode="auto">
            <a:xfrm>
              <a:off x="3148" y="2973"/>
              <a:ext cx="109" cy="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187" name="Rectangle 186"/>
            <p:cNvSpPr>
              <a:spLocks noChangeArrowheads="1"/>
            </p:cNvSpPr>
            <p:nvPr/>
          </p:nvSpPr>
          <p:spPr bwMode="auto">
            <a:xfrm>
              <a:off x="3162" y="2966"/>
              <a:ext cx="10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188" name="Rectangle 187"/>
            <p:cNvSpPr>
              <a:spLocks noChangeArrowheads="1"/>
            </p:cNvSpPr>
            <p:nvPr/>
          </p:nvSpPr>
          <p:spPr bwMode="auto">
            <a:xfrm>
              <a:off x="3162" y="2966"/>
              <a:ext cx="8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a-ES" sz="900">
                  <a:solidFill>
                    <a:srgbClr val="000000"/>
                  </a:solidFill>
                </a:rPr>
                <a:t>20</a:t>
              </a:r>
              <a:endParaRPr lang="ca-ES" sz="3200">
                <a:solidFill>
                  <a:schemeClr val="tx2"/>
                </a:solidFill>
                <a:latin typeface="Trebuchet MS" charset="0"/>
              </a:endParaRPr>
            </a:p>
          </p:txBody>
        </p:sp>
        <p:sp>
          <p:nvSpPr>
            <p:cNvPr id="7189" name="Rectangle 188"/>
            <p:cNvSpPr>
              <a:spLocks noChangeArrowheads="1"/>
            </p:cNvSpPr>
            <p:nvPr/>
          </p:nvSpPr>
          <p:spPr bwMode="auto">
            <a:xfrm>
              <a:off x="3231" y="2945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a-ES" sz="1200">
                  <a:solidFill>
                    <a:srgbClr val="000000"/>
                  </a:solidFill>
                  <a:latin typeface="Times New Roman" charset="0"/>
                </a:rPr>
                <a:t> </a:t>
              </a:r>
              <a:endParaRPr lang="ca-ES" sz="3200">
                <a:solidFill>
                  <a:schemeClr val="tx2"/>
                </a:solidFill>
                <a:latin typeface="Trebuchet MS" charset="0"/>
              </a:endParaRPr>
            </a:p>
          </p:txBody>
        </p:sp>
        <p:sp>
          <p:nvSpPr>
            <p:cNvPr id="7190" name="Rectangle 189"/>
            <p:cNvSpPr>
              <a:spLocks noChangeArrowheads="1"/>
            </p:cNvSpPr>
            <p:nvPr/>
          </p:nvSpPr>
          <p:spPr bwMode="auto">
            <a:xfrm>
              <a:off x="3148" y="2589"/>
              <a:ext cx="109" cy="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191" name="Rectangle 190"/>
            <p:cNvSpPr>
              <a:spLocks noChangeArrowheads="1"/>
            </p:cNvSpPr>
            <p:nvPr/>
          </p:nvSpPr>
          <p:spPr bwMode="auto">
            <a:xfrm>
              <a:off x="3162" y="2589"/>
              <a:ext cx="10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192" name="Rectangle 191"/>
            <p:cNvSpPr>
              <a:spLocks noChangeArrowheads="1"/>
            </p:cNvSpPr>
            <p:nvPr/>
          </p:nvSpPr>
          <p:spPr bwMode="auto">
            <a:xfrm>
              <a:off x="3162" y="2589"/>
              <a:ext cx="8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a-ES" sz="900">
                  <a:solidFill>
                    <a:srgbClr val="000000"/>
                  </a:solidFill>
                </a:rPr>
                <a:t>30</a:t>
              </a:r>
              <a:endParaRPr lang="ca-ES" sz="3200">
                <a:solidFill>
                  <a:schemeClr val="tx2"/>
                </a:solidFill>
                <a:latin typeface="Trebuchet MS" charset="0"/>
              </a:endParaRPr>
            </a:p>
          </p:txBody>
        </p:sp>
        <p:sp>
          <p:nvSpPr>
            <p:cNvPr id="7193" name="Rectangle 192"/>
            <p:cNvSpPr>
              <a:spLocks noChangeArrowheads="1"/>
            </p:cNvSpPr>
            <p:nvPr/>
          </p:nvSpPr>
          <p:spPr bwMode="auto">
            <a:xfrm>
              <a:off x="3231" y="2568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a-ES" sz="1200">
                  <a:solidFill>
                    <a:srgbClr val="000000"/>
                  </a:solidFill>
                  <a:latin typeface="Times New Roman" charset="0"/>
                </a:rPr>
                <a:t> </a:t>
              </a:r>
              <a:endParaRPr lang="ca-ES" sz="3200">
                <a:solidFill>
                  <a:schemeClr val="tx2"/>
                </a:solidFill>
                <a:latin typeface="Trebuchet MS" charset="0"/>
              </a:endParaRPr>
            </a:p>
          </p:txBody>
        </p:sp>
        <p:sp>
          <p:nvSpPr>
            <p:cNvPr id="7194" name="Line 193"/>
            <p:cNvSpPr>
              <a:spLocks noChangeShapeType="1"/>
            </p:cNvSpPr>
            <p:nvPr/>
          </p:nvSpPr>
          <p:spPr bwMode="auto">
            <a:xfrm flipH="1">
              <a:off x="3270" y="3771"/>
              <a:ext cx="2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195" name="Line 194"/>
            <p:cNvSpPr>
              <a:spLocks noChangeShapeType="1"/>
            </p:cNvSpPr>
            <p:nvPr/>
          </p:nvSpPr>
          <p:spPr bwMode="auto">
            <a:xfrm flipH="1">
              <a:off x="3284" y="3573"/>
              <a:ext cx="1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196" name="Line 195"/>
            <p:cNvSpPr>
              <a:spLocks noChangeShapeType="1"/>
            </p:cNvSpPr>
            <p:nvPr/>
          </p:nvSpPr>
          <p:spPr bwMode="auto">
            <a:xfrm flipH="1">
              <a:off x="3270" y="3384"/>
              <a:ext cx="2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197" name="Line 196"/>
            <p:cNvSpPr>
              <a:spLocks noChangeShapeType="1"/>
            </p:cNvSpPr>
            <p:nvPr/>
          </p:nvSpPr>
          <p:spPr bwMode="auto">
            <a:xfrm flipH="1">
              <a:off x="3284" y="3195"/>
              <a:ext cx="1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198" name="Line 197"/>
            <p:cNvSpPr>
              <a:spLocks noChangeShapeType="1"/>
            </p:cNvSpPr>
            <p:nvPr/>
          </p:nvSpPr>
          <p:spPr bwMode="auto">
            <a:xfrm flipH="1">
              <a:off x="3270" y="3006"/>
              <a:ext cx="2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199" name="Line 198"/>
            <p:cNvSpPr>
              <a:spLocks noChangeShapeType="1"/>
            </p:cNvSpPr>
            <p:nvPr/>
          </p:nvSpPr>
          <p:spPr bwMode="auto">
            <a:xfrm flipH="1">
              <a:off x="3284" y="2818"/>
              <a:ext cx="1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00" name="Line 199"/>
            <p:cNvSpPr>
              <a:spLocks noChangeShapeType="1"/>
            </p:cNvSpPr>
            <p:nvPr/>
          </p:nvSpPr>
          <p:spPr bwMode="auto">
            <a:xfrm flipH="1">
              <a:off x="3270" y="2629"/>
              <a:ext cx="2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01" name="Line 200"/>
            <p:cNvSpPr>
              <a:spLocks noChangeShapeType="1"/>
            </p:cNvSpPr>
            <p:nvPr/>
          </p:nvSpPr>
          <p:spPr bwMode="auto">
            <a:xfrm flipV="1">
              <a:off x="3298" y="2629"/>
              <a:ext cx="1" cy="11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02" name="Rectangle 201"/>
            <p:cNvSpPr>
              <a:spLocks noChangeArrowheads="1"/>
            </p:cNvSpPr>
            <p:nvPr/>
          </p:nvSpPr>
          <p:spPr bwMode="auto">
            <a:xfrm>
              <a:off x="3300" y="2631"/>
              <a:ext cx="2004" cy="115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03" name="Rectangle 202"/>
            <p:cNvSpPr>
              <a:spLocks noChangeArrowheads="1"/>
            </p:cNvSpPr>
            <p:nvPr/>
          </p:nvSpPr>
          <p:spPr bwMode="auto">
            <a:xfrm>
              <a:off x="3993" y="3934"/>
              <a:ext cx="1202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04" name="Rectangle 203"/>
            <p:cNvSpPr>
              <a:spLocks noChangeArrowheads="1"/>
            </p:cNvSpPr>
            <p:nvPr/>
          </p:nvSpPr>
          <p:spPr bwMode="auto">
            <a:xfrm>
              <a:off x="3648" y="3931"/>
              <a:ext cx="130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a-ES" sz="1400" b="1">
                  <a:solidFill>
                    <a:srgbClr val="000000"/>
                  </a:solidFill>
                </a:rPr>
                <a:t>Puntuación en Ansiedad</a:t>
              </a:r>
              <a:endParaRPr lang="ca-ES" sz="3200">
                <a:solidFill>
                  <a:schemeClr val="tx2"/>
                </a:solidFill>
                <a:latin typeface="Trebuchet MS" charset="0"/>
              </a:endParaRPr>
            </a:p>
          </p:txBody>
        </p:sp>
        <p:sp>
          <p:nvSpPr>
            <p:cNvPr id="7205" name="Rectangle 204"/>
            <p:cNvSpPr>
              <a:spLocks noChangeArrowheads="1"/>
            </p:cNvSpPr>
            <p:nvPr/>
          </p:nvSpPr>
          <p:spPr bwMode="auto">
            <a:xfrm>
              <a:off x="5114" y="3936"/>
              <a:ext cx="2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a-ES" sz="1400">
                  <a:solidFill>
                    <a:srgbClr val="000000"/>
                  </a:solidFill>
                  <a:latin typeface="Times New Roman" charset="0"/>
                </a:rPr>
                <a:t> </a:t>
              </a:r>
              <a:endParaRPr lang="ca-ES" sz="3200">
                <a:solidFill>
                  <a:schemeClr val="tx2"/>
                </a:solidFill>
                <a:latin typeface="Trebuchet MS" charset="0"/>
              </a:endParaRPr>
            </a:p>
          </p:txBody>
        </p:sp>
        <p:sp>
          <p:nvSpPr>
            <p:cNvPr id="7206" name="Rectangle 205"/>
            <p:cNvSpPr>
              <a:spLocks noChangeArrowheads="1"/>
            </p:cNvSpPr>
            <p:nvPr/>
          </p:nvSpPr>
          <p:spPr bwMode="auto">
            <a:xfrm>
              <a:off x="3604" y="3792"/>
              <a:ext cx="188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a-ES" sz="900">
                  <a:solidFill>
                    <a:srgbClr val="000000"/>
                  </a:solidFill>
                </a:rPr>
                <a:t>15,5    21,5   27,5  33,5   39,5  45,5   51,5   57,5  63,5  69,5</a:t>
              </a:r>
              <a:endParaRPr lang="ca-ES" sz="3200">
                <a:solidFill>
                  <a:schemeClr val="tx2"/>
                </a:solidFill>
                <a:latin typeface="Trebuchet MS" charset="0"/>
              </a:endParaRPr>
            </a:p>
          </p:txBody>
        </p:sp>
        <p:sp>
          <p:nvSpPr>
            <p:cNvPr id="7207" name="Rectangle 206"/>
            <p:cNvSpPr>
              <a:spLocks noChangeArrowheads="1"/>
            </p:cNvSpPr>
            <p:nvPr/>
          </p:nvSpPr>
          <p:spPr bwMode="auto">
            <a:xfrm>
              <a:off x="5221" y="3771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a-ES" sz="1200">
                  <a:solidFill>
                    <a:srgbClr val="000000"/>
                  </a:solidFill>
                  <a:latin typeface="Times New Roman" charset="0"/>
                </a:rPr>
                <a:t> </a:t>
              </a:r>
              <a:endParaRPr lang="ca-ES" sz="3200">
                <a:solidFill>
                  <a:schemeClr val="tx2"/>
                </a:solidFill>
                <a:latin typeface="Trebuchet MS" charset="0"/>
              </a:endParaRPr>
            </a:p>
          </p:txBody>
        </p:sp>
        <p:sp>
          <p:nvSpPr>
            <p:cNvPr id="7208" name="Freeform 207"/>
            <p:cNvSpPr>
              <a:spLocks/>
            </p:cNvSpPr>
            <p:nvPr/>
          </p:nvSpPr>
          <p:spPr bwMode="auto">
            <a:xfrm>
              <a:off x="3336" y="3785"/>
              <a:ext cx="142" cy="1"/>
            </a:xfrm>
            <a:custGeom>
              <a:avLst/>
              <a:gdLst>
                <a:gd name="T0" fmla="*/ 0 w 142"/>
                <a:gd name="T1" fmla="*/ 0 h 1"/>
                <a:gd name="T2" fmla="*/ 21 w 142"/>
                <a:gd name="T3" fmla="*/ 0 h 1"/>
                <a:gd name="T4" fmla="*/ 55 w 142"/>
                <a:gd name="T5" fmla="*/ 0 h 1"/>
                <a:gd name="T6" fmla="*/ 69 w 142"/>
                <a:gd name="T7" fmla="*/ 0 h 1"/>
                <a:gd name="T8" fmla="*/ 90 w 142"/>
                <a:gd name="T9" fmla="*/ 0 h 1"/>
                <a:gd name="T10" fmla="*/ 116 w 142"/>
                <a:gd name="T11" fmla="*/ 0 h 1"/>
                <a:gd name="T12" fmla="*/ 122 w 142"/>
                <a:gd name="T13" fmla="*/ 0 h 1"/>
                <a:gd name="T14" fmla="*/ 142 w 142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2" h="1">
                  <a:moveTo>
                    <a:pt x="0" y="0"/>
                  </a:moveTo>
                  <a:lnTo>
                    <a:pt x="21" y="0"/>
                  </a:lnTo>
                  <a:lnTo>
                    <a:pt x="55" y="0"/>
                  </a:lnTo>
                  <a:lnTo>
                    <a:pt x="69" y="0"/>
                  </a:lnTo>
                  <a:lnTo>
                    <a:pt x="90" y="0"/>
                  </a:lnTo>
                  <a:lnTo>
                    <a:pt x="116" y="0"/>
                  </a:lnTo>
                  <a:lnTo>
                    <a:pt x="122" y="0"/>
                  </a:lnTo>
                  <a:lnTo>
                    <a:pt x="142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09" name="Line 208"/>
            <p:cNvSpPr>
              <a:spLocks noChangeShapeType="1"/>
            </p:cNvSpPr>
            <p:nvPr/>
          </p:nvSpPr>
          <p:spPr bwMode="auto">
            <a:xfrm flipV="1">
              <a:off x="3324" y="3721"/>
              <a:ext cx="21" cy="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10" name="Line 209"/>
            <p:cNvSpPr>
              <a:spLocks noChangeShapeType="1"/>
            </p:cNvSpPr>
            <p:nvPr/>
          </p:nvSpPr>
          <p:spPr bwMode="auto">
            <a:xfrm>
              <a:off x="3345" y="3738"/>
              <a:ext cx="40" cy="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11" name="Line 210"/>
            <p:cNvSpPr>
              <a:spLocks noChangeShapeType="1"/>
            </p:cNvSpPr>
            <p:nvPr/>
          </p:nvSpPr>
          <p:spPr bwMode="auto">
            <a:xfrm flipV="1">
              <a:off x="3385" y="3721"/>
              <a:ext cx="20" cy="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12" name="Line 211"/>
            <p:cNvSpPr>
              <a:spLocks noChangeShapeType="1"/>
            </p:cNvSpPr>
            <p:nvPr/>
          </p:nvSpPr>
          <p:spPr bwMode="auto">
            <a:xfrm>
              <a:off x="3405" y="3721"/>
              <a:ext cx="27" cy="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13" name="Rectangle 212"/>
            <p:cNvSpPr>
              <a:spLocks noChangeArrowheads="1"/>
            </p:cNvSpPr>
            <p:nvPr/>
          </p:nvSpPr>
          <p:spPr bwMode="auto">
            <a:xfrm>
              <a:off x="3324" y="2407"/>
              <a:ext cx="157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14" name="Rectangle 213"/>
            <p:cNvSpPr>
              <a:spLocks noChangeArrowheads="1"/>
            </p:cNvSpPr>
            <p:nvPr/>
          </p:nvSpPr>
          <p:spPr bwMode="auto">
            <a:xfrm>
              <a:off x="3324" y="2433"/>
              <a:ext cx="8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a-ES" sz="1200" b="1">
                  <a:solidFill>
                    <a:srgbClr val="000000"/>
                  </a:solidFill>
                </a:rPr>
                <a:t>   </a:t>
              </a:r>
              <a:endParaRPr lang="ca-ES" sz="3200">
                <a:solidFill>
                  <a:schemeClr val="tx2"/>
                </a:solidFill>
                <a:latin typeface="Trebuchet MS" charset="0"/>
              </a:endParaRPr>
            </a:p>
          </p:txBody>
        </p:sp>
        <p:sp>
          <p:nvSpPr>
            <p:cNvPr id="7215" name="Rectangle 214"/>
            <p:cNvSpPr>
              <a:spLocks noChangeArrowheads="1"/>
            </p:cNvSpPr>
            <p:nvPr/>
          </p:nvSpPr>
          <p:spPr bwMode="auto">
            <a:xfrm>
              <a:off x="3391" y="2405"/>
              <a:ext cx="147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a-ES" sz="1600" b="1">
                  <a:solidFill>
                    <a:srgbClr val="000000"/>
                  </a:solidFill>
                </a:rPr>
                <a:t>Polígono de frecuencias</a:t>
              </a:r>
              <a:endParaRPr lang="ca-ES" sz="3200">
                <a:solidFill>
                  <a:schemeClr val="tx2"/>
                </a:solidFill>
                <a:latin typeface="Trebuchet MS" charset="0"/>
              </a:endParaRPr>
            </a:p>
          </p:txBody>
        </p:sp>
        <p:sp>
          <p:nvSpPr>
            <p:cNvPr id="7216" name="Rectangle 215"/>
            <p:cNvSpPr>
              <a:spLocks noChangeArrowheads="1"/>
            </p:cNvSpPr>
            <p:nvPr/>
          </p:nvSpPr>
          <p:spPr bwMode="auto">
            <a:xfrm>
              <a:off x="4722" y="2409"/>
              <a:ext cx="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a-ES" sz="1600">
                  <a:solidFill>
                    <a:srgbClr val="000000"/>
                  </a:solidFill>
                  <a:latin typeface="Times New Roman" charset="0"/>
                </a:rPr>
                <a:t> </a:t>
              </a:r>
              <a:endParaRPr lang="ca-ES" sz="3200">
                <a:solidFill>
                  <a:schemeClr val="tx2"/>
                </a:solidFill>
                <a:latin typeface="Trebuchet MS" charset="0"/>
              </a:endParaRPr>
            </a:p>
          </p:txBody>
        </p:sp>
        <p:sp>
          <p:nvSpPr>
            <p:cNvPr id="7217" name="Rectangle 216"/>
            <p:cNvSpPr>
              <a:spLocks noChangeArrowheads="1"/>
            </p:cNvSpPr>
            <p:nvPr/>
          </p:nvSpPr>
          <p:spPr bwMode="auto">
            <a:xfrm>
              <a:off x="3324" y="2525"/>
              <a:ext cx="177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18" name="Rectangle 217"/>
            <p:cNvSpPr>
              <a:spLocks noChangeArrowheads="1"/>
            </p:cNvSpPr>
            <p:nvPr/>
          </p:nvSpPr>
          <p:spPr bwMode="auto">
            <a:xfrm>
              <a:off x="3324" y="2527"/>
              <a:ext cx="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a-ES" sz="1200">
                  <a:solidFill>
                    <a:srgbClr val="000000"/>
                  </a:solidFill>
                  <a:latin typeface="Times New Roman" charset="0"/>
                </a:rPr>
                <a:t> </a:t>
              </a:r>
              <a:endParaRPr lang="ca-ES" sz="3200">
                <a:solidFill>
                  <a:schemeClr val="tx2"/>
                </a:solidFill>
                <a:latin typeface="Trebuchet MS" charset="0"/>
              </a:endParaRPr>
            </a:p>
          </p:txBody>
        </p:sp>
        <p:sp>
          <p:nvSpPr>
            <p:cNvPr id="7219" name="Rectangle 218"/>
            <p:cNvSpPr>
              <a:spLocks noChangeArrowheads="1"/>
            </p:cNvSpPr>
            <p:nvPr/>
          </p:nvSpPr>
          <p:spPr bwMode="auto">
            <a:xfrm>
              <a:off x="3638" y="3608"/>
              <a:ext cx="29" cy="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7220" name="Line 219"/>
            <p:cNvSpPr>
              <a:spLocks noChangeShapeType="1"/>
            </p:cNvSpPr>
            <p:nvPr/>
          </p:nvSpPr>
          <p:spPr bwMode="auto">
            <a:xfrm>
              <a:off x="3648" y="3620"/>
              <a:ext cx="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21" name="Rectangle 220"/>
            <p:cNvSpPr>
              <a:spLocks noChangeArrowheads="1"/>
            </p:cNvSpPr>
            <p:nvPr/>
          </p:nvSpPr>
          <p:spPr bwMode="auto">
            <a:xfrm>
              <a:off x="3835" y="3426"/>
              <a:ext cx="28" cy="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7222" name="Line 221"/>
            <p:cNvSpPr>
              <a:spLocks noChangeShapeType="1"/>
            </p:cNvSpPr>
            <p:nvPr/>
          </p:nvSpPr>
          <p:spPr bwMode="auto">
            <a:xfrm>
              <a:off x="3845" y="3438"/>
              <a:ext cx="1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23" name="Rectangle 222"/>
            <p:cNvSpPr>
              <a:spLocks noChangeArrowheads="1"/>
            </p:cNvSpPr>
            <p:nvPr/>
          </p:nvSpPr>
          <p:spPr bwMode="auto">
            <a:xfrm>
              <a:off x="4031" y="2964"/>
              <a:ext cx="29" cy="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7224" name="Line 223"/>
            <p:cNvSpPr>
              <a:spLocks noChangeShapeType="1"/>
            </p:cNvSpPr>
            <p:nvPr/>
          </p:nvSpPr>
          <p:spPr bwMode="auto">
            <a:xfrm>
              <a:off x="4042" y="2973"/>
              <a:ext cx="1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25" name="Rectangle 224"/>
            <p:cNvSpPr>
              <a:spLocks noChangeArrowheads="1"/>
            </p:cNvSpPr>
            <p:nvPr/>
          </p:nvSpPr>
          <p:spPr bwMode="auto">
            <a:xfrm>
              <a:off x="4234" y="2924"/>
              <a:ext cx="28" cy="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7226" name="Line 225"/>
            <p:cNvSpPr>
              <a:spLocks noChangeShapeType="1"/>
            </p:cNvSpPr>
            <p:nvPr/>
          </p:nvSpPr>
          <p:spPr bwMode="auto">
            <a:xfrm>
              <a:off x="4244" y="2936"/>
              <a:ext cx="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27" name="Rectangle 226"/>
            <p:cNvSpPr>
              <a:spLocks noChangeArrowheads="1"/>
            </p:cNvSpPr>
            <p:nvPr/>
          </p:nvSpPr>
          <p:spPr bwMode="auto">
            <a:xfrm>
              <a:off x="4416" y="3143"/>
              <a:ext cx="29" cy="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7228" name="Line 227"/>
            <p:cNvSpPr>
              <a:spLocks noChangeShapeType="1"/>
            </p:cNvSpPr>
            <p:nvPr/>
          </p:nvSpPr>
          <p:spPr bwMode="auto">
            <a:xfrm>
              <a:off x="4427" y="3155"/>
              <a:ext cx="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29" name="Rectangle 228"/>
            <p:cNvSpPr>
              <a:spLocks noChangeArrowheads="1"/>
            </p:cNvSpPr>
            <p:nvPr/>
          </p:nvSpPr>
          <p:spPr bwMode="auto">
            <a:xfrm>
              <a:off x="4599" y="3341"/>
              <a:ext cx="30" cy="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7230" name="Line 229"/>
            <p:cNvSpPr>
              <a:spLocks noChangeShapeType="1"/>
            </p:cNvSpPr>
            <p:nvPr/>
          </p:nvSpPr>
          <p:spPr bwMode="auto">
            <a:xfrm>
              <a:off x="4609" y="3344"/>
              <a:ext cx="1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31" name="Rectangle 230"/>
            <p:cNvSpPr>
              <a:spLocks noChangeArrowheads="1"/>
            </p:cNvSpPr>
            <p:nvPr/>
          </p:nvSpPr>
          <p:spPr bwMode="auto">
            <a:xfrm>
              <a:off x="4789" y="3497"/>
              <a:ext cx="29" cy="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7232" name="Line 231"/>
            <p:cNvSpPr>
              <a:spLocks noChangeShapeType="1"/>
            </p:cNvSpPr>
            <p:nvPr/>
          </p:nvSpPr>
          <p:spPr bwMode="auto">
            <a:xfrm>
              <a:off x="4799" y="3511"/>
              <a:ext cx="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33" name="Rectangle 232"/>
            <p:cNvSpPr>
              <a:spLocks noChangeArrowheads="1"/>
            </p:cNvSpPr>
            <p:nvPr/>
          </p:nvSpPr>
          <p:spPr bwMode="auto">
            <a:xfrm>
              <a:off x="4984" y="3450"/>
              <a:ext cx="30" cy="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7234" name="Line 233"/>
            <p:cNvSpPr>
              <a:spLocks noChangeShapeType="1"/>
            </p:cNvSpPr>
            <p:nvPr/>
          </p:nvSpPr>
          <p:spPr bwMode="auto">
            <a:xfrm>
              <a:off x="4996" y="3455"/>
              <a:ext cx="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35" name="Rectangle 234"/>
            <p:cNvSpPr>
              <a:spLocks noChangeArrowheads="1"/>
            </p:cNvSpPr>
            <p:nvPr/>
          </p:nvSpPr>
          <p:spPr bwMode="auto">
            <a:xfrm>
              <a:off x="5174" y="3679"/>
              <a:ext cx="29" cy="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7236" name="Line 235"/>
            <p:cNvSpPr>
              <a:spLocks noChangeShapeType="1"/>
            </p:cNvSpPr>
            <p:nvPr/>
          </p:nvSpPr>
          <p:spPr bwMode="auto">
            <a:xfrm>
              <a:off x="5185" y="3684"/>
              <a:ext cx="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37" name="Line 236"/>
            <p:cNvSpPr>
              <a:spLocks noChangeShapeType="1"/>
            </p:cNvSpPr>
            <p:nvPr/>
          </p:nvSpPr>
          <p:spPr bwMode="auto">
            <a:xfrm flipV="1">
              <a:off x="3655" y="3438"/>
              <a:ext cx="176" cy="1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38" name="Line 237"/>
            <p:cNvSpPr>
              <a:spLocks noChangeShapeType="1"/>
            </p:cNvSpPr>
            <p:nvPr/>
          </p:nvSpPr>
          <p:spPr bwMode="auto">
            <a:xfrm flipV="1">
              <a:off x="3845" y="2983"/>
              <a:ext cx="203" cy="4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39" name="Line 238"/>
            <p:cNvSpPr>
              <a:spLocks noChangeShapeType="1"/>
            </p:cNvSpPr>
            <p:nvPr/>
          </p:nvSpPr>
          <p:spPr bwMode="auto">
            <a:xfrm flipV="1">
              <a:off x="4048" y="2926"/>
              <a:ext cx="196" cy="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40" name="Line 239"/>
            <p:cNvSpPr>
              <a:spLocks noChangeShapeType="1"/>
            </p:cNvSpPr>
            <p:nvPr/>
          </p:nvSpPr>
          <p:spPr bwMode="auto">
            <a:xfrm>
              <a:off x="4244" y="2936"/>
              <a:ext cx="175" cy="2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41" name="Line 240"/>
            <p:cNvSpPr>
              <a:spLocks noChangeShapeType="1"/>
            </p:cNvSpPr>
            <p:nvPr/>
          </p:nvSpPr>
          <p:spPr bwMode="auto">
            <a:xfrm>
              <a:off x="4427" y="3139"/>
              <a:ext cx="364" cy="3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42" name="Line 241"/>
            <p:cNvSpPr>
              <a:spLocks noChangeShapeType="1"/>
            </p:cNvSpPr>
            <p:nvPr/>
          </p:nvSpPr>
          <p:spPr bwMode="auto">
            <a:xfrm flipV="1">
              <a:off x="4806" y="3455"/>
              <a:ext cx="182" cy="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7243" name="Line 242"/>
            <p:cNvSpPr>
              <a:spLocks noChangeShapeType="1"/>
            </p:cNvSpPr>
            <p:nvPr/>
          </p:nvSpPr>
          <p:spPr bwMode="auto">
            <a:xfrm>
              <a:off x="4994" y="3445"/>
              <a:ext cx="191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6627" name="Text Box 243"/>
            <p:cNvSpPr txBox="1">
              <a:spLocks noChangeArrowheads="1"/>
            </p:cNvSpPr>
            <p:nvPr/>
          </p:nvSpPr>
          <p:spPr bwMode="auto">
            <a:xfrm rot="-16200000" flipH="1" flipV="1">
              <a:off x="2652" y="3060"/>
              <a:ext cx="74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ca-ES" sz="1400" b="1">
                  <a:solidFill>
                    <a:srgbClr val="000000"/>
                  </a:solidFill>
                  <a:latin typeface="Trebuchet MS" charset="0"/>
                  <a:cs typeface="+mn-cs"/>
                </a:rPr>
                <a:t>Frecuencias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5" name="Rectangle 33"/>
          <p:cNvSpPr>
            <a:spLocks noChangeArrowheads="1"/>
          </p:cNvSpPr>
          <p:nvPr/>
        </p:nvSpPr>
        <p:spPr bwMode="auto">
          <a:xfrm>
            <a:off x="0" y="0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es-ES" sz="2800" dirty="0" err="1">
                <a:solidFill>
                  <a:schemeClr val="tx2"/>
                </a:solidFill>
                <a:cs typeface="+mn-cs"/>
              </a:rPr>
              <a:t>Exploratory</a:t>
            </a:r>
            <a:r>
              <a:rPr lang="es-ES" sz="2800" dirty="0">
                <a:solidFill>
                  <a:schemeClr val="tx2"/>
                </a:solidFill>
                <a:cs typeface="+mn-cs"/>
              </a:rPr>
              <a:t> </a:t>
            </a:r>
            <a:r>
              <a:rPr lang="es-ES" sz="2800" dirty="0" err="1">
                <a:solidFill>
                  <a:schemeClr val="tx2"/>
                </a:solidFill>
                <a:cs typeface="+mn-cs"/>
              </a:rPr>
              <a:t>graphs</a:t>
            </a:r>
            <a:r>
              <a:rPr lang="es-ES" sz="2800" dirty="0">
                <a:solidFill>
                  <a:schemeClr val="tx2"/>
                </a:solidFill>
                <a:cs typeface="+mn-cs"/>
              </a:rPr>
              <a:t>: </a:t>
            </a:r>
            <a:r>
              <a:rPr lang="es-ES" sz="2800" dirty="0" err="1">
                <a:solidFill>
                  <a:schemeClr val="tx2"/>
                </a:solidFill>
                <a:cs typeface="+mn-cs"/>
              </a:rPr>
              <a:t>stem</a:t>
            </a:r>
            <a:r>
              <a:rPr lang="es-ES" sz="2800" dirty="0">
                <a:solidFill>
                  <a:schemeClr val="tx2"/>
                </a:solidFill>
                <a:cs typeface="+mn-cs"/>
              </a:rPr>
              <a:t>-and-</a:t>
            </a:r>
            <a:r>
              <a:rPr lang="es-ES" sz="2800" dirty="0" err="1">
                <a:solidFill>
                  <a:schemeClr val="tx2"/>
                </a:solidFill>
                <a:cs typeface="+mn-cs"/>
              </a:rPr>
              <a:t>leaf</a:t>
            </a:r>
            <a:r>
              <a:rPr lang="es-ES" sz="2800" dirty="0">
                <a:solidFill>
                  <a:schemeClr val="tx2"/>
                </a:solidFill>
                <a:cs typeface="+mn-cs"/>
              </a:rPr>
              <a:t> </a:t>
            </a:r>
            <a:r>
              <a:rPr lang="es-ES" sz="2800" dirty="0" err="1">
                <a:solidFill>
                  <a:schemeClr val="tx2"/>
                </a:solidFill>
                <a:cs typeface="+mn-cs"/>
              </a:rPr>
              <a:t>display</a:t>
            </a:r>
            <a:endParaRPr lang="es-ES" sz="2800" dirty="0">
              <a:solidFill>
                <a:schemeClr val="tx2"/>
              </a:solidFill>
              <a:cs typeface="+mn-cs"/>
            </a:endParaRPr>
          </a:p>
          <a:p>
            <a:pPr marL="457200" indent="-457200" algn="ctr">
              <a:defRPr/>
            </a:pPr>
            <a:endParaRPr lang="es-ES" sz="2800" dirty="0">
              <a:solidFill>
                <a:schemeClr val="tx2"/>
              </a:solidFill>
              <a:cs typeface="+mn-cs"/>
            </a:endParaRPr>
          </a:p>
          <a:p>
            <a:pPr marL="457200" indent="-457200" algn="ctr">
              <a:defRPr/>
            </a:pPr>
            <a:r>
              <a:rPr lang="es-ES" sz="2800" dirty="0" err="1">
                <a:solidFill>
                  <a:schemeClr val="tx2"/>
                </a:solidFill>
                <a:cs typeface="+mn-cs"/>
              </a:rPr>
              <a:t>From</a:t>
            </a:r>
            <a:r>
              <a:rPr lang="es-ES" sz="2800" dirty="0">
                <a:solidFill>
                  <a:schemeClr val="tx2"/>
                </a:solidFill>
                <a:cs typeface="+mn-cs"/>
              </a:rPr>
              <a:t> </a:t>
            </a:r>
            <a:r>
              <a:rPr lang="es-ES" sz="2800" dirty="0" err="1">
                <a:solidFill>
                  <a:schemeClr val="tx2"/>
                </a:solidFill>
                <a:cs typeface="+mn-cs"/>
              </a:rPr>
              <a:t>each</a:t>
            </a:r>
            <a:r>
              <a:rPr lang="es-ES" sz="2800" dirty="0">
                <a:solidFill>
                  <a:schemeClr val="tx2"/>
                </a:solidFill>
                <a:cs typeface="+mn-cs"/>
              </a:rPr>
              <a:t> score can </a:t>
            </a:r>
            <a:r>
              <a:rPr lang="es-ES" sz="2800" dirty="0" err="1">
                <a:solidFill>
                  <a:schemeClr val="tx2"/>
                </a:solidFill>
                <a:cs typeface="+mn-cs"/>
              </a:rPr>
              <a:t>distinguish</a:t>
            </a:r>
            <a:r>
              <a:rPr lang="es-ES" sz="2800" dirty="0">
                <a:solidFill>
                  <a:schemeClr val="tx2"/>
                </a:solidFill>
                <a:cs typeface="+mn-cs"/>
              </a:rPr>
              <a:t> </a:t>
            </a:r>
            <a:r>
              <a:rPr lang="es-ES" sz="2800" dirty="0" err="1">
                <a:solidFill>
                  <a:schemeClr val="tx2"/>
                </a:solidFill>
                <a:cs typeface="+mn-cs"/>
              </a:rPr>
              <a:t>two</a:t>
            </a:r>
            <a:r>
              <a:rPr lang="es-ES" sz="2800" dirty="0">
                <a:solidFill>
                  <a:schemeClr val="tx2"/>
                </a:solidFill>
                <a:cs typeface="+mn-cs"/>
              </a:rPr>
              <a:t> </a:t>
            </a:r>
            <a:r>
              <a:rPr lang="es-ES" sz="2800" dirty="0" err="1">
                <a:solidFill>
                  <a:schemeClr val="tx2"/>
                </a:solidFill>
                <a:cs typeface="+mn-cs"/>
              </a:rPr>
              <a:t>parts</a:t>
            </a:r>
            <a:r>
              <a:rPr lang="es-ES" sz="2800" dirty="0">
                <a:solidFill>
                  <a:schemeClr val="tx2"/>
                </a:solidFill>
                <a:cs typeface="+mn-cs"/>
              </a:rPr>
              <a:t>:</a:t>
            </a:r>
          </a:p>
          <a:p>
            <a:pPr marL="457200" indent="-457200" algn="ctr">
              <a:defRPr/>
            </a:pPr>
            <a:r>
              <a:rPr lang="es-ES" sz="2800" dirty="0" err="1">
                <a:solidFill>
                  <a:schemeClr val="tx2"/>
                </a:solidFill>
                <a:cs typeface="+mn-cs"/>
              </a:rPr>
              <a:t>Stem</a:t>
            </a:r>
            <a:r>
              <a:rPr lang="es-ES" sz="2800" dirty="0">
                <a:solidFill>
                  <a:schemeClr val="tx2"/>
                </a:solidFill>
                <a:cs typeface="+mn-cs"/>
              </a:rPr>
              <a:t> (</a:t>
            </a:r>
            <a:r>
              <a:rPr lang="es-ES" sz="2800" dirty="0" err="1">
                <a:solidFill>
                  <a:schemeClr val="tx2"/>
                </a:solidFill>
                <a:cs typeface="+mn-cs"/>
              </a:rPr>
              <a:t>first</a:t>
            </a:r>
            <a:r>
              <a:rPr lang="es-ES" sz="2800" dirty="0">
                <a:solidFill>
                  <a:schemeClr val="tx2"/>
                </a:solidFill>
                <a:cs typeface="+mn-cs"/>
              </a:rPr>
              <a:t> </a:t>
            </a:r>
            <a:r>
              <a:rPr lang="es-ES" sz="2800" dirty="0" err="1">
                <a:solidFill>
                  <a:schemeClr val="tx2"/>
                </a:solidFill>
                <a:cs typeface="+mn-cs"/>
              </a:rPr>
              <a:t>or</a:t>
            </a:r>
            <a:r>
              <a:rPr lang="es-ES" sz="2800" dirty="0">
                <a:solidFill>
                  <a:schemeClr val="tx2"/>
                </a:solidFill>
                <a:cs typeface="+mn-cs"/>
              </a:rPr>
              <a:t> </a:t>
            </a:r>
            <a:r>
              <a:rPr lang="es-ES" sz="2800" dirty="0" err="1">
                <a:solidFill>
                  <a:schemeClr val="tx2"/>
                </a:solidFill>
                <a:cs typeface="+mn-cs"/>
              </a:rPr>
              <a:t>first</a:t>
            </a:r>
            <a:r>
              <a:rPr lang="es-ES" sz="2800" dirty="0">
                <a:solidFill>
                  <a:schemeClr val="tx2"/>
                </a:solidFill>
                <a:cs typeface="+mn-cs"/>
              </a:rPr>
              <a:t> </a:t>
            </a:r>
            <a:r>
              <a:rPr lang="es-ES" sz="2800" dirty="0" err="1">
                <a:solidFill>
                  <a:schemeClr val="tx2"/>
                </a:solidFill>
                <a:cs typeface="+mn-cs"/>
              </a:rPr>
              <a:t>few</a:t>
            </a:r>
            <a:r>
              <a:rPr lang="es-ES" sz="2800" dirty="0">
                <a:solidFill>
                  <a:schemeClr val="tx2"/>
                </a:solidFill>
                <a:cs typeface="+mn-cs"/>
              </a:rPr>
              <a:t> </a:t>
            </a:r>
            <a:r>
              <a:rPr lang="es-ES" sz="2800" dirty="0" err="1">
                <a:solidFill>
                  <a:schemeClr val="tx2"/>
                </a:solidFill>
                <a:cs typeface="+mn-cs"/>
              </a:rPr>
              <a:t>digits</a:t>
            </a:r>
            <a:r>
              <a:rPr lang="es-ES" sz="2800" dirty="0">
                <a:solidFill>
                  <a:schemeClr val="tx2"/>
                </a:solidFill>
                <a:cs typeface="+mn-cs"/>
              </a:rPr>
              <a:t>) (</a:t>
            </a:r>
            <a:r>
              <a:rPr lang="es-ES" sz="2800" dirty="0" err="1">
                <a:solidFill>
                  <a:schemeClr val="tx2"/>
                </a:solidFill>
                <a:cs typeface="+mn-cs"/>
              </a:rPr>
              <a:t>common</a:t>
            </a:r>
            <a:r>
              <a:rPr lang="es-ES" sz="2800" dirty="0">
                <a:solidFill>
                  <a:schemeClr val="tx2"/>
                </a:solidFill>
                <a:cs typeface="+mn-cs"/>
              </a:rPr>
              <a:t> </a:t>
            </a:r>
            <a:r>
              <a:rPr lang="es-ES" sz="2800" dirty="0" err="1">
                <a:solidFill>
                  <a:schemeClr val="tx2"/>
                </a:solidFill>
                <a:cs typeface="+mn-cs"/>
              </a:rPr>
              <a:t>for</a:t>
            </a:r>
            <a:r>
              <a:rPr lang="es-ES" sz="2800" dirty="0">
                <a:solidFill>
                  <a:schemeClr val="tx2"/>
                </a:solidFill>
                <a:cs typeface="+mn-cs"/>
              </a:rPr>
              <a:t> </a:t>
            </a:r>
            <a:r>
              <a:rPr lang="es-ES" sz="2800" dirty="0" err="1">
                <a:solidFill>
                  <a:schemeClr val="tx2"/>
                </a:solidFill>
                <a:cs typeface="+mn-cs"/>
              </a:rPr>
              <a:t>different</a:t>
            </a:r>
            <a:r>
              <a:rPr lang="es-ES" sz="2800" dirty="0">
                <a:solidFill>
                  <a:schemeClr val="tx2"/>
                </a:solidFill>
                <a:cs typeface="+mn-cs"/>
              </a:rPr>
              <a:t> data)</a:t>
            </a:r>
          </a:p>
          <a:p>
            <a:pPr marL="457200" indent="-457200" algn="ctr">
              <a:defRPr/>
            </a:pPr>
            <a:r>
              <a:rPr lang="es-ES" sz="2800" dirty="0" err="1">
                <a:solidFill>
                  <a:schemeClr val="tx2"/>
                </a:solidFill>
                <a:cs typeface="+mn-cs"/>
              </a:rPr>
              <a:t>Leaf</a:t>
            </a:r>
            <a:r>
              <a:rPr lang="es-ES" sz="2800" dirty="0">
                <a:solidFill>
                  <a:schemeClr val="tx2"/>
                </a:solidFill>
                <a:cs typeface="+mn-cs"/>
              </a:rPr>
              <a:t> (</a:t>
            </a:r>
            <a:r>
              <a:rPr lang="es-ES" sz="2800" dirty="0" err="1">
                <a:solidFill>
                  <a:schemeClr val="tx2"/>
                </a:solidFill>
                <a:cs typeface="+mn-cs"/>
              </a:rPr>
              <a:t>other</a:t>
            </a:r>
            <a:r>
              <a:rPr lang="es-ES" sz="2800" dirty="0">
                <a:solidFill>
                  <a:schemeClr val="tx2"/>
                </a:solidFill>
                <a:cs typeface="+mn-cs"/>
              </a:rPr>
              <a:t> </a:t>
            </a:r>
            <a:r>
              <a:rPr lang="es-ES" sz="2800" dirty="0" err="1">
                <a:solidFill>
                  <a:schemeClr val="tx2"/>
                </a:solidFill>
                <a:cs typeface="+mn-cs"/>
              </a:rPr>
              <a:t>digits</a:t>
            </a:r>
            <a:r>
              <a:rPr lang="es-ES" sz="2800" dirty="0">
                <a:solidFill>
                  <a:schemeClr val="tx2"/>
                </a:solidFill>
                <a:cs typeface="+mn-cs"/>
              </a:rPr>
              <a:t>)</a:t>
            </a:r>
            <a:endParaRPr lang="es-ES" sz="2600" dirty="0">
              <a:latin typeface="Trebuchet MS" charset="0"/>
              <a:cs typeface="+mn-cs"/>
            </a:endParaRPr>
          </a:p>
        </p:txBody>
      </p:sp>
      <p:sp>
        <p:nvSpPr>
          <p:cNvPr id="18466" name="Rectangle 34"/>
          <p:cNvSpPr>
            <a:spLocks noChangeArrowheads="1"/>
          </p:cNvSpPr>
          <p:nvPr/>
        </p:nvSpPr>
        <p:spPr bwMode="auto">
          <a:xfrm>
            <a:off x="381000" y="2832100"/>
            <a:ext cx="6781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s-ES_tradnl" sz="2600">
                <a:latin typeface="Trebuchet MS" charset="0"/>
                <a:cs typeface="+mn-cs"/>
              </a:rPr>
              <a:t>Ex. 10 12 21 21 22 25 31 32 34 37 38 40</a:t>
            </a:r>
            <a:endParaRPr lang="ca-ES" sz="2600">
              <a:latin typeface="Trebuchet MS" charset="0"/>
              <a:cs typeface="+mn-cs"/>
            </a:endParaRPr>
          </a:p>
        </p:txBody>
      </p:sp>
      <p:sp>
        <p:nvSpPr>
          <p:cNvPr id="18467" name="Rectangle 35"/>
          <p:cNvSpPr>
            <a:spLocks noChangeArrowheads="1"/>
          </p:cNvSpPr>
          <p:nvPr/>
        </p:nvSpPr>
        <p:spPr bwMode="auto">
          <a:xfrm>
            <a:off x="0" y="5362575"/>
            <a:ext cx="91440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s-ES" sz="2600" dirty="0" err="1">
                <a:solidFill>
                  <a:srgbClr val="FF3300"/>
                </a:solidFill>
                <a:latin typeface="Trebuchet MS" charset="0"/>
                <a:cs typeface="+mn-cs"/>
              </a:rPr>
              <a:t>Main</a:t>
            </a:r>
            <a:r>
              <a:rPr lang="es-ES" sz="2600" dirty="0">
                <a:solidFill>
                  <a:srgbClr val="FF3300"/>
                </a:solidFill>
                <a:latin typeface="Trebuchet MS" charset="0"/>
                <a:cs typeface="+mn-cs"/>
              </a:rPr>
              <a:t> </a:t>
            </a:r>
            <a:r>
              <a:rPr lang="es-ES" sz="2600" dirty="0" err="1">
                <a:solidFill>
                  <a:srgbClr val="FF3300"/>
                </a:solidFill>
                <a:latin typeface="Trebuchet MS" charset="0"/>
                <a:cs typeface="+mn-cs"/>
              </a:rPr>
              <a:t>advantage</a:t>
            </a:r>
            <a:r>
              <a:rPr lang="es-ES" sz="2600" dirty="0">
                <a:solidFill>
                  <a:srgbClr val="FF3300"/>
                </a:solidFill>
                <a:latin typeface="Trebuchet MS" charset="0"/>
                <a:cs typeface="+mn-cs"/>
              </a:rPr>
              <a:t>: </a:t>
            </a:r>
            <a:r>
              <a:rPr lang="es-ES" sz="2600" dirty="0" err="1">
                <a:solidFill>
                  <a:srgbClr val="FF3300"/>
                </a:solidFill>
                <a:latin typeface="Trebuchet MS" charset="0"/>
                <a:cs typeface="+mn-cs"/>
              </a:rPr>
              <a:t>It</a:t>
            </a:r>
            <a:r>
              <a:rPr lang="es-ES" sz="2600" dirty="0">
                <a:solidFill>
                  <a:srgbClr val="FF3300"/>
                </a:solidFill>
                <a:latin typeface="Trebuchet MS" charset="0"/>
                <a:cs typeface="+mn-cs"/>
              </a:rPr>
              <a:t> </a:t>
            </a:r>
            <a:r>
              <a:rPr lang="es-ES" sz="2600" dirty="0" err="1">
                <a:solidFill>
                  <a:srgbClr val="FF3300"/>
                </a:solidFill>
                <a:latin typeface="Trebuchet MS" charset="0"/>
                <a:cs typeface="+mn-cs"/>
              </a:rPr>
              <a:t>allows</a:t>
            </a:r>
            <a:r>
              <a:rPr lang="es-ES" sz="2600" dirty="0">
                <a:solidFill>
                  <a:srgbClr val="FF3300"/>
                </a:solidFill>
                <a:latin typeface="Trebuchet MS" charset="0"/>
                <a:cs typeface="+mn-cs"/>
              </a:rPr>
              <a:t> </a:t>
            </a:r>
            <a:r>
              <a:rPr lang="es-ES" sz="2600" dirty="0" err="1">
                <a:solidFill>
                  <a:srgbClr val="FF3300"/>
                </a:solidFill>
                <a:latin typeface="Trebuchet MS" charset="0"/>
                <a:cs typeface="+mn-cs"/>
              </a:rPr>
              <a:t>us</a:t>
            </a:r>
            <a:r>
              <a:rPr lang="es-ES" sz="2600" dirty="0">
                <a:solidFill>
                  <a:srgbClr val="FF3300"/>
                </a:solidFill>
                <a:latin typeface="Trebuchet MS" charset="0"/>
                <a:cs typeface="+mn-cs"/>
              </a:rPr>
              <a:t> </a:t>
            </a:r>
            <a:r>
              <a:rPr lang="es-ES" sz="2600" dirty="0" err="1">
                <a:solidFill>
                  <a:srgbClr val="FF3300"/>
                </a:solidFill>
                <a:latin typeface="Trebuchet MS" charset="0"/>
                <a:cs typeface="+mn-cs"/>
              </a:rPr>
              <a:t>to</a:t>
            </a:r>
            <a:r>
              <a:rPr lang="es-ES" sz="2600" dirty="0">
                <a:solidFill>
                  <a:srgbClr val="FF3300"/>
                </a:solidFill>
                <a:latin typeface="Trebuchet MS" charset="0"/>
                <a:cs typeface="+mn-cs"/>
              </a:rPr>
              <a:t> </a:t>
            </a:r>
            <a:r>
              <a:rPr lang="es-ES" sz="2600" dirty="0" err="1">
                <a:solidFill>
                  <a:srgbClr val="FF3300"/>
                </a:solidFill>
                <a:latin typeface="Trebuchet MS" charset="0"/>
                <a:cs typeface="+mn-cs"/>
              </a:rPr>
              <a:t>identify</a:t>
            </a:r>
            <a:r>
              <a:rPr lang="es-ES" sz="2600" dirty="0">
                <a:solidFill>
                  <a:srgbClr val="FF3300"/>
                </a:solidFill>
                <a:latin typeface="Trebuchet MS" charset="0"/>
                <a:cs typeface="+mn-cs"/>
              </a:rPr>
              <a:t> </a:t>
            </a:r>
            <a:r>
              <a:rPr lang="es-ES" sz="2600" dirty="0" err="1">
                <a:solidFill>
                  <a:srgbClr val="FF3300"/>
                </a:solidFill>
                <a:latin typeface="Trebuchet MS" charset="0"/>
                <a:cs typeface="+mn-cs"/>
              </a:rPr>
              <a:t>each</a:t>
            </a:r>
            <a:r>
              <a:rPr lang="es-ES" sz="2600" dirty="0">
                <a:solidFill>
                  <a:srgbClr val="FF3300"/>
                </a:solidFill>
                <a:latin typeface="Trebuchet MS" charset="0"/>
                <a:cs typeface="+mn-cs"/>
              </a:rPr>
              <a:t> individual score </a:t>
            </a:r>
            <a:r>
              <a:rPr lang="es-ES" sz="2600" dirty="0" err="1">
                <a:solidFill>
                  <a:srgbClr val="FF3300"/>
                </a:solidFill>
                <a:latin typeface="Trebuchet MS" charset="0"/>
                <a:cs typeface="+mn-cs"/>
              </a:rPr>
              <a:t>while</a:t>
            </a:r>
            <a:r>
              <a:rPr lang="es-ES" sz="2600" dirty="0">
                <a:solidFill>
                  <a:srgbClr val="FF3300"/>
                </a:solidFill>
                <a:latin typeface="Trebuchet MS" charset="0"/>
                <a:cs typeface="+mn-cs"/>
              </a:rPr>
              <a:t> </a:t>
            </a:r>
            <a:r>
              <a:rPr lang="es-ES" sz="2600" dirty="0" err="1">
                <a:solidFill>
                  <a:srgbClr val="FF3300"/>
                </a:solidFill>
                <a:latin typeface="Trebuchet MS" charset="0"/>
                <a:cs typeface="+mn-cs"/>
              </a:rPr>
              <a:t>offering</a:t>
            </a:r>
            <a:r>
              <a:rPr lang="es-ES" sz="2600" dirty="0">
                <a:solidFill>
                  <a:srgbClr val="FF3300"/>
                </a:solidFill>
                <a:latin typeface="Trebuchet MS" charset="0"/>
                <a:cs typeface="+mn-cs"/>
              </a:rPr>
              <a:t> </a:t>
            </a:r>
            <a:r>
              <a:rPr lang="es-ES" sz="2600" dirty="0" err="1">
                <a:solidFill>
                  <a:srgbClr val="FF3300"/>
                </a:solidFill>
                <a:latin typeface="Trebuchet MS" charset="0"/>
                <a:cs typeface="+mn-cs"/>
              </a:rPr>
              <a:t>the</a:t>
            </a:r>
            <a:r>
              <a:rPr lang="es-ES" sz="2600" dirty="0">
                <a:solidFill>
                  <a:srgbClr val="FF3300"/>
                </a:solidFill>
                <a:latin typeface="Trebuchet MS" charset="0"/>
                <a:cs typeface="+mn-cs"/>
              </a:rPr>
              <a:t> </a:t>
            </a:r>
            <a:r>
              <a:rPr lang="es-ES" sz="2600" dirty="0" err="1">
                <a:solidFill>
                  <a:srgbClr val="FF3300"/>
                </a:solidFill>
                <a:latin typeface="Trebuchet MS" charset="0"/>
                <a:cs typeface="+mn-cs"/>
              </a:rPr>
              <a:t>whole</a:t>
            </a:r>
            <a:r>
              <a:rPr lang="es-ES" sz="2600" dirty="0">
                <a:solidFill>
                  <a:srgbClr val="FF3300"/>
                </a:solidFill>
                <a:latin typeface="Trebuchet MS" charset="0"/>
                <a:cs typeface="+mn-cs"/>
              </a:rPr>
              <a:t> </a:t>
            </a:r>
            <a:r>
              <a:rPr lang="es-ES" sz="2600" dirty="0" err="1">
                <a:solidFill>
                  <a:srgbClr val="FF3300"/>
                </a:solidFill>
                <a:latin typeface="Trebuchet MS" charset="0"/>
                <a:cs typeface="+mn-cs"/>
              </a:rPr>
              <a:t>picture</a:t>
            </a:r>
            <a:r>
              <a:rPr lang="es-ES" sz="2600" dirty="0">
                <a:solidFill>
                  <a:srgbClr val="FF3300"/>
                </a:solidFill>
                <a:latin typeface="Trebuchet MS" charset="0"/>
                <a:cs typeface="+mn-cs"/>
              </a:rPr>
              <a:t> of </a:t>
            </a:r>
            <a:r>
              <a:rPr lang="es-ES" sz="2600" dirty="0" err="1">
                <a:solidFill>
                  <a:srgbClr val="FF3300"/>
                </a:solidFill>
                <a:latin typeface="Trebuchet MS" charset="0"/>
                <a:cs typeface="+mn-cs"/>
              </a:rPr>
              <a:t>the</a:t>
            </a:r>
            <a:r>
              <a:rPr lang="es-ES" sz="2600" dirty="0">
                <a:solidFill>
                  <a:srgbClr val="FF3300"/>
                </a:solidFill>
                <a:latin typeface="Trebuchet MS" charset="0"/>
                <a:cs typeface="+mn-cs"/>
              </a:rPr>
              <a:t> </a:t>
            </a:r>
            <a:r>
              <a:rPr lang="es-ES" sz="2600" dirty="0" err="1">
                <a:solidFill>
                  <a:srgbClr val="FF3300"/>
                </a:solidFill>
                <a:latin typeface="Trebuchet MS" charset="0"/>
                <a:cs typeface="+mn-cs"/>
              </a:rPr>
              <a:t>distribution</a:t>
            </a:r>
            <a:endParaRPr lang="es-ES" sz="2600" dirty="0">
              <a:latin typeface="Trebuchet MS" charset="0"/>
              <a:cs typeface="+mn-cs"/>
            </a:endParaRPr>
          </a:p>
        </p:txBody>
      </p:sp>
      <p:sp>
        <p:nvSpPr>
          <p:cNvPr id="18468" name="Rectangle 36"/>
          <p:cNvSpPr>
            <a:spLocks noChangeArrowheads="1"/>
          </p:cNvSpPr>
          <p:nvPr/>
        </p:nvSpPr>
        <p:spPr bwMode="auto">
          <a:xfrm>
            <a:off x="2411413" y="3500438"/>
            <a:ext cx="1676400" cy="167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ca-ES" sz="2600">
                <a:latin typeface="Trebuchet MS" charset="0"/>
                <a:cs typeface="+mn-cs"/>
              </a:rPr>
              <a:t>1|02</a:t>
            </a:r>
            <a:endParaRPr lang="es-ES_tradnl" sz="2600">
              <a:latin typeface="Trebuchet MS" charset="0"/>
              <a:cs typeface="+mn-cs"/>
            </a:endParaRPr>
          </a:p>
          <a:p>
            <a:pPr>
              <a:defRPr/>
            </a:pPr>
            <a:r>
              <a:rPr lang="ca-ES" sz="2600">
                <a:latin typeface="Trebuchet MS" charset="0"/>
                <a:cs typeface="+mn-cs"/>
              </a:rPr>
              <a:t>2|1125</a:t>
            </a:r>
            <a:endParaRPr lang="es-ES_tradnl" sz="2600">
              <a:latin typeface="Trebuchet MS" charset="0"/>
              <a:cs typeface="+mn-cs"/>
            </a:endParaRPr>
          </a:p>
          <a:p>
            <a:pPr>
              <a:defRPr/>
            </a:pPr>
            <a:r>
              <a:rPr lang="ca-ES" sz="2600">
                <a:latin typeface="Trebuchet MS" charset="0"/>
                <a:cs typeface="+mn-cs"/>
              </a:rPr>
              <a:t>3|12478</a:t>
            </a:r>
          </a:p>
          <a:p>
            <a:pPr>
              <a:defRPr/>
            </a:pPr>
            <a:r>
              <a:rPr lang="ca-ES" sz="2600">
                <a:latin typeface="Trebuchet MS" charset="0"/>
                <a:cs typeface="+mn-cs"/>
              </a:rPr>
              <a:t>4|0</a:t>
            </a:r>
          </a:p>
        </p:txBody>
      </p:sp>
      <p:sp>
        <p:nvSpPr>
          <p:cNvPr id="18470" name="Rectangle 38"/>
          <p:cNvSpPr>
            <a:spLocks noChangeArrowheads="1"/>
          </p:cNvSpPr>
          <p:nvPr/>
        </p:nvSpPr>
        <p:spPr bwMode="auto">
          <a:xfrm rot="16200000">
            <a:off x="5447507" y="3561556"/>
            <a:ext cx="1944688" cy="167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ca-ES" sz="2600">
                <a:latin typeface="Trebuchet MS" charset="0"/>
                <a:cs typeface="+mn-cs"/>
              </a:rPr>
              <a:t>1|02</a:t>
            </a:r>
            <a:endParaRPr lang="es-ES_tradnl" sz="2600">
              <a:latin typeface="Trebuchet MS" charset="0"/>
              <a:cs typeface="+mn-cs"/>
            </a:endParaRPr>
          </a:p>
          <a:p>
            <a:pPr>
              <a:defRPr/>
            </a:pPr>
            <a:r>
              <a:rPr lang="ca-ES" sz="2600">
                <a:latin typeface="Trebuchet MS" charset="0"/>
                <a:cs typeface="+mn-cs"/>
              </a:rPr>
              <a:t>2|1125</a:t>
            </a:r>
            <a:endParaRPr lang="es-ES_tradnl" sz="2600">
              <a:latin typeface="Trebuchet MS" charset="0"/>
              <a:cs typeface="+mn-cs"/>
            </a:endParaRPr>
          </a:p>
          <a:p>
            <a:pPr>
              <a:defRPr/>
            </a:pPr>
            <a:r>
              <a:rPr lang="ca-ES" sz="2600">
                <a:latin typeface="Trebuchet MS" charset="0"/>
                <a:cs typeface="+mn-cs"/>
              </a:rPr>
              <a:t>3|12478</a:t>
            </a:r>
          </a:p>
          <a:p>
            <a:pPr>
              <a:defRPr/>
            </a:pPr>
            <a:r>
              <a:rPr lang="ca-ES" sz="2600">
                <a:latin typeface="Trebuchet MS" charset="0"/>
                <a:cs typeface="+mn-cs"/>
              </a:rPr>
              <a:t>4|0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es-ES" sz="2800" dirty="0" err="1">
                <a:solidFill>
                  <a:schemeClr val="tx2"/>
                </a:solidFill>
                <a:cs typeface="+mn-cs"/>
              </a:rPr>
              <a:t>Exploratory</a:t>
            </a:r>
            <a:r>
              <a:rPr lang="es-ES" sz="2800" dirty="0">
                <a:solidFill>
                  <a:schemeClr val="tx2"/>
                </a:solidFill>
                <a:cs typeface="+mn-cs"/>
              </a:rPr>
              <a:t> </a:t>
            </a:r>
            <a:r>
              <a:rPr lang="es-ES" sz="2800" dirty="0" err="1">
                <a:solidFill>
                  <a:schemeClr val="tx2"/>
                </a:solidFill>
                <a:cs typeface="+mn-cs"/>
              </a:rPr>
              <a:t>graphs</a:t>
            </a:r>
            <a:r>
              <a:rPr lang="es-ES" sz="2800" dirty="0">
                <a:solidFill>
                  <a:schemeClr val="tx2"/>
                </a:solidFill>
                <a:cs typeface="+mn-cs"/>
              </a:rPr>
              <a:t>: box </a:t>
            </a:r>
            <a:r>
              <a:rPr lang="es-ES" sz="2800" dirty="0" err="1" smtClean="0">
                <a:solidFill>
                  <a:schemeClr val="tx2"/>
                </a:solidFill>
                <a:cs typeface="+mn-cs"/>
              </a:rPr>
              <a:t>plot</a:t>
            </a:r>
            <a:endParaRPr lang="es-ES" sz="2400" dirty="0">
              <a:cs typeface="+mn-cs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23850" y="1412875"/>
            <a:ext cx="4392613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ca-ES" sz="2600" dirty="0" err="1">
                <a:latin typeface="Trebuchet MS" charset="0"/>
                <a:cs typeface="+mn-cs"/>
              </a:rPr>
              <a:t>We</a:t>
            </a:r>
            <a:r>
              <a:rPr lang="ca-ES" sz="2600" dirty="0">
                <a:latin typeface="Trebuchet MS" charset="0"/>
                <a:cs typeface="+mn-cs"/>
              </a:rPr>
              <a:t> can </a:t>
            </a:r>
            <a:r>
              <a:rPr lang="ca-ES" sz="2600" dirty="0" err="1">
                <a:latin typeface="Trebuchet MS" charset="0"/>
                <a:cs typeface="+mn-cs"/>
              </a:rPr>
              <a:t>have</a:t>
            </a:r>
            <a:r>
              <a:rPr lang="ca-ES" sz="2600" dirty="0">
                <a:latin typeface="Trebuchet MS" charset="0"/>
                <a:cs typeface="+mn-cs"/>
              </a:rPr>
              <a:t> </a:t>
            </a:r>
            <a:r>
              <a:rPr lang="ca-ES" sz="2600" dirty="0" err="1">
                <a:latin typeface="Trebuchet MS" charset="0"/>
                <a:cs typeface="+mn-cs"/>
              </a:rPr>
              <a:t>an</a:t>
            </a:r>
            <a:r>
              <a:rPr lang="ca-ES" sz="2600" dirty="0">
                <a:latin typeface="Trebuchet MS" charset="0"/>
                <a:cs typeface="+mn-cs"/>
              </a:rPr>
              <a:t> </a:t>
            </a:r>
            <a:r>
              <a:rPr lang="ca-ES" sz="2600" dirty="0" err="1">
                <a:latin typeface="Trebuchet MS" charset="0"/>
                <a:cs typeface="+mn-cs"/>
              </a:rPr>
              <a:t>estimate</a:t>
            </a:r>
            <a:r>
              <a:rPr lang="ca-ES" sz="2600" dirty="0">
                <a:latin typeface="Trebuchet MS" charset="0"/>
                <a:cs typeface="+mn-cs"/>
              </a:rPr>
              <a:t> of central </a:t>
            </a:r>
            <a:r>
              <a:rPr lang="ca-ES" sz="2600" dirty="0" err="1">
                <a:latin typeface="Trebuchet MS" charset="0"/>
                <a:cs typeface="+mn-cs"/>
              </a:rPr>
              <a:t>tendency</a:t>
            </a:r>
            <a:r>
              <a:rPr lang="ca-ES" sz="2600" dirty="0">
                <a:latin typeface="Trebuchet MS" charset="0"/>
                <a:cs typeface="+mn-cs"/>
              </a:rPr>
              <a:t> (</a:t>
            </a:r>
            <a:r>
              <a:rPr lang="ca-ES" sz="2600" dirty="0" err="1">
                <a:latin typeface="Trebuchet MS" charset="0"/>
                <a:cs typeface="+mn-cs"/>
              </a:rPr>
              <a:t>the</a:t>
            </a:r>
            <a:r>
              <a:rPr lang="ca-ES" sz="2600" dirty="0">
                <a:latin typeface="Trebuchet MS" charset="0"/>
                <a:cs typeface="+mn-cs"/>
              </a:rPr>
              <a:t> bar </a:t>
            </a:r>
            <a:r>
              <a:rPr lang="ca-ES" sz="2600" dirty="0" err="1">
                <a:latin typeface="Trebuchet MS" charset="0"/>
                <a:cs typeface="+mn-cs"/>
              </a:rPr>
              <a:t>within</a:t>
            </a:r>
            <a:r>
              <a:rPr lang="ca-ES" sz="2600" dirty="0">
                <a:latin typeface="Trebuchet MS" charset="0"/>
                <a:cs typeface="+mn-cs"/>
              </a:rPr>
              <a:t> </a:t>
            </a:r>
            <a:r>
              <a:rPr lang="ca-ES" sz="2600" dirty="0" err="1">
                <a:latin typeface="Trebuchet MS" charset="0"/>
                <a:cs typeface="+mn-cs"/>
              </a:rPr>
              <a:t>the</a:t>
            </a:r>
            <a:r>
              <a:rPr lang="ca-ES" sz="2600" dirty="0">
                <a:latin typeface="Trebuchet MS" charset="0"/>
                <a:cs typeface="+mn-cs"/>
              </a:rPr>
              <a:t> box; </a:t>
            </a:r>
            <a:r>
              <a:rPr lang="ca-ES" sz="2600" dirty="0" err="1">
                <a:latin typeface="Trebuchet MS" charset="0"/>
                <a:cs typeface="+mn-cs"/>
              </a:rPr>
              <a:t>median</a:t>
            </a:r>
            <a:r>
              <a:rPr lang="ca-ES" sz="2600" dirty="0">
                <a:latin typeface="Trebuchet MS" charset="0"/>
                <a:cs typeface="+mn-cs"/>
              </a:rPr>
              <a:t>) as </a:t>
            </a:r>
            <a:r>
              <a:rPr lang="ca-ES" sz="2600" dirty="0" err="1">
                <a:latin typeface="Trebuchet MS" charset="0"/>
                <a:cs typeface="+mn-cs"/>
              </a:rPr>
              <a:t>well</a:t>
            </a:r>
            <a:r>
              <a:rPr lang="ca-ES" sz="2600" dirty="0">
                <a:latin typeface="Trebuchet MS" charset="0"/>
                <a:cs typeface="+mn-cs"/>
              </a:rPr>
              <a:t> as </a:t>
            </a:r>
            <a:r>
              <a:rPr lang="ca-ES" sz="2600" dirty="0" err="1">
                <a:latin typeface="Trebuchet MS" charset="0"/>
                <a:cs typeface="+mn-cs"/>
              </a:rPr>
              <a:t>variability</a:t>
            </a:r>
            <a:r>
              <a:rPr lang="ca-ES" sz="2600" dirty="0">
                <a:latin typeface="Trebuchet MS" charset="0"/>
                <a:cs typeface="+mn-cs"/>
              </a:rPr>
              <a:t> (</a:t>
            </a:r>
            <a:r>
              <a:rPr lang="ca-ES" sz="2600" dirty="0" err="1">
                <a:latin typeface="Trebuchet MS" charset="0"/>
                <a:cs typeface="+mn-cs"/>
              </a:rPr>
              <a:t>the</a:t>
            </a:r>
            <a:r>
              <a:rPr lang="ca-ES" sz="2600" dirty="0">
                <a:latin typeface="Trebuchet MS" charset="0"/>
                <a:cs typeface="+mn-cs"/>
              </a:rPr>
              <a:t> </a:t>
            </a:r>
            <a:r>
              <a:rPr lang="ca-ES" sz="2600" dirty="0" err="1">
                <a:latin typeface="Trebuchet MS" charset="0"/>
                <a:cs typeface="+mn-cs"/>
              </a:rPr>
              <a:t>limits</a:t>
            </a:r>
            <a:r>
              <a:rPr lang="ca-ES" sz="2600" dirty="0">
                <a:latin typeface="Trebuchet MS" charset="0"/>
                <a:cs typeface="+mn-cs"/>
              </a:rPr>
              <a:t> of </a:t>
            </a:r>
            <a:r>
              <a:rPr lang="ca-ES" sz="2600" dirty="0" err="1">
                <a:latin typeface="Trebuchet MS" charset="0"/>
                <a:cs typeface="+mn-cs"/>
              </a:rPr>
              <a:t>the</a:t>
            </a:r>
            <a:r>
              <a:rPr lang="ca-ES" sz="2600" dirty="0">
                <a:latin typeface="Trebuchet MS" charset="0"/>
                <a:cs typeface="+mn-cs"/>
              </a:rPr>
              <a:t> box </a:t>
            </a:r>
            <a:r>
              <a:rPr lang="ca-ES" sz="2600" dirty="0" err="1">
                <a:latin typeface="Trebuchet MS" charset="0"/>
                <a:cs typeface="+mn-cs"/>
              </a:rPr>
              <a:t>are</a:t>
            </a:r>
            <a:r>
              <a:rPr lang="ca-ES" sz="2600" dirty="0">
                <a:latin typeface="Trebuchet MS" charset="0"/>
                <a:cs typeface="+mn-cs"/>
              </a:rPr>
              <a:t> </a:t>
            </a:r>
            <a:r>
              <a:rPr lang="ca-ES" sz="2600" dirty="0" err="1">
                <a:latin typeface="Trebuchet MS" charset="0"/>
                <a:cs typeface="+mn-cs"/>
              </a:rPr>
              <a:t>the</a:t>
            </a:r>
            <a:r>
              <a:rPr lang="ca-ES" sz="2600" dirty="0">
                <a:latin typeface="Trebuchet MS" charset="0"/>
                <a:cs typeface="+mn-cs"/>
              </a:rPr>
              <a:t> 75th </a:t>
            </a:r>
            <a:r>
              <a:rPr lang="ca-ES" sz="2600" dirty="0" err="1">
                <a:latin typeface="Trebuchet MS" charset="0"/>
                <a:cs typeface="+mn-cs"/>
              </a:rPr>
              <a:t>and</a:t>
            </a:r>
            <a:r>
              <a:rPr lang="ca-ES" sz="2600" dirty="0">
                <a:latin typeface="Trebuchet MS" charset="0"/>
                <a:cs typeface="+mn-cs"/>
              </a:rPr>
              <a:t> </a:t>
            </a:r>
            <a:r>
              <a:rPr lang="ca-ES" sz="2600" dirty="0" err="1">
                <a:latin typeface="Trebuchet MS" charset="0"/>
                <a:cs typeface="+mn-cs"/>
              </a:rPr>
              <a:t>the</a:t>
            </a:r>
            <a:r>
              <a:rPr lang="ca-ES" sz="2600" dirty="0">
                <a:latin typeface="Trebuchet MS" charset="0"/>
                <a:cs typeface="+mn-cs"/>
              </a:rPr>
              <a:t> 25th </a:t>
            </a:r>
            <a:r>
              <a:rPr lang="ca-ES" sz="2600" dirty="0" err="1">
                <a:latin typeface="Trebuchet MS" charset="0"/>
                <a:cs typeface="+mn-cs"/>
              </a:rPr>
              <a:t>percentile</a:t>
            </a:r>
            <a:r>
              <a:rPr lang="ca-ES" sz="2600" dirty="0">
                <a:latin typeface="Trebuchet MS" charset="0"/>
                <a:cs typeface="+mn-cs"/>
              </a:rPr>
              <a:t>).</a:t>
            </a:r>
          </a:p>
          <a:p>
            <a:pPr>
              <a:defRPr/>
            </a:pPr>
            <a:endParaRPr lang="ca-ES" sz="2600" dirty="0">
              <a:latin typeface="Trebuchet MS" charset="0"/>
              <a:cs typeface="+mn-cs"/>
            </a:endParaRPr>
          </a:p>
          <a:p>
            <a:pPr>
              <a:defRPr/>
            </a:pPr>
            <a:r>
              <a:rPr lang="ca-ES" sz="2600" dirty="0" err="1">
                <a:latin typeface="Trebuchet MS" charset="0"/>
                <a:cs typeface="+mn-cs"/>
              </a:rPr>
              <a:t>Moreover</a:t>
            </a:r>
            <a:r>
              <a:rPr lang="ca-ES" sz="2600" dirty="0">
                <a:latin typeface="Trebuchet MS" charset="0"/>
                <a:cs typeface="+mn-cs"/>
              </a:rPr>
              <a:t> </a:t>
            </a:r>
            <a:r>
              <a:rPr lang="ca-ES" sz="2600" dirty="0" err="1">
                <a:latin typeface="Trebuchet MS" charset="0"/>
                <a:cs typeface="+mn-cs"/>
              </a:rPr>
              <a:t>they</a:t>
            </a:r>
            <a:r>
              <a:rPr lang="ca-ES" sz="2600" dirty="0">
                <a:latin typeface="Trebuchet MS" charset="0"/>
                <a:cs typeface="+mn-cs"/>
              </a:rPr>
              <a:t> report "</a:t>
            </a:r>
            <a:r>
              <a:rPr lang="ca-ES" sz="2600" dirty="0" err="1">
                <a:latin typeface="Trebuchet MS" charset="0"/>
                <a:cs typeface="+mn-cs"/>
              </a:rPr>
              <a:t>atypical</a:t>
            </a:r>
            <a:r>
              <a:rPr lang="ca-ES" sz="2600" dirty="0">
                <a:latin typeface="Trebuchet MS" charset="0"/>
                <a:cs typeface="+mn-cs"/>
              </a:rPr>
              <a:t>" </a:t>
            </a:r>
            <a:r>
              <a:rPr lang="ca-ES" sz="2600" dirty="0" err="1">
                <a:latin typeface="Trebuchet MS" charset="0"/>
                <a:cs typeface="+mn-cs"/>
              </a:rPr>
              <a:t>scores</a:t>
            </a:r>
            <a:endParaRPr lang="ca-ES" sz="2600" dirty="0">
              <a:latin typeface="Trebuchet MS" charset="0"/>
              <a:cs typeface="+mn-cs"/>
            </a:endParaRPr>
          </a:p>
        </p:txBody>
      </p:sp>
      <p:pic>
        <p:nvPicPr>
          <p:cNvPr id="19466" name="Picture 10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79950" y="1412875"/>
            <a:ext cx="4464050" cy="446405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es-ES" sz="2800" dirty="0" err="1">
                <a:solidFill>
                  <a:schemeClr val="tx2"/>
                </a:solidFill>
                <a:cs typeface="+mn-cs"/>
              </a:rPr>
              <a:t>Frequency</a:t>
            </a:r>
            <a:r>
              <a:rPr lang="es-ES" sz="2800" dirty="0">
                <a:solidFill>
                  <a:schemeClr val="tx2"/>
                </a:solidFill>
                <a:cs typeface="+mn-cs"/>
              </a:rPr>
              <a:t> </a:t>
            </a:r>
            <a:r>
              <a:rPr lang="es-ES" sz="2800" dirty="0" err="1">
                <a:solidFill>
                  <a:schemeClr val="tx2"/>
                </a:solidFill>
                <a:cs typeface="+mn-cs"/>
              </a:rPr>
              <a:t>Distributions</a:t>
            </a:r>
            <a:endParaRPr lang="es-ES" sz="2400" dirty="0">
              <a:cs typeface="+mn-cs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755650" y="1125538"/>
            <a:ext cx="6985000" cy="421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ca-ES" b="1" dirty="0">
                <a:cs typeface="+mn-cs"/>
              </a:rPr>
              <a:t>VARIABLE VALUES IN THE SAMPLE (Xi)</a:t>
            </a:r>
          </a:p>
          <a:p>
            <a:pPr>
              <a:defRPr/>
            </a:pPr>
            <a:endParaRPr lang="ca-ES" b="1" dirty="0">
              <a:cs typeface="+mn-cs"/>
            </a:endParaRPr>
          </a:p>
          <a:p>
            <a:pPr>
              <a:defRPr/>
            </a:pPr>
            <a:r>
              <a:rPr lang="ca-ES" b="1" dirty="0">
                <a:cs typeface="+mn-cs"/>
              </a:rPr>
              <a:t>ABSOLUTE FREQUENCY (ni): </a:t>
            </a:r>
            <a:r>
              <a:rPr lang="ca-ES" b="1" dirty="0" err="1">
                <a:cs typeface="+mn-cs"/>
              </a:rPr>
              <a:t>number</a:t>
            </a:r>
            <a:r>
              <a:rPr lang="ca-ES" b="1" dirty="0">
                <a:cs typeface="+mn-cs"/>
              </a:rPr>
              <a:t> of </a:t>
            </a:r>
            <a:r>
              <a:rPr lang="ca-ES" b="1" dirty="0" err="1">
                <a:cs typeface="+mn-cs"/>
              </a:rPr>
              <a:t>times</a:t>
            </a:r>
            <a:r>
              <a:rPr lang="ca-ES" b="1" dirty="0">
                <a:cs typeface="+mn-cs"/>
              </a:rPr>
              <a:t> </a:t>
            </a:r>
            <a:r>
              <a:rPr lang="ca-ES" b="1" dirty="0" err="1">
                <a:cs typeface="+mn-cs"/>
              </a:rPr>
              <a:t>the</a:t>
            </a:r>
            <a:r>
              <a:rPr lang="ca-ES" b="1" dirty="0">
                <a:cs typeface="+mn-cs"/>
              </a:rPr>
              <a:t> </a:t>
            </a:r>
            <a:r>
              <a:rPr lang="ca-ES" b="1" dirty="0" err="1">
                <a:cs typeface="+mn-cs"/>
              </a:rPr>
              <a:t>value</a:t>
            </a:r>
            <a:r>
              <a:rPr lang="ca-ES" b="1" dirty="0">
                <a:cs typeface="+mn-cs"/>
              </a:rPr>
              <a:t> Xi is </a:t>
            </a:r>
            <a:r>
              <a:rPr lang="ca-ES" b="1" dirty="0" err="1">
                <a:cs typeface="+mn-cs"/>
              </a:rPr>
              <a:t>repeated</a:t>
            </a:r>
            <a:r>
              <a:rPr lang="ca-ES" b="1" dirty="0">
                <a:cs typeface="+mn-cs"/>
              </a:rPr>
              <a:t> in </a:t>
            </a:r>
            <a:r>
              <a:rPr lang="ca-ES" b="1" dirty="0" err="1">
                <a:cs typeface="+mn-cs"/>
              </a:rPr>
              <a:t>the</a:t>
            </a:r>
            <a:r>
              <a:rPr lang="ca-ES" b="1" dirty="0">
                <a:cs typeface="+mn-cs"/>
              </a:rPr>
              <a:t> </a:t>
            </a:r>
            <a:r>
              <a:rPr lang="ca-ES" b="1" dirty="0" err="1">
                <a:cs typeface="+mn-cs"/>
              </a:rPr>
              <a:t>sample</a:t>
            </a:r>
            <a:endParaRPr lang="ca-ES" b="1" dirty="0">
              <a:cs typeface="+mn-cs"/>
            </a:endParaRPr>
          </a:p>
          <a:p>
            <a:pPr>
              <a:defRPr/>
            </a:pPr>
            <a:endParaRPr lang="ca-ES" b="1" dirty="0">
              <a:cs typeface="+mn-cs"/>
            </a:endParaRPr>
          </a:p>
          <a:p>
            <a:pPr>
              <a:defRPr/>
            </a:pPr>
            <a:r>
              <a:rPr lang="ca-ES" b="1" dirty="0">
                <a:cs typeface="+mn-cs"/>
              </a:rPr>
              <a:t>RELATIVE FREQUENCY (pi): </a:t>
            </a:r>
            <a:r>
              <a:rPr lang="ca-ES" b="1" dirty="0" err="1">
                <a:cs typeface="+mn-cs"/>
              </a:rPr>
              <a:t>The</a:t>
            </a:r>
            <a:r>
              <a:rPr lang="ca-ES" b="1" dirty="0">
                <a:cs typeface="+mn-cs"/>
              </a:rPr>
              <a:t> </a:t>
            </a:r>
            <a:r>
              <a:rPr lang="ca-ES" b="1" dirty="0" err="1">
                <a:cs typeface="+mn-cs"/>
              </a:rPr>
              <a:t>ratio</a:t>
            </a:r>
            <a:r>
              <a:rPr lang="ca-ES" b="1" dirty="0">
                <a:cs typeface="+mn-cs"/>
              </a:rPr>
              <a:t> of </a:t>
            </a:r>
            <a:r>
              <a:rPr lang="ca-ES" b="1" dirty="0" err="1">
                <a:cs typeface="+mn-cs"/>
              </a:rPr>
              <a:t>the</a:t>
            </a:r>
            <a:r>
              <a:rPr lang="ca-ES" b="1" dirty="0">
                <a:cs typeface="+mn-cs"/>
              </a:rPr>
              <a:t> </a:t>
            </a:r>
            <a:r>
              <a:rPr lang="ca-ES" b="1" dirty="0" err="1">
                <a:cs typeface="+mn-cs"/>
              </a:rPr>
              <a:t>absolute</a:t>
            </a:r>
            <a:r>
              <a:rPr lang="ca-ES" b="1" dirty="0">
                <a:cs typeface="+mn-cs"/>
              </a:rPr>
              <a:t> </a:t>
            </a:r>
            <a:r>
              <a:rPr lang="ca-ES" b="1" dirty="0" err="1">
                <a:cs typeface="+mn-cs"/>
              </a:rPr>
              <a:t>frequency</a:t>
            </a:r>
            <a:r>
              <a:rPr lang="ca-ES" b="1" dirty="0">
                <a:cs typeface="+mn-cs"/>
              </a:rPr>
              <a:t> of a </a:t>
            </a:r>
            <a:r>
              <a:rPr lang="ca-ES" b="1" dirty="0" err="1">
                <a:cs typeface="+mn-cs"/>
              </a:rPr>
              <a:t>certain</a:t>
            </a:r>
            <a:r>
              <a:rPr lang="ca-ES" b="1" dirty="0">
                <a:cs typeface="+mn-cs"/>
              </a:rPr>
              <a:t> </a:t>
            </a:r>
            <a:r>
              <a:rPr lang="ca-ES" b="1" dirty="0" err="1">
                <a:cs typeface="+mn-cs"/>
              </a:rPr>
              <a:t>value</a:t>
            </a:r>
            <a:r>
              <a:rPr lang="ca-ES" b="1" dirty="0">
                <a:cs typeface="+mn-cs"/>
              </a:rPr>
              <a:t> Xi </a:t>
            </a:r>
            <a:r>
              <a:rPr lang="ca-ES" b="1" dirty="0" err="1">
                <a:cs typeface="+mn-cs"/>
              </a:rPr>
              <a:t>and</a:t>
            </a:r>
            <a:r>
              <a:rPr lang="ca-ES" b="1" dirty="0">
                <a:cs typeface="+mn-cs"/>
              </a:rPr>
              <a:t> </a:t>
            </a:r>
            <a:r>
              <a:rPr lang="ca-ES" b="1" dirty="0" err="1">
                <a:cs typeface="+mn-cs"/>
              </a:rPr>
              <a:t>the</a:t>
            </a:r>
            <a:r>
              <a:rPr lang="ca-ES" b="1" dirty="0">
                <a:cs typeface="+mn-cs"/>
              </a:rPr>
              <a:t> </a:t>
            </a:r>
            <a:r>
              <a:rPr lang="ca-ES" b="1" dirty="0" err="1">
                <a:cs typeface="+mn-cs"/>
              </a:rPr>
              <a:t>size</a:t>
            </a:r>
            <a:r>
              <a:rPr lang="ca-ES" b="1" dirty="0">
                <a:cs typeface="+mn-cs"/>
              </a:rPr>
              <a:t> of </a:t>
            </a:r>
            <a:r>
              <a:rPr lang="ca-ES" b="1" dirty="0" err="1">
                <a:cs typeface="+mn-cs"/>
              </a:rPr>
              <a:t>the</a:t>
            </a:r>
            <a:r>
              <a:rPr lang="ca-ES" b="1" dirty="0">
                <a:cs typeface="+mn-cs"/>
              </a:rPr>
              <a:t> </a:t>
            </a:r>
            <a:r>
              <a:rPr lang="ca-ES" b="1" dirty="0" err="1">
                <a:cs typeface="+mn-cs"/>
              </a:rPr>
              <a:t>sample</a:t>
            </a:r>
            <a:r>
              <a:rPr lang="ca-ES" b="1" dirty="0">
                <a:cs typeface="+mn-cs"/>
              </a:rPr>
              <a:t> (pi = ni / </a:t>
            </a:r>
            <a:r>
              <a:rPr lang="ca-ES" b="1" dirty="0" err="1">
                <a:cs typeface="+mn-cs"/>
              </a:rPr>
              <a:t>n</a:t>
            </a:r>
            <a:r>
              <a:rPr lang="ca-ES" b="1" dirty="0">
                <a:cs typeface="+mn-cs"/>
              </a:rPr>
              <a:t>) (PROPORTION)</a:t>
            </a:r>
          </a:p>
          <a:p>
            <a:pPr>
              <a:defRPr/>
            </a:pPr>
            <a:endParaRPr lang="ca-ES" b="1" dirty="0">
              <a:cs typeface="+mn-cs"/>
            </a:endParaRPr>
          </a:p>
          <a:p>
            <a:pPr>
              <a:defRPr/>
            </a:pPr>
            <a:r>
              <a:rPr lang="ca-ES" b="1" dirty="0">
                <a:cs typeface="+mn-cs"/>
              </a:rPr>
              <a:t>ABSOLUTE FREQUENCY CUMULATIVE (na): </a:t>
            </a:r>
            <a:r>
              <a:rPr lang="ca-ES" b="1" dirty="0" err="1">
                <a:cs typeface="+mn-cs"/>
              </a:rPr>
              <a:t>number</a:t>
            </a:r>
            <a:r>
              <a:rPr lang="ca-ES" b="1" dirty="0">
                <a:cs typeface="+mn-cs"/>
              </a:rPr>
              <a:t> of </a:t>
            </a:r>
            <a:r>
              <a:rPr lang="ca-ES" b="1" dirty="0" err="1">
                <a:cs typeface="+mn-cs"/>
              </a:rPr>
              <a:t>times</a:t>
            </a:r>
            <a:r>
              <a:rPr lang="ca-ES" b="1" dirty="0">
                <a:cs typeface="+mn-cs"/>
              </a:rPr>
              <a:t> </a:t>
            </a:r>
            <a:r>
              <a:rPr lang="ca-ES" b="1" dirty="0" err="1">
                <a:cs typeface="+mn-cs"/>
              </a:rPr>
              <a:t>the</a:t>
            </a:r>
            <a:r>
              <a:rPr lang="ca-ES" b="1" dirty="0">
                <a:cs typeface="+mn-cs"/>
              </a:rPr>
              <a:t> </a:t>
            </a:r>
            <a:r>
              <a:rPr lang="ca-ES" b="1" dirty="0" err="1">
                <a:cs typeface="+mn-cs"/>
              </a:rPr>
              <a:t>value</a:t>
            </a:r>
            <a:r>
              <a:rPr lang="ca-ES" b="1" dirty="0">
                <a:cs typeface="+mn-cs"/>
              </a:rPr>
              <a:t> Xi or any </a:t>
            </a:r>
            <a:r>
              <a:rPr lang="ca-ES" b="1" dirty="0" err="1">
                <a:cs typeface="+mn-cs"/>
              </a:rPr>
              <a:t>lower</a:t>
            </a:r>
            <a:r>
              <a:rPr lang="ca-ES" b="1" dirty="0">
                <a:cs typeface="+mn-cs"/>
              </a:rPr>
              <a:t> </a:t>
            </a:r>
            <a:r>
              <a:rPr lang="ca-ES" b="1" dirty="0" err="1">
                <a:cs typeface="+mn-cs"/>
              </a:rPr>
              <a:t>value</a:t>
            </a:r>
            <a:r>
              <a:rPr lang="ca-ES" b="1" dirty="0">
                <a:cs typeface="+mn-cs"/>
              </a:rPr>
              <a:t> is </a:t>
            </a:r>
            <a:r>
              <a:rPr lang="ca-ES" b="1" dirty="0" err="1">
                <a:cs typeface="+mn-cs"/>
              </a:rPr>
              <a:t>repeated</a:t>
            </a:r>
            <a:endParaRPr lang="ca-ES" b="1" dirty="0">
              <a:cs typeface="+mn-cs"/>
            </a:endParaRPr>
          </a:p>
          <a:p>
            <a:pPr>
              <a:defRPr/>
            </a:pPr>
            <a:endParaRPr lang="ca-ES" b="1" dirty="0">
              <a:cs typeface="+mn-cs"/>
            </a:endParaRPr>
          </a:p>
          <a:p>
            <a:pPr>
              <a:defRPr/>
            </a:pPr>
            <a:r>
              <a:rPr lang="ca-ES" b="1" dirty="0" err="1">
                <a:cs typeface="+mn-cs"/>
              </a:rPr>
              <a:t>Cumulative</a:t>
            </a:r>
            <a:r>
              <a:rPr lang="ca-ES" b="1" dirty="0">
                <a:cs typeface="+mn-cs"/>
              </a:rPr>
              <a:t> </a:t>
            </a:r>
            <a:r>
              <a:rPr lang="ca-ES" b="1" dirty="0" err="1">
                <a:cs typeface="+mn-cs"/>
              </a:rPr>
              <a:t>relative</a:t>
            </a:r>
            <a:r>
              <a:rPr lang="ca-ES" b="1" dirty="0">
                <a:cs typeface="+mn-cs"/>
              </a:rPr>
              <a:t> </a:t>
            </a:r>
            <a:r>
              <a:rPr lang="ca-ES" b="1" dirty="0" err="1">
                <a:cs typeface="+mn-cs"/>
              </a:rPr>
              <a:t>frequency</a:t>
            </a:r>
            <a:r>
              <a:rPr lang="ca-ES" b="1" dirty="0">
                <a:cs typeface="+mn-cs"/>
              </a:rPr>
              <a:t> (pa): </a:t>
            </a:r>
            <a:r>
              <a:rPr lang="ca-ES" b="1" dirty="0" err="1">
                <a:cs typeface="+mn-cs"/>
              </a:rPr>
              <a:t>ratio</a:t>
            </a:r>
            <a:r>
              <a:rPr lang="ca-ES" b="1" dirty="0">
                <a:cs typeface="+mn-cs"/>
              </a:rPr>
              <a:t> of </a:t>
            </a:r>
            <a:r>
              <a:rPr lang="ca-ES" b="1" dirty="0" err="1">
                <a:cs typeface="+mn-cs"/>
              </a:rPr>
              <a:t>the</a:t>
            </a:r>
            <a:r>
              <a:rPr lang="ca-ES" b="1" dirty="0">
                <a:cs typeface="+mn-cs"/>
              </a:rPr>
              <a:t> </a:t>
            </a:r>
            <a:r>
              <a:rPr lang="ca-ES" b="1" dirty="0" err="1">
                <a:cs typeface="+mn-cs"/>
              </a:rPr>
              <a:t>cumulative</a:t>
            </a:r>
            <a:r>
              <a:rPr lang="ca-ES" b="1" dirty="0">
                <a:cs typeface="+mn-cs"/>
              </a:rPr>
              <a:t> </a:t>
            </a:r>
            <a:r>
              <a:rPr lang="ca-ES" b="1" dirty="0" err="1">
                <a:cs typeface="+mn-cs"/>
              </a:rPr>
              <a:t>absolute</a:t>
            </a:r>
            <a:r>
              <a:rPr lang="ca-ES" b="1" dirty="0">
                <a:cs typeface="+mn-cs"/>
              </a:rPr>
              <a:t> </a:t>
            </a:r>
            <a:r>
              <a:rPr lang="ca-ES" b="1" dirty="0" err="1">
                <a:cs typeface="+mn-cs"/>
              </a:rPr>
              <a:t>frequency</a:t>
            </a:r>
            <a:r>
              <a:rPr lang="ca-ES" b="1" dirty="0">
                <a:cs typeface="+mn-cs"/>
              </a:rPr>
              <a:t> of a </a:t>
            </a:r>
            <a:r>
              <a:rPr lang="ca-ES" b="1" dirty="0" err="1">
                <a:cs typeface="+mn-cs"/>
              </a:rPr>
              <a:t>certain</a:t>
            </a:r>
            <a:r>
              <a:rPr lang="ca-ES" b="1" dirty="0">
                <a:cs typeface="+mn-cs"/>
              </a:rPr>
              <a:t> </a:t>
            </a:r>
            <a:r>
              <a:rPr lang="ca-ES" b="1" dirty="0" err="1">
                <a:cs typeface="+mn-cs"/>
              </a:rPr>
              <a:t>value</a:t>
            </a:r>
            <a:r>
              <a:rPr lang="ca-ES" b="1" dirty="0">
                <a:cs typeface="+mn-cs"/>
              </a:rPr>
              <a:t> Xi </a:t>
            </a:r>
            <a:r>
              <a:rPr lang="ca-ES" b="1" dirty="0" err="1">
                <a:cs typeface="+mn-cs"/>
              </a:rPr>
              <a:t>and</a:t>
            </a:r>
            <a:r>
              <a:rPr lang="ca-ES" b="1" dirty="0">
                <a:cs typeface="+mn-cs"/>
              </a:rPr>
              <a:t> </a:t>
            </a:r>
            <a:r>
              <a:rPr lang="ca-ES" b="1" dirty="0" err="1">
                <a:cs typeface="+mn-cs"/>
              </a:rPr>
              <a:t>the</a:t>
            </a:r>
            <a:r>
              <a:rPr lang="ca-ES" b="1" dirty="0">
                <a:cs typeface="+mn-cs"/>
              </a:rPr>
              <a:t> </a:t>
            </a:r>
            <a:r>
              <a:rPr lang="ca-ES" b="1" dirty="0" err="1">
                <a:cs typeface="+mn-cs"/>
              </a:rPr>
              <a:t>size</a:t>
            </a:r>
            <a:r>
              <a:rPr lang="ca-ES" b="1" dirty="0">
                <a:cs typeface="+mn-cs"/>
              </a:rPr>
              <a:t> of </a:t>
            </a:r>
            <a:r>
              <a:rPr lang="ca-ES" b="1" dirty="0" err="1">
                <a:cs typeface="+mn-cs"/>
              </a:rPr>
              <a:t>the</a:t>
            </a:r>
            <a:r>
              <a:rPr lang="ca-ES" b="1" dirty="0">
                <a:cs typeface="+mn-cs"/>
              </a:rPr>
              <a:t> </a:t>
            </a:r>
            <a:r>
              <a:rPr lang="ca-ES" b="1" dirty="0" err="1">
                <a:cs typeface="+mn-cs"/>
              </a:rPr>
              <a:t>sample</a:t>
            </a:r>
            <a:r>
              <a:rPr lang="ca-ES" b="1" dirty="0">
                <a:cs typeface="+mn-cs"/>
              </a:rPr>
              <a:t> (pa = na / </a:t>
            </a:r>
            <a:r>
              <a:rPr lang="ca-ES" b="1" dirty="0" err="1">
                <a:cs typeface="+mn-cs"/>
              </a:rPr>
              <a:t>n</a:t>
            </a:r>
            <a:r>
              <a:rPr lang="ca-ES" b="1" dirty="0">
                <a:cs typeface="+mn-cs"/>
              </a:rPr>
              <a:t>) (CUMULATIVE PROPORTION)</a:t>
            </a:r>
            <a:endParaRPr lang="ca-ES" b="1" dirty="0">
              <a:solidFill>
                <a:srgbClr val="FF3300"/>
              </a:solidFill>
              <a:cs typeface="+mn-cs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116013" y="692150"/>
            <a:ext cx="2808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dirty="0" err="1">
                <a:cs typeface="+mn-cs"/>
              </a:rPr>
              <a:t>Elements</a:t>
            </a:r>
            <a:endParaRPr lang="es-ES" dirty="0"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578</Words>
  <Application>Microsoft Office PowerPoint</Application>
  <PresentationFormat>Presentación en pantalla (4:3)</PresentationFormat>
  <Paragraphs>197</Paragraphs>
  <Slides>10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Geneva</vt:lpstr>
      <vt:lpstr>ＭＳ Ｐゴシック</vt:lpstr>
      <vt:lpstr>Arial</vt:lpstr>
      <vt:lpstr>Times New Roman</vt:lpstr>
      <vt:lpstr>Trebuchet MS</vt:lpstr>
      <vt:lpstr>Diseño predeterminado</vt:lpstr>
      <vt:lpstr>Imagen</vt:lpstr>
      <vt:lpstr>Picture</vt:lpstr>
      <vt:lpstr>Presentación de PowerPoint</vt:lpstr>
      <vt:lpstr>Coding, data entry, cleaning, processing and file processing.</vt:lpstr>
      <vt:lpstr>CHARTS: Standard charts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1. Marco general del análisis de datos.  </dc:title>
  <dc:creator>Manuel Perea</dc:creator>
  <cp:lastModifiedBy>m p</cp:lastModifiedBy>
  <cp:revision>40</cp:revision>
  <dcterms:created xsi:type="dcterms:W3CDTF">2003-09-28T19:09:35Z</dcterms:created>
  <dcterms:modified xsi:type="dcterms:W3CDTF">2023-08-18T13:27:32Z</dcterms:modified>
</cp:coreProperties>
</file>