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99" r:id="rId20"/>
    <p:sldId id="286" r:id="rId21"/>
    <p:sldId id="287" r:id="rId22"/>
    <p:sldId id="288" r:id="rId23"/>
    <p:sldId id="290" r:id="rId24"/>
    <p:sldId id="294" r:id="rId25"/>
    <p:sldId id="295" r:id="rId26"/>
    <p:sldId id="296" r:id="rId27"/>
    <p:sldId id="297" r:id="rId28"/>
    <p:sldId id="298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2.wmf"/><Relationship Id="rId1" Type="http://schemas.openxmlformats.org/officeDocument/2006/relationships/image" Target="../media/image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A6FD5-80EB-E54A-9C99-A29B957457B3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96302-05BB-BF42-AF25-8B70960C18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91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B47E5-D457-1041-9F64-93C0D83ECEE7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2BCF-8D44-5145-8DAF-CF565C691D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54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DED6-44F9-1548-9DD9-AE5492EEE345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D7FFB-B34B-4D40-9899-14E8096B1D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3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B0C7F-C2AE-674C-AF3E-E146C106077B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08E41-6EDD-8142-BDC2-F8E0F905DD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87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DD0D2-461B-2A42-8DCD-1D798A32EA7F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94BB-3A0C-E34D-B5C1-A456776C35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35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A64A0-3829-F841-B23D-1279F0B5DC02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29B8-E4EA-284F-8B80-BA5992D3AF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51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547DB-6656-604E-9A02-88FC0FA7466B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2AD4-C614-ED46-B0A6-3F1D499592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95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6BAE3-BCDC-A84A-AAFF-7D1F94756E61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69459-8B4C-2849-B826-1463BC8AE3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1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5E5D7-816F-8C43-9D0B-99F8A1B82F7F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BE0C-F910-5046-ACD1-6532187588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08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AF0E7-F980-004D-BDD8-9EC5009FB7D3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B5222-0D7E-2741-8765-9CD686A31E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592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EDFC-9C96-B94A-8EEF-14EA1639F9AF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8EEF-9B64-7C43-B13D-DED3F76DA9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56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CF4C61A-8EE2-9F4A-8BF6-EAD2AF840FB5}" type="datetimeFigureOut">
              <a:rPr lang="es-ES"/>
              <a:pPr>
                <a:defRPr/>
              </a:pPr>
              <a:t>04/10/2023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8C0BDE1-2BCC-FE40-91A5-8A8D41531F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wmf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8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.wmf"/><Relationship Id="rId9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.wmf"/><Relationship Id="rId9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png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27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5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27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5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ChangeArrowheads="1"/>
          </p:cNvSpPr>
          <p:nvPr/>
        </p:nvSpPr>
        <p:spPr bwMode="auto">
          <a:xfrm>
            <a:off x="900113" y="855663"/>
            <a:ext cx="7775575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2000"/>
              <a:t>Theme 3. Group description</a:t>
            </a:r>
          </a:p>
          <a:p>
            <a:endParaRPr lang="es-ES" sz="2000"/>
          </a:p>
          <a:p>
            <a:r>
              <a:rPr lang="es-ES" sz="2000"/>
              <a:t>1. Introduction.</a:t>
            </a:r>
          </a:p>
          <a:p>
            <a:r>
              <a:rPr lang="es-ES" sz="2000"/>
              <a:t>2. Central tendency: mode, median, arithmetic mean and other measures. Definitions, calculations,</a:t>
            </a:r>
          </a:p>
          <a:p>
            <a:r>
              <a:rPr lang="es-ES" sz="2000"/>
              <a:t>characteristics and criteria of use.</a:t>
            </a:r>
          </a:p>
          <a:p>
            <a:r>
              <a:rPr lang="es-ES" sz="2000"/>
              <a:t>3. Variability: Range, Variance, Standard Deviation (sample and population) and other measures</a:t>
            </a:r>
          </a:p>
          <a:p>
            <a:r>
              <a:rPr lang="es-ES" sz="2000"/>
              <a:t>(interquartile range, and coefficient of variation). Definitions, calculations, characteristics and criteria of</a:t>
            </a:r>
          </a:p>
          <a:p>
            <a:r>
              <a:rPr lang="es-ES" sz="2000"/>
              <a:t>use.</a:t>
            </a:r>
          </a:p>
          <a:p>
            <a:r>
              <a:rPr lang="es-ES" sz="2000"/>
              <a:t>4. Asymmetry: Definition, calculation and interpretation.</a:t>
            </a:r>
          </a:p>
          <a:p>
            <a:r>
              <a:rPr lang="es-ES" sz="2000"/>
              <a:t>5. Kurtosis: Definition, calculation and interpretation.</a:t>
            </a:r>
          </a:p>
          <a:p>
            <a:r>
              <a:rPr lang="es-ES" sz="2000"/>
              <a:t>6. Graphical representation: box plots and error bars.</a:t>
            </a:r>
            <a:r>
              <a:rPr lang="es-ES" sz="1200"/>
              <a:t>	</a:t>
            </a:r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5570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>
                <a:latin typeface="Calibri" charset="0"/>
              </a:rPr>
              <a:t>3. </a:t>
            </a:r>
            <a:r>
              <a:rPr lang="es-ES" sz="3200" b="1" dirty="0" err="1">
                <a:latin typeface="Calibri" charset="0"/>
              </a:rPr>
              <a:t>Variability</a:t>
            </a:r>
            <a:endParaRPr lang="es-ES" sz="32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3200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>
                <a:latin typeface="Calibri" charset="0"/>
              </a:rPr>
              <a:t>In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previous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section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we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studied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several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measures</a:t>
            </a:r>
            <a:r>
              <a:rPr lang="es-ES" b="1" dirty="0">
                <a:latin typeface="Calibri" charset="0"/>
              </a:rPr>
              <a:t> (mean, median, etc.) central </a:t>
            </a:r>
            <a:r>
              <a:rPr lang="es-ES" b="1" dirty="0" err="1">
                <a:latin typeface="Calibri" charset="0"/>
              </a:rPr>
              <a:t>tendency</a:t>
            </a:r>
            <a:r>
              <a:rPr lang="es-ES" b="1" dirty="0">
                <a:latin typeface="Calibri" charset="0"/>
              </a:rPr>
              <a:t>. </a:t>
            </a:r>
            <a:r>
              <a:rPr lang="es-ES" b="1" dirty="0" err="1">
                <a:latin typeface="Calibri" charset="0"/>
              </a:rPr>
              <a:t>Clearly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to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know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how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representative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value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such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measure</a:t>
            </a:r>
            <a:r>
              <a:rPr lang="es-ES" b="1" dirty="0">
                <a:latin typeface="Calibri" charset="0"/>
              </a:rPr>
              <a:t> of central </a:t>
            </a:r>
            <a:r>
              <a:rPr lang="es-ES" b="1" dirty="0" err="1">
                <a:latin typeface="Calibri" charset="0"/>
              </a:rPr>
              <a:t>tendency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it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also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necessary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to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have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measure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variability</a:t>
            </a:r>
            <a:r>
              <a:rPr lang="es-ES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For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example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someone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may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have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average</a:t>
            </a:r>
            <a:r>
              <a:rPr lang="es-ES" b="1" dirty="0">
                <a:latin typeface="Calibri" charset="0"/>
              </a:rPr>
              <a:t> of 5 </a:t>
            </a:r>
            <a:r>
              <a:rPr lang="es-ES" b="1" dirty="0" err="1">
                <a:latin typeface="Calibri" charset="0"/>
              </a:rPr>
              <a:t>with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following</a:t>
            </a:r>
            <a:r>
              <a:rPr lang="es-ES" b="1" dirty="0">
                <a:latin typeface="Calibri" charset="0"/>
              </a:rPr>
              <a:t> data (5, 4, 6, 5, 5) and </a:t>
            </a:r>
            <a:r>
              <a:rPr lang="es-ES" b="1" dirty="0" err="1">
                <a:latin typeface="Calibri" charset="0"/>
              </a:rPr>
              <a:t>another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one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having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average</a:t>
            </a:r>
            <a:r>
              <a:rPr lang="es-ES" b="1" dirty="0">
                <a:latin typeface="Calibri" charset="0"/>
              </a:rPr>
              <a:t> of 5 </a:t>
            </a:r>
            <a:r>
              <a:rPr lang="es-ES" b="1" dirty="0" err="1">
                <a:latin typeface="Calibri" charset="0"/>
              </a:rPr>
              <a:t>to</a:t>
            </a:r>
            <a:r>
              <a:rPr lang="es-ES" b="1" dirty="0">
                <a:latin typeface="Calibri" charset="0"/>
              </a:rPr>
              <a:t> data (10, 0, 5, 9, 1). </a:t>
            </a:r>
            <a:r>
              <a:rPr lang="es-ES" b="1" dirty="0" err="1">
                <a:latin typeface="Calibri" charset="0"/>
              </a:rPr>
              <a:t>Obviously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first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subject</a:t>
            </a:r>
            <a:r>
              <a:rPr lang="es-ES" b="1" dirty="0">
                <a:latin typeface="Calibri" charset="0"/>
              </a:rPr>
              <a:t> shows </a:t>
            </a:r>
            <a:r>
              <a:rPr lang="es-ES" b="1" dirty="0" err="1">
                <a:latin typeface="Calibri" charset="0"/>
              </a:rPr>
              <a:t>less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variability</a:t>
            </a:r>
            <a:r>
              <a:rPr lang="es-ES" b="1" dirty="0">
                <a:latin typeface="Calibri" charset="0"/>
              </a:rPr>
              <a:t>.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>
                <a:latin typeface="Calibri" charset="0"/>
              </a:rPr>
              <a:t>How can we measure the variability?</a:t>
            </a:r>
          </a:p>
          <a:p>
            <a:pPr eaLnBrk="1" hangingPunct="1">
              <a:spcBef>
                <a:spcPct val="50000"/>
              </a:spcBef>
            </a:pPr>
            <a:r>
              <a:rPr lang="es-ES" sz="3200" b="1">
                <a:latin typeface="Calibri" charset="0"/>
              </a:rPr>
              <a:t>A first strategy would be to use the formula</a:t>
            </a:r>
            <a:endParaRPr lang="es-ES" b="1">
              <a:latin typeface="Calibri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6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755650" y="1989138"/>
          <a:ext cx="11509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7" name="Equation" r:id="rId5" imgW="774364" imgH="431613" progId="Equation.DSMT4">
                  <p:embed/>
                </p:oleObj>
              </mc:Choice>
              <mc:Fallback>
                <p:oleObj name="Equation" r:id="rId5" imgW="774364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989138"/>
                        <a:ext cx="115093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611188" y="2781300"/>
            <a:ext cx="6911975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But it is always zero</a:t>
            </a: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A second strategy is to use absolute values</a:t>
            </a: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5076825" y="2492375"/>
          <a:ext cx="187166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8" name="Equation" r:id="rId7" imgW="1002865" imgH="431613" progId="Equation.DSMT4">
                  <p:embed/>
                </p:oleObj>
              </mc:Choice>
              <mc:Fallback>
                <p:oleObj name="Equation" r:id="rId7" imgW="1002865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492375"/>
                        <a:ext cx="187166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5"/>
          <p:cNvGraphicFramePr>
            <a:graphicFrameLocks noChangeAspect="1"/>
          </p:cNvGraphicFramePr>
          <p:nvPr/>
        </p:nvGraphicFramePr>
        <p:xfrm>
          <a:off x="684213" y="4076700"/>
          <a:ext cx="936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9" name="Equation" r:id="rId9" imgW="710891" imgH="431613" progId="Equation.DSMT4">
                  <p:embed/>
                </p:oleObj>
              </mc:Choice>
              <mc:Fallback>
                <p:oleObj name="Equation" r:id="rId9" imgW="710891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076700"/>
                        <a:ext cx="93662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684213" y="4868863"/>
            <a:ext cx="7056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800">
                <a:latin typeface="Calibri" charset="0"/>
              </a:rPr>
              <a:t>But it is tricky to use absolute values</a:t>
            </a:r>
            <a:r>
              <a:rPr lang="is-IS" sz="1800">
                <a:latin typeface="Calibri" charset="0"/>
              </a:rPr>
              <a:t>…</a:t>
            </a:r>
            <a:endParaRPr lang="es-ES" sz="1800">
              <a:latin typeface="Calibri" charset="0"/>
            </a:endParaRPr>
          </a:p>
        </p:txBody>
      </p:sp>
      <p:sp>
        <p:nvSpPr>
          <p:cNvPr id="27656" name="Text Box 10"/>
          <p:cNvSpPr txBox="1">
            <a:spLocks noChangeArrowheads="1"/>
          </p:cNvSpPr>
          <p:nvPr/>
        </p:nvSpPr>
        <p:spPr bwMode="auto">
          <a:xfrm>
            <a:off x="827088" y="5876925"/>
            <a:ext cx="7705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What is left then? Employ the sum of squared differences .... It is the first step for the variance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>
                <a:latin typeface="Calibri" charset="0"/>
              </a:rPr>
              <a:t>Variance</a:t>
            </a:r>
            <a:endParaRPr lang="es-ES" b="1">
              <a:latin typeface="Calibri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843213" y="1628775"/>
          <a:ext cx="2305050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Equation" r:id="rId6" imgW="1143000" imgH="635000" progId="Equation.DSMT4">
                  <p:embed/>
                </p:oleObj>
              </mc:Choice>
              <mc:Fallback>
                <p:oleObj name="Equation" r:id="rId6" imgW="1143000" imgH="63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628775"/>
                        <a:ext cx="2305050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12"/>
          <p:cNvSpPr txBox="1">
            <a:spLocks noChangeArrowheads="1"/>
          </p:cNvSpPr>
          <p:nvPr/>
        </p:nvSpPr>
        <p:spPr bwMode="auto">
          <a:xfrm>
            <a:off x="1116013" y="14128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Formula</a:t>
            </a:r>
          </a:p>
        </p:txBody>
      </p:sp>
      <p:sp>
        <p:nvSpPr>
          <p:cNvPr id="28678" name="Text Box 15"/>
          <p:cNvSpPr txBox="1">
            <a:spLocks noChangeArrowheads="1"/>
          </p:cNvSpPr>
          <p:nvPr/>
        </p:nvSpPr>
        <p:spPr bwMode="auto">
          <a:xfrm>
            <a:off x="611188" y="3284538"/>
            <a:ext cx="7559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As we will see in the second half (inferential statistics), the variance is a biased estimator of the population variance; therefore the use of "quasivariance" which is the same except that the variance is divided by n-1 is preferred; the quasivariance is an unbiased estimator of population variance:</a:t>
            </a:r>
          </a:p>
        </p:txBody>
      </p:sp>
      <p:graphicFrame>
        <p:nvGraphicFramePr>
          <p:cNvPr id="28679" name="Object 5"/>
          <p:cNvGraphicFramePr>
            <a:graphicFrameLocks noChangeAspect="1"/>
          </p:cNvGraphicFramePr>
          <p:nvPr/>
        </p:nvGraphicFramePr>
        <p:xfrm>
          <a:off x="3203575" y="5013325"/>
          <a:ext cx="2087563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name="Equation" r:id="rId8" imgW="1155199" imgH="634725" progId="Equation.DSMT4">
                  <p:embed/>
                </p:oleObj>
              </mc:Choice>
              <mc:Fallback>
                <p:oleObj name="Equation" r:id="rId8" imgW="1155199" imgH="63472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013325"/>
                        <a:ext cx="2087563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828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>
                <a:latin typeface="Calibri" charset="0"/>
              </a:rPr>
              <a:t>Standard deviation</a:t>
            </a:r>
            <a:endParaRPr lang="es-ES" b="1">
              <a:latin typeface="Calibri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3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23850" y="126841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Fórmulae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611188" y="3284538"/>
            <a:ext cx="755967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obvious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advantage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standard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deviation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variance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standard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deviation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given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same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units</a:t>
            </a:r>
            <a:r>
              <a:rPr lang="es-ES" sz="1800" dirty="0">
                <a:latin typeface="Calibri" charset="0"/>
              </a:rPr>
              <a:t> as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original data (in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variance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units</a:t>
            </a:r>
            <a:r>
              <a:rPr lang="es-ES" sz="1800" dirty="0">
                <a:latin typeface="Calibri" charset="0"/>
              </a:rPr>
              <a:t> are </a:t>
            </a:r>
            <a:r>
              <a:rPr lang="es-ES" sz="1800" dirty="0" err="1">
                <a:latin typeface="Calibri" charset="0"/>
              </a:rPr>
              <a:t>squared</a:t>
            </a:r>
            <a:r>
              <a:rPr lang="es-ES" sz="1800" dirty="0">
                <a:latin typeface="Calibri" charset="0"/>
              </a:rPr>
              <a:t>).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NOTE: SPSS </a:t>
            </a:r>
            <a:r>
              <a:rPr lang="es-ES" sz="1800" dirty="0" err="1">
                <a:latin typeface="Calibri" charset="0"/>
              </a:rPr>
              <a:t>always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offers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n-1 </a:t>
            </a:r>
            <a:r>
              <a:rPr lang="es-ES" sz="1800" dirty="0" err="1">
                <a:latin typeface="Calibri" charset="0"/>
              </a:rPr>
              <a:t>option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which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usual </a:t>
            </a:r>
            <a:r>
              <a:rPr lang="es-ES" sz="1800" dirty="0" err="1">
                <a:latin typeface="Calibri" charset="0"/>
              </a:rPr>
              <a:t>one</a:t>
            </a:r>
            <a:r>
              <a:rPr lang="es-ES" sz="1800" dirty="0">
                <a:latin typeface="Calibri" charset="0"/>
              </a:rPr>
              <a:t>, as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un </a:t>
            </a:r>
            <a:r>
              <a:rPr lang="es-ES" sz="1800" dirty="0" err="1">
                <a:latin typeface="Calibri" charset="0"/>
              </a:rPr>
              <a:t>unbiased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estimator</a:t>
            </a:r>
            <a:r>
              <a:rPr lang="es-ES" sz="1800" dirty="0">
                <a:latin typeface="Calibri" charset="0"/>
              </a:rPr>
              <a:t>).</a:t>
            </a:r>
          </a:p>
        </p:txBody>
      </p:sp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1619250" y="1196975"/>
          <a:ext cx="2736850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5" name="Equation" r:id="rId6" imgW="1193800" imgH="685800" progId="Equation.DSMT4">
                  <p:embed/>
                </p:oleObj>
              </mc:Choice>
              <mc:Fallback>
                <p:oleObj name="Equation" r:id="rId6" imgW="119380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196975"/>
                        <a:ext cx="2736850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4787900" y="1196975"/>
          <a:ext cx="2808288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Equation" r:id="rId8" imgW="1206500" imgH="685800" progId="Equation.DSMT4">
                  <p:embed/>
                </p:oleObj>
              </mc:Choice>
              <mc:Fallback>
                <p:oleObj name="Equation" r:id="rId8" imgW="120650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196975"/>
                        <a:ext cx="2808288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7777163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 err="1">
                <a:latin typeface="Calibri" charset="0"/>
              </a:rPr>
              <a:t>Properties</a:t>
            </a:r>
            <a:r>
              <a:rPr lang="es-ES" sz="3200" b="1" dirty="0">
                <a:latin typeface="Calibri" charset="0"/>
              </a:rPr>
              <a:t> of </a:t>
            </a:r>
            <a:r>
              <a:rPr lang="es-ES" sz="3200" b="1" dirty="0" err="1">
                <a:latin typeface="Calibri" charset="0"/>
              </a:rPr>
              <a:t>the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variance</a:t>
            </a:r>
            <a:r>
              <a:rPr lang="es-ES" sz="3200" b="1" dirty="0">
                <a:latin typeface="Calibri" charset="0"/>
              </a:rPr>
              <a:t> and </a:t>
            </a:r>
            <a:r>
              <a:rPr lang="es-ES" sz="3200" b="1" dirty="0" err="1">
                <a:latin typeface="Calibri" charset="0"/>
              </a:rPr>
              <a:t>stand.dev</a:t>
            </a:r>
            <a:r>
              <a:rPr lang="es-ES" sz="3200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sz="3200" b="1" dirty="0" err="1">
                <a:latin typeface="Calibri" charset="0"/>
              </a:rPr>
              <a:t>Variance</a:t>
            </a:r>
            <a:r>
              <a:rPr lang="es-ES" sz="3200" b="1" dirty="0">
                <a:latin typeface="Calibri" charset="0"/>
              </a:rPr>
              <a:t> and SD are </a:t>
            </a:r>
            <a:r>
              <a:rPr lang="es-ES" sz="3200" b="1" dirty="0" err="1">
                <a:latin typeface="Calibri" charset="0"/>
              </a:rPr>
              <a:t>essentially</a:t>
            </a:r>
            <a:r>
              <a:rPr lang="es-ES" sz="3200" b="1" dirty="0">
                <a:latin typeface="Calibri" charset="0"/>
              </a:rPr>
              <a:t> positive </a:t>
            </a:r>
            <a:r>
              <a:rPr lang="es-ES" sz="3200" b="1" dirty="0" err="1">
                <a:latin typeface="Calibri" charset="0"/>
              </a:rPr>
              <a:t>values</a:t>
            </a:r>
            <a:r>
              <a:rPr lang="es-ES" sz="3200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sz="3200" b="1" dirty="0">
                <a:latin typeface="Calibri" charset="0"/>
              </a:rPr>
              <a:t>(</a:t>
            </a:r>
            <a:r>
              <a:rPr lang="es-ES" sz="3200" b="1" dirty="0" err="1">
                <a:latin typeface="Calibri" charset="0"/>
              </a:rPr>
              <a:t>Notice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that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the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differences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on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the</a:t>
            </a:r>
            <a:r>
              <a:rPr lang="es-ES" sz="3200" b="1" dirty="0">
                <a:latin typeface="Calibri" charset="0"/>
              </a:rPr>
              <a:t> mean are </a:t>
            </a:r>
            <a:r>
              <a:rPr lang="es-ES" sz="3200" b="1" dirty="0" err="1">
                <a:latin typeface="Calibri" charset="0"/>
              </a:rPr>
              <a:t>squared</a:t>
            </a:r>
            <a:r>
              <a:rPr lang="es-ES" sz="3200" b="1" dirty="0">
                <a:latin typeface="Calibri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s-ES" sz="3200" b="1" dirty="0">
                <a:latin typeface="Calibri" charset="0"/>
              </a:rPr>
              <a:t>2. </a:t>
            </a:r>
            <a:r>
              <a:rPr lang="es-ES" sz="3200" b="1" dirty="0" err="1">
                <a:latin typeface="Calibri" charset="0"/>
              </a:rPr>
              <a:t>Neither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the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variance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or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desv.típica</a:t>
            </a:r>
            <a:r>
              <a:rPr lang="es-ES" sz="3200" b="1" dirty="0">
                <a:latin typeface="Calibri" charset="0"/>
              </a:rPr>
              <a:t> are </a:t>
            </a:r>
            <a:r>
              <a:rPr lang="es-ES" sz="3200" b="1" dirty="0" err="1">
                <a:latin typeface="Calibri" charset="0"/>
              </a:rPr>
              <a:t>altered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when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we</a:t>
            </a:r>
            <a:r>
              <a:rPr lang="es-ES" sz="3200" b="1" dirty="0">
                <a:latin typeface="Calibri" charset="0"/>
              </a:rPr>
              <a:t> </a:t>
            </a:r>
            <a:r>
              <a:rPr lang="es-ES" sz="3200" b="1" dirty="0" err="1">
                <a:latin typeface="Calibri" charset="0"/>
              </a:rPr>
              <a:t>add</a:t>
            </a:r>
            <a:r>
              <a:rPr lang="es-ES" sz="3200" b="1" dirty="0">
                <a:latin typeface="Calibri" charset="0"/>
              </a:rPr>
              <a:t> a </a:t>
            </a:r>
            <a:r>
              <a:rPr lang="es-ES" sz="3200" b="1" dirty="0" err="1">
                <a:latin typeface="Calibri" charset="0"/>
              </a:rPr>
              <a:t>constant</a:t>
            </a:r>
            <a:r>
              <a:rPr lang="es-ES" sz="3200" b="1" dirty="0">
                <a:latin typeface="Calibri" charset="0"/>
              </a:rPr>
              <a:t>.</a:t>
            </a:r>
            <a:endParaRPr lang="es-ES" b="1" dirty="0">
              <a:latin typeface="Calibri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71550" y="4868863"/>
          <a:ext cx="11525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9" name="Equation" r:id="rId5" imgW="672808" imgH="228501" progId="Equation.DSMT4">
                  <p:embed/>
                </p:oleObj>
              </mc:Choice>
              <mc:Fallback>
                <p:oleObj name="Equation" r:id="rId5" imgW="672808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868863"/>
                        <a:ext cx="11525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627313" y="4868863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Then we know that</a:t>
            </a:r>
          </a:p>
        </p:txBody>
      </p:sp>
      <p:graphicFrame>
        <p:nvGraphicFramePr>
          <p:cNvPr id="30725" name="Object 4"/>
          <p:cNvGraphicFramePr>
            <a:graphicFrameLocks noChangeAspect="1"/>
          </p:cNvGraphicFramePr>
          <p:nvPr/>
        </p:nvGraphicFramePr>
        <p:xfrm>
          <a:off x="5651500" y="4868863"/>
          <a:ext cx="1008063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0" name="Equation" r:id="rId7" imgW="647419" imgH="203112" progId="Equation.DSMT4">
                  <p:embed/>
                </p:oleObj>
              </mc:Choice>
              <mc:Fallback>
                <p:oleObj name="Equation" r:id="rId7" imgW="647419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868863"/>
                        <a:ext cx="1008063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8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9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4"/>
          <p:cNvGraphicFramePr>
            <a:graphicFrameLocks noChangeAspect="1"/>
          </p:cNvGraphicFramePr>
          <p:nvPr/>
        </p:nvGraphicFramePr>
        <p:xfrm>
          <a:off x="611188" y="1844675"/>
          <a:ext cx="77771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Equation" r:id="rId6" imgW="3962400" imgH="635000" progId="Equation.DSMT4">
                  <p:embed/>
                </p:oleObj>
              </mc:Choice>
              <mc:Fallback>
                <p:oleObj name="Equation" r:id="rId6" imgW="3962400" imgH="63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44675"/>
                        <a:ext cx="7777162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5"/>
          <p:cNvGraphicFramePr>
            <a:graphicFrameLocks noChangeAspect="1"/>
          </p:cNvGraphicFramePr>
          <p:nvPr/>
        </p:nvGraphicFramePr>
        <p:xfrm>
          <a:off x="1260475" y="765175"/>
          <a:ext cx="11525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1" name="Equation" r:id="rId8" imgW="672808" imgH="228501" progId="Equation.DSMT4">
                  <p:embed/>
                </p:oleObj>
              </mc:Choice>
              <mc:Fallback>
                <p:oleObj name="Equation" r:id="rId8" imgW="672808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765175"/>
                        <a:ext cx="11525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11"/>
          <p:cNvSpPr txBox="1">
            <a:spLocks noChangeArrowheads="1"/>
          </p:cNvSpPr>
          <p:nvPr/>
        </p:nvSpPr>
        <p:spPr bwMode="auto">
          <a:xfrm>
            <a:off x="2916238" y="765175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Then we know</a:t>
            </a: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5940425" y="765175"/>
          <a:ext cx="100806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2" name="Equation" r:id="rId10" imgW="647419" imgH="203112" progId="Equation.DSMT4">
                  <p:embed/>
                </p:oleObj>
              </mc:Choice>
              <mc:Fallback>
                <p:oleObj name="Equation" r:id="rId10" imgW="647419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765175"/>
                        <a:ext cx="100806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827088" y="3500438"/>
            <a:ext cx="7705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This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applies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SD as </a:t>
            </a:r>
            <a:r>
              <a:rPr lang="es-ES" sz="1800" dirty="0" err="1">
                <a:latin typeface="Calibri" charset="0"/>
              </a:rPr>
              <a:t>well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9"/>
          <p:cNvSpPr txBox="1">
            <a:spLocks noChangeArrowheads="1"/>
          </p:cNvSpPr>
          <p:nvPr/>
        </p:nvSpPr>
        <p:spPr bwMode="auto">
          <a:xfrm>
            <a:off x="539750" y="404813"/>
            <a:ext cx="792003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If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each</a:t>
            </a:r>
            <a:r>
              <a:rPr lang="es-ES" b="1" dirty="0">
                <a:latin typeface="Calibri" charset="0"/>
              </a:rPr>
              <a:t> data </a:t>
            </a:r>
            <a:r>
              <a:rPr lang="es-ES" b="1" dirty="0" err="1">
                <a:latin typeface="Calibri" charset="0"/>
              </a:rPr>
              <a:t>point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multiplied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by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constant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new SD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original SD </a:t>
            </a:r>
            <a:r>
              <a:rPr lang="es-ES" b="1" dirty="0" err="1">
                <a:latin typeface="Calibri" charset="0"/>
              </a:rPr>
              <a:t>multiplied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by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absolute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value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this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constant</a:t>
            </a:r>
            <a:r>
              <a:rPr lang="es-ES" b="1" dirty="0">
                <a:latin typeface="Calibri" charset="0"/>
              </a:rPr>
              <a:t>, and new </a:t>
            </a:r>
            <a:r>
              <a:rPr lang="es-ES" b="1" dirty="0" err="1">
                <a:latin typeface="Calibri" charset="0"/>
              </a:rPr>
              <a:t>variance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original </a:t>
            </a:r>
            <a:r>
              <a:rPr lang="es-ES" b="1" dirty="0" err="1">
                <a:latin typeface="Calibri" charset="0"/>
              </a:rPr>
              <a:t>multiplied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by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square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that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constant</a:t>
            </a:r>
            <a:endParaRPr lang="es-ES" dirty="0">
              <a:latin typeface="Calibri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331913" y="2276475"/>
          <a:ext cx="13684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3" name="Equation" r:id="rId3" imgW="520700" imgH="228600" progId="Equation.DSMT4">
                  <p:embed/>
                </p:oleObj>
              </mc:Choice>
              <mc:Fallback>
                <p:oleObj name="Equation" r:id="rId3" imgW="5207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276475"/>
                        <a:ext cx="13684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572000" y="2205038"/>
          <a:ext cx="15128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4" name="Equation" r:id="rId5" imgW="494870" imgH="203024" progId="Equation.DSMT4">
                  <p:embed/>
                </p:oleObj>
              </mc:Choice>
              <mc:Fallback>
                <p:oleObj name="Equation" r:id="rId5" imgW="494870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05038"/>
                        <a:ext cx="15128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95288" y="3500438"/>
          <a:ext cx="817245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5" name="Equation" r:id="rId7" imgW="3733800" imgH="635000" progId="Equation.DSMT4">
                  <p:embed/>
                </p:oleObj>
              </mc:Choice>
              <mc:Fallback>
                <p:oleObj name="Equation" r:id="rId7" imgW="3733800" imgH="63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500438"/>
                        <a:ext cx="817245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3276600" y="5373688"/>
          <a:ext cx="15113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6" name="Equation" r:id="rId9" imgW="583947" imgH="253890" progId="Equation.DSMT4">
                  <p:embed/>
                </p:oleObj>
              </mc:Choice>
              <mc:Fallback>
                <p:oleObj name="Equation" r:id="rId9" imgW="583947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373688"/>
                        <a:ext cx="15113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0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latin typeface="Calibri" charset="0"/>
              </a:rPr>
              <a:t>Other measures of variability</a:t>
            </a:r>
          </a:p>
          <a:p>
            <a:pPr eaLnBrk="1" hangingPunct="1">
              <a:spcBef>
                <a:spcPct val="5000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33799" name="Text Box 24"/>
          <p:cNvSpPr txBox="1">
            <a:spLocks noChangeArrowheads="1"/>
          </p:cNvSpPr>
          <p:nvPr/>
        </p:nvSpPr>
        <p:spPr bwMode="auto">
          <a:xfrm>
            <a:off x="755650" y="1268413"/>
            <a:ext cx="3598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1. </a:t>
            </a:r>
            <a:r>
              <a:rPr lang="es-ES" sz="1800" dirty="0" err="1" smtClean="0">
                <a:latin typeface="Calibri" charset="0"/>
              </a:rPr>
              <a:t>Amplitude</a:t>
            </a:r>
            <a:r>
              <a:rPr lang="es-ES" sz="1800" dirty="0" smtClean="0">
                <a:latin typeface="Calibri" charset="0"/>
              </a:rPr>
              <a:t> (</a:t>
            </a:r>
            <a:r>
              <a:rPr lang="es-ES" sz="1800" dirty="0" err="1" smtClean="0">
                <a:latin typeface="Calibri" charset="0"/>
              </a:rPr>
              <a:t>or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Range</a:t>
            </a:r>
            <a:r>
              <a:rPr lang="es-ES" sz="1800" dirty="0" smtClean="0">
                <a:latin typeface="Calibri" charset="0"/>
              </a:rPr>
              <a:t>)</a:t>
            </a:r>
            <a:endParaRPr lang="es-ES" sz="1800" dirty="0">
              <a:latin typeface="Calibri" charset="0"/>
            </a:endParaRPr>
          </a:p>
        </p:txBody>
      </p:sp>
      <p:sp>
        <p:nvSpPr>
          <p:cNvPr id="33800" name="Text Box 25"/>
          <p:cNvSpPr txBox="1">
            <a:spLocks noChangeArrowheads="1"/>
          </p:cNvSpPr>
          <p:nvPr/>
        </p:nvSpPr>
        <p:spPr bwMode="auto">
          <a:xfrm>
            <a:off x="827088" y="18446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>
              <a:latin typeface="Calibri" charset="0"/>
            </a:endParaRPr>
          </a:p>
        </p:txBody>
      </p:sp>
      <p:sp>
        <p:nvSpPr>
          <p:cNvPr id="33801" name="Text Box 26"/>
          <p:cNvSpPr txBox="1">
            <a:spLocks noChangeArrowheads="1"/>
          </p:cNvSpPr>
          <p:nvPr/>
        </p:nvSpPr>
        <p:spPr bwMode="auto">
          <a:xfrm>
            <a:off x="971550" y="1844675"/>
            <a:ext cx="496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difference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between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extreme </a:t>
            </a:r>
            <a:r>
              <a:rPr lang="es-ES" sz="1800" dirty="0" err="1">
                <a:latin typeface="Calibri" charset="0"/>
              </a:rPr>
              <a:t>values</a:t>
            </a:r>
            <a:endParaRPr lang="es-ES" sz="1800" dirty="0">
              <a:latin typeface="Calibri" charset="0"/>
            </a:endParaRPr>
          </a:p>
        </p:txBody>
      </p:sp>
      <p:graphicFrame>
        <p:nvGraphicFramePr>
          <p:cNvPr id="33802" name="Object 5"/>
          <p:cNvGraphicFramePr>
            <a:graphicFrameLocks noChangeAspect="1"/>
          </p:cNvGraphicFramePr>
          <p:nvPr/>
        </p:nvGraphicFramePr>
        <p:xfrm>
          <a:off x="5867400" y="1916113"/>
          <a:ext cx="18002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2" name="Equation" r:id="rId6" imgW="1054100" imgH="228600" progId="Equation.DSMT4">
                  <p:embed/>
                </p:oleObj>
              </mc:Choice>
              <mc:Fallback>
                <p:oleObj name="Equation" r:id="rId6" imgW="10541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16113"/>
                        <a:ext cx="180022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Text Box 28"/>
          <p:cNvSpPr txBox="1">
            <a:spLocks noChangeArrowheads="1"/>
          </p:cNvSpPr>
          <p:nvPr/>
        </p:nvSpPr>
        <p:spPr bwMode="auto">
          <a:xfrm>
            <a:off x="900113" y="2565400"/>
            <a:ext cx="6840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advantage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simplicity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calculation</a:t>
            </a:r>
            <a:r>
              <a:rPr lang="es-ES" sz="1800" dirty="0">
                <a:latin typeface="Calibri" charset="0"/>
              </a:rPr>
              <a:t>;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problem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sensitive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extreme </a:t>
            </a:r>
            <a:r>
              <a:rPr lang="es-ES" sz="1800" dirty="0" err="1">
                <a:latin typeface="Calibri" charset="0"/>
              </a:rPr>
              <a:t>values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7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1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2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latin typeface="Calibri" charset="0"/>
              </a:rPr>
              <a:t>Other measures of variability</a:t>
            </a:r>
          </a:p>
          <a:p>
            <a:pPr eaLnBrk="1" hangingPunct="1">
              <a:spcBef>
                <a:spcPct val="50000"/>
              </a:spcBef>
            </a:pPr>
            <a:endParaRPr lang="es-ES">
              <a:latin typeface="Calibri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755650" y="908050"/>
            <a:ext cx="3598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smtClean="0">
                <a:latin typeface="Calibri" charset="0"/>
              </a:rPr>
              <a:t>2. </a:t>
            </a:r>
            <a:r>
              <a:rPr lang="es-ES" sz="1800" dirty="0" err="1">
                <a:latin typeface="Calibri" charset="0"/>
              </a:rPr>
              <a:t>Semi-interquartile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range</a:t>
            </a:r>
            <a:r>
              <a:rPr lang="es-ES" sz="1800" dirty="0">
                <a:latin typeface="Calibri" charset="0"/>
              </a:rPr>
              <a:t> (Q)</a:t>
            </a:r>
          </a:p>
        </p:txBody>
      </p:sp>
      <p:sp>
        <p:nvSpPr>
          <p:cNvPr id="34822" name="Text Box 10"/>
          <p:cNvSpPr txBox="1">
            <a:spLocks noChangeArrowheads="1"/>
          </p:cNvSpPr>
          <p:nvPr/>
        </p:nvSpPr>
        <p:spPr bwMode="auto">
          <a:xfrm>
            <a:off x="827088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>
              <a:latin typeface="Calibri" charset="0"/>
            </a:endParaRPr>
          </a:p>
        </p:txBody>
      </p:sp>
      <p:graphicFrame>
        <p:nvGraphicFramePr>
          <p:cNvPr id="34823" name="Object 5"/>
          <p:cNvGraphicFramePr>
            <a:graphicFrameLocks noChangeAspect="1"/>
          </p:cNvGraphicFramePr>
          <p:nvPr/>
        </p:nvGraphicFramePr>
        <p:xfrm>
          <a:off x="3708400" y="2060575"/>
          <a:ext cx="12239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4" name="Equation" r:id="rId7" imgW="761669" imgH="393529" progId="Equation.DSMT4">
                  <p:embed/>
                </p:oleObj>
              </mc:Choice>
              <mc:Fallback>
                <p:oleObj name="Equation" r:id="rId7" imgW="761669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060575"/>
                        <a:ext cx="12239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Text Box 16"/>
          <p:cNvSpPr txBox="1">
            <a:spLocks noChangeArrowheads="1"/>
          </p:cNvSpPr>
          <p:nvPr/>
        </p:nvSpPr>
        <p:spPr bwMode="auto">
          <a:xfrm>
            <a:off x="684213" y="1412875"/>
            <a:ext cx="6264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based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first</a:t>
            </a:r>
            <a:r>
              <a:rPr lang="es-ES" sz="1800" dirty="0">
                <a:latin typeface="Calibri" charset="0"/>
              </a:rPr>
              <a:t> and </a:t>
            </a:r>
            <a:r>
              <a:rPr lang="es-ES" sz="1800" dirty="0" err="1">
                <a:latin typeface="Calibri" charset="0"/>
              </a:rPr>
              <a:t>third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n-US" sz="1800" dirty="0">
                <a:latin typeface="Calibri" charset="0"/>
              </a:rPr>
              <a:t>—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robust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statistics</a:t>
            </a:r>
            <a:endParaRPr lang="es-ES" sz="1800" dirty="0">
              <a:latin typeface="Calibri" charset="0"/>
            </a:endParaRPr>
          </a:p>
        </p:txBody>
      </p:sp>
      <p:sp>
        <p:nvSpPr>
          <p:cNvPr id="34825" name="Text Box 17"/>
          <p:cNvSpPr txBox="1">
            <a:spLocks noChangeArrowheads="1"/>
          </p:cNvSpPr>
          <p:nvPr/>
        </p:nvSpPr>
        <p:spPr bwMode="auto">
          <a:xfrm>
            <a:off x="539750" y="2711450"/>
            <a:ext cx="6985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may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used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when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MEDIAN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option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for</a:t>
            </a:r>
            <a:r>
              <a:rPr lang="es-ES" sz="1800" dirty="0">
                <a:latin typeface="Calibri" charset="0"/>
              </a:rPr>
              <a:t> central </a:t>
            </a:r>
            <a:r>
              <a:rPr lang="es-ES" sz="1800" dirty="0" err="1">
                <a:latin typeface="Calibri" charset="0"/>
              </a:rPr>
              <a:t>tendency</a:t>
            </a:r>
            <a:r>
              <a:rPr lang="es-ES" sz="1800" dirty="0">
                <a:latin typeface="Calibri" charset="0"/>
              </a:rPr>
              <a:t>, and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relatively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common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smtClean="0">
                <a:latin typeface="Calibri" charset="0"/>
              </a:rPr>
              <a:t>(</a:t>
            </a:r>
            <a:r>
              <a:rPr lang="es-ES" sz="1800" dirty="0" err="1" smtClean="0">
                <a:latin typeface="Calibri" charset="0"/>
              </a:rPr>
              <a:t>usuallly</a:t>
            </a:r>
            <a:r>
              <a:rPr lang="es-ES" sz="1800" dirty="0" smtClean="0">
                <a:latin typeface="Calibri" charset="0"/>
              </a:rPr>
              <a:t> as “</a:t>
            </a:r>
            <a:r>
              <a:rPr lang="es-ES" sz="1800" dirty="0" err="1" smtClean="0">
                <a:latin typeface="Calibri" charset="0"/>
              </a:rPr>
              <a:t>interquartile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range</a:t>
            </a:r>
            <a:r>
              <a:rPr lang="es-ES" sz="1800" dirty="0" smtClean="0">
                <a:latin typeface="Calibri" charset="0"/>
              </a:rPr>
              <a:t>”, </a:t>
            </a:r>
            <a:r>
              <a:rPr lang="es-ES" sz="1800" dirty="0" err="1" smtClean="0">
                <a:latin typeface="Calibri" charset="0"/>
              </a:rPr>
              <a:t>a.k.a</a:t>
            </a:r>
            <a:r>
              <a:rPr lang="es-ES" sz="1800" dirty="0" smtClean="0">
                <a:latin typeface="Calibri" charset="0"/>
              </a:rPr>
              <a:t>. IQR).</a:t>
            </a:r>
            <a:endParaRPr lang="es-ES" sz="1800" dirty="0">
              <a:latin typeface="Calibri" charset="0"/>
            </a:endParaRP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900113" y="3646488"/>
            <a:ext cx="3598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4. </a:t>
            </a:r>
            <a:r>
              <a:rPr lang="es-ES" sz="1800" dirty="0" err="1">
                <a:latin typeface="Calibri" charset="0"/>
              </a:rPr>
              <a:t>Variation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 smtClean="0">
                <a:latin typeface="Calibri" charset="0"/>
              </a:rPr>
              <a:t>Coefficient</a:t>
            </a:r>
            <a:endParaRPr lang="es-ES" sz="1800" dirty="0">
              <a:latin typeface="Calibri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27538" y="4221163"/>
            <a:ext cx="3168650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" dirty="0"/>
              <a:t>Ratio </a:t>
            </a:r>
            <a:r>
              <a:rPr lang="es-ES" dirty="0" err="1"/>
              <a:t>scale</a:t>
            </a:r>
            <a:endParaRPr lang="es-ES" dirty="0"/>
          </a:p>
        </p:txBody>
      </p:sp>
      <p:sp>
        <p:nvSpPr>
          <p:cNvPr id="34828" name="13 Rectángulo"/>
          <p:cNvSpPr>
            <a:spLocks noChangeArrowheads="1"/>
          </p:cNvSpPr>
          <p:nvPr/>
        </p:nvSpPr>
        <p:spPr bwMode="auto">
          <a:xfrm>
            <a:off x="395288" y="4870450"/>
            <a:ext cx="8208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dirty="0" err="1">
                <a:latin typeface="Calibri" charset="0"/>
              </a:rPr>
              <a:t>Indicates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number</a:t>
            </a:r>
            <a:r>
              <a:rPr lang="es-ES" dirty="0">
                <a:latin typeface="Calibri" charset="0"/>
              </a:rPr>
              <a:t> of times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deviation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average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contains</a:t>
            </a:r>
            <a:r>
              <a:rPr lang="es-ES" dirty="0">
                <a:latin typeface="Calibri" charset="0"/>
              </a:rPr>
              <a:t> mean: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higher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CV </a:t>
            </a:r>
            <a:r>
              <a:rPr lang="es-ES" dirty="0" err="1">
                <a:latin typeface="Calibri" charset="0"/>
              </a:rPr>
              <a:t>greater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variability</a:t>
            </a:r>
            <a:r>
              <a:rPr lang="es-ES" dirty="0">
                <a:latin typeface="Calibri" charset="0"/>
              </a:rPr>
              <a:t>.</a:t>
            </a:r>
          </a:p>
        </p:txBody>
      </p:sp>
      <p:pic>
        <p:nvPicPr>
          <p:cNvPr id="34829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51313"/>
            <a:ext cx="7810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30" name="15 CuadroTexto"/>
          <p:cNvSpPr txBox="1">
            <a:spLocks noChangeArrowheads="1"/>
          </p:cNvSpPr>
          <p:nvPr/>
        </p:nvSpPr>
        <p:spPr bwMode="auto">
          <a:xfrm>
            <a:off x="539750" y="5732463"/>
            <a:ext cx="7848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600" dirty="0" err="1">
                <a:latin typeface="Calibri" charset="0"/>
              </a:rPr>
              <a:t>There</a:t>
            </a:r>
            <a:r>
              <a:rPr lang="es-ES" sz="1600" dirty="0">
                <a:latin typeface="Calibri" charset="0"/>
              </a:rPr>
              <a:t> are no </a:t>
            </a:r>
            <a:r>
              <a:rPr lang="es-ES" sz="1600" dirty="0" err="1">
                <a:latin typeface="Calibri" charset="0"/>
              </a:rPr>
              <a:t>units</a:t>
            </a:r>
            <a:r>
              <a:rPr lang="es-ES" sz="1600" dirty="0">
                <a:latin typeface="Calibri" charset="0"/>
              </a:rPr>
              <a:t>, so </a:t>
            </a:r>
            <a:r>
              <a:rPr lang="es-ES" sz="1600" dirty="0" err="1">
                <a:latin typeface="Calibri" charset="0"/>
              </a:rPr>
              <a:t>it</a:t>
            </a:r>
            <a:r>
              <a:rPr lang="es-ES" sz="1600" dirty="0">
                <a:latin typeface="Calibri" charset="0"/>
              </a:rPr>
              <a:t> </a:t>
            </a:r>
            <a:r>
              <a:rPr lang="es-ES" sz="1600" dirty="0" err="1">
                <a:latin typeface="Calibri" charset="0"/>
              </a:rPr>
              <a:t>allows</a:t>
            </a:r>
            <a:r>
              <a:rPr lang="es-ES" sz="1600" dirty="0">
                <a:latin typeface="Calibri" charset="0"/>
              </a:rPr>
              <a:t> </a:t>
            </a:r>
            <a:r>
              <a:rPr lang="es-ES" sz="1600" dirty="0" err="1">
                <a:latin typeface="Calibri" charset="0"/>
              </a:rPr>
              <a:t>the</a:t>
            </a:r>
            <a:r>
              <a:rPr lang="es-ES" sz="1600" dirty="0">
                <a:latin typeface="Calibri" charset="0"/>
              </a:rPr>
              <a:t>  </a:t>
            </a:r>
            <a:r>
              <a:rPr lang="es-ES" sz="1600" dirty="0" err="1">
                <a:latin typeface="Calibri" charset="0"/>
              </a:rPr>
              <a:t>comparison</a:t>
            </a:r>
            <a:r>
              <a:rPr lang="es-ES" sz="1600" dirty="0">
                <a:latin typeface="Calibri" charset="0"/>
              </a:rPr>
              <a:t> </a:t>
            </a:r>
            <a:r>
              <a:rPr lang="es-ES" sz="1600" dirty="0" err="1">
                <a:latin typeface="Calibri" charset="0"/>
              </a:rPr>
              <a:t>between</a:t>
            </a:r>
            <a:r>
              <a:rPr lang="es-ES" sz="1600" dirty="0">
                <a:latin typeface="Calibri" charset="0"/>
              </a:rPr>
              <a:t> </a:t>
            </a:r>
            <a:r>
              <a:rPr lang="es-ES" sz="1600" dirty="0" err="1">
                <a:latin typeface="Calibri" charset="0"/>
              </a:rPr>
              <a:t>different</a:t>
            </a:r>
            <a:r>
              <a:rPr lang="es-ES" sz="1600" dirty="0">
                <a:latin typeface="Calibri" charset="0"/>
              </a:rPr>
              <a:t> variables.</a:t>
            </a:r>
          </a:p>
        </p:txBody>
      </p:sp>
      <p:cxnSp>
        <p:nvCxnSpPr>
          <p:cNvPr id="18" name="17 Conector recto"/>
          <p:cNvCxnSpPr/>
          <p:nvPr/>
        </p:nvCxnSpPr>
        <p:spPr>
          <a:xfrm>
            <a:off x="1403350" y="3500438"/>
            <a:ext cx="5400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 rot="16200000">
            <a:off x="7345091" y="1016352"/>
            <a:ext cx="1292662" cy="180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es-ES" dirty="0" smtClean="0">
                <a:latin typeface="Calibri" charset="0"/>
              </a:rPr>
              <a:t>JASP </a:t>
            </a:r>
            <a:r>
              <a:rPr lang="es-ES" dirty="0" err="1" smtClean="0">
                <a:latin typeface="Calibri" charset="0"/>
              </a:rPr>
              <a:t>indicated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“</a:t>
            </a:r>
            <a:r>
              <a:rPr lang="es-ES" b="1" dirty="0" err="1" smtClean="0">
                <a:latin typeface="Calibri" charset="0"/>
              </a:rPr>
              <a:t>interquartile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range</a:t>
            </a:r>
            <a:r>
              <a:rPr lang="es-ES" dirty="0" smtClean="0">
                <a:latin typeface="Calibri" charset="0"/>
              </a:rPr>
              <a:t>”, </a:t>
            </a:r>
            <a:r>
              <a:rPr lang="es-ES" dirty="0" err="1" smtClean="0">
                <a:latin typeface="Calibri" charset="0"/>
              </a:rPr>
              <a:t>which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just</a:t>
            </a:r>
            <a:r>
              <a:rPr lang="es-ES" dirty="0" smtClean="0">
                <a:latin typeface="Calibri" charset="0"/>
              </a:rPr>
              <a:t> Q</a:t>
            </a:r>
            <a:r>
              <a:rPr lang="es-ES" sz="1400" dirty="0" smtClean="0">
                <a:latin typeface="Calibri" charset="0"/>
              </a:rPr>
              <a:t>3</a:t>
            </a:r>
            <a:r>
              <a:rPr lang="es-ES" dirty="0" smtClean="0">
                <a:latin typeface="Calibri" charset="0"/>
              </a:rPr>
              <a:t>-Q</a:t>
            </a:r>
            <a:r>
              <a:rPr lang="es-ES" sz="1400" dirty="0" smtClean="0">
                <a:latin typeface="Calibri" charset="0"/>
              </a:rPr>
              <a:t>1</a:t>
            </a:r>
            <a:r>
              <a:rPr lang="es-ES" dirty="0" smtClean="0">
                <a:latin typeface="Calibri" charset="0"/>
              </a:rPr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A07C985C-07A8-6642-96FA-FE90E1FEB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79200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2400" b="1" dirty="0" err="1"/>
              <a:t>Robust</a:t>
            </a:r>
            <a:r>
              <a:rPr lang="es-ES" altLang="es-ES" sz="2400" b="1" dirty="0"/>
              <a:t> </a:t>
            </a:r>
            <a:r>
              <a:rPr lang="es-ES" altLang="es-ES" sz="2400" b="1" dirty="0" err="1"/>
              <a:t>measures</a:t>
            </a:r>
            <a:r>
              <a:rPr lang="es-ES" altLang="es-ES" sz="2400" b="1" dirty="0"/>
              <a:t> of </a:t>
            </a:r>
            <a:r>
              <a:rPr lang="es-ES" altLang="es-ES" sz="2400" b="1" dirty="0" err="1"/>
              <a:t>variability</a:t>
            </a:r>
            <a:endParaRPr lang="es-ES" altLang="es-ES" sz="24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2400" dirty="0"/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15AAA618-8A0A-9148-872A-A1ADCF50A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7129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/>
              <a:t>MAD (Median of </a:t>
            </a:r>
            <a:r>
              <a:rPr lang="es-ES" altLang="es-ES" sz="1800" dirty="0" err="1"/>
              <a:t>Absolute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Deviations</a:t>
            </a:r>
            <a:r>
              <a:rPr lang="es-ES" altLang="es-ES" sz="1800" dirty="0"/>
              <a:t>)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C96B4A7C-B412-B34C-8E61-ACDBC5E12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528" y="2812646"/>
            <a:ext cx="770413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err="1"/>
              <a:t>The</a:t>
            </a:r>
            <a:r>
              <a:rPr lang="es-ES" altLang="es-ES" sz="1800" dirty="0"/>
              <a:t> MAD </a:t>
            </a:r>
            <a:r>
              <a:rPr lang="es-ES" altLang="es-ES" sz="1800" dirty="0" err="1"/>
              <a:t>is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much</a:t>
            </a:r>
            <a:r>
              <a:rPr lang="es-ES" altLang="es-ES" sz="1800" dirty="0"/>
              <a:t> more </a:t>
            </a:r>
            <a:r>
              <a:rPr lang="es-ES" altLang="es-ES" sz="1800" dirty="0" err="1"/>
              <a:t>resistant</a:t>
            </a:r>
            <a:r>
              <a:rPr lang="es-ES" altLang="es-ES" sz="1800" dirty="0"/>
              <a:t> to </a:t>
            </a:r>
            <a:r>
              <a:rPr lang="es-ES" altLang="es-ES" sz="1800" dirty="0" err="1"/>
              <a:t>outliers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than</a:t>
            </a:r>
            <a:r>
              <a:rPr lang="es-ES" altLang="es-ES" sz="1800" dirty="0"/>
              <a:t>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standard </a:t>
            </a:r>
            <a:r>
              <a:rPr lang="es-ES" altLang="es-ES" sz="1800" dirty="0" err="1"/>
              <a:t>deviation</a:t>
            </a:r>
            <a:r>
              <a:rPr lang="es-ES" altLang="es-ES" sz="1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err="1"/>
              <a:t>Example</a:t>
            </a:r>
            <a:r>
              <a:rPr lang="es-ES" altLang="es-ES" sz="1800" dirty="0"/>
              <a:t>: 2,2,3,4,5,6,6  (Mean=4)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err="1"/>
              <a:t>Absolute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deviations</a:t>
            </a:r>
            <a:r>
              <a:rPr lang="es-ES" altLang="es-ES" sz="1800" dirty="0"/>
              <a:t>: 2, 2, 1, 0, 1, 2, 2. ------</a:t>
            </a:r>
            <a:r>
              <a:rPr lang="es-ES" altLang="es-ES" sz="1800" dirty="0" err="1"/>
              <a:t>ordered</a:t>
            </a:r>
            <a:r>
              <a:rPr lang="es-ES" altLang="es-ES" sz="1800" dirty="0"/>
              <a:t> 0 </a:t>
            </a:r>
            <a:r>
              <a:rPr lang="es-ES" altLang="es-ES" sz="1800"/>
              <a:t>1 1 </a:t>
            </a:r>
            <a:r>
              <a:rPr lang="es-ES" altLang="es-ES" sz="1800" dirty="0"/>
              <a:t>2 2 2 2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/>
              <a:t>MAD=2 (i.e.,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median of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absolute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deviations</a:t>
            </a:r>
            <a:r>
              <a:rPr lang="es-ES" altLang="es-ES" sz="1800" dirty="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err="1"/>
              <a:t>It</a:t>
            </a:r>
            <a:r>
              <a:rPr lang="es-ES" altLang="es-ES" sz="1800" dirty="0"/>
              <a:t> </a:t>
            </a:r>
            <a:r>
              <a:rPr lang="es-ES" altLang="es-ES" sz="1800" dirty="0" err="1"/>
              <a:t>is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often</a:t>
            </a:r>
            <a:r>
              <a:rPr lang="es-ES" altLang="es-ES" sz="1800" dirty="0"/>
              <a:t> </a:t>
            </a:r>
            <a:r>
              <a:rPr lang="es-ES" altLang="es-ES" sz="1800" dirty="0" err="1"/>
              <a:t>multiplied</a:t>
            </a:r>
            <a:r>
              <a:rPr lang="es-ES" altLang="es-ES" sz="1800" dirty="0"/>
              <a:t> </a:t>
            </a:r>
            <a:r>
              <a:rPr lang="es-ES" altLang="es-ES" sz="1800" dirty="0" err="1"/>
              <a:t>by</a:t>
            </a:r>
            <a:r>
              <a:rPr lang="es-ES" altLang="es-ES" sz="1800" dirty="0"/>
              <a:t> a </a:t>
            </a:r>
            <a:r>
              <a:rPr lang="es-ES" altLang="es-ES" sz="1800" dirty="0" err="1"/>
              <a:t>scaling</a:t>
            </a:r>
            <a:r>
              <a:rPr lang="es-ES" altLang="es-ES" sz="1800" dirty="0"/>
              <a:t> factor to </a:t>
            </a:r>
            <a:r>
              <a:rPr lang="es-ES" altLang="es-ES" sz="1800" dirty="0" err="1"/>
              <a:t>provide</a:t>
            </a:r>
            <a:r>
              <a:rPr lang="es-ES" altLang="es-ES" sz="1800" dirty="0"/>
              <a:t> (</a:t>
            </a:r>
            <a:r>
              <a:rPr lang="es-ES" altLang="es-ES" sz="1800" dirty="0" err="1"/>
              <a:t>somewhat</a:t>
            </a:r>
            <a:r>
              <a:rPr lang="es-ES" altLang="es-ES" sz="1800" dirty="0"/>
              <a:t>) similar </a:t>
            </a:r>
            <a:r>
              <a:rPr lang="es-ES" altLang="es-ES" sz="1800" dirty="0" err="1"/>
              <a:t>estimations</a:t>
            </a:r>
            <a:r>
              <a:rPr lang="es-ES" altLang="es-ES" sz="1800" dirty="0"/>
              <a:t> as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standard </a:t>
            </a:r>
            <a:r>
              <a:rPr lang="es-ES" altLang="es-ES" sz="1800" dirty="0" err="1"/>
              <a:t>deviation</a:t>
            </a:r>
            <a:r>
              <a:rPr lang="es-ES" altLang="es-ES" sz="1800" dirty="0"/>
              <a:t>—</a:t>
            </a:r>
            <a:r>
              <a:rPr lang="es-ES" altLang="es-ES" sz="1800" dirty="0" err="1"/>
              <a:t>this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may</a:t>
            </a:r>
            <a:r>
              <a:rPr lang="es-ES" altLang="es-ES" sz="1800" dirty="0"/>
              <a:t> </a:t>
            </a:r>
            <a:r>
              <a:rPr lang="es-ES" altLang="es-ES" sz="1800" dirty="0" err="1"/>
              <a:t>depend</a:t>
            </a:r>
            <a:r>
              <a:rPr lang="es-ES" altLang="es-ES" sz="1800" dirty="0"/>
              <a:t> </a:t>
            </a:r>
            <a:r>
              <a:rPr lang="es-ES" altLang="es-ES" sz="1800" dirty="0" err="1"/>
              <a:t>on</a:t>
            </a:r>
            <a:r>
              <a:rPr lang="es-ES" altLang="es-ES" sz="1800" dirty="0"/>
              <a:t>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underlying</a:t>
            </a:r>
            <a:r>
              <a:rPr lang="es-ES" altLang="es-ES" sz="1800" dirty="0"/>
              <a:t> </a:t>
            </a:r>
            <a:r>
              <a:rPr lang="es-ES" altLang="es-ES" sz="1800" dirty="0" err="1"/>
              <a:t>distribution</a:t>
            </a:r>
            <a:r>
              <a:rPr lang="es-ES" altLang="es-ES" sz="1800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ES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/>
              <a:t>JASP </a:t>
            </a:r>
            <a:r>
              <a:rPr lang="es-ES" altLang="es-ES" sz="1800" dirty="0" err="1"/>
              <a:t>provides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this</a:t>
            </a:r>
            <a:r>
              <a:rPr lang="es-ES" altLang="es-ES" sz="1800" dirty="0"/>
              <a:t> </a:t>
            </a:r>
            <a:r>
              <a:rPr lang="es-ES" altLang="es-ES" sz="1800" dirty="0" err="1"/>
              <a:t>index</a:t>
            </a:r>
            <a:r>
              <a:rPr lang="es-ES" altLang="es-ES" sz="1800" dirty="0"/>
              <a:t> (</a:t>
            </a:r>
            <a:r>
              <a:rPr lang="es-ES" altLang="es-ES" sz="1800" dirty="0" err="1"/>
              <a:t>both</a:t>
            </a:r>
            <a:r>
              <a:rPr lang="es-ES" altLang="es-ES" sz="1800" dirty="0"/>
              <a:t> </a:t>
            </a:r>
            <a:r>
              <a:rPr lang="es-ES" altLang="es-ES" sz="1800" dirty="0" err="1"/>
              <a:t>without</a:t>
            </a:r>
            <a:r>
              <a:rPr lang="es-ES" altLang="es-ES" sz="1800" dirty="0"/>
              <a:t> and </a:t>
            </a:r>
            <a:r>
              <a:rPr lang="es-ES" altLang="es-ES" sz="1800" dirty="0" err="1"/>
              <a:t>with</a:t>
            </a:r>
            <a:r>
              <a:rPr lang="es-ES" altLang="es-ES" sz="1800" dirty="0"/>
              <a:t> </a:t>
            </a:r>
            <a:r>
              <a:rPr lang="es-ES" altLang="es-ES" sz="1800" dirty="0" err="1"/>
              <a:t>the</a:t>
            </a:r>
            <a:r>
              <a:rPr lang="es-ES" altLang="es-ES" sz="1800" dirty="0"/>
              <a:t> </a:t>
            </a:r>
            <a:r>
              <a:rPr lang="es-ES" altLang="es-ES" sz="1800" dirty="0" err="1"/>
              <a:t>correction</a:t>
            </a:r>
            <a:r>
              <a:rPr lang="es-ES" altLang="es-ES" sz="1800" dirty="0"/>
              <a:t>).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842C067-9D20-9048-BABD-107334ECB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087752"/>
            <a:ext cx="2755900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8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476375" y="476250"/>
            <a:ext cx="6192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>
                <a:latin typeface="Calibri" charset="0"/>
              </a:rPr>
              <a:t>Central Tendency</a:t>
            </a: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827088" y="1916113"/>
            <a:ext cx="7129288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Measures</a:t>
            </a:r>
            <a:r>
              <a:rPr lang="es-ES" sz="1800" dirty="0">
                <a:latin typeface="Calibri" charset="0"/>
              </a:rPr>
              <a:t> of central </a:t>
            </a:r>
            <a:r>
              <a:rPr lang="es-ES" sz="1800" dirty="0" err="1">
                <a:latin typeface="Calibri" charset="0"/>
              </a:rPr>
              <a:t>tenden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indicate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value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representative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bulk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data: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Example</a:t>
            </a:r>
            <a:r>
              <a:rPr lang="es-ES" sz="1800" dirty="0">
                <a:latin typeface="Calibri" charset="0"/>
              </a:rPr>
              <a:t>: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 4,7,5,6,5,4,5,5,5,6,5,4,4,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clear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eye</a:t>
            </a:r>
            <a:r>
              <a:rPr lang="es-ES" sz="1800" dirty="0">
                <a:latin typeface="Calibri" charset="0"/>
              </a:rPr>
              <a:t>)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center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around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five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which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could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taken</a:t>
            </a:r>
            <a:r>
              <a:rPr lang="es-ES" sz="1800" dirty="0">
                <a:latin typeface="Calibri" charset="0"/>
              </a:rPr>
              <a:t> as </a:t>
            </a: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index</a:t>
            </a:r>
            <a:r>
              <a:rPr lang="es-ES" sz="1800" dirty="0">
                <a:latin typeface="Calibri" charset="0"/>
              </a:rPr>
              <a:t> of central </a:t>
            </a:r>
            <a:r>
              <a:rPr lang="es-ES" sz="1800" dirty="0" err="1">
                <a:latin typeface="Calibri" charset="0"/>
              </a:rPr>
              <a:t>tendency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95288" y="5229225"/>
            <a:ext cx="8137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see</a:t>
            </a:r>
            <a:r>
              <a:rPr lang="es-ES" sz="1800" dirty="0">
                <a:latin typeface="Calibri" charset="0"/>
              </a:rPr>
              <a:t> 3 </a:t>
            </a:r>
            <a:r>
              <a:rPr lang="es-ES" sz="1800" dirty="0" err="1">
                <a:latin typeface="Calibri" charset="0"/>
              </a:rPr>
              <a:t>most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common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indices</a:t>
            </a:r>
            <a:r>
              <a:rPr lang="es-ES" sz="1800" dirty="0">
                <a:latin typeface="Calibri" charset="0"/>
              </a:rPr>
              <a:t> central </a:t>
            </a:r>
            <a:r>
              <a:rPr lang="es-ES" sz="1800" dirty="0" err="1">
                <a:latin typeface="Calibri" charset="0"/>
              </a:rPr>
              <a:t>tendency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mode</a:t>
            </a:r>
            <a:r>
              <a:rPr lang="es-ES" sz="1800" dirty="0">
                <a:latin typeface="Calibri" charset="0"/>
              </a:rPr>
              <a:t>, mean and median) </a:t>
            </a:r>
            <a:r>
              <a:rPr lang="es-ES" sz="1800" dirty="0" err="1">
                <a:latin typeface="Calibri" charset="0"/>
              </a:rPr>
              <a:t>first</a:t>
            </a:r>
            <a:r>
              <a:rPr lang="es-ES" sz="1800" dirty="0">
                <a:latin typeface="Calibri" charset="0"/>
              </a:rPr>
              <a:t>. </a:t>
            </a:r>
            <a:r>
              <a:rPr lang="es-ES" sz="1800" dirty="0" err="1">
                <a:latin typeface="Calibri" charset="0"/>
              </a:rPr>
              <a:t>Then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see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other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indices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3"/>
          <p:cNvSpPr txBox="1">
            <a:spLocks noChangeArrowheads="1"/>
          </p:cNvSpPr>
          <p:nvPr/>
        </p:nvSpPr>
        <p:spPr bwMode="auto">
          <a:xfrm>
            <a:off x="1908175" y="765175"/>
            <a:ext cx="5543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>
                <a:latin typeface="Calibri" charset="0"/>
              </a:rPr>
              <a:t>4. </a:t>
            </a:r>
            <a:r>
              <a:rPr lang="es-ES" sz="3200"/>
              <a:t>Asymmetry</a:t>
            </a:r>
            <a:endParaRPr lang="es-ES" sz="3200" b="1">
              <a:latin typeface="Calibri" charset="0"/>
            </a:endParaRPr>
          </a:p>
        </p:txBody>
      </p:sp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827088" y="1916113"/>
            <a:ext cx="669766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s-ES" sz="1800" dirty="0"/>
          </a:p>
          <a:p>
            <a:endParaRPr lang="es-ES" sz="1800" b="1" dirty="0"/>
          </a:p>
          <a:p>
            <a:r>
              <a:rPr lang="es-ES" sz="1800" dirty="0"/>
              <a:t>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above</a:t>
            </a:r>
            <a:r>
              <a:rPr lang="es-ES" sz="1800" dirty="0"/>
              <a:t> </a:t>
            </a:r>
            <a:r>
              <a:rPr lang="es-ES" sz="1800" dirty="0" err="1"/>
              <a:t>two</a:t>
            </a:r>
            <a:r>
              <a:rPr lang="es-ES" sz="1800" dirty="0"/>
              <a:t> </a:t>
            </a:r>
            <a:r>
              <a:rPr lang="es-ES" sz="1800" dirty="0" err="1"/>
              <a:t>points</a:t>
            </a:r>
            <a:r>
              <a:rPr lang="es-ES" sz="1800" dirty="0"/>
              <a:t> </a:t>
            </a:r>
            <a:r>
              <a:rPr lang="es-ES" sz="1800" dirty="0" err="1"/>
              <a:t>we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</a:t>
            </a:r>
            <a:r>
              <a:rPr lang="es-ES" sz="1800" dirty="0" err="1"/>
              <a:t>seen</a:t>
            </a:r>
            <a:r>
              <a:rPr lang="es-ES" sz="1800" dirty="0"/>
              <a:t> </a:t>
            </a:r>
            <a:r>
              <a:rPr lang="es-ES" sz="1800" dirty="0" err="1"/>
              <a:t>measures</a:t>
            </a:r>
            <a:r>
              <a:rPr lang="es-ES" sz="1800" dirty="0"/>
              <a:t> of central </a:t>
            </a:r>
            <a:r>
              <a:rPr lang="es-ES" sz="1800" dirty="0" err="1"/>
              <a:t>tendency</a:t>
            </a:r>
            <a:r>
              <a:rPr lang="es-ES" sz="1800" dirty="0"/>
              <a:t> and </a:t>
            </a:r>
            <a:r>
              <a:rPr lang="es-ES" sz="1800" dirty="0" err="1"/>
              <a:t>variability</a:t>
            </a:r>
            <a:r>
              <a:rPr lang="es-ES" sz="1800" dirty="0"/>
              <a:t>.</a:t>
            </a:r>
          </a:p>
          <a:p>
            <a:endParaRPr lang="es-ES" sz="1800" dirty="0"/>
          </a:p>
          <a:p>
            <a:r>
              <a:rPr lang="es-ES" sz="1800" dirty="0" err="1"/>
              <a:t>While</a:t>
            </a:r>
            <a:r>
              <a:rPr lang="es-ES" sz="1800" dirty="0"/>
              <a:t> </a:t>
            </a:r>
            <a:r>
              <a:rPr lang="es-ES" sz="1800" dirty="0" err="1"/>
              <a:t>obtaining</a:t>
            </a:r>
            <a:r>
              <a:rPr lang="es-ES" sz="1800" dirty="0"/>
              <a:t> </a:t>
            </a:r>
            <a:r>
              <a:rPr lang="es-ES" sz="1800" dirty="0" err="1"/>
              <a:t>such</a:t>
            </a:r>
            <a:r>
              <a:rPr lang="es-ES" sz="1800" dirty="0"/>
              <a:t> </a:t>
            </a:r>
            <a:r>
              <a:rPr lang="es-ES" sz="1800" dirty="0" err="1"/>
              <a:t>measures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key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describe a </a:t>
            </a:r>
            <a:r>
              <a:rPr lang="es-ES" sz="1800" dirty="0" err="1"/>
              <a:t>sample</a:t>
            </a:r>
            <a:r>
              <a:rPr lang="es-ES" sz="1800" dirty="0"/>
              <a:t> and </a:t>
            </a:r>
            <a:r>
              <a:rPr lang="es-ES" sz="1800" dirty="0" err="1"/>
              <a:t>make</a:t>
            </a:r>
            <a:r>
              <a:rPr lang="es-ES" sz="1800" dirty="0"/>
              <a:t> </a:t>
            </a:r>
            <a:r>
              <a:rPr lang="es-ES" sz="1800" dirty="0" err="1"/>
              <a:t>inferences</a:t>
            </a:r>
            <a:r>
              <a:rPr lang="es-ES" sz="1800" dirty="0"/>
              <a:t> </a:t>
            </a:r>
            <a:r>
              <a:rPr lang="es-ES" sz="1800" dirty="0" err="1"/>
              <a:t>about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population</a:t>
            </a:r>
            <a:r>
              <a:rPr lang="es-ES" sz="1800" dirty="0"/>
              <a:t> of </a:t>
            </a:r>
            <a:r>
              <a:rPr lang="es-ES" sz="1800" dirty="0" err="1"/>
              <a:t>origin</a:t>
            </a:r>
            <a:r>
              <a:rPr lang="es-ES" sz="1800" dirty="0"/>
              <a:t>, </a:t>
            </a:r>
            <a:r>
              <a:rPr lang="es-ES" sz="1800" dirty="0" err="1"/>
              <a:t>it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also</a:t>
            </a:r>
            <a:r>
              <a:rPr lang="es-ES" sz="1800" dirty="0"/>
              <a:t> </a:t>
            </a:r>
            <a:r>
              <a:rPr lang="es-ES" sz="1800" dirty="0" err="1"/>
              <a:t>essential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know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form</a:t>
            </a:r>
            <a:r>
              <a:rPr lang="es-ES" sz="1800" dirty="0"/>
              <a:t> of a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obtain</a:t>
            </a:r>
            <a:r>
              <a:rPr lang="es-ES" sz="1800" dirty="0"/>
              <a:t> </a:t>
            </a:r>
            <a:r>
              <a:rPr lang="es-ES" sz="1800" dirty="0" err="1"/>
              <a:t>an</a:t>
            </a:r>
            <a:r>
              <a:rPr lang="es-ES" sz="1800" dirty="0"/>
              <a:t> </a:t>
            </a:r>
            <a:r>
              <a:rPr lang="es-ES" sz="1800" dirty="0" err="1"/>
              <a:t>adequate</a:t>
            </a:r>
            <a:r>
              <a:rPr lang="es-ES" sz="1800" dirty="0"/>
              <a:t> </a:t>
            </a:r>
            <a:r>
              <a:rPr lang="es-ES" sz="1800" dirty="0" err="1"/>
              <a:t>characterization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shape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data </a:t>
            </a:r>
            <a:r>
              <a:rPr lang="es-ES" sz="1800" dirty="0" err="1"/>
              <a:t>distribution</a:t>
            </a:r>
            <a:r>
              <a:rPr lang="es-ES" sz="1800" dirty="0"/>
              <a:t>.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1908175" y="765175"/>
            <a:ext cx="2879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>
                <a:latin typeface="Calibri" charset="0"/>
              </a:rPr>
              <a:t>Asymmetry</a:t>
            </a:r>
          </a:p>
        </p:txBody>
      </p:sp>
      <p:sp>
        <p:nvSpPr>
          <p:cNvPr id="36866" name="Text Box 6"/>
          <p:cNvSpPr txBox="1">
            <a:spLocks noChangeArrowheads="1"/>
          </p:cNvSpPr>
          <p:nvPr/>
        </p:nvSpPr>
        <p:spPr bwMode="auto">
          <a:xfrm>
            <a:off x="755650" y="1557338"/>
            <a:ext cx="73453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While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easy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have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idea of </a:t>
            </a:r>
            <a:r>
              <a:rPr lang="es-ES" sz="1800" dirty="0" err="1">
                <a:latin typeface="Calibri" charset="0"/>
              </a:rPr>
              <a:t>whether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symmetrical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not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after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seeing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graphical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representation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e.g</a:t>
            </a:r>
            <a:r>
              <a:rPr lang="es-ES" sz="1800" dirty="0">
                <a:latin typeface="Calibri" charset="0"/>
              </a:rPr>
              <a:t>., a </a:t>
            </a:r>
            <a:r>
              <a:rPr lang="es-ES" sz="1800" dirty="0" err="1">
                <a:latin typeface="Calibri" charset="0"/>
              </a:rPr>
              <a:t>histogram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or</a:t>
            </a:r>
            <a:r>
              <a:rPr lang="es-ES" sz="1800" dirty="0">
                <a:latin typeface="Calibri" charset="0"/>
              </a:rPr>
              <a:t> a box-and-</a:t>
            </a:r>
            <a:r>
              <a:rPr lang="es-ES" sz="1800" dirty="0" err="1">
                <a:latin typeface="Calibri" charset="0"/>
              </a:rPr>
              <a:t>whisker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diagram</a:t>
            </a:r>
            <a:r>
              <a:rPr lang="es-ES" sz="1800" dirty="0">
                <a:latin typeface="Calibri" charset="0"/>
              </a:rPr>
              <a:t>),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important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quantify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asymmetry</a:t>
            </a:r>
            <a:r>
              <a:rPr lang="es-ES" sz="1800" dirty="0">
                <a:latin typeface="Calibri" charset="0"/>
              </a:rPr>
              <a:t> of a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Recall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when</a:t>
            </a:r>
            <a:r>
              <a:rPr lang="es-ES" sz="1800" dirty="0">
                <a:latin typeface="Calibri" charset="0"/>
              </a:rPr>
              <a:t> data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symmetric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mean, median and </a:t>
            </a:r>
            <a:r>
              <a:rPr lang="es-ES" sz="1800" dirty="0" err="1">
                <a:latin typeface="Calibri" charset="0"/>
              </a:rPr>
              <a:t>mode</a:t>
            </a:r>
            <a:r>
              <a:rPr lang="es-ES" sz="1800" dirty="0">
                <a:latin typeface="Calibri" charset="0"/>
              </a:rPr>
              <a:t> match. (And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same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shape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left</a:t>
            </a:r>
            <a:r>
              <a:rPr lang="es-ES" sz="1800" dirty="0">
                <a:latin typeface="Calibri" charset="0"/>
              </a:rPr>
              <a:t> and </a:t>
            </a:r>
            <a:r>
              <a:rPr lang="es-ES" sz="1800" dirty="0" err="1">
                <a:latin typeface="Calibri" charset="0"/>
              </a:rPr>
              <a:t>right</a:t>
            </a:r>
            <a:r>
              <a:rPr lang="es-ES" sz="1800" dirty="0">
                <a:latin typeface="Calibri" charset="0"/>
              </a:rPr>
              <a:t> of center)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While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many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psychological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assumed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tend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symmetrical</a:t>
            </a:r>
            <a:r>
              <a:rPr lang="es-ES" sz="1800" dirty="0">
                <a:latin typeface="Calibri" charset="0"/>
              </a:rPr>
              <a:t> and </a:t>
            </a:r>
            <a:r>
              <a:rPr lang="es-ES" sz="1800" dirty="0" err="1">
                <a:latin typeface="Calibri" charset="0"/>
              </a:rPr>
              <a:t>unimodal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many</a:t>
            </a:r>
            <a:r>
              <a:rPr lang="es-ES" sz="1800" dirty="0">
                <a:latin typeface="Calibri" charset="0"/>
              </a:rPr>
              <a:t> cases </a:t>
            </a: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find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asymmetric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e.g</a:t>
            </a:r>
            <a:r>
              <a:rPr lang="es-ES" sz="1800" dirty="0">
                <a:latin typeface="Calibri" charset="0"/>
              </a:rPr>
              <a:t>., </a:t>
            </a:r>
            <a:r>
              <a:rPr lang="es-ES" sz="1800" dirty="0" err="1">
                <a:latin typeface="Calibri" charset="0"/>
              </a:rPr>
              <a:t>distributions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reaction</a:t>
            </a:r>
            <a:r>
              <a:rPr lang="es-ES" sz="1800" dirty="0">
                <a:latin typeface="Calibri" charset="0"/>
              </a:rPr>
              <a:t> times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almost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any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task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positive </a:t>
            </a:r>
            <a:r>
              <a:rPr lang="es-ES" sz="1800" dirty="0" err="1">
                <a:latin typeface="Calibri" charset="0"/>
              </a:rPr>
              <a:t>asymmetric</a:t>
            </a:r>
            <a:r>
              <a:rPr lang="es-ES" sz="1800" dirty="0">
                <a:latin typeface="Calibri" charset="0"/>
              </a:rPr>
              <a:t>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2195513" y="549275"/>
            <a:ext cx="381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Positive asymmetry</a:t>
            </a:r>
          </a:p>
        </p:txBody>
      </p:sp>
      <p:sp>
        <p:nvSpPr>
          <p:cNvPr id="37890" name="Line 4"/>
          <p:cNvSpPr>
            <a:spLocks noChangeShapeType="1"/>
          </p:cNvSpPr>
          <p:nvPr/>
        </p:nvSpPr>
        <p:spPr bwMode="auto">
          <a:xfrm>
            <a:off x="468313" y="2232025"/>
            <a:ext cx="8001000" cy="1588"/>
          </a:xfrm>
          <a:prstGeom prst="line">
            <a:avLst/>
          </a:prstGeom>
          <a:noFill/>
          <a:ln w="457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891" name="Freeform 5"/>
          <p:cNvSpPr>
            <a:spLocks noChangeArrowheads="1"/>
          </p:cNvSpPr>
          <p:nvPr/>
        </p:nvSpPr>
        <p:spPr bwMode="auto">
          <a:xfrm>
            <a:off x="773113" y="860425"/>
            <a:ext cx="7770812" cy="1370013"/>
          </a:xfrm>
          <a:custGeom>
            <a:avLst/>
            <a:gdLst>
              <a:gd name="T0" fmla="*/ 0 w 21591"/>
              <a:gd name="T1" fmla="*/ 2147483647 h 3811"/>
              <a:gd name="T2" fmla="*/ 2147483647 w 21591"/>
              <a:gd name="T3" fmla="*/ 2147483647 h 3811"/>
              <a:gd name="T4" fmla="*/ 2147483647 w 21591"/>
              <a:gd name="T5" fmla="*/ 2147483647 h 3811"/>
              <a:gd name="T6" fmla="*/ 2147483647 w 21591"/>
              <a:gd name="T7" fmla="*/ 2147483647 h 3811"/>
              <a:gd name="T8" fmla="*/ 2147483647 w 21591"/>
              <a:gd name="T9" fmla="*/ 2147483647 h 3811"/>
              <a:gd name="T10" fmla="*/ 2147483647 w 21591"/>
              <a:gd name="T11" fmla="*/ 2147483647 h 3811"/>
              <a:gd name="T12" fmla="*/ 2147483647 w 21591"/>
              <a:gd name="T13" fmla="*/ 2147483647 h 3811"/>
              <a:gd name="T14" fmla="*/ 2147483647 w 21591"/>
              <a:gd name="T15" fmla="*/ 2147483647 h 3811"/>
              <a:gd name="T16" fmla="*/ 2147483647 w 21591"/>
              <a:gd name="T17" fmla="*/ 2147483647 h 3811"/>
              <a:gd name="T18" fmla="*/ 2147483647 w 21591"/>
              <a:gd name="T19" fmla="*/ 2147483647 h 3811"/>
              <a:gd name="T20" fmla="*/ 2147483647 w 21591"/>
              <a:gd name="T21" fmla="*/ 2147483647 h 38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591"/>
              <a:gd name="T34" fmla="*/ 0 h 3811"/>
              <a:gd name="T35" fmla="*/ 21591 w 21591"/>
              <a:gd name="T36" fmla="*/ 3811 h 38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591" h="3811">
                <a:moveTo>
                  <a:pt x="0" y="3810"/>
                </a:moveTo>
                <a:cubicBezTo>
                  <a:pt x="123" y="3541"/>
                  <a:pt x="278" y="3270"/>
                  <a:pt x="423" y="2829"/>
                </a:cubicBezTo>
                <a:cubicBezTo>
                  <a:pt x="569" y="2388"/>
                  <a:pt x="723" y="1602"/>
                  <a:pt x="864" y="1159"/>
                </a:cubicBezTo>
                <a:cubicBezTo>
                  <a:pt x="1005" y="715"/>
                  <a:pt x="1063" y="333"/>
                  <a:pt x="1270" y="166"/>
                </a:cubicBezTo>
                <a:cubicBezTo>
                  <a:pt x="1477" y="0"/>
                  <a:pt x="1764" y="2"/>
                  <a:pt x="2117" y="166"/>
                </a:cubicBezTo>
                <a:cubicBezTo>
                  <a:pt x="2469" y="329"/>
                  <a:pt x="2928" y="820"/>
                  <a:pt x="3387" y="1147"/>
                </a:cubicBezTo>
                <a:cubicBezTo>
                  <a:pt x="3845" y="1474"/>
                  <a:pt x="4269" y="1894"/>
                  <a:pt x="4868" y="2128"/>
                </a:cubicBezTo>
                <a:cubicBezTo>
                  <a:pt x="5468" y="2361"/>
                  <a:pt x="5962" y="2431"/>
                  <a:pt x="6985" y="2549"/>
                </a:cubicBezTo>
                <a:cubicBezTo>
                  <a:pt x="8008" y="2665"/>
                  <a:pt x="9525" y="2712"/>
                  <a:pt x="11007" y="2829"/>
                </a:cubicBezTo>
                <a:cubicBezTo>
                  <a:pt x="12488" y="2945"/>
                  <a:pt x="14111" y="3086"/>
                  <a:pt x="15875" y="3249"/>
                </a:cubicBezTo>
                <a:cubicBezTo>
                  <a:pt x="17639" y="3413"/>
                  <a:pt x="20638" y="3716"/>
                  <a:pt x="21590" y="3810"/>
                </a:cubicBezTo>
              </a:path>
            </a:pathLst>
          </a:custGeom>
          <a:noFill/>
          <a:ln w="5724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>
            <a:off x="1331913" y="20875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900113" y="2492375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Moda</a:t>
            </a:r>
          </a:p>
        </p:txBody>
      </p:sp>
      <p:sp>
        <p:nvSpPr>
          <p:cNvPr id="37894" name="Line 8"/>
          <p:cNvSpPr>
            <a:spLocks noChangeShapeType="1"/>
          </p:cNvSpPr>
          <p:nvPr/>
        </p:nvSpPr>
        <p:spPr bwMode="auto">
          <a:xfrm>
            <a:off x="1979613" y="208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895" name="Text Box 9"/>
          <p:cNvSpPr txBox="1">
            <a:spLocks noChangeArrowheads="1"/>
          </p:cNvSpPr>
          <p:nvPr/>
        </p:nvSpPr>
        <p:spPr bwMode="auto">
          <a:xfrm>
            <a:off x="1476375" y="2708275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>
                <a:latin typeface="Calibri" charset="0"/>
              </a:rPr>
              <a:t>Mediana</a:t>
            </a:r>
          </a:p>
        </p:txBody>
      </p:sp>
      <p:sp>
        <p:nvSpPr>
          <p:cNvPr id="37896" name="Line 10"/>
          <p:cNvSpPr>
            <a:spLocks noChangeShapeType="1"/>
          </p:cNvSpPr>
          <p:nvPr/>
        </p:nvSpPr>
        <p:spPr bwMode="auto">
          <a:xfrm>
            <a:off x="2844800" y="20875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555875" y="25193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Media</a:t>
            </a:r>
          </a:p>
        </p:txBody>
      </p:sp>
      <p:sp>
        <p:nvSpPr>
          <p:cNvPr id="37898" name="Text Box 12"/>
          <p:cNvSpPr txBox="1">
            <a:spLocks noChangeArrowheads="1"/>
          </p:cNvSpPr>
          <p:nvPr/>
        </p:nvSpPr>
        <p:spPr bwMode="auto">
          <a:xfrm>
            <a:off x="4475163" y="4038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>
              <a:latin typeface="Calibri" charset="0"/>
            </a:endParaRPr>
          </a:p>
        </p:txBody>
      </p:sp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2195513" y="4365625"/>
            <a:ext cx="381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Negative asymmetry</a:t>
            </a:r>
          </a:p>
        </p:txBody>
      </p:sp>
      <p:sp>
        <p:nvSpPr>
          <p:cNvPr id="37900" name="Line 15"/>
          <p:cNvSpPr>
            <a:spLocks noChangeShapeType="1"/>
          </p:cNvSpPr>
          <p:nvPr/>
        </p:nvSpPr>
        <p:spPr bwMode="auto">
          <a:xfrm>
            <a:off x="1068388" y="5411788"/>
            <a:ext cx="8001000" cy="1587"/>
          </a:xfrm>
          <a:prstGeom prst="line">
            <a:avLst/>
          </a:prstGeom>
          <a:noFill/>
          <a:ln w="457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901" name="Freeform 16"/>
          <p:cNvSpPr>
            <a:spLocks noChangeArrowheads="1"/>
          </p:cNvSpPr>
          <p:nvPr/>
        </p:nvSpPr>
        <p:spPr bwMode="auto">
          <a:xfrm flipH="1">
            <a:off x="1763713" y="4149725"/>
            <a:ext cx="6481762" cy="1223963"/>
          </a:xfrm>
          <a:custGeom>
            <a:avLst/>
            <a:gdLst>
              <a:gd name="T0" fmla="*/ 0 w 21591"/>
              <a:gd name="T1" fmla="*/ 2147483647 h 3811"/>
              <a:gd name="T2" fmla="*/ 2147483647 w 21591"/>
              <a:gd name="T3" fmla="*/ 2147483647 h 3811"/>
              <a:gd name="T4" fmla="*/ 2147483647 w 21591"/>
              <a:gd name="T5" fmla="*/ 2147483647 h 3811"/>
              <a:gd name="T6" fmla="*/ 2147483647 w 21591"/>
              <a:gd name="T7" fmla="*/ 2147483647 h 3811"/>
              <a:gd name="T8" fmla="*/ 2147483647 w 21591"/>
              <a:gd name="T9" fmla="*/ 2147483647 h 3811"/>
              <a:gd name="T10" fmla="*/ 2147483647 w 21591"/>
              <a:gd name="T11" fmla="*/ 2147483647 h 3811"/>
              <a:gd name="T12" fmla="*/ 2147483647 w 21591"/>
              <a:gd name="T13" fmla="*/ 2147483647 h 3811"/>
              <a:gd name="T14" fmla="*/ 2147483647 w 21591"/>
              <a:gd name="T15" fmla="*/ 2147483647 h 3811"/>
              <a:gd name="T16" fmla="*/ 2147483647 w 21591"/>
              <a:gd name="T17" fmla="*/ 2147483647 h 3811"/>
              <a:gd name="T18" fmla="*/ 2147483647 w 21591"/>
              <a:gd name="T19" fmla="*/ 2147483647 h 3811"/>
              <a:gd name="T20" fmla="*/ 2147483647 w 21591"/>
              <a:gd name="T21" fmla="*/ 2147483647 h 38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591"/>
              <a:gd name="T34" fmla="*/ 0 h 3811"/>
              <a:gd name="T35" fmla="*/ 21591 w 21591"/>
              <a:gd name="T36" fmla="*/ 3811 h 38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591" h="3811">
                <a:moveTo>
                  <a:pt x="0" y="3810"/>
                </a:moveTo>
                <a:cubicBezTo>
                  <a:pt x="123" y="3541"/>
                  <a:pt x="278" y="3270"/>
                  <a:pt x="423" y="2829"/>
                </a:cubicBezTo>
                <a:cubicBezTo>
                  <a:pt x="569" y="2388"/>
                  <a:pt x="723" y="1602"/>
                  <a:pt x="864" y="1159"/>
                </a:cubicBezTo>
                <a:cubicBezTo>
                  <a:pt x="1005" y="715"/>
                  <a:pt x="1063" y="333"/>
                  <a:pt x="1270" y="166"/>
                </a:cubicBezTo>
                <a:cubicBezTo>
                  <a:pt x="1477" y="0"/>
                  <a:pt x="1764" y="2"/>
                  <a:pt x="2117" y="166"/>
                </a:cubicBezTo>
                <a:cubicBezTo>
                  <a:pt x="2469" y="329"/>
                  <a:pt x="2928" y="820"/>
                  <a:pt x="3387" y="1147"/>
                </a:cubicBezTo>
                <a:cubicBezTo>
                  <a:pt x="3845" y="1474"/>
                  <a:pt x="4269" y="1894"/>
                  <a:pt x="4868" y="2128"/>
                </a:cubicBezTo>
                <a:cubicBezTo>
                  <a:pt x="5468" y="2361"/>
                  <a:pt x="5962" y="2431"/>
                  <a:pt x="6985" y="2549"/>
                </a:cubicBezTo>
                <a:cubicBezTo>
                  <a:pt x="8008" y="2665"/>
                  <a:pt x="9525" y="2712"/>
                  <a:pt x="11007" y="2829"/>
                </a:cubicBezTo>
                <a:cubicBezTo>
                  <a:pt x="12488" y="2945"/>
                  <a:pt x="14111" y="3086"/>
                  <a:pt x="15875" y="3249"/>
                </a:cubicBezTo>
                <a:cubicBezTo>
                  <a:pt x="17639" y="3413"/>
                  <a:pt x="20638" y="3716"/>
                  <a:pt x="21590" y="3810"/>
                </a:cubicBezTo>
              </a:path>
            </a:pathLst>
          </a:custGeom>
          <a:noFill/>
          <a:ln w="5724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902" name="Line 17"/>
          <p:cNvSpPr>
            <a:spLocks noChangeShapeType="1"/>
          </p:cNvSpPr>
          <p:nvPr/>
        </p:nvSpPr>
        <p:spPr bwMode="auto">
          <a:xfrm>
            <a:off x="6156325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903" name="Text Box 18"/>
          <p:cNvSpPr txBox="1">
            <a:spLocks noChangeArrowheads="1"/>
          </p:cNvSpPr>
          <p:nvPr/>
        </p:nvSpPr>
        <p:spPr bwMode="auto">
          <a:xfrm>
            <a:off x="5651500" y="55895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Media</a:t>
            </a:r>
          </a:p>
        </p:txBody>
      </p:sp>
      <p:sp>
        <p:nvSpPr>
          <p:cNvPr id="37904" name="Line 19"/>
          <p:cNvSpPr>
            <a:spLocks noChangeShapeType="1"/>
          </p:cNvSpPr>
          <p:nvPr/>
        </p:nvSpPr>
        <p:spPr bwMode="auto">
          <a:xfrm>
            <a:off x="6804025" y="52292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905" name="Text Box 20"/>
          <p:cNvSpPr txBox="1">
            <a:spLocks noChangeArrowheads="1"/>
          </p:cNvSpPr>
          <p:nvPr/>
        </p:nvSpPr>
        <p:spPr bwMode="auto">
          <a:xfrm>
            <a:off x="6372225" y="5805488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>
                <a:latin typeface="Calibri" charset="0"/>
              </a:rPr>
              <a:t>Mediana</a:t>
            </a:r>
          </a:p>
        </p:txBody>
      </p:sp>
      <p:sp>
        <p:nvSpPr>
          <p:cNvPr id="37906" name="Line 21"/>
          <p:cNvSpPr>
            <a:spLocks noChangeShapeType="1"/>
          </p:cNvSpPr>
          <p:nvPr/>
        </p:nvSpPr>
        <p:spPr bwMode="auto">
          <a:xfrm>
            <a:off x="7669213" y="52292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7380288" y="566102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Moda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850900" y="6491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>
              <a:latin typeface="Calibri" charset="0"/>
            </a:endParaRP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6227763" y="620713"/>
            <a:ext cx="2447925" cy="11922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solidFill>
                  <a:schemeClr val="accent2"/>
                </a:solidFill>
                <a:latin typeface="Calibri" charset="0"/>
              </a:rPr>
              <a:t>Difficult test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>
                <a:solidFill>
                  <a:schemeClr val="accent2"/>
                </a:solidFill>
                <a:latin typeface="Calibri" charset="0"/>
              </a:rPr>
              <a:t>Saleries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>
                <a:solidFill>
                  <a:schemeClr val="accent2"/>
                </a:solidFill>
                <a:latin typeface="Calibri" charset="0"/>
              </a:rPr>
              <a:t>Response times</a:t>
            </a:r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468313" y="4652963"/>
            <a:ext cx="1512887" cy="3698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Easy test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755650" y="836613"/>
            <a:ext cx="6624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 smtClean="0">
                <a:latin typeface="Calibri" charset="0"/>
              </a:rPr>
              <a:t>Index</a:t>
            </a:r>
            <a:r>
              <a:rPr lang="es-ES" sz="1800" dirty="0" smtClean="0">
                <a:latin typeface="Calibri" charset="0"/>
              </a:rPr>
              <a:t> </a:t>
            </a:r>
            <a:r>
              <a:rPr lang="es-ES" sz="1800" dirty="0">
                <a:latin typeface="Calibri" charset="0"/>
              </a:rPr>
              <a:t>of </a:t>
            </a:r>
            <a:r>
              <a:rPr lang="es-ES" sz="1800" dirty="0" err="1">
                <a:latin typeface="Calibri" charset="0"/>
              </a:rPr>
              <a:t>asymmetry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based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moments</a:t>
            </a:r>
            <a:r>
              <a:rPr lang="es-ES" sz="1800" dirty="0">
                <a:latin typeface="Calibri" charset="0"/>
              </a:rPr>
              <a:t> (SPSS)</a:t>
            </a:r>
          </a:p>
        </p:txBody>
      </p:sp>
      <p:graphicFrame>
        <p:nvGraphicFramePr>
          <p:cNvPr id="39939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0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323850" y="1341438"/>
            <a:ext cx="7704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s-ES" sz="1800" dirty="0" err="1"/>
              <a:t>It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based</a:t>
            </a:r>
            <a:r>
              <a:rPr lang="es-ES" sz="1800" dirty="0"/>
              <a:t> </a:t>
            </a:r>
            <a:r>
              <a:rPr lang="es-ES" sz="1800" dirty="0" err="1"/>
              <a:t>on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difference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data </a:t>
            </a:r>
            <a:r>
              <a:rPr lang="es-ES" sz="1800" dirty="0" err="1"/>
              <a:t>on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mean and </a:t>
            </a:r>
            <a:r>
              <a:rPr lang="es-ES" sz="1800" dirty="0" err="1"/>
              <a:t>variance</a:t>
            </a:r>
            <a:r>
              <a:rPr lang="es-ES" sz="1800" dirty="0"/>
              <a:t>, </a:t>
            </a:r>
            <a:r>
              <a:rPr lang="es-ES" sz="1800" dirty="0" err="1"/>
              <a:t>although</a:t>
            </a:r>
            <a:r>
              <a:rPr lang="es-ES" sz="1800" dirty="0"/>
              <a:t> </a:t>
            </a:r>
            <a:r>
              <a:rPr lang="es-ES" sz="1800" dirty="0" err="1"/>
              <a:t>this</a:t>
            </a:r>
            <a:r>
              <a:rPr lang="es-ES" sz="1800" dirty="0"/>
              <a:t> time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coefficients</a:t>
            </a:r>
            <a:r>
              <a:rPr lang="es-ES" sz="1800" dirty="0"/>
              <a:t> </a:t>
            </a:r>
            <a:r>
              <a:rPr lang="es-ES" sz="1800" dirty="0" err="1"/>
              <a:t>rise</a:t>
            </a:r>
            <a:r>
              <a:rPr lang="es-ES" sz="1800" dirty="0"/>
              <a:t> are </a:t>
            </a:r>
            <a:r>
              <a:rPr lang="es-ES" sz="1800" dirty="0" err="1"/>
              <a:t>cubed</a:t>
            </a:r>
            <a:endParaRPr lang="es-ES" sz="1800" dirty="0">
              <a:latin typeface="Calibri" charset="0"/>
            </a:endParaRPr>
          </a:p>
        </p:txBody>
      </p:sp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2484438" y="2133600"/>
          <a:ext cx="2519362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1" name="Equation" r:id="rId5" imgW="1320800" imgH="647700" progId="Equation.DSMT4">
                  <p:embed/>
                </p:oleObj>
              </mc:Choice>
              <mc:Fallback>
                <p:oleObj name="Equation" r:id="rId5" imgW="1320800" imgH="647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133600"/>
                        <a:ext cx="2519362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Text Box 18"/>
          <p:cNvSpPr txBox="1">
            <a:spLocks noChangeArrowheads="1"/>
          </p:cNvSpPr>
          <p:nvPr/>
        </p:nvSpPr>
        <p:spPr bwMode="auto">
          <a:xfrm>
            <a:off x="468313" y="5229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s-ES" sz="1800">
              <a:latin typeface="Calibri" charset="0"/>
            </a:endParaRPr>
          </a:p>
        </p:txBody>
      </p:sp>
      <p:sp>
        <p:nvSpPr>
          <p:cNvPr id="39943" name="Text Box 19"/>
          <p:cNvSpPr txBox="1">
            <a:spLocks noChangeArrowheads="1"/>
          </p:cNvSpPr>
          <p:nvPr/>
        </p:nvSpPr>
        <p:spPr bwMode="auto">
          <a:xfrm>
            <a:off x="468313" y="5013325"/>
            <a:ext cx="792003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Disadvantage: Very influenced by atypical-scores</a:t>
            </a:r>
          </a:p>
        </p:txBody>
      </p:sp>
      <p:sp>
        <p:nvSpPr>
          <p:cNvPr id="39944" name="Text Box 20"/>
          <p:cNvSpPr txBox="1">
            <a:spLocks noChangeArrowheads="1"/>
          </p:cNvSpPr>
          <p:nvPr/>
        </p:nvSpPr>
        <p:spPr bwMode="auto">
          <a:xfrm>
            <a:off x="395288" y="3573463"/>
            <a:ext cx="6624637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If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symmetrical</a:t>
            </a:r>
            <a:r>
              <a:rPr lang="es-ES" sz="1800" dirty="0">
                <a:latin typeface="Calibri" charset="0"/>
              </a:rPr>
              <a:t> As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be 0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If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positively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skewed</a:t>
            </a:r>
            <a:r>
              <a:rPr lang="es-ES" sz="1800" dirty="0">
                <a:latin typeface="Calibri" charset="0"/>
              </a:rPr>
              <a:t>, As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greater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than</a:t>
            </a:r>
            <a:r>
              <a:rPr lang="es-ES" sz="1800" dirty="0">
                <a:latin typeface="Calibri" charset="0"/>
              </a:rPr>
              <a:t> 0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If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distribution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negatively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skewed</a:t>
            </a:r>
            <a:r>
              <a:rPr lang="es-ES" sz="1800" dirty="0">
                <a:latin typeface="Calibri" charset="0"/>
              </a:rPr>
              <a:t>, As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less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than</a:t>
            </a:r>
            <a:r>
              <a:rPr lang="es-ES" sz="1800" dirty="0">
                <a:latin typeface="Calibri" charset="0"/>
              </a:rPr>
              <a:t> 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2"/>
          <p:cNvSpPr txBox="1">
            <a:spLocks noChangeArrowheads="1"/>
          </p:cNvSpPr>
          <p:nvPr/>
        </p:nvSpPr>
        <p:spPr bwMode="auto">
          <a:xfrm>
            <a:off x="1908175" y="765175"/>
            <a:ext cx="5543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/>
              <a:t>Kurtosis</a:t>
            </a:r>
          </a:p>
        </p:txBody>
      </p:sp>
      <p:sp>
        <p:nvSpPr>
          <p:cNvPr id="40962" name="Text Box 13"/>
          <p:cNvSpPr txBox="1">
            <a:spLocks noChangeArrowheads="1"/>
          </p:cNvSpPr>
          <p:nvPr/>
        </p:nvSpPr>
        <p:spPr bwMode="auto">
          <a:xfrm>
            <a:off x="395536" y="1916113"/>
            <a:ext cx="8352928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/>
              <a:t>It</a:t>
            </a:r>
            <a:r>
              <a:rPr lang="es-ES" sz="1800" dirty="0"/>
              <a:t> </a:t>
            </a:r>
            <a:r>
              <a:rPr lang="es-ES" sz="1800" dirty="0" err="1"/>
              <a:t>refers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shape</a:t>
            </a:r>
            <a:r>
              <a:rPr lang="es-ES" sz="1800" dirty="0"/>
              <a:t> of </a:t>
            </a:r>
            <a:r>
              <a:rPr lang="es-ES" sz="1800" dirty="0" err="1"/>
              <a:t>distribution</a:t>
            </a:r>
            <a:r>
              <a:rPr lang="es-ES" sz="1800" dirty="0"/>
              <a:t> in </a:t>
            </a:r>
            <a:r>
              <a:rPr lang="es-ES" sz="1800" dirty="0" err="1"/>
              <a:t>relation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a </a:t>
            </a:r>
            <a:r>
              <a:rPr lang="es-ES" sz="1800" dirty="0" err="1"/>
              <a:t>standard</a:t>
            </a:r>
            <a:r>
              <a:rPr lang="es-ES" sz="1800" dirty="0"/>
              <a:t>, </a:t>
            </a:r>
            <a:r>
              <a:rPr lang="es-ES" sz="1800" dirty="0" err="1"/>
              <a:t>which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/>
          </a:p>
          <a:p>
            <a:pPr eaLnBrk="1" hangingPunct="1">
              <a:spcBef>
                <a:spcPct val="50000"/>
              </a:spcBef>
            </a:pPr>
            <a:r>
              <a:rPr lang="es-ES" sz="1800" dirty="0" err="1"/>
              <a:t>This</a:t>
            </a:r>
            <a:r>
              <a:rPr lang="es-ES" sz="1800" dirty="0"/>
              <a:t> standard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b="1" dirty="0"/>
              <a:t>normal </a:t>
            </a:r>
            <a:r>
              <a:rPr lang="es-ES" sz="1800" b="1" dirty="0" err="1"/>
              <a:t>distribution</a:t>
            </a:r>
            <a:r>
              <a:rPr lang="es-ES" sz="1800" dirty="0"/>
              <a:t>: </a:t>
            </a:r>
            <a:r>
              <a:rPr lang="es-ES" sz="1800" b="1" dirty="0" err="1"/>
              <a:t>mesokurtic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/>
          </a:p>
          <a:p>
            <a:pPr eaLnBrk="1" hangingPunct="1">
              <a:spcBef>
                <a:spcPct val="50000"/>
              </a:spcBef>
            </a:pPr>
            <a:r>
              <a:rPr lang="es-ES" sz="1800" dirty="0" err="1"/>
              <a:t>If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b="1" dirty="0"/>
              <a:t>more </a:t>
            </a:r>
            <a:r>
              <a:rPr lang="es-ES" sz="1800" b="1" dirty="0" err="1"/>
              <a:t>peaked</a:t>
            </a:r>
            <a:r>
              <a:rPr lang="es-ES" sz="1800" b="1" dirty="0"/>
              <a:t> </a:t>
            </a:r>
            <a:r>
              <a:rPr lang="es-ES" sz="1800" dirty="0" err="1"/>
              <a:t>than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we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a </a:t>
            </a:r>
            <a:r>
              <a:rPr lang="es-ES" sz="1800" b="1" dirty="0" err="1"/>
              <a:t>leptokurtic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/>
          </a:p>
          <a:p>
            <a:pPr eaLnBrk="1" hangingPunct="1">
              <a:spcBef>
                <a:spcPct val="50000"/>
              </a:spcBef>
            </a:pPr>
            <a:r>
              <a:rPr lang="es-ES" sz="1800" dirty="0" err="1"/>
              <a:t>If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b="1" dirty="0" err="1"/>
              <a:t>flatter</a:t>
            </a:r>
            <a:r>
              <a:rPr lang="es-ES" sz="1800" dirty="0"/>
              <a:t> </a:t>
            </a:r>
            <a:r>
              <a:rPr lang="es-ES" sz="1800" dirty="0" err="1"/>
              <a:t>than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we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a </a:t>
            </a:r>
            <a:r>
              <a:rPr lang="es-ES" sz="1800" b="1" dirty="0" err="1"/>
              <a:t>platykurtic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6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755650" y="1412875"/>
            <a:ext cx="74898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/>
              <a:t>IMPORTANT: </a:t>
            </a:r>
            <a:r>
              <a:rPr lang="es-ES" sz="1800" dirty="0" err="1"/>
              <a:t>Kurtosis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independent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variability</a:t>
            </a:r>
            <a:r>
              <a:rPr lang="es-ES" sz="1800" dirty="0"/>
              <a:t> (in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sense</a:t>
            </a:r>
            <a:r>
              <a:rPr lang="es-ES" sz="1800" dirty="0"/>
              <a:t> of "</a:t>
            </a:r>
            <a:r>
              <a:rPr lang="es-ES" sz="1800" dirty="0" err="1"/>
              <a:t>variance</a:t>
            </a:r>
            <a:r>
              <a:rPr lang="es-ES" sz="1800" dirty="0"/>
              <a:t>").</a:t>
            </a:r>
          </a:p>
          <a:p>
            <a:pPr eaLnBrk="1" hangingPunct="1">
              <a:spcBef>
                <a:spcPct val="50000"/>
              </a:spcBef>
            </a:pPr>
            <a:endParaRPr lang="es-ES" sz="1800" dirty="0"/>
          </a:p>
          <a:p>
            <a:pPr eaLnBrk="1" hangingPunct="1">
              <a:spcBef>
                <a:spcPct val="50000"/>
              </a:spcBef>
            </a:pPr>
            <a:r>
              <a:rPr lang="es-ES" sz="1800" dirty="0"/>
              <a:t>A </a:t>
            </a:r>
            <a:r>
              <a:rPr lang="es-ES" sz="1800" dirty="0" err="1"/>
              <a:t>leptokurtic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higly</a:t>
            </a:r>
            <a:r>
              <a:rPr lang="es-ES" sz="1800" dirty="0"/>
              <a:t> </a:t>
            </a:r>
            <a:r>
              <a:rPr lang="es-ES" sz="1800" dirty="0" err="1"/>
              <a:t>peaked</a:t>
            </a:r>
            <a:r>
              <a:rPr lang="es-ES" sz="1800" dirty="0"/>
              <a:t> in </a:t>
            </a:r>
            <a:r>
              <a:rPr lang="es-ES" sz="1800" dirty="0" err="1"/>
              <a:t>the</a:t>
            </a:r>
            <a:r>
              <a:rPr lang="es-ES" sz="1800" dirty="0"/>
              <a:t> center (more </a:t>
            </a:r>
            <a:r>
              <a:rPr lang="es-ES" sz="1800" dirty="0" err="1"/>
              <a:t>than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 ), </a:t>
            </a:r>
            <a:r>
              <a:rPr lang="es-ES" sz="1800" dirty="0" err="1"/>
              <a:t>it</a:t>
            </a:r>
            <a:r>
              <a:rPr lang="es-ES" sz="1800" dirty="0"/>
              <a:t> </a:t>
            </a:r>
            <a:r>
              <a:rPr lang="es-ES" sz="1800" dirty="0" err="1"/>
              <a:t>decays</a:t>
            </a:r>
            <a:r>
              <a:rPr lang="es-ES" sz="1800" dirty="0"/>
              <a:t> </a:t>
            </a:r>
            <a:r>
              <a:rPr lang="es-ES" sz="1800" dirty="0" err="1"/>
              <a:t>very</a:t>
            </a:r>
            <a:r>
              <a:rPr lang="es-ES" sz="1800" dirty="0"/>
              <a:t> </a:t>
            </a:r>
            <a:r>
              <a:rPr lang="es-ES" sz="1800" dirty="0" err="1"/>
              <a:t>rapidly</a:t>
            </a:r>
            <a:r>
              <a:rPr lang="es-ES" sz="1800" dirty="0"/>
              <a:t> at </a:t>
            </a:r>
            <a:r>
              <a:rPr lang="es-ES" sz="1800" dirty="0" err="1"/>
              <a:t>first</a:t>
            </a:r>
            <a:r>
              <a:rPr lang="es-ES" sz="1800" dirty="0"/>
              <a:t>, </a:t>
            </a:r>
            <a:r>
              <a:rPr lang="es-ES" sz="1800" dirty="0" err="1"/>
              <a:t>but</a:t>
            </a:r>
            <a:r>
              <a:rPr lang="es-ES" sz="1800" dirty="0"/>
              <a:t> 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end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somewhat</a:t>
            </a:r>
            <a:r>
              <a:rPr lang="es-ES" sz="1800" dirty="0"/>
              <a:t> </a:t>
            </a:r>
            <a:r>
              <a:rPr lang="es-ES" sz="1800" dirty="0" err="1"/>
              <a:t>higher</a:t>
            </a:r>
            <a:r>
              <a:rPr lang="es-ES" sz="1800" dirty="0"/>
              <a:t> </a:t>
            </a:r>
            <a:r>
              <a:rPr lang="es-ES" sz="1800" dirty="0" err="1"/>
              <a:t>than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/>
          </a:p>
          <a:p>
            <a:pPr eaLnBrk="1" hangingPunct="1">
              <a:spcBef>
                <a:spcPct val="50000"/>
              </a:spcBef>
            </a:pPr>
            <a:r>
              <a:rPr lang="es-ES" sz="1800" dirty="0" err="1"/>
              <a:t>That</a:t>
            </a:r>
            <a:r>
              <a:rPr lang="es-ES" sz="1800" dirty="0"/>
              <a:t> </a:t>
            </a:r>
            <a:r>
              <a:rPr lang="es-ES" sz="1800" dirty="0" err="1"/>
              <a:t>means</a:t>
            </a:r>
            <a:r>
              <a:rPr lang="es-ES" sz="1800" dirty="0"/>
              <a:t> a </a:t>
            </a:r>
            <a:r>
              <a:rPr lang="es-ES" sz="1800" dirty="0" err="1"/>
              <a:t>leptokurtic</a:t>
            </a:r>
            <a:r>
              <a:rPr lang="es-ES" sz="1800" dirty="0"/>
              <a:t> </a:t>
            </a:r>
            <a:r>
              <a:rPr lang="es-ES" sz="1800" dirty="0" err="1"/>
              <a:t>distribution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more </a:t>
            </a:r>
            <a:r>
              <a:rPr lang="es-ES" sz="1800" dirty="0" err="1"/>
              <a:t>likely</a:t>
            </a:r>
            <a:r>
              <a:rPr lang="es-ES" sz="1800" dirty="0"/>
              <a:t> </a:t>
            </a:r>
            <a:r>
              <a:rPr lang="es-ES" sz="1800" dirty="0" err="1"/>
              <a:t>to</a:t>
            </a:r>
            <a:r>
              <a:rPr lang="es-ES" sz="1800" dirty="0"/>
              <a:t> </a:t>
            </a:r>
            <a:r>
              <a:rPr lang="es-ES" sz="1800" dirty="0" err="1"/>
              <a:t>yield</a:t>
            </a:r>
            <a:r>
              <a:rPr lang="es-ES" sz="1800" dirty="0"/>
              <a:t> more extreme </a:t>
            </a:r>
            <a:r>
              <a:rPr lang="es-ES" sz="1800" dirty="0" err="1"/>
              <a:t>values</a:t>
            </a:r>
            <a:r>
              <a:rPr lang="es-ES" sz="1800" dirty="0"/>
              <a:t> </a:t>
            </a:r>
            <a:r>
              <a:rPr lang="es-ES" sz="1800" dirty="0" err="1"/>
              <a:t>than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normal </a:t>
            </a:r>
            <a:r>
              <a:rPr lang="es-ES" sz="1800" dirty="0" err="1"/>
              <a:t>distribution</a:t>
            </a:r>
            <a:r>
              <a:rPr lang="es-ES" sz="1800" dirty="0"/>
              <a:t>.</a:t>
            </a:r>
          </a:p>
        </p:txBody>
      </p:sp>
      <p:sp>
        <p:nvSpPr>
          <p:cNvPr id="41987" name="Text Box 12"/>
          <p:cNvSpPr txBox="1">
            <a:spLocks noChangeArrowheads="1"/>
          </p:cNvSpPr>
          <p:nvPr/>
        </p:nvSpPr>
        <p:spPr bwMode="auto">
          <a:xfrm>
            <a:off x="1908175" y="765175"/>
            <a:ext cx="5543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/>
              <a:t>Kurtosis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09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468313" y="260350"/>
            <a:ext cx="8675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/>
              <a:t>Example (Mesokurtic distribution-normal)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971550" y="1125538"/>
          <a:ext cx="6434138" cy="523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Picture" r:id="rId5" imgW="6413500" imgH="5245100" progId="StaticEnhancedMetafile">
                  <p:embed/>
                </p:oleObj>
              </mc:Choice>
              <mc:Fallback>
                <p:oleObj name="Picture" r:id="rId5" imgW="6413500" imgH="5245100" progId="StaticEnhancedMetafil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125538"/>
                        <a:ext cx="6434138" cy="523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3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36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 dirty="0" err="1"/>
              <a:t>index</a:t>
            </a:r>
            <a:r>
              <a:rPr lang="es-ES" sz="3200" b="1" dirty="0"/>
              <a:t> of </a:t>
            </a:r>
            <a:r>
              <a:rPr lang="es-ES" sz="3200" b="1" dirty="0" err="1"/>
              <a:t>kurtosis</a:t>
            </a:r>
            <a:endParaRPr lang="es-ES" sz="3200" b="1" dirty="0"/>
          </a:p>
        </p:txBody>
      </p:sp>
      <p:sp>
        <p:nvSpPr>
          <p:cNvPr id="44035" name="Text Box 6"/>
          <p:cNvSpPr txBox="1">
            <a:spLocks noChangeArrowheads="1"/>
          </p:cNvSpPr>
          <p:nvPr/>
        </p:nvSpPr>
        <p:spPr bwMode="auto">
          <a:xfrm>
            <a:off x="539750" y="908050"/>
            <a:ext cx="6481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/>
              <a:t>For a normal distribution (mesokurtic) we know that</a:t>
            </a:r>
          </a:p>
        </p:txBody>
      </p:sp>
      <p:graphicFrame>
        <p:nvGraphicFramePr>
          <p:cNvPr id="44036" name="Object 3"/>
          <p:cNvGraphicFramePr>
            <a:graphicFrameLocks noChangeAspect="1"/>
          </p:cNvGraphicFramePr>
          <p:nvPr/>
        </p:nvGraphicFramePr>
        <p:xfrm>
          <a:off x="3132138" y="1412875"/>
          <a:ext cx="2160587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quation" r:id="rId5" imgW="1244600" imgH="647700" progId="Equation.DSMT4">
                  <p:embed/>
                </p:oleObj>
              </mc:Choice>
              <mc:Fallback>
                <p:oleObj name="Equation" r:id="rId5" imgW="1244600" imgH="647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412875"/>
                        <a:ext cx="2160587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Box 12"/>
          <p:cNvSpPr txBox="1">
            <a:spLocks noChangeArrowheads="1"/>
          </p:cNvSpPr>
          <p:nvPr/>
        </p:nvSpPr>
        <p:spPr bwMode="auto">
          <a:xfrm>
            <a:off x="684213" y="2779713"/>
            <a:ext cx="7704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/>
              <a:t>And this will be the reference for the index that will employ kurtosis</a:t>
            </a:r>
          </a:p>
        </p:txBody>
      </p:sp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3203575" y="3357563"/>
          <a:ext cx="25209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Equation" r:id="rId7" imgW="1562100" imgH="647700" progId="Equation.DSMT4">
                  <p:embed/>
                </p:oleObj>
              </mc:Choice>
              <mc:Fallback>
                <p:oleObj name="Equation" r:id="rId7" imgW="1562100" imgH="647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357563"/>
                        <a:ext cx="252095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19"/>
          <p:cNvSpPr txBox="1">
            <a:spLocks noChangeArrowheads="1"/>
          </p:cNvSpPr>
          <p:nvPr/>
        </p:nvSpPr>
        <p:spPr bwMode="auto">
          <a:xfrm>
            <a:off x="611188" y="4868863"/>
            <a:ext cx="7129462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/>
              <a:t>If the distribution is normal (mesokurtic), the index is 0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/>
              <a:t>If the distribution is leptokurtic, the index is greater than 0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/>
              <a:t>If the distribution is platykurtic, the index is less than 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7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8" name="Text Box 12"/>
          <p:cNvSpPr txBox="1">
            <a:spLocks noChangeArrowheads="1"/>
          </p:cNvSpPr>
          <p:nvPr/>
        </p:nvSpPr>
        <p:spPr bwMode="auto">
          <a:xfrm>
            <a:off x="1979613" y="260350"/>
            <a:ext cx="5759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b="1"/>
              <a:t>More examples</a:t>
            </a: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95288" y="942975"/>
          <a:ext cx="8027987" cy="591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6" name="Imagen de mapa de bits" r:id="rId5" imgW="3619048" imgH="2666667" progId="Paint.Picture">
                  <p:embed/>
                </p:oleObj>
              </mc:Choice>
              <mc:Fallback>
                <p:oleObj name="Imagen de mapa de bits" r:id="rId5" imgW="3619048" imgH="2666667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942975"/>
                        <a:ext cx="8027987" cy="591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8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9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611188" y="260350"/>
            <a:ext cx="84248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>
                <a:latin typeface="Calibri" charset="0"/>
              </a:rPr>
              <a:t>6. </a:t>
            </a:r>
            <a:r>
              <a:rPr lang="es-ES" b="1" dirty="0" err="1">
                <a:latin typeface="Calibri" charset="0"/>
              </a:rPr>
              <a:t>Exploring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central </a:t>
            </a:r>
            <a:r>
              <a:rPr lang="es-ES" b="1" dirty="0" err="1">
                <a:latin typeface="Calibri" charset="0"/>
              </a:rPr>
              <a:t>tendency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variability</a:t>
            </a:r>
            <a:r>
              <a:rPr lang="es-ES" b="1" dirty="0">
                <a:latin typeface="Calibri" charset="0"/>
              </a:rPr>
              <a:t> and </a:t>
            </a:r>
            <a:r>
              <a:rPr lang="es-ES" b="1" dirty="0" err="1">
                <a:latin typeface="Calibri" charset="0"/>
              </a:rPr>
              <a:t>asymmetry</a:t>
            </a:r>
            <a:r>
              <a:rPr lang="es-ES" b="1" dirty="0">
                <a:latin typeface="Calibri" charset="0"/>
              </a:rPr>
              <a:t> in a </a:t>
            </a:r>
            <a:r>
              <a:rPr lang="es-ES" b="1" dirty="0" err="1">
                <a:latin typeface="Calibri" charset="0"/>
              </a:rPr>
              <a:t>graph</a:t>
            </a: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Text Box 11"/>
          <p:cNvSpPr txBox="1">
            <a:spLocks noChangeArrowheads="1"/>
          </p:cNvSpPr>
          <p:nvPr/>
        </p:nvSpPr>
        <p:spPr bwMode="auto">
          <a:xfrm>
            <a:off x="468313" y="1286792"/>
            <a:ext cx="8208962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While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possible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use </a:t>
            </a:r>
            <a:r>
              <a:rPr lang="es-ES" sz="1800" dirty="0" err="1">
                <a:latin typeface="Calibri" charset="0"/>
              </a:rPr>
              <a:t>different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graphics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assess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variability</a:t>
            </a:r>
            <a:r>
              <a:rPr lang="es-ES" sz="1800" dirty="0">
                <a:latin typeface="Calibri" charset="0"/>
              </a:rPr>
              <a:t> (and central </a:t>
            </a:r>
            <a:r>
              <a:rPr lang="es-ES" sz="1800" dirty="0" err="1">
                <a:latin typeface="Calibri" charset="0"/>
              </a:rPr>
              <a:t>tendency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asymmetry</a:t>
            </a:r>
            <a:r>
              <a:rPr lang="es-ES" sz="1800" dirty="0">
                <a:latin typeface="Calibri" charset="0"/>
              </a:rPr>
              <a:t>, etc.), 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interesting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use box and </a:t>
            </a:r>
            <a:r>
              <a:rPr lang="es-ES" sz="1800" dirty="0" err="1">
                <a:latin typeface="Calibri" charset="0"/>
              </a:rPr>
              <a:t>whisker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diagrams</a:t>
            </a:r>
            <a:r>
              <a:rPr lang="es-ES" sz="1800" dirty="0">
                <a:latin typeface="Calibri" charset="0"/>
              </a:rPr>
              <a:t> .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box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defined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first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s-ES" sz="1800" dirty="0">
                <a:latin typeface="Calibri" charset="0"/>
              </a:rPr>
              <a:t> and </a:t>
            </a:r>
            <a:r>
              <a:rPr lang="es-ES" sz="1800" dirty="0" err="1">
                <a:latin typeface="Calibri" charset="0"/>
              </a:rPr>
              <a:t>third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quartile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with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median </a:t>
            </a:r>
            <a:r>
              <a:rPr lang="es-ES" sz="1800" dirty="0" err="1">
                <a:latin typeface="Calibri" charset="0"/>
              </a:rPr>
              <a:t>within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box. </a:t>
            </a:r>
            <a:r>
              <a:rPr lang="es-ES" sz="1800" dirty="0" err="1">
                <a:latin typeface="Calibri" charset="0"/>
              </a:rPr>
              <a:t>This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discussed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detail</a:t>
            </a:r>
            <a:r>
              <a:rPr lang="es-ES" sz="1800" dirty="0">
                <a:latin typeface="Calibri" charset="0"/>
              </a:rPr>
              <a:t> in </a:t>
            </a:r>
            <a:r>
              <a:rPr lang="es-ES" sz="1800" dirty="0" err="1">
                <a:latin typeface="Calibri" charset="0"/>
              </a:rPr>
              <a:t>practice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Here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goes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example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from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Ratcliff</a:t>
            </a:r>
            <a:r>
              <a:rPr lang="es-ES" sz="1800" dirty="0">
                <a:latin typeface="Calibri" charset="0"/>
              </a:rPr>
              <a:t>, Perea, </a:t>
            </a:r>
            <a:r>
              <a:rPr lang="es-ES" sz="1800" dirty="0" err="1">
                <a:latin typeface="Calibri" charset="0"/>
              </a:rPr>
              <a:t>Colangelo</a:t>
            </a:r>
            <a:r>
              <a:rPr lang="es-ES" sz="1800" dirty="0">
                <a:latin typeface="Calibri" charset="0"/>
              </a:rPr>
              <a:t> and Buchanan (2004, </a:t>
            </a:r>
            <a:r>
              <a:rPr lang="es-ES" sz="1800" dirty="0" err="1">
                <a:latin typeface="Calibri" charset="0"/>
              </a:rPr>
              <a:t>Brain</a:t>
            </a:r>
            <a:r>
              <a:rPr lang="es-ES" sz="1800" dirty="0">
                <a:latin typeface="Calibri" charset="0"/>
              </a:rPr>
              <a:t> &amp; </a:t>
            </a:r>
            <a:r>
              <a:rPr lang="es-ES" sz="1800" dirty="0" err="1">
                <a:latin typeface="Calibri" charset="0"/>
              </a:rPr>
              <a:t>Cognition</a:t>
            </a:r>
            <a:r>
              <a:rPr lang="es-ES" sz="1800" dirty="0">
                <a:latin typeface="Calibri" charset="0"/>
              </a:rPr>
              <a:t>) (</a:t>
            </a:r>
            <a:r>
              <a:rPr lang="es-ES" sz="1800" dirty="0" err="1">
                <a:latin typeface="Calibri" charset="0"/>
              </a:rPr>
              <a:t>see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next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slide</a:t>
            </a:r>
            <a:r>
              <a:rPr lang="es-ES" sz="1800" dirty="0">
                <a:latin typeface="Calibri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1908175" y="765175"/>
            <a:ext cx="2879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 dirty="0">
                <a:latin typeface="Calibri" charset="0"/>
              </a:rPr>
              <a:t>(</a:t>
            </a:r>
            <a:r>
              <a:rPr lang="es-ES" sz="2800" dirty="0" err="1">
                <a:latin typeface="Calibri" charset="0"/>
              </a:rPr>
              <a:t>Arithmetic</a:t>
            </a:r>
            <a:r>
              <a:rPr lang="es-ES" sz="2800" dirty="0">
                <a:latin typeface="Calibri" charset="0"/>
              </a:rPr>
              <a:t>) Mean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971550" y="2852738"/>
            <a:ext cx="6697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simply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adding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values</a:t>
            </a:r>
            <a:r>
              <a:rPr lang="es-ES" sz="1800" dirty="0">
                <a:latin typeface="Calibri" charset="0"/>
              </a:rPr>
              <a:t>, and </a:t>
            </a:r>
            <a:r>
              <a:rPr lang="es-ES" sz="1800" dirty="0" err="1">
                <a:latin typeface="Calibri" charset="0"/>
              </a:rPr>
              <a:t>then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amount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divided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number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values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>
              <a:latin typeface="Calibri" charset="0"/>
            </a:endParaRPr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2987675" y="1916113"/>
          <a:ext cx="1081088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cuación" r:id="rId3" imgW="723586" imgH="431613" progId="Equation.3">
                  <p:embed/>
                </p:oleObj>
              </mc:Choice>
              <mc:Fallback>
                <p:oleObj name="Ecuación" r:id="rId3" imgW="723586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916113"/>
                        <a:ext cx="1081088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763713" y="1989138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Formula: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971550" y="3789363"/>
            <a:ext cx="6840538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If we have the data: 4,6,5,3,7</a:t>
            </a: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The mean is (4+6+5+3+7)/5=4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539750" y="5516563"/>
            <a:ext cx="70564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Note: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You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can use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weighted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means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.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Consider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that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there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are 2 data,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one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(5)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weighs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0'6 and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other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(6)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weighs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0.4.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Then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,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average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sz="1800" dirty="0" err="1">
                <a:solidFill>
                  <a:schemeClr val="accent2"/>
                </a:solidFill>
                <a:latin typeface="Calibri" charset="0"/>
              </a:rPr>
              <a:t>will</a:t>
            </a:r>
            <a:r>
              <a:rPr lang="es-ES" sz="1800" dirty="0">
                <a:solidFill>
                  <a:schemeClr val="accent2"/>
                </a:solidFill>
                <a:latin typeface="Calibri" charset="0"/>
              </a:rPr>
              <a:t> be (5 * 6 * 0.6 + 0.4) / (0.6 + 0.4) = 5'4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5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8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9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latin typeface="Calibri" charset="0"/>
              </a:rPr>
              <a:t>6. Viewing the trend, variability and asymmetry in a graph</a:t>
            </a:r>
          </a:p>
          <a:p>
            <a:pPr eaLnBrk="1" hangingPunct="1">
              <a:spcBef>
                <a:spcPct val="50000"/>
              </a:spcBef>
            </a:pPr>
            <a:endParaRPr lang="es-ES">
              <a:latin typeface="Calibri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0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684213" y="981075"/>
          <a:ext cx="2752725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1" name="Imagen de mapa de bits" r:id="rId7" imgW="2752381" imgH="5420482" progId="Paint.Picture">
                  <p:embed/>
                </p:oleObj>
              </mc:Choice>
              <mc:Fallback>
                <p:oleObj name="Imagen de mapa de bits" r:id="rId7" imgW="2752381" imgH="542048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81075"/>
                        <a:ext cx="2752725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3419475" y="1052513"/>
          <a:ext cx="1171575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2" name="Imagen de mapa de bits" r:id="rId9" imgW="1171429" imgH="5266667" progId="Paint.Picture">
                  <p:embed/>
                </p:oleObj>
              </mc:Choice>
              <mc:Fallback>
                <p:oleObj name="Imagen de mapa de bits" r:id="rId9" imgW="1171429" imgH="5266667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052513"/>
                        <a:ext cx="1171575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1" name="Text Box 9"/>
          <p:cNvSpPr txBox="1">
            <a:spLocks noChangeArrowheads="1"/>
          </p:cNvSpPr>
          <p:nvPr/>
        </p:nvSpPr>
        <p:spPr bwMode="auto">
          <a:xfrm>
            <a:off x="5003800" y="1196975"/>
            <a:ext cx="38163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The median is the thick line inside the boxes (between first and third quartiles).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"Atypical" scores are presented individually (see there are two types of outliers).</a:t>
            </a:r>
          </a:p>
          <a:p>
            <a:pPr eaLnBrk="1" hangingPunct="1">
              <a:spcBef>
                <a:spcPct val="50000"/>
              </a:spcBef>
            </a:pPr>
            <a:endParaRPr lang="es-ES" sz="180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Notice that the controls are clearly different from patients in a "boundary separation" and the "non-decision component", while there is much more overlap in the "quality of information".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29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9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0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1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2" name="Object 5"/>
          <p:cNvGraphicFramePr>
            <a:graphicFrameLocks noChangeAspect="1"/>
          </p:cNvGraphicFramePr>
          <p:nvPr/>
        </p:nvGraphicFramePr>
        <p:xfrm>
          <a:off x="684213" y="981075"/>
          <a:ext cx="2752725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2" name="Imagen de mapa de bits" r:id="rId7" imgW="2752381" imgH="5420482" progId="Paint.Picture">
                  <p:embed/>
                </p:oleObj>
              </mc:Choice>
              <mc:Fallback>
                <p:oleObj name="Imagen de mapa de bits" r:id="rId7" imgW="2752381" imgH="542048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981075"/>
                        <a:ext cx="2752725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6"/>
          <p:cNvGraphicFramePr>
            <a:graphicFrameLocks noChangeAspect="1"/>
          </p:cNvGraphicFramePr>
          <p:nvPr/>
        </p:nvGraphicFramePr>
        <p:xfrm>
          <a:off x="3419475" y="1052513"/>
          <a:ext cx="1171575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3" name="Imagen de mapa de bits" r:id="rId9" imgW="1171429" imgH="5266667" progId="Paint.Picture">
                  <p:embed/>
                </p:oleObj>
              </mc:Choice>
              <mc:Fallback>
                <p:oleObj name="Imagen de mapa de bits" r:id="rId9" imgW="1171429" imgH="5266667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052513"/>
                        <a:ext cx="1171575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Text Box 9"/>
          <p:cNvSpPr txBox="1">
            <a:spLocks noChangeArrowheads="1"/>
          </p:cNvSpPr>
          <p:nvPr/>
        </p:nvSpPr>
        <p:spPr bwMode="auto">
          <a:xfrm>
            <a:off x="5003800" y="4724400"/>
            <a:ext cx="3816350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case of "non-</a:t>
            </a:r>
            <a:r>
              <a:rPr lang="es-ES" sz="1800" dirty="0" err="1">
                <a:latin typeface="Calibri" charset="0"/>
              </a:rPr>
              <a:t>decision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component</a:t>
            </a:r>
            <a:r>
              <a:rPr lang="es-ES" sz="1800" dirty="0">
                <a:latin typeface="Calibri" charset="0"/>
              </a:rPr>
              <a:t>" (</a:t>
            </a:r>
            <a:r>
              <a:rPr lang="es-ES" sz="1800" dirty="0" err="1">
                <a:latin typeface="Calibri" charset="0"/>
              </a:rPr>
              <a:t>patients</a:t>
            </a:r>
            <a:r>
              <a:rPr lang="es-ES" sz="1800" dirty="0">
                <a:latin typeface="Calibri" charset="0"/>
              </a:rPr>
              <a:t>),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distance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between</a:t>
            </a:r>
            <a:r>
              <a:rPr lang="es-ES" sz="1800" dirty="0">
                <a:latin typeface="Calibri" charset="0"/>
              </a:rPr>
              <a:t> P75 and P50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much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smaller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between</a:t>
            </a:r>
            <a:r>
              <a:rPr lang="es-ES" sz="1800" dirty="0">
                <a:latin typeface="Calibri" charset="0"/>
              </a:rPr>
              <a:t> P50 and P25, </a:t>
            </a:r>
            <a:r>
              <a:rPr lang="es-ES" sz="1800" dirty="0" err="1">
                <a:latin typeface="Calibri" charset="0"/>
              </a:rPr>
              <a:t>suggesting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there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negative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asymmetry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5908675" y="3721100"/>
            <a:ext cx="1687513" cy="1588"/>
          </a:xfrm>
          <a:prstGeom prst="line">
            <a:avLst/>
          </a:prstGeom>
          <a:noFill/>
          <a:ln w="457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8136" name="Freeform 7"/>
          <p:cNvSpPr>
            <a:spLocks noChangeArrowheads="1"/>
          </p:cNvSpPr>
          <p:nvPr/>
        </p:nvSpPr>
        <p:spPr bwMode="auto">
          <a:xfrm>
            <a:off x="5924550" y="2349500"/>
            <a:ext cx="1639888" cy="1371600"/>
          </a:xfrm>
          <a:custGeom>
            <a:avLst/>
            <a:gdLst>
              <a:gd name="T0" fmla="*/ 0 w 21591"/>
              <a:gd name="T1" fmla="*/ 2147483647 h 3811"/>
              <a:gd name="T2" fmla="*/ 2147483647 w 21591"/>
              <a:gd name="T3" fmla="*/ 2147483647 h 3811"/>
              <a:gd name="T4" fmla="*/ 2147483647 w 21591"/>
              <a:gd name="T5" fmla="*/ 2147483647 h 3811"/>
              <a:gd name="T6" fmla="*/ 2147483647 w 21591"/>
              <a:gd name="T7" fmla="*/ 2147483647 h 3811"/>
              <a:gd name="T8" fmla="*/ 2147483647 w 21591"/>
              <a:gd name="T9" fmla="*/ 2147483647 h 3811"/>
              <a:gd name="T10" fmla="*/ 2147483647 w 21591"/>
              <a:gd name="T11" fmla="*/ 2147483647 h 3811"/>
              <a:gd name="T12" fmla="*/ 2147483647 w 21591"/>
              <a:gd name="T13" fmla="*/ 2147483647 h 3811"/>
              <a:gd name="T14" fmla="*/ 2147483647 w 21591"/>
              <a:gd name="T15" fmla="*/ 2147483647 h 3811"/>
              <a:gd name="T16" fmla="*/ 2147483647 w 21591"/>
              <a:gd name="T17" fmla="*/ 2147483647 h 3811"/>
              <a:gd name="T18" fmla="*/ 2147483647 w 21591"/>
              <a:gd name="T19" fmla="*/ 2147483647 h 3811"/>
              <a:gd name="T20" fmla="*/ 2147483647 w 21591"/>
              <a:gd name="T21" fmla="*/ 2147483647 h 38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591"/>
              <a:gd name="T34" fmla="*/ 0 h 3811"/>
              <a:gd name="T35" fmla="*/ 21591 w 21591"/>
              <a:gd name="T36" fmla="*/ 3811 h 38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591" h="3811">
                <a:moveTo>
                  <a:pt x="0" y="3810"/>
                </a:moveTo>
                <a:cubicBezTo>
                  <a:pt x="123" y="3541"/>
                  <a:pt x="278" y="3270"/>
                  <a:pt x="423" y="2829"/>
                </a:cubicBezTo>
                <a:cubicBezTo>
                  <a:pt x="569" y="2388"/>
                  <a:pt x="723" y="1602"/>
                  <a:pt x="864" y="1159"/>
                </a:cubicBezTo>
                <a:cubicBezTo>
                  <a:pt x="1005" y="715"/>
                  <a:pt x="1063" y="333"/>
                  <a:pt x="1270" y="166"/>
                </a:cubicBezTo>
                <a:cubicBezTo>
                  <a:pt x="1477" y="0"/>
                  <a:pt x="1764" y="2"/>
                  <a:pt x="2117" y="166"/>
                </a:cubicBezTo>
                <a:cubicBezTo>
                  <a:pt x="2469" y="329"/>
                  <a:pt x="2928" y="820"/>
                  <a:pt x="3387" y="1147"/>
                </a:cubicBezTo>
                <a:cubicBezTo>
                  <a:pt x="3845" y="1474"/>
                  <a:pt x="4269" y="1894"/>
                  <a:pt x="4868" y="2128"/>
                </a:cubicBezTo>
                <a:cubicBezTo>
                  <a:pt x="5468" y="2361"/>
                  <a:pt x="5962" y="2431"/>
                  <a:pt x="6985" y="2549"/>
                </a:cubicBezTo>
                <a:cubicBezTo>
                  <a:pt x="8008" y="2665"/>
                  <a:pt x="9525" y="2712"/>
                  <a:pt x="11007" y="2829"/>
                </a:cubicBezTo>
                <a:cubicBezTo>
                  <a:pt x="12488" y="2945"/>
                  <a:pt x="14111" y="3086"/>
                  <a:pt x="15875" y="3249"/>
                </a:cubicBezTo>
                <a:cubicBezTo>
                  <a:pt x="17639" y="3413"/>
                  <a:pt x="20638" y="3716"/>
                  <a:pt x="21590" y="3810"/>
                </a:cubicBezTo>
              </a:path>
            </a:pathLst>
          </a:custGeom>
          <a:noFill/>
          <a:ln w="5724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 rot="5400000" flipH="1" flipV="1">
            <a:off x="5961063" y="3752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 flipH="1" flipV="1">
            <a:off x="6176963" y="3752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5400000" flipH="1" flipV="1">
            <a:off x="6608763" y="3752850"/>
            <a:ext cx="2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40" name="19 CuadroTexto"/>
          <p:cNvSpPr txBox="1">
            <a:spLocks noChangeArrowheads="1"/>
          </p:cNvSpPr>
          <p:nvPr/>
        </p:nvSpPr>
        <p:spPr bwMode="auto">
          <a:xfrm>
            <a:off x="5781675" y="3860800"/>
            <a:ext cx="1727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200"/>
              <a:t>P25 P50   P75</a:t>
            </a:r>
          </a:p>
        </p:txBody>
      </p:sp>
      <p:sp>
        <p:nvSpPr>
          <p:cNvPr id="48141" name="Text Box 9"/>
          <p:cNvSpPr txBox="1">
            <a:spLocks noChangeArrowheads="1"/>
          </p:cNvSpPr>
          <p:nvPr/>
        </p:nvSpPr>
        <p:spPr bwMode="auto">
          <a:xfrm>
            <a:off x="5003800" y="981075"/>
            <a:ext cx="38163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case of "</a:t>
            </a:r>
            <a:r>
              <a:rPr lang="es-ES" sz="1800" dirty="0" err="1">
                <a:latin typeface="Calibri" charset="0"/>
              </a:rPr>
              <a:t>drift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rate</a:t>
            </a:r>
            <a:r>
              <a:rPr lang="es-ES" sz="1800" dirty="0">
                <a:latin typeface="Calibri" charset="0"/>
              </a:rPr>
              <a:t>" (</a:t>
            </a:r>
            <a:r>
              <a:rPr lang="es-ES" sz="1800" dirty="0" err="1">
                <a:latin typeface="Calibri" charset="0"/>
              </a:rPr>
              <a:t>patients</a:t>
            </a:r>
            <a:r>
              <a:rPr lang="es-ES" sz="1800" dirty="0">
                <a:latin typeface="Calibri" charset="0"/>
              </a:rPr>
              <a:t>),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distance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between</a:t>
            </a:r>
            <a:r>
              <a:rPr lang="es-ES" sz="1800" dirty="0">
                <a:latin typeface="Calibri" charset="0"/>
              </a:rPr>
              <a:t> P75 and P50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much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larger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one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between</a:t>
            </a:r>
            <a:r>
              <a:rPr lang="es-ES" sz="1800" dirty="0">
                <a:latin typeface="Calibri" charset="0"/>
              </a:rPr>
              <a:t> P50 and P25, </a:t>
            </a:r>
            <a:r>
              <a:rPr lang="es-ES" sz="1800" dirty="0" err="1">
                <a:latin typeface="Calibri" charset="0"/>
              </a:rPr>
              <a:t>thus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suggesting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there</a:t>
            </a:r>
            <a:r>
              <a:rPr lang="es-ES" sz="1800" dirty="0">
                <a:latin typeface="Calibri" charset="0"/>
              </a:rPr>
              <a:t> are positive </a:t>
            </a:r>
            <a:r>
              <a:rPr lang="es-ES" sz="1800" dirty="0" err="1">
                <a:latin typeface="Calibri" charset="0"/>
              </a:rPr>
              <a:t>asymmetry</a:t>
            </a:r>
            <a:r>
              <a:rPr lang="es-ES" sz="1800" dirty="0">
                <a:latin typeface="Calibri" charset="0"/>
              </a:rPr>
              <a:t>.</a:t>
            </a:r>
          </a:p>
        </p:txBody>
      </p:sp>
      <p:sp>
        <p:nvSpPr>
          <p:cNvPr id="48142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latin typeface="Calibri" charset="0"/>
              </a:rPr>
              <a:t>6. Viewing the trend, variability and asymmetry in a graph</a:t>
            </a:r>
          </a:p>
          <a:p>
            <a:pPr eaLnBrk="1" hangingPunct="1">
              <a:spcBef>
                <a:spcPct val="50000"/>
              </a:spcBef>
            </a:pPr>
            <a:endParaRPr lang="es-ES">
              <a:latin typeface="Calibri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"/>
          <p:cNvSpPr txBox="1">
            <a:spLocks noChangeArrowheads="1"/>
          </p:cNvSpPr>
          <p:nvPr/>
        </p:nvSpPr>
        <p:spPr bwMode="auto">
          <a:xfrm>
            <a:off x="1331913" y="620713"/>
            <a:ext cx="7056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Properties of the mean</a:t>
            </a: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6697663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-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Sum of </a:t>
            </a:r>
            <a:r>
              <a:rPr lang="es-ES" sz="1800" dirty="0" err="1">
                <a:latin typeface="Calibri" charset="0"/>
              </a:rPr>
              <a:t>differences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all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values</a:t>
            </a:r>
            <a:r>
              <a:rPr lang="es-ES" sz="1800" dirty="0">
                <a:latin typeface="Calibri" charset="0"/>
              </a:rPr>
              <a:t>) </a:t>
            </a:r>
            <a:r>
              <a:rPr lang="es-ES" sz="1800" dirty="0" err="1">
                <a:latin typeface="Calibri" charset="0"/>
              </a:rPr>
              <a:t>relative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mean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always</a:t>
            </a:r>
            <a:r>
              <a:rPr lang="es-ES" sz="1800" dirty="0">
                <a:latin typeface="Calibri" charset="0"/>
              </a:rPr>
              <a:t> 0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-</a:t>
            </a:r>
            <a:r>
              <a:rPr lang="es-ES" sz="1800" dirty="0" err="1">
                <a:latin typeface="Calibri" charset="0"/>
              </a:rPr>
              <a:t>If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add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constant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each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values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new </a:t>
            </a:r>
            <a:r>
              <a:rPr lang="es-ES" sz="1800" dirty="0" err="1">
                <a:latin typeface="Calibri" charset="0"/>
              </a:rPr>
              <a:t>arithmetic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average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result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will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original more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constant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If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multiply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each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a </a:t>
            </a:r>
            <a:r>
              <a:rPr lang="es-ES" sz="1800" dirty="0" err="1">
                <a:latin typeface="Calibri" charset="0"/>
              </a:rPr>
              <a:t>constant</a:t>
            </a:r>
            <a:r>
              <a:rPr lang="es-ES" sz="1800" dirty="0">
                <a:latin typeface="Calibri" charset="0"/>
              </a:rPr>
              <a:t>,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new </a:t>
            </a:r>
            <a:r>
              <a:rPr lang="es-ES" sz="1800" dirty="0" err="1">
                <a:latin typeface="Calibri" charset="0"/>
              </a:rPr>
              <a:t>arithmetic</a:t>
            </a:r>
            <a:r>
              <a:rPr lang="es-ES" sz="1800" dirty="0">
                <a:latin typeface="Calibri" charset="0"/>
              </a:rPr>
              <a:t> mean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original mean </a:t>
            </a:r>
            <a:r>
              <a:rPr lang="es-ES" sz="1800" dirty="0" err="1">
                <a:latin typeface="Calibri" charset="0"/>
              </a:rPr>
              <a:t>multiplied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by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constant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1908175" y="765175"/>
            <a:ext cx="2879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2800">
                <a:latin typeface="Calibri" charset="0"/>
              </a:rPr>
              <a:t>Median</a:t>
            </a: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827088" y="1916113"/>
            <a:ext cx="6697662" cy="2862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s-ES" sz="1800" b="1" dirty="0"/>
          </a:p>
          <a:p>
            <a:r>
              <a:rPr lang="es-ES" sz="1800" dirty="0" err="1"/>
              <a:t>The</a:t>
            </a:r>
            <a:r>
              <a:rPr lang="es-ES" sz="1800" dirty="0"/>
              <a:t> median (MDN </a:t>
            </a:r>
            <a:r>
              <a:rPr lang="es-ES" sz="1800" dirty="0" err="1"/>
              <a:t>or</a:t>
            </a:r>
            <a:r>
              <a:rPr lang="es-ES" sz="1800" dirty="0"/>
              <a:t> Md)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defined</a:t>
            </a:r>
            <a:r>
              <a:rPr lang="es-ES" sz="1800" dirty="0"/>
              <a:t> as </a:t>
            </a:r>
            <a:r>
              <a:rPr lang="es-ES" sz="1800" dirty="0" err="1"/>
              <a:t>the</a:t>
            </a:r>
            <a:r>
              <a:rPr lang="es-ES" sz="1800" dirty="0"/>
              <a:t> “</a:t>
            </a:r>
            <a:r>
              <a:rPr lang="es-ES" sz="1800" dirty="0" err="1"/>
              <a:t>middle</a:t>
            </a:r>
            <a:r>
              <a:rPr lang="es-ES" sz="1800" dirty="0"/>
              <a:t>” </a:t>
            </a:r>
            <a:r>
              <a:rPr lang="es-ES" sz="1800" dirty="0" err="1"/>
              <a:t>value</a:t>
            </a:r>
            <a:r>
              <a:rPr lang="es-ES" sz="1800" dirty="0"/>
              <a:t> in a </a:t>
            </a:r>
            <a:r>
              <a:rPr lang="es-ES" sz="1800" dirty="0" err="1"/>
              <a:t>sortered</a:t>
            </a:r>
            <a:r>
              <a:rPr lang="es-ES" sz="1800" dirty="0"/>
              <a:t> data set.</a:t>
            </a:r>
          </a:p>
          <a:p>
            <a:endParaRPr lang="es-ES" sz="1800" dirty="0"/>
          </a:p>
          <a:p>
            <a:r>
              <a:rPr lang="es-ES" sz="1800" dirty="0" err="1"/>
              <a:t>For</a:t>
            </a:r>
            <a:r>
              <a:rPr lang="es-ES" sz="1800" dirty="0"/>
              <a:t> </a:t>
            </a:r>
            <a:r>
              <a:rPr lang="es-ES" sz="1800" dirty="0" err="1"/>
              <a:t>example</a:t>
            </a:r>
            <a:r>
              <a:rPr lang="es-ES" sz="1800" dirty="0"/>
              <a:t>, 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sequence</a:t>
            </a:r>
            <a:r>
              <a:rPr lang="es-ES" sz="1800" dirty="0"/>
              <a:t> (</a:t>
            </a:r>
            <a:r>
              <a:rPr lang="es-ES" sz="1800" dirty="0" err="1"/>
              <a:t>ordinate</a:t>
            </a:r>
            <a:r>
              <a:rPr lang="es-ES" sz="1800" dirty="0"/>
              <a:t>) 3,4,5,6,7,8,9</a:t>
            </a:r>
          </a:p>
          <a:p>
            <a:r>
              <a:rPr lang="es-ES" sz="1800" dirty="0" err="1"/>
              <a:t>the</a:t>
            </a:r>
            <a:r>
              <a:rPr lang="es-ES" sz="1800" dirty="0"/>
              <a:t> median </a:t>
            </a:r>
            <a:r>
              <a:rPr lang="es-ES" sz="1800" dirty="0" err="1"/>
              <a:t>is</a:t>
            </a:r>
            <a:r>
              <a:rPr lang="es-ES" sz="1800" dirty="0"/>
              <a:t> 6</a:t>
            </a:r>
          </a:p>
          <a:p>
            <a:endParaRPr lang="es-ES" sz="1800" dirty="0"/>
          </a:p>
          <a:p>
            <a:r>
              <a:rPr lang="es-ES" sz="1800" dirty="0"/>
              <a:t>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sequence</a:t>
            </a:r>
            <a:r>
              <a:rPr lang="es-ES" sz="1800" dirty="0"/>
              <a:t> (</a:t>
            </a:r>
            <a:r>
              <a:rPr lang="es-ES" sz="1800" dirty="0" err="1"/>
              <a:t>ordinate</a:t>
            </a:r>
            <a:r>
              <a:rPr lang="es-ES" sz="1800" dirty="0"/>
              <a:t>) 2,3,4,6,7,9</a:t>
            </a:r>
          </a:p>
          <a:p>
            <a:r>
              <a:rPr lang="es-ES" sz="1800" dirty="0" err="1"/>
              <a:t>the</a:t>
            </a:r>
            <a:r>
              <a:rPr lang="es-ES" sz="1800" dirty="0"/>
              <a:t> median </a:t>
            </a:r>
            <a:r>
              <a:rPr lang="es-ES" sz="1800" dirty="0" err="1"/>
              <a:t>is</a:t>
            </a:r>
            <a:r>
              <a:rPr lang="es-ES" sz="1800" dirty="0"/>
              <a:t> 5 (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arithmetic</a:t>
            </a:r>
            <a:r>
              <a:rPr lang="es-ES" sz="1800" dirty="0"/>
              <a:t> mean </a:t>
            </a:r>
            <a:r>
              <a:rPr lang="es-ES" sz="1800" dirty="0" err="1"/>
              <a:t>between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two</a:t>
            </a:r>
            <a:r>
              <a:rPr lang="es-ES" sz="1800" dirty="0"/>
              <a:t> central </a:t>
            </a:r>
            <a:r>
              <a:rPr lang="es-ES" sz="1800" dirty="0" err="1"/>
              <a:t>values</a:t>
            </a:r>
            <a:r>
              <a:rPr lang="es-ES" sz="1800" dirty="0"/>
              <a:t>, observe </a:t>
            </a:r>
            <a:r>
              <a:rPr lang="es-ES" sz="1800" dirty="0" err="1"/>
              <a:t>that</a:t>
            </a:r>
            <a:r>
              <a:rPr lang="es-ES" sz="1800" dirty="0"/>
              <a:t> n </a:t>
            </a:r>
            <a:r>
              <a:rPr lang="es-ES" sz="1800" dirty="0" err="1"/>
              <a:t>is</a:t>
            </a:r>
            <a:r>
              <a:rPr lang="es-ES" sz="1800" dirty="0"/>
              <a:t> </a:t>
            </a:r>
            <a:r>
              <a:rPr lang="es-ES" sz="1800" dirty="0" err="1"/>
              <a:t>even</a:t>
            </a:r>
            <a:r>
              <a:rPr lang="es-ES" sz="1800" dirty="0"/>
              <a:t>, 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above</a:t>
            </a:r>
            <a:r>
              <a:rPr lang="es-ES" sz="1800" dirty="0"/>
              <a:t> </a:t>
            </a:r>
            <a:r>
              <a:rPr lang="es-ES" sz="1800" dirty="0" err="1"/>
              <a:t>example</a:t>
            </a:r>
            <a:r>
              <a:rPr lang="es-ES" sz="1800" dirty="0"/>
              <a:t> </a:t>
            </a:r>
            <a:r>
              <a:rPr lang="es-ES" sz="1800" dirty="0" err="1"/>
              <a:t>it</a:t>
            </a:r>
            <a:r>
              <a:rPr lang="es-ES" sz="1800" dirty="0"/>
              <a:t> </a:t>
            </a:r>
            <a:r>
              <a:rPr lang="es-ES" sz="1800" dirty="0" err="1"/>
              <a:t>was</a:t>
            </a:r>
            <a:r>
              <a:rPr lang="es-ES" sz="1800" dirty="0"/>
              <a:t> </a:t>
            </a:r>
            <a:r>
              <a:rPr lang="es-ES" sz="1800" dirty="0" err="1"/>
              <a:t>odd</a:t>
            </a:r>
            <a:r>
              <a:rPr lang="es-ES" sz="1800" dirty="0"/>
              <a:t>)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6"/>
          <p:cNvSpPr txBox="1">
            <a:spLocks noChangeArrowheads="1"/>
          </p:cNvSpPr>
          <p:nvPr/>
        </p:nvSpPr>
        <p:spPr bwMode="auto">
          <a:xfrm>
            <a:off x="395288" y="1052513"/>
            <a:ext cx="8208962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4000" dirty="0" err="1">
                <a:latin typeface="Calibri" charset="0"/>
              </a:rPr>
              <a:t>Properties</a:t>
            </a:r>
            <a:r>
              <a:rPr lang="es-ES" sz="4000" dirty="0">
                <a:latin typeface="Calibri" charset="0"/>
              </a:rPr>
              <a:t> of </a:t>
            </a:r>
            <a:r>
              <a:rPr lang="es-ES" sz="4000" dirty="0" err="1">
                <a:latin typeface="Calibri" charset="0"/>
              </a:rPr>
              <a:t>the</a:t>
            </a:r>
            <a:r>
              <a:rPr lang="es-ES" sz="4000" dirty="0">
                <a:latin typeface="Calibri" charset="0"/>
              </a:rPr>
              <a:t> median</a:t>
            </a:r>
          </a:p>
          <a:p>
            <a:pPr eaLnBrk="1" hangingPunct="1">
              <a:spcBef>
                <a:spcPct val="50000"/>
              </a:spcBef>
            </a:pPr>
            <a:endParaRPr lang="es-ES" sz="40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does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use </a:t>
            </a:r>
            <a:r>
              <a:rPr lang="es-ES" dirty="0" err="1">
                <a:latin typeface="Calibri" charset="0"/>
              </a:rPr>
              <a:t>all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elements</a:t>
            </a: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can be </a:t>
            </a:r>
            <a:r>
              <a:rPr lang="es-ES" dirty="0" err="1">
                <a:latin typeface="Calibri" charset="0"/>
              </a:rPr>
              <a:t>calculated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ordinal data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less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affected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atypical</a:t>
            </a:r>
            <a:r>
              <a:rPr lang="es-ES" dirty="0">
                <a:latin typeface="Calibri" charset="0"/>
              </a:rPr>
              <a:t> data </a:t>
            </a:r>
            <a:r>
              <a:rPr lang="es-ES" dirty="0" err="1">
                <a:latin typeface="Calibri" charset="0"/>
              </a:rPr>
              <a:t>than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arithmetic</a:t>
            </a:r>
            <a:r>
              <a:rPr lang="es-ES" dirty="0">
                <a:latin typeface="Calibri" charset="0"/>
              </a:rPr>
              <a:t> mean.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7"/>
          <p:cNvSpPr txBox="1">
            <a:spLocks noChangeArrowheads="1"/>
          </p:cNvSpPr>
          <p:nvPr/>
        </p:nvSpPr>
        <p:spPr bwMode="auto">
          <a:xfrm>
            <a:off x="1835150" y="404813"/>
            <a:ext cx="53292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800" b="1">
                <a:latin typeface="Calibri" charset="0"/>
              </a:rPr>
              <a:t>The mode</a:t>
            </a:r>
          </a:p>
        </p:txBody>
      </p:sp>
      <p:sp>
        <p:nvSpPr>
          <p:cNvPr id="19458" name="Text Box 18"/>
          <p:cNvSpPr txBox="1">
            <a:spLocks noChangeArrowheads="1"/>
          </p:cNvSpPr>
          <p:nvPr/>
        </p:nvSpPr>
        <p:spPr bwMode="auto">
          <a:xfrm>
            <a:off x="684213" y="1484313"/>
            <a:ext cx="7200900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Mode</a:t>
            </a:r>
            <a:r>
              <a:rPr lang="es-ES" sz="1800" dirty="0">
                <a:latin typeface="Calibri" charset="0"/>
              </a:rPr>
              <a:t> (Mo)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defined</a:t>
            </a:r>
            <a:r>
              <a:rPr lang="es-ES" sz="1800" dirty="0">
                <a:latin typeface="Calibri" charset="0"/>
              </a:rPr>
              <a:t> as </a:t>
            </a:r>
            <a:r>
              <a:rPr lang="es-ES" sz="1800" dirty="0" err="1">
                <a:latin typeface="Calibri" charset="0"/>
              </a:rPr>
              <a:t>that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value</a:t>
            </a:r>
            <a:r>
              <a:rPr lang="es-ES" sz="1800" dirty="0">
                <a:latin typeface="Calibri" charset="0"/>
              </a:rPr>
              <a:t> of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variable </a:t>
            </a:r>
            <a:r>
              <a:rPr lang="es-ES" sz="1800" dirty="0" err="1">
                <a:latin typeface="Calibri" charset="0"/>
              </a:rPr>
              <a:t>corresponding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higher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frequency</a:t>
            </a:r>
            <a:r>
              <a:rPr lang="es-ES" sz="1800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In </a:t>
            </a:r>
            <a:r>
              <a:rPr lang="es-ES" sz="1800" dirty="0" err="1">
                <a:latin typeface="Calibri" charset="0"/>
              </a:rPr>
              <a:t>the</a:t>
            </a:r>
            <a:r>
              <a:rPr lang="es-ES" sz="1800" dirty="0">
                <a:latin typeface="Calibri" charset="0"/>
              </a:rPr>
              <a:t> data set: 4,5,6,6,3,6,4,5 Mo = 6</a:t>
            </a:r>
          </a:p>
          <a:p>
            <a:pPr eaLnBrk="1" hangingPunct="1">
              <a:spcBef>
                <a:spcPct val="50000"/>
              </a:spcBef>
            </a:pP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 err="1">
                <a:latin typeface="Calibri" charset="0"/>
              </a:rPr>
              <a:t>properties</a:t>
            </a:r>
            <a:r>
              <a:rPr lang="es-ES" sz="1800" dirty="0">
                <a:latin typeface="Calibri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--</a:t>
            </a:r>
            <a:r>
              <a:rPr lang="es-ES" sz="1800" dirty="0" err="1">
                <a:latin typeface="Calibri" charset="0"/>
              </a:rPr>
              <a:t>It's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not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necessarily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unique</a:t>
            </a:r>
            <a:r>
              <a:rPr lang="es-ES" sz="1800" dirty="0">
                <a:latin typeface="Calibri" charset="0"/>
              </a:rPr>
              <a:t> (</a:t>
            </a:r>
            <a:r>
              <a:rPr lang="es-ES" sz="1800" dirty="0" err="1">
                <a:latin typeface="Calibri" charset="0"/>
              </a:rPr>
              <a:t>there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may</a:t>
            </a:r>
            <a:r>
              <a:rPr lang="es-ES" sz="1800" dirty="0">
                <a:latin typeface="Calibri" charset="0"/>
              </a:rPr>
              <a:t> be </a:t>
            </a:r>
            <a:r>
              <a:rPr lang="es-ES" sz="1800" dirty="0" err="1">
                <a:latin typeface="Calibri" charset="0"/>
              </a:rPr>
              <a:t>several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modes</a:t>
            </a:r>
            <a:r>
              <a:rPr lang="es-ES" sz="1800" dirty="0">
                <a:latin typeface="Calibri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--</a:t>
            </a:r>
            <a:r>
              <a:rPr lang="es-ES" sz="1800" dirty="0" err="1">
                <a:latin typeface="Calibri" charset="0"/>
              </a:rPr>
              <a:t>It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possible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to</a:t>
            </a:r>
            <a:r>
              <a:rPr lang="es-ES" sz="1800" dirty="0">
                <a:latin typeface="Calibri" charset="0"/>
              </a:rPr>
              <a:t> compute </a:t>
            </a:r>
            <a:r>
              <a:rPr lang="es-ES" sz="1800" dirty="0" err="1">
                <a:latin typeface="Calibri" charset="0"/>
              </a:rPr>
              <a:t>mode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with</a:t>
            </a:r>
            <a:r>
              <a:rPr lang="es-ES" sz="1800" dirty="0">
                <a:latin typeface="Calibri" charset="0"/>
              </a:rPr>
              <a:t> a nominal </a:t>
            </a:r>
            <a:r>
              <a:rPr lang="es-ES" sz="1800" dirty="0" err="1">
                <a:latin typeface="Calibri" charset="0"/>
              </a:rPr>
              <a:t>scale</a:t>
            </a:r>
            <a:endParaRPr lang="es-ES" sz="1800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sz="1800" dirty="0">
                <a:latin typeface="Calibri" charset="0"/>
              </a:rPr>
              <a:t>--</a:t>
            </a:r>
            <a:r>
              <a:rPr lang="es-ES" sz="1800" dirty="0" err="1">
                <a:latin typeface="Calibri" charset="0"/>
              </a:rPr>
              <a:t>Its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calculation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does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not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involve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all</a:t>
            </a:r>
            <a:r>
              <a:rPr lang="es-ES" sz="1800" dirty="0">
                <a:latin typeface="Calibri" charset="0"/>
              </a:rPr>
              <a:t> </a:t>
            </a:r>
            <a:r>
              <a:rPr lang="es-ES" sz="1800" dirty="0" err="1">
                <a:latin typeface="Calibri" charset="0"/>
              </a:rPr>
              <a:t>elements</a:t>
            </a:r>
            <a:endParaRPr lang="es-ES" sz="18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6"/>
          <p:cNvSpPr>
            <a:spLocks noChangeShapeType="1"/>
          </p:cNvSpPr>
          <p:nvPr/>
        </p:nvSpPr>
        <p:spPr bwMode="auto">
          <a:xfrm>
            <a:off x="539750" y="4437063"/>
            <a:ext cx="8001000" cy="1587"/>
          </a:xfrm>
          <a:prstGeom prst="line">
            <a:avLst/>
          </a:prstGeom>
          <a:noFill/>
          <a:ln w="4572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2" name="Freeform 7"/>
          <p:cNvSpPr>
            <a:spLocks noChangeArrowheads="1"/>
          </p:cNvSpPr>
          <p:nvPr/>
        </p:nvSpPr>
        <p:spPr bwMode="auto">
          <a:xfrm>
            <a:off x="844550" y="3065463"/>
            <a:ext cx="7770813" cy="1370012"/>
          </a:xfrm>
          <a:custGeom>
            <a:avLst/>
            <a:gdLst>
              <a:gd name="T0" fmla="*/ 0 w 21591"/>
              <a:gd name="T1" fmla="*/ 2147483647 h 3811"/>
              <a:gd name="T2" fmla="*/ 2147483647 w 21591"/>
              <a:gd name="T3" fmla="*/ 2147483647 h 3811"/>
              <a:gd name="T4" fmla="*/ 2147483647 w 21591"/>
              <a:gd name="T5" fmla="*/ 2147483647 h 3811"/>
              <a:gd name="T6" fmla="*/ 2147483647 w 21591"/>
              <a:gd name="T7" fmla="*/ 2147483647 h 3811"/>
              <a:gd name="T8" fmla="*/ 2147483647 w 21591"/>
              <a:gd name="T9" fmla="*/ 2147483647 h 3811"/>
              <a:gd name="T10" fmla="*/ 2147483647 w 21591"/>
              <a:gd name="T11" fmla="*/ 2147483647 h 3811"/>
              <a:gd name="T12" fmla="*/ 2147483647 w 21591"/>
              <a:gd name="T13" fmla="*/ 2147483647 h 3811"/>
              <a:gd name="T14" fmla="*/ 2147483647 w 21591"/>
              <a:gd name="T15" fmla="*/ 2147483647 h 3811"/>
              <a:gd name="T16" fmla="*/ 2147483647 w 21591"/>
              <a:gd name="T17" fmla="*/ 2147483647 h 3811"/>
              <a:gd name="T18" fmla="*/ 2147483647 w 21591"/>
              <a:gd name="T19" fmla="*/ 2147483647 h 3811"/>
              <a:gd name="T20" fmla="*/ 2147483647 w 21591"/>
              <a:gd name="T21" fmla="*/ 2147483647 h 38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591"/>
              <a:gd name="T34" fmla="*/ 0 h 3811"/>
              <a:gd name="T35" fmla="*/ 21591 w 21591"/>
              <a:gd name="T36" fmla="*/ 3811 h 38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591" h="3811">
                <a:moveTo>
                  <a:pt x="0" y="3810"/>
                </a:moveTo>
                <a:cubicBezTo>
                  <a:pt x="123" y="3541"/>
                  <a:pt x="278" y="3270"/>
                  <a:pt x="423" y="2829"/>
                </a:cubicBezTo>
                <a:cubicBezTo>
                  <a:pt x="569" y="2388"/>
                  <a:pt x="723" y="1602"/>
                  <a:pt x="864" y="1159"/>
                </a:cubicBezTo>
                <a:cubicBezTo>
                  <a:pt x="1005" y="715"/>
                  <a:pt x="1063" y="333"/>
                  <a:pt x="1270" y="166"/>
                </a:cubicBezTo>
                <a:cubicBezTo>
                  <a:pt x="1477" y="0"/>
                  <a:pt x="1764" y="2"/>
                  <a:pt x="2117" y="166"/>
                </a:cubicBezTo>
                <a:cubicBezTo>
                  <a:pt x="2469" y="329"/>
                  <a:pt x="2928" y="820"/>
                  <a:pt x="3387" y="1147"/>
                </a:cubicBezTo>
                <a:cubicBezTo>
                  <a:pt x="3845" y="1474"/>
                  <a:pt x="4269" y="1894"/>
                  <a:pt x="4868" y="2128"/>
                </a:cubicBezTo>
                <a:cubicBezTo>
                  <a:pt x="5468" y="2361"/>
                  <a:pt x="5962" y="2431"/>
                  <a:pt x="6985" y="2549"/>
                </a:cubicBezTo>
                <a:cubicBezTo>
                  <a:pt x="8008" y="2665"/>
                  <a:pt x="9525" y="2712"/>
                  <a:pt x="11007" y="2829"/>
                </a:cubicBezTo>
                <a:cubicBezTo>
                  <a:pt x="12488" y="2945"/>
                  <a:pt x="14111" y="3086"/>
                  <a:pt x="15875" y="3249"/>
                </a:cubicBezTo>
                <a:cubicBezTo>
                  <a:pt x="17639" y="3413"/>
                  <a:pt x="20638" y="3716"/>
                  <a:pt x="21590" y="3810"/>
                </a:cubicBezTo>
              </a:path>
            </a:pathLst>
          </a:custGeom>
          <a:noFill/>
          <a:ln w="5724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2051050" y="549275"/>
            <a:ext cx="50403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600">
                <a:latin typeface="Calibri" charset="0"/>
              </a:rPr>
              <a:t>Which one shall we use?</a:t>
            </a:r>
          </a:p>
        </p:txBody>
      </p:sp>
      <p:sp>
        <p:nvSpPr>
          <p:cNvPr id="20484" name="Line 9"/>
          <p:cNvSpPr>
            <a:spLocks noChangeShapeType="1"/>
          </p:cNvSpPr>
          <p:nvPr/>
        </p:nvSpPr>
        <p:spPr bwMode="auto">
          <a:xfrm>
            <a:off x="1403350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971550" y="4797425"/>
            <a:ext cx="792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Mode</a:t>
            </a:r>
          </a:p>
        </p:txBody>
      </p:sp>
      <p:sp>
        <p:nvSpPr>
          <p:cNvPr id="20486" name="Line 11"/>
          <p:cNvSpPr>
            <a:spLocks noChangeShapeType="1"/>
          </p:cNvSpPr>
          <p:nvPr/>
        </p:nvSpPr>
        <p:spPr bwMode="auto">
          <a:xfrm>
            <a:off x="2051050" y="4292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1547813" y="4941888"/>
            <a:ext cx="903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1800">
                <a:latin typeface="Calibri" charset="0"/>
              </a:rPr>
              <a:t>Median</a:t>
            </a:r>
          </a:p>
        </p:txBody>
      </p:sp>
      <p:sp>
        <p:nvSpPr>
          <p:cNvPr id="20488" name="Line 13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2627313" y="4724400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>
                <a:latin typeface="Calibri" charset="0"/>
              </a:rPr>
              <a:t>Mean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9"/>
          <p:cNvSpPr txBox="1">
            <a:spLocks noChangeArrowheads="1"/>
          </p:cNvSpPr>
          <p:nvPr/>
        </p:nvSpPr>
        <p:spPr bwMode="auto">
          <a:xfrm>
            <a:off x="539750" y="2276475"/>
            <a:ext cx="7559675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Resistant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statistics</a:t>
            </a:r>
            <a:r>
              <a:rPr lang="es-ES" dirty="0">
                <a:latin typeface="Calibri" charset="0"/>
              </a:rPr>
              <a:t>: </a:t>
            </a:r>
            <a:r>
              <a:rPr lang="es-ES" dirty="0" err="1">
                <a:latin typeface="Calibri" charset="0"/>
              </a:rPr>
              <a:t>Those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who</a:t>
            </a:r>
            <a:r>
              <a:rPr lang="es-ES" dirty="0">
                <a:latin typeface="Calibri" charset="0"/>
              </a:rPr>
              <a:t> are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influenced</a:t>
            </a:r>
            <a:r>
              <a:rPr lang="es-ES" dirty="0">
                <a:latin typeface="Calibri" charset="0"/>
              </a:rPr>
              <a:t> (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only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slightly</a:t>
            </a:r>
            <a:r>
              <a:rPr lang="es-ES" dirty="0">
                <a:latin typeface="Calibri" charset="0"/>
              </a:rPr>
              <a:t>) </a:t>
            </a:r>
            <a:r>
              <a:rPr lang="es-ES" dirty="0" err="1">
                <a:latin typeface="Calibri" charset="0"/>
              </a:rPr>
              <a:t>by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small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changes</a:t>
            </a:r>
            <a:r>
              <a:rPr lang="es-ES" dirty="0">
                <a:latin typeface="Calibri" charset="0"/>
              </a:rPr>
              <a:t> in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data.</a:t>
            </a: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Obviously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average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resistant</a:t>
            </a:r>
            <a:r>
              <a:rPr lang="es-ES" dirty="0">
                <a:latin typeface="Calibri" charset="0"/>
              </a:rPr>
              <a:t> to </a:t>
            </a:r>
            <a:r>
              <a:rPr lang="es-ES" dirty="0" err="1">
                <a:latin typeface="Calibri" charset="0"/>
              </a:rPr>
              <a:t>changes</a:t>
            </a:r>
            <a:r>
              <a:rPr lang="es-ES" dirty="0">
                <a:latin typeface="Calibri" charset="0"/>
              </a:rPr>
              <a:t> in </a:t>
            </a:r>
            <a:r>
              <a:rPr lang="es-ES" dirty="0" err="1">
                <a:latin typeface="Calibri" charset="0"/>
              </a:rPr>
              <a:t>statistical</a:t>
            </a:r>
            <a:r>
              <a:rPr lang="es-ES" dirty="0">
                <a:latin typeface="Calibri" charset="0"/>
              </a:rPr>
              <a:t> data, </a:t>
            </a:r>
            <a:r>
              <a:rPr lang="es-ES" dirty="0" err="1">
                <a:latin typeface="Calibri" charset="0"/>
              </a:rPr>
              <a:t>since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influenced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each</a:t>
            </a:r>
            <a:r>
              <a:rPr lang="es-ES" dirty="0">
                <a:latin typeface="Calibri" charset="0"/>
              </a:rPr>
              <a:t> and </a:t>
            </a:r>
            <a:r>
              <a:rPr lang="es-ES" dirty="0" err="1">
                <a:latin typeface="Calibri" charset="0"/>
              </a:rPr>
              <a:t>every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one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them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median, </a:t>
            </a:r>
            <a:r>
              <a:rPr lang="es-ES" dirty="0" err="1">
                <a:latin typeface="Calibri" charset="0"/>
              </a:rPr>
              <a:t>however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highly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resistant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index</a:t>
            </a:r>
            <a:r>
              <a:rPr lang="es-ES" dirty="0">
                <a:latin typeface="Calibri" charset="0"/>
              </a:rPr>
              <a:t>.</a:t>
            </a:r>
          </a:p>
        </p:txBody>
      </p:sp>
      <p:sp>
        <p:nvSpPr>
          <p:cNvPr id="21506" name="Text Box 11"/>
          <p:cNvSpPr txBox="1">
            <a:spLocks noChangeArrowheads="1"/>
          </p:cNvSpPr>
          <p:nvPr/>
        </p:nvSpPr>
        <p:spPr bwMode="auto">
          <a:xfrm>
            <a:off x="1187450" y="692150"/>
            <a:ext cx="5905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600">
                <a:latin typeface="Calibri" charset="0"/>
              </a:rPr>
              <a:t>Resistence and robustness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1908</Words>
  <Application>Microsoft Office PowerPoint</Application>
  <PresentationFormat>Presentación en pantalla (4:3)</PresentationFormat>
  <Paragraphs>181</Paragraphs>
  <Slides>31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ＭＳ Ｐゴシック</vt:lpstr>
      <vt:lpstr>Arial</vt:lpstr>
      <vt:lpstr>Calibri</vt:lpstr>
      <vt:lpstr>Tema de Office</vt:lpstr>
      <vt:lpstr>Equation</vt:lpstr>
      <vt:lpstr>Ecuación</vt:lpstr>
      <vt:lpstr>Picture</vt:lpstr>
      <vt:lpstr>Imagen de mapa de bits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 p</cp:lastModifiedBy>
  <cp:revision>55</cp:revision>
  <dcterms:created xsi:type="dcterms:W3CDTF">2010-10-17T09:48:51Z</dcterms:created>
  <dcterms:modified xsi:type="dcterms:W3CDTF">2023-10-04T18:22:26Z</dcterms:modified>
</cp:coreProperties>
</file>