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73" r:id="rId6"/>
    <p:sldId id="274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04A45-9E7F-5241-94BB-CEF27CF280CB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6DBE8-EF0D-E84B-BA92-8505F1D54B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97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6A44-5F18-E44F-AEB6-81CA9EA2B316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0F1DB-4E10-0C43-9CFA-1F63FB3911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96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A559-01E7-6541-9E0E-D5167F9C7FF5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66CA-09DA-CD43-A0A7-0E73CC7C3A4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756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B271-E6E7-1641-BDCC-58DADA39C6DB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D4A59-4342-C74D-B120-35EBC0AC169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36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7F79-71E7-024F-89F7-4E877FE5A38E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1C1EF-14FA-8C43-BEAB-8B0AAAE4EC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006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FC6C-CF31-F24C-A411-B6416064C9CA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E52DC-133F-854F-A2DE-AECFFB5A78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18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3AF65-5D1F-B94B-9591-B9760130DC32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67FED-D465-834A-9DB8-5E7465BD4B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026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069B-DAFC-5C45-ADAB-EF85AA3B8AAF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1DFAE-CBEF-F642-837E-01B6A118DA8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203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4BA3-A952-6A4C-9244-62FC786D708B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8C8E3-71F1-AB4C-B66A-DA33A04D18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0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7FE8C-E3A8-BD45-B4AE-CB9520B1E69C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812E3-50E4-594E-8F59-77E96B6A2A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87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12A9B-FFCA-DB4C-8DD4-70FC9622374D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5BB-BAF2-9845-99F3-CC063CAF7D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442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C70089E6-6A41-0F41-8AA0-3C857496B266}" type="datetimeFigureOut">
              <a:rPr lang="es-ES"/>
              <a:pPr>
                <a:defRPr/>
              </a:pPr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DF824FD1-5E32-0C49-85B4-D3B04C65D6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8313" y="800100"/>
            <a:ext cx="8280400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2800" dirty="0" err="1"/>
              <a:t>Theme</a:t>
            </a:r>
            <a:r>
              <a:rPr lang="es-ES" sz="2800" dirty="0"/>
              <a:t> 4. </a:t>
            </a:r>
            <a:r>
              <a:rPr lang="es-ES" sz="2800" dirty="0" err="1"/>
              <a:t>Measures</a:t>
            </a:r>
            <a:r>
              <a:rPr lang="es-ES" sz="2800" dirty="0"/>
              <a:t> of individual position</a:t>
            </a:r>
          </a:p>
          <a:p>
            <a:endParaRPr lang="es-ES" sz="2800" dirty="0"/>
          </a:p>
          <a:p>
            <a:r>
              <a:rPr lang="es-ES" sz="2800" dirty="0"/>
              <a:t>1. </a:t>
            </a:r>
            <a:r>
              <a:rPr lang="es-ES" sz="2800" dirty="0" err="1"/>
              <a:t>Introduction</a:t>
            </a:r>
            <a:r>
              <a:rPr lang="es-ES" sz="2800" dirty="0"/>
              <a:t>.</a:t>
            </a:r>
          </a:p>
          <a:p>
            <a:r>
              <a:rPr lang="es-ES" sz="2800" dirty="0"/>
              <a:t>2. </a:t>
            </a:r>
            <a:r>
              <a:rPr lang="es-ES" sz="2800" dirty="0" err="1" smtClean="0"/>
              <a:t>Quantiles</a:t>
            </a:r>
            <a:r>
              <a:rPr lang="es-ES" sz="2800" dirty="0" smtClean="0"/>
              <a:t>: </a:t>
            </a:r>
            <a:r>
              <a:rPr lang="es-ES" sz="2800" dirty="0" err="1"/>
              <a:t>Ranges</a:t>
            </a:r>
            <a:r>
              <a:rPr lang="es-ES" sz="2800" dirty="0"/>
              <a:t> Percentiles, Percentiles, </a:t>
            </a:r>
            <a:r>
              <a:rPr lang="es-ES" sz="2800" dirty="0" err="1"/>
              <a:t>Deciles</a:t>
            </a:r>
            <a:r>
              <a:rPr lang="es-ES" sz="2800" dirty="0"/>
              <a:t> and </a:t>
            </a:r>
            <a:r>
              <a:rPr lang="es-ES" sz="2800" dirty="0" err="1"/>
              <a:t>Quartiles</a:t>
            </a:r>
            <a:r>
              <a:rPr lang="es-ES" sz="2800" dirty="0"/>
              <a:t>.</a:t>
            </a:r>
          </a:p>
          <a:p>
            <a:r>
              <a:rPr lang="es-ES" sz="2800" dirty="0"/>
              <a:t>3. Standard Scores: </a:t>
            </a:r>
            <a:r>
              <a:rPr lang="es-ES" sz="2800" dirty="0" err="1"/>
              <a:t>Introduction</a:t>
            </a:r>
            <a:r>
              <a:rPr lang="es-ES" sz="2800" dirty="0"/>
              <a:t>, </a:t>
            </a:r>
            <a:r>
              <a:rPr lang="es-ES" sz="2800" dirty="0" err="1"/>
              <a:t>calculation</a:t>
            </a:r>
            <a:r>
              <a:rPr lang="es-ES" sz="2800" dirty="0"/>
              <a:t> and </a:t>
            </a:r>
            <a:r>
              <a:rPr lang="es-ES" sz="2800" dirty="0" err="1"/>
              <a:t>main</a:t>
            </a:r>
            <a:r>
              <a:rPr lang="es-ES" sz="2800" dirty="0"/>
              <a:t> </a:t>
            </a:r>
            <a:r>
              <a:rPr lang="es-ES" sz="2800" dirty="0" err="1"/>
              <a:t>features</a:t>
            </a:r>
            <a:r>
              <a:rPr lang="es-ES" sz="2800" dirty="0"/>
              <a:t>.</a:t>
            </a:r>
          </a:p>
          <a:p>
            <a:r>
              <a:rPr lang="es-ES" sz="2800" dirty="0"/>
              <a:t>4. </a:t>
            </a:r>
            <a:r>
              <a:rPr lang="es-ES" sz="2800" dirty="0" err="1"/>
              <a:t>Derived</a:t>
            </a:r>
            <a:r>
              <a:rPr lang="es-ES" sz="2800" dirty="0"/>
              <a:t> </a:t>
            </a:r>
            <a:r>
              <a:rPr lang="es-ES" sz="2800" dirty="0" err="1"/>
              <a:t>scales</a:t>
            </a:r>
            <a:r>
              <a:rPr lang="es-ES" sz="2800" dirty="0"/>
              <a:t>.</a:t>
            </a:r>
          </a:p>
          <a:p>
            <a:endParaRPr lang="es-ES" sz="2800" dirty="0">
              <a:cs typeface="Times New Roman" charset="0"/>
            </a:endParaRPr>
          </a:p>
          <a:p>
            <a:pPr eaLnBrk="0" hangingPunct="0"/>
            <a:r>
              <a:rPr lang="es-ES" sz="2800" dirty="0">
                <a:cs typeface="Times New Roman" charset="0"/>
              </a:rPr>
              <a:t>(</a:t>
            </a:r>
            <a:r>
              <a:rPr lang="es-ES" sz="2800" dirty="0" err="1">
                <a:cs typeface="Times New Roman" charset="0"/>
              </a:rPr>
              <a:t>Appendix</a:t>
            </a:r>
            <a:r>
              <a:rPr lang="es-ES" sz="2800" dirty="0">
                <a:cs typeface="Times New Roman" charset="0"/>
              </a:rPr>
              <a:t>: Non-linear </a:t>
            </a:r>
            <a:r>
              <a:rPr lang="es-ES" sz="2800" dirty="0" err="1">
                <a:cs typeface="Times New Roman" charset="0"/>
              </a:rPr>
              <a:t>transformations</a:t>
            </a:r>
            <a:r>
              <a:rPr lang="es-ES" sz="2800" dirty="0">
                <a:cs typeface="Times New Roman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1042988" y="1341438"/>
            <a:ext cx="6049962" cy="3831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b="1" dirty="0">
                <a:latin typeface="Calibri" charset="0"/>
              </a:rPr>
              <a:t>4.4 </a:t>
            </a:r>
            <a:r>
              <a:rPr lang="es-ES" sz="1800" b="1" dirty="0" err="1" smtClean="0">
                <a:latin typeface="Calibri" charset="0"/>
              </a:rPr>
              <a:t>transformations</a:t>
            </a:r>
            <a:r>
              <a:rPr lang="es-ES" sz="1800" b="1" dirty="0" smtClean="0">
                <a:latin typeface="Calibri" charset="0"/>
              </a:rPr>
              <a:t> (</a:t>
            </a:r>
            <a:r>
              <a:rPr lang="es-ES" sz="1800" b="1" dirty="0" err="1">
                <a:latin typeface="Calibri" charset="0"/>
              </a:rPr>
              <a:t>on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standardarized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>
                <a:latin typeface="Calibri" charset="0"/>
              </a:rPr>
              <a:t>scores)</a:t>
            </a:r>
          </a:p>
          <a:p>
            <a:pPr eaLnBrk="1" hangingPunct="1">
              <a:spcBef>
                <a:spcPct val="50000"/>
              </a:spcBef>
            </a:pP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b="1" dirty="0">
                <a:latin typeface="Calibri" charset="0"/>
              </a:rPr>
              <a:t>A </a:t>
            </a:r>
            <a:r>
              <a:rPr lang="es-ES" sz="1800" b="1" dirty="0" err="1">
                <a:latin typeface="Calibri" charset="0"/>
              </a:rPr>
              <a:t>small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drawback</a:t>
            </a:r>
            <a:r>
              <a:rPr lang="es-ES" sz="1800" b="1" dirty="0">
                <a:latin typeface="Calibri" charset="0"/>
              </a:rPr>
              <a:t> of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standarized</a:t>
            </a:r>
            <a:r>
              <a:rPr lang="es-ES" sz="1800" b="1" dirty="0" smtClean="0">
                <a:latin typeface="Calibri" charset="0"/>
              </a:rPr>
              <a:t> scores </a:t>
            </a:r>
            <a:r>
              <a:rPr lang="es-ES" sz="1800" b="1" dirty="0" err="1">
                <a:latin typeface="Calibri" charset="0"/>
              </a:rPr>
              <a:t>is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that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they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invole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the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>
                <a:latin typeface="Calibri" charset="0"/>
              </a:rPr>
              <a:t>use of </a:t>
            </a:r>
            <a:r>
              <a:rPr lang="es-ES" sz="1800" b="1" dirty="0" err="1">
                <a:latin typeface="Calibri" charset="0"/>
              </a:rPr>
              <a:t>very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small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values</a:t>
            </a:r>
            <a:r>
              <a:rPr lang="es-ES" sz="1800" b="1" dirty="0">
                <a:latin typeface="Calibri" charset="0"/>
              </a:rPr>
              <a:t> (</a:t>
            </a:r>
            <a:r>
              <a:rPr lang="es-ES" sz="1800" b="1" dirty="0" err="1">
                <a:latin typeface="Calibri" charset="0"/>
              </a:rPr>
              <a:t>decimals</a:t>
            </a:r>
            <a:r>
              <a:rPr lang="es-ES" sz="1800" b="1" dirty="0">
                <a:latin typeface="Calibri" charset="0"/>
              </a:rPr>
              <a:t>, </a:t>
            </a:r>
            <a:r>
              <a:rPr lang="es-ES" sz="1800" b="1" dirty="0" err="1">
                <a:latin typeface="Calibri" charset="0"/>
              </a:rPr>
              <a:t>usually</a:t>
            </a:r>
            <a:r>
              <a:rPr lang="es-ES" sz="1800" b="1" dirty="0">
                <a:latin typeface="Calibri" charset="0"/>
              </a:rPr>
              <a:t>) and </a:t>
            </a:r>
            <a:r>
              <a:rPr lang="es-ES" sz="1800" b="1" dirty="0" err="1">
                <a:latin typeface="Calibri" charset="0"/>
              </a:rPr>
              <a:t>negative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values</a:t>
            </a:r>
            <a:r>
              <a:rPr lang="es-ES" sz="1800" b="1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b="1" dirty="0" err="1">
                <a:latin typeface="Calibri" charset="0"/>
              </a:rPr>
              <a:t>Therefore</a:t>
            </a:r>
            <a:r>
              <a:rPr lang="es-ES" sz="1800" b="1" dirty="0">
                <a:latin typeface="Calibri" charset="0"/>
              </a:rPr>
              <a:t>, </a:t>
            </a:r>
            <a:r>
              <a:rPr lang="es-ES" sz="1800" b="1" dirty="0" err="1" smtClean="0">
                <a:latin typeface="Calibri" charset="0"/>
              </a:rPr>
              <a:t>we</a:t>
            </a:r>
            <a:r>
              <a:rPr lang="es-ES" sz="1800" b="1" dirty="0" smtClean="0">
                <a:latin typeface="Calibri" charset="0"/>
              </a:rPr>
              <a:t> can compute linear </a:t>
            </a:r>
            <a:r>
              <a:rPr lang="es-ES" sz="1800" b="1" dirty="0" err="1">
                <a:latin typeface="Calibri" charset="0"/>
              </a:rPr>
              <a:t>transformations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on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standard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smtClean="0">
                <a:latin typeface="Calibri" charset="0"/>
              </a:rPr>
              <a:t>scores.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example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we</a:t>
            </a:r>
            <a:r>
              <a:rPr lang="es-ES" sz="1800" b="1" dirty="0">
                <a:latin typeface="Calibri" charset="0"/>
              </a:rPr>
              <a:t> are </a:t>
            </a:r>
            <a:r>
              <a:rPr lang="es-ES" sz="1800" b="1" dirty="0" err="1">
                <a:latin typeface="Calibri" charset="0"/>
              </a:rPr>
              <a:t>going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to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see</a:t>
            </a:r>
            <a:r>
              <a:rPr lang="es-ES" sz="1800" b="1" dirty="0">
                <a:latin typeface="Calibri" charset="0"/>
              </a:rPr>
              <a:t> are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T scores (mean 50 and </a:t>
            </a:r>
            <a:r>
              <a:rPr lang="es-ES" sz="1800" b="1" dirty="0" smtClean="0">
                <a:latin typeface="Calibri" charset="0"/>
              </a:rPr>
              <a:t>SD </a:t>
            </a:r>
            <a:r>
              <a:rPr lang="es-ES" sz="1800" b="1" dirty="0">
                <a:latin typeface="Calibri" charset="0"/>
              </a:rPr>
              <a:t>10) and </a:t>
            </a:r>
            <a:r>
              <a:rPr lang="es-ES" sz="1800" b="1" dirty="0" smtClean="0">
                <a:latin typeface="Calibri" charset="0"/>
              </a:rPr>
              <a:t>IQ </a:t>
            </a:r>
            <a:r>
              <a:rPr lang="es-ES" sz="1800" b="1" dirty="0" err="1" smtClean="0">
                <a:latin typeface="Calibri" charset="0"/>
              </a:rPr>
              <a:t>scales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>
                <a:latin typeface="Calibri" charset="0"/>
              </a:rPr>
              <a:t>(mean 100 and </a:t>
            </a:r>
            <a:r>
              <a:rPr lang="es-ES" sz="1800" b="1" dirty="0" smtClean="0">
                <a:latin typeface="Calibri" charset="0"/>
              </a:rPr>
              <a:t>dSD15</a:t>
            </a:r>
            <a:r>
              <a:rPr lang="es-ES" sz="1800" b="1" dirty="0">
                <a:latin typeface="Calibri" charset="0"/>
              </a:rPr>
              <a:t>).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1042988" y="1341438"/>
            <a:ext cx="6049962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b="1" dirty="0" smtClean="0"/>
              <a:t>T</a:t>
            </a:r>
            <a:r>
              <a:rPr lang="es-ES" sz="1800" b="1" dirty="0"/>
              <a:t>-</a:t>
            </a:r>
            <a:r>
              <a:rPr lang="es-ES" sz="1800" b="1" dirty="0" smtClean="0"/>
              <a:t>scores</a:t>
            </a:r>
            <a:r>
              <a:rPr lang="es-ES" sz="1800" dirty="0" smtClean="0"/>
              <a:t> are a t </a:t>
            </a:r>
            <a:r>
              <a:rPr lang="es-ES" sz="1800" dirty="0" err="1" smtClean="0"/>
              <a:t>transofrmation</a:t>
            </a:r>
            <a:r>
              <a:rPr lang="es-ES" sz="1800" dirty="0" smtClean="0"/>
              <a:t> of </a:t>
            </a:r>
            <a:r>
              <a:rPr lang="es-ES" sz="1800" dirty="0" err="1" smtClean="0"/>
              <a:t>the</a:t>
            </a:r>
            <a:r>
              <a:rPr lang="es-ES" sz="1800" dirty="0" smtClean="0"/>
              <a:t> standard </a:t>
            </a:r>
            <a:r>
              <a:rPr lang="es-ES" sz="1800" dirty="0"/>
              <a:t>score </a:t>
            </a:r>
            <a:r>
              <a:rPr lang="es-ES" sz="1800" dirty="0" smtClean="0"/>
              <a:t>Z, </a:t>
            </a:r>
            <a:r>
              <a:rPr lang="es-ES" sz="1800" dirty="0" err="1" smtClean="0"/>
              <a:t>which</a:t>
            </a:r>
            <a:r>
              <a:rPr lang="es-ES" sz="1800" dirty="0" smtClean="0"/>
              <a:t> has </a:t>
            </a:r>
            <a:r>
              <a:rPr lang="es-ES" sz="1800" dirty="0" err="1" smtClean="0"/>
              <a:t>been</a:t>
            </a:r>
            <a:r>
              <a:rPr lang="es-ES" sz="1800" dirty="0" smtClean="0"/>
              <a:t> </a:t>
            </a:r>
            <a:r>
              <a:rPr lang="es-ES" sz="1800" dirty="0" err="1"/>
              <a:t>shifted</a:t>
            </a:r>
            <a:r>
              <a:rPr lang="es-ES" sz="1800" dirty="0"/>
              <a:t> and </a:t>
            </a:r>
            <a:r>
              <a:rPr lang="es-ES" sz="1800" dirty="0" err="1"/>
              <a:t>scaled</a:t>
            </a:r>
            <a:r>
              <a:rPr lang="es-ES" sz="1800" dirty="0"/>
              <a:t> to </a:t>
            </a:r>
            <a:r>
              <a:rPr lang="es-ES" sz="1800" dirty="0" err="1"/>
              <a:t>have</a:t>
            </a:r>
            <a:r>
              <a:rPr lang="es-ES" sz="1800" dirty="0"/>
              <a:t> a mean of 50 and a standard </a:t>
            </a:r>
            <a:r>
              <a:rPr lang="es-ES" sz="1800" dirty="0" err="1"/>
              <a:t>deviation</a:t>
            </a:r>
            <a:r>
              <a:rPr lang="es-ES" sz="1800" dirty="0"/>
              <a:t> of 10</a:t>
            </a: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b="1" dirty="0" err="1">
                <a:latin typeface="Calibri" charset="0"/>
              </a:rPr>
              <a:t>Generically</a:t>
            </a:r>
            <a:endParaRPr lang="es-ES" sz="1800" dirty="0">
              <a:latin typeface="Calibri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067175" y="2565400"/>
          <a:ext cx="11731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Equation" r:id="rId5" imgW="761669" imgH="228501" progId="Equation.DSMT4">
                  <p:embed/>
                </p:oleObj>
              </mc:Choice>
              <mc:Fallback>
                <p:oleObj name="Equation" r:id="rId5" imgW="761669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565400"/>
                        <a:ext cx="11731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900113" y="2997200"/>
            <a:ext cx="655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Observe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new mean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given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by</a:t>
            </a:r>
            <a:r>
              <a:rPr lang="es-ES" sz="1800" dirty="0">
                <a:latin typeface="Calibri" charset="0"/>
              </a:rPr>
              <a:t> b, and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SD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given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absolute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value</a:t>
            </a:r>
            <a:r>
              <a:rPr lang="es-ES" sz="1800" dirty="0">
                <a:latin typeface="Calibri" charset="0"/>
              </a:rPr>
              <a:t> of a</a:t>
            </a: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971550" y="3860800"/>
            <a:ext cx="6192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In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case of T, a=10 y b=50</a:t>
            </a:r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971550" y="4652963"/>
            <a:ext cx="6769100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b="1">
                <a:latin typeface="Calibri" charset="0"/>
              </a:rPr>
              <a:t>IQ scales</a:t>
            </a:r>
          </a:p>
          <a:p>
            <a:pPr eaLnBrk="1" hangingPunct="1">
              <a:spcBef>
                <a:spcPct val="50000"/>
              </a:spcBef>
            </a:pPr>
            <a:endParaRPr lang="es-ES" sz="1800" b="1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For IQ scales:</a:t>
            </a:r>
          </a:p>
          <a:p>
            <a:pPr eaLnBrk="1" hangingPunct="1">
              <a:spcBef>
                <a:spcPct val="50000"/>
              </a:spcBef>
            </a:pPr>
            <a:endParaRPr lang="es-ES" sz="1800">
              <a:latin typeface="Calibri" charset="0"/>
            </a:endParaRPr>
          </a:p>
        </p:txBody>
      </p:sp>
      <p:graphicFrame>
        <p:nvGraphicFramePr>
          <p:cNvPr id="23559" name="Object 4"/>
          <p:cNvGraphicFramePr>
            <a:graphicFrameLocks noChangeAspect="1"/>
          </p:cNvGraphicFramePr>
          <p:nvPr/>
        </p:nvGraphicFramePr>
        <p:xfrm>
          <a:off x="3708400" y="5949950"/>
          <a:ext cx="172878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7" imgW="964781" imgH="177723" progId="Equation.DSMT4">
                  <p:embed/>
                </p:oleObj>
              </mc:Choice>
              <mc:Fallback>
                <p:oleObj name="Equation" r:id="rId7" imgW="964781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949950"/>
                        <a:ext cx="172878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CuadroTexto"/>
          <p:cNvSpPr txBox="1">
            <a:spLocks noChangeArrowheads="1"/>
          </p:cNvSpPr>
          <p:nvPr/>
        </p:nvSpPr>
        <p:spPr bwMode="auto">
          <a:xfrm>
            <a:off x="1042988" y="1916113"/>
            <a:ext cx="6985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 dirty="0" err="1" smtClean="0">
                <a:latin typeface="Calibri" charset="0"/>
              </a:rPr>
              <a:t>Here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we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study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statistical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indicators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provide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insights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various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characteristic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points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distribution</a:t>
            </a:r>
            <a:endParaRPr lang="es-ES" sz="1800" dirty="0" smtClean="0">
              <a:latin typeface="Calibri" charset="0"/>
            </a:endParaRPr>
          </a:p>
          <a:p>
            <a:pPr eaLnBrk="1" hangingPunct="1"/>
            <a:endParaRPr lang="es-ES" sz="1800" dirty="0">
              <a:latin typeface="Calibri" charset="0"/>
            </a:endParaRPr>
          </a:p>
          <a:p>
            <a:pPr eaLnBrk="1" hangingPunct="1"/>
            <a:r>
              <a:rPr lang="es-ES" sz="1800" dirty="0">
                <a:latin typeface="Calibri" charset="0"/>
              </a:rPr>
              <a:t>In particular, </a:t>
            </a:r>
            <a:r>
              <a:rPr lang="es-ES" sz="1800" dirty="0" err="1" smtClean="0">
                <a:latin typeface="Calibri" charset="0"/>
              </a:rPr>
              <a:t>these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indices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provide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information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about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position of </a:t>
            </a:r>
            <a:r>
              <a:rPr lang="es-ES" sz="1800" dirty="0" err="1" smtClean="0">
                <a:latin typeface="Calibri" charset="0"/>
              </a:rPr>
              <a:t>specific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values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within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data set.</a:t>
            </a:r>
          </a:p>
          <a:p>
            <a:pPr eaLnBrk="1" hangingPunct="1"/>
            <a:endParaRPr lang="es-ES" sz="1800" dirty="0">
              <a:latin typeface="Calibri" charset="0"/>
            </a:endParaRPr>
          </a:p>
          <a:p>
            <a:pPr eaLnBrk="1" hangingPunct="1"/>
            <a:r>
              <a:rPr lang="es-ES" sz="1800" dirty="0" smtClean="0">
                <a:latin typeface="Calibri" charset="0"/>
              </a:rPr>
              <a:t>--A </a:t>
            </a:r>
            <a:r>
              <a:rPr lang="es-ES" sz="1800" dirty="0" err="1" smtClean="0">
                <a:latin typeface="Calibri" charset="0"/>
              </a:rPr>
              <a:t>person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with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a </a:t>
            </a:r>
            <a:r>
              <a:rPr lang="es-ES" sz="1800" dirty="0" err="1" smtClean="0">
                <a:latin typeface="Calibri" charset="0"/>
              </a:rPr>
              <a:t>very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high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percentile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an</a:t>
            </a:r>
            <a:r>
              <a:rPr lang="es-ES" sz="1800" dirty="0">
                <a:latin typeface="Calibri" charset="0"/>
              </a:rPr>
              <a:t> IQ test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mean </a:t>
            </a:r>
            <a:r>
              <a:rPr lang="es-ES" sz="1800" dirty="0" err="1" smtClean="0">
                <a:latin typeface="Calibri" charset="0"/>
              </a:rPr>
              <a:t>that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person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well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above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most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people</a:t>
            </a:r>
            <a:r>
              <a:rPr lang="es-ES" sz="1800" dirty="0">
                <a:latin typeface="Calibri" charset="0"/>
              </a:rPr>
              <a:t> in </a:t>
            </a:r>
            <a:r>
              <a:rPr lang="es-ES" sz="1800" dirty="0" err="1">
                <a:latin typeface="Calibri" charset="0"/>
              </a:rPr>
              <a:t>intelligence</a:t>
            </a:r>
            <a:r>
              <a:rPr lang="es-ES" sz="1800" dirty="0">
                <a:latin typeface="Calibri" charset="0"/>
              </a:rPr>
              <a:t>.</a:t>
            </a:r>
          </a:p>
          <a:p>
            <a:pPr eaLnBrk="1" hangingPunct="1"/>
            <a:endParaRPr lang="es-ES" sz="1800" dirty="0">
              <a:latin typeface="Calibri" charset="0"/>
            </a:endParaRPr>
          </a:p>
          <a:p>
            <a:pPr eaLnBrk="1" hangingPunct="1"/>
            <a:r>
              <a:rPr lang="es-ES" sz="1800" dirty="0" smtClean="0">
                <a:latin typeface="Calibri" charset="0"/>
              </a:rPr>
              <a:t>--</a:t>
            </a:r>
            <a:r>
              <a:rPr lang="es-ES" sz="1800" dirty="0" err="1" smtClean="0">
                <a:latin typeface="Calibri" charset="0"/>
              </a:rPr>
              <a:t>if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know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a </a:t>
            </a:r>
            <a:r>
              <a:rPr lang="es-ES" sz="1800" dirty="0" err="1">
                <a:latin typeface="Calibri" charset="0"/>
              </a:rPr>
              <a:t>person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have</a:t>
            </a:r>
            <a:r>
              <a:rPr lang="es-ES" sz="1800" dirty="0">
                <a:latin typeface="Calibri" charset="0"/>
              </a:rPr>
              <a:t> a </a:t>
            </a:r>
            <a:r>
              <a:rPr lang="es-ES" sz="1800" dirty="0" err="1">
                <a:latin typeface="Calibri" charset="0"/>
              </a:rPr>
              <a:t>typical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high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positive </a:t>
            </a:r>
            <a:r>
              <a:rPr lang="es-ES" sz="1800" dirty="0" err="1" smtClean="0">
                <a:latin typeface="Calibri" charset="0"/>
              </a:rPr>
              <a:t>standard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>
                <a:latin typeface="Calibri" charset="0"/>
              </a:rPr>
              <a:t>score </a:t>
            </a:r>
            <a:r>
              <a:rPr lang="es-ES" sz="1800" dirty="0" err="1">
                <a:latin typeface="Calibri" charset="0"/>
              </a:rPr>
              <a:t>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intelligence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test, </a:t>
            </a:r>
            <a:r>
              <a:rPr lang="es-ES" sz="1800" dirty="0" err="1" smtClean="0">
                <a:latin typeface="Calibri" charset="0"/>
              </a:rPr>
              <a:t>this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would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provides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information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about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intelligence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person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 smtClean="0">
                <a:latin typeface="Calibri" charset="0"/>
              </a:rPr>
              <a:t>higher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intelligence</a:t>
            </a:r>
            <a:r>
              <a:rPr lang="es-ES" sz="1800" dirty="0">
                <a:latin typeface="Calibri" charset="0"/>
              </a:rPr>
              <a:t> in </a:t>
            </a:r>
            <a:r>
              <a:rPr lang="es-ES" sz="1800" dirty="0" err="1">
                <a:latin typeface="Calibri" charset="0"/>
              </a:rPr>
              <a:t>relation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group</a:t>
            </a:r>
            <a:r>
              <a:rPr lang="es-ES" sz="1800" dirty="0">
                <a:latin typeface="Calibri" charset="0"/>
              </a:rPr>
              <a:t>).</a:t>
            </a:r>
          </a:p>
        </p:txBody>
      </p:sp>
      <p:sp>
        <p:nvSpPr>
          <p:cNvPr id="14338" name="2 CuadroTexto"/>
          <p:cNvSpPr txBox="1">
            <a:spLocks noChangeArrowheads="1"/>
          </p:cNvSpPr>
          <p:nvPr/>
        </p:nvSpPr>
        <p:spPr bwMode="auto">
          <a:xfrm>
            <a:off x="1835150" y="692150"/>
            <a:ext cx="4681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>
                <a:latin typeface="Calibri" charset="0"/>
              </a:rPr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684213" y="333375"/>
            <a:ext cx="74882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>
                <a:latin typeface="Calibri" charset="0"/>
              </a:rPr>
              <a:t>Quantile: Ranges Percentiles, Percentiles, Deciles and Quartiles</a:t>
            </a:r>
          </a:p>
        </p:txBody>
      </p:sp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900113" y="1484313"/>
            <a:ext cx="6697662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smtClean="0">
                <a:latin typeface="Calibri" charset="0"/>
              </a:rPr>
              <a:t>Percentiles divide  </a:t>
            </a:r>
            <a:r>
              <a:rPr lang="es-ES" sz="1800" dirty="0">
                <a:latin typeface="Calibri" charset="0"/>
              </a:rPr>
              <a:t>(</a:t>
            </a:r>
            <a:r>
              <a:rPr lang="es-ES" sz="1800" dirty="0" err="1">
                <a:latin typeface="Calibri" charset="0"/>
              </a:rPr>
              <a:t>sorted</a:t>
            </a:r>
            <a:r>
              <a:rPr lang="es-ES" sz="1800" dirty="0">
                <a:latin typeface="Calibri" charset="0"/>
              </a:rPr>
              <a:t>) data </a:t>
            </a:r>
            <a:r>
              <a:rPr lang="es-ES" sz="1800" dirty="0" err="1" smtClean="0">
                <a:latin typeface="Calibri" charset="0"/>
              </a:rPr>
              <a:t>distributions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into</a:t>
            </a:r>
            <a:r>
              <a:rPr lang="es-ES" sz="1800" dirty="0">
                <a:latin typeface="Calibri" charset="0"/>
              </a:rPr>
              <a:t> 100 </a:t>
            </a:r>
            <a:r>
              <a:rPr lang="es-ES" sz="1800" dirty="0" err="1">
                <a:latin typeface="Calibri" charset="0"/>
              </a:rPr>
              <a:t>parts</a:t>
            </a:r>
            <a:r>
              <a:rPr lang="es-ES" sz="1800" dirty="0">
                <a:latin typeface="Calibri" charset="0"/>
              </a:rPr>
              <a:t>. </a:t>
            </a:r>
            <a:r>
              <a:rPr lang="es-ES" sz="1800" dirty="0" err="1">
                <a:latin typeface="Calibri" charset="0"/>
              </a:rPr>
              <a:t>Each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part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contains</a:t>
            </a:r>
            <a:r>
              <a:rPr lang="es-ES" sz="1800" dirty="0">
                <a:latin typeface="Calibri" charset="0"/>
              </a:rPr>
              <a:t> 1/100 scores.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 smtClean="0">
                <a:latin typeface="Calibri" charset="0"/>
              </a:rPr>
              <a:t>Centil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>
                <a:latin typeface="Calibri" charset="0"/>
              </a:rPr>
              <a:t>60, </a:t>
            </a:r>
            <a:r>
              <a:rPr lang="es-ES" sz="1800" dirty="0" err="1">
                <a:latin typeface="Calibri" charset="0"/>
              </a:rPr>
              <a:t>for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example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score </a:t>
            </a:r>
            <a:r>
              <a:rPr lang="es-ES" sz="1800" dirty="0" err="1" smtClean="0">
                <a:latin typeface="Calibri" charset="0"/>
              </a:rPr>
              <a:t>that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leaves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below</a:t>
            </a:r>
            <a:r>
              <a:rPr lang="es-ES" sz="1800" dirty="0">
                <a:latin typeface="Calibri" charset="0"/>
              </a:rPr>
              <a:t> 60%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data.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Centil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15 </a:t>
            </a:r>
            <a:r>
              <a:rPr lang="es-ES" sz="1800" dirty="0" err="1" smtClean="0">
                <a:latin typeface="Calibri" charset="0"/>
              </a:rPr>
              <a:t>leaves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below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>
                <a:latin typeface="Calibri" charset="0"/>
              </a:rPr>
              <a:t>15%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data.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smtClean="0">
                <a:latin typeface="Calibri" charset="0"/>
              </a:rPr>
              <a:t>Percentiles divide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dataset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into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>
                <a:latin typeface="Calibri" charset="0"/>
              </a:rPr>
              <a:t>100 </a:t>
            </a:r>
            <a:r>
              <a:rPr lang="es-ES" sz="1800" dirty="0" err="1">
                <a:latin typeface="Calibri" charset="0"/>
              </a:rPr>
              <a:t>parts</a:t>
            </a:r>
            <a:r>
              <a:rPr lang="es-ES" sz="1800" dirty="0">
                <a:latin typeface="Calibri" charset="0"/>
              </a:rPr>
              <a:t>. </a:t>
            </a:r>
            <a:r>
              <a:rPr lang="es-ES" sz="1800" dirty="0" err="1">
                <a:latin typeface="Calibri" charset="0"/>
              </a:rPr>
              <a:t>There</a:t>
            </a:r>
            <a:r>
              <a:rPr lang="es-ES" sz="1800" dirty="0">
                <a:latin typeface="Calibri" charset="0"/>
              </a:rPr>
              <a:t> are </a:t>
            </a:r>
            <a:r>
              <a:rPr lang="es-ES" sz="1800" dirty="0" err="1">
                <a:latin typeface="Calibri" charset="0"/>
              </a:rPr>
              <a:t>other</a:t>
            </a:r>
            <a:r>
              <a:rPr lang="es-ES" sz="1800" dirty="0">
                <a:latin typeface="Calibri" charset="0"/>
              </a:rPr>
              <a:t> quantiles. </a:t>
            </a:r>
            <a:r>
              <a:rPr lang="es-ES" sz="1800" dirty="0" err="1">
                <a:latin typeface="Calibri" charset="0"/>
              </a:rPr>
              <a:t>One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median, </a:t>
            </a:r>
            <a:r>
              <a:rPr lang="es-ES" sz="1800" dirty="0" err="1">
                <a:latin typeface="Calibri" charset="0"/>
              </a:rPr>
              <a:t>dividing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two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parts</a:t>
            </a:r>
            <a:r>
              <a:rPr lang="es-ES" sz="1800" dirty="0">
                <a:latin typeface="Calibri" charset="0"/>
              </a:rPr>
              <a:t> (median = </a:t>
            </a:r>
            <a:r>
              <a:rPr lang="es-ES" sz="1800" dirty="0" err="1">
                <a:latin typeface="Calibri" charset="0"/>
              </a:rPr>
              <a:t>Centil</a:t>
            </a:r>
            <a:r>
              <a:rPr lang="es-ES" sz="1800" dirty="0">
                <a:latin typeface="Calibri" charset="0"/>
              </a:rPr>
              <a:t> 50)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Other</a:t>
            </a:r>
            <a:r>
              <a:rPr lang="es-ES" sz="1800" dirty="0">
                <a:latin typeface="Calibri" charset="0"/>
              </a:rPr>
              <a:t> quantiles are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decile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Decile</a:t>
            </a:r>
            <a:r>
              <a:rPr lang="es-ES" sz="1800" dirty="0">
                <a:latin typeface="Calibri" charset="0"/>
              </a:rPr>
              <a:t> 1 = </a:t>
            </a:r>
            <a:r>
              <a:rPr lang="es-ES" sz="1800" dirty="0" err="1">
                <a:latin typeface="Calibri" charset="0"/>
              </a:rPr>
              <a:t>Centil</a:t>
            </a:r>
            <a:r>
              <a:rPr lang="es-ES" sz="1800" dirty="0">
                <a:latin typeface="Calibri" charset="0"/>
              </a:rPr>
              <a:t> 10) and </a:t>
            </a:r>
            <a:r>
              <a:rPr lang="es-ES" sz="1800" dirty="0" err="1">
                <a:latin typeface="Calibri" charset="0"/>
              </a:rPr>
              <a:t>quartiles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Quartile</a:t>
            </a:r>
            <a:r>
              <a:rPr lang="es-ES" sz="1800" dirty="0">
                <a:latin typeface="Calibri" charset="0"/>
              </a:rPr>
              <a:t> 1 = </a:t>
            </a:r>
            <a:r>
              <a:rPr lang="es-ES" sz="1800" dirty="0" err="1">
                <a:latin typeface="Calibri" charset="0"/>
              </a:rPr>
              <a:t>Centil</a:t>
            </a:r>
            <a:r>
              <a:rPr lang="es-ES" sz="1800" dirty="0">
                <a:latin typeface="Calibri" charset="0"/>
              </a:rPr>
              <a:t> 25, </a:t>
            </a:r>
            <a:r>
              <a:rPr lang="es-ES" sz="1800" dirty="0" err="1">
                <a:latin typeface="Calibri" charset="0"/>
              </a:rPr>
              <a:t>Quartile</a:t>
            </a:r>
            <a:r>
              <a:rPr lang="es-ES" sz="1800" dirty="0">
                <a:latin typeface="Calibri" charset="0"/>
              </a:rPr>
              <a:t> 2 = </a:t>
            </a:r>
            <a:r>
              <a:rPr lang="es-ES" sz="1800" dirty="0" smtClean="0">
                <a:latin typeface="Calibri" charset="0"/>
              </a:rPr>
              <a:t>Median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Quartile</a:t>
            </a:r>
            <a:r>
              <a:rPr lang="es-ES" sz="1800" dirty="0">
                <a:latin typeface="Calibri" charset="0"/>
              </a:rPr>
              <a:t> 3 = </a:t>
            </a:r>
            <a:r>
              <a:rPr lang="es-ES" sz="1800" dirty="0" err="1">
                <a:latin typeface="Calibri" charset="0"/>
              </a:rPr>
              <a:t>Centil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75</a:t>
            </a:r>
            <a:r>
              <a:rPr lang="es-ES" sz="1800" dirty="0">
                <a:latin typeface="Calibri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"/>
          <p:cNvSpPr txBox="1">
            <a:spLocks noChangeArrowheads="1"/>
          </p:cNvSpPr>
          <p:nvPr/>
        </p:nvSpPr>
        <p:spPr bwMode="auto">
          <a:xfrm>
            <a:off x="684213" y="333375"/>
            <a:ext cx="66246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>
                <a:latin typeface="Calibri" charset="0"/>
              </a:rPr>
              <a:t>Percentiles</a:t>
            </a:r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900113" y="1484313"/>
            <a:ext cx="6697662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Computation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centiles</a:t>
            </a: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0" y="3760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279400" algn="l"/>
              </a:tabLst>
            </a:pPr>
            <a:endParaRPr lang="es-ES">
              <a:latin typeface="Calibri" charset="0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1763713" y="2420938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 smtClean="0">
                <a:latin typeface="Calibri" charset="0"/>
              </a:rPr>
              <a:t>Centile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>
                <a:latin typeface="Calibri" charset="0"/>
              </a:rPr>
              <a:t>k: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2124075" y="2492375"/>
            <a:ext cx="2479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s-ES" sz="1200" dirty="0">
                <a:latin typeface="Palatino" charset="0"/>
                <a:cs typeface="Times New Roman" charset="0"/>
              </a:rPr>
              <a:t>	Posición de Orden =</a:t>
            </a:r>
            <a:endParaRPr lang="es-ES" dirty="0">
              <a:latin typeface="Calibri" charset="0"/>
            </a:endParaRPr>
          </a:p>
        </p:txBody>
      </p:sp>
      <p:graphicFrame>
        <p:nvGraphicFramePr>
          <p:cNvPr id="16390" name="Object 2"/>
          <p:cNvGraphicFramePr>
            <a:graphicFrameLocks noChangeAspect="1"/>
          </p:cNvGraphicFramePr>
          <p:nvPr/>
        </p:nvGraphicFramePr>
        <p:xfrm>
          <a:off x="4573588" y="2420938"/>
          <a:ext cx="7905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cuación" r:id="rId3" imgW="787058" imgH="393529" progId="Equation.3">
                  <p:embed/>
                </p:oleObj>
              </mc:Choice>
              <mc:Fallback>
                <p:oleObj name="Ecuación" r:id="rId3" imgW="787058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588" y="2420938"/>
                        <a:ext cx="7905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2411413" y="3500438"/>
            <a:ext cx="27368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1200">
                <a:latin typeface="Palatino" charset="0"/>
                <a:cs typeface="Times New Roman" charset="0"/>
              </a:rPr>
              <a:t>	Posición de Orden =</a:t>
            </a:r>
            <a:endParaRPr lang="es-ES">
              <a:latin typeface="Calibri" charset="0"/>
            </a:endParaRPr>
          </a:p>
        </p:txBody>
      </p:sp>
      <p:graphicFrame>
        <p:nvGraphicFramePr>
          <p:cNvPr id="16392" name="Object 3"/>
          <p:cNvGraphicFramePr>
            <a:graphicFrameLocks noChangeAspect="1"/>
          </p:cNvGraphicFramePr>
          <p:nvPr/>
        </p:nvGraphicFramePr>
        <p:xfrm>
          <a:off x="4859338" y="3429000"/>
          <a:ext cx="7905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cuación" r:id="rId5" imgW="787058" imgH="393529" progId="Equation.3">
                  <p:embed/>
                </p:oleObj>
              </mc:Choice>
              <mc:Fallback>
                <p:oleObj name="Ecuación" r:id="rId5" imgW="78705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429000"/>
                        <a:ext cx="7905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13"/>
          <p:cNvSpPr>
            <a:spLocks noChangeArrowheads="1"/>
          </p:cNvSpPr>
          <p:nvPr/>
        </p:nvSpPr>
        <p:spPr bwMode="auto">
          <a:xfrm>
            <a:off x="0" y="3760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279400" algn="l"/>
              </a:tabLst>
            </a:pPr>
            <a:endParaRPr lang="es-ES">
              <a:latin typeface="Calibri" charset="0"/>
            </a:endParaRPr>
          </a:p>
        </p:txBody>
      </p:sp>
      <p:sp>
        <p:nvSpPr>
          <p:cNvPr id="16394" name="Text Box 14"/>
          <p:cNvSpPr txBox="1">
            <a:spLocks noChangeArrowheads="1"/>
          </p:cNvSpPr>
          <p:nvPr/>
        </p:nvSpPr>
        <p:spPr bwMode="auto">
          <a:xfrm>
            <a:off x="971550" y="3429000"/>
            <a:ext cx="2324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Median (Centil 50):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CuadroTexto"/>
          <p:cNvSpPr txBox="1">
            <a:spLocks noChangeArrowheads="1"/>
          </p:cNvSpPr>
          <p:nvPr/>
        </p:nvSpPr>
        <p:spPr bwMode="auto">
          <a:xfrm>
            <a:off x="1908175" y="620713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 dirty="0" err="1">
                <a:latin typeface="Calibri" charset="0"/>
              </a:rPr>
              <a:t>Percentile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Rank </a:t>
            </a:r>
            <a:r>
              <a:rPr lang="es-ES" sz="1800" dirty="0">
                <a:latin typeface="Calibri" charset="0"/>
              </a:rPr>
              <a:t>(PR)</a:t>
            </a:r>
          </a:p>
        </p:txBody>
      </p:sp>
      <p:sp>
        <p:nvSpPr>
          <p:cNvPr id="17410" name="2 Rectángulo"/>
          <p:cNvSpPr>
            <a:spLocks noChangeArrowheads="1"/>
          </p:cNvSpPr>
          <p:nvPr/>
        </p:nvSpPr>
        <p:spPr bwMode="auto">
          <a:xfrm>
            <a:off x="1042988" y="1412875"/>
            <a:ext cx="6985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inverse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measure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of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percentile</a:t>
            </a:r>
            <a:r>
              <a:rPr lang="es-ES" dirty="0">
                <a:latin typeface="Calibri" charset="0"/>
              </a:rPr>
              <a:t>.</a:t>
            </a:r>
          </a:p>
          <a:p>
            <a:endParaRPr lang="es-ES" dirty="0">
              <a:latin typeface="Calibri" charset="0"/>
            </a:endParaRPr>
          </a:p>
          <a:p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can be </a:t>
            </a:r>
            <a:r>
              <a:rPr lang="es-ES" dirty="0" err="1">
                <a:latin typeface="Calibri" charset="0"/>
              </a:rPr>
              <a:t>used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for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example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indicate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position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score of </a:t>
            </a:r>
            <a:r>
              <a:rPr lang="es-ES" dirty="0" err="1">
                <a:latin typeface="Calibri" charset="0"/>
              </a:rPr>
              <a:t>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aptitude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test. </a:t>
            </a:r>
            <a:r>
              <a:rPr lang="es-ES" dirty="0" err="1">
                <a:latin typeface="Calibri" charset="0"/>
              </a:rPr>
              <a:t>Consider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a score has a </a:t>
            </a:r>
            <a:r>
              <a:rPr lang="es-ES" dirty="0" err="1">
                <a:latin typeface="Calibri" charset="0"/>
              </a:rPr>
              <a:t>percentile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rank</a:t>
            </a:r>
            <a:r>
              <a:rPr lang="es-ES" dirty="0">
                <a:latin typeface="Calibri" charset="0"/>
              </a:rPr>
              <a:t> of 78.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means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78%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other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people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have</a:t>
            </a:r>
            <a:r>
              <a:rPr lang="es-ES" dirty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lower</a:t>
            </a:r>
            <a:r>
              <a:rPr lang="es-ES" dirty="0">
                <a:latin typeface="Calibri" charset="0"/>
              </a:rPr>
              <a:t> rating.</a:t>
            </a:r>
          </a:p>
        </p:txBody>
      </p:sp>
      <p:sp>
        <p:nvSpPr>
          <p:cNvPr id="17411" name="3 CuadroTexto"/>
          <p:cNvSpPr txBox="1">
            <a:spLocks noChangeArrowheads="1"/>
          </p:cNvSpPr>
          <p:nvPr/>
        </p:nvSpPr>
        <p:spPr bwMode="auto">
          <a:xfrm>
            <a:off x="971550" y="4076700"/>
            <a:ext cx="64801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 dirty="0" err="1">
                <a:latin typeface="Calibri" charset="0"/>
              </a:rPr>
              <a:t>Calculation</a:t>
            </a:r>
            <a:r>
              <a:rPr lang="es-ES" sz="1800" dirty="0">
                <a:latin typeface="Calibri" charset="0"/>
              </a:rPr>
              <a:t> (non-</a:t>
            </a:r>
            <a:r>
              <a:rPr lang="es-ES" sz="1800" dirty="0" err="1">
                <a:latin typeface="Calibri" charset="0"/>
              </a:rPr>
              <a:t>group</a:t>
            </a:r>
            <a:r>
              <a:rPr lang="es-ES" sz="1800" dirty="0">
                <a:latin typeface="Calibri" charset="0"/>
              </a:rPr>
              <a:t>):</a:t>
            </a:r>
          </a:p>
          <a:p>
            <a:pPr eaLnBrk="1" hangingPunct="1"/>
            <a:endParaRPr lang="es-ES" sz="1800" dirty="0">
              <a:latin typeface="Calibri" charset="0"/>
            </a:endParaRPr>
          </a:p>
          <a:p>
            <a:pPr eaLnBrk="1" hangingPunct="1"/>
            <a:r>
              <a:rPr lang="es-ES" sz="1800" dirty="0" err="1" smtClean="0">
                <a:latin typeface="Calibri" charset="0"/>
              </a:rPr>
              <a:t>It</a:t>
            </a:r>
            <a:r>
              <a:rPr lang="es-ES" sz="1800" dirty="0" smtClean="0">
                <a:latin typeface="Calibri" charset="0"/>
              </a:rPr>
              <a:t> can </a:t>
            </a:r>
            <a:r>
              <a:rPr lang="es-ES" sz="1800" dirty="0" err="1" smtClean="0">
                <a:latin typeface="Calibri" charset="0"/>
              </a:rPr>
              <a:t>easily</a:t>
            </a:r>
            <a:r>
              <a:rPr lang="es-ES" sz="1800" dirty="0" smtClean="0">
                <a:latin typeface="Calibri" charset="0"/>
              </a:rPr>
              <a:t> be </a:t>
            </a:r>
            <a:r>
              <a:rPr lang="es-ES" sz="1800" dirty="0" err="1" smtClean="0">
                <a:latin typeface="Calibri" charset="0"/>
              </a:rPr>
              <a:t>computed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with</a:t>
            </a:r>
            <a:r>
              <a:rPr lang="es-ES" sz="1800" dirty="0" smtClean="0">
                <a:latin typeface="Calibri" charset="0"/>
              </a:rPr>
              <a:t> Excel (</a:t>
            </a:r>
            <a:r>
              <a:rPr lang="es-ES" sz="1800" dirty="0" err="1" smtClean="0">
                <a:latin typeface="Calibri" charset="0"/>
              </a:rPr>
              <a:t>see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next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slide</a:t>
            </a:r>
            <a:r>
              <a:rPr lang="es-ES" sz="1800" dirty="0" smtClean="0">
                <a:latin typeface="Calibri" charset="0"/>
              </a:rPr>
              <a:t>).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133600"/>
            <a:ext cx="5456237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2 CuadroTexto"/>
          <p:cNvSpPr txBox="1">
            <a:spLocks noChangeArrowheads="1"/>
          </p:cNvSpPr>
          <p:nvPr/>
        </p:nvSpPr>
        <p:spPr bwMode="auto">
          <a:xfrm>
            <a:off x="2124075" y="620713"/>
            <a:ext cx="3887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>
                <a:latin typeface="Calibri" charset="0"/>
              </a:rPr>
              <a:t>Example in Excel –MIcrosoft</a:t>
            </a:r>
          </a:p>
        </p:txBody>
      </p:sp>
      <p:sp>
        <p:nvSpPr>
          <p:cNvPr id="18435" name="3 CuadroTexto"/>
          <p:cNvSpPr txBox="1">
            <a:spLocks noChangeArrowheads="1"/>
          </p:cNvSpPr>
          <p:nvPr/>
        </p:nvSpPr>
        <p:spPr bwMode="auto">
          <a:xfrm>
            <a:off x="755650" y="1341438"/>
            <a:ext cx="3960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>
                <a:latin typeface="Calibri" charset="0"/>
              </a:rPr>
              <a:t>Función</a:t>
            </a:r>
          </a:p>
          <a:p>
            <a:pPr eaLnBrk="1" hangingPunct="1"/>
            <a:r>
              <a:rPr lang="es-ES" sz="1800" b="1">
                <a:latin typeface="Calibri" charset="0"/>
              </a:rPr>
              <a:t>RANGO.PERCENTIL</a:t>
            </a:r>
            <a:r>
              <a:rPr lang="es-ES" sz="1800">
                <a:latin typeface="Calibri" charset="0"/>
              </a:rPr>
              <a:t>(</a:t>
            </a:r>
            <a:r>
              <a:rPr lang="es-ES" sz="1800" b="1">
                <a:latin typeface="Calibri" charset="0"/>
              </a:rPr>
              <a:t>matriz</a:t>
            </a:r>
            <a:r>
              <a:rPr lang="es-ES" sz="1800">
                <a:latin typeface="Calibri" charset="0"/>
              </a:rPr>
              <a:t>;</a:t>
            </a:r>
            <a:r>
              <a:rPr lang="es-ES" sz="1800" b="1">
                <a:latin typeface="Calibri" charset="0"/>
              </a:rPr>
              <a:t>x</a:t>
            </a:r>
            <a:r>
              <a:rPr lang="es-ES" sz="1800">
                <a:latin typeface="Calibri" charset="0"/>
              </a:rPr>
              <a:t>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43438" y="1268413"/>
            <a:ext cx="3600450" cy="646331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data are in </a:t>
            </a:r>
            <a:r>
              <a:rPr lang="es-ES" dirty="0" err="1" smtClean="0">
                <a:latin typeface="Calibri" charset="0"/>
              </a:rPr>
              <a:t>proportions</a:t>
            </a:r>
            <a:r>
              <a:rPr lang="es-ES" dirty="0" smtClean="0">
                <a:latin typeface="Calibri" charset="0"/>
              </a:rPr>
              <a:t>, </a:t>
            </a:r>
            <a:r>
              <a:rPr lang="es-ES" dirty="0" err="1" smtClean="0">
                <a:latin typeface="Calibri" charset="0"/>
              </a:rPr>
              <a:t>not</a:t>
            </a:r>
            <a:r>
              <a:rPr lang="es-ES" dirty="0" smtClean="0">
                <a:latin typeface="Calibri" charset="0"/>
              </a:rPr>
              <a:t> in </a:t>
            </a:r>
            <a:r>
              <a:rPr lang="es-ES" dirty="0" err="1" smtClean="0">
                <a:latin typeface="Calibri" charset="0"/>
              </a:rPr>
              <a:t>percentages</a:t>
            </a:r>
            <a:endParaRPr lang="es-ES" dirty="0" smtClean="0">
              <a:latin typeface="Calibri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/>
          <p:cNvSpPr txBox="1">
            <a:spLocks noChangeArrowheads="1"/>
          </p:cNvSpPr>
          <p:nvPr/>
        </p:nvSpPr>
        <p:spPr bwMode="auto">
          <a:xfrm>
            <a:off x="1042988" y="1341438"/>
            <a:ext cx="6049962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b="1" dirty="0">
                <a:latin typeface="Calibri" charset="0"/>
              </a:rPr>
              <a:t>Linear </a:t>
            </a:r>
            <a:r>
              <a:rPr lang="es-ES" sz="1800" b="1" dirty="0" err="1">
                <a:latin typeface="Calibri" charset="0"/>
              </a:rPr>
              <a:t>transformations</a:t>
            </a:r>
            <a:r>
              <a:rPr lang="es-ES" sz="1800" b="1" dirty="0">
                <a:latin typeface="Calibri" charset="0"/>
              </a:rPr>
              <a:t>: </a:t>
            </a:r>
            <a:r>
              <a:rPr lang="es-ES" sz="1800" b="1" dirty="0" err="1">
                <a:latin typeface="Calibri" charset="0"/>
              </a:rPr>
              <a:t>standarized</a:t>
            </a:r>
            <a:r>
              <a:rPr lang="es-ES" sz="1800" b="1" dirty="0">
                <a:latin typeface="Calibri" charset="0"/>
              </a:rPr>
              <a:t> scores</a:t>
            </a:r>
          </a:p>
          <a:p>
            <a:pPr eaLnBrk="1" hangingPunct="1">
              <a:spcBef>
                <a:spcPct val="50000"/>
              </a:spcBef>
            </a:pP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b="1" dirty="0" err="1">
                <a:latin typeface="Calibri" charset="0"/>
              </a:rPr>
              <a:t>With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form</a:t>
            </a:r>
            <a:r>
              <a:rPr lang="es-ES" sz="1800" b="1" dirty="0">
                <a:latin typeface="Calibri" charset="0"/>
              </a:rPr>
              <a:t> y = a + </a:t>
            </a:r>
            <a:r>
              <a:rPr lang="es-ES" sz="1800" b="1" dirty="0" err="1">
                <a:latin typeface="Calibri" charset="0"/>
              </a:rPr>
              <a:t>bx</a:t>
            </a: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b="1" dirty="0" err="1" smtClean="0">
                <a:latin typeface="Calibri" charset="0"/>
              </a:rPr>
              <a:t>This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is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how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we</a:t>
            </a:r>
            <a:r>
              <a:rPr lang="es-ES" sz="1800" b="1" dirty="0" smtClean="0">
                <a:latin typeface="Calibri" charset="0"/>
              </a:rPr>
              <a:t> can </a:t>
            </a:r>
            <a:r>
              <a:rPr lang="es-ES" sz="1800" b="1" dirty="0" err="1" smtClean="0">
                <a:latin typeface="Calibri" charset="0"/>
              </a:rPr>
              <a:t>switch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from</a:t>
            </a:r>
            <a:r>
              <a:rPr lang="es-ES" sz="1800" b="1" dirty="0">
                <a:latin typeface="Calibri" charset="0"/>
              </a:rPr>
              <a:t> Celsius </a:t>
            </a:r>
            <a:r>
              <a:rPr lang="es-ES" sz="1800" b="1" dirty="0" err="1">
                <a:latin typeface="Calibri" charset="0"/>
              </a:rPr>
              <a:t>to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smtClean="0">
                <a:latin typeface="Calibri" charset="0"/>
              </a:rPr>
              <a:t>Fahrenheit </a:t>
            </a:r>
            <a:r>
              <a:rPr lang="es-ES" sz="1800" b="1" dirty="0" err="1" smtClean="0">
                <a:latin typeface="Calibri" charset="0"/>
              </a:rPr>
              <a:t>degrees</a:t>
            </a:r>
            <a:r>
              <a:rPr lang="es-ES" sz="1800" b="1" dirty="0" smtClean="0">
                <a:latin typeface="Calibri" charset="0"/>
              </a:rPr>
              <a:t>.</a:t>
            </a: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b="1" dirty="0" smtClean="0">
                <a:latin typeface="Calibri" charset="0"/>
              </a:rPr>
              <a:t>IMPORTANT: linear </a:t>
            </a:r>
            <a:r>
              <a:rPr lang="es-ES" sz="1800" b="1" dirty="0" err="1" smtClean="0">
                <a:latin typeface="Calibri" charset="0"/>
              </a:rPr>
              <a:t>transformations</a:t>
            </a:r>
            <a:r>
              <a:rPr lang="es-ES" sz="1800" b="1" dirty="0" smtClean="0">
                <a:latin typeface="Calibri" charset="0"/>
              </a:rPr>
              <a:t> DO NOT </a:t>
            </a:r>
            <a:r>
              <a:rPr lang="es-ES" sz="1800" b="1" dirty="0" err="1" smtClean="0">
                <a:latin typeface="Calibri" charset="0"/>
              </a:rPr>
              <a:t>change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shape</a:t>
            </a:r>
            <a:r>
              <a:rPr lang="es-ES" sz="1800" b="1" dirty="0">
                <a:latin typeface="Calibri" charset="0"/>
              </a:rPr>
              <a:t> of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distribution</a:t>
            </a:r>
            <a:r>
              <a:rPr lang="es-ES" sz="1800" b="1" dirty="0">
                <a:latin typeface="Calibri" charset="0"/>
              </a:rPr>
              <a:t>. (</a:t>
            </a:r>
            <a:r>
              <a:rPr lang="es-ES" sz="1800" b="1" dirty="0" err="1">
                <a:latin typeface="Calibri" charset="0"/>
              </a:rPr>
              <a:t>You</a:t>
            </a:r>
            <a:r>
              <a:rPr lang="es-ES" sz="1800" b="1" dirty="0">
                <a:latin typeface="Calibri" charset="0"/>
              </a:rPr>
              <a:t> can </a:t>
            </a:r>
            <a:r>
              <a:rPr lang="es-ES" sz="1800" b="1" dirty="0" err="1">
                <a:latin typeface="Calibri" charset="0"/>
              </a:rPr>
              <a:t>change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mean and </a:t>
            </a:r>
            <a:r>
              <a:rPr lang="es-ES" sz="1800" b="1" dirty="0" smtClean="0">
                <a:latin typeface="Calibri" charset="0"/>
              </a:rPr>
              <a:t>SD, </a:t>
            </a:r>
            <a:r>
              <a:rPr lang="es-ES" sz="1800" b="1" dirty="0" err="1">
                <a:latin typeface="Calibri" charset="0"/>
              </a:rPr>
              <a:t>but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not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shape</a:t>
            </a:r>
            <a:r>
              <a:rPr lang="es-ES" sz="1800" b="1" dirty="0">
                <a:latin typeface="Calibri" charset="0"/>
              </a:rPr>
              <a:t> of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distribution</a:t>
            </a:r>
            <a:r>
              <a:rPr lang="es-ES" sz="1800" b="1" dirty="0">
                <a:latin typeface="Calibri" charset="0"/>
              </a:rPr>
              <a:t>.</a:t>
            </a:r>
            <a:r>
              <a:rPr lang="es-ES" sz="1800" b="1" dirty="0" smtClean="0">
                <a:latin typeface="Calibri" charset="0"/>
              </a:rPr>
              <a:t>) </a:t>
            </a:r>
            <a:r>
              <a:rPr lang="es-ES" sz="1800" b="1" dirty="0" err="1" smtClean="0">
                <a:latin typeface="Calibri" charset="0"/>
              </a:rPr>
              <a:t>The</a:t>
            </a:r>
            <a:r>
              <a:rPr lang="es-ES" sz="1800" b="1" dirty="0" smtClean="0">
                <a:latin typeface="Calibri" charset="0"/>
              </a:rPr>
              <a:t> skewness and </a:t>
            </a:r>
            <a:r>
              <a:rPr lang="es-ES" sz="1800" b="1" dirty="0" err="1" smtClean="0">
                <a:latin typeface="Calibri" charset="0"/>
              </a:rPr>
              <a:t>kurtosis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won’t</a:t>
            </a:r>
            <a:r>
              <a:rPr lang="es-ES" sz="1800" b="1" dirty="0" smtClean="0">
                <a:latin typeface="Calibri" charset="0"/>
              </a:rPr>
              <a:t> be </a:t>
            </a:r>
            <a:r>
              <a:rPr lang="es-ES" sz="1800" b="1" dirty="0" err="1" smtClean="0">
                <a:latin typeface="Calibri" charset="0"/>
              </a:rPr>
              <a:t>altered</a:t>
            </a:r>
            <a:r>
              <a:rPr lang="es-ES" sz="1800" b="1" dirty="0" smtClean="0">
                <a:latin typeface="Calibri" charset="0"/>
              </a:rPr>
              <a:t>.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1043608" y="620688"/>
            <a:ext cx="6049962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ES" sz="1800" b="1" dirty="0">
              <a:latin typeface="Calibri" charset="0"/>
            </a:endParaRPr>
          </a:p>
          <a:p>
            <a:pPr eaLnBrk="1" hangingPunct="1"/>
            <a:endParaRPr lang="es-ES" sz="1800" b="1" dirty="0">
              <a:latin typeface="Calibri" charset="0"/>
            </a:endParaRPr>
          </a:p>
          <a:p>
            <a:pPr eaLnBrk="1" hangingPunct="1"/>
            <a:endParaRPr lang="es-ES" sz="1800" b="1" dirty="0">
              <a:latin typeface="Calibri" charset="0"/>
            </a:endParaRPr>
          </a:p>
          <a:p>
            <a:pPr eaLnBrk="1" hangingPunct="1"/>
            <a:endParaRPr lang="es-ES" sz="1800" b="1" dirty="0">
              <a:latin typeface="Calibri" charset="0"/>
            </a:endParaRPr>
          </a:p>
          <a:p>
            <a:pPr eaLnBrk="1" hangingPunct="1"/>
            <a:endParaRPr lang="es-ES" sz="1800" dirty="0">
              <a:latin typeface="Calibri" charset="0"/>
            </a:endParaRPr>
          </a:p>
          <a:p>
            <a:pPr eaLnBrk="1" hangingPunct="1"/>
            <a:r>
              <a:rPr lang="es-ES" sz="1800" dirty="0" err="1" smtClean="0">
                <a:latin typeface="Calibri" charset="0"/>
              </a:rPr>
              <a:t>Standarized</a:t>
            </a:r>
            <a:r>
              <a:rPr lang="es-ES" sz="1800" dirty="0" smtClean="0">
                <a:latin typeface="Calibri" charset="0"/>
              </a:rPr>
              <a:t> (z) scores</a:t>
            </a:r>
            <a:endParaRPr lang="es-ES" sz="1800" dirty="0">
              <a:latin typeface="Calibri" charset="0"/>
            </a:endParaRPr>
          </a:p>
          <a:p>
            <a:pPr eaLnBrk="1" hangingPunct="1"/>
            <a:endParaRPr lang="es-ES" sz="1800" dirty="0">
              <a:latin typeface="Calibri" charset="0"/>
            </a:endParaRPr>
          </a:p>
          <a:p>
            <a:pPr eaLnBrk="1" hangingPunct="1"/>
            <a:r>
              <a:rPr lang="es-ES" sz="1800" dirty="0" err="1" smtClean="0">
                <a:latin typeface="Calibri" charset="0"/>
              </a:rPr>
              <a:t>They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indicate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ndicate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number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 smtClean="0">
                <a:latin typeface="Calibri" charset="0"/>
              </a:rPr>
              <a:t>SDs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that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an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observation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separated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from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group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mean.</a:t>
            </a:r>
            <a:endParaRPr lang="es-ES" sz="1800" dirty="0">
              <a:latin typeface="Calibri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916238" y="3357563"/>
          <a:ext cx="12954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3" imgW="761669" imgH="444307" progId="Equation.DSMT4">
                  <p:embed/>
                </p:oleObj>
              </mc:Choice>
              <mc:Fallback>
                <p:oleObj name="Equation" r:id="rId3" imgW="761669" imgH="44430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357563"/>
                        <a:ext cx="12954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684213" y="4652963"/>
            <a:ext cx="7704137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Mean </a:t>
            </a:r>
            <a:r>
              <a:rPr lang="es-ES" sz="1800" dirty="0" err="1">
                <a:latin typeface="Calibri" charset="0"/>
              </a:rPr>
              <a:t>standard</a:t>
            </a:r>
            <a:r>
              <a:rPr lang="es-ES" sz="1800" dirty="0">
                <a:latin typeface="Calibri" charset="0"/>
              </a:rPr>
              <a:t> scores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0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variance</a:t>
            </a:r>
            <a:r>
              <a:rPr lang="es-ES" sz="1800" dirty="0">
                <a:latin typeface="Calibri" charset="0"/>
              </a:rPr>
              <a:t> (and </a:t>
            </a:r>
            <a:r>
              <a:rPr lang="es-ES" sz="1800" dirty="0" smtClean="0">
                <a:latin typeface="Calibri" charset="0"/>
              </a:rPr>
              <a:t>SD)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1</a:t>
            </a:r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755650" y="5661025"/>
            <a:ext cx="70564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800" dirty="0" err="1" smtClean="0">
                <a:latin typeface="Calibri" charset="0"/>
              </a:rPr>
              <a:t>Important</a:t>
            </a:r>
            <a:r>
              <a:rPr lang="es-ES_tradnl" sz="1800" dirty="0" smtClean="0">
                <a:latin typeface="Calibri" charset="0"/>
              </a:rPr>
              <a:t>: </a:t>
            </a:r>
            <a:r>
              <a:rPr lang="es-ES_tradnl" sz="1800" b="1" dirty="0" smtClean="0">
                <a:latin typeface="Calibri" charset="0"/>
              </a:rPr>
              <a:t>z</a:t>
            </a:r>
            <a:r>
              <a:rPr lang="es-ES_tradnl" sz="1800" b="1" dirty="0">
                <a:latin typeface="Calibri" charset="0"/>
              </a:rPr>
              <a:t>-scores</a:t>
            </a:r>
            <a:r>
              <a:rPr lang="es-ES_tradnl" sz="1800" dirty="0">
                <a:latin typeface="Calibri" charset="0"/>
              </a:rPr>
              <a:t> are </a:t>
            </a:r>
            <a:r>
              <a:rPr lang="es-ES_tradnl" sz="1800" b="1" dirty="0" err="1">
                <a:latin typeface="Calibri" charset="0"/>
              </a:rPr>
              <a:t>abstract</a:t>
            </a:r>
            <a:r>
              <a:rPr lang="es-ES_tradnl" sz="1800" dirty="0">
                <a:latin typeface="Calibri" charset="0"/>
              </a:rPr>
              <a:t> (</a:t>
            </a:r>
            <a:r>
              <a:rPr lang="es-ES_tradnl" sz="1800" dirty="0" err="1">
                <a:latin typeface="Calibri" charset="0"/>
              </a:rPr>
              <a:t>this</a:t>
            </a:r>
            <a:r>
              <a:rPr lang="es-ES_tradnl" sz="1800" dirty="0">
                <a:latin typeface="Calibri" charset="0"/>
              </a:rPr>
              <a:t> </a:t>
            </a:r>
            <a:r>
              <a:rPr lang="es-ES_tradnl" sz="1800" dirty="0" err="1">
                <a:latin typeface="Calibri" charset="0"/>
              </a:rPr>
              <a:t>allows</a:t>
            </a:r>
            <a:r>
              <a:rPr lang="es-ES_tradnl" sz="1800" dirty="0">
                <a:latin typeface="Calibri" charset="0"/>
              </a:rPr>
              <a:t> </a:t>
            </a:r>
            <a:r>
              <a:rPr lang="es-ES_tradnl" sz="1800" dirty="0" err="1" smtClean="0">
                <a:latin typeface="Calibri" charset="0"/>
              </a:rPr>
              <a:t>the</a:t>
            </a:r>
            <a:r>
              <a:rPr lang="es-ES_tradnl" sz="1800" dirty="0" smtClean="0">
                <a:latin typeface="Calibri" charset="0"/>
              </a:rPr>
              <a:t> </a:t>
            </a:r>
            <a:r>
              <a:rPr lang="es-ES_tradnl" sz="1800" dirty="0" err="1" smtClean="0">
                <a:latin typeface="Calibri" charset="0"/>
              </a:rPr>
              <a:t>comparison</a:t>
            </a:r>
            <a:r>
              <a:rPr lang="es-ES_tradnl" sz="1800" dirty="0" smtClean="0">
                <a:latin typeface="Calibri" charset="0"/>
              </a:rPr>
              <a:t> </a:t>
            </a:r>
            <a:r>
              <a:rPr lang="es-ES_tradnl" sz="1800" dirty="0">
                <a:latin typeface="Calibri" charset="0"/>
              </a:rPr>
              <a:t>of </a:t>
            </a:r>
            <a:r>
              <a:rPr lang="es-ES_tradnl" sz="1800" dirty="0" smtClean="0">
                <a:latin typeface="Calibri" charset="0"/>
              </a:rPr>
              <a:t>variables </a:t>
            </a:r>
            <a:r>
              <a:rPr lang="es-ES_tradnl" sz="1800" dirty="0" err="1">
                <a:latin typeface="Calibri" charset="0"/>
              </a:rPr>
              <a:t>with</a:t>
            </a:r>
            <a:r>
              <a:rPr lang="es-ES_tradnl" sz="1800" dirty="0">
                <a:latin typeface="Calibri" charset="0"/>
              </a:rPr>
              <a:t> </a:t>
            </a:r>
            <a:r>
              <a:rPr lang="es-ES_tradnl" sz="1800" dirty="0" err="1">
                <a:latin typeface="Calibri" charset="0"/>
              </a:rPr>
              <a:t>different</a:t>
            </a:r>
            <a:r>
              <a:rPr lang="es-ES_tradnl" sz="1800" dirty="0">
                <a:latin typeface="Calibri" charset="0"/>
              </a:rPr>
              <a:t> </a:t>
            </a:r>
            <a:r>
              <a:rPr lang="es-ES_tradnl" sz="1800" dirty="0" err="1" smtClean="0">
                <a:latin typeface="Calibri" charset="0"/>
              </a:rPr>
              <a:t>units</a:t>
            </a:r>
            <a:r>
              <a:rPr lang="es-ES_tradnl" sz="1800" dirty="0" smtClean="0">
                <a:latin typeface="Calibri" charset="0"/>
              </a:rPr>
              <a:t>)</a:t>
            </a:r>
            <a:r>
              <a:rPr lang="es-ES_tradnl" sz="1800" dirty="0">
                <a:latin typeface="Calibri" charset="0"/>
              </a:rPr>
              <a:t>.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1042988" y="1341438"/>
            <a:ext cx="6049962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b="1" dirty="0" err="1" smtClean="0">
                <a:latin typeface="Calibri" charset="0"/>
              </a:rPr>
              <a:t>Standarized</a:t>
            </a:r>
            <a:r>
              <a:rPr lang="es-ES" sz="1800" b="1" dirty="0" smtClean="0">
                <a:latin typeface="Calibri" charset="0"/>
              </a:rPr>
              <a:t> scores (</a:t>
            </a:r>
            <a:r>
              <a:rPr lang="es-ES" sz="1800" b="1" dirty="0" err="1">
                <a:latin typeface="Calibri" charset="0"/>
              </a:rPr>
              <a:t>example</a:t>
            </a:r>
            <a:r>
              <a:rPr lang="es-ES" sz="1800" b="1" dirty="0">
                <a:latin typeface="Calibri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s-ES" sz="18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b="1" dirty="0" err="1">
                <a:latin typeface="Calibri" charset="0"/>
              </a:rPr>
              <a:t>S</a:t>
            </a:r>
            <a:r>
              <a:rPr lang="es-ES" sz="1800" b="1" dirty="0" err="1" smtClean="0">
                <a:latin typeface="Calibri" charset="0"/>
              </a:rPr>
              <a:t>tudents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>
                <a:latin typeface="Calibri" charset="0"/>
              </a:rPr>
              <a:t>A and B </a:t>
            </a:r>
            <a:r>
              <a:rPr lang="es-ES" sz="1800" b="1" dirty="0" err="1">
                <a:latin typeface="Calibri" charset="0"/>
              </a:rPr>
              <a:t>have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passed</a:t>
            </a:r>
            <a:r>
              <a:rPr lang="es-ES" sz="1800" b="1" dirty="0" smtClean="0">
                <a:latin typeface="Calibri" charset="0"/>
              </a:rPr>
              <a:t> a </a:t>
            </a:r>
            <a:r>
              <a:rPr lang="es-ES" sz="1800" b="1" dirty="0">
                <a:latin typeface="Calibri" charset="0"/>
              </a:rPr>
              <a:t>test, and </a:t>
            </a:r>
            <a:r>
              <a:rPr lang="es-ES" sz="1800" b="1" dirty="0" err="1">
                <a:latin typeface="Calibri" charset="0"/>
              </a:rPr>
              <a:t>we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know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that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standard</a:t>
            </a:r>
            <a:r>
              <a:rPr lang="es-ES" sz="1800" b="1" dirty="0" smtClean="0">
                <a:latin typeface="Calibri" charset="0"/>
              </a:rPr>
              <a:t> score </a:t>
            </a:r>
            <a:r>
              <a:rPr lang="es-ES" sz="1800" b="1" dirty="0">
                <a:latin typeface="Calibri" charset="0"/>
              </a:rPr>
              <a:t>of A </a:t>
            </a:r>
            <a:r>
              <a:rPr lang="es-ES" sz="1800" b="1" dirty="0" smtClean="0">
                <a:latin typeface="Calibri" charset="0"/>
              </a:rPr>
              <a:t>1 </a:t>
            </a:r>
            <a:r>
              <a:rPr lang="es-ES" sz="1800" b="1" dirty="0">
                <a:latin typeface="Calibri" charset="0"/>
              </a:rPr>
              <a:t>and </a:t>
            </a:r>
            <a:r>
              <a:rPr lang="es-ES" sz="1800" b="1" dirty="0" err="1">
                <a:latin typeface="Calibri" charset="0"/>
              </a:rPr>
              <a:t>the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standard</a:t>
            </a:r>
            <a:r>
              <a:rPr lang="es-ES" sz="1800" b="1" dirty="0" smtClean="0">
                <a:latin typeface="Calibri" charset="0"/>
              </a:rPr>
              <a:t> score </a:t>
            </a:r>
            <a:r>
              <a:rPr lang="es-ES" sz="1800" b="1" dirty="0">
                <a:latin typeface="Calibri" charset="0"/>
              </a:rPr>
              <a:t>of B </a:t>
            </a:r>
            <a:r>
              <a:rPr lang="es-ES" sz="1800" b="1" dirty="0" err="1">
                <a:latin typeface="Calibri" charset="0"/>
              </a:rPr>
              <a:t>is</a:t>
            </a:r>
            <a:r>
              <a:rPr lang="es-ES" sz="1800" b="1" dirty="0">
                <a:latin typeface="Calibri" charset="0"/>
              </a:rPr>
              <a:t> </a:t>
            </a:r>
            <a:r>
              <a:rPr lang="es-ES" sz="1800" b="1" dirty="0" smtClean="0">
                <a:latin typeface="Calibri" charset="0"/>
              </a:rPr>
              <a:t>0. </a:t>
            </a:r>
            <a:r>
              <a:rPr lang="es-ES" sz="1800" b="1" dirty="0" err="1" smtClean="0">
                <a:latin typeface="Calibri" charset="0"/>
              </a:rPr>
              <a:t>Which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one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 err="1" smtClean="0">
                <a:latin typeface="Calibri" charset="0"/>
              </a:rPr>
              <a:t>got</a:t>
            </a:r>
            <a:r>
              <a:rPr lang="es-ES" sz="1800" b="1" dirty="0" smtClean="0">
                <a:latin typeface="Calibri" charset="0"/>
              </a:rPr>
              <a:t> a </a:t>
            </a:r>
            <a:r>
              <a:rPr lang="es-ES" sz="1800" b="1" dirty="0" err="1" smtClean="0">
                <a:latin typeface="Calibri" charset="0"/>
              </a:rPr>
              <a:t>better</a:t>
            </a:r>
            <a:r>
              <a:rPr lang="es-ES" sz="1800" b="1" dirty="0" smtClean="0">
                <a:latin typeface="Calibri" charset="0"/>
              </a:rPr>
              <a:t> </a:t>
            </a:r>
            <a:r>
              <a:rPr lang="es-ES" sz="1800" b="1" dirty="0">
                <a:latin typeface="Calibri" charset="0"/>
              </a:rPr>
              <a:t>note?</a:t>
            </a:r>
            <a:endParaRPr lang="es-ES" sz="1800" dirty="0">
              <a:latin typeface="Calibri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4213" y="3573463"/>
            <a:ext cx="77041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Obviously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A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and </a:t>
            </a:r>
            <a:r>
              <a:rPr lang="es-ES" sz="1800" dirty="0" err="1" smtClean="0">
                <a:latin typeface="Calibri" charset="0"/>
              </a:rPr>
              <a:t>her</a:t>
            </a:r>
            <a:r>
              <a:rPr lang="es-ES" sz="1800" dirty="0" smtClean="0">
                <a:latin typeface="Calibri" charset="0"/>
              </a:rPr>
              <a:t>/</a:t>
            </a:r>
            <a:r>
              <a:rPr lang="es-ES" sz="1800" dirty="0" err="1" smtClean="0">
                <a:latin typeface="Calibri" charset="0"/>
              </a:rPr>
              <a:t>his</a:t>
            </a:r>
            <a:r>
              <a:rPr lang="es-ES" sz="1800" dirty="0" smtClean="0">
                <a:latin typeface="Calibri" charset="0"/>
              </a:rPr>
              <a:t> score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1 </a:t>
            </a:r>
            <a:r>
              <a:rPr lang="es-ES" sz="1800" dirty="0" smtClean="0">
                <a:latin typeface="Calibri" charset="0"/>
              </a:rPr>
              <a:t>SD </a:t>
            </a:r>
            <a:r>
              <a:rPr lang="es-ES" sz="1800" dirty="0" err="1" smtClean="0">
                <a:latin typeface="Calibri" charset="0"/>
              </a:rPr>
              <a:t>above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mean of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group</a:t>
            </a:r>
            <a:r>
              <a:rPr lang="es-ES" sz="1800" dirty="0" smtClean="0">
                <a:latin typeface="Calibri" charset="0"/>
              </a:rPr>
              <a:t>; In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case of B, </a:t>
            </a:r>
            <a:r>
              <a:rPr lang="es-ES" sz="1800" dirty="0" err="1" smtClean="0">
                <a:latin typeface="Calibri" charset="0"/>
              </a:rPr>
              <a:t>her</a:t>
            </a:r>
            <a:r>
              <a:rPr lang="es-ES" sz="1800" dirty="0" smtClean="0">
                <a:latin typeface="Calibri" charset="0"/>
              </a:rPr>
              <a:t>/</a:t>
            </a:r>
            <a:r>
              <a:rPr lang="es-ES" sz="1800" dirty="0" err="1" smtClean="0">
                <a:latin typeface="Calibri" charset="0"/>
              </a:rPr>
              <a:t>his</a:t>
            </a:r>
            <a:r>
              <a:rPr lang="es-ES" sz="1800" dirty="0" smtClean="0">
                <a:latin typeface="Calibri" charset="0"/>
              </a:rPr>
              <a:t> score </a:t>
            </a:r>
            <a:r>
              <a:rPr lang="es-ES" sz="1800" dirty="0" err="1" smtClean="0">
                <a:latin typeface="Calibri" charset="0"/>
              </a:rPr>
              <a:t>is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exactly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mean of </a:t>
            </a:r>
            <a:r>
              <a:rPr lang="es-ES" sz="1800" dirty="0" err="1" smtClean="0">
                <a:latin typeface="Calibri" charset="0"/>
              </a:rPr>
              <a:t>the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group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689</Words>
  <Application>Microsoft Office PowerPoint</Application>
  <PresentationFormat>Presentación en pantalla (4:3)</PresentationFormat>
  <Paragraphs>76</Paragraphs>
  <Slides>11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ＭＳ Ｐゴシック</vt:lpstr>
      <vt:lpstr>Palatino</vt:lpstr>
      <vt:lpstr>Arial</vt:lpstr>
      <vt:lpstr>Calibri</vt:lpstr>
      <vt:lpstr>Times New Roman</vt:lpstr>
      <vt:lpstr>Tema de Office</vt:lpstr>
      <vt:lpstr>Ecuación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UVEG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m p</cp:lastModifiedBy>
  <cp:revision>24</cp:revision>
  <dcterms:created xsi:type="dcterms:W3CDTF">2010-11-07T14:54:17Z</dcterms:created>
  <dcterms:modified xsi:type="dcterms:W3CDTF">2023-08-18T13:31:46Z</dcterms:modified>
</cp:coreProperties>
</file>