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144" y="6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3.wmf"/><Relationship Id="rId3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Relationship Id="rId2" Type="http://schemas.openxmlformats.org/officeDocument/2006/relationships/image" Target="../media/image5.wmf"/><Relationship Id="rId3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4E2094E-CACA-6445-AD92-CB9C92D07711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7A92CC-988D-BE4F-9571-3405F416EA93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4469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55AF83C-DF3E-2B4C-BD12-A7F29299B3B4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0126D5-5BFD-5D4D-9026-8B34F620DF91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7025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7B416C-771F-1442-A30D-9618D3D0442E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FC1C2-BA9D-B644-B685-514E391D6662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16061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2DB3CAD-EC1D-B749-93FD-F6077F8BA288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0CDEAC-0E7B-5244-AF7E-D60E61F8004D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42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CB8E001-973C-2A4D-B431-1777E92E6E27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000756-1AE7-E44B-9246-10803D62F753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1729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0BFFD01-CFAF-ED41-8B6E-295334B1F5B5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F3D1D-CEA4-524F-A863-F56A8C3106AF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991865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642FA28-5B39-6143-8380-B64350753016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28B40-B325-6349-AAA6-D4DB15220223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0751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1AB144C-503E-284F-B726-2151B6330759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C7887-24FD-1E4F-B3B4-C834E072F722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277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268838C-2EAC-DD41-8F41-6C3D8DA33EB5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8C9294-98F2-194D-8C39-3AD598FFB21D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21722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623BAC-85CF-8142-AEBC-9B64A458A76B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078C62-EEAA-5C42-917B-868C171BA86F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216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1697B60-2507-724E-8701-3F23B0F992E3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1764C4-43CF-184A-B90B-5A61C3E624F1}" type="slidenum">
              <a:rPr lang="es-ES"/>
              <a:pPr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52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título del patrón</a:t>
            </a:r>
          </a:p>
        </p:txBody>
      </p:sp>
      <p:sp>
        <p:nvSpPr>
          <p:cNvPr id="15363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41AD89B2-DC88-224D-94F7-0BF204ACF2D2}" type="datetimeFigureOut">
              <a:rPr lang="es-ES"/>
              <a:pPr/>
              <a:t>21/11/18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fld id="{668BF7DF-1E56-9C43-946D-7302AE4DEAAC}" type="slidenum">
              <a:rPr lang="es-ES"/>
              <a:pPr/>
              <a:t>‹Nr.›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12.bin"/><Relationship Id="rId6" Type="http://schemas.openxmlformats.org/officeDocument/2006/relationships/image" Target="../media/image5.wmf"/><Relationship Id="rId7" Type="http://schemas.openxmlformats.org/officeDocument/2006/relationships/oleObject" Target="../embeddings/oleObject13.bin"/><Relationship Id="rId8" Type="http://schemas.openxmlformats.org/officeDocument/2006/relationships/image" Target="../media/image6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4" Type="http://schemas.openxmlformats.org/officeDocument/2006/relationships/image" Target="../media/image7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13.vml"/><Relationship Id="rId2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4" Type="http://schemas.openxmlformats.org/officeDocument/2006/relationships/image" Target="../media/image9.wmf"/><Relationship Id="rId1" Type="http://schemas.openxmlformats.org/officeDocument/2006/relationships/vmlDrawing" Target="../drawings/vmlDrawing14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4" Type="http://schemas.openxmlformats.org/officeDocument/2006/relationships/image" Target="../media/image2.wmf"/><Relationship Id="rId5" Type="http://schemas.openxmlformats.org/officeDocument/2006/relationships/oleObject" Target="../embeddings/oleObject3.bin"/><Relationship Id="rId6" Type="http://schemas.openxmlformats.org/officeDocument/2006/relationships/image" Target="../media/image3.wmf"/><Relationship Id="rId7" Type="http://schemas.openxmlformats.org/officeDocument/2006/relationships/oleObject" Target="../embeddings/oleObject4.bin"/><Relationship Id="rId8" Type="http://schemas.openxmlformats.org/officeDocument/2006/relationships/image" Target="../media/image4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2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755650" y="2029546"/>
            <a:ext cx="7488238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r>
              <a:rPr lang="es-ES" sz="1200" dirty="0" err="1" smtClean="0"/>
              <a:t>Theme</a:t>
            </a:r>
            <a:r>
              <a:rPr lang="es-ES" sz="1200" dirty="0" smtClean="0"/>
              <a:t> 5</a:t>
            </a:r>
            <a:r>
              <a:rPr lang="es-ES" sz="1200" dirty="0"/>
              <a:t>. </a:t>
            </a:r>
            <a:r>
              <a:rPr lang="es-ES" sz="1200" dirty="0" err="1"/>
              <a:t>Association</a:t>
            </a:r>
            <a:endParaRPr lang="es-ES" sz="1200" dirty="0"/>
          </a:p>
          <a:p>
            <a:r>
              <a:rPr lang="es-ES" sz="1200" dirty="0"/>
              <a:t>1. </a:t>
            </a:r>
            <a:r>
              <a:rPr lang="es-ES" sz="1200" dirty="0" err="1"/>
              <a:t>Introduction</a:t>
            </a:r>
            <a:r>
              <a:rPr lang="es-ES" sz="1200" dirty="0"/>
              <a:t>.</a:t>
            </a:r>
          </a:p>
          <a:p>
            <a:r>
              <a:rPr lang="es-ES" sz="1200" dirty="0"/>
              <a:t>2. </a:t>
            </a:r>
            <a:r>
              <a:rPr lang="es-ES" sz="1200" dirty="0" err="1"/>
              <a:t>Bivariate</a:t>
            </a:r>
            <a:r>
              <a:rPr lang="es-ES" sz="1200" dirty="0"/>
              <a:t> </a:t>
            </a:r>
            <a:r>
              <a:rPr lang="es-ES" sz="1200" dirty="0" err="1"/>
              <a:t>tables</a:t>
            </a:r>
            <a:r>
              <a:rPr lang="es-ES" sz="1200" dirty="0"/>
              <a:t> and </a:t>
            </a:r>
            <a:r>
              <a:rPr lang="es-ES" sz="1200" dirty="0" err="1"/>
              <a:t>graphs</a:t>
            </a:r>
            <a:r>
              <a:rPr lang="es-ES" sz="1200" dirty="0"/>
              <a:t>.</a:t>
            </a:r>
          </a:p>
          <a:p>
            <a:r>
              <a:rPr lang="es-ES" sz="1200" dirty="0"/>
              <a:t>3. </a:t>
            </a:r>
            <a:r>
              <a:rPr lang="es-ES" sz="1200" dirty="0" err="1"/>
              <a:t>Quantitative</a:t>
            </a:r>
            <a:r>
              <a:rPr lang="es-ES" sz="1200" dirty="0"/>
              <a:t> variables: </a:t>
            </a:r>
            <a:r>
              <a:rPr lang="es-ES" sz="1200" dirty="0" err="1"/>
              <a:t>covariance</a:t>
            </a:r>
            <a:r>
              <a:rPr lang="es-ES" sz="1200" dirty="0"/>
              <a:t>, Pearson </a:t>
            </a:r>
            <a:r>
              <a:rPr lang="es-ES" sz="1200" dirty="0" err="1"/>
              <a:t>correlation</a:t>
            </a:r>
            <a:r>
              <a:rPr lang="es-ES" sz="1200" dirty="0"/>
              <a:t> </a:t>
            </a:r>
            <a:r>
              <a:rPr lang="es-ES" sz="1200" dirty="0" err="1"/>
              <a:t>coefficient</a:t>
            </a:r>
            <a:r>
              <a:rPr lang="es-ES" sz="1200" dirty="0"/>
              <a:t>, </a:t>
            </a:r>
            <a:r>
              <a:rPr lang="es-ES" sz="1200" dirty="0" err="1"/>
              <a:t>variance-covariance</a:t>
            </a:r>
            <a:r>
              <a:rPr lang="es-ES" sz="1200" dirty="0"/>
              <a:t> </a:t>
            </a:r>
            <a:r>
              <a:rPr lang="es-ES" sz="1200" dirty="0" err="1"/>
              <a:t>matrix</a:t>
            </a:r>
            <a:r>
              <a:rPr lang="es-ES" sz="1200" dirty="0"/>
              <a:t> and</a:t>
            </a:r>
          </a:p>
          <a:p>
            <a:r>
              <a:rPr lang="es-ES" sz="1200" dirty="0" err="1"/>
              <a:t>correlation</a:t>
            </a:r>
            <a:r>
              <a:rPr lang="es-ES" sz="1200" dirty="0"/>
              <a:t> </a:t>
            </a:r>
            <a:r>
              <a:rPr lang="es-ES" sz="1200" dirty="0" err="1"/>
              <a:t>matrix</a:t>
            </a:r>
            <a:r>
              <a:rPr lang="es-ES" sz="1200" dirty="0"/>
              <a:t>.</a:t>
            </a:r>
          </a:p>
          <a:p>
            <a:r>
              <a:rPr lang="es-ES" sz="1200" dirty="0"/>
              <a:t>4. </a:t>
            </a:r>
            <a:r>
              <a:rPr lang="es-ES" sz="1200" dirty="0" err="1"/>
              <a:t>Semiquantitative</a:t>
            </a:r>
            <a:r>
              <a:rPr lang="es-ES" sz="1200" dirty="0"/>
              <a:t> variables: </a:t>
            </a:r>
            <a:r>
              <a:rPr lang="es-ES" sz="1200" dirty="0" err="1"/>
              <a:t>Spearman</a:t>
            </a:r>
            <a:r>
              <a:rPr lang="es-ES" sz="1200" dirty="0"/>
              <a:t> </a:t>
            </a:r>
            <a:r>
              <a:rPr lang="es-ES" sz="1200" dirty="0" err="1"/>
              <a:t>coefficient</a:t>
            </a:r>
            <a:r>
              <a:rPr lang="es-ES" sz="1200" dirty="0"/>
              <a:t>.</a:t>
            </a:r>
          </a:p>
          <a:p>
            <a:r>
              <a:rPr lang="es-ES" sz="1200" dirty="0"/>
              <a:t>5. </a:t>
            </a:r>
            <a:r>
              <a:rPr lang="es-ES" sz="1200" dirty="0" err="1"/>
              <a:t>Qualitative</a:t>
            </a:r>
            <a:r>
              <a:rPr lang="es-ES" sz="1200" dirty="0"/>
              <a:t> variables: </a:t>
            </a:r>
            <a:r>
              <a:rPr lang="es-ES" sz="1200" dirty="0" err="1"/>
              <a:t>Indices</a:t>
            </a:r>
            <a:r>
              <a:rPr lang="es-ES" sz="1200" dirty="0"/>
              <a:t> Chi </a:t>
            </a:r>
            <a:r>
              <a:rPr lang="es-ES" sz="1200" dirty="0" err="1"/>
              <a:t>Square</a:t>
            </a:r>
            <a:r>
              <a:rPr lang="es-ES" sz="1200" dirty="0"/>
              <a:t> and </a:t>
            </a:r>
            <a:r>
              <a:rPr lang="es-ES" sz="1200" dirty="0" err="1"/>
              <a:t>Cramer's</a:t>
            </a:r>
            <a:r>
              <a:rPr lang="es-ES" sz="1200" dirty="0"/>
              <a:t> V.</a:t>
            </a:r>
          </a:p>
          <a:p>
            <a:r>
              <a:rPr lang="es-ES" sz="1200" dirty="0"/>
              <a:t>6. </a:t>
            </a:r>
            <a:r>
              <a:rPr lang="es-ES" sz="1200" dirty="0" err="1"/>
              <a:t>Association</a:t>
            </a:r>
            <a:r>
              <a:rPr lang="es-ES" sz="1200" dirty="0"/>
              <a:t> </a:t>
            </a:r>
            <a:r>
              <a:rPr lang="es-ES" sz="1200" dirty="0" err="1"/>
              <a:t>between</a:t>
            </a:r>
            <a:r>
              <a:rPr lang="es-ES" sz="1200" dirty="0"/>
              <a:t> variables of </a:t>
            </a:r>
            <a:r>
              <a:rPr lang="es-ES" sz="1200" dirty="0" err="1"/>
              <a:t>different</a:t>
            </a:r>
            <a:r>
              <a:rPr lang="es-ES" sz="1200" dirty="0"/>
              <a:t> </a:t>
            </a:r>
            <a:r>
              <a:rPr lang="es-ES" sz="1200" dirty="0" err="1"/>
              <a:t>scales</a:t>
            </a:r>
            <a:r>
              <a:rPr lang="es-ES" sz="1200" dirty="0"/>
              <a:t>.</a:t>
            </a:r>
          </a:p>
          <a:p>
            <a:r>
              <a:rPr lang="es-ES" sz="1200" dirty="0"/>
              <a:t>7. Concept of </a:t>
            </a:r>
            <a:r>
              <a:rPr lang="es-ES" sz="1200" dirty="0" err="1"/>
              <a:t>nonlinear</a:t>
            </a:r>
            <a:r>
              <a:rPr lang="es-ES" sz="1200" dirty="0"/>
              <a:t> </a:t>
            </a:r>
            <a:r>
              <a:rPr lang="es-ES" sz="1200" dirty="0" err="1"/>
              <a:t>relationships</a:t>
            </a:r>
            <a:r>
              <a:rPr lang="es-ES" sz="1200" dirty="0"/>
              <a:t>.</a:t>
            </a:r>
            <a:endParaRPr lang="es-E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err="1">
                <a:latin typeface="Calibri" charset="0"/>
              </a:rPr>
              <a:t>Properties</a:t>
            </a:r>
            <a:r>
              <a:rPr lang="es-ES" sz="2400" dirty="0">
                <a:latin typeface="Calibri" charset="0"/>
              </a:rPr>
              <a:t> of </a:t>
            </a:r>
            <a:r>
              <a:rPr lang="es-ES" sz="2400" dirty="0" err="1">
                <a:latin typeface="Calibri" charset="0"/>
              </a:rPr>
              <a:t>Pearson’s</a:t>
            </a:r>
            <a:r>
              <a:rPr lang="es-ES" sz="2400" dirty="0">
                <a:latin typeface="Calibri" charset="0"/>
              </a:rPr>
              <a:t> r</a:t>
            </a: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7416800" cy="2723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>
                <a:latin typeface="Calibri" charset="0"/>
              </a:rPr>
              <a:t>Property</a:t>
            </a:r>
            <a:r>
              <a:rPr lang="es-ES" b="1" dirty="0">
                <a:latin typeface="Calibri" charset="0"/>
              </a:rPr>
              <a:t> 2.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Pearson </a:t>
            </a:r>
            <a:r>
              <a:rPr lang="es-ES" b="1" dirty="0" err="1">
                <a:latin typeface="Calibri" charset="0"/>
              </a:rPr>
              <a:t>correlation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index</a:t>
            </a:r>
            <a:r>
              <a:rPr lang="es-ES" b="1" dirty="0">
                <a:latin typeface="Calibri" charset="0"/>
              </a:rPr>
              <a:t> (in </a:t>
            </a:r>
            <a:r>
              <a:rPr lang="es-ES" b="1" dirty="0" err="1">
                <a:latin typeface="Calibri" charset="0"/>
              </a:rPr>
              <a:t>absolute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value</a:t>
            </a:r>
            <a:r>
              <a:rPr lang="es-ES" b="1" dirty="0">
                <a:latin typeface="Calibri" charset="0"/>
              </a:rPr>
              <a:t>) </a:t>
            </a:r>
            <a:r>
              <a:rPr lang="es-ES" b="1" dirty="0" err="1">
                <a:latin typeface="Calibri" charset="0"/>
              </a:rPr>
              <a:t>does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not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change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when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we</a:t>
            </a:r>
            <a:r>
              <a:rPr lang="es-ES" b="1" dirty="0" smtClean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make</a:t>
            </a:r>
            <a:r>
              <a:rPr lang="es-ES" b="1" dirty="0" smtClean="0">
                <a:latin typeface="Calibri" charset="0"/>
              </a:rPr>
              <a:t> a linear </a:t>
            </a:r>
            <a:r>
              <a:rPr lang="es-ES" b="1" dirty="0" err="1" smtClean="0">
                <a:latin typeface="Calibri" charset="0"/>
              </a:rPr>
              <a:t>transformation</a:t>
            </a:r>
            <a:r>
              <a:rPr lang="es-ES" b="1" dirty="0" smtClean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on</a:t>
            </a:r>
            <a:r>
              <a:rPr lang="es-ES" b="1" dirty="0" smtClean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the</a:t>
            </a:r>
            <a:r>
              <a:rPr lang="es-ES" b="1" dirty="0" smtClean="0">
                <a:latin typeface="Calibri" charset="0"/>
              </a:rPr>
              <a:t> variables</a:t>
            </a:r>
            <a:r>
              <a:rPr lang="es-ES" b="1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b="1" dirty="0" err="1">
                <a:latin typeface="Calibri" charset="0"/>
              </a:rPr>
              <a:t>For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example</a:t>
            </a:r>
            <a:r>
              <a:rPr lang="es-ES" b="1" dirty="0">
                <a:latin typeface="Calibri" charset="0"/>
              </a:rPr>
              <a:t>,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Pearson </a:t>
            </a:r>
            <a:r>
              <a:rPr lang="es-ES" b="1" dirty="0" err="1">
                <a:latin typeface="Calibri" charset="0"/>
              </a:rPr>
              <a:t>correlation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between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temperature</a:t>
            </a:r>
            <a:r>
              <a:rPr lang="es-ES" b="1" dirty="0">
                <a:latin typeface="Calibri" charset="0"/>
              </a:rPr>
              <a:t> (in </a:t>
            </a:r>
            <a:r>
              <a:rPr lang="es-ES" b="1" dirty="0" err="1">
                <a:latin typeface="Calibri" charset="0"/>
              </a:rPr>
              <a:t>degrees</a:t>
            </a:r>
            <a:r>
              <a:rPr lang="es-ES" b="1" dirty="0">
                <a:latin typeface="Calibri" charset="0"/>
              </a:rPr>
              <a:t> Celsius) and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level</a:t>
            </a:r>
            <a:r>
              <a:rPr lang="es-ES" b="1" dirty="0">
                <a:latin typeface="Calibri" charset="0"/>
              </a:rPr>
              <a:t> of </a:t>
            </a:r>
            <a:r>
              <a:rPr lang="es-ES" b="1" dirty="0" err="1">
                <a:latin typeface="Calibri" charset="0"/>
              </a:rPr>
              <a:t>depression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same</a:t>
            </a:r>
            <a:r>
              <a:rPr lang="es-ES" b="1" dirty="0">
                <a:latin typeface="Calibri" charset="0"/>
              </a:rPr>
              <a:t> as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correlation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between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temperature</a:t>
            </a:r>
            <a:r>
              <a:rPr lang="es-ES" b="1" dirty="0">
                <a:latin typeface="Calibri" charset="0"/>
              </a:rPr>
              <a:t> (</a:t>
            </a:r>
            <a:r>
              <a:rPr lang="es-ES" b="1" dirty="0" err="1">
                <a:latin typeface="Calibri" charset="0"/>
              </a:rPr>
              <a:t>measured</a:t>
            </a:r>
            <a:r>
              <a:rPr lang="es-ES" b="1" dirty="0">
                <a:latin typeface="Calibri" charset="0"/>
              </a:rPr>
              <a:t> in </a:t>
            </a:r>
            <a:r>
              <a:rPr lang="es-ES" b="1" dirty="0" err="1">
                <a:latin typeface="Calibri" charset="0"/>
              </a:rPr>
              <a:t>degrees</a:t>
            </a:r>
            <a:r>
              <a:rPr lang="es-ES" b="1" dirty="0">
                <a:latin typeface="Calibri" charset="0"/>
              </a:rPr>
              <a:t> Fahrenheit) and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level</a:t>
            </a:r>
            <a:r>
              <a:rPr lang="es-ES" b="1" dirty="0">
                <a:latin typeface="Calibri" charset="0"/>
              </a:rPr>
              <a:t> of </a:t>
            </a:r>
            <a:r>
              <a:rPr lang="es-ES" b="1" dirty="0" err="1">
                <a:latin typeface="Calibri" charset="0"/>
              </a:rPr>
              <a:t>depression</a:t>
            </a:r>
            <a:r>
              <a:rPr lang="es-ES" b="1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smtClean="0">
                <a:latin typeface="Calibri" charset="0"/>
              </a:rPr>
              <a:t>More </a:t>
            </a:r>
            <a:r>
              <a:rPr lang="es-ES" sz="2400" dirty="0" err="1" smtClean="0">
                <a:latin typeface="Calibri" charset="0"/>
              </a:rPr>
              <a:t>on</a:t>
            </a:r>
            <a:r>
              <a:rPr lang="es-ES" sz="2400" dirty="0" smtClean="0">
                <a:latin typeface="Calibri" charset="0"/>
              </a:rPr>
              <a:t> </a:t>
            </a:r>
            <a:r>
              <a:rPr lang="es-ES" sz="2400" dirty="0" err="1" smtClean="0">
                <a:latin typeface="Calibri" charset="0"/>
              </a:rPr>
              <a:t>Pearson’s</a:t>
            </a:r>
            <a:r>
              <a:rPr lang="es-ES" sz="2400" dirty="0" smtClean="0">
                <a:latin typeface="Calibri" charset="0"/>
              </a:rPr>
              <a:t> r</a:t>
            </a:r>
            <a:endParaRPr lang="es-ES" sz="2400" dirty="0">
              <a:latin typeface="Calibri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3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7056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 smtClean="0">
                <a:latin typeface="Calibri" charset="0"/>
              </a:rPr>
              <a:t>Interpretation</a:t>
            </a:r>
            <a:endParaRPr lang="es-ES" dirty="0">
              <a:latin typeface="Calibri" charset="0"/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539750" y="1844675"/>
            <a:ext cx="734536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have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consider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are </a:t>
            </a:r>
            <a:r>
              <a:rPr lang="es-ES" dirty="0" err="1">
                <a:latin typeface="Calibri" charset="0"/>
              </a:rPr>
              <a:t>measuring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interpret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how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strength</a:t>
            </a:r>
            <a:r>
              <a:rPr lang="es-ES" dirty="0" smtClean="0">
                <a:latin typeface="Calibri" charset="0"/>
              </a:rPr>
              <a:t> of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variables </a:t>
            </a:r>
            <a:r>
              <a:rPr lang="es-ES" dirty="0" err="1">
                <a:latin typeface="Calibri" charset="0"/>
              </a:rPr>
              <a:t>under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study</a:t>
            </a:r>
            <a:r>
              <a:rPr lang="es-ES" dirty="0">
                <a:latin typeface="Calibri" charset="0"/>
              </a:rPr>
              <a:t>. </a:t>
            </a:r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574675" y="378777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03" name="Line 7"/>
          <p:cNvSpPr>
            <a:spLocks noChangeShapeType="1"/>
          </p:cNvSpPr>
          <p:nvPr/>
        </p:nvSpPr>
        <p:spPr bwMode="auto">
          <a:xfrm>
            <a:off x="574675" y="630872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4104" name="Oval 8"/>
          <p:cNvSpPr>
            <a:spLocks noChangeArrowheads="1"/>
          </p:cNvSpPr>
          <p:nvPr/>
        </p:nvSpPr>
        <p:spPr bwMode="auto">
          <a:xfrm>
            <a:off x="1114425" y="56626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05" name="Oval 9"/>
          <p:cNvSpPr>
            <a:spLocks noChangeArrowheads="1"/>
          </p:cNvSpPr>
          <p:nvPr/>
        </p:nvSpPr>
        <p:spPr bwMode="auto">
          <a:xfrm>
            <a:off x="971550" y="56610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06" name="Oval 10"/>
          <p:cNvSpPr>
            <a:spLocks noChangeArrowheads="1"/>
          </p:cNvSpPr>
          <p:nvPr/>
        </p:nvSpPr>
        <p:spPr bwMode="auto">
          <a:xfrm>
            <a:off x="1403350" y="58054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07" name="Oval 11"/>
          <p:cNvSpPr>
            <a:spLocks noChangeArrowheads="1"/>
          </p:cNvSpPr>
          <p:nvPr/>
        </p:nvSpPr>
        <p:spPr bwMode="auto">
          <a:xfrm>
            <a:off x="1258888" y="58769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08" name="Oval 12"/>
          <p:cNvSpPr>
            <a:spLocks noChangeArrowheads="1"/>
          </p:cNvSpPr>
          <p:nvPr/>
        </p:nvSpPr>
        <p:spPr bwMode="auto">
          <a:xfrm>
            <a:off x="1331913" y="56610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09" name="Oval 13"/>
          <p:cNvSpPr>
            <a:spLocks noChangeArrowheads="1"/>
          </p:cNvSpPr>
          <p:nvPr/>
        </p:nvSpPr>
        <p:spPr bwMode="auto">
          <a:xfrm>
            <a:off x="1116013" y="58054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10" name="Oval 14"/>
          <p:cNvSpPr>
            <a:spLocks noChangeArrowheads="1"/>
          </p:cNvSpPr>
          <p:nvPr/>
        </p:nvSpPr>
        <p:spPr bwMode="auto">
          <a:xfrm>
            <a:off x="755650" y="56610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11" name="Oval 15"/>
          <p:cNvSpPr>
            <a:spLocks noChangeArrowheads="1"/>
          </p:cNvSpPr>
          <p:nvPr/>
        </p:nvSpPr>
        <p:spPr bwMode="auto">
          <a:xfrm>
            <a:off x="2771775" y="40767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12" name="Text Box 16"/>
          <p:cNvSpPr txBox="1">
            <a:spLocks noChangeArrowheads="1"/>
          </p:cNvSpPr>
          <p:nvPr/>
        </p:nvSpPr>
        <p:spPr bwMode="auto">
          <a:xfrm rot="-5400000">
            <a:off x="-861219" y="4829970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4113" name="Oval 17"/>
          <p:cNvSpPr>
            <a:spLocks noChangeArrowheads="1"/>
          </p:cNvSpPr>
          <p:nvPr/>
        </p:nvSpPr>
        <p:spPr bwMode="auto">
          <a:xfrm>
            <a:off x="900113" y="58054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14" name="Oval 18"/>
          <p:cNvSpPr>
            <a:spLocks noChangeArrowheads="1"/>
          </p:cNvSpPr>
          <p:nvPr/>
        </p:nvSpPr>
        <p:spPr bwMode="auto">
          <a:xfrm>
            <a:off x="900113" y="58769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4115" name="Text Box 19"/>
          <p:cNvSpPr txBox="1">
            <a:spLocks noChangeArrowheads="1"/>
          </p:cNvSpPr>
          <p:nvPr/>
        </p:nvSpPr>
        <p:spPr bwMode="auto">
          <a:xfrm>
            <a:off x="682625" y="6310313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4116" name="Text Box 21"/>
          <p:cNvSpPr txBox="1">
            <a:spLocks noChangeArrowheads="1"/>
          </p:cNvSpPr>
          <p:nvPr/>
        </p:nvSpPr>
        <p:spPr bwMode="auto">
          <a:xfrm>
            <a:off x="3851275" y="3500438"/>
            <a:ext cx="45370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>
                <a:latin typeface="Calibri" charset="0"/>
              </a:rPr>
              <a:t>In </a:t>
            </a:r>
            <a:r>
              <a:rPr lang="es-ES" dirty="0" err="1">
                <a:latin typeface="Calibri" charset="0"/>
              </a:rPr>
              <a:t>any</a:t>
            </a:r>
            <a:r>
              <a:rPr lang="es-ES" dirty="0">
                <a:latin typeface="Calibri" charset="0"/>
              </a:rPr>
              <a:t> case, </a:t>
            </a: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very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important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draw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an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scatterplot</a:t>
            </a:r>
            <a:r>
              <a:rPr lang="es-ES" dirty="0">
                <a:latin typeface="Calibri" charset="0"/>
              </a:rPr>
              <a:t>. </a:t>
            </a:r>
            <a:r>
              <a:rPr lang="es-ES" dirty="0" err="1">
                <a:latin typeface="Calibri" charset="0"/>
              </a:rPr>
              <a:t>For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example</a:t>
            </a:r>
            <a:r>
              <a:rPr lang="es-ES" dirty="0">
                <a:latin typeface="Calibri" charset="0"/>
              </a:rPr>
              <a:t>, in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case of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left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clear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there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no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intelligence</a:t>
            </a:r>
            <a:r>
              <a:rPr lang="es-ES" dirty="0">
                <a:latin typeface="Calibri" charset="0"/>
              </a:rPr>
              <a:t> and performance. </a:t>
            </a:r>
            <a:r>
              <a:rPr lang="es-ES" dirty="0" err="1">
                <a:latin typeface="Calibri" charset="0"/>
              </a:rPr>
              <a:t>However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if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calculate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index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will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give</a:t>
            </a:r>
            <a:r>
              <a:rPr lang="es-ES" dirty="0">
                <a:latin typeface="Calibri" charset="0"/>
              </a:rPr>
              <a:t> a </a:t>
            </a:r>
            <a:r>
              <a:rPr lang="es-ES" dirty="0" err="1">
                <a:latin typeface="Calibri" charset="0"/>
              </a:rPr>
              <a:t>very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high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value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caused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atypical</a:t>
            </a:r>
            <a:r>
              <a:rPr lang="es-ES" dirty="0" smtClean="0">
                <a:latin typeface="Calibri" charset="0"/>
              </a:rPr>
              <a:t> score </a:t>
            </a:r>
            <a:r>
              <a:rPr lang="es-ES" dirty="0">
                <a:latin typeface="Calibri" charset="0"/>
              </a:rPr>
              <a:t>in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top </a:t>
            </a:r>
            <a:r>
              <a:rPr lang="es-ES" dirty="0" err="1">
                <a:latin typeface="Calibri" charset="0"/>
              </a:rPr>
              <a:t>right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corner</a:t>
            </a:r>
            <a:r>
              <a:rPr lang="es-ES" dirty="0">
                <a:latin typeface="Calibri" charset="0"/>
              </a:rPr>
              <a:t>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>
                <a:latin typeface="Calibri" charset="0"/>
              </a:rPr>
              <a:t>More </a:t>
            </a:r>
            <a:r>
              <a:rPr lang="es-ES" sz="2400" dirty="0" err="1">
                <a:latin typeface="Calibri" charset="0"/>
              </a:rPr>
              <a:t>on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Pearson’s</a:t>
            </a:r>
            <a:r>
              <a:rPr lang="es-ES" sz="2400" dirty="0">
                <a:latin typeface="Calibri" charset="0"/>
              </a:rPr>
              <a:t> r</a:t>
            </a: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2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7056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 smtClean="0">
                <a:latin typeface="Calibri" charset="0"/>
              </a:rPr>
              <a:t>Interpretation</a:t>
            </a:r>
            <a:r>
              <a:rPr lang="es-ES" b="1" dirty="0" smtClean="0">
                <a:latin typeface="Calibri" charset="0"/>
              </a:rPr>
              <a:t> (2)</a:t>
            </a:r>
            <a:endParaRPr lang="es-ES" dirty="0">
              <a:latin typeface="Calibri" charset="0"/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539750" y="1916113"/>
            <a:ext cx="8064500" cy="1477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important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note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"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does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not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imply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</a:t>
            </a:r>
            <a:r>
              <a:rPr lang="es-ES" dirty="0" err="1" smtClean="0">
                <a:latin typeface="Calibri" charset="0"/>
              </a:rPr>
              <a:t>ausation</a:t>
            </a:r>
            <a:r>
              <a:rPr lang="es-ES" dirty="0">
                <a:latin typeface="Calibri" charset="0"/>
              </a:rPr>
              <a:t>".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fact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that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two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variables are </a:t>
            </a:r>
            <a:r>
              <a:rPr lang="es-ES" dirty="0" err="1">
                <a:latin typeface="Calibri" charset="0"/>
              </a:rPr>
              <a:t>highly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does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not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imply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X causes Y </a:t>
            </a:r>
            <a:r>
              <a:rPr lang="es-ES" dirty="0" err="1">
                <a:latin typeface="Calibri" charset="0"/>
              </a:rPr>
              <a:t>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Y causes X.</a:t>
            </a:r>
          </a:p>
          <a:p>
            <a:pPr eaLnBrk="1" hangingPunct="1">
              <a:spcBef>
                <a:spcPct val="50000"/>
              </a:spcBef>
            </a:pPr>
            <a:endParaRPr lang="es-ES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>
                <a:latin typeface="Calibri" charset="0"/>
              </a:rPr>
              <a:t>More </a:t>
            </a:r>
            <a:r>
              <a:rPr lang="es-ES" sz="2400" dirty="0" err="1">
                <a:latin typeface="Calibri" charset="0"/>
              </a:rPr>
              <a:t>on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Pearson’s</a:t>
            </a:r>
            <a:r>
              <a:rPr lang="es-ES" sz="2400" dirty="0">
                <a:latin typeface="Calibri" charset="0"/>
              </a:rPr>
              <a:t> r</a:t>
            </a: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81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827088" y="908050"/>
            <a:ext cx="70564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 smtClean="0">
                <a:latin typeface="Calibri" charset="0"/>
              </a:rPr>
              <a:t>Interpretation</a:t>
            </a:r>
            <a:r>
              <a:rPr lang="es-ES" b="1" dirty="0" smtClean="0">
                <a:latin typeface="Calibri" charset="0"/>
              </a:rPr>
              <a:t> (3)</a:t>
            </a:r>
            <a:endParaRPr lang="es-ES" dirty="0">
              <a:latin typeface="Calibri" charset="0"/>
            </a:endParaRP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539750" y="1341438"/>
            <a:ext cx="8064500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important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note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may</a:t>
            </a:r>
            <a:r>
              <a:rPr lang="es-ES" dirty="0">
                <a:latin typeface="Calibri" charset="0"/>
              </a:rPr>
              <a:t> be </a:t>
            </a:r>
            <a:r>
              <a:rPr lang="es-ES" dirty="0" err="1">
                <a:latin typeface="Calibri" charset="0"/>
              </a:rPr>
              <a:t>affected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third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variables.</a:t>
            </a:r>
          </a:p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For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example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if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were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a </a:t>
            </a:r>
            <a:r>
              <a:rPr lang="es-ES" dirty="0" err="1" smtClean="0">
                <a:latin typeface="Calibri" charset="0"/>
              </a:rPr>
              <a:t>school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and </a:t>
            </a:r>
            <a:r>
              <a:rPr lang="es-ES" dirty="0" err="1">
                <a:latin typeface="Calibri" charset="0"/>
              </a:rPr>
              <a:t>measured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height</a:t>
            </a:r>
            <a:r>
              <a:rPr lang="es-ES" dirty="0">
                <a:latin typeface="Calibri" charset="0"/>
              </a:rPr>
              <a:t> and </a:t>
            </a:r>
            <a:r>
              <a:rPr lang="es-ES" dirty="0" err="1">
                <a:latin typeface="Calibri" charset="0"/>
              </a:rPr>
              <a:t>had</a:t>
            </a:r>
            <a:r>
              <a:rPr lang="es-ES" dirty="0">
                <a:latin typeface="Calibri" charset="0"/>
              </a:rPr>
              <a:t> a test of verbal </a:t>
            </a:r>
            <a:r>
              <a:rPr lang="es-ES" dirty="0" err="1">
                <a:latin typeface="Calibri" charset="0"/>
              </a:rPr>
              <a:t>ability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higher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will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also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have</a:t>
            </a:r>
            <a:r>
              <a:rPr lang="es-ES" dirty="0">
                <a:latin typeface="Calibri" charset="0"/>
              </a:rPr>
              <a:t> more verbal </a:t>
            </a:r>
            <a:r>
              <a:rPr lang="es-ES" dirty="0" err="1">
                <a:latin typeface="Calibri" charset="0"/>
              </a:rPr>
              <a:t>ability</a:t>
            </a:r>
            <a:r>
              <a:rPr lang="es-ES" dirty="0">
                <a:latin typeface="Calibri" charset="0"/>
              </a:rPr>
              <a:t> ... of </a:t>
            </a:r>
            <a:r>
              <a:rPr lang="es-ES" dirty="0" err="1">
                <a:latin typeface="Calibri" charset="0"/>
              </a:rPr>
              <a:t>course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may</a:t>
            </a:r>
            <a:r>
              <a:rPr lang="es-ES" dirty="0">
                <a:latin typeface="Calibri" charset="0"/>
              </a:rPr>
              <a:t> be </a:t>
            </a:r>
            <a:r>
              <a:rPr lang="es-ES" dirty="0" err="1">
                <a:latin typeface="Calibri" charset="0"/>
              </a:rPr>
              <a:t>simply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because</a:t>
            </a:r>
            <a:r>
              <a:rPr lang="es-ES" dirty="0">
                <a:latin typeface="Calibri" charset="0"/>
              </a:rPr>
              <a:t> in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older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children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age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will</a:t>
            </a:r>
            <a:r>
              <a:rPr lang="es-ES" dirty="0">
                <a:latin typeface="Calibri" charset="0"/>
              </a:rPr>
              <a:t> be </a:t>
            </a:r>
            <a:r>
              <a:rPr lang="es-ES" dirty="0" smtClean="0">
                <a:latin typeface="Calibri" charset="0"/>
              </a:rPr>
              <a:t>taller </a:t>
            </a:r>
            <a:r>
              <a:rPr lang="es-ES" dirty="0" err="1" smtClean="0">
                <a:latin typeface="Calibri" charset="0"/>
              </a:rPr>
              <a:t>than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younger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children</a:t>
            </a:r>
            <a:r>
              <a:rPr lang="es-ES" dirty="0" smtClean="0">
                <a:latin typeface="Calibri" charset="0"/>
              </a:rPr>
              <a:t>.</a:t>
            </a:r>
            <a:endParaRPr lang="es-ES" dirty="0">
              <a:latin typeface="Calibri" charset="0"/>
            </a:endParaRPr>
          </a:p>
        </p:txBody>
      </p:sp>
      <p:sp>
        <p:nvSpPr>
          <p:cNvPr id="6150" name="Line 6"/>
          <p:cNvSpPr>
            <a:spLocks noChangeShapeType="1"/>
          </p:cNvSpPr>
          <p:nvPr/>
        </p:nvSpPr>
        <p:spPr bwMode="auto">
          <a:xfrm>
            <a:off x="574675" y="378777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51" name="Line 7"/>
          <p:cNvSpPr>
            <a:spLocks noChangeShapeType="1"/>
          </p:cNvSpPr>
          <p:nvPr/>
        </p:nvSpPr>
        <p:spPr bwMode="auto">
          <a:xfrm>
            <a:off x="574675" y="630872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6152" name="Text Box 16"/>
          <p:cNvSpPr txBox="1">
            <a:spLocks noChangeArrowheads="1"/>
          </p:cNvSpPr>
          <p:nvPr/>
        </p:nvSpPr>
        <p:spPr bwMode="auto">
          <a:xfrm rot="-5400000">
            <a:off x="-861219" y="4829970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Calibri" charset="0"/>
              </a:rPr>
              <a:t>Habilidad numérica</a:t>
            </a:r>
          </a:p>
        </p:txBody>
      </p:sp>
      <p:sp>
        <p:nvSpPr>
          <p:cNvPr id="6153" name="Text Box 19"/>
          <p:cNvSpPr txBox="1">
            <a:spLocks noChangeArrowheads="1"/>
          </p:cNvSpPr>
          <p:nvPr/>
        </p:nvSpPr>
        <p:spPr bwMode="auto">
          <a:xfrm>
            <a:off x="682625" y="6310313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Calibri" charset="0"/>
              </a:rPr>
              <a:t>Estatura</a:t>
            </a:r>
          </a:p>
        </p:txBody>
      </p:sp>
      <p:sp>
        <p:nvSpPr>
          <p:cNvPr id="6154" name="Oval 20"/>
          <p:cNvSpPr>
            <a:spLocks noChangeArrowheads="1"/>
          </p:cNvSpPr>
          <p:nvPr/>
        </p:nvSpPr>
        <p:spPr bwMode="auto">
          <a:xfrm>
            <a:off x="971550" y="5300663"/>
            <a:ext cx="72072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6155" name="Oval 21"/>
          <p:cNvSpPr>
            <a:spLocks noChangeArrowheads="1"/>
          </p:cNvSpPr>
          <p:nvPr/>
        </p:nvSpPr>
        <p:spPr bwMode="auto">
          <a:xfrm>
            <a:off x="1403350" y="5013325"/>
            <a:ext cx="72072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6156" name="Oval 22"/>
          <p:cNvSpPr>
            <a:spLocks noChangeArrowheads="1"/>
          </p:cNvSpPr>
          <p:nvPr/>
        </p:nvSpPr>
        <p:spPr bwMode="auto">
          <a:xfrm>
            <a:off x="1763713" y="4797425"/>
            <a:ext cx="72072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6157" name="Oval 23"/>
          <p:cNvSpPr>
            <a:spLocks noChangeArrowheads="1"/>
          </p:cNvSpPr>
          <p:nvPr/>
        </p:nvSpPr>
        <p:spPr bwMode="auto">
          <a:xfrm>
            <a:off x="2268538" y="4508500"/>
            <a:ext cx="72072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6158" name="Oval 24"/>
          <p:cNvSpPr>
            <a:spLocks noChangeArrowheads="1"/>
          </p:cNvSpPr>
          <p:nvPr/>
        </p:nvSpPr>
        <p:spPr bwMode="auto">
          <a:xfrm>
            <a:off x="2555875" y="4221163"/>
            <a:ext cx="720725" cy="720725"/>
          </a:xfrm>
          <a:prstGeom prst="ellipse">
            <a:avLst/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6159" name="Text Box 25"/>
          <p:cNvSpPr txBox="1">
            <a:spLocks noChangeArrowheads="1"/>
          </p:cNvSpPr>
          <p:nvPr/>
        </p:nvSpPr>
        <p:spPr bwMode="auto">
          <a:xfrm>
            <a:off x="1042988" y="5589588"/>
            <a:ext cx="1081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>
                <a:latin typeface="Calibri" charset="0"/>
              </a:rPr>
              <a:t>6 años</a:t>
            </a:r>
          </a:p>
        </p:txBody>
      </p:sp>
      <p:sp>
        <p:nvSpPr>
          <p:cNvPr id="6160" name="Text Box 27"/>
          <p:cNvSpPr txBox="1">
            <a:spLocks noChangeArrowheads="1"/>
          </p:cNvSpPr>
          <p:nvPr/>
        </p:nvSpPr>
        <p:spPr bwMode="auto">
          <a:xfrm>
            <a:off x="1547813" y="5373688"/>
            <a:ext cx="1081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>
                <a:latin typeface="Calibri" charset="0"/>
              </a:rPr>
              <a:t>8 a</a:t>
            </a:r>
          </a:p>
        </p:txBody>
      </p:sp>
      <p:sp>
        <p:nvSpPr>
          <p:cNvPr id="6161" name="Text Box 29"/>
          <p:cNvSpPr txBox="1">
            <a:spLocks noChangeArrowheads="1"/>
          </p:cNvSpPr>
          <p:nvPr/>
        </p:nvSpPr>
        <p:spPr bwMode="auto">
          <a:xfrm>
            <a:off x="1763713" y="5084763"/>
            <a:ext cx="1081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>
                <a:latin typeface="Calibri" charset="0"/>
              </a:rPr>
              <a:t>10 a</a:t>
            </a:r>
          </a:p>
        </p:txBody>
      </p:sp>
      <p:sp>
        <p:nvSpPr>
          <p:cNvPr id="6162" name="Text Box 30"/>
          <p:cNvSpPr txBox="1">
            <a:spLocks noChangeArrowheads="1"/>
          </p:cNvSpPr>
          <p:nvPr/>
        </p:nvSpPr>
        <p:spPr bwMode="auto">
          <a:xfrm>
            <a:off x="2339975" y="4797425"/>
            <a:ext cx="1081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>
                <a:latin typeface="Calibri" charset="0"/>
              </a:rPr>
              <a:t>12 a</a:t>
            </a:r>
          </a:p>
        </p:txBody>
      </p:sp>
      <p:sp>
        <p:nvSpPr>
          <p:cNvPr id="6163" name="Text Box 31"/>
          <p:cNvSpPr txBox="1">
            <a:spLocks noChangeArrowheads="1"/>
          </p:cNvSpPr>
          <p:nvPr/>
        </p:nvSpPr>
        <p:spPr bwMode="auto">
          <a:xfrm>
            <a:off x="2700338" y="4365625"/>
            <a:ext cx="10810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>
                <a:latin typeface="Calibri" charset="0"/>
              </a:rPr>
              <a:t>14 a</a:t>
            </a:r>
          </a:p>
        </p:txBody>
      </p:sp>
      <p:sp>
        <p:nvSpPr>
          <p:cNvPr id="6164" name="Text Box 32"/>
          <p:cNvSpPr txBox="1">
            <a:spLocks noChangeArrowheads="1"/>
          </p:cNvSpPr>
          <p:nvPr/>
        </p:nvSpPr>
        <p:spPr bwMode="auto">
          <a:xfrm>
            <a:off x="4427538" y="3429000"/>
            <a:ext cx="424815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If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this</a:t>
            </a:r>
            <a:r>
              <a:rPr lang="es-ES" dirty="0">
                <a:latin typeface="Calibri" charset="0"/>
              </a:rPr>
              <a:t> "</a:t>
            </a:r>
            <a:r>
              <a:rPr lang="es-ES" dirty="0" err="1" smtClean="0">
                <a:latin typeface="Calibri" charset="0"/>
              </a:rPr>
              <a:t>third</a:t>
            </a:r>
            <a:r>
              <a:rPr lang="es-ES" dirty="0" smtClean="0">
                <a:latin typeface="Calibri" charset="0"/>
              </a:rPr>
              <a:t>“ variable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controlled</a:t>
            </a:r>
            <a:r>
              <a:rPr lang="es-ES" dirty="0" smtClean="0">
                <a:latin typeface="Calibri" charset="0"/>
              </a:rPr>
              <a:t> (</a:t>
            </a:r>
            <a:r>
              <a:rPr lang="es-ES" dirty="0" err="1" smtClean="0">
                <a:latin typeface="Calibri" charset="0"/>
              </a:rPr>
              <a:t>by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"</a:t>
            </a:r>
            <a:r>
              <a:rPr lang="es-ES" dirty="0" err="1">
                <a:latin typeface="Calibri" charset="0"/>
              </a:rPr>
              <a:t>partial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correlation</a:t>
            </a:r>
            <a:r>
              <a:rPr lang="es-ES" dirty="0" smtClean="0">
                <a:latin typeface="Calibri" charset="0"/>
              </a:rPr>
              <a:t>”)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there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will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hardly</a:t>
            </a:r>
            <a:r>
              <a:rPr lang="es-ES" dirty="0">
                <a:latin typeface="Calibri" charset="0"/>
              </a:rPr>
              <a:t> be a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height</a:t>
            </a:r>
            <a:r>
              <a:rPr lang="es-ES" dirty="0">
                <a:latin typeface="Calibri" charset="0"/>
              </a:rPr>
              <a:t> and </a:t>
            </a:r>
            <a:r>
              <a:rPr lang="es-ES" dirty="0" err="1">
                <a:latin typeface="Calibri" charset="0"/>
              </a:rPr>
              <a:t>important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numerical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ability</a:t>
            </a:r>
            <a:r>
              <a:rPr lang="es-ES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There</a:t>
            </a:r>
            <a:r>
              <a:rPr lang="es-ES" dirty="0">
                <a:latin typeface="Calibri" charset="0"/>
              </a:rPr>
              <a:t> are </a:t>
            </a:r>
            <a:r>
              <a:rPr lang="es-ES" dirty="0" err="1">
                <a:latin typeface="Calibri" charset="0"/>
              </a:rPr>
              <a:t>many</a:t>
            </a:r>
            <a:r>
              <a:rPr lang="es-ES" dirty="0">
                <a:latin typeface="Calibri" charset="0"/>
              </a:rPr>
              <a:t> cases </a:t>
            </a:r>
            <a:r>
              <a:rPr lang="es-ES" dirty="0" err="1">
                <a:latin typeface="Calibri" charset="0"/>
              </a:rPr>
              <a:t>where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third</a:t>
            </a:r>
            <a:r>
              <a:rPr lang="es-ES" dirty="0">
                <a:latin typeface="Calibri" charset="0"/>
              </a:rPr>
              <a:t> variable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cause of a </a:t>
            </a:r>
            <a:r>
              <a:rPr lang="es-ES" dirty="0" err="1">
                <a:latin typeface="Calibri" charset="0"/>
              </a:rPr>
              <a:t>high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X and Y (and </a:t>
            </a: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often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difficult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identify</a:t>
            </a:r>
            <a:r>
              <a:rPr lang="es-ES" dirty="0">
                <a:latin typeface="Calibri" charset="0"/>
              </a:rPr>
              <a:t>)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>
                <a:latin typeface="Calibri" charset="0"/>
              </a:rPr>
              <a:t>More </a:t>
            </a:r>
            <a:r>
              <a:rPr lang="es-ES" sz="2400" dirty="0" err="1">
                <a:latin typeface="Calibri" charset="0"/>
              </a:rPr>
              <a:t>on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Pearson’s</a:t>
            </a:r>
            <a:r>
              <a:rPr lang="es-ES" sz="2400" dirty="0">
                <a:latin typeface="Calibri" charset="0"/>
              </a:rPr>
              <a:t> r</a:t>
            </a: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55650" y="1341438"/>
            <a:ext cx="70564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 smtClean="0">
                <a:latin typeface="Calibri" charset="0"/>
              </a:rPr>
              <a:t>Interpretation</a:t>
            </a:r>
            <a:r>
              <a:rPr lang="es-ES" b="1" dirty="0" smtClean="0">
                <a:latin typeface="Calibri" charset="0"/>
              </a:rPr>
              <a:t> (3)</a:t>
            </a:r>
            <a:endParaRPr lang="es-ES" dirty="0">
              <a:latin typeface="Calibri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539750" y="1916113"/>
            <a:ext cx="8064500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T</a:t>
            </a:r>
            <a:r>
              <a:rPr lang="es-ES" dirty="0" err="1" smtClean="0">
                <a:latin typeface="Calibri" charset="0"/>
              </a:rPr>
              <a:t>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Pearson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value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depends</a:t>
            </a:r>
            <a:r>
              <a:rPr lang="es-ES" dirty="0">
                <a:latin typeface="Calibri" charset="0"/>
              </a:rPr>
              <a:t> in </a:t>
            </a:r>
            <a:r>
              <a:rPr lang="es-ES" dirty="0" err="1">
                <a:latin typeface="Calibri" charset="0"/>
              </a:rPr>
              <a:t>part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variability</a:t>
            </a:r>
            <a:r>
              <a:rPr lang="es-ES" dirty="0">
                <a:latin typeface="Calibri" charset="0"/>
              </a:rPr>
              <a:t> of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group</a:t>
            </a:r>
            <a:r>
              <a:rPr lang="es-ES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dirty="0">
              <a:latin typeface="Calibri" charset="0"/>
            </a:endParaRP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574675" y="378777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5" name="Line 7"/>
          <p:cNvSpPr>
            <a:spLocks noChangeShapeType="1"/>
          </p:cNvSpPr>
          <p:nvPr/>
        </p:nvSpPr>
        <p:spPr bwMode="auto">
          <a:xfrm>
            <a:off x="574675" y="630872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 rot="-5400000">
            <a:off x="-861219" y="4829970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55576" y="6381328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7178" name="Oval 20"/>
          <p:cNvSpPr>
            <a:spLocks noChangeArrowheads="1"/>
          </p:cNvSpPr>
          <p:nvPr/>
        </p:nvSpPr>
        <p:spPr bwMode="auto">
          <a:xfrm>
            <a:off x="1042988" y="54451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79" name="Oval 21"/>
          <p:cNvSpPr>
            <a:spLocks noChangeArrowheads="1"/>
          </p:cNvSpPr>
          <p:nvPr/>
        </p:nvSpPr>
        <p:spPr bwMode="auto">
          <a:xfrm>
            <a:off x="827088" y="58054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0" name="Oval 22"/>
          <p:cNvSpPr>
            <a:spLocks noChangeArrowheads="1"/>
          </p:cNvSpPr>
          <p:nvPr/>
        </p:nvSpPr>
        <p:spPr bwMode="auto">
          <a:xfrm>
            <a:off x="1331913" y="56610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1" name="Oval 23"/>
          <p:cNvSpPr>
            <a:spLocks noChangeArrowheads="1"/>
          </p:cNvSpPr>
          <p:nvPr/>
        </p:nvSpPr>
        <p:spPr bwMode="auto">
          <a:xfrm>
            <a:off x="1403350" y="53736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2" name="Oval 25"/>
          <p:cNvSpPr>
            <a:spLocks noChangeArrowheads="1"/>
          </p:cNvSpPr>
          <p:nvPr/>
        </p:nvSpPr>
        <p:spPr bwMode="auto">
          <a:xfrm>
            <a:off x="1908175" y="46529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3" name="Oval 26"/>
          <p:cNvSpPr>
            <a:spLocks noChangeArrowheads="1"/>
          </p:cNvSpPr>
          <p:nvPr/>
        </p:nvSpPr>
        <p:spPr bwMode="auto">
          <a:xfrm>
            <a:off x="2232025" y="4940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4" name="Oval 27"/>
          <p:cNvSpPr>
            <a:spLocks noChangeArrowheads="1"/>
          </p:cNvSpPr>
          <p:nvPr/>
        </p:nvSpPr>
        <p:spPr bwMode="auto">
          <a:xfrm>
            <a:off x="2339975" y="45100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5" name="Oval 28"/>
          <p:cNvSpPr>
            <a:spLocks noChangeArrowheads="1"/>
          </p:cNvSpPr>
          <p:nvPr/>
        </p:nvSpPr>
        <p:spPr bwMode="auto">
          <a:xfrm>
            <a:off x="1979613" y="49418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6" name="Oval 30"/>
          <p:cNvSpPr>
            <a:spLocks noChangeArrowheads="1"/>
          </p:cNvSpPr>
          <p:nvPr/>
        </p:nvSpPr>
        <p:spPr bwMode="auto">
          <a:xfrm>
            <a:off x="898525" y="60213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7" name="Oval 33"/>
          <p:cNvSpPr>
            <a:spLocks noChangeArrowheads="1"/>
          </p:cNvSpPr>
          <p:nvPr/>
        </p:nvSpPr>
        <p:spPr bwMode="auto">
          <a:xfrm>
            <a:off x="1511300" y="52308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8" name="Oval 34"/>
          <p:cNvSpPr>
            <a:spLocks noChangeArrowheads="1"/>
          </p:cNvSpPr>
          <p:nvPr/>
        </p:nvSpPr>
        <p:spPr bwMode="auto">
          <a:xfrm>
            <a:off x="1150938" y="56626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89" name="Oval 35"/>
          <p:cNvSpPr>
            <a:spLocks noChangeArrowheads="1"/>
          </p:cNvSpPr>
          <p:nvPr/>
        </p:nvSpPr>
        <p:spPr bwMode="auto">
          <a:xfrm>
            <a:off x="719138" y="56626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90" name="Oval 36"/>
          <p:cNvSpPr>
            <a:spLocks noChangeArrowheads="1"/>
          </p:cNvSpPr>
          <p:nvPr/>
        </p:nvSpPr>
        <p:spPr bwMode="auto">
          <a:xfrm>
            <a:off x="2014538" y="51562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91" name="Oval 38"/>
          <p:cNvSpPr>
            <a:spLocks noChangeArrowheads="1"/>
          </p:cNvSpPr>
          <p:nvPr/>
        </p:nvSpPr>
        <p:spPr bwMode="auto">
          <a:xfrm>
            <a:off x="2519363" y="47958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92" name="Oval 40"/>
          <p:cNvSpPr>
            <a:spLocks noChangeArrowheads="1"/>
          </p:cNvSpPr>
          <p:nvPr/>
        </p:nvSpPr>
        <p:spPr bwMode="auto">
          <a:xfrm>
            <a:off x="2266950" y="47974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93" name="Oval 41"/>
          <p:cNvSpPr>
            <a:spLocks noChangeArrowheads="1"/>
          </p:cNvSpPr>
          <p:nvPr/>
        </p:nvSpPr>
        <p:spPr bwMode="auto">
          <a:xfrm>
            <a:off x="1835150" y="47974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94" name="Oval 42"/>
          <p:cNvSpPr>
            <a:spLocks noChangeArrowheads="1"/>
          </p:cNvSpPr>
          <p:nvPr/>
        </p:nvSpPr>
        <p:spPr bwMode="auto">
          <a:xfrm>
            <a:off x="1798638" y="508635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7195" name="Line 43"/>
          <p:cNvSpPr>
            <a:spLocks noChangeShapeType="1"/>
          </p:cNvSpPr>
          <p:nvPr/>
        </p:nvSpPr>
        <p:spPr bwMode="auto">
          <a:xfrm>
            <a:off x="1692275" y="4221163"/>
            <a:ext cx="0" cy="1944687"/>
          </a:xfrm>
          <a:prstGeom prst="line">
            <a:avLst/>
          </a:prstGeom>
          <a:noFill/>
          <a:ln w="9525" cap="rnd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7196" name="Text Box 44"/>
          <p:cNvSpPr txBox="1">
            <a:spLocks noChangeArrowheads="1"/>
          </p:cNvSpPr>
          <p:nvPr/>
        </p:nvSpPr>
        <p:spPr bwMode="auto">
          <a:xfrm>
            <a:off x="971550" y="5876925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 dirty="0" err="1" smtClean="0">
                <a:latin typeface="Calibri" charset="0"/>
              </a:rPr>
              <a:t>Low</a:t>
            </a:r>
            <a:r>
              <a:rPr lang="es-ES" sz="1400" dirty="0" smtClean="0">
                <a:latin typeface="Calibri" charset="0"/>
              </a:rPr>
              <a:t> IQ</a:t>
            </a:r>
            <a:endParaRPr lang="es-ES" sz="1400" dirty="0">
              <a:latin typeface="Calibri" charset="0"/>
            </a:endParaRPr>
          </a:p>
        </p:txBody>
      </p:sp>
      <p:sp>
        <p:nvSpPr>
          <p:cNvPr id="7197" name="Text Box 45"/>
          <p:cNvSpPr txBox="1">
            <a:spLocks noChangeArrowheads="1"/>
          </p:cNvSpPr>
          <p:nvPr/>
        </p:nvSpPr>
        <p:spPr bwMode="auto">
          <a:xfrm>
            <a:off x="1763713" y="5876925"/>
            <a:ext cx="10795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sz="1400" dirty="0" smtClean="0">
                <a:latin typeface="Calibri" charset="0"/>
              </a:rPr>
              <a:t>High IQ</a:t>
            </a:r>
            <a:endParaRPr lang="es-ES" sz="1400" dirty="0">
              <a:latin typeface="Calibri" charset="0"/>
            </a:endParaRPr>
          </a:p>
        </p:txBody>
      </p:sp>
      <p:sp>
        <p:nvSpPr>
          <p:cNvPr id="7198" name="Text Box 46"/>
          <p:cNvSpPr txBox="1">
            <a:spLocks noChangeArrowheads="1"/>
          </p:cNvSpPr>
          <p:nvPr/>
        </p:nvSpPr>
        <p:spPr bwMode="auto">
          <a:xfrm>
            <a:off x="3635375" y="2708275"/>
            <a:ext cx="4824413" cy="216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If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make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intelligence</a:t>
            </a:r>
            <a:r>
              <a:rPr lang="es-ES" dirty="0">
                <a:latin typeface="Calibri" charset="0"/>
              </a:rPr>
              <a:t> and performance </a:t>
            </a:r>
            <a:r>
              <a:rPr lang="es-ES" dirty="0" err="1">
                <a:latin typeface="Calibri" charset="0"/>
              </a:rPr>
              <a:t>with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all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subjects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value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quite </a:t>
            </a:r>
            <a:r>
              <a:rPr lang="es-ES" dirty="0" err="1">
                <a:latin typeface="Calibri" charset="0"/>
              </a:rPr>
              <a:t>high</a:t>
            </a:r>
            <a:r>
              <a:rPr lang="es-ES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However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if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use </a:t>
            </a:r>
            <a:r>
              <a:rPr lang="es-ES" dirty="0" err="1">
                <a:latin typeface="Calibri" charset="0"/>
              </a:rPr>
              <a:t>only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individuals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with</a:t>
            </a:r>
            <a:r>
              <a:rPr lang="es-ES" dirty="0">
                <a:latin typeface="Calibri" charset="0"/>
              </a:rPr>
              <a:t> IC </a:t>
            </a:r>
            <a:r>
              <a:rPr lang="es-ES" dirty="0" err="1">
                <a:latin typeface="Calibri" charset="0"/>
              </a:rPr>
              <a:t>low</a:t>
            </a:r>
            <a:r>
              <a:rPr lang="es-ES" dirty="0">
                <a:latin typeface="Calibri" charset="0"/>
              </a:rPr>
              <a:t> (</a:t>
            </a:r>
            <a:r>
              <a:rPr lang="es-ES" dirty="0" err="1">
                <a:latin typeface="Calibri" charset="0"/>
              </a:rPr>
              <a:t>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high</a:t>
            </a:r>
            <a:r>
              <a:rPr lang="es-ES" dirty="0">
                <a:latin typeface="Calibri" charset="0"/>
              </a:rPr>
              <a:t> CI) and </a:t>
            </a:r>
            <a:r>
              <a:rPr lang="es-ES" dirty="0" err="1">
                <a:latin typeface="Calibri" charset="0"/>
              </a:rPr>
              <a:t>calculate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with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framerate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value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will</a:t>
            </a:r>
            <a:r>
              <a:rPr lang="es-ES" dirty="0">
                <a:latin typeface="Calibri" charset="0"/>
              </a:rPr>
              <a:t> be </a:t>
            </a:r>
            <a:r>
              <a:rPr lang="es-ES" dirty="0" err="1">
                <a:latin typeface="Calibri" charset="0"/>
              </a:rPr>
              <a:t>significantly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lower</a:t>
            </a:r>
            <a:r>
              <a:rPr lang="es-ES" dirty="0">
                <a:latin typeface="Calibri" charset="0"/>
              </a:rPr>
              <a:t>.</a:t>
            </a:r>
          </a:p>
        </p:txBody>
      </p:sp>
      <p:sp>
        <p:nvSpPr>
          <p:cNvPr id="7199" name="Text Box 47"/>
          <p:cNvSpPr txBox="1">
            <a:spLocks noChangeArrowheads="1"/>
          </p:cNvSpPr>
          <p:nvPr/>
        </p:nvSpPr>
        <p:spPr bwMode="auto">
          <a:xfrm>
            <a:off x="3708400" y="5734050"/>
            <a:ext cx="4751388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>
                <a:latin typeface="Calibri" charset="0"/>
              </a:rPr>
              <a:t>A </a:t>
            </a:r>
            <a:r>
              <a:rPr lang="es-ES" dirty="0" err="1">
                <a:latin typeface="Calibri" charset="0"/>
              </a:rPr>
              <a:t>heterogeneous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group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would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give</a:t>
            </a:r>
            <a:r>
              <a:rPr lang="es-ES" dirty="0">
                <a:latin typeface="Calibri" charset="0"/>
              </a:rPr>
              <a:t> a </a:t>
            </a:r>
            <a:r>
              <a:rPr lang="es-ES" dirty="0" err="1">
                <a:latin typeface="Calibri" charset="0"/>
              </a:rPr>
              <a:t>greater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degree</a:t>
            </a:r>
            <a:r>
              <a:rPr lang="es-ES" dirty="0">
                <a:latin typeface="Calibri" charset="0"/>
              </a:rPr>
              <a:t> of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variables </a:t>
            </a:r>
            <a:r>
              <a:rPr lang="es-ES" dirty="0" err="1" smtClean="0">
                <a:latin typeface="Calibri" charset="0"/>
              </a:rPr>
              <a:t>than</a:t>
            </a:r>
            <a:r>
              <a:rPr lang="es-ES" dirty="0" smtClean="0">
                <a:latin typeface="Calibri" charset="0"/>
              </a:rPr>
              <a:t> a </a:t>
            </a:r>
            <a:r>
              <a:rPr lang="es-ES" dirty="0" err="1">
                <a:latin typeface="Calibri" charset="0"/>
              </a:rPr>
              <a:t>homogeneous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group</a:t>
            </a:r>
            <a:r>
              <a:rPr lang="es-ES" dirty="0">
                <a:latin typeface="Calibri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280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800" dirty="0">
                <a:solidFill>
                  <a:schemeClr val="tx2"/>
                </a:solidFill>
                <a:latin typeface="Calibri" charset="0"/>
              </a:rPr>
              <a:t>5.4 </a:t>
            </a:r>
            <a:r>
              <a:rPr lang="es-ES" sz="2800" dirty="0" err="1" smtClean="0">
                <a:solidFill>
                  <a:schemeClr val="tx2"/>
                </a:solidFill>
                <a:latin typeface="Calibri" charset="0"/>
              </a:rPr>
              <a:t>Other</a:t>
            </a:r>
            <a:r>
              <a:rPr lang="es-ES" sz="2800" dirty="0" smtClean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sz="2800" dirty="0" err="1" smtClean="0">
                <a:solidFill>
                  <a:schemeClr val="tx2"/>
                </a:solidFill>
                <a:latin typeface="Calibri" charset="0"/>
              </a:rPr>
              <a:t>coefficients</a:t>
            </a:r>
            <a:endParaRPr lang="es-ES" sz="2800" dirty="0">
              <a:solidFill>
                <a:schemeClr val="tx2"/>
              </a:solidFill>
              <a:latin typeface="Calibri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7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6" name="Text Box 32"/>
          <p:cNvSpPr txBox="1">
            <a:spLocks noChangeArrowheads="1"/>
          </p:cNvSpPr>
          <p:nvPr/>
        </p:nvSpPr>
        <p:spPr bwMode="auto">
          <a:xfrm>
            <a:off x="4767263" y="352425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>
                <a:latin typeface="Calibri" charset="0"/>
              </a:rPr>
              <a:t> </a:t>
            </a:r>
          </a:p>
        </p:txBody>
      </p:sp>
      <p:sp>
        <p:nvSpPr>
          <p:cNvPr id="8197" name="Text Box 33"/>
          <p:cNvSpPr txBox="1">
            <a:spLocks noChangeArrowheads="1"/>
          </p:cNvSpPr>
          <p:nvPr/>
        </p:nvSpPr>
        <p:spPr bwMode="auto">
          <a:xfrm>
            <a:off x="879475" y="1289050"/>
            <a:ext cx="7580313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dirty="0">
                <a:latin typeface="Calibri" charset="0"/>
              </a:rPr>
              <a:t>Of </a:t>
            </a:r>
            <a:r>
              <a:rPr lang="es-ES" dirty="0" err="1">
                <a:latin typeface="Calibri" charset="0"/>
              </a:rPr>
              <a:t>course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possible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obtain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measurements</a:t>
            </a:r>
            <a:r>
              <a:rPr lang="es-ES" dirty="0">
                <a:latin typeface="Calibri" charset="0"/>
              </a:rPr>
              <a:t> of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degree</a:t>
            </a:r>
            <a:r>
              <a:rPr lang="es-ES" dirty="0">
                <a:latin typeface="Calibri" charset="0"/>
              </a:rPr>
              <a:t> of </a:t>
            </a:r>
            <a:r>
              <a:rPr lang="es-ES" dirty="0" err="1">
                <a:latin typeface="Calibri" charset="0"/>
              </a:rPr>
              <a:t>relatedness</a:t>
            </a:r>
            <a:r>
              <a:rPr lang="es-ES" dirty="0">
                <a:latin typeface="Calibri" charset="0"/>
              </a:rPr>
              <a:t> of variables </a:t>
            </a:r>
            <a:r>
              <a:rPr lang="es-ES" dirty="0" err="1">
                <a:latin typeface="Calibri" charset="0"/>
              </a:rPr>
              <a:t>when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they</a:t>
            </a:r>
            <a:r>
              <a:rPr lang="es-ES" dirty="0">
                <a:latin typeface="Calibri" charset="0"/>
              </a:rPr>
              <a:t> are </a:t>
            </a:r>
            <a:r>
              <a:rPr lang="es-ES" dirty="0" err="1">
                <a:latin typeface="Calibri" charset="0"/>
              </a:rPr>
              <a:t>not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quantitative</a:t>
            </a:r>
            <a:r>
              <a:rPr lang="es-ES" dirty="0">
                <a:latin typeface="Calibri" charset="0"/>
              </a:rPr>
              <a:t>.</a:t>
            </a:r>
          </a:p>
          <a:p>
            <a:pPr eaLnBrk="1" hangingPunct="1"/>
            <a:endParaRPr lang="es-ES" dirty="0">
              <a:latin typeface="Calibri" charset="0"/>
            </a:endParaRPr>
          </a:p>
        </p:txBody>
      </p:sp>
      <p:sp>
        <p:nvSpPr>
          <p:cNvPr id="8198" name="Text Box 34"/>
          <p:cNvSpPr txBox="1">
            <a:spLocks noChangeArrowheads="1"/>
          </p:cNvSpPr>
          <p:nvPr/>
        </p:nvSpPr>
        <p:spPr bwMode="auto">
          <a:xfrm>
            <a:off x="1187450" y="2636838"/>
            <a:ext cx="70580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case in </a:t>
            </a:r>
            <a:r>
              <a:rPr lang="es-ES" b="1" dirty="0" err="1">
                <a:latin typeface="Calibri" charset="0"/>
              </a:rPr>
              <a:t>which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variables X and Y are </a:t>
            </a:r>
            <a:r>
              <a:rPr lang="es-ES" b="1" dirty="0" err="1">
                <a:latin typeface="Calibri" charset="0"/>
              </a:rPr>
              <a:t>ordinals</a:t>
            </a:r>
            <a:endParaRPr lang="es-ES" b="1" dirty="0">
              <a:latin typeface="Calibri" charset="0"/>
            </a:endParaRPr>
          </a:p>
        </p:txBody>
      </p:sp>
      <p:sp>
        <p:nvSpPr>
          <p:cNvPr id="8199" name="Text Box 35"/>
          <p:cNvSpPr txBox="1">
            <a:spLocks noChangeArrowheads="1"/>
          </p:cNvSpPr>
          <p:nvPr/>
        </p:nvSpPr>
        <p:spPr bwMode="auto">
          <a:xfrm>
            <a:off x="755650" y="3716338"/>
            <a:ext cx="7920038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Remember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when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have</a:t>
            </a:r>
            <a:r>
              <a:rPr lang="es-ES" dirty="0">
                <a:latin typeface="Calibri" charset="0"/>
              </a:rPr>
              <a:t> variables </a:t>
            </a:r>
            <a:r>
              <a:rPr lang="es-ES" dirty="0" err="1">
                <a:latin typeface="Calibri" charset="0"/>
              </a:rPr>
              <a:t>with</a:t>
            </a:r>
            <a:r>
              <a:rPr lang="es-ES" dirty="0">
                <a:latin typeface="Calibri" charset="0"/>
              </a:rPr>
              <a:t> ordinal </a:t>
            </a:r>
            <a:r>
              <a:rPr lang="es-ES" dirty="0" err="1">
                <a:latin typeface="Calibri" charset="0"/>
              </a:rPr>
              <a:t>scale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can </a:t>
            </a:r>
            <a:r>
              <a:rPr lang="es-ES" dirty="0" err="1">
                <a:latin typeface="Calibri" charset="0"/>
              </a:rPr>
              <a:t>establish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order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values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but</a:t>
            </a:r>
            <a:r>
              <a:rPr lang="es-ES" dirty="0">
                <a:latin typeface="Calibri" charset="0"/>
              </a:rPr>
              <a:t> do </a:t>
            </a:r>
            <a:r>
              <a:rPr lang="es-ES" dirty="0" err="1">
                <a:latin typeface="Calibri" charset="0"/>
              </a:rPr>
              <a:t>not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know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distances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values</a:t>
            </a:r>
            <a:r>
              <a:rPr lang="es-ES" dirty="0">
                <a:latin typeface="Calibri" charset="0"/>
              </a:rPr>
              <a:t>. (</a:t>
            </a:r>
            <a:r>
              <a:rPr lang="es-ES" dirty="0" err="1">
                <a:latin typeface="Calibri" charset="0"/>
              </a:rPr>
              <a:t>If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knew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distance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values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would</a:t>
            </a:r>
            <a:r>
              <a:rPr lang="es-ES" dirty="0">
                <a:latin typeface="Calibri" charset="0"/>
              </a:rPr>
              <a:t> be at </a:t>
            </a:r>
            <a:r>
              <a:rPr lang="es-ES" dirty="0" err="1">
                <a:latin typeface="Calibri" charset="0"/>
              </a:rPr>
              <a:t>least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interval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scale</a:t>
            </a:r>
            <a:r>
              <a:rPr lang="es-ES" dirty="0">
                <a:latin typeface="Calibri" charset="0"/>
              </a:rPr>
              <a:t>)</a:t>
            </a:r>
          </a:p>
        </p:txBody>
      </p:sp>
      <p:sp>
        <p:nvSpPr>
          <p:cNvPr id="8200" name="Text Box 36"/>
          <p:cNvSpPr txBox="1">
            <a:spLocks noChangeArrowheads="1"/>
          </p:cNvSpPr>
          <p:nvPr/>
        </p:nvSpPr>
        <p:spPr bwMode="auto">
          <a:xfrm>
            <a:off x="827088" y="5589588"/>
            <a:ext cx="77771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can </a:t>
            </a:r>
            <a:r>
              <a:rPr lang="es-ES" dirty="0" err="1">
                <a:latin typeface="Calibri" charset="0"/>
              </a:rPr>
              <a:t>calculate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Spearman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or</a:t>
            </a:r>
            <a:r>
              <a:rPr lang="es-ES" dirty="0">
                <a:latin typeface="Calibri" charset="0"/>
              </a:rPr>
              <a:t> Kendall. (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will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see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first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one</a:t>
            </a:r>
            <a:r>
              <a:rPr lang="es-ES" dirty="0">
                <a:latin typeface="Calibri" charset="0"/>
              </a:rPr>
              <a:t>.)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280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Spearman's</a:t>
            </a:r>
            <a:r>
              <a:rPr lang="es-ES" sz="2800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rank</a:t>
            </a:r>
            <a:r>
              <a:rPr lang="es-ES" sz="2800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correlation</a:t>
            </a:r>
            <a:r>
              <a:rPr lang="es-ES" sz="2800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coefficient</a:t>
            </a:r>
            <a:endParaRPr lang="es-ES" sz="2800" dirty="0">
              <a:solidFill>
                <a:schemeClr val="tx2"/>
              </a:solidFill>
              <a:latin typeface="Calibri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7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2" name="Text Box 4"/>
          <p:cNvSpPr txBox="1">
            <a:spLocks noChangeArrowheads="1"/>
          </p:cNvSpPr>
          <p:nvPr/>
        </p:nvSpPr>
        <p:spPr bwMode="auto">
          <a:xfrm>
            <a:off x="4767263" y="352425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>
                <a:latin typeface="Calibri" charset="0"/>
              </a:rPr>
              <a:t> </a:t>
            </a:r>
          </a:p>
        </p:txBody>
      </p:sp>
      <p:sp>
        <p:nvSpPr>
          <p:cNvPr id="9223" name="Text Box 5"/>
          <p:cNvSpPr txBox="1">
            <a:spLocks noChangeArrowheads="1"/>
          </p:cNvSpPr>
          <p:nvPr/>
        </p:nvSpPr>
        <p:spPr bwMode="auto">
          <a:xfrm>
            <a:off x="879475" y="1289050"/>
            <a:ext cx="75803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dirty="0" err="1">
                <a:latin typeface="Calibri" charset="0"/>
              </a:rPr>
              <a:t>What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have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is</a:t>
            </a:r>
            <a:r>
              <a:rPr lang="es-ES" dirty="0" smtClean="0">
                <a:latin typeface="Calibri" charset="0"/>
              </a:rPr>
              <a:t> 2 </a:t>
            </a:r>
            <a:r>
              <a:rPr lang="es-ES" dirty="0" err="1">
                <a:latin typeface="Calibri" charset="0"/>
              </a:rPr>
              <a:t>sequences</a:t>
            </a:r>
            <a:r>
              <a:rPr lang="es-ES" dirty="0">
                <a:latin typeface="Calibri" charset="0"/>
              </a:rPr>
              <a:t> of ordinal </a:t>
            </a:r>
            <a:r>
              <a:rPr lang="es-ES" dirty="0" err="1">
                <a:latin typeface="Calibri" charset="0"/>
              </a:rPr>
              <a:t>values</a:t>
            </a:r>
            <a:r>
              <a:rPr lang="es-ES" dirty="0">
                <a:latin typeface="Calibri" charset="0"/>
              </a:rPr>
              <a:t>.</a:t>
            </a:r>
          </a:p>
          <a:p>
            <a:pPr eaLnBrk="1" hangingPunct="1"/>
            <a:endParaRPr lang="es-ES" dirty="0">
              <a:latin typeface="Calibri" charset="0"/>
            </a:endParaRPr>
          </a:p>
          <a:p>
            <a:pPr eaLnBrk="1" hangingPunct="1"/>
            <a:r>
              <a:rPr lang="es-ES" dirty="0" err="1">
                <a:latin typeface="Calibri" charset="0"/>
              </a:rPr>
              <a:t>Spearman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a </a:t>
            </a:r>
            <a:r>
              <a:rPr lang="es-ES" dirty="0" err="1">
                <a:latin typeface="Calibri" charset="0"/>
              </a:rPr>
              <a:t>special</a:t>
            </a:r>
            <a:r>
              <a:rPr lang="es-ES" dirty="0">
                <a:latin typeface="Calibri" charset="0"/>
              </a:rPr>
              <a:t> case of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coefficient</a:t>
            </a:r>
            <a:r>
              <a:rPr lang="es-ES" dirty="0" smtClean="0">
                <a:latin typeface="Calibri" charset="0"/>
              </a:rPr>
              <a:t>.</a:t>
            </a:r>
            <a:endParaRPr lang="es-ES" dirty="0">
              <a:latin typeface="Calibri" charset="0"/>
            </a:endParaRPr>
          </a:p>
        </p:txBody>
      </p:sp>
      <p:graphicFrame>
        <p:nvGraphicFramePr>
          <p:cNvPr id="921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9780084"/>
              </p:ext>
            </p:extLst>
          </p:nvPr>
        </p:nvGraphicFramePr>
        <p:xfrm>
          <a:off x="3131840" y="2780928"/>
          <a:ext cx="2087563" cy="1374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8" name="Equation" r:id="rId5" imgW="1041120" imgH="685800" progId="Equation.DSMT4">
                  <p:embed/>
                </p:oleObj>
              </mc:Choice>
              <mc:Fallback>
                <p:oleObj name="Equation" r:id="rId5" imgW="1041120" imgH="685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2780928"/>
                        <a:ext cx="2087563" cy="1374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0" name="Object 4"/>
          <p:cNvGraphicFramePr>
            <a:graphicFrameLocks noChangeAspect="1"/>
          </p:cNvGraphicFramePr>
          <p:nvPr/>
        </p:nvGraphicFramePr>
        <p:xfrm>
          <a:off x="1258888" y="5229225"/>
          <a:ext cx="384175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7" imgW="152280" imgH="228600" progId="Equation.DSMT4">
                  <p:embed/>
                </p:oleObj>
              </mc:Choice>
              <mc:Fallback>
                <p:oleObj name="Equation" r:id="rId7" imgW="15228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5229225"/>
                        <a:ext cx="384175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1835150" y="5300663"/>
            <a:ext cx="56165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difference</a:t>
            </a:r>
            <a:r>
              <a:rPr lang="es-ES" dirty="0"/>
              <a:t> </a:t>
            </a:r>
            <a:r>
              <a:rPr lang="es-ES" dirty="0" err="1"/>
              <a:t>between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ordinal </a:t>
            </a:r>
            <a:r>
              <a:rPr lang="es-ES" dirty="0" err="1"/>
              <a:t>value</a:t>
            </a:r>
            <a:r>
              <a:rPr lang="es-ES" dirty="0"/>
              <a:t> X and </a:t>
            </a:r>
            <a:r>
              <a:rPr lang="es-ES" dirty="0" err="1"/>
              <a:t>the</a:t>
            </a:r>
            <a:r>
              <a:rPr lang="es-ES" dirty="0"/>
              <a:t> ordinal </a:t>
            </a:r>
            <a:r>
              <a:rPr lang="es-ES" dirty="0" err="1"/>
              <a:t>value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subject</a:t>
            </a:r>
            <a:r>
              <a:rPr lang="es-ES" dirty="0"/>
              <a:t> Y i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ext Box 2"/>
          <p:cNvSpPr txBox="1">
            <a:spLocks noChangeArrowheads="1"/>
          </p:cNvSpPr>
          <p:nvPr/>
        </p:nvSpPr>
        <p:spPr bwMode="auto">
          <a:xfrm>
            <a:off x="395288" y="333375"/>
            <a:ext cx="85693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Spearman's</a:t>
            </a:r>
            <a:r>
              <a:rPr lang="es-ES" sz="2800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rank</a:t>
            </a:r>
            <a:r>
              <a:rPr lang="es-ES" sz="2800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correlation</a:t>
            </a:r>
            <a:r>
              <a:rPr lang="es-ES" sz="2800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coefficient</a:t>
            </a:r>
            <a:r>
              <a:rPr lang="es-ES" sz="2800" dirty="0">
                <a:solidFill>
                  <a:schemeClr val="tx2"/>
                </a:solidFill>
                <a:latin typeface="Calibri" charset="0"/>
              </a:rPr>
              <a:t> (</a:t>
            </a:r>
            <a:r>
              <a:rPr lang="es-ES" sz="2800" dirty="0" err="1">
                <a:solidFill>
                  <a:schemeClr val="tx2"/>
                </a:solidFill>
                <a:latin typeface="Calibri" charset="0"/>
              </a:rPr>
              <a:t>properties</a:t>
            </a:r>
            <a:r>
              <a:rPr lang="es-ES" sz="2800" dirty="0">
                <a:solidFill>
                  <a:schemeClr val="tx2"/>
                </a:solidFill>
                <a:latin typeface="Calibri" charset="0"/>
              </a:rPr>
              <a:t>)</a:t>
            </a: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3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4767263" y="352425"/>
            <a:ext cx="247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>
                <a:latin typeface="Calibri" charset="0"/>
              </a:rPr>
              <a:t> 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827088" y="1557338"/>
            <a:ext cx="7580312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dirty="0" err="1">
                <a:latin typeface="Calibri" charset="0"/>
              </a:rPr>
              <a:t>First</a:t>
            </a:r>
            <a:r>
              <a:rPr lang="es-ES" dirty="0">
                <a:latin typeface="Calibri" charset="0"/>
              </a:rPr>
              <a:t>. </a:t>
            </a:r>
            <a:r>
              <a:rPr lang="es-ES" dirty="0" err="1">
                <a:latin typeface="Calibri" charset="0"/>
              </a:rPr>
              <a:t>It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bounded</a:t>
            </a:r>
            <a:r>
              <a:rPr lang="es-ES" dirty="0">
                <a:latin typeface="Calibri" charset="0"/>
              </a:rPr>
              <a:t>, as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 smtClean="0">
                <a:latin typeface="Calibri" charset="0"/>
              </a:rPr>
              <a:t>coefficient</a:t>
            </a:r>
            <a:r>
              <a:rPr lang="es-ES" dirty="0" smtClean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-1 and +1.</a:t>
            </a:r>
          </a:p>
          <a:p>
            <a:pPr eaLnBrk="1" hangingPunct="1"/>
            <a:endParaRPr lang="es-ES" dirty="0">
              <a:latin typeface="Calibri" charset="0"/>
            </a:endParaRPr>
          </a:p>
          <a:p>
            <a:pPr eaLnBrk="1" hangingPunct="1"/>
            <a:r>
              <a:rPr lang="es-ES" dirty="0" smtClean="0">
                <a:latin typeface="Calibri" charset="0"/>
              </a:rPr>
              <a:t>A </a:t>
            </a:r>
            <a:r>
              <a:rPr lang="es-ES" dirty="0" err="1" smtClean="0">
                <a:latin typeface="Calibri" charset="0"/>
              </a:rPr>
              <a:t>Ppearman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of +1 </a:t>
            </a:r>
            <a:r>
              <a:rPr lang="es-ES" dirty="0" err="1">
                <a:latin typeface="Calibri" charset="0"/>
              </a:rPr>
              <a:t>means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which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first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X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first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Y, </a:t>
            </a:r>
            <a:r>
              <a:rPr lang="es-ES" dirty="0" err="1">
                <a:latin typeface="Calibri" charset="0"/>
              </a:rPr>
              <a:t>which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second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in X </a:t>
            </a:r>
            <a:r>
              <a:rPr lang="es-ES" dirty="0" err="1" smtClean="0">
                <a:latin typeface="Calibri" charset="0"/>
              </a:rPr>
              <a:t>is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second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in Y, </a:t>
            </a:r>
            <a:r>
              <a:rPr lang="es-ES" dirty="0">
                <a:latin typeface="Calibri" charset="0"/>
              </a:rPr>
              <a:t>etc.</a:t>
            </a:r>
          </a:p>
          <a:p>
            <a:pPr eaLnBrk="1" hangingPunct="1"/>
            <a:r>
              <a:rPr lang="es-ES" dirty="0" err="1">
                <a:latin typeface="Calibri" charset="0"/>
              </a:rPr>
              <a:t>Spearman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of -1 </a:t>
            </a:r>
            <a:r>
              <a:rPr lang="es-ES" dirty="0" err="1">
                <a:latin typeface="Calibri" charset="0"/>
              </a:rPr>
              <a:t>means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which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first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in X </a:t>
            </a:r>
            <a:r>
              <a:rPr lang="es-ES" dirty="0" err="1" smtClean="0">
                <a:latin typeface="Calibri" charset="0"/>
              </a:rPr>
              <a:t>is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last</a:t>
            </a:r>
            <a:r>
              <a:rPr lang="es-ES" dirty="0" smtClean="0">
                <a:latin typeface="Calibri" charset="0"/>
              </a:rPr>
              <a:t> in Y, </a:t>
            </a:r>
            <a:r>
              <a:rPr lang="es-ES" dirty="0" err="1" smtClean="0">
                <a:latin typeface="Calibri" charset="0"/>
              </a:rPr>
              <a:t>etc</a:t>
            </a:r>
            <a:r>
              <a:rPr lang="is-IS" dirty="0" smtClean="0">
                <a:latin typeface="Calibri" charset="0"/>
              </a:rPr>
              <a:t>…</a:t>
            </a:r>
            <a:endParaRPr lang="es-ES" dirty="0">
              <a:latin typeface="Calibri" charset="0"/>
            </a:endParaRPr>
          </a:p>
        </p:txBody>
      </p:sp>
      <p:sp>
        <p:nvSpPr>
          <p:cNvPr id="10246" name="Text Box 9"/>
          <p:cNvSpPr txBox="1">
            <a:spLocks noChangeArrowheads="1"/>
          </p:cNvSpPr>
          <p:nvPr/>
        </p:nvSpPr>
        <p:spPr bwMode="auto">
          <a:xfrm>
            <a:off x="827088" y="4149725"/>
            <a:ext cx="74882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Second</a:t>
            </a:r>
            <a:r>
              <a:rPr lang="es-ES" dirty="0">
                <a:latin typeface="Calibri" charset="0"/>
              </a:rPr>
              <a:t>. </a:t>
            </a:r>
            <a:r>
              <a:rPr lang="es-ES" dirty="0" err="1">
                <a:latin typeface="Calibri" charset="0"/>
              </a:rPr>
              <a:t>Its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calculation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simple (more </a:t>
            </a:r>
            <a:r>
              <a:rPr lang="es-ES" dirty="0" err="1">
                <a:latin typeface="Calibri" charset="0"/>
              </a:rPr>
              <a:t>than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). </a:t>
            </a:r>
            <a:r>
              <a:rPr lang="es-ES" dirty="0" err="1">
                <a:latin typeface="Calibri" charset="0"/>
              </a:rPr>
              <a:t>However</a:t>
            </a:r>
            <a:r>
              <a:rPr lang="es-ES" dirty="0">
                <a:latin typeface="Calibri" charset="0"/>
              </a:rPr>
              <a:t>, </a:t>
            </a:r>
            <a:r>
              <a:rPr lang="es-ES" dirty="0" err="1">
                <a:latin typeface="Calibri" charset="0"/>
              </a:rPr>
              <a:t>with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computers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this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irrelevant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these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days</a:t>
            </a:r>
            <a:r>
              <a:rPr lang="es-ES" dirty="0">
                <a:latin typeface="Calibri" charset="0"/>
              </a:rPr>
              <a:t> ...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351838" cy="25853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b="1" dirty="0">
                <a:solidFill>
                  <a:schemeClr val="tx2"/>
                </a:solidFill>
                <a:latin typeface="Calibri" charset="0"/>
              </a:rPr>
              <a:t>5.5 </a:t>
            </a:r>
            <a:r>
              <a:rPr lang="es-ES" b="1" dirty="0" err="1">
                <a:solidFill>
                  <a:schemeClr val="tx2"/>
                </a:solidFill>
                <a:latin typeface="Calibri" charset="0"/>
              </a:rPr>
              <a:t>Qualitative</a:t>
            </a:r>
            <a:r>
              <a:rPr lang="es-ES" b="1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 smtClean="0">
                <a:solidFill>
                  <a:schemeClr val="tx2"/>
                </a:solidFill>
                <a:latin typeface="Calibri" charset="0"/>
              </a:rPr>
              <a:t>Variables</a:t>
            </a:r>
          </a:p>
          <a:p>
            <a:pPr eaLnBrk="1" hangingPunct="1"/>
            <a:r>
              <a:rPr lang="es-ES" b="1" dirty="0" smtClean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>
                <a:solidFill>
                  <a:schemeClr val="tx2"/>
                </a:solidFill>
                <a:latin typeface="Symbol" charset="2"/>
                <a:cs typeface="Symbol" charset="2"/>
              </a:rPr>
              <a:t>c</a:t>
            </a:r>
            <a:r>
              <a:rPr lang="es-ES" b="1" baseline="30000" dirty="0" smtClean="0">
                <a:solidFill>
                  <a:schemeClr val="tx2"/>
                </a:solidFill>
                <a:latin typeface="Calibri" charset="0"/>
              </a:rPr>
              <a:t>2</a:t>
            </a:r>
            <a:r>
              <a:rPr lang="es-ES" b="1" dirty="0" smtClean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>
                <a:solidFill>
                  <a:schemeClr val="tx2"/>
                </a:solidFill>
                <a:latin typeface="Calibri" charset="0"/>
              </a:rPr>
              <a:t>test as a </a:t>
            </a:r>
            <a:r>
              <a:rPr lang="es-ES" b="1" dirty="0" err="1">
                <a:solidFill>
                  <a:schemeClr val="tx2"/>
                </a:solidFill>
                <a:latin typeface="Calibri" charset="0"/>
              </a:rPr>
              <a:t>measure</a:t>
            </a:r>
            <a:r>
              <a:rPr lang="es-ES" b="1" dirty="0">
                <a:solidFill>
                  <a:schemeClr val="tx2"/>
                </a:solidFill>
                <a:latin typeface="Calibri" charset="0"/>
              </a:rPr>
              <a:t> of </a:t>
            </a:r>
            <a:r>
              <a:rPr lang="es-ES" b="1" dirty="0" err="1" smtClean="0">
                <a:solidFill>
                  <a:schemeClr val="tx2"/>
                </a:solidFill>
                <a:latin typeface="Calibri" charset="0"/>
              </a:rPr>
              <a:t>association</a:t>
            </a:r>
            <a:endParaRPr lang="es-ES" b="1" dirty="0">
              <a:solidFill>
                <a:schemeClr val="tx2"/>
              </a:solidFill>
              <a:latin typeface="Calibri" charset="0"/>
            </a:endParaRPr>
          </a:p>
          <a:p>
            <a:pPr eaLnBrk="1" hangingPunct="1"/>
            <a:endParaRPr lang="es-ES" b="1" dirty="0">
              <a:solidFill>
                <a:schemeClr val="accent2"/>
              </a:solidFill>
              <a:latin typeface="Calibri" charset="0"/>
            </a:endParaRPr>
          </a:p>
          <a:p>
            <a:pPr eaLnBrk="1" hangingPunct="1"/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chi-square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test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is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a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nonparametric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test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that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is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used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to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measure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association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between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two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variables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when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we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have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contingency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tables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.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It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is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also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used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,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generally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,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to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assess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divergence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between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observed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scores (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empirical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) and a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predicted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scores (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theoretical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).</a:t>
            </a:r>
          </a:p>
          <a:p>
            <a:pPr eaLnBrk="1" hangingPunct="1"/>
            <a:endParaRPr lang="es-ES" b="1" dirty="0">
              <a:solidFill>
                <a:schemeClr val="accent2"/>
              </a:solidFill>
              <a:latin typeface="Calibri" charset="0"/>
            </a:endParaRPr>
          </a:p>
          <a:p>
            <a:pPr eaLnBrk="1" hangingPunct="1"/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Generally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,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chi-square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statistic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is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obtained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 as </a:t>
            </a:r>
            <a:r>
              <a:rPr lang="es-ES" b="1" dirty="0" err="1">
                <a:solidFill>
                  <a:schemeClr val="accent2"/>
                </a:solidFill>
                <a:latin typeface="Calibri" charset="0"/>
              </a:rPr>
              <a:t>follows</a:t>
            </a:r>
            <a:r>
              <a:rPr lang="es-ES" b="1" dirty="0">
                <a:solidFill>
                  <a:schemeClr val="accent2"/>
                </a:solidFill>
                <a:latin typeface="Calibri" charset="0"/>
              </a:rPr>
              <a:t>:</a:t>
            </a:r>
            <a:endParaRPr lang="es-ES" b="1" dirty="0">
              <a:latin typeface="Calibri" charset="0"/>
            </a:endParaRPr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>
              <a:latin typeface="Calibri" charset="0"/>
            </a:endParaRPr>
          </a:p>
        </p:txBody>
      </p:sp>
      <p:sp>
        <p:nvSpPr>
          <p:cNvPr id="11269" name="Rectangle 7"/>
          <p:cNvSpPr>
            <a:spLocks noChangeArrowheads="1"/>
          </p:cNvSpPr>
          <p:nvPr/>
        </p:nvSpPr>
        <p:spPr bwMode="auto">
          <a:xfrm>
            <a:off x="3581400" y="2665413"/>
            <a:ext cx="4413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ca-ES" sz="1200">
                <a:latin typeface="Times" charset="0"/>
                <a:cs typeface="Times New Roman" charset="0"/>
              </a:rPr>
              <a:t>      </a:t>
            </a:r>
            <a:endParaRPr lang="ca-ES">
              <a:latin typeface="Calibri" charset="0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684213" y="3429000"/>
          <a:ext cx="21590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87" name="Imagen" r:id="rId3" imgW="857250" imgH="352425" progId="Word.Picture.8">
                  <p:embed/>
                </p:oleObj>
              </mc:Choice>
              <mc:Fallback>
                <p:oleObj name="Imagen" r:id="rId3" imgW="857250" imgH="352425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555" r="-555"/>
                      <a:stretch>
                        <a:fillRect/>
                      </a:stretch>
                    </p:blipFill>
                    <p:spPr bwMode="auto">
                      <a:xfrm>
                        <a:off x="684213" y="3429000"/>
                        <a:ext cx="2159000" cy="874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0" name="Text Box 10"/>
          <p:cNvSpPr txBox="1">
            <a:spLocks noChangeArrowheads="1"/>
          </p:cNvSpPr>
          <p:nvPr/>
        </p:nvSpPr>
        <p:spPr bwMode="auto">
          <a:xfrm>
            <a:off x="3492500" y="3357563"/>
            <a:ext cx="5184775" cy="650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>
                <a:latin typeface="Calibri" charset="0"/>
              </a:rPr>
              <a:t>f</a:t>
            </a:r>
            <a:r>
              <a:rPr lang="es-ES" dirty="0" smtClean="0">
                <a:latin typeface="Calibri" charset="0"/>
              </a:rPr>
              <a:t>e are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empirical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frequencies</a:t>
            </a:r>
            <a:r>
              <a:rPr lang="es-ES" dirty="0">
                <a:latin typeface="Calibri" charset="0"/>
              </a:rPr>
              <a:t> and ft </a:t>
            </a:r>
            <a:r>
              <a:rPr lang="es-ES" dirty="0" err="1" smtClean="0">
                <a:latin typeface="Calibri" charset="0"/>
              </a:rPr>
              <a:t>represents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theoretical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frequencies</a:t>
            </a:r>
            <a:endParaRPr lang="es-E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351838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b="1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>
                <a:solidFill>
                  <a:schemeClr val="tx2"/>
                </a:solidFill>
                <a:latin typeface="Symbol" charset="2"/>
                <a:cs typeface="Symbol" charset="2"/>
              </a:rPr>
              <a:t>c</a:t>
            </a:r>
            <a:r>
              <a:rPr lang="es-ES" b="1" baseline="30000" dirty="0">
                <a:solidFill>
                  <a:schemeClr val="tx2"/>
                </a:solidFill>
                <a:latin typeface="Calibri" charset="0"/>
              </a:rPr>
              <a:t>2</a:t>
            </a:r>
            <a:r>
              <a:rPr lang="es-ES" b="1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 smtClean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 smtClean="0">
                <a:solidFill>
                  <a:schemeClr val="accent2"/>
                </a:solidFill>
                <a:latin typeface="Calibri" charset="0"/>
              </a:rPr>
              <a:t> test as a </a:t>
            </a:r>
            <a:r>
              <a:rPr lang="es-ES" b="1" dirty="0" err="1" smtClean="0">
                <a:solidFill>
                  <a:schemeClr val="accent2"/>
                </a:solidFill>
                <a:latin typeface="Calibri" charset="0"/>
              </a:rPr>
              <a:t>measure</a:t>
            </a:r>
            <a:r>
              <a:rPr lang="es-ES" b="1" dirty="0" smtClean="0">
                <a:solidFill>
                  <a:schemeClr val="accent2"/>
                </a:solidFill>
                <a:latin typeface="Calibri" charset="0"/>
              </a:rPr>
              <a:t> of </a:t>
            </a:r>
            <a:r>
              <a:rPr lang="es-ES" b="1" dirty="0" err="1" smtClean="0">
                <a:solidFill>
                  <a:schemeClr val="accent2"/>
                </a:solidFill>
                <a:latin typeface="Calibri" charset="0"/>
              </a:rPr>
              <a:t>association</a:t>
            </a:r>
            <a:r>
              <a:rPr lang="es-ES" b="1" dirty="0" smtClean="0">
                <a:solidFill>
                  <a:schemeClr val="accent2"/>
                </a:solidFill>
                <a:latin typeface="Calibri" charset="0"/>
              </a:rPr>
              <a:t>: </a:t>
            </a:r>
            <a:r>
              <a:rPr lang="es-ES" b="1" dirty="0" err="1" smtClean="0">
                <a:solidFill>
                  <a:schemeClr val="accent2"/>
                </a:solidFill>
                <a:latin typeface="Calibri" charset="0"/>
              </a:rPr>
              <a:t>The</a:t>
            </a:r>
            <a:r>
              <a:rPr lang="es-ES" b="1" dirty="0" smtClean="0">
                <a:solidFill>
                  <a:schemeClr val="accent2"/>
                </a:solidFill>
                <a:latin typeface="Calibri" charset="0"/>
              </a:rPr>
              <a:t> case of 2 </a:t>
            </a:r>
            <a:r>
              <a:rPr lang="es-ES" b="1" dirty="0" err="1" smtClean="0">
                <a:solidFill>
                  <a:schemeClr val="accent2"/>
                </a:solidFill>
                <a:latin typeface="Calibri" charset="0"/>
              </a:rPr>
              <a:t>qualitative</a:t>
            </a:r>
            <a:r>
              <a:rPr lang="es-ES" b="1" dirty="0" smtClean="0">
                <a:solidFill>
                  <a:schemeClr val="accent2"/>
                </a:solidFill>
                <a:latin typeface="Calibri" charset="0"/>
              </a:rPr>
              <a:t> variables</a:t>
            </a:r>
          </a:p>
          <a:p>
            <a:pPr eaLnBrk="1" hangingPunct="1"/>
            <a:endParaRPr lang="es-ES" b="1" dirty="0">
              <a:solidFill>
                <a:schemeClr val="accent2"/>
              </a:solidFill>
              <a:latin typeface="Calibri" charset="0"/>
            </a:endParaRPr>
          </a:p>
          <a:p>
            <a:pPr eaLnBrk="1" hangingPunct="1"/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empirical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frequencies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are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those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that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have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in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contingency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table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.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Now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,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how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do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you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compute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theoretical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frequencies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?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This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process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is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simple:</a:t>
            </a:r>
          </a:p>
          <a:p>
            <a:pPr eaLnBrk="1" hangingPunct="1"/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If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both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variables are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independent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,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theoretical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frequency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of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each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cell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will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be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result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of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multiplying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sum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frequency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of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 smtClean="0">
                <a:solidFill>
                  <a:schemeClr val="folHlink"/>
                </a:solidFill>
                <a:latin typeface="Calibri" charset="0"/>
              </a:rPr>
              <a:t>row</a:t>
            </a:r>
            <a:r>
              <a:rPr lang="es-ES" b="1" dirty="0" smtClean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 smtClean="0">
                <a:solidFill>
                  <a:schemeClr val="folHlink"/>
                </a:solidFill>
                <a:latin typeface="Calibri" charset="0"/>
              </a:rPr>
              <a:t>by</a:t>
            </a:r>
            <a:r>
              <a:rPr lang="es-ES" b="1" dirty="0" smtClean="0">
                <a:solidFill>
                  <a:schemeClr val="folHlink"/>
                </a:solidFill>
                <a:latin typeface="Calibri" charset="0"/>
              </a:rPr>
              <a:t> 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sum of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 smtClean="0">
                <a:solidFill>
                  <a:schemeClr val="folHlink"/>
                </a:solidFill>
                <a:latin typeface="Calibri" charset="0"/>
              </a:rPr>
              <a:t>fequencies</a:t>
            </a:r>
            <a:r>
              <a:rPr lang="es-ES" b="1" dirty="0" smtClean="0">
                <a:solidFill>
                  <a:schemeClr val="folHlink"/>
                </a:solidFill>
                <a:latin typeface="Calibri" charset="0"/>
              </a:rPr>
              <a:t> of </a:t>
            </a:r>
            <a:r>
              <a:rPr lang="es-ES" b="1" dirty="0" err="1" smtClean="0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 smtClean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 smtClean="0">
                <a:solidFill>
                  <a:schemeClr val="folHlink"/>
                </a:solidFill>
                <a:latin typeface="Calibri" charset="0"/>
              </a:rPr>
              <a:t>column</a:t>
            </a:r>
            <a:r>
              <a:rPr lang="es-ES" b="1" dirty="0" smtClean="0">
                <a:solidFill>
                  <a:schemeClr val="folHlink"/>
                </a:solidFill>
                <a:latin typeface="Calibri" charset="0"/>
              </a:rPr>
              <a:t>, 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and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the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result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is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divided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</a:t>
            </a:r>
            <a:r>
              <a:rPr lang="es-ES" b="1" dirty="0" err="1">
                <a:solidFill>
                  <a:schemeClr val="folHlink"/>
                </a:solidFill>
                <a:latin typeface="Calibri" charset="0"/>
              </a:rPr>
              <a:t>by</a:t>
            </a:r>
            <a:r>
              <a:rPr lang="es-ES" b="1" dirty="0">
                <a:solidFill>
                  <a:schemeClr val="folHlink"/>
                </a:solidFill>
                <a:latin typeface="Calibri" charset="0"/>
              </a:rPr>
              <a:t> N</a:t>
            </a:r>
          </a:p>
          <a:p>
            <a:pPr eaLnBrk="1" hangingPunct="1"/>
            <a:endParaRPr lang="es-ES" b="1" dirty="0">
              <a:solidFill>
                <a:schemeClr val="folHlink"/>
              </a:solidFill>
              <a:latin typeface="Calibri" charset="0"/>
            </a:endParaRP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>
              <a:latin typeface="Calibri" charset="0"/>
            </a:endParaRPr>
          </a:p>
        </p:txBody>
      </p:sp>
      <p:sp>
        <p:nvSpPr>
          <p:cNvPr id="12293" name="Rectangle 4"/>
          <p:cNvSpPr>
            <a:spLocks noChangeArrowheads="1"/>
          </p:cNvSpPr>
          <p:nvPr/>
        </p:nvSpPr>
        <p:spPr bwMode="auto">
          <a:xfrm>
            <a:off x="3581400" y="2665413"/>
            <a:ext cx="4413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ca-ES" sz="1200">
                <a:latin typeface="Times" charset="0"/>
                <a:cs typeface="Times New Roman" charset="0"/>
              </a:rPr>
              <a:t>      </a:t>
            </a:r>
            <a:endParaRPr lang="ca-ES">
              <a:latin typeface="Calibri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1042988" y="3789363"/>
          <a:ext cx="2159000" cy="874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11" name="Imagen" r:id="rId3" imgW="857250" imgH="352425" progId="Word.Picture.8">
                  <p:embed/>
                </p:oleObj>
              </mc:Choice>
              <mc:Fallback>
                <p:oleObj name="Imagen" r:id="rId3" imgW="857250" imgH="352425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-555" r="-555"/>
                      <a:stretch>
                        <a:fillRect/>
                      </a:stretch>
                    </p:blipFill>
                    <p:spPr bwMode="auto">
                      <a:xfrm>
                        <a:off x="1042988" y="3789363"/>
                        <a:ext cx="2159000" cy="874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294" name="Text Box 9"/>
          <p:cNvSpPr txBox="1">
            <a:spLocks noChangeArrowheads="1"/>
          </p:cNvSpPr>
          <p:nvPr/>
        </p:nvSpPr>
        <p:spPr bwMode="auto">
          <a:xfrm>
            <a:off x="250825" y="5373688"/>
            <a:ext cx="748982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calculate</a:t>
            </a:r>
            <a:r>
              <a:rPr lang="es-ES" dirty="0">
                <a:latin typeface="Calibri" charset="0"/>
              </a:rPr>
              <a:t> "</a:t>
            </a:r>
            <a:r>
              <a:rPr lang="es-ES" dirty="0" err="1">
                <a:latin typeface="Calibri" charset="0"/>
              </a:rPr>
              <a:t>chi-square</a:t>
            </a:r>
            <a:r>
              <a:rPr lang="es-ES" dirty="0">
                <a:latin typeface="Calibri" charset="0"/>
              </a:rPr>
              <a:t>" </a:t>
            </a:r>
            <a:r>
              <a:rPr lang="es-ES" dirty="0" err="1">
                <a:latin typeface="Calibri" charset="0"/>
              </a:rPr>
              <a:t>with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crosstabs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Internet</a:t>
            </a:r>
          </a:p>
          <a:p>
            <a:pPr eaLnBrk="1" hangingPunct="1">
              <a:spcBef>
                <a:spcPct val="50000"/>
              </a:spcBef>
            </a:pPr>
            <a:r>
              <a:rPr lang="es-ES" dirty="0">
                <a:latin typeface="Calibri" charset="0"/>
              </a:rPr>
              <a:t>http://</a:t>
            </a:r>
            <a:r>
              <a:rPr lang="es-ES" dirty="0" err="1">
                <a:latin typeface="Calibri" charset="0"/>
              </a:rPr>
              <a:t>vassarstats.net</a:t>
            </a:r>
            <a:r>
              <a:rPr lang="es-ES" dirty="0">
                <a:latin typeface="Calibri" charset="0"/>
              </a:rPr>
              <a:t>/</a:t>
            </a:r>
            <a:r>
              <a:rPr lang="es-ES">
                <a:latin typeface="Calibri" charset="0"/>
              </a:rPr>
              <a:t>newcs.html</a:t>
            </a:r>
            <a:endParaRPr lang="es-E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971550" y="620713"/>
            <a:ext cx="7200900" cy="5632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err="1" smtClean="0">
                <a:latin typeface="Calibri" charset="0"/>
              </a:rPr>
              <a:t>Introduction</a:t>
            </a:r>
            <a:endParaRPr lang="es-ES" sz="2400" dirty="0">
              <a:latin typeface="Calibri" charset="0"/>
            </a:endParaRPr>
          </a:p>
          <a:p>
            <a:pPr eaLnBrk="1" hangingPunct="1"/>
            <a:endParaRPr lang="es-ES" sz="2400" dirty="0">
              <a:latin typeface="Calibri" charset="0"/>
            </a:endParaRPr>
          </a:p>
          <a:p>
            <a:pPr eaLnBrk="1" hangingPunct="1"/>
            <a:r>
              <a:rPr lang="es-ES" sz="2400" dirty="0">
                <a:latin typeface="Calibri" charset="0"/>
              </a:rPr>
              <a:t>So </a:t>
            </a:r>
            <a:r>
              <a:rPr lang="es-ES" sz="2400" dirty="0" err="1">
                <a:latin typeface="Calibri" charset="0"/>
              </a:rPr>
              <a:t>far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we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have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focused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on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measures</a:t>
            </a:r>
            <a:r>
              <a:rPr lang="es-ES" sz="2400" dirty="0">
                <a:latin typeface="Calibri" charset="0"/>
              </a:rPr>
              <a:t> of central </a:t>
            </a:r>
            <a:r>
              <a:rPr lang="es-ES" sz="2400" dirty="0" err="1">
                <a:latin typeface="Calibri" charset="0"/>
              </a:rPr>
              <a:t>tendency</a:t>
            </a:r>
            <a:r>
              <a:rPr lang="es-ES" sz="2400" dirty="0">
                <a:latin typeface="Calibri" charset="0"/>
              </a:rPr>
              <a:t>, </a:t>
            </a:r>
            <a:r>
              <a:rPr lang="es-ES" sz="2400" dirty="0" err="1">
                <a:latin typeface="Calibri" charset="0"/>
              </a:rPr>
              <a:t>variability</a:t>
            </a:r>
            <a:r>
              <a:rPr lang="es-ES" sz="2400" dirty="0">
                <a:latin typeface="Calibri" charset="0"/>
              </a:rPr>
              <a:t>, skewness and </a:t>
            </a:r>
            <a:r>
              <a:rPr lang="es-ES" sz="2400" dirty="0" err="1">
                <a:latin typeface="Calibri" charset="0"/>
              </a:rPr>
              <a:t>kurtosis</a:t>
            </a:r>
            <a:r>
              <a:rPr lang="es-ES" sz="2400" dirty="0">
                <a:latin typeface="Calibri" charset="0"/>
              </a:rPr>
              <a:t> of </a:t>
            </a:r>
            <a:r>
              <a:rPr lang="es-ES" sz="2400" dirty="0" smtClean="0">
                <a:latin typeface="Calibri" charset="0"/>
              </a:rPr>
              <a:t>a single variable</a:t>
            </a:r>
            <a:r>
              <a:rPr lang="es-ES" sz="2400" dirty="0">
                <a:latin typeface="Calibri" charset="0"/>
              </a:rPr>
              <a:t>.</a:t>
            </a:r>
          </a:p>
          <a:p>
            <a:pPr eaLnBrk="1" hangingPunct="1"/>
            <a:endParaRPr lang="es-ES" sz="2400" dirty="0">
              <a:latin typeface="Calibri" charset="0"/>
            </a:endParaRPr>
          </a:p>
          <a:p>
            <a:pPr eaLnBrk="1" hangingPunct="1"/>
            <a:r>
              <a:rPr lang="es-ES" sz="2400" dirty="0" err="1">
                <a:latin typeface="Calibri" charset="0"/>
              </a:rPr>
              <a:t>However</a:t>
            </a:r>
            <a:r>
              <a:rPr lang="es-ES" sz="2400" dirty="0">
                <a:latin typeface="Calibri" charset="0"/>
              </a:rPr>
              <a:t>, in </a:t>
            </a:r>
            <a:r>
              <a:rPr lang="es-ES" sz="2400" dirty="0" err="1">
                <a:latin typeface="Calibri" charset="0"/>
              </a:rPr>
              <a:t>practice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it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is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common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to</a:t>
            </a:r>
            <a:r>
              <a:rPr lang="es-ES" sz="2400" dirty="0">
                <a:latin typeface="Calibri" charset="0"/>
              </a:rPr>
              <a:t> examine </a:t>
            </a:r>
            <a:r>
              <a:rPr lang="es-ES" sz="2400" dirty="0" err="1">
                <a:latin typeface="Calibri" charset="0"/>
              </a:rPr>
              <a:t>two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or</a:t>
            </a:r>
            <a:r>
              <a:rPr lang="es-ES" sz="2400" dirty="0">
                <a:latin typeface="Calibri" charset="0"/>
              </a:rPr>
              <a:t> more variables </a:t>
            </a:r>
            <a:r>
              <a:rPr lang="es-ES" sz="2400" dirty="0" err="1">
                <a:latin typeface="Calibri" charset="0"/>
              </a:rPr>
              <a:t>together</a:t>
            </a:r>
            <a:r>
              <a:rPr lang="es-ES" sz="2400" dirty="0">
                <a:latin typeface="Calibri" charset="0"/>
              </a:rPr>
              <a:t> (</a:t>
            </a:r>
            <a:r>
              <a:rPr lang="es-ES" sz="2400" dirty="0" err="1">
                <a:latin typeface="Calibri" charset="0"/>
              </a:rPr>
              <a:t>e.g</a:t>
            </a:r>
            <a:r>
              <a:rPr lang="es-ES" sz="2400" dirty="0">
                <a:latin typeface="Calibri" charset="0"/>
              </a:rPr>
              <a:t>., </a:t>
            </a:r>
            <a:r>
              <a:rPr lang="es-ES" sz="2400" dirty="0" err="1">
                <a:latin typeface="Calibri" charset="0"/>
              </a:rPr>
              <a:t>relationship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between</a:t>
            </a:r>
            <a:r>
              <a:rPr lang="es-ES" sz="2400" dirty="0">
                <a:latin typeface="Calibri" charset="0"/>
              </a:rPr>
              <a:t> performance and </a:t>
            </a:r>
            <a:r>
              <a:rPr lang="es-ES" sz="2400" dirty="0" err="1">
                <a:latin typeface="Calibri" charset="0"/>
              </a:rPr>
              <a:t>intelligence</a:t>
            </a:r>
            <a:r>
              <a:rPr lang="es-ES" sz="2400" dirty="0">
                <a:latin typeface="Calibri" charset="0"/>
              </a:rPr>
              <a:t>, etc.)</a:t>
            </a:r>
          </a:p>
          <a:p>
            <a:pPr eaLnBrk="1" hangingPunct="1"/>
            <a:endParaRPr lang="es-ES" sz="2400" dirty="0">
              <a:latin typeface="Calibri" charset="0"/>
            </a:endParaRPr>
          </a:p>
          <a:p>
            <a:pPr eaLnBrk="1" hangingPunct="1"/>
            <a:r>
              <a:rPr lang="es-ES" sz="2400" dirty="0" err="1" smtClean="0">
                <a:latin typeface="Calibri" charset="0"/>
              </a:rPr>
              <a:t>Here</a:t>
            </a:r>
            <a:r>
              <a:rPr lang="es-ES" sz="2400" dirty="0" smtClean="0">
                <a:latin typeface="Calibri" charset="0"/>
              </a:rPr>
              <a:t> </a:t>
            </a:r>
            <a:r>
              <a:rPr lang="es-ES" sz="2400" dirty="0" err="1" smtClean="0">
                <a:latin typeface="Calibri" charset="0"/>
              </a:rPr>
              <a:t>we</a:t>
            </a:r>
            <a:r>
              <a:rPr lang="es-ES" sz="2400" dirty="0" smtClean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will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focus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on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the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relationship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between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two</a:t>
            </a:r>
            <a:r>
              <a:rPr lang="es-ES" sz="2400" dirty="0">
                <a:latin typeface="Calibri" charset="0"/>
              </a:rPr>
              <a:t> variables (</a:t>
            </a:r>
            <a:r>
              <a:rPr lang="es-ES" sz="2400" dirty="0" err="1">
                <a:latin typeface="Calibri" charset="0"/>
              </a:rPr>
              <a:t>from</a:t>
            </a:r>
            <a:r>
              <a:rPr lang="es-ES" sz="2400" dirty="0">
                <a:latin typeface="Calibri" charset="0"/>
              </a:rPr>
              <a:t> n </a:t>
            </a:r>
            <a:r>
              <a:rPr lang="es-ES" sz="2400" dirty="0" err="1">
                <a:latin typeface="Calibri" charset="0"/>
              </a:rPr>
              <a:t>paired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observations</a:t>
            </a:r>
            <a:r>
              <a:rPr lang="es-ES" sz="2400" dirty="0">
                <a:latin typeface="Calibri" charset="0"/>
              </a:rPr>
              <a:t>) and </a:t>
            </a:r>
            <a:r>
              <a:rPr lang="es-ES" sz="2400" dirty="0" err="1">
                <a:latin typeface="Calibri" charset="0"/>
              </a:rPr>
              <a:t>calculate</a:t>
            </a:r>
            <a:r>
              <a:rPr lang="es-ES" sz="2400" dirty="0">
                <a:latin typeface="Calibri" charset="0"/>
              </a:rPr>
              <a:t> (in particular) </a:t>
            </a:r>
            <a:r>
              <a:rPr lang="es-ES" sz="2400" dirty="0" err="1">
                <a:latin typeface="Calibri" charset="0"/>
              </a:rPr>
              <a:t>an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index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that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will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give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us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the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degree</a:t>
            </a:r>
            <a:r>
              <a:rPr lang="es-ES" sz="2400" dirty="0">
                <a:latin typeface="Calibri" charset="0"/>
              </a:rPr>
              <a:t> of </a:t>
            </a:r>
            <a:r>
              <a:rPr lang="es-ES" sz="2400" dirty="0" err="1" smtClean="0">
                <a:latin typeface="Calibri" charset="0"/>
              </a:rPr>
              <a:t>relationship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 smtClean="0">
                <a:latin typeface="Calibri" charset="0"/>
              </a:rPr>
              <a:t>between</a:t>
            </a:r>
            <a:r>
              <a:rPr lang="es-ES" sz="2400" dirty="0" smtClean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the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two</a:t>
            </a:r>
            <a:r>
              <a:rPr lang="es-ES" sz="2400" dirty="0">
                <a:latin typeface="Calibri" charset="0"/>
              </a:rPr>
              <a:t> variables: </a:t>
            </a:r>
            <a:r>
              <a:rPr lang="es-ES" sz="2400" dirty="0" err="1">
                <a:latin typeface="Calibri" charset="0"/>
              </a:rPr>
              <a:t>the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coefficient</a:t>
            </a:r>
            <a:r>
              <a:rPr lang="es-ES" sz="2400" dirty="0">
                <a:latin typeface="Calibri" charset="0"/>
              </a:rPr>
              <a:t> of linear </a:t>
            </a:r>
            <a:r>
              <a:rPr lang="es-ES" sz="2400" dirty="0" err="1">
                <a:latin typeface="Calibri" charset="0"/>
              </a:rPr>
              <a:t>correlation</a:t>
            </a:r>
            <a:r>
              <a:rPr lang="es-ES" sz="2400" dirty="0">
                <a:latin typeface="Calibri" charset="0"/>
              </a:rPr>
              <a:t> (Pearson)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351838" cy="1754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b="1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>
                <a:solidFill>
                  <a:schemeClr val="tx2"/>
                </a:solidFill>
                <a:latin typeface="Symbol" charset="2"/>
                <a:cs typeface="Symbol" charset="2"/>
              </a:rPr>
              <a:t>c</a:t>
            </a:r>
            <a:r>
              <a:rPr lang="es-ES" b="1" baseline="30000" dirty="0">
                <a:solidFill>
                  <a:schemeClr val="tx2"/>
                </a:solidFill>
                <a:latin typeface="Calibri" charset="0"/>
              </a:rPr>
              <a:t>2</a:t>
            </a:r>
            <a:r>
              <a:rPr lang="es-ES" b="1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 smtClean="0">
                <a:solidFill>
                  <a:schemeClr val="tx2"/>
                </a:solidFill>
                <a:latin typeface="Calibri" charset="0"/>
              </a:rPr>
              <a:t> as a </a:t>
            </a:r>
            <a:r>
              <a:rPr lang="es-ES" b="1" dirty="0" smtClean="0">
                <a:solidFill>
                  <a:schemeClr val="accent2"/>
                </a:solidFill>
              </a:rPr>
              <a:t>test </a:t>
            </a:r>
            <a:r>
              <a:rPr lang="es-ES" b="1" dirty="0">
                <a:solidFill>
                  <a:schemeClr val="accent2"/>
                </a:solidFill>
              </a:rPr>
              <a:t>as a </a:t>
            </a:r>
            <a:r>
              <a:rPr lang="es-ES" b="1" dirty="0" err="1">
                <a:solidFill>
                  <a:schemeClr val="accent2"/>
                </a:solidFill>
              </a:rPr>
              <a:t>measure</a:t>
            </a:r>
            <a:r>
              <a:rPr lang="es-ES" b="1" dirty="0">
                <a:solidFill>
                  <a:schemeClr val="accent2"/>
                </a:solidFill>
              </a:rPr>
              <a:t> of </a:t>
            </a:r>
            <a:r>
              <a:rPr lang="es-ES" b="1" dirty="0" err="1">
                <a:solidFill>
                  <a:schemeClr val="accent2"/>
                </a:solidFill>
              </a:rPr>
              <a:t>association</a:t>
            </a:r>
            <a:r>
              <a:rPr lang="es-ES" b="1" dirty="0">
                <a:solidFill>
                  <a:schemeClr val="accent2"/>
                </a:solidFill>
              </a:rPr>
              <a:t>. </a:t>
            </a:r>
            <a:r>
              <a:rPr lang="es-ES" b="1" dirty="0" err="1">
                <a:solidFill>
                  <a:schemeClr val="accent2"/>
                </a:solidFill>
              </a:rPr>
              <a:t>derived</a:t>
            </a:r>
            <a:r>
              <a:rPr lang="es-ES" b="1" dirty="0">
                <a:solidFill>
                  <a:schemeClr val="accent2"/>
                </a:solidFill>
              </a:rPr>
              <a:t> </a:t>
            </a:r>
            <a:r>
              <a:rPr lang="es-ES" b="1" dirty="0" err="1">
                <a:solidFill>
                  <a:schemeClr val="accent2"/>
                </a:solidFill>
              </a:rPr>
              <a:t>coefficients</a:t>
            </a:r>
            <a:r>
              <a:rPr lang="es-ES" b="1" dirty="0">
                <a:solidFill>
                  <a:schemeClr val="accent2"/>
                </a:solidFill>
              </a:rPr>
              <a:t> and </a:t>
            </a:r>
            <a:r>
              <a:rPr lang="es-ES" b="1" dirty="0" err="1">
                <a:solidFill>
                  <a:schemeClr val="accent2"/>
                </a:solidFill>
              </a:rPr>
              <a:t>interpretation</a:t>
            </a:r>
            <a:endParaRPr lang="es-ES" b="1" dirty="0">
              <a:solidFill>
                <a:schemeClr val="accent2"/>
              </a:solidFill>
            </a:endParaRPr>
          </a:p>
          <a:p>
            <a:pPr eaLnBrk="1" hangingPunct="1"/>
            <a:endParaRPr lang="es-ES" b="1" dirty="0">
              <a:solidFill>
                <a:schemeClr val="accent2"/>
              </a:solidFill>
            </a:endParaRPr>
          </a:p>
          <a:p>
            <a:pPr eaLnBrk="1" hangingPunct="1"/>
            <a:r>
              <a:rPr lang="es-ES" b="1" dirty="0" err="1">
                <a:solidFill>
                  <a:schemeClr val="accent2"/>
                </a:solidFill>
              </a:rPr>
              <a:t>From</a:t>
            </a:r>
            <a:r>
              <a:rPr lang="es-ES" b="1" dirty="0">
                <a:solidFill>
                  <a:schemeClr val="accent2"/>
                </a:solidFill>
              </a:rPr>
              <a:t> </a:t>
            </a:r>
            <a:r>
              <a:rPr lang="es-ES" b="1" dirty="0" err="1">
                <a:solidFill>
                  <a:schemeClr val="accent2"/>
                </a:solidFill>
              </a:rPr>
              <a:t>the</a:t>
            </a:r>
            <a:r>
              <a:rPr lang="es-ES" b="1" dirty="0">
                <a:solidFill>
                  <a:schemeClr val="accent2"/>
                </a:solidFill>
              </a:rPr>
              <a:t> </a:t>
            </a:r>
            <a:r>
              <a:rPr lang="es-ES" b="1" dirty="0" err="1">
                <a:solidFill>
                  <a:schemeClr val="accent2"/>
                </a:solidFill>
              </a:rPr>
              <a:t>chi-square</a:t>
            </a:r>
            <a:r>
              <a:rPr lang="es-ES" b="1" dirty="0">
                <a:solidFill>
                  <a:schemeClr val="accent2"/>
                </a:solidFill>
              </a:rPr>
              <a:t> test, </a:t>
            </a:r>
            <a:r>
              <a:rPr lang="es-ES" b="1" dirty="0" err="1" smtClean="0">
                <a:solidFill>
                  <a:schemeClr val="accent2"/>
                </a:solidFill>
              </a:rPr>
              <a:t>there</a:t>
            </a:r>
            <a:r>
              <a:rPr lang="es-ES" b="1" dirty="0" smtClean="0">
                <a:solidFill>
                  <a:schemeClr val="accent2"/>
                </a:solidFill>
              </a:rPr>
              <a:t> are a </a:t>
            </a:r>
            <a:r>
              <a:rPr lang="es-ES" b="1" dirty="0" err="1">
                <a:solidFill>
                  <a:schemeClr val="accent2"/>
                </a:solidFill>
              </a:rPr>
              <a:t>number</a:t>
            </a:r>
            <a:r>
              <a:rPr lang="es-ES" b="1" dirty="0">
                <a:solidFill>
                  <a:schemeClr val="accent2"/>
                </a:solidFill>
              </a:rPr>
              <a:t> of </a:t>
            </a:r>
            <a:r>
              <a:rPr lang="es-ES" b="1" dirty="0" err="1">
                <a:solidFill>
                  <a:schemeClr val="accent2"/>
                </a:solidFill>
              </a:rPr>
              <a:t>measures</a:t>
            </a:r>
            <a:r>
              <a:rPr lang="es-ES" b="1" dirty="0">
                <a:solidFill>
                  <a:schemeClr val="accent2"/>
                </a:solidFill>
              </a:rPr>
              <a:t> of </a:t>
            </a:r>
            <a:r>
              <a:rPr lang="es-ES" b="1" dirty="0" err="1">
                <a:solidFill>
                  <a:schemeClr val="accent2"/>
                </a:solidFill>
              </a:rPr>
              <a:t>association</a:t>
            </a:r>
            <a:r>
              <a:rPr lang="es-ES" b="1" dirty="0">
                <a:solidFill>
                  <a:schemeClr val="accent2"/>
                </a:solidFill>
              </a:rPr>
              <a:t> </a:t>
            </a:r>
            <a:r>
              <a:rPr lang="es-ES" b="1" dirty="0" err="1">
                <a:solidFill>
                  <a:schemeClr val="accent2"/>
                </a:solidFill>
              </a:rPr>
              <a:t>between</a:t>
            </a:r>
            <a:r>
              <a:rPr lang="es-ES" b="1" dirty="0">
                <a:solidFill>
                  <a:schemeClr val="accent2"/>
                </a:solidFill>
              </a:rPr>
              <a:t> </a:t>
            </a:r>
            <a:r>
              <a:rPr lang="es-ES" b="1" dirty="0" smtClean="0">
                <a:solidFill>
                  <a:schemeClr val="accent2"/>
                </a:solidFill>
              </a:rPr>
              <a:t>variables. </a:t>
            </a:r>
            <a:r>
              <a:rPr lang="es-ES" b="1" dirty="0" err="1" smtClean="0">
                <a:solidFill>
                  <a:schemeClr val="accent2"/>
                </a:solidFill>
              </a:rPr>
              <a:t>They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quantify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the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strength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>
                <a:solidFill>
                  <a:schemeClr val="accent2"/>
                </a:solidFill>
              </a:rPr>
              <a:t>of </a:t>
            </a:r>
            <a:r>
              <a:rPr lang="es-ES" b="1" dirty="0" err="1">
                <a:solidFill>
                  <a:schemeClr val="accent2"/>
                </a:solidFill>
              </a:rPr>
              <a:t>the</a:t>
            </a:r>
            <a:r>
              <a:rPr lang="es-ES" b="1" dirty="0">
                <a:solidFill>
                  <a:schemeClr val="accent2"/>
                </a:solidFill>
              </a:rPr>
              <a:t> </a:t>
            </a:r>
            <a:r>
              <a:rPr lang="es-ES" b="1" dirty="0" err="1">
                <a:solidFill>
                  <a:schemeClr val="accent2"/>
                </a:solidFill>
              </a:rPr>
              <a:t>relationship</a:t>
            </a:r>
            <a:r>
              <a:rPr lang="es-ES" b="1" dirty="0">
                <a:solidFill>
                  <a:schemeClr val="accent2"/>
                </a:solidFill>
              </a:rPr>
              <a:t> </a:t>
            </a:r>
            <a:r>
              <a:rPr lang="es-ES" b="1" dirty="0" err="1">
                <a:solidFill>
                  <a:schemeClr val="accent2"/>
                </a:solidFill>
              </a:rPr>
              <a:t>between</a:t>
            </a:r>
            <a:r>
              <a:rPr lang="es-ES" b="1" dirty="0">
                <a:solidFill>
                  <a:schemeClr val="accent2"/>
                </a:solidFill>
              </a:rPr>
              <a:t> </a:t>
            </a:r>
            <a:r>
              <a:rPr lang="es-ES" b="1" dirty="0" err="1">
                <a:solidFill>
                  <a:schemeClr val="accent2"/>
                </a:solidFill>
              </a:rPr>
              <a:t>two</a:t>
            </a:r>
            <a:r>
              <a:rPr lang="es-ES" b="1" dirty="0">
                <a:solidFill>
                  <a:schemeClr val="accent2"/>
                </a:solidFill>
              </a:rPr>
              <a:t> variables.</a:t>
            </a:r>
            <a:endParaRPr lang="es-ES" b="1" dirty="0">
              <a:solidFill>
                <a:schemeClr val="folHlink"/>
              </a:solidFill>
            </a:endParaRPr>
          </a:p>
        </p:txBody>
      </p:sp>
      <p:sp>
        <p:nvSpPr>
          <p:cNvPr id="13316" name="Rectangle 3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17" name="Rectangle 9"/>
          <p:cNvSpPr>
            <a:spLocks noChangeArrowheads="1"/>
          </p:cNvSpPr>
          <p:nvPr/>
        </p:nvSpPr>
        <p:spPr bwMode="auto">
          <a:xfrm>
            <a:off x="0" y="30908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18" name="Text Box 10"/>
          <p:cNvSpPr txBox="1">
            <a:spLocks noChangeArrowheads="1"/>
          </p:cNvSpPr>
          <p:nvPr/>
        </p:nvSpPr>
        <p:spPr bwMode="auto">
          <a:xfrm>
            <a:off x="3563938" y="2060575"/>
            <a:ext cx="453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/>
          </a:p>
        </p:txBody>
      </p:sp>
      <p:sp>
        <p:nvSpPr>
          <p:cNvPr id="13319" name="Rectangle 12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3320" name="Text Box 15"/>
          <p:cNvSpPr txBox="1">
            <a:spLocks noChangeArrowheads="1"/>
          </p:cNvSpPr>
          <p:nvPr/>
        </p:nvSpPr>
        <p:spPr bwMode="auto">
          <a:xfrm>
            <a:off x="611188" y="2852738"/>
            <a:ext cx="60483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>
                <a:solidFill>
                  <a:schemeClr val="accent2"/>
                </a:solidFill>
              </a:rPr>
              <a:t>Case of 2x2 </a:t>
            </a:r>
            <a:r>
              <a:rPr lang="es-ES" dirty="0" err="1">
                <a:solidFill>
                  <a:schemeClr val="accent2"/>
                </a:solidFill>
              </a:rPr>
              <a:t>tables</a:t>
            </a:r>
            <a:r>
              <a:rPr lang="es-ES" dirty="0">
                <a:solidFill>
                  <a:schemeClr val="accent2"/>
                </a:solidFill>
              </a:rPr>
              <a:t>: phi </a:t>
            </a:r>
            <a:r>
              <a:rPr lang="es-ES" dirty="0" err="1">
                <a:solidFill>
                  <a:schemeClr val="accent2"/>
                </a:solidFill>
              </a:rPr>
              <a:t>coefficient</a:t>
            </a: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13321" name="Rectangle 17"/>
          <p:cNvSpPr>
            <a:spLocks noChangeArrowheads="1"/>
          </p:cNvSpPr>
          <p:nvPr/>
        </p:nvSpPr>
        <p:spPr bwMode="auto">
          <a:xfrm>
            <a:off x="0" y="30908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755650" y="3429000"/>
          <a:ext cx="2879725" cy="215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39" name="Equation" r:id="rId3" imgW="609600" imgH="457200" progId="Equation.DSMT4">
                  <p:embed/>
                </p:oleObj>
              </mc:Choice>
              <mc:Fallback>
                <p:oleObj name="Equation" r:id="rId3" imgW="609600" imgH="4572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650" y="3429000"/>
                        <a:ext cx="2879725" cy="21526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2" name="Text Box 18"/>
          <p:cNvSpPr txBox="1">
            <a:spLocks noChangeArrowheads="1"/>
          </p:cNvSpPr>
          <p:nvPr/>
        </p:nvSpPr>
        <p:spPr bwMode="auto">
          <a:xfrm>
            <a:off x="4572000" y="3573463"/>
            <a:ext cx="27368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index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interpreted</a:t>
            </a:r>
            <a:r>
              <a:rPr lang="es-ES" dirty="0"/>
              <a:t> </a:t>
            </a:r>
            <a:r>
              <a:rPr lang="es-ES" dirty="0" err="1"/>
              <a:t>analogously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Pearson </a:t>
            </a:r>
            <a:r>
              <a:rPr lang="es-ES" dirty="0" err="1" smtClean="0"/>
              <a:t>coefficient</a:t>
            </a:r>
            <a:endParaRPr lang="es-ES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323850" y="404813"/>
            <a:ext cx="835183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b="1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>
                <a:solidFill>
                  <a:schemeClr val="tx2"/>
                </a:solidFill>
                <a:latin typeface="Symbol" charset="2"/>
                <a:cs typeface="Symbol" charset="2"/>
              </a:rPr>
              <a:t>c</a:t>
            </a:r>
            <a:r>
              <a:rPr lang="es-ES" b="1" baseline="30000" dirty="0">
                <a:solidFill>
                  <a:schemeClr val="tx2"/>
                </a:solidFill>
                <a:latin typeface="Calibri" charset="0"/>
              </a:rPr>
              <a:t>2</a:t>
            </a:r>
            <a:r>
              <a:rPr lang="es-ES" b="1" dirty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 smtClean="0">
                <a:solidFill>
                  <a:schemeClr val="tx2"/>
                </a:solidFill>
                <a:latin typeface="Calibri" charset="0"/>
              </a:rPr>
              <a:t> </a:t>
            </a:r>
            <a:r>
              <a:rPr lang="es-ES" b="1" dirty="0" smtClean="0">
                <a:solidFill>
                  <a:schemeClr val="accent2"/>
                </a:solidFill>
              </a:rPr>
              <a:t>test </a:t>
            </a:r>
            <a:r>
              <a:rPr lang="es-ES" b="1" dirty="0">
                <a:solidFill>
                  <a:schemeClr val="accent2"/>
                </a:solidFill>
              </a:rPr>
              <a:t>as a </a:t>
            </a:r>
            <a:r>
              <a:rPr lang="es-ES" b="1" dirty="0" err="1">
                <a:solidFill>
                  <a:schemeClr val="accent2"/>
                </a:solidFill>
              </a:rPr>
              <a:t>measure</a:t>
            </a:r>
            <a:r>
              <a:rPr lang="es-ES" b="1" dirty="0">
                <a:solidFill>
                  <a:schemeClr val="accent2"/>
                </a:solidFill>
              </a:rPr>
              <a:t> of </a:t>
            </a:r>
            <a:r>
              <a:rPr lang="es-ES" b="1" dirty="0" err="1">
                <a:solidFill>
                  <a:schemeClr val="accent2"/>
                </a:solidFill>
              </a:rPr>
              <a:t>association</a:t>
            </a:r>
            <a:r>
              <a:rPr lang="es-ES" b="1" dirty="0">
                <a:solidFill>
                  <a:schemeClr val="accent2"/>
                </a:solidFill>
              </a:rPr>
              <a:t>: </a:t>
            </a:r>
            <a:r>
              <a:rPr lang="es-ES" b="1" dirty="0" err="1" smtClean="0">
                <a:solidFill>
                  <a:schemeClr val="accent2"/>
                </a:solidFill>
              </a:rPr>
              <a:t>Other</a:t>
            </a:r>
            <a:r>
              <a:rPr lang="es-ES" b="1" dirty="0" smtClean="0">
                <a:solidFill>
                  <a:schemeClr val="accent2"/>
                </a:solidFill>
              </a:rPr>
              <a:t> </a:t>
            </a:r>
            <a:r>
              <a:rPr lang="es-ES" b="1" dirty="0" err="1" smtClean="0">
                <a:solidFill>
                  <a:schemeClr val="accent2"/>
                </a:solidFill>
              </a:rPr>
              <a:t>coefficients</a:t>
            </a:r>
            <a:endParaRPr lang="es-ES" b="1" dirty="0">
              <a:solidFill>
                <a:schemeClr val="accent2"/>
              </a:solidFill>
            </a:endParaRPr>
          </a:p>
          <a:p>
            <a:pPr eaLnBrk="1" hangingPunct="1"/>
            <a:endParaRPr lang="es-ES" b="1" dirty="0">
              <a:solidFill>
                <a:schemeClr val="accent2"/>
              </a:solidFill>
            </a:endParaRP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0" y="31480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41" name="Rectangle 4"/>
          <p:cNvSpPr>
            <a:spLocks noChangeArrowheads="1"/>
          </p:cNvSpPr>
          <p:nvPr/>
        </p:nvSpPr>
        <p:spPr bwMode="auto">
          <a:xfrm>
            <a:off x="0" y="30908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42" name="Text Box 5"/>
          <p:cNvSpPr txBox="1">
            <a:spLocks noChangeArrowheads="1"/>
          </p:cNvSpPr>
          <p:nvPr/>
        </p:nvSpPr>
        <p:spPr bwMode="auto">
          <a:xfrm>
            <a:off x="3563938" y="2060575"/>
            <a:ext cx="45370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s-ES"/>
          </a:p>
        </p:txBody>
      </p:sp>
      <p:sp>
        <p:nvSpPr>
          <p:cNvPr id="14343" name="Rectangle 6"/>
          <p:cNvSpPr>
            <a:spLocks noChangeArrowheads="1"/>
          </p:cNvSpPr>
          <p:nvPr/>
        </p:nvSpPr>
        <p:spPr bwMode="auto">
          <a:xfrm>
            <a:off x="0" y="30622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44" name="Rectangle 7"/>
          <p:cNvSpPr>
            <a:spLocks noChangeArrowheads="1"/>
          </p:cNvSpPr>
          <p:nvPr/>
        </p:nvSpPr>
        <p:spPr bwMode="auto">
          <a:xfrm>
            <a:off x="3581400" y="2665413"/>
            <a:ext cx="44132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r>
              <a:rPr lang="ca-ES" sz="1200">
                <a:latin typeface="Times" charset="0"/>
                <a:cs typeface="Times New Roman" charset="0"/>
              </a:rPr>
              <a:t>      </a:t>
            </a:r>
            <a:endParaRPr lang="ca-ES"/>
          </a:p>
        </p:txBody>
      </p:sp>
      <p:sp>
        <p:nvSpPr>
          <p:cNvPr id="14345" name="Text Box 8"/>
          <p:cNvSpPr txBox="1">
            <a:spLocks noChangeArrowheads="1"/>
          </p:cNvSpPr>
          <p:nvPr/>
        </p:nvSpPr>
        <p:spPr bwMode="auto">
          <a:xfrm>
            <a:off x="395288" y="4941888"/>
            <a:ext cx="856932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index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</a:t>
            </a:r>
            <a:r>
              <a:rPr lang="es-ES" dirty="0" err="1"/>
              <a:t>interpreted</a:t>
            </a:r>
            <a:r>
              <a:rPr lang="es-ES" dirty="0"/>
              <a:t> </a:t>
            </a:r>
            <a:r>
              <a:rPr lang="es-ES" dirty="0" err="1"/>
              <a:t>similarly</a:t>
            </a:r>
            <a:r>
              <a:rPr lang="es-ES" dirty="0"/>
              <a:t> </a:t>
            </a:r>
            <a:r>
              <a:rPr lang="es-ES" dirty="0" err="1"/>
              <a:t>to</a:t>
            </a:r>
            <a:r>
              <a:rPr lang="es-ES" dirty="0"/>
              <a:t> </a:t>
            </a:r>
            <a:r>
              <a:rPr lang="es-ES" dirty="0" err="1" smtClean="0"/>
              <a:t>Pearson’s</a:t>
            </a:r>
            <a:r>
              <a:rPr lang="es-ES" dirty="0" smtClean="0"/>
              <a:t> r </a:t>
            </a:r>
            <a:r>
              <a:rPr lang="es-ES" dirty="0"/>
              <a:t>(</a:t>
            </a:r>
            <a:r>
              <a:rPr lang="es-ES" dirty="0" err="1"/>
              <a:t>except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issue</a:t>
            </a:r>
            <a:r>
              <a:rPr lang="es-ES" dirty="0"/>
              <a:t> of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 smtClean="0"/>
              <a:t>sign</a:t>
            </a:r>
            <a:r>
              <a:rPr lang="es-ES" dirty="0" smtClean="0"/>
              <a:t>;; V </a:t>
            </a:r>
            <a:r>
              <a:rPr lang="es-ES" dirty="0" err="1" smtClean="0"/>
              <a:t>is</a:t>
            </a:r>
            <a:r>
              <a:rPr lang="es-ES" dirty="0" smtClean="0"/>
              <a:t> </a:t>
            </a:r>
            <a:r>
              <a:rPr lang="es-ES" dirty="0" err="1" smtClean="0"/>
              <a:t>always</a:t>
            </a:r>
            <a:r>
              <a:rPr lang="es-ES" dirty="0" smtClean="0"/>
              <a:t> positive)</a:t>
            </a:r>
            <a:r>
              <a:rPr lang="es-ES" dirty="0"/>
              <a:t>.</a:t>
            </a: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684213" y="2852738"/>
          <a:ext cx="2447925" cy="1795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65" name="Equation" r:id="rId3" imgW="672808" imgH="495085" progId="Equation.DSMT4">
                  <p:embed/>
                </p:oleObj>
              </mc:Choice>
              <mc:Fallback>
                <p:oleObj name="Equation" r:id="rId3" imgW="672808" imgH="495085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2852738"/>
                        <a:ext cx="2447925" cy="17954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684213" y="1412875"/>
            <a:ext cx="72723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solidFill>
                  <a:schemeClr val="accent2"/>
                </a:solidFill>
              </a:rPr>
              <a:t>If</a:t>
            </a:r>
            <a:r>
              <a:rPr lang="es-ES" dirty="0">
                <a:solidFill>
                  <a:schemeClr val="accent2"/>
                </a:solidFill>
              </a:rPr>
              <a:t> </a:t>
            </a:r>
            <a:r>
              <a:rPr lang="es-ES" dirty="0" err="1" smtClean="0">
                <a:solidFill>
                  <a:schemeClr val="accent2"/>
                </a:solidFill>
              </a:rPr>
              <a:t>we</a:t>
            </a:r>
            <a:r>
              <a:rPr lang="es-ES" dirty="0" smtClean="0">
                <a:solidFill>
                  <a:schemeClr val="accent2"/>
                </a:solidFill>
              </a:rPr>
              <a:t> </a:t>
            </a:r>
            <a:r>
              <a:rPr lang="es-ES" dirty="0" err="1" smtClean="0">
                <a:solidFill>
                  <a:schemeClr val="accent2"/>
                </a:solidFill>
              </a:rPr>
              <a:t>have</a:t>
            </a:r>
            <a:r>
              <a:rPr lang="es-ES" dirty="0" smtClean="0">
                <a:solidFill>
                  <a:schemeClr val="accent2"/>
                </a:solidFill>
              </a:rPr>
              <a:t> </a:t>
            </a:r>
            <a:r>
              <a:rPr lang="es-ES" dirty="0">
                <a:solidFill>
                  <a:schemeClr val="accent2"/>
                </a:solidFill>
              </a:rPr>
              <a:t>more </a:t>
            </a:r>
            <a:r>
              <a:rPr lang="es-ES" dirty="0" err="1">
                <a:solidFill>
                  <a:schemeClr val="accent2"/>
                </a:solidFill>
              </a:rPr>
              <a:t>than</a:t>
            </a:r>
            <a:r>
              <a:rPr lang="es-ES" dirty="0">
                <a:solidFill>
                  <a:schemeClr val="accent2"/>
                </a:solidFill>
              </a:rPr>
              <a:t> 2 </a:t>
            </a:r>
            <a:r>
              <a:rPr lang="es-ES" dirty="0" err="1">
                <a:solidFill>
                  <a:schemeClr val="accent2"/>
                </a:solidFill>
              </a:rPr>
              <a:t>rows</a:t>
            </a:r>
            <a:r>
              <a:rPr lang="es-ES" dirty="0">
                <a:solidFill>
                  <a:schemeClr val="accent2"/>
                </a:solidFill>
              </a:rPr>
              <a:t> </a:t>
            </a:r>
            <a:r>
              <a:rPr lang="es-ES" dirty="0" err="1" smtClean="0">
                <a:solidFill>
                  <a:schemeClr val="accent2"/>
                </a:solidFill>
              </a:rPr>
              <a:t>or</a:t>
            </a:r>
            <a:r>
              <a:rPr lang="es-ES" dirty="0" smtClean="0">
                <a:solidFill>
                  <a:schemeClr val="accent2"/>
                </a:solidFill>
              </a:rPr>
              <a:t> </a:t>
            </a:r>
            <a:r>
              <a:rPr lang="es-ES" dirty="0" err="1" smtClean="0">
                <a:solidFill>
                  <a:schemeClr val="accent2"/>
                </a:solidFill>
              </a:rPr>
              <a:t>columns</a:t>
            </a:r>
            <a:r>
              <a:rPr lang="es-ES" dirty="0">
                <a:solidFill>
                  <a:schemeClr val="accent2"/>
                </a:solidFill>
              </a:rPr>
              <a:t>: </a:t>
            </a:r>
            <a:r>
              <a:rPr lang="es-ES" dirty="0" err="1" smtClean="0">
                <a:solidFill>
                  <a:schemeClr val="accent2"/>
                </a:solidFill>
              </a:rPr>
              <a:t>Cramer’s</a:t>
            </a:r>
            <a:r>
              <a:rPr lang="es-ES" dirty="0" smtClean="0">
                <a:solidFill>
                  <a:schemeClr val="accent2"/>
                </a:solidFill>
              </a:rPr>
              <a:t> </a:t>
            </a:r>
            <a:r>
              <a:rPr lang="es-ES" dirty="0" err="1" smtClean="0">
                <a:solidFill>
                  <a:schemeClr val="accent2"/>
                </a:solidFill>
              </a:rPr>
              <a:t>index</a:t>
            </a:r>
            <a:endParaRPr lang="es-ES" dirty="0">
              <a:solidFill>
                <a:schemeClr val="accent2"/>
              </a:solidFill>
            </a:endParaRP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3995738" y="2924175"/>
            <a:ext cx="4176712" cy="6508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i="1" dirty="0"/>
              <a:t>m </a:t>
            </a:r>
            <a:r>
              <a:rPr lang="es-ES" i="1" dirty="0" err="1"/>
              <a:t>is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smallest</a:t>
            </a:r>
            <a:r>
              <a:rPr lang="es-ES" i="1" dirty="0"/>
              <a:t> </a:t>
            </a:r>
            <a:r>
              <a:rPr lang="es-ES" i="1" dirty="0" err="1"/>
              <a:t>number</a:t>
            </a:r>
            <a:r>
              <a:rPr lang="es-ES" i="1" dirty="0"/>
              <a:t> </a:t>
            </a:r>
            <a:r>
              <a:rPr lang="es-ES" i="1" dirty="0" err="1"/>
              <a:t>among</a:t>
            </a:r>
            <a:r>
              <a:rPr lang="es-ES" i="1" dirty="0"/>
              <a:t> </a:t>
            </a:r>
            <a:r>
              <a:rPr lang="es-ES" i="1" dirty="0" err="1"/>
              <a:t>the</a:t>
            </a:r>
            <a:r>
              <a:rPr lang="es-ES" i="1" dirty="0"/>
              <a:t> </a:t>
            </a:r>
            <a:r>
              <a:rPr lang="es-ES" i="1" dirty="0" err="1"/>
              <a:t>number</a:t>
            </a:r>
            <a:r>
              <a:rPr lang="es-ES" i="1" dirty="0"/>
              <a:t> of </a:t>
            </a:r>
            <a:r>
              <a:rPr lang="es-ES" i="1" dirty="0" smtClean="0"/>
              <a:t>rows-1 </a:t>
            </a:r>
            <a:r>
              <a:rPr lang="es-ES" i="1" dirty="0"/>
              <a:t>and columns-</a:t>
            </a:r>
            <a:r>
              <a:rPr lang="es-ES" i="1" dirty="0" smtClean="0"/>
              <a:t>1</a:t>
            </a:r>
            <a:endParaRPr lang="es-ES" u="sng" dirty="0"/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250825" y="5661025"/>
            <a:ext cx="7850188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/>
              <a:t>Note </a:t>
            </a:r>
            <a:r>
              <a:rPr lang="es-ES" dirty="0" err="1"/>
              <a:t>that</a:t>
            </a:r>
            <a:r>
              <a:rPr lang="es-ES" dirty="0"/>
              <a:t> </a:t>
            </a:r>
            <a:r>
              <a:rPr lang="es-ES" dirty="0" err="1"/>
              <a:t>if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table</a:t>
            </a:r>
            <a:r>
              <a:rPr lang="es-ES" dirty="0"/>
              <a:t> </a:t>
            </a:r>
            <a:r>
              <a:rPr lang="es-ES" dirty="0" err="1"/>
              <a:t>is</a:t>
            </a:r>
            <a:r>
              <a:rPr lang="es-ES" dirty="0"/>
              <a:t> 2x2 </a:t>
            </a:r>
            <a:r>
              <a:rPr lang="es-ES" dirty="0" err="1"/>
              <a:t>this</a:t>
            </a:r>
            <a:r>
              <a:rPr lang="es-ES" dirty="0"/>
              <a:t> </a:t>
            </a:r>
            <a:r>
              <a:rPr lang="es-ES" dirty="0" err="1"/>
              <a:t>index</a:t>
            </a:r>
            <a:r>
              <a:rPr lang="es-ES" dirty="0"/>
              <a:t> </a:t>
            </a:r>
            <a:r>
              <a:rPr lang="es-ES" dirty="0" err="1"/>
              <a:t>matches</a:t>
            </a:r>
            <a:r>
              <a:rPr lang="es-ES" dirty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“phi”</a:t>
            </a:r>
            <a:r>
              <a:rPr lang="es-ES" dirty="0"/>
              <a:t> </a:t>
            </a:r>
            <a:r>
              <a:rPr lang="es-ES" dirty="0" err="1" smtClean="0"/>
              <a:t>index</a:t>
            </a:r>
            <a:r>
              <a:rPr lang="es-ES" dirty="0" smtClean="0"/>
              <a:t> (</a:t>
            </a:r>
            <a:r>
              <a:rPr lang="es-ES" dirty="0" err="1" smtClean="0"/>
              <a:t>see</a:t>
            </a:r>
            <a:r>
              <a:rPr lang="es-ES" dirty="0" smtClean="0"/>
              <a:t> </a:t>
            </a:r>
            <a:r>
              <a:rPr lang="es-ES" dirty="0" err="1" smtClean="0"/>
              <a:t>the</a:t>
            </a:r>
            <a:r>
              <a:rPr lang="es-ES" dirty="0" smtClean="0"/>
              <a:t> </a:t>
            </a:r>
            <a:r>
              <a:rPr lang="es-ES" dirty="0" err="1" smtClean="0"/>
              <a:t>previous</a:t>
            </a:r>
            <a:r>
              <a:rPr lang="es-ES" dirty="0" smtClean="0"/>
              <a:t> </a:t>
            </a:r>
            <a:r>
              <a:rPr lang="es-ES" dirty="0" err="1" smtClean="0"/>
              <a:t>slide</a:t>
            </a:r>
            <a:r>
              <a:rPr lang="es-ES" dirty="0" smtClean="0"/>
              <a:t>)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err="1" smtClean="0">
                <a:latin typeface="Calibri" charset="0"/>
              </a:rPr>
              <a:t>Graphical</a:t>
            </a:r>
            <a:r>
              <a:rPr lang="es-ES" sz="2400" dirty="0" smtClean="0">
                <a:latin typeface="Calibri" charset="0"/>
              </a:rPr>
              <a:t> </a:t>
            </a:r>
            <a:r>
              <a:rPr lang="es-ES" sz="2400" dirty="0" err="1" smtClean="0">
                <a:latin typeface="Calibri" charset="0"/>
              </a:rPr>
              <a:t>representation</a:t>
            </a:r>
            <a:endParaRPr lang="es-ES" sz="2400" dirty="0">
              <a:latin typeface="Calibri" charset="0"/>
            </a:endParaRPr>
          </a:p>
          <a:p>
            <a:pPr eaLnBrk="1" hangingPunct="1"/>
            <a:endParaRPr lang="es-ES" sz="2400" dirty="0">
              <a:latin typeface="Calibri" charset="0"/>
            </a:endParaRPr>
          </a:p>
          <a:p>
            <a:pPr eaLnBrk="1" hangingPunct="1"/>
            <a:endParaRPr lang="es-ES" sz="2400" dirty="0">
              <a:latin typeface="Calibri" charset="0"/>
            </a:endParaRPr>
          </a:p>
        </p:txBody>
      </p:sp>
      <p:sp>
        <p:nvSpPr>
          <p:cNvPr id="18435" name="Line 3"/>
          <p:cNvSpPr>
            <a:spLocks noChangeShapeType="1"/>
          </p:cNvSpPr>
          <p:nvPr/>
        </p:nvSpPr>
        <p:spPr bwMode="auto">
          <a:xfrm>
            <a:off x="395288" y="1555750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436" name="Line 4"/>
          <p:cNvSpPr>
            <a:spLocks noChangeShapeType="1"/>
          </p:cNvSpPr>
          <p:nvPr/>
        </p:nvSpPr>
        <p:spPr bwMode="auto">
          <a:xfrm>
            <a:off x="360363" y="4076700"/>
            <a:ext cx="2411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437" name="Oval 5"/>
          <p:cNvSpPr>
            <a:spLocks noChangeArrowheads="1"/>
          </p:cNvSpPr>
          <p:nvPr/>
        </p:nvSpPr>
        <p:spPr bwMode="auto">
          <a:xfrm>
            <a:off x="755650" y="37893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38" name="Oval 6"/>
          <p:cNvSpPr>
            <a:spLocks noChangeArrowheads="1"/>
          </p:cNvSpPr>
          <p:nvPr/>
        </p:nvSpPr>
        <p:spPr bwMode="auto">
          <a:xfrm>
            <a:off x="900113" y="33559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39" name="Oval 7"/>
          <p:cNvSpPr>
            <a:spLocks noChangeArrowheads="1"/>
          </p:cNvSpPr>
          <p:nvPr/>
        </p:nvSpPr>
        <p:spPr bwMode="auto">
          <a:xfrm>
            <a:off x="1260475" y="35718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40" name="Oval 8"/>
          <p:cNvSpPr>
            <a:spLocks noChangeArrowheads="1"/>
          </p:cNvSpPr>
          <p:nvPr/>
        </p:nvSpPr>
        <p:spPr bwMode="auto">
          <a:xfrm>
            <a:off x="1331913" y="32845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41" name="Oval 9"/>
          <p:cNvSpPr>
            <a:spLocks noChangeArrowheads="1"/>
          </p:cNvSpPr>
          <p:nvPr/>
        </p:nvSpPr>
        <p:spPr bwMode="auto">
          <a:xfrm>
            <a:off x="1619250" y="29972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42" name="Oval 10"/>
          <p:cNvSpPr>
            <a:spLocks noChangeArrowheads="1"/>
          </p:cNvSpPr>
          <p:nvPr/>
        </p:nvSpPr>
        <p:spPr bwMode="auto">
          <a:xfrm>
            <a:off x="2052638" y="30686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43" name="Oval 11"/>
          <p:cNvSpPr>
            <a:spLocks noChangeArrowheads="1"/>
          </p:cNvSpPr>
          <p:nvPr/>
        </p:nvSpPr>
        <p:spPr bwMode="auto">
          <a:xfrm>
            <a:off x="2124075" y="26368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44" name="Oval 12"/>
          <p:cNvSpPr>
            <a:spLocks noChangeArrowheads="1"/>
          </p:cNvSpPr>
          <p:nvPr/>
        </p:nvSpPr>
        <p:spPr bwMode="auto">
          <a:xfrm>
            <a:off x="2411413" y="29972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45" name="Text Box 20"/>
          <p:cNvSpPr txBox="1">
            <a:spLocks noChangeArrowheads="1"/>
          </p:cNvSpPr>
          <p:nvPr/>
        </p:nvSpPr>
        <p:spPr bwMode="auto">
          <a:xfrm>
            <a:off x="6516688" y="4221163"/>
            <a:ext cx="23034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18446" name="Text Box 21"/>
          <p:cNvSpPr txBox="1">
            <a:spLocks noChangeArrowheads="1"/>
          </p:cNvSpPr>
          <p:nvPr/>
        </p:nvSpPr>
        <p:spPr bwMode="auto">
          <a:xfrm rot="-5400000">
            <a:off x="-1040606" y="2597944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18447" name="Oval 22"/>
          <p:cNvSpPr>
            <a:spLocks noChangeArrowheads="1"/>
          </p:cNvSpPr>
          <p:nvPr/>
        </p:nvSpPr>
        <p:spPr bwMode="auto">
          <a:xfrm>
            <a:off x="1835150" y="32131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48" name="Oval 23"/>
          <p:cNvSpPr>
            <a:spLocks noChangeArrowheads="1"/>
          </p:cNvSpPr>
          <p:nvPr/>
        </p:nvSpPr>
        <p:spPr bwMode="auto">
          <a:xfrm>
            <a:off x="1763713" y="24923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49" name="Text Box 24"/>
          <p:cNvSpPr txBox="1">
            <a:spLocks noChangeArrowheads="1"/>
          </p:cNvSpPr>
          <p:nvPr/>
        </p:nvSpPr>
        <p:spPr bwMode="auto">
          <a:xfrm>
            <a:off x="303213" y="7842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s-ES">
              <a:latin typeface="Calibri" charset="0"/>
            </a:endParaRPr>
          </a:p>
        </p:txBody>
      </p:sp>
      <p:sp>
        <p:nvSpPr>
          <p:cNvPr id="18450" name="Line 25"/>
          <p:cNvSpPr>
            <a:spLocks noChangeShapeType="1"/>
          </p:cNvSpPr>
          <p:nvPr/>
        </p:nvSpPr>
        <p:spPr bwMode="auto">
          <a:xfrm>
            <a:off x="6407150" y="169862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451" name="Line 26"/>
          <p:cNvSpPr>
            <a:spLocks noChangeShapeType="1"/>
          </p:cNvSpPr>
          <p:nvPr/>
        </p:nvSpPr>
        <p:spPr bwMode="auto">
          <a:xfrm>
            <a:off x="6407150" y="421957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452" name="Oval 27"/>
          <p:cNvSpPr>
            <a:spLocks noChangeArrowheads="1"/>
          </p:cNvSpPr>
          <p:nvPr/>
        </p:nvSpPr>
        <p:spPr bwMode="auto">
          <a:xfrm>
            <a:off x="7019925" y="31416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53" name="Oval 28"/>
          <p:cNvSpPr>
            <a:spLocks noChangeArrowheads="1"/>
          </p:cNvSpPr>
          <p:nvPr/>
        </p:nvSpPr>
        <p:spPr bwMode="auto">
          <a:xfrm>
            <a:off x="7200900" y="34274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54" name="Oval 29"/>
          <p:cNvSpPr>
            <a:spLocks noChangeArrowheads="1"/>
          </p:cNvSpPr>
          <p:nvPr/>
        </p:nvSpPr>
        <p:spPr bwMode="auto">
          <a:xfrm>
            <a:off x="7740650" y="36449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55" name="Oval 30"/>
          <p:cNvSpPr>
            <a:spLocks noChangeArrowheads="1"/>
          </p:cNvSpPr>
          <p:nvPr/>
        </p:nvSpPr>
        <p:spPr bwMode="auto">
          <a:xfrm>
            <a:off x="7019925" y="2781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56" name="Oval 31"/>
          <p:cNvSpPr>
            <a:spLocks noChangeArrowheads="1"/>
          </p:cNvSpPr>
          <p:nvPr/>
        </p:nvSpPr>
        <p:spPr bwMode="auto">
          <a:xfrm>
            <a:off x="7631113" y="31400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57" name="Oval 32"/>
          <p:cNvSpPr>
            <a:spLocks noChangeArrowheads="1"/>
          </p:cNvSpPr>
          <p:nvPr/>
        </p:nvSpPr>
        <p:spPr bwMode="auto">
          <a:xfrm>
            <a:off x="7451725" y="33575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58" name="Oval 33"/>
          <p:cNvSpPr>
            <a:spLocks noChangeArrowheads="1"/>
          </p:cNvSpPr>
          <p:nvPr/>
        </p:nvSpPr>
        <p:spPr bwMode="auto">
          <a:xfrm>
            <a:off x="8172450" y="36449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59" name="Oval 34"/>
          <p:cNvSpPr>
            <a:spLocks noChangeArrowheads="1"/>
          </p:cNvSpPr>
          <p:nvPr/>
        </p:nvSpPr>
        <p:spPr bwMode="auto">
          <a:xfrm>
            <a:off x="8027988" y="38608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60" name="Text Box 35"/>
          <p:cNvSpPr txBox="1">
            <a:spLocks noChangeArrowheads="1"/>
          </p:cNvSpPr>
          <p:nvPr/>
        </p:nvSpPr>
        <p:spPr bwMode="auto">
          <a:xfrm rot="-5400000">
            <a:off x="4971256" y="2740820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18461" name="Oval 36"/>
          <p:cNvSpPr>
            <a:spLocks noChangeArrowheads="1"/>
          </p:cNvSpPr>
          <p:nvPr/>
        </p:nvSpPr>
        <p:spPr bwMode="auto">
          <a:xfrm>
            <a:off x="7847013" y="33559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62" name="Oval 37"/>
          <p:cNvSpPr>
            <a:spLocks noChangeArrowheads="1"/>
          </p:cNvSpPr>
          <p:nvPr/>
        </p:nvSpPr>
        <p:spPr bwMode="auto">
          <a:xfrm>
            <a:off x="7380288" y="29241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63" name="Line 38"/>
          <p:cNvSpPr>
            <a:spLocks noChangeShapeType="1"/>
          </p:cNvSpPr>
          <p:nvPr/>
        </p:nvSpPr>
        <p:spPr bwMode="auto">
          <a:xfrm>
            <a:off x="3311525" y="169862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464" name="Line 39"/>
          <p:cNvSpPr>
            <a:spLocks noChangeShapeType="1"/>
          </p:cNvSpPr>
          <p:nvPr/>
        </p:nvSpPr>
        <p:spPr bwMode="auto">
          <a:xfrm>
            <a:off x="3311525" y="421957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465" name="Oval 40"/>
          <p:cNvSpPr>
            <a:spLocks noChangeArrowheads="1"/>
          </p:cNvSpPr>
          <p:nvPr/>
        </p:nvSpPr>
        <p:spPr bwMode="auto">
          <a:xfrm>
            <a:off x="3851275" y="35734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66" name="Oval 41"/>
          <p:cNvSpPr>
            <a:spLocks noChangeArrowheads="1"/>
          </p:cNvSpPr>
          <p:nvPr/>
        </p:nvSpPr>
        <p:spPr bwMode="auto">
          <a:xfrm>
            <a:off x="3851275" y="32131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67" name="Oval 42"/>
          <p:cNvSpPr>
            <a:spLocks noChangeArrowheads="1"/>
          </p:cNvSpPr>
          <p:nvPr/>
        </p:nvSpPr>
        <p:spPr bwMode="auto">
          <a:xfrm>
            <a:off x="4356100" y="371475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68" name="Oval 43"/>
          <p:cNvSpPr>
            <a:spLocks noChangeArrowheads="1"/>
          </p:cNvSpPr>
          <p:nvPr/>
        </p:nvSpPr>
        <p:spPr bwMode="auto">
          <a:xfrm>
            <a:off x="4248150" y="34274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69" name="Oval 44"/>
          <p:cNvSpPr>
            <a:spLocks noChangeArrowheads="1"/>
          </p:cNvSpPr>
          <p:nvPr/>
        </p:nvSpPr>
        <p:spPr bwMode="auto">
          <a:xfrm>
            <a:off x="4535488" y="31400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70" name="Oval 45"/>
          <p:cNvSpPr>
            <a:spLocks noChangeArrowheads="1"/>
          </p:cNvSpPr>
          <p:nvPr/>
        </p:nvSpPr>
        <p:spPr bwMode="auto">
          <a:xfrm>
            <a:off x="4968875" y="32115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71" name="Oval 46"/>
          <p:cNvSpPr>
            <a:spLocks noChangeArrowheads="1"/>
          </p:cNvSpPr>
          <p:nvPr/>
        </p:nvSpPr>
        <p:spPr bwMode="auto">
          <a:xfrm>
            <a:off x="5040313" y="27797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72" name="Oval 47"/>
          <p:cNvSpPr>
            <a:spLocks noChangeArrowheads="1"/>
          </p:cNvSpPr>
          <p:nvPr/>
        </p:nvSpPr>
        <p:spPr bwMode="auto">
          <a:xfrm>
            <a:off x="5508625" y="32845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73" name="Text Box 48"/>
          <p:cNvSpPr txBox="1">
            <a:spLocks noChangeArrowheads="1"/>
          </p:cNvSpPr>
          <p:nvPr/>
        </p:nvSpPr>
        <p:spPr bwMode="auto">
          <a:xfrm rot="-5400000">
            <a:off x="1875631" y="2740820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18474" name="Oval 49"/>
          <p:cNvSpPr>
            <a:spLocks noChangeArrowheads="1"/>
          </p:cNvSpPr>
          <p:nvPr/>
        </p:nvSpPr>
        <p:spPr bwMode="auto">
          <a:xfrm>
            <a:off x="4932363" y="35004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75" name="Oval 50"/>
          <p:cNvSpPr>
            <a:spLocks noChangeArrowheads="1"/>
          </p:cNvSpPr>
          <p:nvPr/>
        </p:nvSpPr>
        <p:spPr bwMode="auto">
          <a:xfrm>
            <a:off x="4067175" y="2781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8476" name="Text Box 51"/>
          <p:cNvSpPr txBox="1">
            <a:spLocks noChangeArrowheads="1"/>
          </p:cNvSpPr>
          <p:nvPr/>
        </p:nvSpPr>
        <p:spPr bwMode="auto">
          <a:xfrm>
            <a:off x="3419475" y="4221163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18477" name="Text Box 52"/>
          <p:cNvSpPr txBox="1">
            <a:spLocks noChangeArrowheads="1"/>
          </p:cNvSpPr>
          <p:nvPr/>
        </p:nvSpPr>
        <p:spPr bwMode="auto">
          <a:xfrm>
            <a:off x="611188" y="4149725"/>
            <a:ext cx="2303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18478" name="Text Box 53"/>
          <p:cNvSpPr txBox="1">
            <a:spLocks noChangeArrowheads="1"/>
          </p:cNvSpPr>
          <p:nvPr/>
        </p:nvSpPr>
        <p:spPr bwMode="auto">
          <a:xfrm>
            <a:off x="323850" y="5229225"/>
            <a:ext cx="2519363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Positive Linear </a:t>
            </a:r>
            <a:r>
              <a:rPr lang="es-ES" dirty="0" err="1" smtClean="0">
                <a:latin typeface="Calibri" charset="0"/>
              </a:rPr>
              <a:t>relation</a:t>
            </a:r>
            <a:endParaRPr lang="es-ES" dirty="0">
              <a:latin typeface="Calibri" charset="0"/>
            </a:endParaRPr>
          </a:p>
        </p:txBody>
      </p:sp>
      <p:sp>
        <p:nvSpPr>
          <p:cNvPr id="18479" name="Text Box 54"/>
          <p:cNvSpPr txBox="1">
            <a:spLocks noChangeArrowheads="1"/>
          </p:cNvSpPr>
          <p:nvPr/>
        </p:nvSpPr>
        <p:spPr bwMode="auto">
          <a:xfrm>
            <a:off x="6372225" y="5084763"/>
            <a:ext cx="2771775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>
                <a:latin typeface="Calibri" charset="0"/>
              </a:rPr>
              <a:t>Negative</a:t>
            </a:r>
            <a:r>
              <a:rPr lang="es-ES" dirty="0" smtClean="0">
                <a:latin typeface="Calibri" charset="0"/>
              </a:rPr>
              <a:t> linear </a:t>
            </a:r>
            <a:r>
              <a:rPr lang="es-ES" dirty="0" err="1" smtClean="0">
                <a:latin typeface="Calibri" charset="0"/>
              </a:rPr>
              <a:t>relation</a:t>
            </a:r>
            <a:endParaRPr lang="es-ES" dirty="0">
              <a:latin typeface="Calibri" charset="0"/>
            </a:endParaRPr>
          </a:p>
        </p:txBody>
      </p:sp>
      <p:sp>
        <p:nvSpPr>
          <p:cNvPr id="18480" name="Line 56"/>
          <p:cNvSpPr>
            <a:spLocks noChangeShapeType="1"/>
          </p:cNvSpPr>
          <p:nvPr/>
        </p:nvSpPr>
        <p:spPr bwMode="auto">
          <a:xfrm>
            <a:off x="2916238" y="1268413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481" name="Line 57"/>
          <p:cNvSpPr>
            <a:spLocks noChangeShapeType="1"/>
          </p:cNvSpPr>
          <p:nvPr/>
        </p:nvSpPr>
        <p:spPr bwMode="auto">
          <a:xfrm>
            <a:off x="6084888" y="1341438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8482" name="Text Box 59"/>
          <p:cNvSpPr txBox="1">
            <a:spLocks noChangeArrowheads="1"/>
          </p:cNvSpPr>
          <p:nvPr/>
        </p:nvSpPr>
        <p:spPr bwMode="auto">
          <a:xfrm>
            <a:off x="3779838" y="5157788"/>
            <a:ext cx="144145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No </a:t>
            </a:r>
            <a:r>
              <a:rPr lang="es-ES" dirty="0" err="1" smtClean="0">
                <a:latin typeface="Calibri" charset="0"/>
              </a:rPr>
              <a:t>relation</a:t>
            </a:r>
            <a:endParaRPr lang="es-ES" dirty="0">
              <a:latin typeface="Calibri" charset="0"/>
            </a:endParaRPr>
          </a:p>
        </p:txBody>
      </p:sp>
      <p:sp>
        <p:nvSpPr>
          <p:cNvPr id="18483" name="Text Box 60"/>
          <p:cNvSpPr txBox="1">
            <a:spLocks noChangeArrowheads="1"/>
          </p:cNvSpPr>
          <p:nvPr/>
        </p:nvSpPr>
        <p:spPr bwMode="auto">
          <a:xfrm>
            <a:off x="1116013" y="6021388"/>
            <a:ext cx="7561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>
                <a:latin typeface="Calibri" charset="0"/>
              </a:rPr>
              <a:t>Note: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measures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linear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Line 3"/>
          <p:cNvSpPr>
            <a:spLocks noChangeShapeType="1"/>
          </p:cNvSpPr>
          <p:nvPr/>
        </p:nvSpPr>
        <p:spPr bwMode="auto">
          <a:xfrm>
            <a:off x="1619250" y="1484313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60" name="Line 4"/>
          <p:cNvSpPr>
            <a:spLocks noChangeShapeType="1"/>
          </p:cNvSpPr>
          <p:nvPr/>
        </p:nvSpPr>
        <p:spPr bwMode="auto">
          <a:xfrm>
            <a:off x="1584325" y="4005263"/>
            <a:ext cx="24114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1979613" y="37179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2124075" y="32845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2339975" y="34290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2555875" y="32131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2843213" y="29257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348038" y="22050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67" name="Oval 11"/>
          <p:cNvSpPr>
            <a:spLocks noChangeArrowheads="1"/>
          </p:cNvSpPr>
          <p:nvPr/>
        </p:nvSpPr>
        <p:spPr bwMode="auto">
          <a:xfrm>
            <a:off x="3348038" y="25654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68" name="Oval 12"/>
          <p:cNvSpPr>
            <a:spLocks noChangeArrowheads="1"/>
          </p:cNvSpPr>
          <p:nvPr/>
        </p:nvSpPr>
        <p:spPr bwMode="auto">
          <a:xfrm>
            <a:off x="3059113" y="27082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69" name="Text Box 14"/>
          <p:cNvSpPr txBox="1">
            <a:spLocks noChangeArrowheads="1"/>
          </p:cNvSpPr>
          <p:nvPr/>
        </p:nvSpPr>
        <p:spPr bwMode="auto">
          <a:xfrm rot="-5400000">
            <a:off x="183356" y="2526507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19470" name="Oval 15"/>
          <p:cNvSpPr>
            <a:spLocks noChangeArrowheads="1"/>
          </p:cNvSpPr>
          <p:nvPr/>
        </p:nvSpPr>
        <p:spPr bwMode="auto">
          <a:xfrm>
            <a:off x="2700338" y="29241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71" name="Oval 16"/>
          <p:cNvSpPr>
            <a:spLocks noChangeArrowheads="1"/>
          </p:cNvSpPr>
          <p:nvPr/>
        </p:nvSpPr>
        <p:spPr bwMode="auto">
          <a:xfrm>
            <a:off x="2987675" y="24209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72" name="Text Box 17"/>
          <p:cNvSpPr txBox="1">
            <a:spLocks noChangeArrowheads="1"/>
          </p:cNvSpPr>
          <p:nvPr/>
        </p:nvSpPr>
        <p:spPr bwMode="auto">
          <a:xfrm>
            <a:off x="303213" y="7842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s-ES">
              <a:latin typeface="Calibri" charset="0"/>
            </a:endParaRPr>
          </a:p>
        </p:txBody>
      </p:sp>
      <p:sp>
        <p:nvSpPr>
          <p:cNvPr id="19473" name="Line 31"/>
          <p:cNvSpPr>
            <a:spLocks noChangeShapeType="1"/>
          </p:cNvSpPr>
          <p:nvPr/>
        </p:nvSpPr>
        <p:spPr bwMode="auto">
          <a:xfrm>
            <a:off x="4535488" y="162718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74" name="Line 32"/>
          <p:cNvSpPr>
            <a:spLocks noChangeShapeType="1"/>
          </p:cNvSpPr>
          <p:nvPr/>
        </p:nvSpPr>
        <p:spPr bwMode="auto">
          <a:xfrm>
            <a:off x="4535488" y="4148138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75" name="Oval 33"/>
          <p:cNvSpPr>
            <a:spLocks noChangeArrowheads="1"/>
          </p:cNvSpPr>
          <p:nvPr/>
        </p:nvSpPr>
        <p:spPr bwMode="auto">
          <a:xfrm>
            <a:off x="5075238" y="35020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76" name="Oval 34"/>
          <p:cNvSpPr>
            <a:spLocks noChangeArrowheads="1"/>
          </p:cNvSpPr>
          <p:nvPr/>
        </p:nvSpPr>
        <p:spPr bwMode="auto">
          <a:xfrm>
            <a:off x="5075238" y="31416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77" name="Oval 35"/>
          <p:cNvSpPr>
            <a:spLocks noChangeArrowheads="1"/>
          </p:cNvSpPr>
          <p:nvPr/>
        </p:nvSpPr>
        <p:spPr bwMode="auto">
          <a:xfrm>
            <a:off x="5651500" y="2781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78" name="Oval 36"/>
          <p:cNvSpPr>
            <a:spLocks noChangeArrowheads="1"/>
          </p:cNvSpPr>
          <p:nvPr/>
        </p:nvSpPr>
        <p:spPr bwMode="auto">
          <a:xfrm>
            <a:off x="5076825" y="37163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79" name="Oval 37"/>
          <p:cNvSpPr>
            <a:spLocks noChangeArrowheads="1"/>
          </p:cNvSpPr>
          <p:nvPr/>
        </p:nvSpPr>
        <p:spPr bwMode="auto">
          <a:xfrm>
            <a:off x="5364163" y="32131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80" name="Oval 38"/>
          <p:cNvSpPr>
            <a:spLocks noChangeArrowheads="1"/>
          </p:cNvSpPr>
          <p:nvPr/>
        </p:nvSpPr>
        <p:spPr bwMode="auto">
          <a:xfrm>
            <a:off x="6011863" y="25654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81" name="Oval 39"/>
          <p:cNvSpPr>
            <a:spLocks noChangeArrowheads="1"/>
          </p:cNvSpPr>
          <p:nvPr/>
        </p:nvSpPr>
        <p:spPr bwMode="auto">
          <a:xfrm>
            <a:off x="6264275" y="27082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82" name="Oval 40"/>
          <p:cNvSpPr>
            <a:spLocks noChangeArrowheads="1"/>
          </p:cNvSpPr>
          <p:nvPr/>
        </p:nvSpPr>
        <p:spPr bwMode="auto">
          <a:xfrm>
            <a:off x="6732588" y="26368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83" name="Text Box 41"/>
          <p:cNvSpPr txBox="1">
            <a:spLocks noChangeArrowheads="1"/>
          </p:cNvSpPr>
          <p:nvPr/>
        </p:nvSpPr>
        <p:spPr bwMode="auto">
          <a:xfrm rot="-5400000">
            <a:off x="3099594" y="266938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19484" name="Oval 42"/>
          <p:cNvSpPr>
            <a:spLocks noChangeArrowheads="1"/>
          </p:cNvSpPr>
          <p:nvPr/>
        </p:nvSpPr>
        <p:spPr bwMode="auto">
          <a:xfrm>
            <a:off x="5867400" y="26368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85" name="Oval 43"/>
          <p:cNvSpPr>
            <a:spLocks noChangeArrowheads="1"/>
          </p:cNvSpPr>
          <p:nvPr/>
        </p:nvSpPr>
        <p:spPr bwMode="auto">
          <a:xfrm>
            <a:off x="5291138" y="27098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19486" name="Text Box 44"/>
          <p:cNvSpPr txBox="1">
            <a:spLocks noChangeArrowheads="1"/>
          </p:cNvSpPr>
          <p:nvPr/>
        </p:nvSpPr>
        <p:spPr bwMode="auto">
          <a:xfrm>
            <a:off x="4643438" y="4149725"/>
            <a:ext cx="2303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19487" name="Text Box 45"/>
          <p:cNvSpPr txBox="1">
            <a:spLocks noChangeArrowheads="1"/>
          </p:cNvSpPr>
          <p:nvPr/>
        </p:nvSpPr>
        <p:spPr bwMode="auto">
          <a:xfrm>
            <a:off x="1835150" y="4078288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19488" name="Text Box 46"/>
          <p:cNvSpPr txBox="1">
            <a:spLocks noChangeArrowheads="1"/>
          </p:cNvSpPr>
          <p:nvPr/>
        </p:nvSpPr>
        <p:spPr bwMode="auto">
          <a:xfrm>
            <a:off x="1692275" y="5157788"/>
            <a:ext cx="2159000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Linear </a:t>
            </a:r>
            <a:r>
              <a:rPr lang="es-ES" dirty="0" err="1" smtClean="0">
                <a:latin typeface="Calibri" charset="0"/>
              </a:rPr>
              <a:t>relation</a:t>
            </a:r>
            <a:endParaRPr lang="es-ES" dirty="0">
              <a:latin typeface="Calibri" charset="0"/>
            </a:endParaRPr>
          </a:p>
        </p:txBody>
      </p:sp>
      <p:sp>
        <p:nvSpPr>
          <p:cNvPr id="19489" name="Line 48"/>
          <p:cNvSpPr>
            <a:spLocks noChangeShapeType="1"/>
          </p:cNvSpPr>
          <p:nvPr/>
        </p:nvSpPr>
        <p:spPr bwMode="auto">
          <a:xfrm>
            <a:off x="4140200" y="1196975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19490" name="Text Box 50"/>
          <p:cNvSpPr txBox="1">
            <a:spLocks noChangeArrowheads="1"/>
          </p:cNvSpPr>
          <p:nvPr/>
        </p:nvSpPr>
        <p:spPr bwMode="auto">
          <a:xfrm>
            <a:off x="5003800" y="5086350"/>
            <a:ext cx="2305050" cy="36671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Non linear </a:t>
            </a:r>
            <a:r>
              <a:rPr lang="es-ES" dirty="0" err="1" smtClean="0">
                <a:latin typeface="Calibri" charset="0"/>
              </a:rPr>
              <a:t>relation</a:t>
            </a:r>
            <a:endParaRPr lang="es-ES" dirty="0">
              <a:latin typeface="Calibri" charset="0"/>
            </a:endParaRPr>
          </a:p>
        </p:txBody>
      </p:sp>
      <p:sp>
        <p:nvSpPr>
          <p:cNvPr id="19491" name="Text Box 51"/>
          <p:cNvSpPr txBox="1">
            <a:spLocks noChangeArrowheads="1"/>
          </p:cNvSpPr>
          <p:nvPr/>
        </p:nvSpPr>
        <p:spPr bwMode="auto">
          <a:xfrm>
            <a:off x="1116013" y="6021388"/>
            <a:ext cx="75612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Note: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 </a:t>
            </a:r>
            <a:r>
              <a:rPr lang="es-ES" dirty="0">
                <a:latin typeface="Calibri" charset="0"/>
              </a:rPr>
              <a:t>Pearson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coefficient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measures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u="sng" dirty="0">
                <a:latin typeface="Calibri" charset="0"/>
              </a:rPr>
              <a:t>linear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..</a:t>
            </a:r>
          </a:p>
        </p:txBody>
      </p:sp>
      <p:sp>
        <p:nvSpPr>
          <p:cNvPr id="36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err="1" smtClean="0">
                <a:latin typeface="Calibri" charset="0"/>
              </a:rPr>
              <a:t>Graphical</a:t>
            </a:r>
            <a:r>
              <a:rPr lang="es-ES" sz="2400" dirty="0" smtClean="0">
                <a:latin typeface="Calibri" charset="0"/>
              </a:rPr>
              <a:t> </a:t>
            </a:r>
            <a:r>
              <a:rPr lang="es-ES" sz="2400" dirty="0" err="1" smtClean="0">
                <a:latin typeface="Calibri" charset="0"/>
              </a:rPr>
              <a:t>representation</a:t>
            </a:r>
            <a:endParaRPr lang="es-ES" sz="2400" dirty="0">
              <a:latin typeface="Calibri" charset="0"/>
            </a:endParaRPr>
          </a:p>
          <a:p>
            <a:pPr eaLnBrk="1" hangingPunct="1"/>
            <a:endParaRPr lang="es-ES" sz="2400" dirty="0">
              <a:latin typeface="Calibri" charset="0"/>
            </a:endParaRPr>
          </a:p>
          <a:p>
            <a:pPr eaLnBrk="1" hangingPunct="1"/>
            <a:endParaRPr lang="es-ES" sz="2400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1200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err="1">
                <a:latin typeface="Calibri" charset="0"/>
              </a:rPr>
              <a:t>Graphical</a:t>
            </a:r>
            <a:r>
              <a:rPr lang="es-ES" sz="2400" dirty="0">
                <a:latin typeface="Calibri" charset="0"/>
              </a:rPr>
              <a:t> </a:t>
            </a:r>
            <a:r>
              <a:rPr lang="es-ES" sz="2400" dirty="0" err="1">
                <a:latin typeface="Calibri" charset="0"/>
              </a:rPr>
              <a:t>representation</a:t>
            </a:r>
            <a:endParaRPr lang="es-ES" sz="2400" dirty="0">
              <a:latin typeface="Calibri" charset="0"/>
            </a:endParaRPr>
          </a:p>
          <a:p>
            <a:pPr eaLnBrk="1" hangingPunct="1"/>
            <a:endParaRPr lang="es-ES" sz="2400" dirty="0">
              <a:latin typeface="Calibri" charset="0"/>
            </a:endParaRPr>
          </a:p>
          <a:p>
            <a:pPr eaLnBrk="1" hangingPunct="1"/>
            <a:endParaRPr lang="es-ES" sz="2400" dirty="0">
              <a:latin typeface="Calibri" charset="0"/>
            </a:endParaRPr>
          </a:p>
        </p:txBody>
      </p:sp>
      <p:sp>
        <p:nvSpPr>
          <p:cNvPr id="20483" name="Text Box 16"/>
          <p:cNvSpPr txBox="1">
            <a:spLocks noChangeArrowheads="1"/>
          </p:cNvSpPr>
          <p:nvPr/>
        </p:nvSpPr>
        <p:spPr bwMode="auto">
          <a:xfrm>
            <a:off x="303213" y="7842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s-ES">
              <a:latin typeface="Calibri" charset="0"/>
            </a:endParaRPr>
          </a:p>
        </p:txBody>
      </p:sp>
      <p:sp>
        <p:nvSpPr>
          <p:cNvPr id="20484" name="Line 36"/>
          <p:cNvSpPr>
            <a:spLocks noChangeShapeType="1"/>
          </p:cNvSpPr>
          <p:nvPr/>
        </p:nvSpPr>
        <p:spPr bwMode="auto">
          <a:xfrm>
            <a:off x="395288" y="1555750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485" name="Line 37"/>
          <p:cNvSpPr>
            <a:spLocks noChangeShapeType="1"/>
          </p:cNvSpPr>
          <p:nvPr/>
        </p:nvSpPr>
        <p:spPr bwMode="auto">
          <a:xfrm>
            <a:off x="360363" y="4076700"/>
            <a:ext cx="2411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486" name="Oval 38"/>
          <p:cNvSpPr>
            <a:spLocks noChangeArrowheads="1"/>
          </p:cNvSpPr>
          <p:nvPr/>
        </p:nvSpPr>
        <p:spPr bwMode="auto">
          <a:xfrm>
            <a:off x="755650" y="37893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87" name="Oval 39"/>
          <p:cNvSpPr>
            <a:spLocks noChangeArrowheads="1"/>
          </p:cNvSpPr>
          <p:nvPr/>
        </p:nvSpPr>
        <p:spPr bwMode="auto">
          <a:xfrm>
            <a:off x="1042988" y="35004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88" name="Oval 40"/>
          <p:cNvSpPr>
            <a:spLocks noChangeArrowheads="1"/>
          </p:cNvSpPr>
          <p:nvPr/>
        </p:nvSpPr>
        <p:spPr bwMode="auto">
          <a:xfrm>
            <a:off x="900113" y="36449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89" name="Oval 41"/>
          <p:cNvSpPr>
            <a:spLocks noChangeArrowheads="1"/>
          </p:cNvSpPr>
          <p:nvPr/>
        </p:nvSpPr>
        <p:spPr bwMode="auto">
          <a:xfrm>
            <a:off x="1258888" y="32845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90" name="Oval 42"/>
          <p:cNvSpPr>
            <a:spLocks noChangeArrowheads="1"/>
          </p:cNvSpPr>
          <p:nvPr/>
        </p:nvSpPr>
        <p:spPr bwMode="auto">
          <a:xfrm>
            <a:off x="1546225" y="29972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91" name="Oval 43"/>
          <p:cNvSpPr>
            <a:spLocks noChangeArrowheads="1"/>
          </p:cNvSpPr>
          <p:nvPr/>
        </p:nvSpPr>
        <p:spPr bwMode="auto">
          <a:xfrm>
            <a:off x="1906588" y="27082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92" name="Oval 44"/>
          <p:cNvSpPr>
            <a:spLocks noChangeArrowheads="1"/>
          </p:cNvSpPr>
          <p:nvPr/>
        </p:nvSpPr>
        <p:spPr bwMode="auto">
          <a:xfrm>
            <a:off x="2051050" y="25654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93" name="Oval 45"/>
          <p:cNvSpPr>
            <a:spLocks noChangeArrowheads="1"/>
          </p:cNvSpPr>
          <p:nvPr/>
        </p:nvSpPr>
        <p:spPr bwMode="auto">
          <a:xfrm>
            <a:off x="2268538" y="23495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94" name="Text Box 46"/>
          <p:cNvSpPr txBox="1">
            <a:spLocks noChangeArrowheads="1"/>
          </p:cNvSpPr>
          <p:nvPr/>
        </p:nvSpPr>
        <p:spPr bwMode="auto">
          <a:xfrm>
            <a:off x="6516688" y="4221163"/>
            <a:ext cx="230346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20495" name="Text Box 47"/>
          <p:cNvSpPr txBox="1">
            <a:spLocks noChangeArrowheads="1"/>
          </p:cNvSpPr>
          <p:nvPr/>
        </p:nvSpPr>
        <p:spPr bwMode="auto">
          <a:xfrm rot="-5400000">
            <a:off x="-1040606" y="2597944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20496" name="Oval 48"/>
          <p:cNvSpPr>
            <a:spLocks noChangeArrowheads="1"/>
          </p:cNvSpPr>
          <p:nvPr/>
        </p:nvSpPr>
        <p:spPr bwMode="auto">
          <a:xfrm>
            <a:off x="1403350" y="31416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97" name="Oval 49"/>
          <p:cNvSpPr>
            <a:spLocks noChangeArrowheads="1"/>
          </p:cNvSpPr>
          <p:nvPr/>
        </p:nvSpPr>
        <p:spPr bwMode="auto">
          <a:xfrm>
            <a:off x="1762125" y="28527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498" name="Line 50"/>
          <p:cNvSpPr>
            <a:spLocks noChangeShapeType="1"/>
          </p:cNvSpPr>
          <p:nvPr/>
        </p:nvSpPr>
        <p:spPr bwMode="auto">
          <a:xfrm>
            <a:off x="6407150" y="169862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499" name="Line 51"/>
          <p:cNvSpPr>
            <a:spLocks noChangeShapeType="1"/>
          </p:cNvSpPr>
          <p:nvPr/>
        </p:nvSpPr>
        <p:spPr bwMode="auto">
          <a:xfrm>
            <a:off x="6407150" y="421957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00" name="Text Box 60"/>
          <p:cNvSpPr txBox="1">
            <a:spLocks noChangeArrowheads="1"/>
          </p:cNvSpPr>
          <p:nvPr/>
        </p:nvSpPr>
        <p:spPr bwMode="auto">
          <a:xfrm rot="-5400000">
            <a:off x="4971256" y="2740820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20501" name="Line 63"/>
          <p:cNvSpPr>
            <a:spLocks noChangeShapeType="1"/>
          </p:cNvSpPr>
          <p:nvPr/>
        </p:nvSpPr>
        <p:spPr bwMode="auto">
          <a:xfrm>
            <a:off x="3311525" y="1698625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02" name="Line 64"/>
          <p:cNvSpPr>
            <a:spLocks noChangeShapeType="1"/>
          </p:cNvSpPr>
          <p:nvPr/>
        </p:nvSpPr>
        <p:spPr bwMode="auto">
          <a:xfrm>
            <a:off x="3311525" y="4219575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03" name="Oval 65"/>
          <p:cNvSpPr>
            <a:spLocks noChangeArrowheads="1"/>
          </p:cNvSpPr>
          <p:nvPr/>
        </p:nvSpPr>
        <p:spPr bwMode="auto">
          <a:xfrm>
            <a:off x="3851275" y="32845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04" name="Oval 66"/>
          <p:cNvSpPr>
            <a:spLocks noChangeArrowheads="1"/>
          </p:cNvSpPr>
          <p:nvPr/>
        </p:nvSpPr>
        <p:spPr bwMode="auto">
          <a:xfrm>
            <a:off x="3635375" y="36449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05" name="Oval 67"/>
          <p:cNvSpPr>
            <a:spLocks noChangeArrowheads="1"/>
          </p:cNvSpPr>
          <p:nvPr/>
        </p:nvSpPr>
        <p:spPr bwMode="auto">
          <a:xfrm>
            <a:off x="4140200" y="35004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06" name="Oval 68"/>
          <p:cNvSpPr>
            <a:spLocks noChangeArrowheads="1"/>
          </p:cNvSpPr>
          <p:nvPr/>
        </p:nvSpPr>
        <p:spPr bwMode="auto">
          <a:xfrm>
            <a:off x="4211638" y="32131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07" name="Oval 69"/>
          <p:cNvSpPr>
            <a:spLocks noChangeArrowheads="1"/>
          </p:cNvSpPr>
          <p:nvPr/>
        </p:nvSpPr>
        <p:spPr bwMode="auto">
          <a:xfrm>
            <a:off x="4535488" y="31400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08" name="Oval 70"/>
          <p:cNvSpPr>
            <a:spLocks noChangeArrowheads="1"/>
          </p:cNvSpPr>
          <p:nvPr/>
        </p:nvSpPr>
        <p:spPr bwMode="auto">
          <a:xfrm>
            <a:off x="4716463" y="24923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09" name="Oval 71"/>
          <p:cNvSpPr>
            <a:spLocks noChangeArrowheads="1"/>
          </p:cNvSpPr>
          <p:nvPr/>
        </p:nvSpPr>
        <p:spPr bwMode="auto">
          <a:xfrm>
            <a:off x="5040313" y="27797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10" name="Oval 72"/>
          <p:cNvSpPr>
            <a:spLocks noChangeArrowheads="1"/>
          </p:cNvSpPr>
          <p:nvPr/>
        </p:nvSpPr>
        <p:spPr bwMode="auto">
          <a:xfrm>
            <a:off x="5148263" y="23495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11" name="Text Box 73"/>
          <p:cNvSpPr txBox="1">
            <a:spLocks noChangeArrowheads="1"/>
          </p:cNvSpPr>
          <p:nvPr/>
        </p:nvSpPr>
        <p:spPr bwMode="auto">
          <a:xfrm rot="-5400000">
            <a:off x="1875631" y="2740820"/>
            <a:ext cx="244792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performance</a:t>
            </a:r>
            <a:endParaRPr lang="es-ES" dirty="0">
              <a:latin typeface="Calibri" charset="0"/>
            </a:endParaRPr>
          </a:p>
        </p:txBody>
      </p:sp>
      <p:sp>
        <p:nvSpPr>
          <p:cNvPr id="20512" name="Oval 74"/>
          <p:cNvSpPr>
            <a:spLocks noChangeArrowheads="1"/>
          </p:cNvSpPr>
          <p:nvPr/>
        </p:nvSpPr>
        <p:spPr bwMode="auto">
          <a:xfrm>
            <a:off x="4787900" y="2781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13" name="Oval 75"/>
          <p:cNvSpPr>
            <a:spLocks noChangeArrowheads="1"/>
          </p:cNvSpPr>
          <p:nvPr/>
        </p:nvSpPr>
        <p:spPr bwMode="auto">
          <a:xfrm>
            <a:off x="4356100" y="2781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14" name="Text Box 76"/>
          <p:cNvSpPr txBox="1">
            <a:spLocks noChangeArrowheads="1"/>
          </p:cNvSpPr>
          <p:nvPr/>
        </p:nvSpPr>
        <p:spPr bwMode="auto">
          <a:xfrm>
            <a:off x="3419475" y="4221163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20515" name="Text Box 77"/>
          <p:cNvSpPr txBox="1">
            <a:spLocks noChangeArrowheads="1"/>
          </p:cNvSpPr>
          <p:nvPr/>
        </p:nvSpPr>
        <p:spPr bwMode="auto">
          <a:xfrm>
            <a:off x="611188" y="4149725"/>
            <a:ext cx="2303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IQ</a:t>
            </a:r>
            <a:endParaRPr lang="es-ES" dirty="0">
              <a:latin typeface="Calibri" charset="0"/>
            </a:endParaRPr>
          </a:p>
        </p:txBody>
      </p:sp>
      <p:sp>
        <p:nvSpPr>
          <p:cNvPr id="20516" name="Text Box 78"/>
          <p:cNvSpPr txBox="1">
            <a:spLocks noChangeArrowheads="1"/>
          </p:cNvSpPr>
          <p:nvPr/>
        </p:nvSpPr>
        <p:spPr bwMode="auto">
          <a:xfrm>
            <a:off x="179388" y="4941888"/>
            <a:ext cx="2592387" cy="36933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>
                <a:latin typeface="Calibri" charset="0"/>
              </a:rPr>
              <a:t>Perfect</a:t>
            </a:r>
            <a:r>
              <a:rPr lang="es-ES" dirty="0" smtClean="0">
                <a:latin typeface="Calibri" charset="0"/>
              </a:rPr>
              <a:t> linear </a:t>
            </a:r>
            <a:r>
              <a:rPr lang="es-ES" dirty="0" err="1" smtClean="0">
                <a:latin typeface="Calibri" charset="0"/>
              </a:rPr>
              <a:t>relation</a:t>
            </a:r>
            <a:endParaRPr lang="es-ES" dirty="0">
              <a:latin typeface="Calibri" charset="0"/>
            </a:endParaRPr>
          </a:p>
        </p:txBody>
      </p:sp>
      <p:sp>
        <p:nvSpPr>
          <p:cNvPr id="20517" name="Text Box 79"/>
          <p:cNvSpPr txBox="1">
            <a:spLocks noChangeArrowheads="1"/>
          </p:cNvSpPr>
          <p:nvPr/>
        </p:nvSpPr>
        <p:spPr bwMode="auto">
          <a:xfrm>
            <a:off x="6372225" y="5084763"/>
            <a:ext cx="2376488" cy="366712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>
                <a:latin typeface="Calibri" charset="0"/>
              </a:rPr>
              <a:t>Weak</a:t>
            </a:r>
            <a:r>
              <a:rPr lang="es-ES" dirty="0" smtClean="0">
                <a:latin typeface="Calibri" charset="0"/>
              </a:rPr>
              <a:t> linear </a:t>
            </a:r>
            <a:r>
              <a:rPr lang="es-ES" dirty="0" err="1" smtClean="0">
                <a:latin typeface="Calibri" charset="0"/>
              </a:rPr>
              <a:t>relation</a:t>
            </a:r>
            <a:endParaRPr lang="es-ES" dirty="0">
              <a:latin typeface="Calibri" charset="0"/>
            </a:endParaRPr>
          </a:p>
        </p:txBody>
      </p:sp>
      <p:sp>
        <p:nvSpPr>
          <p:cNvPr id="20518" name="Line 80"/>
          <p:cNvSpPr>
            <a:spLocks noChangeShapeType="1"/>
          </p:cNvSpPr>
          <p:nvPr/>
        </p:nvSpPr>
        <p:spPr bwMode="auto">
          <a:xfrm>
            <a:off x="2916238" y="1268413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19" name="Line 81"/>
          <p:cNvSpPr>
            <a:spLocks noChangeShapeType="1"/>
          </p:cNvSpPr>
          <p:nvPr/>
        </p:nvSpPr>
        <p:spPr bwMode="auto">
          <a:xfrm>
            <a:off x="6084888" y="1341438"/>
            <a:ext cx="0" cy="381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0520" name="Text Box 82"/>
          <p:cNvSpPr txBox="1">
            <a:spLocks noChangeArrowheads="1"/>
          </p:cNvSpPr>
          <p:nvPr/>
        </p:nvSpPr>
        <p:spPr bwMode="auto">
          <a:xfrm>
            <a:off x="3635375" y="5013325"/>
            <a:ext cx="2016125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>
                <a:latin typeface="Calibri" charset="0"/>
              </a:rPr>
              <a:t>Strong</a:t>
            </a:r>
            <a:r>
              <a:rPr lang="es-ES" dirty="0" smtClean="0">
                <a:latin typeface="Calibri" charset="0"/>
              </a:rPr>
              <a:t> linear </a:t>
            </a:r>
            <a:r>
              <a:rPr lang="es-ES" dirty="0" err="1" smtClean="0">
                <a:latin typeface="Calibri" charset="0"/>
              </a:rPr>
              <a:t>relation</a:t>
            </a:r>
            <a:endParaRPr lang="es-ES" dirty="0">
              <a:latin typeface="Calibri" charset="0"/>
            </a:endParaRPr>
          </a:p>
        </p:txBody>
      </p:sp>
      <p:sp>
        <p:nvSpPr>
          <p:cNvPr id="20521" name="Oval 83"/>
          <p:cNvSpPr>
            <a:spLocks noChangeArrowheads="1"/>
          </p:cNvSpPr>
          <p:nvPr/>
        </p:nvSpPr>
        <p:spPr bwMode="auto">
          <a:xfrm>
            <a:off x="6877050" y="29972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22" name="Oval 84"/>
          <p:cNvSpPr>
            <a:spLocks noChangeArrowheads="1"/>
          </p:cNvSpPr>
          <p:nvPr/>
        </p:nvSpPr>
        <p:spPr bwMode="auto">
          <a:xfrm>
            <a:off x="6767513" y="36464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23" name="Oval 85"/>
          <p:cNvSpPr>
            <a:spLocks noChangeArrowheads="1"/>
          </p:cNvSpPr>
          <p:nvPr/>
        </p:nvSpPr>
        <p:spPr bwMode="auto">
          <a:xfrm>
            <a:off x="7596188" y="35004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24" name="Oval 86"/>
          <p:cNvSpPr>
            <a:spLocks noChangeArrowheads="1"/>
          </p:cNvSpPr>
          <p:nvPr/>
        </p:nvSpPr>
        <p:spPr bwMode="auto">
          <a:xfrm>
            <a:off x="7235825" y="29972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25" name="Oval 87"/>
          <p:cNvSpPr>
            <a:spLocks noChangeArrowheads="1"/>
          </p:cNvSpPr>
          <p:nvPr/>
        </p:nvSpPr>
        <p:spPr bwMode="auto">
          <a:xfrm>
            <a:off x="7740650" y="28527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26" name="Oval 88"/>
          <p:cNvSpPr>
            <a:spLocks noChangeArrowheads="1"/>
          </p:cNvSpPr>
          <p:nvPr/>
        </p:nvSpPr>
        <p:spPr bwMode="auto">
          <a:xfrm>
            <a:off x="8388350" y="25654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27" name="Oval 89"/>
          <p:cNvSpPr>
            <a:spLocks noChangeArrowheads="1"/>
          </p:cNvSpPr>
          <p:nvPr/>
        </p:nvSpPr>
        <p:spPr bwMode="auto">
          <a:xfrm>
            <a:off x="8027988" y="31416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28" name="Oval 90"/>
          <p:cNvSpPr>
            <a:spLocks noChangeArrowheads="1"/>
          </p:cNvSpPr>
          <p:nvPr/>
        </p:nvSpPr>
        <p:spPr bwMode="auto">
          <a:xfrm>
            <a:off x="8532813" y="191611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29" name="Oval 91"/>
          <p:cNvSpPr>
            <a:spLocks noChangeArrowheads="1"/>
          </p:cNvSpPr>
          <p:nvPr/>
        </p:nvSpPr>
        <p:spPr bwMode="auto">
          <a:xfrm>
            <a:off x="7956550" y="21336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30" name="Oval 92"/>
          <p:cNvSpPr>
            <a:spLocks noChangeArrowheads="1"/>
          </p:cNvSpPr>
          <p:nvPr/>
        </p:nvSpPr>
        <p:spPr bwMode="auto">
          <a:xfrm>
            <a:off x="7380288" y="24923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0531" name="Text Box 93"/>
          <p:cNvSpPr txBox="1">
            <a:spLocks noChangeArrowheads="1"/>
          </p:cNvSpPr>
          <p:nvPr/>
        </p:nvSpPr>
        <p:spPr bwMode="auto">
          <a:xfrm>
            <a:off x="395288" y="5949950"/>
            <a:ext cx="83534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Now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need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index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that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report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extent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to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which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both</a:t>
            </a:r>
            <a:r>
              <a:rPr lang="es-ES" dirty="0">
                <a:latin typeface="Calibri" charset="0"/>
              </a:rPr>
              <a:t> X and Y are </a:t>
            </a:r>
            <a:r>
              <a:rPr lang="es-ES" dirty="0" err="1">
                <a:latin typeface="Calibri" charset="0"/>
              </a:rPr>
              <a:t>related</a:t>
            </a:r>
            <a:r>
              <a:rPr lang="es-ES" dirty="0">
                <a:latin typeface="Calibri" charset="0"/>
              </a:rPr>
              <a:t>, and </a:t>
            </a:r>
            <a:r>
              <a:rPr lang="es-ES" dirty="0" err="1">
                <a:latin typeface="Calibri" charset="0"/>
              </a:rPr>
              <a:t>if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positive </a:t>
            </a:r>
            <a:r>
              <a:rPr lang="es-ES" dirty="0" err="1">
                <a:latin typeface="Calibri" charset="0"/>
              </a:rPr>
              <a:t>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negative</a:t>
            </a:r>
            <a:endParaRPr lang="es-ES" dirty="0"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err="1" smtClean="0">
                <a:latin typeface="Calibri" charset="0"/>
              </a:rPr>
              <a:t>Covariance</a:t>
            </a:r>
            <a:r>
              <a:rPr lang="es-ES" sz="2400" dirty="0" smtClean="0">
                <a:latin typeface="Calibri" charset="0"/>
              </a:rPr>
              <a:t> and </a:t>
            </a:r>
            <a:r>
              <a:rPr lang="es-ES" sz="2400" dirty="0" err="1" smtClean="0">
                <a:latin typeface="Calibri" charset="0"/>
              </a:rPr>
              <a:t>Pearson’s</a:t>
            </a:r>
            <a:r>
              <a:rPr lang="es-ES" sz="2400" dirty="0" smtClean="0">
                <a:latin typeface="Calibri" charset="0"/>
              </a:rPr>
              <a:t> </a:t>
            </a:r>
            <a:r>
              <a:rPr lang="es-ES" sz="2400" dirty="0" err="1" smtClean="0">
                <a:latin typeface="Calibri" charset="0"/>
              </a:rPr>
              <a:t>index</a:t>
            </a:r>
            <a:endParaRPr lang="es-ES" sz="2400" dirty="0">
              <a:latin typeface="Calibri" charset="0"/>
            </a:endParaRP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303213" y="784225"/>
            <a:ext cx="1841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endParaRPr lang="es-ES">
              <a:latin typeface="Calibri" charset="0"/>
            </a:endParaRPr>
          </a:p>
        </p:txBody>
      </p:sp>
      <p:sp>
        <p:nvSpPr>
          <p:cNvPr id="21508" name="Line 21"/>
          <p:cNvSpPr>
            <a:spLocks noChangeShapeType="1"/>
          </p:cNvSpPr>
          <p:nvPr/>
        </p:nvSpPr>
        <p:spPr bwMode="auto">
          <a:xfrm>
            <a:off x="395288" y="763588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09" name="Line 22"/>
          <p:cNvSpPr>
            <a:spLocks noChangeShapeType="1"/>
          </p:cNvSpPr>
          <p:nvPr/>
        </p:nvSpPr>
        <p:spPr bwMode="auto">
          <a:xfrm>
            <a:off x="395288" y="3284538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10" name="Oval 23"/>
          <p:cNvSpPr>
            <a:spLocks noChangeArrowheads="1"/>
          </p:cNvSpPr>
          <p:nvPr/>
        </p:nvSpPr>
        <p:spPr bwMode="auto">
          <a:xfrm>
            <a:off x="935038" y="23495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11" name="Oval 24"/>
          <p:cNvSpPr>
            <a:spLocks noChangeArrowheads="1"/>
          </p:cNvSpPr>
          <p:nvPr/>
        </p:nvSpPr>
        <p:spPr bwMode="auto">
          <a:xfrm>
            <a:off x="719138" y="27098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12" name="Oval 25"/>
          <p:cNvSpPr>
            <a:spLocks noChangeArrowheads="1"/>
          </p:cNvSpPr>
          <p:nvPr/>
        </p:nvSpPr>
        <p:spPr bwMode="auto">
          <a:xfrm>
            <a:off x="1223963" y="25654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13" name="Oval 26"/>
          <p:cNvSpPr>
            <a:spLocks noChangeArrowheads="1"/>
          </p:cNvSpPr>
          <p:nvPr/>
        </p:nvSpPr>
        <p:spPr bwMode="auto">
          <a:xfrm>
            <a:off x="1295400" y="22780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14" name="Oval 27"/>
          <p:cNvSpPr>
            <a:spLocks noChangeArrowheads="1"/>
          </p:cNvSpPr>
          <p:nvPr/>
        </p:nvSpPr>
        <p:spPr bwMode="auto">
          <a:xfrm>
            <a:off x="1619250" y="22050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15" name="Oval 28"/>
          <p:cNvSpPr>
            <a:spLocks noChangeArrowheads="1"/>
          </p:cNvSpPr>
          <p:nvPr/>
        </p:nvSpPr>
        <p:spPr bwMode="auto">
          <a:xfrm>
            <a:off x="1800225" y="15573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16" name="Oval 29"/>
          <p:cNvSpPr>
            <a:spLocks noChangeArrowheads="1"/>
          </p:cNvSpPr>
          <p:nvPr/>
        </p:nvSpPr>
        <p:spPr bwMode="auto">
          <a:xfrm>
            <a:off x="2124075" y="184467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17" name="Oval 30"/>
          <p:cNvSpPr>
            <a:spLocks noChangeArrowheads="1"/>
          </p:cNvSpPr>
          <p:nvPr/>
        </p:nvSpPr>
        <p:spPr bwMode="auto">
          <a:xfrm>
            <a:off x="2232025" y="14144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18" name="Text Box 31"/>
          <p:cNvSpPr txBox="1">
            <a:spLocks noChangeArrowheads="1"/>
          </p:cNvSpPr>
          <p:nvPr/>
        </p:nvSpPr>
        <p:spPr bwMode="auto">
          <a:xfrm rot="-5400000">
            <a:off x="-1040606" y="1805781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Calibri" charset="0"/>
              </a:rPr>
              <a:t>rendimiento</a:t>
            </a:r>
          </a:p>
        </p:txBody>
      </p:sp>
      <p:sp>
        <p:nvSpPr>
          <p:cNvPr id="21519" name="Oval 32"/>
          <p:cNvSpPr>
            <a:spLocks noChangeArrowheads="1"/>
          </p:cNvSpPr>
          <p:nvPr/>
        </p:nvSpPr>
        <p:spPr bwMode="auto">
          <a:xfrm>
            <a:off x="1871663" y="18462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20" name="Oval 33"/>
          <p:cNvSpPr>
            <a:spLocks noChangeArrowheads="1"/>
          </p:cNvSpPr>
          <p:nvPr/>
        </p:nvSpPr>
        <p:spPr bwMode="auto">
          <a:xfrm>
            <a:off x="1439863" y="1846263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21" name="Text Box 34"/>
          <p:cNvSpPr txBox="1">
            <a:spLocks noChangeArrowheads="1"/>
          </p:cNvSpPr>
          <p:nvPr/>
        </p:nvSpPr>
        <p:spPr bwMode="auto">
          <a:xfrm>
            <a:off x="503238" y="3286125"/>
            <a:ext cx="2303462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Calibri" charset="0"/>
              </a:rPr>
              <a:t>inteligencia</a:t>
            </a:r>
          </a:p>
        </p:txBody>
      </p:sp>
      <p:sp>
        <p:nvSpPr>
          <p:cNvPr id="21522" name="Text Box 51"/>
          <p:cNvSpPr txBox="1">
            <a:spLocks noChangeArrowheads="1"/>
          </p:cNvSpPr>
          <p:nvPr/>
        </p:nvSpPr>
        <p:spPr bwMode="auto">
          <a:xfrm>
            <a:off x="3348038" y="1700213"/>
            <a:ext cx="5327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dirty="0" err="1" smtClean="0">
                <a:latin typeface="Calibri" charset="0"/>
              </a:rPr>
              <a:t>when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linear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smtClean="0">
                <a:latin typeface="Calibri" charset="0"/>
              </a:rPr>
              <a:t>positive: </a:t>
            </a:r>
            <a:r>
              <a:rPr lang="es-ES" dirty="0" err="1" smtClean="0">
                <a:latin typeface="Calibri" charset="0"/>
              </a:rPr>
              <a:t>When</a:t>
            </a:r>
            <a:r>
              <a:rPr lang="es-ES" dirty="0" smtClean="0">
                <a:latin typeface="Calibri" charset="0"/>
              </a:rPr>
              <a:t> X </a:t>
            </a:r>
            <a:r>
              <a:rPr lang="es-ES" dirty="0" err="1" smtClean="0">
                <a:latin typeface="Calibri" charset="0"/>
              </a:rPr>
              <a:t>is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above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its</a:t>
            </a:r>
            <a:r>
              <a:rPr lang="es-ES" dirty="0" smtClean="0">
                <a:latin typeface="Calibri" charset="0"/>
              </a:rPr>
              <a:t> mean, Y </a:t>
            </a:r>
            <a:r>
              <a:rPr lang="es-ES" dirty="0" err="1" smtClean="0">
                <a:latin typeface="Calibri" charset="0"/>
              </a:rPr>
              <a:t>is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typically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above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its</a:t>
            </a:r>
            <a:r>
              <a:rPr lang="es-ES" dirty="0" smtClean="0">
                <a:latin typeface="Calibri" charset="0"/>
              </a:rPr>
              <a:t> mean</a:t>
            </a:r>
            <a:endParaRPr lang="es-ES" dirty="0">
              <a:latin typeface="Calibri" charset="0"/>
            </a:endParaRPr>
          </a:p>
        </p:txBody>
      </p:sp>
      <p:sp>
        <p:nvSpPr>
          <p:cNvPr id="21523" name="Text Box 52"/>
          <p:cNvSpPr txBox="1">
            <a:spLocks noChangeArrowheads="1"/>
          </p:cNvSpPr>
          <p:nvPr/>
        </p:nvSpPr>
        <p:spPr bwMode="auto">
          <a:xfrm>
            <a:off x="504825" y="6237288"/>
            <a:ext cx="23034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Calibri" charset="0"/>
              </a:rPr>
              <a:t>inteligencia</a:t>
            </a:r>
          </a:p>
        </p:txBody>
      </p:sp>
      <p:sp>
        <p:nvSpPr>
          <p:cNvPr id="21524" name="Line 53"/>
          <p:cNvSpPr>
            <a:spLocks noChangeShapeType="1"/>
          </p:cNvSpPr>
          <p:nvPr/>
        </p:nvSpPr>
        <p:spPr bwMode="auto">
          <a:xfrm>
            <a:off x="395288" y="3714750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25" name="Line 54"/>
          <p:cNvSpPr>
            <a:spLocks noChangeShapeType="1"/>
          </p:cNvSpPr>
          <p:nvPr/>
        </p:nvSpPr>
        <p:spPr bwMode="auto">
          <a:xfrm>
            <a:off x="395288" y="6235700"/>
            <a:ext cx="2736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ES"/>
          </a:p>
        </p:txBody>
      </p:sp>
      <p:sp>
        <p:nvSpPr>
          <p:cNvPr id="21526" name="Oval 55"/>
          <p:cNvSpPr>
            <a:spLocks noChangeArrowheads="1"/>
          </p:cNvSpPr>
          <p:nvPr/>
        </p:nvSpPr>
        <p:spPr bwMode="auto">
          <a:xfrm>
            <a:off x="1008063" y="51577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27" name="Oval 56"/>
          <p:cNvSpPr>
            <a:spLocks noChangeArrowheads="1"/>
          </p:cNvSpPr>
          <p:nvPr/>
        </p:nvSpPr>
        <p:spPr bwMode="auto">
          <a:xfrm>
            <a:off x="1189038" y="544353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28" name="Oval 57"/>
          <p:cNvSpPr>
            <a:spLocks noChangeArrowheads="1"/>
          </p:cNvSpPr>
          <p:nvPr/>
        </p:nvSpPr>
        <p:spPr bwMode="auto">
          <a:xfrm>
            <a:off x="1728788" y="56610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29" name="Oval 58"/>
          <p:cNvSpPr>
            <a:spLocks noChangeArrowheads="1"/>
          </p:cNvSpPr>
          <p:nvPr/>
        </p:nvSpPr>
        <p:spPr bwMode="auto">
          <a:xfrm>
            <a:off x="1008063" y="47974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30" name="Oval 59"/>
          <p:cNvSpPr>
            <a:spLocks noChangeArrowheads="1"/>
          </p:cNvSpPr>
          <p:nvPr/>
        </p:nvSpPr>
        <p:spPr bwMode="auto">
          <a:xfrm>
            <a:off x="1619250" y="51562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31" name="Oval 60"/>
          <p:cNvSpPr>
            <a:spLocks noChangeArrowheads="1"/>
          </p:cNvSpPr>
          <p:nvPr/>
        </p:nvSpPr>
        <p:spPr bwMode="auto">
          <a:xfrm>
            <a:off x="1439863" y="5373688"/>
            <a:ext cx="73025" cy="7143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32" name="Oval 61"/>
          <p:cNvSpPr>
            <a:spLocks noChangeArrowheads="1"/>
          </p:cNvSpPr>
          <p:nvPr/>
        </p:nvSpPr>
        <p:spPr bwMode="auto">
          <a:xfrm>
            <a:off x="2160588" y="56610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33" name="Oval 62"/>
          <p:cNvSpPr>
            <a:spLocks noChangeArrowheads="1"/>
          </p:cNvSpPr>
          <p:nvPr/>
        </p:nvSpPr>
        <p:spPr bwMode="auto">
          <a:xfrm>
            <a:off x="2016125" y="5876925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34" name="Text Box 63"/>
          <p:cNvSpPr txBox="1">
            <a:spLocks noChangeArrowheads="1"/>
          </p:cNvSpPr>
          <p:nvPr/>
        </p:nvSpPr>
        <p:spPr bwMode="auto">
          <a:xfrm rot="-5400000">
            <a:off x="-1040606" y="4756944"/>
            <a:ext cx="24479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>
                <a:latin typeface="Calibri" charset="0"/>
              </a:rPr>
              <a:t>rendimiento</a:t>
            </a:r>
          </a:p>
        </p:txBody>
      </p:sp>
      <p:sp>
        <p:nvSpPr>
          <p:cNvPr id="21535" name="Oval 64"/>
          <p:cNvSpPr>
            <a:spLocks noChangeArrowheads="1"/>
          </p:cNvSpPr>
          <p:nvPr/>
        </p:nvSpPr>
        <p:spPr bwMode="auto">
          <a:xfrm>
            <a:off x="1835150" y="53721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36" name="Oval 65"/>
          <p:cNvSpPr>
            <a:spLocks noChangeArrowheads="1"/>
          </p:cNvSpPr>
          <p:nvPr/>
        </p:nvSpPr>
        <p:spPr bwMode="auto">
          <a:xfrm>
            <a:off x="1368425" y="4940300"/>
            <a:ext cx="73025" cy="71438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>
              <a:latin typeface="Calibri" charset="0"/>
            </a:endParaRPr>
          </a:p>
        </p:txBody>
      </p:sp>
      <p:sp>
        <p:nvSpPr>
          <p:cNvPr id="21537" name="Text Box 67"/>
          <p:cNvSpPr txBox="1">
            <a:spLocks noChangeArrowheads="1"/>
          </p:cNvSpPr>
          <p:nvPr/>
        </p:nvSpPr>
        <p:spPr bwMode="auto">
          <a:xfrm>
            <a:off x="3492500" y="4365625"/>
            <a:ext cx="532765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dirty="0" err="1" smtClean="0">
                <a:latin typeface="Calibri" charset="0"/>
              </a:rPr>
              <a:t>when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linear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negative</a:t>
            </a:r>
            <a:r>
              <a:rPr lang="es-ES" dirty="0" smtClean="0">
                <a:latin typeface="Calibri" charset="0"/>
              </a:rPr>
              <a:t>: </a:t>
            </a:r>
            <a:r>
              <a:rPr lang="es-ES" dirty="0" err="1">
                <a:latin typeface="Calibri" charset="0"/>
              </a:rPr>
              <a:t>When</a:t>
            </a:r>
            <a:r>
              <a:rPr lang="es-ES" dirty="0">
                <a:latin typeface="Calibri" charset="0"/>
              </a:rPr>
              <a:t> X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above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its</a:t>
            </a:r>
            <a:r>
              <a:rPr lang="es-ES" dirty="0">
                <a:latin typeface="Calibri" charset="0"/>
              </a:rPr>
              <a:t> mean, Y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typically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below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its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mean</a:t>
            </a:r>
          </a:p>
        </p:txBody>
      </p:sp>
      <p:sp>
        <p:nvSpPr>
          <p:cNvPr id="21538" name="Text Box 68"/>
          <p:cNvSpPr txBox="1">
            <a:spLocks noChangeArrowheads="1"/>
          </p:cNvSpPr>
          <p:nvPr/>
        </p:nvSpPr>
        <p:spPr bwMode="auto">
          <a:xfrm>
            <a:off x="2051050" y="2565400"/>
            <a:ext cx="1008063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>
                <a:latin typeface="Calibri" charset="0"/>
              </a:rPr>
              <a:t>Scenario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1</a:t>
            </a:r>
          </a:p>
        </p:txBody>
      </p:sp>
      <p:sp>
        <p:nvSpPr>
          <p:cNvPr id="21539" name="Text Box 69"/>
          <p:cNvSpPr txBox="1">
            <a:spLocks noChangeArrowheads="1"/>
          </p:cNvSpPr>
          <p:nvPr/>
        </p:nvSpPr>
        <p:spPr bwMode="auto">
          <a:xfrm>
            <a:off x="2268538" y="4797425"/>
            <a:ext cx="1008062" cy="646331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>
                <a:latin typeface="Calibri" charset="0"/>
              </a:rPr>
              <a:t>Scenario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>
                <a:latin typeface="Calibri" charset="0"/>
              </a:rPr>
              <a:t>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err="1" smtClean="0">
                <a:latin typeface="Calibri" charset="0"/>
              </a:rPr>
              <a:t>Covariance</a:t>
            </a:r>
            <a:endParaRPr lang="es-ES" sz="2400" dirty="0">
              <a:latin typeface="Calibri" charset="0"/>
            </a:endParaRPr>
          </a:p>
        </p:txBody>
      </p:sp>
      <p:sp>
        <p:nvSpPr>
          <p:cNvPr id="1028" name="Text Box 34"/>
          <p:cNvSpPr txBox="1">
            <a:spLocks noChangeArrowheads="1"/>
          </p:cNvSpPr>
          <p:nvPr/>
        </p:nvSpPr>
        <p:spPr bwMode="auto">
          <a:xfrm>
            <a:off x="755650" y="1268413"/>
            <a:ext cx="64801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 smtClean="0">
                <a:latin typeface="Calibri" charset="0"/>
              </a:rPr>
              <a:t>Here's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formula: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627313" y="2565400"/>
          <a:ext cx="2736850" cy="1050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7" name="Equation" r:id="rId3" imgW="1587240" imgH="609480" progId="Equation.DSMT4">
                  <p:embed/>
                </p:oleObj>
              </mc:Choice>
              <mc:Fallback>
                <p:oleObj name="Equation" r:id="rId3" imgW="1587240" imgH="60948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27313" y="2565400"/>
                        <a:ext cx="2736850" cy="1050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Text Box 37"/>
          <p:cNvSpPr txBox="1">
            <a:spLocks noChangeArrowheads="1"/>
          </p:cNvSpPr>
          <p:nvPr/>
        </p:nvSpPr>
        <p:spPr bwMode="auto">
          <a:xfrm>
            <a:off x="900113" y="4292600"/>
            <a:ext cx="56880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>
                <a:latin typeface="Calibri" charset="0"/>
              </a:rPr>
              <a:t>In case 1,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covariance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will</a:t>
            </a:r>
            <a:r>
              <a:rPr lang="es-ES" dirty="0">
                <a:latin typeface="Calibri" charset="0"/>
              </a:rPr>
              <a:t> be </a:t>
            </a:r>
            <a:r>
              <a:rPr lang="es-ES" dirty="0" smtClean="0">
                <a:latin typeface="Calibri" charset="0"/>
              </a:rPr>
              <a:t>positive, </a:t>
            </a:r>
            <a:r>
              <a:rPr lang="es-ES" dirty="0">
                <a:latin typeface="Calibri" charset="0"/>
              </a:rPr>
              <a:t>and in case 2,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covariance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will</a:t>
            </a:r>
            <a:r>
              <a:rPr lang="es-ES" dirty="0">
                <a:latin typeface="Calibri" charset="0"/>
              </a:rPr>
              <a:t> be </a:t>
            </a:r>
            <a:r>
              <a:rPr lang="es-ES" dirty="0" err="1" smtClean="0">
                <a:latin typeface="Calibri" charset="0"/>
              </a:rPr>
              <a:t>negative</a:t>
            </a:r>
            <a:r>
              <a:rPr lang="es-ES" dirty="0" smtClean="0">
                <a:latin typeface="Calibri" charset="0"/>
              </a:rPr>
              <a:t>. </a:t>
            </a:r>
            <a:r>
              <a:rPr lang="es-ES" dirty="0" err="1">
                <a:latin typeface="Calibri" charset="0"/>
              </a:rPr>
              <a:t>Therefore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covariance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gives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us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an</a:t>
            </a:r>
            <a:r>
              <a:rPr lang="es-ES" dirty="0">
                <a:latin typeface="Calibri" charset="0"/>
              </a:rPr>
              <a:t> idea of </a:t>
            </a:r>
            <a:r>
              <a:rPr lang="es-ES" dirty="0" err="1">
                <a:latin typeface="Calibri" charset="0"/>
              </a:rPr>
              <a:t>whether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relationship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between</a:t>
            </a:r>
            <a:r>
              <a:rPr lang="es-ES" dirty="0">
                <a:latin typeface="Calibri" charset="0"/>
              </a:rPr>
              <a:t> X and Y </a:t>
            </a:r>
            <a:r>
              <a:rPr lang="es-ES" dirty="0" err="1">
                <a:latin typeface="Calibri" charset="0"/>
              </a:rPr>
              <a:t>is</a:t>
            </a:r>
            <a:r>
              <a:rPr lang="es-ES" dirty="0">
                <a:latin typeface="Calibri" charset="0"/>
              </a:rPr>
              <a:t> positive </a:t>
            </a:r>
            <a:r>
              <a:rPr lang="es-ES" dirty="0" err="1">
                <a:latin typeface="Calibri" charset="0"/>
              </a:rPr>
              <a:t>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negative</a:t>
            </a:r>
            <a:r>
              <a:rPr lang="es-ES" dirty="0">
                <a:latin typeface="Calibri" charset="0"/>
              </a:rPr>
              <a:t>.</a:t>
            </a:r>
          </a:p>
        </p:txBody>
      </p:sp>
      <p:sp>
        <p:nvSpPr>
          <p:cNvPr id="1030" name="Text Box 38"/>
          <p:cNvSpPr txBox="1">
            <a:spLocks noChangeArrowheads="1"/>
          </p:cNvSpPr>
          <p:nvPr/>
        </p:nvSpPr>
        <p:spPr bwMode="auto">
          <a:xfrm>
            <a:off x="684213" y="5805488"/>
            <a:ext cx="8064500" cy="91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Problem</a:t>
            </a:r>
            <a:r>
              <a:rPr lang="es-ES" dirty="0">
                <a:latin typeface="Calibri" charset="0"/>
              </a:rPr>
              <a:t>: </a:t>
            </a:r>
            <a:r>
              <a:rPr lang="es-ES" dirty="0" err="1" smtClean="0">
                <a:latin typeface="Calibri" charset="0"/>
              </a:rPr>
              <a:t>the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covariance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is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not</a:t>
            </a:r>
            <a:r>
              <a:rPr lang="es-ES" dirty="0" smtClean="0">
                <a:latin typeface="Calibri" charset="0"/>
              </a:rPr>
              <a:t> a </a:t>
            </a:r>
            <a:r>
              <a:rPr lang="es-ES" dirty="0" err="1">
                <a:latin typeface="Calibri" charset="0"/>
              </a:rPr>
              <a:t>bounded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index</a:t>
            </a:r>
            <a:r>
              <a:rPr lang="es-ES" dirty="0">
                <a:latin typeface="Calibri" charset="0"/>
              </a:rPr>
              <a:t> (</a:t>
            </a:r>
            <a:r>
              <a:rPr lang="es-ES" dirty="0" err="1">
                <a:latin typeface="Calibri" charset="0"/>
              </a:rPr>
              <a:t>e.g</a:t>
            </a:r>
            <a:r>
              <a:rPr lang="es-ES" dirty="0">
                <a:latin typeface="Calibri" charset="0"/>
              </a:rPr>
              <a:t>., </a:t>
            </a:r>
            <a:r>
              <a:rPr lang="es-ES" dirty="0" err="1">
                <a:latin typeface="Calibri" charset="0"/>
              </a:rPr>
              <a:t>how</a:t>
            </a:r>
            <a:r>
              <a:rPr lang="es-ES" dirty="0">
                <a:latin typeface="Calibri" charset="0"/>
              </a:rPr>
              <a:t> to </a:t>
            </a:r>
            <a:r>
              <a:rPr lang="es-ES" dirty="0" err="1">
                <a:latin typeface="Calibri" charset="0"/>
              </a:rPr>
              <a:t>interpret</a:t>
            </a:r>
            <a:r>
              <a:rPr lang="es-ES" dirty="0">
                <a:latin typeface="Calibri" charset="0"/>
              </a:rPr>
              <a:t> a </a:t>
            </a:r>
            <a:r>
              <a:rPr lang="es-ES" dirty="0" err="1">
                <a:latin typeface="Calibri" charset="0"/>
              </a:rPr>
              <a:t>covariance</a:t>
            </a:r>
            <a:r>
              <a:rPr lang="es-ES" dirty="0">
                <a:latin typeface="Calibri" charset="0"/>
              </a:rPr>
              <a:t> of 6 in </a:t>
            </a:r>
            <a:r>
              <a:rPr lang="es-ES" dirty="0" err="1">
                <a:latin typeface="Calibri" charset="0"/>
              </a:rPr>
              <a:t>terms</a:t>
            </a:r>
            <a:r>
              <a:rPr lang="es-ES" dirty="0">
                <a:latin typeface="Calibri" charset="0"/>
              </a:rPr>
              <a:t> of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degree</a:t>
            </a:r>
            <a:r>
              <a:rPr lang="es-ES" dirty="0">
                <a:latin typeface="Calibri" charset="0"/>
              </a:rPr>
              <a:t> of </a:t>
            </a:r>
            <a:r>
              <a:rPr lang="es-ES" dirty="0" err="1" smtClean="0">
                <a:latin typeface="Calibri" charset="0"/>
              </a:rPr>
              <a:t>association</a:t>
            </a:r>
            <a:r>
              <a:rPr lang="es-ES" dirty="0" smtClean="0">
                <a:latin typeface="Calibri" charset="0"/>
              </a:rPr>
              <a:t>?)</a:t>
            </a:r>
            <a:r>
              <a:rPr lang="es-ES" dirty="0">
                <a:latin typeface="Calibri" charset="0"/>
              </a:rPr>
              <a:t>, and </a:t>
            </a:r>
            <a:r>
              <a:rPr lang="es-ES" dirty="0" err="1">
                <a:latin typeface="Calibri" charset="0"/>
              </a:rPr>
              <a:t>does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not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account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for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>
                <a:latin typeface="Calibri" charset="0"/>
              </a:rPr>
              <a:t>variability</a:t>
            </a:r>
            <a:r>
              <a:rPr lang="es-ES" dirty="0">
                <a:latin typeface="Calibri" charset="0"/>
              </a:rPr>
              <a:t> of </a:t>
            </a: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variables. So </a:t>
            </a:r>
            <a:r>
              <a:rPr lang="es-ES" dirty="0" err="1" smtClean="0">
                <a:latin typeface="Calibri" charset="0"/>
              </a:rPr>
              <a:t>we</a:t>
            </a:r>
            <a:r>
              <a:rPr lang="es-ES" dirty="0" smtClean="0">
                <a:latin typeface="Calibri" charset="0"/>
              </a:rPr>
              <a:t> use </a:t>
            </a:r>
            <a:r>
              <a:rPr lang="es-ES" dirty="0" err="1" smtClean="0">
                <a:latin typeface="Calibri" charset="0"/>
              </a:rPr>
              <a:t>another</a:t>
            </a:r>
            <a:r>
              <a:rPr lang="es-ES" dirty="0" smtClean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index</a:t>
            </a:r>
            <a:endParaRPr lang="es-ES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Text Box 2"/>
          <p:cNvSpPr txBox="1">
            <a:spLocks noChangeArrowheads="1"/>
          </p:cNvSpPr>
          <p:nvPr/>
        </p:nvSpPr>
        <p:spPr bwMode="auto">
          <a:xfrm>
            <a:off x="1403350" y="333375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smtClean="0">
                <a:latin typeface="Calibri" charset="0"/>
              </a:rPr>
              <a:t>Pearson </a:t>
            </a:r>
            <a:r>
              <a:rPr lang="es-ES" sz="2400" dirty="0" err="1" smtClean="0">
                <a:latin typeface="Calibri" charset="0"/>
              </a:rPr>
              <a:t>coefficient</a:t>
            </a:r>
            <a:endParaRPr lang="es-ES" sz="2400" dirty="0">
              <a:latin typeface="Calibri" charset="0"/>
            </a:endParaRPr>
          </a:p>
        </p:txBody>
      </p:sp>
      <p:sp>
        <p:nvSpPr>
          <p:cNvPr id="2054" name="Text Box 3"/>
          <p:cNvSpPr txBox="1">
            <a:spLocks noChangeArrowheads="1"/>
          </p:cNvSpPr>
          <p:nvPr/>
        </p:nvSpPr>
        <p:spPr bwMode="auto">
          <a:xfrm>
            <a:off x="755650" y="1268413"/>
            <a:ext cx="6480175" cy="7848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dirty="0" err="1">
                <a:latin typeface="Calibri" charset="0"/>
              </a:rPr>
              <a:t>The</a:t>
            </a:r>
            <a:r>
              <a:rPr lang="es-ES" dirty="0">
                <a:latin typeface="Calibri" charset="0"/>
              </a:rPr>
              <a:t> Pearson </a:t>
            </a:r>
            <a:r>
              <a:rPr lang="es-ES" dirty="0" err="1">
                <a:latin typeface="Calibri" charset="0"/>
              </a:rPr>
              <a:t>correlation</a:t>
            </a:r>
            <a:r>
              <a:rPr lang="es-ES" dirty="0">
                <a:latin typeface="Calibri" charset="0"/>
              </a:rPr>
              <a:t> </a:t>
            </a:r>
            <a:r>
              <a:rPr lang="es-ES" dirty="0" err="1" smtClean="0">
                <a:latin typeface="Calibri" charset="0"/>
              </a:rPr>
              <a:t>coefficient</a:t>
            </a:r>
            <a:r>
              <a:rPr lang="es-ES" dirty="0" smtClean="0">
                <a:latin typeface="Calibri" charset="0"/>
              </a:rPr>
              <a:t>:</a:t>
            </a:r>
            <a:endParaRPr lang="es-ES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dirty="0" smtClean="0">
                <a:latin typeface="Calibri" charset="0"/>
              </a:rPr>
              <a:t>:</a:t>
            </a:r>
            <a:endParaRPr lang="es-ES" dirty="0">
              <a:latin typeface="Calibri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8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330325" y="2636838"/>
          <a:ext cx="295275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99" name="Equation" r:id="rId5" imgW="1574640" imgH="660240" progId="Equation.DSMT4">
                  <p:embed/>
                </p:oleObj>
              </mc:Choice>
              <mc:Fallback>
                <p:oleObj name="Equation" r:id="rId5" imgW="1574640" imgH="66024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30325" y="2636838"/>
                        <a:ext cx="2952750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580063" y="2636838"/>
          <a:ext cx="1727200" cy="116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0" name="Equation" r:id="rId7" imgW="698400" imgH="469800" progId="Equation.DSMT4">
                  <p:embed/>
                </p:oleObj>
              </mc:Choice>
              <mc:Fallback>
                <p:oleObj name="Equation" r:id="rId7" imgW="698400" imgH="469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063" y="2636838"/>
                        <a:ext cx="1727200" cy="116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2"/>
          <p:cNvSpPr txBox="1">
            <a:spLocks noChangeArrowheads="1"/>
          </p:cNvSpPr>
          <p:nvPr/>
        </p:nvSpPr>
        <p:spPr bwMode="auto">
          <a:xfrm>
            <a:off x="899592" y="404664"/>
            <a:ext cx="72009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s-ES" sz="2400" dirty="0" err="1" smtClean="0">
                <a:latin typeface="Calibri" charset="0"/>
              </a:rPr>
              <a:t>Properties</a:t>
            </a:r>
            <a:r>
              <a:rPr lang="es-ES" sz="2400" dirty="0" smtClean="0">
                <a:latin typeface="Calibri" charset="0"/>
              </a:rPr>
              <a:t> of </a:t>
            </a:r>
            <a:r>
              <a:rPr lang="es-ES" sz="2400" dirty="0" err="1" smtClean="0">
                <a:latin typeface="Calibri" charset="0"/>
              </a:rPr>
              <a:t>Pearson’s</a:t>
            </a:r>
            <a:r>
              <a:rPr lang="es-ES" sz="2400" dirty="0" smtClean="0">
                <a:latin typeface="Calibri" charset="0"/>
              </a:rPr>
              <a:t> r</a:t>
            </a:r>
            <a:endParaRPr lang="es-ES" sz="2400" dirty="0">
              <a:latin typeface="Calibri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0" y="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8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Text Box 8"/>
          <p:cNvSpPr txBox="1">
            <a:spLocks noChangeArrowheads="1"/>
          </p:cNvSpPr>
          <p:nvPr/>
        </p:nvSpPr>
        <p:spPr bwMode="auto">
          <a:xfrm>
            <a:off x="755650" y="1341438"/>
            <a:ext cx="7056438" cy="4247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s-ES" b="1" dirty="0" err="1">
                <a:latin typeface="Calibri" charset="0"/>
              </a:rPr>
              <a:t>Property</a:t>
            </a:r>
            <a:r>
              <a:rPr lang="es-ES" b="1" dirty="0">
                <a:latin typeface="Calibri" charset="0"/>
              </a:rPr>
              <a:t> 1.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Pearson </a:t>
            </a:r>
            <a:r>
              <a:rPr lang="es-ES" b="1" dirty="0" err="1">
                <a:latin typeface="Calibri" charset="0"/>
              </a:rPr>
              <a:t>correlation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index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is</a:t>
            </a:r>
            <a:r>
              <a:rPr lang="es-ES" b="1" dirty="0" smtClean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between</a:t>
            </a:r>
            <a:r>
              <a:rPr lang="es-ES" b="1" dirty="0" smtClean="0">
                <a:latin typeface="Calibri" charset="0"/>
              </a:rPr>
              <a:t> -</a:t>
            </a:r>
            <a:r>
              <a:rPr lang="es-ES" b="1" dirty="0">
                <a:latin typeface="Calibri" charset="0"/>
              </a:rPr>
              <a:t>1 </a:t>
            </a:r>
            <a:r>
              <a:rPr lang="es-ES" b="1" dirty="0" smtClean="0">
                <a:latin typeface="Calibri" charset="0"/>
              </a:rPr>
              <a:t>and </a:t>
            </a:r>
            <a:r>
              <a:rPr lang="es-ES" b="1" dirty="0">
                <a:latin typeface="Calibri" charset="0"/>
              </a:rPr>
              <a:t>+</a:t>
            </a:r>
            <a:r>
              <a:rPr lang="es-ES" b="1" dirty="0" smtClean="0">
                <a:latin typeface="Calibri" charset="0"/>
              </a:rPr>
              <a:t>1.</a:t>
            </a:r>
            <a:endParaRPr lang="es-ES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b="1" dirty="0">
                <a:latin typeface="Calibri" charset="0"/>
              </a:rPr>
              <a:t>A Pearson </a:t>
            </a:r>
            <a:r>
              <a:rPr lang="es-ES" b="1" dirty="0" err="1">
                <a:latin typeface="Calibri" charset="0"/>
              </a:rPr>
              <a:t>correlation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index</a:t>
            </a:r>
            <a:r>
              <a:rPr lang="es-ES" b="1" dirty="0">
                <a:latin typeface="Calibri" charset="0"/>
              </a:rPr>
              <a:t> of -1 </a:t>
            </a:r>
            <a:r>
              <a:rPr lang="es-ES" b="1" dirty="0" err="1">
                <a:latin typeface="Calibri" charset="0"/>
              </a:rPr>
              <a:t>indicates</a:t>
            </a:r>
            <a:r>
              <a:rPr lang="es-ES" b="1" dirty="0">
                <a:latin typeface="Calibri" charset="0"/>
              </a:rPr>
              <a:t> a </a:t>
            </a:r>
            <a:r>
              <a:rPr lang="es-ES" b="1" dirty="0" err="1">
                <a:latin typeface="Calibri" charset="0"/>
              </a:rPr>
              <a:t>perfect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negative</a:t>
            </a:r>
            <a:r>
              <a:rPr lang="es-ES" b="1" dirty="0">
                <a:latin typeface="Calibri" charset="0"/>
              </a:rPr>
              <a:t> linear </a:t>
            </a:r>
            <a:r>
              <a:rPr lang="es-ES" b="1" dirty="0" err="1">
                <a:latin typeface="Calibri" charset="0"/>
              </a:rPr>
              <a:t>relationship</a:t>
            </a:r>
            <a:endParaRPr lang="es-ES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endParaRPr lang="es-ES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b="1" dirty="0" err="1">
                <a:latin typeface="Calibri" charset="0"/>
              </a:rPr>
              <a:t>An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index</a:t>
            </a:r>
            <a:r>
              <a:rPr lang="es-ES" b="1" dirty="0">
                <a:latin typeface="Calibri" charset="0"/>
              </a:rPr>
              <a:t> of Pearson </a:t>
            </a:r>
            <a:r>
              <a:rPr lang="es-ES" b="1" dirty="0" err="1">
                <a:latin typeface="Calibri" charset="0"/>
              </a:rPr>
              <a:t>correlation</a:t>
            </a:r>
            <a:r>
              <a:rPr lang="es-ES" b="1" dirty="0">
                <a:latin typeface="Calibri" charset="0"/>
              </a:rPr>
              <a:t> of +1 </a:t>
            </a:r>
            <a:r>
              <a:rPr lang="es-ES" b="1" dirty="0" err="1">
                <a:latin typeface="Calibri" charset="0"/>
              </a:rPr>
              <a:t>indicates</a:t>
            </a:r>
            <a:r>
              <a:rPr lang="es-ES" b="1" dirty="0">
                <a:latin typeface="Calibri" charset="0"/>
              </a:rPr>
              <a:t> a </a:t>
            </a:r>
            <a:r>
              <a:rPr lang="es-ES" b="1" dirty="0" err="1">
                <a:latin typeface="Calibri" charset="0"/>
              </a:rPr>
              <a:t>perfect</a:t>
            </a:r>
            <a:r>
              <a:rPr lang="es-ES" b="1" dirty="0">
                <a:latin typeface="Calibri" charset="0"/>
              </a:rPr>
              <a:t> positive linear </a:t>
            </a:r>
            <a:r>
              <a:rPr lang="es-ES" b="1" dirty="0" err="1">
                <a:latin typeface="Calibri" charset="0"/>
              </a:rPr>
              <a:t>relationship</a:t>
            </a:r>
            <a:r>
              <a:rPr lang="es-ES" b="1" dirty="0">
                <a:latin typeface="Calibri" charset="0"/>
              </a:rPr>
              <a:t>.</a:t>
            </a:r>
          </a:p>
          <a:p>
            <a:pPr eaLnBrk="1" hangingPunct="1">
              <a:spcBef>
                <a:spcPct val="50000"/>
              </a:spcBef>
            </a:pPr>
            <a:endParaRPr lang="es-ES" b="1" dirty="0">
              <a:latin typeface="Calibri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s-ES" b="1" dirty="0">
                <a:latin typeface="Calibri" charset="0"/>
              </a:rPr>
              <a:t>A Pearson </a:t>
            </a:r>
            <a:r>
              <a:rPr lang="es-ES" b="1" dirty="0" err="1">
                <a:latin typeface="Calibri" charset="0"/>
              </a:rPr>
              <a:t>correlation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index</a:t>
            </a:r>
            <a:r>
              <a:rPr lang="es-ES" b="1" dirty="0">
                <a:latin typeface="Calibri" charset="0"/>
              </a:rPr>
              <a:t> of 0 </a:t>
            </a:r>
            <a:r>
              <a:rPr lang="es-ES" b="1" dirty="0" err="1">
                <a:latin typeface="Calibri" charset="0"/>
              </a:rPr>
              <a:t>indicates</a:t>
            </a:r>
            <a:r>
              <a:rPr lang="es-ES" b="1" dirty="0">
                <a:latin typeface="Calibri" charset="0"/>
              </a:rPr>
              <a:t> no linear </a:t>
            </a:r>
            <a:r>
              <a:rPr lang="es-ES" b="1" dirty="0" err="1">
                <a:latin typeface="Calibri" charset="0"/>
              </a:rPr>
              <a:t>relationship</a:t>
            </a:r>
            <a:r>
              <a:rPr lang="es-ES" b="1" dirty="0">
                <a:latin typeface="Calibri" charset="0"/>
              </a:rPr>
              <a:t>. (</a:t>
            </a:r>
            <a:r>
              <a:rPr lang="es-ES" b="1" dirty="0" err="1">
                <a:latin typeface="Calibri" charset="0"/>
              </a:rPr>
              <a:t>Notice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that</a:t>
            </a:r>
            <a:r>
              <a:rPr lang="es-ES" b="1" dirty="0">
                <a:latin typeface="Calibri" charset="0"/>
              </a:rPr>
              <a:t> a </a:t>
            </a:r>
            <a:r>
              <a:rPr lang="es-ES" b="1" dirty="0" err="1">
                <a:latin typeface="Calibri" charset="0"/>
              </a:rPr>
              <a:t>value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close</a:t>
            </a:r>
            <a:r>
              <a:rPr lang="es-ES" b="1" dirty="0">
                <a:latin typeface="Calibri" charset="0"/>
              </a:rPr>
              <a:t> to 0 </a:t>
            </a:r>
            <a:r>
              <a:rPr lang="es-ES" b="1" dirty="0" err="1">
                <a:latin typeface="Calibri" charset="0"/>
              </a:rPr>
              <a:t>the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index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does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not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imply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that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there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is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some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>
                <a:latin typeface="Calibri" charset="0"/>
              </a:rPr>
              <a:t>kind</a:t>
            </a:r>
            <a:r>
              <a:rPr lang="es-ES" b="1" dirty="0">
                <a:latin typeface="Calibri" charset="0"/>
              </a:rPr>
              <a:t> of non-linear </a:t>
            </a:r>
            <a:r>
              <a:rPr lang="es-ES" b="1" dirty="0" err="1">
                <a:latin typeface="Calibri" charset="0"/>
              </a:rPr>
              <a:t>relationship</a:t>
            </a:r>
            <a:r>
              <a:rPr lang="es-ES" b="1" dirty="0">
                <a:latin typeface="Calibri" charset="0"/>
              </a:rPr>
              <a:t>: </a:t>
            </a:r>
            <a:r>
              <a:rPr lang="es-ES" b="1" dirty="0" err="1" smtClean="0">
                <a:latin typeface="Calibri" charset="0"/>
              </a:rPr>
              <a:t>the</a:t>
            </a:r>
            <a:r>
              <a:rPr lang="es-ES" b="1" dirty="0" smtClean="0">
                <a:latin typeface="Calibri" charset="0"/>
              </a:rPr>
              <a:t> Pearson </a:t>
            </a:r>
            <a:r>
              <a:rPr lang="es-ES" b="1" dirty="0" err="1">
                <a:latin typeface="Calibri" charset="0"/>
              </a:rPr>
              <a:t>index</a:t>
            </a:r>
            <a:r>
              <a:rPr lang="es-ES" b="1" dirty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only</a:t>
            </a:r>
            <a:r>
              <a:rPr lang="es-ES" b="1" dirty="0" smtClean="0">
                <a:latin typeface="Calibri" charset="0"/>
              </a:rPr>
              <a:t> </a:t>
            </a:r>
            <a:r>
              <a:rPr lang="es-ES" b="1" dirty="0" err="1" smtClean="0">
                <a:latin typeface="Calibri" charset="0"/>
              </a:rPr>
              <a:t>measures</a:t>
            </a:r>
            <a:r>
              <a:rPr lang="es-ES" b="1" dirty="0" smtClean="0">
                <a:latin typeface="Calibri" charset="0"/>
              </a:rPr>
              <a:t> </a:t>
            </a:r>
            <a:r>
              <a:rPr lang="es-ES" b="1" dirty="0">
                <a:latin typeface="Calibri" charset="0"/>
              </a:rPr>
              <a:t>linear </a:t>
            </a:r>
            <a:r>
              <a:rPr lang="es-ES" b="1" dirty="0" err="1">
                <a:latin typeface="Calibri" charset="0"/>
              </a:rPr>
              <a:t>relationship</a:t>
            </a:r>
            <a:r>
              <a:rPr lang="es-ES" b="1" dirty="0">
                <a:latin typeface="Calibri" charset="0"/>
              </a:rPr>
              <a:t>.)</a:t>
            </a:r>
            <a:endParaRPr lang="es-ES" dirty="0">
              <a:latin typeface="Calibri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1534</Words>
  <Application>Microsoft Macintosh PowerPoint</Application>
  <PresentationFormat>Presentación en pantalla (4:3)</PresentationFormat>
  <Paragraphs>152</Paragraphs>
  <Slides>21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Tema de Office</vt:lpstr>
      <vt:lpstr>Equation</vt:lpstr>
      <vt:lpstr>Imagen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UVEG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Usuario de Windows</dc:creator>
  <cp:lastModifiedBy>manuel perea lara</cp:lastModifiedBy>
  <cp:revision>17</cp:revision>
  <dcterms:created xsi:type="dcterms:W3CDTF">2010-11-28T18:53:58Z</dcterms:created>
  <dcterms:modified xsi:type="dcterms:W3CDTF">2018-11-21T21:10:47Z</dcterms:modified>
</cp:coreProperties>
</file>