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140" y="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8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27.wmf"/><Relationship Id="rId1" Type="http://schemas.openxmlformats.org/officeDocument/2006/relationships/image" Target="../media/image8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D30473-D720-9749-95FB-98061F6B32CE}" type="datetimeFigureOut">
              <a:rPr lang="es-ES"/>
              <a:pPr/>
              <a:t>02/12/2016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5E423-2954-2348-999D-01BDABC97AD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505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C54C3B-9EA7-C248-850E-9D6DAEBD9440}" type="datetimeFigureOut">
              <a:rPr lang="es-ES"/>
              <a:pPr/>
              <a:t>02/12/2016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F7D13-CA9F-864B-946D-A68279219B1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603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D24314-EDBB-9B4B-BBF7-5E2EA9A86151}" type="datetimeFigureOut">
              <a:rPr lang="es-ES"/>
              <a:pPr/>
              <a:t>02/12/2016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E7E43-15FF-FC4A-BC6D-626E91CCDC1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812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C0B669-4F78-FD43-821C-7AE88E869F41}" type="datetimeFigureOut">
              <a:rPr lang="es-ES"/>
              <a:pPr/>
              <a:t>02/12/2016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F7D3D-4F09-AA40-A29B-4C2649FDC3D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926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6B4B62-4BBE-3D48-944F-9C8B595EE7A5}" type="datetimeFigureOut">
              <a:rPr lang="es-ES"/>
              <a:pPr/>
              <a:t>02/12/2016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DCC63-E723-6A45-B73D-BE9E847B8F4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842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DBFE88-5883-E44C-A9EB-CDAF52B50DEF}" type="datetimeFigureOut">
              <a:rPr lang="es-ES"/>
              <a:pPr/>
              <a:t>02/12/2016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2FA7A-40D1-E444-8297-9C207BA53C3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3478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A91064-D886-1547-9506-AEC9AD083D18}" type="datetimeFigureOut">
              <a:rPr lang="es-ES"/>
              <a:pPr/>
              <a:t>02/12/2016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E4BA8-89C7-5D4E-80C8-59BD68332B0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851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65AB08-5749-F94A-8F3E-64BCAAC919F7}" type="datetimeFigureOut">
              <a:rPr lang="es-ES"/>
              <a:pPr/>
              <a:t>02/12/2016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A2657-44F4-C04A-82FF-480A313D443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259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50CD35-97CB-864E-8311-1FF783E9DF46}" type="datetimeFigureOut">
              <a:rPr lang="es-ES"/>
              <a:pPr/>
              <a:t>02/12/2016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761AA-7F9E-FA46-B094-24895EE5507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2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9428E0-4381-ED46-AFA3-E790B63F6311}" type="datetimeFigureOut">
              <a:rPr lang="es-ES"/>
              <a:pPr/>
              <a:t>02/12/2016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E927D-E624-A242-8771-53A1E4792D9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154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DF954C-3AF3-CC42-8E73-7BF63DB8BAC1}" type="datetimeFigureOut">
              <a:rPr lang="es-ES"/>
              <a:pPr/>
              <a:t>02/12/2016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4E0F8-FCB3-F741-9F26-B45A0137082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2306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243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F37DC9B-F7A4-9A47-9A2E-AB6F5AFF1507}" type="datetimeFigureOut">
              <a:rPr lang="es-ES"/>
              <a:pPr/>
              <a:t>02/12/2016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D6570B45-0312-8A4C-9829-68FCE4864CF9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5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2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0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10" Type="http://schemas.openxmlformats.org/officeDocument/2006/relationships/image" Target="../media/image17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36.bin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468313" y="1844841"/>
            <a:ext cx="770413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1200" dirty="0" err="1" smtClean="0"/>
              <a:t>Theme</a:t>
            </a:r>
            <a:r>
              <a:rPr lang="es-ES" sz="1200" dirty="0" smtClean="0"/>
              <a:t> 7</a:t>
            </a:r>
            <a:r>
              <a:rPr lang="es-ES" sz="1200" dirty="0"/>
              <a:t>. Use of </a:t>
            </a:r>
            <a:r>
              <a:rPr lang="es-ES" sz="1200" dirty="0" err="1"/>
              <a:t>probability</a:t>
            </a:r>
            <a:r>
              <a:rPr lang="es-ES" sz="1200" dirty="0"/>
              <a:t> in </a:t>
            </a:r>
            <a:r>
              <a:rPr lang="es-ES" sz="1200" dirty="0" err="1"/>
              <a:t>psychological</a:t>
            </a:r>
            <a:r>
              <a:rPr lang="es-ES" sz="1200" dirty="0"/>
              <a:t> </a:t>
            </a:r>
            <a:r>
              <a:rPr lang="es-ES" sz="1200" dirty="0" err="1" smtClean="0"/>
              <a:t>research</a:t>
            </a:r>
            <a:endParaRPr lang="es-ES" sz="1200" dirty="0" smtClean="0"/>
          </a:p>
          <a:p>
            <a:endParaRPr lang="es-ES" sz="1200" dirty="0"/>
          </a:p>
          <a:p>
            <a:r>
              <a:rPr lang="es-ES" sz="1200" dirty="0"/>
              <a:t>1. </a:t>
            </a:r>
            <a:r>
              <a:rPr lang="es-ES" sz="1200" dirty="0" err="1"/>
              <a:t>Introduction</a:t>
            </a:r>
            <a:r>
              <a:rPr lang="es-ES" sz="1200" dirty="0"/>
              <a:t>.</a:t>
            </a:r>
          </a:p>
          <a:p>
            <a:r>
              <a:rPr lang="es-ES" sz="1200" dirty="0"/>
              <a:t>2. </a:t>
            </a:r>
            <a:r>
              <a:rPr lang="es-ES" sz="1200" dirty="0" err="1"/>
              <a:t>Random</a:t>
            </a:r>
            <a:r>
              <a:rPr lang="es-ES" sz="1200" dirty="0"/>
              <a:t> variables.</a:t>
            </a:r>
          </a:p>
          <a:p>
            <a:r>
              <a:rPr lang="es-ES" sz="1200" dirty="0"/>
              <a:t>3. </a:t>
            </a:r>
            <a:r>
              <a:rPr lang="es-ES" sz="1200" dirty="0" err="1"/>
              <a:t>Probability</a:t>
            </a:r>
            <a:r>
              <a:rPr lang="es-ES" sz="1200" dirty="0"/>
              <a:t> </a:t>
            </a:r>
            <a:r>
              <a:rPr lang="es-ES" sz="1200" dirty="0" err="1"/>
              <a:t>function</a:t>
            </a:r>
            <a:r>
              <a:rPr lang="es-ES" sz="1200" dirty="0"/>
              <a:t> and </a:t>
            </a:r>
            <a:r>
              <a:rPr lang="es-ES" sz="1200" dirty="0" err="1"/>
              <a:t>distribution</a:t>
            </a:r>
            <a:r>
              <a:rPr lang="es-ES" sz="1200" dirty="0"/>
              <a:t> </a:t>
            </a:r>
            <a:r>
              <a:rPr lang="es-ES" sz="1200" dirty="0" err="1"/>
              <a:t>function</a:t>
            </a:r>
            <a:r>
              <a:rPr lang="es-ES" sz="1200" dirty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Text Box 2"/>
          <p:cNvSpPr txBox="1">
            <a:spLocks noChangeArrowheads="1"/>
          </p:cNvSpPr>
          <p:nvPr/>
        </p:nvSpPr>
        <p:spPr bwMode="auto">
          <a:xfrm>
            <a:off x="395288" y="908050"/>
            <a:ext cx="7848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71475" indent="-3714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 smtClean="0"/>
              <a:t>Function</a:t>
            </a:r>
            <a:r>
              <a:rPr lang="es-ES" b="1" dirty="0" smtClean="0"/>
              <a:t> of </a:t>
            </a:r>
            <a:r>
              <a:rPr lang="es-ES" b="1" dirty="0" err="1" smtClean="0"/>
              <a:t>distibution</a:t>
            </a:r>
            <a:r>
              <a:rPr lang="es-ES" b="1" dirty="0" smtClean="0"/>
              <a:t> </a:t>
            </a:r>
            <a:r>
              <a:rPr lang="es-ES" b="1" dirty="0" smtClean="0"/>
              <a:t>(</a:t>
            </a:r>
            <a:r>
              <a:rPr lang="es-ES" b="1" dirty="0" err="1" smtClean="0"/>
              <a:t>discrete</a:t>
            </a:r>
            <a:r>
              <a:rPr lang="es-ES" b="1" dirty="0" smtClean="0"/>
              <a:t> </a:t>
            </a:r>
            <a:r>
              <a:rPr lang="es-ES" b="1" dirty="0" err="1" smtClean="0"/>
              <a:t>random</a:t>
            </a:r>
            <a:r>
              <a:rPr lang="es-ES" b="1" dirty="0" smtClean="0"/>
              <a:t> variable)</a:t>
            </a:r>
            <a:endParaRPr lang="es-ES" dirty="0"/>
          </a:p>
          <a:p>
            <a:pPr eaLnBrk="1" hangingPunct="1">
              <a:spcBef>
                <a:spcPct val="50000"/>
              </a:spcBef>
            </a:pPr>
            <a:endParaRPr lang="es-ES" dirty="0"/>
          </a:p>
          <a:p>
            <a:pPr eaLnBrk="1" hangingPunct="1">
              <a:spcBef>
                <a:spcPct val="50000"/>
              </a:spcBef>
            </a:pP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function</a:t>
            </a:r>
            <a:r>
              <a:rPr lang="es-ES" dirty="0"/>
              <a:t> </a:t>
            </a:r>
            <a:r>
              <a:rPr lang="es-ES" dirty="0" err="1"/>
              <a:t>which</a:t>
            </a:r>
            <a:r>
              <a:rPr lang="es-ES" dirty="0"/>
              <a:t> </a:t>
            </a:r>
            <a:r>
              <a:rPr lang="es-ES" dirty="0" err="1"/>
              <a:t>assigns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every</a:t>
            </a:r>
            <a:r>
              <a:rPr lang="es-ES" dirty="0"/>
              <a:t> real </a:t>
            </a:r>
            <a:r>
              <a:rPr lang="es-ES" dirty="0" err="1"/>
              <a:t>number</a:t>
            </a:r>
            <a:r>
              <a:rPr lang="es-ES" dirty="0"/>
              <a:t>,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/>
              <a:t>probability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 smtClean="0"/>
              <a:t>random</a:t>
            </a:r>
            <a:r>
              <a:rPr lang="es-ES" dirty="0" smtClean="0"/>
              <a:t> variable X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equal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smaller</a:t>
            </a:r>
            <a:r>
              <a:rPr lang="es-ES" dirty="0"/>
              <a:t> </a:t>
            </a:r>
            <a:r>
              <a:rPr lang="es-ES" dirty="0" err="1"/>
              <a:t>than</a:t>
            </a:r>
            <a:r>
              <a:rPr lang="es-ES" dirty="0"/>
              <a:t> xi</a:t>
            </a:r>
          </a:p>
          <a:p>
            <a:pPr eaLnBrk="1" hangingPunct="1">
              <a:spcBef>
                <a:spcPct val="50000"/>
              </a:spcBef>
            </a:pPr>
            <a:r>
              <a:rPr lang="es-ES" dirty="0"/>
              <a:t>.</a:t>
            </a:r>
            <a:endParaRPr lang="es-ES" baseline="-25000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843213" y="3068638"/>
          <a:ext cx="230505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Equation" r:id="rId3" imgW="1143000" imgH="228600" progId="Equation.DSMT4">
                  <p:embed/>
                </p:oleObj>
              </mc:Choice>
              <mc:Fallback>
                <p:oleObj name="Equation" r:id="rId3" imgW="11430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3068638"/>
                        <a:ext cx="2305050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684213" y="4365625"/>
          <a:ext cx="223202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Equation" r:id="rId5" imgW="1473120" imgH="342720" progId="Equation.DSMT4">
                  <p:embed/>
                </p:oleObj>
              </mc:Choice>
              <mc:Fallback>
                <p:oleObj name="Equation" r:id="rId5" imgW="1473120" imgH="3427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365625"/>
                        <a:ext cx="223202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39750" y="5157788"/>
          <a:ext cx="2595563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Equation" r:id="rId7" imgW="1447560" imgH="342720" progId="Equation.DSMT4">
                  <p:embed/>
                </p:oleObj>
              </mc:Choice>
              <mc:Fallback>
                <p:oleObj name="Equation" r:id="rId7" imgW="1447560" imgH="342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157788"/>
                        <a:ext cx="2595563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4787900" y="4365625"/>
          <a:ext cx="187325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Equation" r:id="rId9" imgW="799920" imgH="228600" progId="Equation.DSMT4">
                  <p:embed/>
                </p:oleObj>
              </mc:Choice>
              <mc:Fallback>
                <p:oleObj name="Equation" r:id="rId9" imgW="79992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4365625"/>
                        <a:ext cx="1873250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4787900" y="5373688"/>
          <a:ext cx="374491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8" name="Equation" r:id="rId11" imgW="1739880" imgH="203040" progId="Equation.DSMT4">
                  <p:embed/>
                </p:oleObj>
              </mc:Choice>
              <mc:Fallback>
                <p:oleObj name="Equation" r:id="rId11" imgW="173988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5373688"/>
                        <a:ext cx="3744913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539750" y="5949950"/>
          <a:ext cx="10795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Equation" r:id="rId13" imgW="380880" imgH="228600" progId="Equation.DSMT4">
                  <p:embed/>
                </p:oleObj>
              </mc:Choice>
              <mc:Fallback>
                <p:oleObj name="Equation" r:id="rId13" imgW="38088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949950"/>
                        <a:ext cx="10795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Text Box 14"/>
          <p:cNvSpPr txBox="1">
            <a:spLocks noChangeArrowheads="1"/>
          </p:cNvSpPr>
          <p:nvPr/>
        </p:nvSpPr>
        <p:spPr bwMode="auto">
          <a:xfrm>
            <a:off x="1763713" y="6165850"/>
            <a:ext cx="4032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decrecent</a:t>
            </a:r>
            <a:endParaRPr lang="es-ES" dirty="0"/>
          </a:p>
        </p:txBody>
      </p:sp>
      <p:sp>
        <p:nvSpPr>
          <p:cNvPr id="5130" name="Text Box 15"/>
          <p:cNvSpPr txBox="1">
            <a:spLocks noChangeArrowheads="1"/>
          </p:cNvSpPr>
          <p:nvPr/>
        </p:nvSpPr>
        <p:spPr bwMode="auto">
          <a:xfrm>
            <a:off x="250825" y="3860800"/>
            <a:ext cx="4392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 smtClean="0"/>
              <a:t>Properties</a:t>
            </a:r>
            <a:endParaRPr lang="es-ES" dirty="0"/>
          </a:p>
        </p:txBody>
      </p:sp>
      <p:sp>
        <p:nvSpPr>
          <p:cNvPr id="5131" name="Text Box 16"/>
          <p:cNvSpPr txBox="1">
            <a:spLocks noChangeArrowheads="1"/>
          </p:cNvSpPr>
          <p:nvPr/>
        </p:nvSpPr>
        <p:spPr bwMode="auto">
          <a:xfrm>
            <a:off x="179388" y="429260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1.</a:t>
            </a:r>
          </a:p>
        </p:txBody>
      </p:sp>
      <p:sp>
        <p:nvSpPr>
          <p:cNvPr id="5132" name="Text Box 17"/>
          <p:cNvSpPr txBox="1">
            <a:spLocks noChangeArrowheads="1"/>
          </p:cNvSpPr>
          <p:nvPr/>
        </p:nvSpPr>
        <p:spPr bwMode="auto">
          <a:xfrm>
            <a:off x="0" y="5229225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2.</a:t>
            </a:r>
          </a:p>
        </p:txBody>
      </p:sp>
      <p:sp>
        <p:nvSpPr>
          <p:cNvPr id="5133" name="Text Box 18"/>
          <p:cNvSpPr txBox="1">
            <a:spLocks noChangeArrowheads="1"/>
          </p:cNvSpPr>
          <p:nvPr/>
        </p:nvSpPr>
        <p:spPr bwMode="auto">
          <a:xfrm>
            <a:off x="0" y="6021388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3.</a:t>
            </a:r>
          </a:p>
        </p:txBody>
      </p:sp>
      <p:sp>
        <p:nvSpPr>
          <p:cNvPr id="5134" name="Text Box 19"/>
          <p:cNvSpPr txBox="1">
            <a:spLocks noChangeArrowheads="1"/>
          </p:cNvSpPr>
          <p:nvPr/>
        </p:nvSpPr>
        <p:spPr bwMode="auto">
          <a:xfrm>
            <a:off x="4140200" y="4437063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4.</a:t>
            </a:r>
          </a:p>
        </p:txBody>
      </p:sp>
      <p:sp>
        <p:nvSpPr>
          <p:cNvPr id="5135" name="Text Box 20"/>
          <p:cNvSpPr txBox="1">
            <a:spLocks noChangeArrowheads="1"/>
          </p:cNvSpPr>
          <p:nvPr/>
        </p:nvSpPr>
        <p:spPr bwMode="auto">
          <a:xfrm>
            <a:off x="4067175" y="5373688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5.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395288" y="908050"/>
            <a:ext cx="78486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71475" indent="-3714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 smtClean="0"/>
              <a:t>Funtion</a:t>
            </a:r>
            <a:r>
              <a:rPr lang="es-ES" b="1" dirty="0" smtClean="0"/>
              <a:t> of </a:t>
            </a:r>
            <a:r>
              <a:rPr lang="es-ES" b="1" dirty="0" err="1" smtClean="0"/>
              <a:t>density</a:t>
            </a:r>
            <a:r>
              <a:rPr lang="es-ES" b="1" dirty="0" smtClean="0"/>
              <a:t> (</a:t>
            </a:r>
            <a:r>
              <a:rPr lang="es-ES" b="1" dirty="0" err="1" smtClean="0"/>
              <a:t>continuous</a:t>
            </a:r>
            <a:r>
              <a:rPr lang="es-ES" b="1" dirty="0" smtClean="0"/>
              <a:t> </a:t>
            </a:r>
            <a:r>
              <a:rPr lang="es-ES" b="1" dirty="0" err="1" smtClean="0"/>
              <a:t>random</a:t>
            </a:r>
            <a:r>
              <a:rPr lang="es-ES" b="1" dirty="0" smtClean="0"/>
              <a:t> variable)</a:t>
            </a:r>
            <a:endParaRPr lang="es-ES" dirty="0"/>
          </a:p>
          <a:p>
            <a:pPr eaLnBrk="1" hangingPunct="1">
              <a:spcBef>
                <a:spcPct val="50000"/>
              </a:spcBef>
            </a:pP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function</a:t>
            </a:r>
            <a:r>
              <a:rPr lang="es-ES" dirty="0"/>
              <a:t>, f (x</a:t>
            </a:r>
            <a:r>
              <a:rPr lang="es-ES" dirty="0" smtClean="0"/>
              <a:t>) </a:t>
            </a:r>
            <a:r>
              <a:rPr lang="es-ES" dirty="0" err="1" smtClean="0"/>
              <a:t>which</a:t>
            </a:r>
            <a:r>
              <a:rPr lang="es-ES" dirty="0" smtClean="0"/>
              <a:t> </a:t>
            </a:r>
            <a:r>
              <a:rPr lang="es-ES" dirty="0" err="1"/>
              <a:t>verifies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following</a:t>
            </a:r>
            <a:r>
              <a:rPr lang="es-ES" dirty="0"/>
              <a:t> </a:t>
            </a:r>
            <a:r>
              <a:rPr lang="es-ES" dirty="0" err="1"/>
              <a:t>two</a:t>
            </a:r>
            <a:r>
              <a:rPr lang="es-ES" dirty="0"/>
              <a:t> </a:t>
            </a:r>
            <a:r>
              <a:rPr lang="es-ES" dirty="0" err="1"/>
              <a:t>conditions</a:t>
            </a:r>
            <a:endParaRPr lang="es-ES" baseline="-25000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331913" y="2492375"/>
          <a:ext cx="11525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3" imgW="558720" imgH="203040" progId="Equation.DSMT4">
                  <p:embed/>
                </p:oleObj>
              </mc:Choice>
              <mc:Fallback>
                <p:oleObj name="Equation" r:id="rId3" imgW="558720" imgH="203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492375"/>
                        <a:ext cx="115252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331913" y="3213100"/>
          <a:ext cx="1439862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5" imgW="825480" imgH="457200" progId="Equation.DSMT4">
                  <p:embed/>
                </p:oleObj>
              </mc:Choice>
              <mc:Fallback>
                <p:oleObj name="Equation" r:id="rId5" imgW="82548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213100"/>
                        <a:ext cx="1439862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684213" y="2492375"/>
            <a:ext cx="5762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1.</a:t>
            </a:r>
          </a:p>
        </p:txBody>
      </p:sp>
      <p:sp>
        <p:nvSpPr>
          <p:cNvPr id="6150" name="Text Box 14"/>
          <p:cNvSpPr txBox="1">
            <a:spLocks noChangeArrowheads="1"/>
          </p:cNvSpPr>
          <p:nvPr/>
        </p:nvSpPr>
        <p:spPr bwMode="auto">
          <a:xfrm>
            <a:off x="611188" y="3357563"/>
            <a:ext cx="576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2.</a:t>
            </a:r>
          </a:p>
        </p:txBody>
      </p:sp>
      <p:sp>
        <p:nvSpPr>
          <p:cNvPr id="7" name="Line 15"/>
          <p:cNvSpPr>
            <a:spLocks noChangeShapeType="1"/>
          </p:cNvSpPr>
          <p:nvPr/>
        </p:nvSpPr>
        <p:spPr bwMode="auto">
          <a:xfrm>
            <a:off x="2771775" y="2636838"/>
            <a:ext cx="309562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6084888" y="2276475"/>
            <a:ext cx="2735262" cy="1200329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/>
              <a:t>The</a:t>
            </a:r>
            <a:r>
              <a:rPr lang="es-ES" dirty="0"/>
              <a:t> curve, </a:t>
            </a:r>
            <a:r>
              <a:rPr lang="es-ES" dirty="0" err="1"/>
              <a:t>which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representation</a:t>
            </a:r>
            <a:r>
              <a:rPr lang="es-ES" dirty="0"/>
              <a:t> of f (x) has no </a:t>
            </a:r>
            <a:r>
              <a:rPr lang="es-ES" dirty="0" err="1"/>
              <a:t>points</a:t>
            </a:r>
            <a:r>
              <a:rPr lang="es-ES" dirty="0"/>
              <a:t> </a:t>
            </a:r>
            <a:r>
              <a:rPr lang="es-ES" dirty="0" err="1"/>
              <a:t>below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abscissa</a:t>
            </a:r>
            <a:endParaRPr lang="es-ES" dirty="0"/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2916238" y="3644900"/>
            <a:ext cx="2808287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5724525" y="4652963"/>
            <a:ext cx="3024188" cy="64135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/>
              <a:t>The</a:t>
            </a:r>
            <a:r>
              <a:rPr lang="es-ES" dirty="0"/>
              <a:t> total </a:t>
            </a:r>
            <a:r>
              <a:rPr lang="es-ES" dirty="0" err="1"/>
              <a:t>area</a:t>
            </a:r>
            <a:r>
              <a:rPr lang="es-ES" dirty="0"/>
              <a:t> </a:t>
            </a:r>
            <a:r>
              <a:rPr lang="es-ES" dirty="0" err="1"/>
              <a:t>under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curve </a:t>
            </a:r>
            <a:r>
              <a:rPr lang="es-ES" dirty="0" err="1"/>
              <a:t>is</a:t>
            </a:r>
            <a:r>
              <a:rPr lang="es-ES" dirty="0"/>
              <a:t> 1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611560" y="5877272"/>
            <a:ext cx="79930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/>
              <a:t>f (x)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not</a:t>
            </a:r>
            <a:r>
              <a:rPr lang="es-ES" dirty="0"/>
              <a:t> a </a:t>
            </a:r>
            <a:r>
              <a:rPr lang="es-ES" dirty="0" err="1" smtClean="0"/>
              <a:t>probability</a:t>
            </a:r>
            <a:r>
              <a:rPr lang="es-ES" dirty="0" smtClean="0"/>
              <a:t>: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/>
              <a:t>a </a:t>
            </a:r>
            <a:r>
              <a:rPr lang="es-ES" dirty="0" err="1"/>
              <a:t>probability</a:t>
            </a:r>
            <a:r>
              <a:rPr lang="es-ES" dirty="0"/>
              <a:t> </a:t>
            </a:r>
            <a:r>
              <a:rPr lang="es-ES" dirty="0" err="1"/>
              <a:t>density</a:t>
            </a:r>
            <a:r>
              <a:rPr lang="es-E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 Box 2"/>
          <p:cNvSpPr txBox="1">
            <a:spLocks noChangeArrowheads="1"/>
          </p:cNvSpPr>
          <p:nvPr/>
        </p:nvSpPr>
        <p:spPr bwMode="auto">
          <a:xfrm>
            <a:off x="395288" y="908050"/>
            <a:ext cx="78486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71475" indent="-3714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Probability</a:t>
            </a:r>
            <a:r>
              <a:rPr lang="es-ES" b="1" dirty="0"/>
              <a:t> </a:t>
            </a:r>
            <a:r>
              <a:rPr lang="es-ES" b="1" dirty="0" err="1"/>
              <a:t>density</a:t>
            </a:r>
            <a:r>
              <a:rPr lang="es-ES" b="1" dirty="0"/>
              <a:t> </a:t>
            </a:r>
            <a:r>
              <a:rPr lang="es-ES" b="1" dirty="0" err="1"/>
              <a:t>function</a:t>
            </a:r>
            <a:r>
              <a:rPr lang="es-ES" b="1" dirty="0"/>
              <a:t> </a:t>
            </a:r>
            <a:r>
              <a:rPr lang="es-ES" b="1" dirty="0" smtClean="0"/>
              <a:t>(</a:t>
            </a:r>
            <a:r>
              <a:rPr lang="es-ES" b="1" dirty="0" err="1" smtClean="0"/>
              <a:t>continuous</a:t>
            </a:r>
            <a:r>
              <a:rPr lang="es-ES" b="1" dirty="0" smtClean="0"/>
              <a:t> </a:t>
            </a:r>
            <a:r>
              <a:rPr lang="es-ES" b="1" dirty="0" err="1" smtClean="0"/>
              <a:t>random</a:t>
            </a:r>
            <a:r>
              <a:rPr lang="es-ES" b="1" dirty="0" smtClean="0"/>
              <a:t> variable)</a:t>
            </a:r>
            <a:r>
              <a:rPr lang="es-ES" b="1" dirty="0"/>
              <a:t>. </a:t>
            </a:r>
            <a:r>
              <a:rPr lang="es-ES" b="1" dirty="0" err="1"/>
              <a:t>Example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smtClean="0"/>
              <a:t>Determine </a:t>
            </a:r>
            <a:r>
              <a:rPr lang="es-ES" b="1" dirty="0" err="1" smtClean="0"/>
              <a:t>if</a:t>
            </a:r>
            <a:r>
              <a:rPr lang="es-ES" b="1" dirty="0" smtClean="0"/>
              <a:t> </a:t>
            </a:r>
            <a:r>
              <a:rPr lang="es-ES" b="1" dirty="0"/>
              <a:t>f (x) </a:t>
            </a:r>
            <a:r>
              <a:rPr lang="es-ES" b="1" dirty="0" err="1" smtClean="0"/>
              <a:t>is</a:t>
            </a:r>
            <a:r>
              <a:rPr lang="es-ES" b="1" dirty="0" smtClean="0"/>
              <a:t> </a:t>
            </a:r>
            <a:r>
              <a:rPr lang="es-ES" b="1" dirty="0" err="1" smtClean="0"/>
              <a:t>probability</a:t>
            </a:r>
            <a:r>
              <a:rPr lang="es-ES" b="1" dirty="0" smtClean="0"/>
              <a:t> </a:t>
            </a:r>
            <a:r>
              <a:rPr lang="es-ES" b="1" dirty="0" err="1"/>
              <a:t>density</a:t>
            </a:r>
            <a:r>
              <a:rPr lang="es-ES" b="1" dirty="0"/>
              <a:t> </a:t>
            </a:r>
            <a:r>
              <a:rPr lang="es-ES" b="1" dirty="0" err="1"/>
              <a:t>function</a:t>
            </a:r>
            <a:endParaRPr lang="es-ES" b="1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3203575" y="3284538"/>
          <a:ext cx="1008063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Equation" r:id="rId5" imgW="609480" imgH="203040" progId="Equation.DSMT4">
                  <p:embed/>
                </p:oleObj>
              </mc:Choice>
              <mc:Fallback>
                <p:oleObj name="Equation" r:id="rId5" imgW="60948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3284538"/>
                        <a:ext cx="1008063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4572000" y="3357563"/>
          <a:ext cx="863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Equation" r:id="rId7" imgW="545760" imgH="177480" progId="Equation.DSMT4">
                  <p:embed/>
                </p:oleObj>
              </mc:Choice>
              <mc:Fallback>
                <p:oleObj name="Equation" r:id="rId7" imgW="54576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357563"/>
                        <a:ext cx="863600" cy="28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Text Box 15"/>
          <p:cNvSpPr txBox="1">
            <a:spLocks noChangeArrowheads="1"/>
          </p:cNvSpPr>
          <p:nvPr/>
        </p:nvSpPr>
        <p:spPr bwMode="auto">
          <a:xfrm>
            <a:off x="3203575" y="3716338"/>
            <a:ext cx="3529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/>
              <a:t>0                  </a:t>
            </a:r>
            <a:r>
              <a:rPr lang="es-ES" dirty="0" err="1" smtClean="0"/>
              <a:t>otherwise</a:t>
            </a:r>
            <a:endParaRPr lang="es-ES" dirty="0"/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2124075" y="3429000"/>
          <a:ext cx="79057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Equation" r:id="rId9" imgW="457200" imgH="203040" progId="Equation.DSMT4">
                  <p:embed/>
                </p:oleObj>
              </mc:Choice>
              <mc:Fallback>
                <p:oleObj name="Equation" r:id="rId9" imgW="45720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3429000"/>
                        <a:ext cx="790575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Line 17"/>
          <p:cNvSpPr>
            <a:spLocks noChangeShapeType="1"/>
          </p:cNvSpPr>
          <p:nvPr/>
        </p:nvSpPr>
        <p:spPr bwMode="auto">
          <a:xfrm>
            <a:off x="2987675" y="32845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78" name="Line 18"/>
          <p:cNvSpPr>
            <a:spLocks noChangeShapeType="1"/>
          </p:cNvSpPr>
          <p:nvPr/>
        </p:nvSpPr>
        <p:spPr bwMode="auto">
          <a:xfrm>
            <a:off x="2987675" y="32845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79" name="Line 19"/>
          <p:cNvSpPr>
            <a:spLocks noChangeShapeType="1"/>
          </p:cNvSpPr>
          <p:nvPr/>
        </p:nvSpPr>
        <p:spPr bwMode="auto">
          <a:xfrm>
            <a:off x="2987675" y="4076700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971550" y="5229225"/>
          <a:ext cx="3529013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Equation" r:id="rId11" imgW="2666880" imgH="507960" progId="Equation.DSMT4">
                  <p:embed/>
                </p:oleObj>
              </mc:Choice>
              <mc:Fallback>
                <p:oleObj name="Equation" r:id="rId11" imgW="2666880" imgH="507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5229225"/>
                        <a:ext cx="3529013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0" name="Text Box 21"/>
          <p:cNvSpPr txBox="1">
            <a:spLocks noChangeArrowheads="1"/>
          </p:cNvSpPr>
          <p:nvPr/>
        </p:nvSpPr>
        <p:spPr bwMode="auto">
          <a:xfrm>
            <a:off x="468313" y="6165850"/>
            <a:ext cx="6696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/>
              <a:t>So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endParaRPr lang="es-ES" dirty="0"/>
          </a:p>
        </p:txBody>
      </p:sp>
      <p:sp>
        <p:nvSpPr>
          <p:cNvPr id="7181" name="Text Box 22"/>
          <p:cNvSpPr txBox="1">
            <a:spLocks noChangeArrowheads="1"/>
          </p:cNvSpPr>
          <p:nvPr/>
        </p:nvSpPr>
        <p:spPr bwMode="auto">
          <a:xfrm>
            <a:off x="539750" y="4724400"/>
            <a:ext cx="70564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/>
              <a:t>f</a:t>
            </a:r>
            <a:r>
              <a:rPr lang="es-ES" dirty="0"/>
              <a:t>(x) </a:t>
            </a:r>
            <a:r>
              <a:rPr lang="es-ES" dirty="0" err="1" smtClean="0"/>
              <a:t>will</a:t>
            </a:r>
            <a:r>
              <a:rPr lang="es-ES" dirty="0" smtClean="0"/>
              <a:t> </a:t>
            </a:r>
            <a:r>
              <a:rPr lang="es-ES" dirty="0" err="1" smtClean="0"/>
              <a:t>always</a:t>
            </a:r>
            <a:r>
              <a:rPr lang="es-ES" dirty="0" smtClean="0"/>
              <a:t> be at </a:t>
            </a:r>
            <a:r>
              <a:rPr lang="es-ES" dirty="0" err="1" smtClean="0"/>
              <a:t>least</a:t>
            </a:r>
            <a:r>
              <a:rPr lang="es-ES" dirty="0" smtClean="0"/>
              <a:t> 0</a:t>
            </a:r>
            <a:endParaRPr lang="es-ES" dirty="0"/>
          </a:p>
        </p:txBody>
      </p:sp>
      <p:sp>
        <p:nvSpPr>
          <p:cNvPr id="7182" name="Text Box 23"/>
          <p:cNvSpPr txBox="1">
            <a:spLocks noChangeArrowheads="1"/>
          </p:cNvSpPr>
          <p:nvPr/>
        </p:nvSpPr>
        <p:spPr bwMode="auto">
          <a:xfrm>
            <a:off x="5724525" y="5949950"/>
            <a:ext cx="3097213" cy="64135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/>
              <a:t>Notice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f (x) </a:t>
            </a:r>
            <a:r>
              <a:rPr lang="es-ES" dirty="0" err="1"/>
              <a:t>may</a:t>
            </a:r>
            <a:r>
              <a:rPr lang="es-ES" dirty="0"/>
              <a:t> be </a:t>
            </a:r>
            <a:r>
              <a:rPr lang="es-ES" dirty="0" err="1"/>
              <a:t>greater</a:t>
            </a:r>
            <a:r>
              <a:rPr lang="es-ES" dirty="0"/>
              <a:t> </a:t>
            </a:r>
            <a:r>
              <a:rPr lang="es-ES" dirty="0" err="1"/>
              <a:t>than</a:t>
            </a:r>
            <a:r>
              <a:rPr lang="es-ES" dirty="0"/>
              <a:t> 1: f (1) = 3'25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Text Box 2"/>
          <p:cNvSpPr txBox="1">
            <a:spLocks noChangeArrowheads="1"/>
          </p:cNvSpPr>
          <p:nvPr/>
        </p:nvSpPr>
        <p:spPr bwMode="auto">
          <a:xfrm>
            <a:off x="395288" y="476250"/>
            <a:ext cx="7848600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71475" indent="-3714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 smtClean="0"/>
              <a:t>Funtion</a:t>
            </a:r>
            <a:r>
              <a:rPr lang="es-ES" b="1" dirty="0" smtClean="0"/>
              <a:t> of </a:t>
            </a:r>
            <a:r>
              <a:rPr lang="es-ES" b="1" dirty="0" err="1" smtClean="0"/>
              <a:t>distribution</a:t>
            </a:r>
            <a:r>
              <a:rPr lang="es-ES" b="1" dirty="0" smtClean="0"/>
              <a:t> (</a:t>
            </a:r>
            <a:r>
              <a:rPr lang="es-ES" b="1" dirty="0" err="1" smtClean="0"/>
              <a:t>continuous</a:t>
            </a:r>
            <a:r>
              <a:rPr lang="es-ES" b="1" dirty="0" smtClean="0"/>
              <a:t> </a:t>
            </a:r>
            <a:r>
              <a:rPr lang="es-ES" b="1" dirty="0" err="1" smtClean="0"/>
              <a:t>random</a:t>
            </a:r>
            <a:r>
              <a:rPr lang="es-ES" b="1" dirty="0" smtClean="0"/>
              <a:t> variable)</a:t>
            </a:r>
            <a:endParaRPr lang="es-ES" dirty="0"/>
          </a:p>
          <a:p>
            <a:pPr eaLnBrk="1" hangingPunct="1">
              <a:spcBef>
                <a:spcPct val="50000"/>
              </a:spcBef>
            </a:pPr>
            <a:endParaRPr lang="es-ES" dirty="0"/>
          </a:p>
          <a:p>
            <a:pPr eaLnBrk="1" hangingPunct="1">
              <a:spcBef>
                <a:spcPct val="50000"/>
              </a:spcBef>
            </a:pPr>
            <a:r>
              <a:rPr lang="es-ES" dirty="0"/>
              <a:t>t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function</a:t>
            </a:r>
            <a:r>
              <a:rPr lang="es-ES" dirty="0"/>
              <a:t> </a:t>
            </a:r>
            <a:r>
              <a:rPr lang="es-ES" dirty="0" err="1"/>
              <a:t>which</a:t>
            </a:r>
            <a:r>
              <a:rPr lang="es-ES" dirty="0"/>
              <a:t> </a:t>
            </a:r>
            <a:r>
              <a:rPr lang="es-ES" dirty="0" err="1"/>
              <a:t>assigns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every</a:t>
            </a:r>
            <a:r>
              <a:rPr lang="es-ES" dirty="0"/>
              <a:t> real </a:t>
            </a:r>
            <a:r>
              <a:rPr lang="es-ES" dirty="0" err="1"/>
              <a:t>number</a:t>
            </a:r>
            <a:r>
              <a:rPr lang="es-ES" dirty="0"/>
              <a:t>, x,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probability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 smtClean="0"/>
              <a:t>random</a:t>
            </a:r>
            <a:r>
              <a:rPr lang="es-ES" dirty="0" smtClean="0"/>
              <a:t> variable X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equal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less</a:t>
            </a:r>
            <a:r>
              <a:rPr lang="es-ES" dirty="0"/>
              <a:t> </a:t>
            </a:r>
            <a:r>
              <a:rPr lang="es-ES" dirty="0" err="1"/>
              <a:t>than</a:t>
            </a:r>
            <a:r>
              <a:rPr lang="es-ES" dirty="0"/>
              <a:t> x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3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2124075" y="2349500"/>
          <a:ext cx="3744913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4" name="Equation" r:id="rId5" imgW="1752480" imgH="457200" progId="Equation.DSMT4">
                  <p:embed/>
                </p:oleObj>
              </mc:Choice>
              <mc:Fallback>
                <p:oleObj name="Equation" r:id="rId5" imgW="175248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2349500"/>
                        <a:ext cx="3744913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684213" y="4365625"/>
          <a:ext cx="223202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5" name="Equation" r:id="rId7" imgW="1473120" imgH="342720" progId="Equation.DSMT4">
                  <p:embed/>
                </p:oleObj>
              </mc:Choice>
              <mc:Fallback>
                <p:oleObj name="Equation" r:id="rId7" imgW="1473120" imgH="342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365625"/>
                        <a:ext cx="223202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539750" y="5157788"/>
          <a:ext cx="2595563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6" name="Equation" r:id="rId9" imgW="1447560" imgH="342720" progId="Equation.DSMT4">
                  <p:embed/>
                </p:oleObj>
              </mc:Choice>
              <mc:Fallback>
                <p:oleObj name="Equation" r:id="rId9" imgW="1447560" imgH="3427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157788"/>
                        <a:ext cx="2595563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4787900" y="4365625"/>
          <a:ext cx="187325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7" name="Equation" r:id="rId11" imgW="799920" imgH="228600" progId="Equation.DSMT4">
                  <p:embed/>
                </p:oleObj>
              </mc:Choice>
              <mc:Fallback>
                <p:oleObj name="Equation" r:id="rId11" imgW="79992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4365625"/>
                        <a:ext cx="1873250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4787900" y="5373688"/>
          <a:ext cx="374491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8" name="Equation" r:id="rId13" imgW="1739880" imgH="203040" progId="Equation.DSMT4">
                  <p:embed/>
                </p:oleObj>
              </mc:Choice>
              <mc:Fallback>
                <p:oleObj name="Equation" r:id="rId13" imgW="1739880" imgH="203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5373688"/>
                        <a:ext cx="3744913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539750" y="5949950"/>
          <a:ext cx="10795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name="Equation" r:id="rId15" imgW="380880" imgH="228600" progId="Equation.DSMT4">
                  <p:embed/>
                </p:oleObj>
              </mc:Choice>
              <mc:Fallback>
                <p:oleObj name="Equation" r:id="rId15" imgW="38088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949950"/>
                        <a:ext cx="10795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Text Box 27"/>
          <p:cNvSpPr txBox="1">
            <a:spLocks noChangeArrowheads="1"/>
          </p:cNvSpPr>
          <p:nvPr/>
        </p:nvSpPr>
        <p:spPr bwMode="auto">
          <a:xfrm>
            <a:off x="1763713" y="6165850"/>
            <a:ext cx="4032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 smtClean="0"/>
              <a:t>Cannot</a:t>
            </a:r>
            <a:r>
              <a:rPr lang="es-ES" dirty="0" smtClean="0"/>
              <a:t> </a:t>
            </a:r>
            <a:r>
              <a:rPr lang="es-ES" dirty="0" err="1" smtClean="0"/>
              <a:t>decrease</a:t>
            </a:r>
            <a:endParaRPr lang="es-ES" dirty="0"/>
          </a:p>
        </p:txBody>
      </p:sp>
      <p:sp>
        <p:nvSpPr>
          <p:cNvPr id="8203" name="Text Box 28"/>
          <p:cNvSpPr txBox="1">
            <a:spLocks noChangeArrowheads="1"/>
          </p:cNvSpPr>
          <p:nvPr/>
        </p:nvSpPr>
        <p:spPr bwMode="auto">
          <a:xfrm>
            <a:off x="250825" y="3860800"/>
            <a:ext cx="4392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 smtClean="0"/>
              <a:t>Properties</a:t>
            </a:r>
            <a:endParaRPr lang="es-ES" dirty="0"/>
          </a:p>
        </p:txBody>
      </p:sp>
      <p:sp>
        <p:nvSpPr>
          <p:cNvPr id="8204" name="Text Box 29"/>
          <p:cNvSpPr txBox="1">
            <a:spLocks noChangeArrowheads="1"/>
          </p:cNvSpPr>
          <p:nvPr/>
        </p:nvSpPr>
        <p:spPr bwMode="auto">
          <a:xfrm>
            <a:off x="179388" y="429260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1.</a:t>
            </a:r>
          </a:p>
        </p:txBody>
      </p:sp>
      <p:sp>
        <p:nvSpPr>
          <p:cNvPr id="8205" name="Text Box 30"/>
          <p:cNvSpPr txBox="1">
            <a:spLocks noChangeArrowheads="1"/>
          </p:cNvSpPr>
          <p:nvPr/>
        </p:nvSpPr>
        <p:spPr bwMode="auto">
          <a:xfrm>
            <a:off x="0" y="5229225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2.</a:t>
            </a:r>
          </a:p>
        </p:txBody>
      </p:sp>
      <p:sp>
        <p:nvSpPr>
          <p:cNvPr id="8206" name="Text Box 31"/>
          <p:cNvSpPr txBox="1">
            <a:spLocks noChangeArrowheads="1"/>
          </p:cNvSpPr>
          <p:nvPr/>
        </p:nvSpPr>
        <p:spPr bwMode="auto">
          <a:xfrm>
            <a:off x="0" y="6021388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3.</a:t>
            </a:r>
          </a:p>
        </p:txBody>
      </p:sp>
      <p:sp>
        <p:nvSpPr>
          <p:cNvPr id="8207" name="Text Box 32"/>
          <p:cNvSpPr txBox="1">
            <a:spLocks noChangeArrowheads="1"/>
          </p:cNvSpPr>
          <p:nvPr/>
        </p:nvSpPr>
        <p:spPr bwMode="auto">
          <a:xfrm>
            <a:off x="4140200" y="4437063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4.</a:t>
            </a:r>
          </a:p>
        </p:txBody>
      </p:sp>
      <p:sp>
        <p:nvSpPr>
          <p:cNvPr id="8208" name="Text Box 33"/>
          <p:cNvSpPr txBox="1">
            <a:spLocks noChangeArrowheads="1"/>
          </p:cNvSpPr>
          <p:nvPr/>
        </p:nvSpPr>
        <p:spPr bwMode="auto">
          <a:xfrm>
            <a:off x="4067175" y="5373688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5.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395288" y="476250"/>
            <a:ext cx="7848600" cy="6463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71475" indent="-3714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 smtClean="0"/>
              <a:t>discrete</a:t>
            </a:r>
            <a:r>
              <a:rPr lang="es-ES" b="1" dirty="0" smtClean="0"/>
              <a:t> </a:t>
            </a:r>
            <a:r>
              <a:rPr lang="es-ES" b="1" dirty="0"/>
              <a:t>vs</a:t>
            </a:r>
            <a:r>
              <a:rPr lang="es-ES" b="1" dirty="0" smtClean="0"/>
              <a:t>. </a:t>
            </a:r>
            <a:r>
              <a:rPr lang="es-ES" b="1" dirty="0" err="1" smtClean="0"/>
              <a:t>continuous</a:t>
            </a:r>
            <a:r>
              <a:rPr lang="es-ES" b="1" dirty="0"/>
              <a:t> </a:t>
            </a:r>
            <a:r>
              <a:rPr lang="es-ES" b="1" dirty="0" err="1" smtClean="0"/>
              <a:t>random</a:t>
            </a:r>
            <a:r>
              <a:rPr lang="es-ES" b="1" dirty="0" smtClean="0"/>
              <a:t> variables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1. In </a:t>
            </a:r>
            <a:r>
              <a:rPr lang="es-ES" b="1" dirty="0" smtClean="0"/>
              <a:t>a </a:t>
            </a:r>
            <a:r>
              <a:rPr lang="es-ES" b="1" dirty="0" err="1" smtClean="0"/>
              <a:t>discrete</a:t>
            </a:r>
            <a:r>
              <a:rPr lang="es-ES" b="1" dirty="0" smtClean="0"/>
              <a:t> </a:t>
            </a:r>
            <a:r>
              <a:rPr lang="es-ES" b="1" dirty="0" err="1" smtClean="0"/>
              <a:t>random</a:t>
            </a:r>
            <a:r>
              <a:rPr lang="es-ES" b="1" dirty="0" smtClean="0"/>
              <a:t> variable </a:t>
            </a:r>
            <a:r>
              <a:rPr lang="es-ES" b="1" dirty="0"/>
              <a:t>P (X = x) ≥0 </a:t>
            </a:r>
            <a:r>
              <a:rPr lang="es-ES" b="1" dirty="0" err="1"/>
              <a:t>for</a:t>
            </a:r>
            <a:r>
              <a:rPr lang="es-ES" b="1" dirty="0"/>
              <a:t> </a:t>
            </a:r>
            <a:r>
              <a:rPr lang="es-ES" b="1" dirty="0" err="1"/>
              <a:t>all</a:t>
            </a:r>
            <a:r>
              <a:rPr lang="es-ES" b="1" dirty="0"/>
              <a:t> x. In </a:t>
            </a:r>
            <a:r>
              <a:rPr lang="es-ES" b="1" dirty="0" smtClean="0"/>
              <a:t>a </a:t>
            </a:r>
            <a:r>
              <a:rPr lang="es-ES" b="1" dirty="0" err="1" smtClean="0"/>
              <a:t>continuous</a:t>
            </a:r>
            <a:r>
              <a:rPr lang="es-ES" b="1" dirty="0" smtClean="0"/>
              <a:t> </a:t>
            </a:r>
            <a:r>
              <a:rPr lang="es-ES" b="1" dirty="0" err="1"/>
              <a:t>random</a:t>
            </a:r>
            <a:r>
              <a:rPr lang="es-ES" b="1" dirty="0"/>
              <a:t> </a:t>
            </a:r>
            <a:r>
              <a:rPr lang="es-ES" b="1" dirty="0" smtClean="0"/>
              <a:t>variable, </a:t>
            </a:r>
            <a:r>
              <a:rPr lang="es-ES" b="1" dirty="0"/>
              <a:t>P (X = x) = 0 </a:t>
            </a:r>
            <a:r>
              <a:rPr lang="es-ES" b="1" dirty="0" err="1"/>
              <a:t>for</a:t>
            </a:r>
            <a:r>
              <a:rPr lang="es-ES" b="1" dirty="0"/>
              <a:t> </a:t>
            </a:r>
            <a:r>
              <a:rPr lang="es-ES" b="1" dirty="0" err="1"/>
              <a:t>all</a:t>
            </a:r>
            <a:r>
              <a:rPr lang="es-ES" b="1" dirty="0"/>
              <a:t> </a:t>
            </a:r>
            <a:r>
              <a:rPr lang="es-ES" b="1" dirty="0" err="1" smtClean="0"/>
              <a:t>values</a:t>
            </a:r>
            <a:r>
              <a:rPr lang="es-ES" b="1" dirty="0" smtClean="0"/>
              <a:t> of x</a:t>
            </a:r>
            <a:r>
              <a:rPr lang="es-ES" b="1" dirty="0"/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2. In a </a:t>
            </a:r>
            <a:r>
              <a:rPr lang="es-ES" b="1" dirty="0" err="1" smtClean="0"/>
              <a:t>discrete</a:t>
            </a:r>
            <a:r>
              <a:rPr lang="es-ES" b="1" dirty="0" smtClean="0"/>
              <a:t> </a:t>
            </a:r>
            <a:r>
              <a:rPr lang="es-ES" b="1" dirty="0" err="1"/>
              <a:t>random</a:t>
            </a:r>
            <a:r>
              <a:rPr lang="es-ES" b="1" dirty="0"/>
              <a:t> variable </a:t>
            </a:r>
            <a:r>
              <a:rPr lang="es-ES" b="1" dirty="0" smtClean="0"/>
              <a:t>, </a:t>
            </a:r>
            <a:r>
              <a:rPr lang="es-ES" b="1" dirty="0"/>
              <a:t>f (x) </a:t>
            </a:r>
            <a:r>
              <a:rPr lang="es-ES" b="1" dirty="0" err="1"/>
              <a:t>represents</a:t>
            </a:r>
            <a:r>
              <a:rPr lang="es-ES" b="1" dirty="0"/>
              <a:t> a </a:t>
            </a:r>
            <a:r>
              <a:rPr lang="es-ES" b="1" dirty="0" err="1"/>
              <a:t>probability</a:t>
            </a:r>
            <a:r>
              <a:rPr lang="es-ES" b="1" dirty="0"/>
              <a:t>, </a:t>
            </a:r>
            <a:r>
              <a:rPr lang="es-ES" b="1" dirty="0" err="1"/>
              <a:t>namely</a:t>
            </a:r>
            <a:r>
              <a:rPr lang="es-ES" b="1" dirty="0"/>
              <a:t>, P (X = x), and can </a:t>
            </a:r>
            <a:r>
              <a:rPr lang="es-ES" b="1" dirty="0" err="1"/>
              <a:t>never</a:t>
            </a:r>
            <a:r>
              <a:rPr lang="es-ES" b="1" dirty="0"/>
              <a:t> be </a:t>
            </a:r>
            <a:r>
              <a:rPr lang="es-ES" b="1" dirty="0" err="1"/>
              <a:t>worth</a:t>
            </a:r>
            <a:r>
              <a:rPr lang="es-ES" b="1" dirty="0"/>
              <a:t> more </a:t>
            </a:r>
            <a:r>
              <a:rPr lang="es-ES" b="1" dirty="0" err="1"/>
              <a:t>than</a:t>
            </a:r>
            <a:r>
              <a:rPr lang="es-ES" b="1" dirty="0"/>
              <a:t> 1. In a </a:t>
            </a:r>
            <a:r>
              <a:rPr lang="es-ES" b="1" dirty="0" err="1"/>
              <a:t>c</a:t>
            </a:r>
            <a:r>
              <a:rPr lang="es-ES" b="1" dirty="0" err="1" smtClean="0"/>
              <a:t>ontinuous</a:t>
            </a:r>
            <a:r>
              <a:rPr lang="es-ES" b="1" dirty="0" smtClean="0"/>
              <a:t> </a:t>
            </a:r>
            <a:r>
              <a:rPr lang="es-ES" b="1" dirty="0" err="1"/>
              <a:t>random</a:t>
            </a:r>
            <a:r>
              <a:rPr lang="es-ES" b="1" dirty="0"/>
              <a:t> variable </a:t>
            </a:r>
            <a:r>
              <a:rPr lang="es-ES" b="1" dirty="0" smtClean="0"/>
              <a:t>, </a:t>
            </a:r>
            <a:r>
              <a:rPr lang="es-ES" b="1" dirty="0"/>
              <a:t>f (x) </a:t>
            </a:r>
            <a:r>
              <a:rPr lang="es-ES" b="1" dirty="0" err="1"/>
              <a:t>does</a:t>
            </a:r>
            <a:r>
              <a:rPr lang="es-ES" b="1" dirty="0"/>
              <a:t> </a:t>
            </a:r>
            <a:r>
              <a:rPr lang="es-ES" b="1" dirty="0" err="1"/>
              <a:t>not</a:t>
            </a:r>
            <a:r>
              <a:rPr lang="es-ES" b="1" dirty="0"/>
              <a:t> </a:t>
            </a:r>
            <a:r>
              <a:rPr lang="es-ES" b="1" dirty="0" err="1"/>
              <a:t>represent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probability</a:t>
            </a:r>
            <a:r>
              <a:rPr lang="es-ES" b="1" dirty="0"/>
              <a:t>, </a:t>
            </a:r>
            <a:r>
              <a:rPr lang="es-ES" b="1" dirty="0" err="1"/>
              <a:t>but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probability</a:t>
            </a:r>
            <a:r>
              <a:rPr lang="es-ES" b="1" dirty="0"/>
              <a:t> </a:t>
            </a:r>
            <a:r>
              <a:rPr lang="es-ES" b="1" dirty="0" err="1"/>
              <a:t>density</a:t>
            </a:r>
            <a:r>
              <a:rPr lang="es-ES" b="1" dirty="0"/>
              <a:t> (</a:t>
            </a:r>
            <a:r>
              <a:rPr lang="es-ES" b="1" dirty="0" err="1"/>
              <a:t>ie</a:t>
            </a:r>
            <a:r>
              <a:rPr lang="es-ES" b="1" dirty="0"/>
              <a:t>, more </a:t>
            </a:r>
            <a:r>
              <a:rPr lang="es-ES" b="1" dirty="0" err="1"/>
              <a:t>than</a:t>
            </a:r>
            <a:r>
              <a:rPr lang="es-ES" b="1" dirty="0"/>
              <a:t> </a:t>
            </a:r>
            <a:r>
              <a:rPr lang="es-ES" b="1" dirty="0" err="1"/>
              <a:t>one</a:t>
            </a:r>
            <a:r>
              <a:rPr lang="es-ES" b="1" dirty="0"/>
              <a:t> </a:t>
            </a:r>
            <a:r>
              <a:rPr lang="es-ES" b="1" dirty="0" err="1"/>
              <a:t>value</a:t>
            </a:r>
            <a:r>
              <a:rPr lang="es-ES" b="1" dirty="0"/>
              <a:t> can).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3. In a </a:t>
            </a:r>
            <a:r>
              <a:rPr lang="es-ES" b="1" dirty="0" err="1" smtClean="0"/>
              <a:t>discrete</a:t>
            </a:r>
            <a:r>
              <a:rPr lang="es-ES" b="1" dirty="0" smtClean="0"/>
              <a:t> </a:t>
            </a:r>
            <a:r>
              <a:rPr lang="es-ES" b="1" dirty="0" err="1"/>
              <a:t>random</a:t>
            </a:r>
            <a:r>
              <a:rPr lang="es-ES" b="1" dirty="0"/>
              <a:t> variable </a:t>
            </a:r>
            <a:r>
              <a:rPr lang="es-ES" b="1" dirty="0" smtClean="0"/>
              <a:t>, </a:t>
            </a:r>
            <a:r>
              <a:rPr lang="es-ES" b="1" dirty="0" err="1"/>
              <a:t>we</a:t>
            </a:r>
            <a:r>
              <a:rPr lang="es-ES" b="1" dirty="0"/>
              <a:t> use </a:t>
            </a:r>
            <a:r>
              <a:rPr lang="es-ES" b="1" dirty="0" err="1"/>
              <a:t>points</a:t>
            </a:r>
            <a:r>
              <a:rPr lang="es-ES" b="1" dirty="0"/>
              <a:t> </a:t>
            </a:r>
            <a:r>
              <a:rPr lang="es-ES" b="1" dirty="0" err="1"/>
              <a:t>to</a:t>
            </a:r>
            <a:r>
              <a:rPr lang="es-ES" b="1" dirty="0"/>
              <a:t> </a:t>
            </a:r>
            <a:r>
              <a:rPr lang="es-ES" b="1" dirty="0" err="1"/>
              <a:t>enter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probability</a:t>
            </a:r>
            <a:r>
              <a:rPr lang="es-ES" b="1" dirty="0"/>
              <a:t>. In a </a:t>
            </a:r>
            <a:r>
              <a:rPr lang="es-ES" b="1" dirty="0" err="1" smtClean="0"/>
              <a:t>continuous</a:t>
            </a:r>
            <a:r>
              <a:rPr lang="es-ES" b="1" dirty="0" smtClean="0"/>
              <a:t> </a:t>
            </a:r>
            <a:r>
              <a:rPr lang="es-ES" b="1" dirty="0" err="1"/>
              <a:t>random</a:t>
            </a:r>
            <a:r>
              <a:rPr lang="es-ES" b="1" dirty="0"/>
              <a:t> </a:t>
            </a:r>
            <a:r>
              <a:rPr lang="es-ES" b="1" dirty="0" smtClean="0"/>
              <a:t>variable, </a:t>
            </a:r>
            <a:r>
              <a:rPr lang="es-ES" b="1" dirty="0" err="1" smtClean="0"/>
              <a:t>we</a:t>
            </a:r>
            <a:r>
              <a:rPr lang="es-ES" b="1" dirty="0" smtClean="0"/>
              <a:t> </a:t>
            </a:r>
            <a:r>
              <a:rPr lang="es-ES" b="1" dirty="0" err="1"/>
              <a:t>employ</a:t>
            </a:r>
            <a:r>
              <a:rPr lang="es-ES" b="1" dirty="0"/>
              <a:t> </a:t>
            </a:r>
            <a:r>
              <a:rPr lang="es-ES" b="1" dirty="0" err="1"/>
              <a:t>continuous</a:t>
            </a:r>
            <a:r>
              <a:rPr lang="es-ES" b="1" dirty="0"/>
              <a:t> </a:t>
            </a:r>
            <a:r>
              <a:rPr lang="es-ES" b="1" dirty="0" err="1"/>
              <a:t>intervals</a:t>
            </a:r>
            <a:r>
              <a:rPr lang="es-ES" b="1" dirty="0"/>
              <a:t> (</a:t>
            </a:r>
            <a:r>
              <a:rPr lang="es-ES" b="1" dirty="0" err="1"/>
              <a:t>remember</a:t>
            </a:r>
            <a:r>
              <a:rPr lang="es-ES" b="1" dirty="0"/>
              <a:t> </a:t>
            </a:r>
            <a:r>
              <a:rPr lang="es-ES" b="1" dirty="0" err="1"/>
              <a:t>that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probability</a:t>
            </a:r>
            <a:r>
              <a:rPr lang="es-ES" b="1" dirty="0"/>
              <a:t> of </a:t>
            </a:r>
            <a:r>
              <a:rPr lang="es-ES" b="1" dirty="0" err="1"/>
              <a:t>each</a:t>
            </a:r>
            <a:r>
              <a:rPr lang="es-ES" b="1" dirty="0"/>
              <a:t> </a:t>
            </a:r>
            <a:r>
              <a:rPr lang="es-ES" b="1" dirty="0" err="1"/>
              <a:t>point</a:t>
            </a:r>
            <a:r>
              <a:rPr lang="es-ES" b="1" dirty="0"/>
              <a:t> </a:t>
            </a:r>
            <a:r>
              <a:rPr lang="es-ES" b="1" dirty="0" err="1"/>
              <a:t>is</a:t>
            </a:r>
            <a:r>
              <a:rPr lang="es-ES" b="1" dirty="0"/>
              <a:t> 0).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4. In a </a:t>
            </a:r>
            <a:r>
              <a:rPr lang="es-ES" b="1" dirty="0" err="1" smtClean="0"/>
              <a:t>discrete</a:t>
            </a:r>
            <a:r>
              <a:rPr lang="es-ES" b="1" dirty="0" smtClean="0"/>
              <a:t> </a:t>
            </a:r>
            <a:r>
              <a:rPr lang="es-ES" b="1" dirty="0" err="1"/>
              <a:t>random</a:t>
            </a:r>
            <a:r>
              <a:rPr lang="es-ES" b="1" dirty="0"/>
              <a:t> variable </a:t>
            </a:r>
            <a:r>
              <a:rPr lang="es-ES" b="1" dirty="0" smtClean="0"/>
              <a:t>, </a:t>
            </a:r>
            <a:r>
              <a:rPr lang="es-ES" b="1" dirty="0" err="1"/>
              <a:t>any</a:t>
            </a:r>
            <a:r>
              <a:rPr lang="es-ES" b="1" dirty="0"/>
              <a:t> </a:t>
            </a:r>
            <a:r>
              <a:rPr lang="es-ES" b="1" dirty="0" err="1"/>
              <a:t>probability</a:t>
            </a:r>
            <a:r>
              <a:rPr lang="es-ES" b="1" dirty="0"/>
              <a:t> </a:t>
            </a:r>
            <a:r>
              <a:rPr lang="es-ES" b="1" dirty="0" err="1"/>
              <a:t>is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sum of </a:t>
            </a:r>
            <a:r>
              <a:rPr lang="es-ES" b="1" dirty="0" err="1"/>
              <a:t>probabilities</a:t>
            </a:r>
            <a:r>
              <a:rPr lang="es-ES" b="1" dirty="0"/>
              <a:t> </a:t>
            </a:r>
            <a:r>
              <a:rPr lang="es-ES" b="1" dirty="0" err="1"/>
              <a:t>associated</a:t>
            </a:r>
            <a:r>
              <a:rPr lang="es-ES" b="1" dirty="0"/>
              <a:t> </a:t>
            </a:r>
            <a:r>
              <a:rPr lang="es-ES" b="1" dirty="0" err="1"/>
              <a:t>with</a:t>
            </a:r>
            <a:r>
              <a:rPr lang="es-ES" b="1" dirty="0"/>
              <a:t> </a:t>
            </a:r>
            <a:r>
              <a:rPr lang="es-ES" b="1" dirty="0" err="1"/>
              <a:t>points</a:t>
            </a:r>
            <a:r>
              <a:rPr lang="es-ES" b="1" dirty="0"/>
              <a:t>. In a </a:t>
            </a:r>
            <a:r>
              <a:rPr lang="es-ES" b="1" dirty="0" err="1" smtClean="0"/>
              <a:t>continuous</a:t>
            </a:r>
            <a:r>
              <a:rPr lang="es-ES" b="1" dirty="0" smtClean="0"/>
              <a:t> </a:t>
            </a:r>
            <a:r>
              <a:rPr lang="es-ES" b="1" dirty="0" err="1"/>
              <a:t>random</a:t>
            </a:r>
            <a:r>
              <a:rPr lang="es-ES" b="1"/>
              <a:t> </a:t>
            </a:r>
            <a:r>
              <a:rPr lang="es-ES" b="1" smtClean="0"/>
              <a:t>variable, </a:t>
            </a:r>
            <a:r>
              <a:rPr lang="es-ES" b="1" dirty="0" err="1"/>
              <a:t>any</a:t>
            </a:r>
            <a:r>
              <a:rPr lang="es-ES" b="1" dirty="0"/>
              <a:t> </a:t>
            </a:r>
            <a:r>
              <a:rPr lang="es-ES" b="1" dirty="0" err="1"/>
              <a:t>probability</a:t>
            </a:r>
            <a:r>
              <a:rPr lang="es-ES" b="1" dirty="0"/>
              <a:t> </a:t>
            </a:r>
            <a:r>
              <a:rPr lang="es-ES" b="1" dirty="0" err="1"/>
              <a:t>is</a:t>
            </a:r>
            <a:r>
              <a:rPr lang="es-ES" b="1" dirty="0"/>
              <a:t> a </a:t>
            </a:r>
            <a:r>
              <a:rPr lang="es-ES" b="1" dirty="0" err="1"/>
              <a:t>definite</a:t>
            </a:r>
            <a:r>
              <a:rPr lang="es-ES" b="1" dirty="0"/>
              <a:t> integral, </a:t>
            </a:r>
            <a:r>
              <a:rPr lang="es-ES" b="1" dirty="0" err="1"/>
              <a:t>associated</a:t>
            </a:r>
            <a:r>
              <a:rPr lang="es-ES" b="1" dirty="0"/>
              <a:t> </a:t>
            </a:r>
            <a:r>
              <a:rPr lang="es-ES" b="1" dirty="0" err="1"/>
              <a:t>with</a:t>
            </a:r>
            <a:r>
              <a:rPr lang="es-ES" b="1" dirty="0"/>
              <a:t> </a:t>
            </a:r>
            <a:r>
              <a:rPr lang="es-ES" b="1" dirty="0" err="1"/>
              <a:t>an</a:t>
            </a:r>
            <a:r>
              <a:rPr lang="es-ES" b="1" dirty="0"/>
              <a:t> </a:t>
            </a:r>
            <a:r>
              <a:rPr lang="es-ES" b="1" dirty="0" err="1"/>
              <a:t>interval</a:t>
            </a:r>
            <a:r>
              <a:rPr lang="es-ES" b="1" dirty="0"/>
              <a:t>.</a:t>
            </a: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116013" y="476250"/>
            <a:ext cx="6049962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/>
              <a:t>1. </a:t>
            </a:r>
            <a:r>
              <a:rPr lang="es-ES" b="1" dirty="0" err="1"/>
              <a:t>Introduction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Main</a:t>
            </a:r>
            <a:r>
              <a:rPr lang="es-ES" b="1" dirty="0"/>
              <a:t> </a:t>
            </a:r>
            <a:r>
              <a:rPr lang="es-ES" b="1" dirty="0" err="1"/>
              <a:t>preliminary</a:t>
            </a:r>
            <a:r>
              <a:rPr lang="es-ES" b="1" dirty="0"/>
              <a:t> </a:t>
            </a:r>
            <a:r>
              <a:rPr lang="es-ES" b="1" dirty="0" err="1"/>
              <a:t>concepts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Random</a:t>
            </a:r>
            <a:r>
              <a:rPr lang="es-ES" b="1" dirty="0"/>
              <a:t> </a:t>
            </a:r>
            <a:r>
              <a:rPr lang="es-ES" b="1" dirty="0" err="1"/>
              <a:t>experiment</a:t>
            </a:r>
            <a:r>
              <a:rPr lang="es-ES" b="1" dirty="0"/>
              <a:t>: </a:t>
            </a:r>
            <a:r>
              <a:rPr lang="es-ES" b="1" dirty="0" err="1"/>
              <a:t>Any</a:t>
            </a:r>
            <a:r>
              <a:rPr lang="es-ES" b="1" dirty="0"/>
              <a:t> </a:t>
            </a:r>
            <a:r>
              <a:rPr lang="es-ES" b="1" dirty="0" err="1"/>
              <a:t>operation</a:t>
            </a:r>
            <a:r>
              <a:rPr lang="es-ES" b="1" dirty="0"/>
              <a:t> </a:t>
            </a:r>
            <a:r>
              <a:rPr lang="es-ES" b="1" dirty="0" err="1"/>
              <a:t>whose</a:t>
            </a:r>
            <a:r>
              <a:rPr lang="es-ES" b="1" dirty="0"/>
              <a:t> </a:t>
            </a:r>
            <a:r>
              <a:rPr lang="es-ES" b="1" dirty="0" err="1"/>
              <a:t>outcome</a:t>
            </a:r>
            <a:r>
              <a:rPr lang="es-ES" b="1" dirty="0"/>
              <a:t> can </a:t>
            </a:r>
            <a:r>
              <a:rPr lang="es-ES" b="1" dirty="0" err="1"/>
              <a:t>not</a:t>
            </a:r>
            <a:r>
              <a:rPr lang="es-ES" b="1" dirty="0"/>
              <a:t> be </a:t>
            </a:r>
            <a:r>
              <a:rPr lang="es-ES" b="1" dirty="0" err="1"/>
              <a:t>predicted</a:t>
            </a:r>
            <a:r>
              <a:rPr lang="es-ES" b="1" dirty="0"/>
              <a:t> </a:t>
            </a:r>
            <a:r>
              <a:rPr lang="es-ES" b="1" dirty="0" err="1"/>
              <a:t>with</a:t>
            </a:r>
            <a:r>
              <a:rPr lang="es-ES" b="1" dirty="0"/>
              <a:t> </a:t>
            </a:r>
            <a:r>
              <a:rPr lang="es-ES" b="1" dirty="0" err="1"/>
              <a:t>certainty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For</a:t>
            </a:r>
            <a:r>
              <a:rPr lang="es-ES" b="1" dirty="0"/>
              <a:t> </a:t>
            </a:r>
            <a:r>
              <a:rPr lang="es-ES" b="1" dirty="0" err="1"/>
              <a:t>example</a:t>
            </a:r>
            <a:r>
              <a:rPr lang="es-ES" b="1" dirty="0"/>
              <a:t>, </a:t>
            </a:r>
            <a:r>
              <a:rPr lang="es-ES" b="1" dirty="0" err="1" smtClean="0"/>
              <a:t>when</a:t>
            </a:r>
            <a:r>
              <a:rPr lang="es-ES" b="1" dirty="0" smtClean="0"/>
              <a:t> </a:t>
            </a:r>
            <a:r>
              <a:rPr lang="es-ES" b="1" dirty="0" err="1" smtClean="0"/>
              <a:t>rolling</a:t>
            </a:r>
            <a:r>
              <a:rPr lang="es-ES" b="1" dirty="0" smtClean="0"/>
              <a:t> a dice, </a:t>
            </a:r>
            <a:r>
              <a:rPr lang="es-ES" b="1" dirty="0" err="1" smtClean="0"/>
              <a:t>RTs</a:t>
            </a:r>
            <a:r>
              <a:rPr lang="es-ES" b="1" dirty="0" smtClean="0"/>
              <a:t> </a:t>
            </a:r>
            <a:r>
              <a:rPr lang="es-ES" b="1" dirty="0" err="1" smtClean="0"/>
              <a:t>when</a:t>
            </a:r>
            <a:r>
              <a:rPr lang="es-ES" b="1" dirty="0" smtClean="0"/>
              <a:t> </a:t>
            </a:r>
            <a:r>
              <a:rPr lang="es-ES" b="1" dirty="0" err="1" smtClean="0"/>
              <a:t>performing</a:t>
            </a:r>
            <a:r>
              <a:rPr lang="es-ES" b="1" dirty="0" smtClean="0"/>
              <a:t> </a:t>
            </a:r>
            <a:r>
              <a:rPr lang="es-ES" b="1" dirty="0"/>
              <a:t>a </a:t>
            </a:r>
            <a:r>
              <a:rPr lang="es-ES" b="1" dirty="0" err="1" smtClean="0"/>
              <a:t>task</a:t>
            </a:r>
            <a:r>
              <a:rPr lang="es-ES" b="1" dirty="0" smtClean="0"/>
              <a:t>,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number</a:t>
            </a:r>
            <a:r>
              <a:rPr lang="es-ES" b="1" dirty="0"/>
              <a:t> of </a:t>
            </a:r>
            <a:r>
              <a:rPr lang="es-ES" b="1" dirty="0" err="1"/>
              <a:t>accidents</a:t>
            </a:r>
            <a:r>
              <a:rPr lang="es-ES" b="1" dirty="0"/>
              <a:t> </a:t>
            </a:r>
            <a:r>
              <a:rPr lang="es-ES" b="1" dirty="0" smtClean="0"/>
              <a:t>in a </a:t>
            </a:r>
            <a:r>
              <a:rPr lang="es-ES" b="1" dirty="0" err="1" smtClean="0"/>
              <a:t>given</a:t>
            </a:r>
            <a:r>
              <a:rPr lang="es-ES" b="1" dirty="0" smtClean="0"/>
              <a:t> </a:t>
            </a:r>
            <a:r>
              <a:rPr lang="es-ES" b="1" dirty="0" err="1" smtClean="0"/>
              <a:t>weekend</a:t>
            </a:r>
            <a:r>
              <a:rPr lang="es-ES" b="1" dirty="0"/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S</a:t>
            </a:r>
            <a:r>
              <a:rPr lang="es-ES" b="1" dirty="0" err="1" smtClean="0"/>
              <a:t>ample</a:t>
            </a:r>
            <a:r>
              <a:rPr lang="es-ES" b="1" dirty="0" smtClean="0"/>
              <a:t> </a:t>
            </a:r>
            <a:r>
              <a:rPr lang="es-ES" b="1" dirty="0" err="1"/>
              <a:t>space</a:t>
            </a:r>
            <a:r>
              <a:rPr lang="es-ES" b="1" dirty="0"/>
              <a:t> (E): </a:t>
            </a:r>
            <a:r>
              <a:rPr lang="es-ES" b="1" dirty="0" err="1"/>
              <a:t>The</a:t>
            </a:r>
            <a:r>
              <a:rPr lang="es-ES" b="1" dirty="0"/>
              <a:t> set of </a:t>
            </a:r>
            <a:r>
              <a:rPr lang="es-ES" b="1" dirty="0" err="1"/>
              <a:t>all</a:t>
            </a:r>
            <a:r>
              <a:rPr lang="es-ES" b="1" dirty="0"/>
              <a:t> </a:t>
            </a:r>
            <a:r>
              <a:rPr lang="es-ES" b="1" dirty="0" err="1"/>
              <a:t>possible</a:t>
            </a:r>
            <a:r>
              <a:rPr lang="es-ES" b="1" dirty="0"/>
              <a:t> </a:t>
            </a:r>
            <a:r>
              <a:rPr lang="es-ES" b="1" dirty="0" err="1"/>
              <a:t>outcomes</a:t>
            </a:r>
            <a:r>
              <a:rPr lang="es-ES" b="1" dirty="0"/>
              <a:t> of a </a:t>
            </a:r>
            <a:r>
              <a:rPr lang="es-ES" b="1" dirty="0" err="1"/>
              <a:t>random</a:t>
            </a:r>
            <a:r>
              <a:rPr lang="es-ES" b="1" dirty="0"/>
              <a:t> </a:t>
            </a:r>
            <a:r>
              <a:rPr lang="es-ES" b="1" dirty="0" err="1"/>
              <a:t>experiment</a:t>
            </a:r>
            <a:r>
              <a:rPr lang="es-ES" b="1" dirty="0"/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For</a:t>
            </a:r>
            <a:r>
              <a:rPr lang="es-ES" b="1" dirty="0"/>
              <a:t> </a:t>
            </a:r>
            <a:r>
              <a:rPr lang="es-ES" b="1" dirty="0" err="1"/>
              <a:t>example</a:t>
            </a:r>
            <a:r>
              <a:rPr lang="es-ES" b="1" dirty="0"/>
              <a:t>, </a:t>
            </a:r>
            <a:r>
              <a:rPr lang="es-ES" b="1" dirty="0" err="1"/>
              <a:t>if</a:t>
            </a:r>
            <a:r>
              <a:rPr lang="es-ES" b="1" dirty="0"/>
              <a:t> </a:t>
            </a:r>
            <a:r>
              <a:rPr lang="es-ES" b="1" dirty="0" err="1"/>
              <a:t>we</a:t>
            </a:r>
            <a:r>
              <a:rPr lang="es-ES" b="1" dirty="0"/>
              <a:t> </a:t>
            </a:r>
            <a:r>
              <a:rPr lang="es-ES" b="1" dirty="0" err="1"/>
              <a:t>throw</a:t>
            </a:r>
            <a:r>
              <a:rPr lang="es-ES" b="1" dirty="0"/>
              <a:t> a </a:t>
            </a:r>
            <a:r>
              <a:rPr lang="es-ES" b="1" dirty="0" smtClean="0"/>
              <a:t>dice, </a:t>
            </a:r>
            <a:r>
              <a:rPr lang="es-ES" b="1" dirty="0" err="1" smtClean="0"/>
              <a:t>there</a:t>
            </a:r>
            <a:r>
              <a:rPr lang="es-ES" b="1" dirty="0" smtClean="0"/>
              <a:t> are </a:t>
            </a:r>
            <a:r>
              <a:rPr lang="es-ES" b="1" dirty="0"/>
              <a:t>6 </a:t>
            </a:r>
            <a:r>
              <a:rPr lang="es-ES" b="1" dirty="0" err="1"/>
              <a:t>possible</a:t>
            </a:r>
            <a:r>
              <a:rPr lang="es-ES" b="1" dirty="0"/>
              <a:t> </a:t>
            </a:r>
            <a:r>
              <a:rPr lang="es-ES" b="1" dirty="0" err="1"/>
              <a:t>outcomes</a:t>
            </a:r>
            <a:r>
              <a:rPr lang="es-ES" b="1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042988" y="908050"/>
            <a:ext cx="6049962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71475" indent="-3714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/>
              <a:t>Depending</a:t>
            </a:r>
            <a:r>
              <a:rPr lang="es-ES" b="1" dirty="0"/>
              <a:t> </a:t>
            </a:r>
            <a:r>
              <a:rPr lang="es-ES" b="1" dirty="0" err="1"/>
              <a:t>on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number</a:t>
            </a:r>
            <a:r>
              <a:rPr lang="es-ES" b="1" dirty="0"/>
              <a:t> of </a:t>
            </a:r>
            <a:r>
              <a:rPr lang="es-ES" b="1" dirty="0" err="1"/>
              <a:t>elements</a:t>
            </a:r>
            <a:r>
              <a:rPr lang="es-ES" b="1" dirty="0"/>
              <a:t> in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sample</a:t>
            </a:r>
            <a:r>
              <a:rPr lang="es-ES" b="1" dirty="0"/>
              <a:t> </a:t>
            </a:r>
            <a:r>
              <a:rPr lang="es-ES" b="1" dirty="0" err="1"/>
              <a:t>space</a:t>
            </a:r>
            <a:r>
              <a:rPr lang="es-ES" b="1" dirty="0"/>
              <a:t> </a:t>
            </a:r>
            <a:r>
              <a:rPr lang="es-ES" b="1" dirty="0" err="1"/>
              <a:t>we</a:t>
            </a:r>
            <a:r>
              <a:rPr lang="es-ES" b="1" dirty="0"/>
              <a:t> </a:t>
            </a:r>
            <a:r>
              <a:rPr lang="es-ES" b="1" dirty="0" smtClean="0"/>
              <a:t>can </a:t>
            </a:r>
            <a:r>
              <a:rPr lang="es-ES" b="1" dirty="0" err="1" smtClean="0"/>
              <a:t>distinguish</a:t>
            </a:r>
            <a:r>
              <a:rPr lang="es-ES" b="1" dirty="0" smtClean="0"/>
              <a:t> </a:t>
            </a:r>
            <a:r>
              <a:rPr lang="es-ES" b="1" dirty="0"/>
              <a:t>3 </a:t>
            </a:r>
            <a:r>
              <a:rPr lang="es-ES" b="1" dirty="0" err="1"/>
              <a:t>types</a:t>
            </a:r>
            <a:r>
              <a:rPr lang="es-ES" b="1" dirty="0"/>
              <a:t> of </a:t>
            </a:r>
            <a:r>
              <a:rPr lang="es-ES" b="1" dirty="0" err="1"/>
              <a:t>sample</a:t>
            </a:r>
            <a:r>
              <a:rPr lang="es-ES" b="1" dirty="0"/>
              <a:t> </a:t>
            </a:r>
            <a:r>
              <a:rPr lang="es-ES" b="1" dirty="0" err="1"/>
              <a:t>spaces</a:t>
            </a:r>
            <a:r>
              <a:rPr lang="es-ES" b="1" dirty="0"/>
              <a:t>: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discrete</a:t>
            </a:r>
            <a:r>
              <a:rPr lang="es-ES" b="1" dirty="0"/>
              <a:t> </a:t>
            </a:r>
            <a:r>
              <a:rPr lang="es-ES" b="1" dirty="0" err="1"/>
              <a:t>finite</a:t>
            </a:r>
            <a:r>
              <a:rPr lang="es-ES" b="1" dirty="0"/>
              <a:t> </a:t>
            </a:r>
            <a:r>
              <a:rPr lang="es-ES" b="1" dirty="0" err="1"/>
              <a:t>sample</a:t>
            </a:r>
            <a:r>
              <a:rPr lang="es-ES" b="1" dirty="0"/>
              <a:t> </a:t>
            </a:r>
            <a:r>
              <a:rPr lang="es-ES" b="1" dirty="0" err="1"/>
              <a:t>space</a:t>
            </a:r>
            <a:r>
              <a:rPr lang="es-ES" b="1" dirty="0"/>
              <a:t>. </a:t>
            </a:r>
            <a:r>
              <a:rPr lang="es-ES" b="1" dirty="0" err="1"/>
              <a:t>It</a:t>
            </a:r>
            <a:r>
              <a:rPr lang="es-ES" b="1" dirty="0"/>
              <a:t> </a:t>
            </a:r>
            <a:r>
              <a:rPr lang="es-ES" b="1" dirty="0" err="1"/>
              <a:t>consists</a:t>
            </a:r>
            <a:r>
              <a:rPr lang="es-ES" b="1" dirty="0"/>
              <a:t> of a </a:t>
            </a:r>
            <a:r>
              <a:rPr lang="es-ES" b="1" dirty="0" err="1"/>
              <a:t>finite</a:t>
            </a:r>
            <a:r>
              <a:rPr lang="es-ES" b="1" dirty="0"/>
              <a:t> </a:t>
            </a:r>
            <a:r>
              <a:rPr lang="es-ES" b="1" dirty="0" err="1"/>
              <a:t>number</a:t>
            </a:r>
            <a:r>
              <a:rPr lang="es-ES" b="1" dirty="0"/>
              <a:t> of </a:t>
            </a:r>
            <a:r>
              <a:rPr lang="es-ES" b="1" dirty="0" err="1"/>
              <a:t>elements</a:t>
            </a:r>
            <a:r>
              <a:rPr lang="es-ES" b="1" dirty="0"/>
              <a:t>. </a:t>
            </a:r>
            <a:r>
              <a:rPr lang="es-ES" b="1" dirty="0" smtClean="0"/>
              <a:t>(</a:t>
            </a:r>
            <a:r>
              <a:rPr lang="es-ES" b="1" dirty="0" err="1" smtClean="0"/>
              <a:t>e.g</a:t>
            </a:r>
            <a:r>
              <a:rPr lang="es-ES" b="1" dirty="0" smtClean="0"/>
              <a:t>., </a:t>
            </a:r>
            <a:r>
              <a:rPr lang="es-ES" b="1" dirty="0" err="1" smtClean="0"/>
              <a:t>throwing</a:t>
            </a:r>
            <a:r>
              <a:rPr lang="es-ES" b="1" dirty="0" smtClean="0"/>
              <a:t> a dice)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infinite</a:t>
            </a:r>
            <a:r>
              <a:rPr lang="es-ES" b="1" dirty="0"/>
              <a:t> </a:t>
            </a:r>
            <a:r>
              <a:rPr lang="es-ES" b="1" dirty="0" err="1"/>
              <a:t>discrete</a:t>
            </a:r>
            <a:r>
              <a:rPr lang="es-ES" b="1" dirty="0"/>
              <a:t> </a:t>
            </a:r>
            <a:r>
              <a:rPr lang="es-ES" b="1" dirty="0" err="1"/>
              <a:t>sample</a:t>
            </a:r>
            <a:r>
              <a:rPr lang="es-ES" b="1" dirty="0"/>
              <a:t> </a:t>
            </a:r>
            <a:r>
              <a:rPr lang="es-ES" b="1" dirty="0" err="1"/>
              <a:t>space</a:t>
            </a:r>
            <a:r>
              <a:rPr lang="es-ES" b="1" dirty="0"/>
              <a:t>. </a:t>
            </a:r>
            <a:r>
              <a:rPr lang="es-ES" b="1" dirty="0" err="1"/>
              <a:t>It</a:t>
            </a:r>
            <a:r>
              <a:rPr lang="es-ES" b="1" dirty="0"/>
              <a:t> </a:t>
            </a:r>
            <a:r>
              <a:rPr lang="es-ES" b="1" dirty="0" err="1"/>
              <a:t>consists</a:t>
            </a:r>
            <a:r>
              <a:rPr lang="es-ES" b="1" dirty="0"/>
              <a:t> of a </a:t>
            </a:r>
            <a:r>
              <a:rPr lang="es-ES" b="1" dirty="0" err="1"/>
              <a:t>countable</a:t>
            </a:r>
            <a:r>
              <a:rPr lang="es-ES" b="1" dirty="0"/>
              <a:t> </a:t>
            </a:r>
            <a:r>
              <a:rPr lang="es-ES" b="1" dirty="0" err="1"/>
              <a:t>infinite</a:t>
            </a:r>
            <a:r>
              <a:rPr lang="es-ES" b="1" dirty="0"/>
              <a:t> </a:t>
            </a:r>
            <a:r>
              <a:rPr lang="es-ES" b="1" dirty="0" err="1"/>
              <a:t>number</a:t>
            </a:r>
            <a:r>
              <a:rPr lang="es-ES" b="1" dirty="0"/>
              <a:t> of </a:t>
            </a:r>
            <a:r>
              <a:rPr lang="es-ES" b="1" dirty="0" err="1"/>
              <a:t>elements</a:t>
            </a:r>
            <a:r>
              <a:rPr lang="es-ES" b="1" dirty="0"/>
              <a:t>. (</a:t>
            </a:r>
            <a:r>
              <a:rPr lang="es-ES" b="1" dirty="0" err="1"/>
              <a:t>E.g</a:t>
            </a:r>
            <a:r>
              <a:rPr lang="es-ES" b="1" dirty="0"/>
              <a:t>., </a:t>
            </a:r>
            <a:r>
              <a:rPr lang="es-ES" b="1" dirty="0" err="1"/>
              <a:t>rolling</a:t>
            </a:r>
            <a:r>
              <a:rPr lang="es-ES" b="1" dirty="0"/>
              <a:t> a die </a:t>
            </a:r>
            <a:r>
              <a:rPr lang="es-ES" b="1" dirty="0" err="1"/>
              <a:t>until</a:t>
            </a:r>
            <a:r>
              <a:rPr lang="es-ES" b="1" dirty="0"/>
              <a:t> a "</a:t>
            </a:r>
            <a:r>
              <a:rPr lang="es-ES" b="1" dirty="0" smtClean="0"/>
              <a:t>6”)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continuous</a:t>
            </a:r>
            <a:r>
              <a:rPr lang="es-ES" b="1" dirty="0"/>
              <a:t> </a:t>
            </a:r>
            <a:r>
              <a:rPr lang="es-ES" b="1" dirty="0" err="1"/>
              <a:t>sample</a:t>
            </a:r>
            <a:r>
              <a:rPr lang="es-ES" b="1" dirty="0"/>
              <a:t> </a:t>
            </a:r>
            <a:r>
              <a:rPr lang="es-ES" b="1" dirty="0" err="1"/>
              <a:t>space</a:t>
            </a:r>
            <a:r>
              <a:rPr lang="es-ES" b="1" dirty="0"/>
              <a:t>. </a:t>
            </a:r>
            <a:r>
              <a:rPr lang="es-ES" b="1" dirty="0" err="1"/>
              <a:t>It</a:t>
            </a:r>
            <a:r>
              <a:rPr lang="es-ES" b="1" dirty="0"/>
              <a:t> </a:t>
            </a:r>
            <a:r>
              <a:rPr lang="es-ES" b="1" dirty="0" err="1"/>
              <a:t>consists</a:t>
            </a:r>
            <a:r>
              <a:rPr lang="es-ES" b="1" dirty="0"/>
              <a:t> of </a:t>
            </a:r>
            <a:r>
              <a:rPr lang="es-ES" b="1" dirty="0" err="1"/>
              <a:t>an</a:t>
            </a:r>
            <a:r>
              <a:rPr lang="es-ES" b="1" dirty="0"/>
              <a:t> </a:t>
            </a:r>
            <a:r>
              <a:rPr lang="es-ES" b="1" dirty="0" err="1"/>
              <a:t>uncountable</a:t>
            </a:r>
            <a:r>
              <a:rPr lang="es-ES" b="1" dirty="0"/>
              <a:t> </a:t>
            </a:r>
            <a:r>
              <a:rPr lang="es-ES" b="1" dirty="0" err="1"/>
              <a:t>infinite</a:t>
            </a:r>
            <a:r>
              <a:rPr lang="es-ES" b="1" dirty="0"/>
              <a:t> </a:t>
            </a:r>
            <a:r>
              <a:rPr lang="es-ES" b="1" dirty="0" err="1"/>
              <a:t>number</a:t>
            </a:r>
            <a:r>
              <a:rPr lang="es-ES" b="1" dirty="0"/>
              <a:t> of </a:t>
            </a:r>
            <a:r>
              <a:rPr lang="es-ES" b="1" dirty="0" err="1"/>
              <a:t>elements</a:t>
            </a:r>
            <a:r>
              <a:rPr lang="es-ES" b="1" dirty="0"/>
              <a:t>. (</a:t>
            </a:r>
            <a:r>
              <a:rPr lang="es-ES" b="1" dirty="0" err="1"/>
              <a:t>E.g</a:t>
            </a:r>
            <a:r>
              <a:rPr lang="es-ES" b="1" dirty="0"/>
              <a:t>. </a:t>
            </a:r>
            <a:r>
              <a:rPr lang="es-ES" b="1" dirty="0" err="1"/>
              <a:t>possible</a:t>
            </a:r>
            <a:r>
              <a:rPr lang="es-ES" b="1" dirty="0"/>
              <a:t> </a:t>
            </a:r>
            <a:r>
              <a:rPr lang="es-ES" b="1" dirty="0" err="1"/>
              <a:t>number</a:t>
            </a:r>
            <a:r>
              <a:rPr lang="es-ES" b="1" dirty="0"/>
              <a:t> of </a:t>
            </a:r>
            <a:r>
              <a:rPr lang="es-ES" b="1" dirty="0" err="1"/>
              <a:t>achievable</a:t>
            </a:r>
            <a:r>
              <a:rPr lang="es-ES" b="1" dirty="0"/>
              <a:t> </a:t>
            </a:r>
            <a:r>
              <a:rPr lang="es-ES" b="1" dirty="0" err="1"/>
              <a:t>points</a:t>
            </a:r>
            <a:r>
              <a:rPr lang="es-ES" b="1" dirty="0"/>
              <a:t> in </a:t>
            </a:r>
            <a:r>
              <a:rPr lang="es-ES" b="1" dirty="0" err="1"/>
              <a:t>an</a:t>
            </a:r>
            <a:r>
              <a:rPr lang="es-ES" b="1" dirty="0"/>
              <a:t> </a:t>
            </a:r>
            <a:r>
              <a:rPr lang="es-ES" b="1" dirty="0" err="1"/>
              <a:t>experiment</a:t>
            </a:r>
            <a:r>
              <a:rPr lang="es-ES" b="1" dirty="0"/>
              <a:t> of "</a:t>
            </a:r>
            <a:r>
              <a:rPr lang="es-ES" b="1" dirty="0" err="1" smtClean="0"/>
              <a:t>throwing</a:t>
            </a:r>
            <a:r>
              <a:rPr lang="es-ES" b="1" dirty="0" smtClean="0"/>
              <a:t> </a:t>
            </a:r>
            <a:r>
              <a:rPr lang="es-ES" b="1" dirty="0" err="1" smtClean="0"/>
              <a:t>an</a:t>
            </a:r>
            <a:r>
              <a:rPr lang="es-ES" b="1" dirty="0" smtClean="0"/>
              <a:t> </a:t>
            </a:r>
            <a:r>
              <a:rPr lang="es-ES" b="1" dirty="0" err="1" smtClean="0"/>
              <a:t>arrow</a:t>
            </a:r>
            <a:r>
              <a:rPr lang="es-ES" b="1" dirty="0" smtClean="0"/>
              <a:t> </a:t>
            </a:r>
            <a:r>
              <a:rPr lang="es-ES" b="1" dirty="0" err="1" smtClean="0"/>
              <a:t>to</a:t>
            </a:r>
            <a:r>
              <a:rPr lang="es-ES" b="1" dirty="0" smtClean="0"/>
              <a:t> a </a:t>
            </a:r>
            <a:r>
              <a:rPr lang="es-ES" b="1" dirty="0"/>
              <a:t>target")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042988" y="908050"/>
            <a:ext cx="6049962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71475" indent="-3714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 smtClean="0"/>
              <a:t>Event</a:t>
            </a:r>
            <a:r>
              <a:rPr lang="es-ES" b="1" dirty="0" smtClean="0"/>
              <a:t>: </a:t>
            </a:r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/>
              <a:t>is</a:t>
            </a:r>
            <a:r>
              <a:rPr lang="es-ES" b="1" dirty="0"/>
              <a:t> </a:t>
            </a:r>
            <a:r>
              <a:rPr lang="es-ES" b="1" dirty="0" err="1"/>
              <a:t>any</a:t>
            </a:r>
            <a:r>
              <a:rPr lang="es-ES" b="1" dirty="0"/>
              <a:t> </a:t>
            </a:r>
            <a:r>
              <a:rPr lang="es-ES" b="1" dirty="0" err="1"/>
              <a:t>subset</a:t>
            </a:r>
            <a:r>
              <a:rPr lang="es-ES" b="1" dirty="0"/>
              <a:t> of a </a:t>
            </a:r>
            <a:r>
              <a:rPr lang="es-ES" b="1" dirty="0" err="1"/>
              <a:t>sample</a:t>
            </a:r>
            <a:r>
              <a:rPr lang="es-ES" b="1" dirty="0"/>
              <a:t> </a:t>
            </a:r>
            <a:r>
              <a:rPr lang="es-ES" b="1" dirty="0" err="1"/>
              <a:t>space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Event</a:t>
            </a:r>
            <a:r>
              <a:rPr lang="es-ES" b="1" dirty="0"/>
              <a:t> </a:t>
            </a:r>
            <a:r>
              <a:rPr lang="es-ES" b="1" dirty="0" err="1"/>
              <a:t>types</a:t>
            </a:r>
            <a:r>
              <a:rPr lang="es-ES" b="1" dirty="0"/>
              <a:t> (</a:t>
            </a:r>
            <a:r>
              <a:rPr lang="es-ES" b="1" dirty="0" err="1"/>
              <a:t>according</a:t>
            </a:r>
            <a:r>
              <a:rPr lang="es-ES" b="1" dirty="0"/>
              <a:t> </a:t>
            </a:r>
            <a:r>
              <a:rPr lang="es-ES" b="1" dirty="0" err="1"/>
              <a:t>to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number</a:t>
            </a:r>
            <a:r>
              <a:rPr lang="es-ES" b="1" dirty="0"/>
              <a:t> of </a:t>
            </a:r>
            <a:r>
              <a:rPr lang="es-ES" b="1" dirty="0" err="1"/>
              <a:t>elements</a:t>
            </a:r>
            <a:r>
              <a:rPr lang="es-ES" b="1" dirty="0"/>
              <a:t> in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sample</a:t>
            </a:r>
            <a:r>
              <a:rPr lang="es-ES" b="1" dirty="0"/>
              <a:t> </a:t>
            </a:r>
            <a:r>
              <a:rPr lang="es-ES" b="1" dirty="0" err="1"/>
              <a:t>space</a:t>
            </a:r>
            <a:r>
              <a:rPr lang="es-ES" b="1" dirty="0"/>
              <a:t>):</a:t>
            </a:r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Single </a:t>
            </a:r>
            <a:r>
              <a:rPr lang="es-ES" b="1" dirty="0" err="1"/>
              <a:t>event</a:t>
            </a:r>
            <a:r>
              <a:rPr lang="es-ES" b="1" dirty="0"/>
              <a:t> (</a:t>
            </a:r>
            <a:r>
              <a:rPr lang="es-ES" b="1" dirty="0" err="1"/>
              <a:t>or</a:t>
            </a:r>
            <a:r>
              <a:rPr lang="es-ES" b="1" dirty="0"/>
              <a:t> elemental), </a:t>
            </a:r>
            <a:r>
              <a:rPr lang="es-ES" b="1" dirty="0" err="1"/>
              <a:t>that</a:t>
            </a:r>
            <a:r>
              <a:rPr lang="es-ES" b="1" dirty="0"/>
              <a:t> </a:t>
            </a:r>
            <a:r>
              <a:rPr lang="es-ES" b="1" dirty="0" err="1"/>
              <a:t>is</a:t>
            </a:r>
            <a:r>
              <a:rPr lang="es-ES" b="1" dirty="0"/>
              <a:t> </a:t>
            </a:r>
            <a:r>
              <a:rPr lang="es-ES" b="1" dirty="0" err="1"/>
              <a:t>consisting</a:t>
            </a:r>
            <a:r>
              <a:rPr lang="es-ES" b="1" dirty="0"/>
              <a:t> of a single </a:t>
            </a:r>
            <a:r>
              <a:rPr lang="es-ES" b="1" dirty="0" err="1" smtClean="0"/>
              <a:t>element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 smtClean="0"/>
              <a:t>Compound</a:t>
            </a:r>
            <a:r>
              <a:rPr lang="es-ES" b="1" dirty="0" smtClean="0"/>
              <a:t> </a:t>
            </a:r>
            <a:r>
              <a:rPr lang="es-ES" b="1" dirty="0" err="1" smtClean="0"/>
              <a:t>event</a:t>
            </a:r>
            <a:r>
              <a:rPr lang="es-ES" b="1" dirty="0" smtClean="0"/>
              <a:t>, </a:t>
            </a:r>
            <a:r>
              <a:rPr lang="es-ES" b="1" dirty="0" err="1"/>
              <a:t>consisting</a:t>
            </a:r>
            <a:r>
              <a:rPr lang="es-ES" b="1" dirty="0"/>
              <a:t> of </a:t>
            </a:r>
            <a:r>
              <a:rPr lang="es-ES" b="1" dirty="0" err="1"/>
              <a:t>two</a:t>
            </a:r>
            <a:r>
              <a:rPr lang="es-ES" b="1" dirty="0"/>
              <a:t> </a:t>
            </a:r>
            <a:r>
              <a:rPr lang="es-ES" b="1" dirty="0" err="1"/>
              <a:t>or</a:t>
            </a:r>
            <a:r>
              <a:rPr lang="es-ES" b="1" dirty="0"/>
              <a:t> more </a:t>
            </a:r>
            <a:r>
              <a:rPr lang="es-ES" b="1" dirty="0" err="1"/>
              <a:t>elements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 smtClean="0"/>
              <a:t>Sure</a:t>
            </a:r>
            <a:r>
              <a:rPr lang="es-ES" b="1" dirty="0" smtClean="0"/>
              <a:t> </a:t>
            </a:r>
            <a:r>
              <a:rPr lang="es-ES" b="1" dirty="0" err="1" smtClean="0"/>
              <a:t>event</a:t>
            </a:r>
            <a:r>
              <a:rPr lang="es-ES" b="1" dirty="0" smtClean="0"/>
              <a:t>, </a:t>
            </a:r>
            <a:r>
              <a:rPr lang="es-ES" b="1" dirty="0" err="1"/>
              <a:t>consisting</a:t>
            </a:r>
            <a:r>
              <a:rPr lang="es-ES" b="1" dirty="0"/>
              <a:t> of </a:t>
            </a:r>
            <a:r>
              <a:rPr lang="es-ES" b="1" dirty="0" err="1"/>
              <a:t>all</a:t>
            </a:r>
            <a:r>
              <a:rPr lang="es-ES" b="1" dirty="0"/>
              <a:t> </a:t>
            </a:r>
            <a:r>
              <a:rPr lang="es-ES" b="1" dirty="0" err="1"/>
              <a:t>elements</a:t>
            </a:r>
            <a:r>
              <a:rPr lang="es-ES" b="1" dirty="0"/>
              <a:t> of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sample</a:t>
            </a:r>
            <a:r>
              <a:rPr lang="es-ES" b="1" dirty="0"/>
              <a:t> </a:t>
            </a:r>
            <a:r>
              <a:rPr lang="es-ES" b="1" dirty="0" err="1"/>
              <a:t>space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Impossible</a:t>
            </a:r>
            <a:r>
              <a:rPr lang="es-ES" b="1" dirty="0"/>
              <a:t> </a:t>
            </a:r>
            <a:r>
              <a:rPr lang="es-ES" b="1" dirty="0" err="1" smtClean="0"/>
              <a:t>event</a:t>
            </a:r>
            <a:r>
              <a:rPr lang="en-US" b="1" dirty="0" smtClean="0"/>
              <a:t>—</a:t>
            </a:r>
            <a:r>
              <a:rPr lang="es-ES" b="1" dirty="0" err="1" smtClean="0"/>
              <a:t>that</a:t>
            </a:r>
            <a:r>
              <a:rPr lang="es-ES" b="1" dirty="0" smtClean="0"/>
              <a:t> </a:t>
            </a:r>
            <a:r>
              <a:rPr lang="es-ES" b="1" dirty="0" err="1" smtClean="0"/>
              <a:t>event</a:t>
            </a:r>
            <a:r>
              <a:rPr lang="es-ES" b="1" dirty="0" smtClean="0"/>
              <a:t> </a:t>
            </a:r>
            <a:r>
              <a:rPr lang="es-ES" b="1" dirty="0" err="1" smtClean="0"/>
              <a:t>not</a:t>
            </a:r>
            <a:r>
              <a:rPr lang="es-ES" b="1" dirty="0" smtClean="0"/>
              <a:t> </a:t>
            </a:r>
            <a:r>
              <a:rPr lang="es-ES" b="1" dirty="0" err="1"/>
              <a:t>composed</a:t>
            </a:r>
            <a:r>
              <a:rPr lang="es-ES" b="1" dirty="0"/>
              <a:t> of </a:t>
            </a:r>
            <a:r>
              <a:rPr lang="es-ES" b="1" dirty="0" err="1"/>
              <a:t>any</a:t>
            </a:r>
            <a:r>
              <a:rPr lang="es-ES" b="1" dirty="0"/>
              <a:t> </a:t>
            </a:r>
            <a:r>
              <a:rPr lang="es-ES" b="1" dirty="0" err="1"/>
              <a:t>element</a:t>
            </a:r>
            <a:r>
              <a:rPr lang="es-ES" b="1" dirty="0"/>
              <a:t> of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sample</a:t>
            </a:r>
            <a:r>
              <a:rPr lang="es-ES" b="1" dirty="0"/>
              <a:t> </a:t>
            </a:r>
            <a:r>
              <a:rPr lang="es-ES" b="1" dirty="0" err="1"/>
              <a:t>space</a:t>
            </a:r>
            <a:endParaRPr lang="es-E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2"/>
          <p:cNvSpPr txBox="1">
            <a:spLocks noChangeArrowheads="1"/>
          </p:cNvSpPr>
          <p:nvPr/>
        </p:nvSpPr>
        <p:spPr bwMode="auto">
          <a:xfrm>
            <a:off x="1042988" y="908050"/>
            <a:ext cx="72009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71475" indent="-3714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/>
              <a:t>Probability</a:t>
            </a:r>
            <a:r>
              <a:rPr lang="es-ES" b="1" dirty="0"/>
              <a:t>: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FORMAL APPROACH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Axioma 1.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probability</a:t>
            </a:r>
            <a:r>
              <a:rPr lang="es-ES" b="1" dirty="0"/>
              <a:t> of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sure</a:t>
            </a:r>
            <a:r>
              <a:rPr lang="es-ES" b="1" dirty="0"/>
              <a:t> </a:t>
            </a:r>
            <a:r>
              <a:rPr lang="es-ES" b="1" dirty="0" err="1"/>
              <a:t>event</a:t>
            </a:r>
            <a:r>
              <a:rPr lang="es-ES" b="1" dirty="0"/>
              <a:t> </a:t>
            </a:r>
            <a:r>
              <a:rPr lang="es-ES" b="1" dirty="0" err="1"/>
              <a:t>is</a:t>
            </a:r>
            <a:r>
              <a:rPr lang="es-ES" b="1" dirty="0"/>
              <a:t> 1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Axioma 2.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probability</a:t>
            </a:r>
            <a:r>
              <a:rPr lang="es-ES" b="1" dirty="0"/>
              <a:t> of </a:t>
            </a:r>
            <a:r>
              <a:rPr lang="es-ES" b="1" dirty="0" err="1"/>
              <a:t>any</a:t>
            </a:r>
            <a:r>
              <a:rPr lang="es-ES" b="1" dirty="0"/>
              <a:t> </a:t>
            </a:r>
            <a:r>
              <a:rPr lang="es-ES" b="1" dirty="0" err="1"/>
              <a:t>event</a:t>
            </a:r>
            <a:r>
              <a:rPr lang="es-ES" b="1" dirty="0"/>
              <a:t> </a:t>
            </a:r>
            <a:r>
              <a:rPr lang="es-ES" b="1" dirty="0" err="1"/>
              <a:t>is</a:t>
            </a:r>
            <a:r>
              <a:rPr lang="es-ES" b="1" dirty="0"/>
              <a:t> </a:t>
            </a:r>
            <a:r>
              <a:rPr lang="es-ES" b="1" dirty="0" err="1"/>
              <a:t>not</a:t>
            </a:r>
            <a:r>
              <a:rPr lang="es-ES" b="1" dirty="0"/>
              <a:t> </a:t>
            </a:r>
            <a:r>
              <a:rPr lang="es-ES" b="1" dirty="0" err="1"/>
              <a:t>negative</a:t>
            </a:r>
            <a:r>
              <a:rPr lang="es-ES" b="1" dirty="0"/>
              <a:t> S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Axioma 3.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probability</a:t>
            </a:r>
            <a:r>
              <a:rPr lang="es-ES" b="1" dirty="0"/>
              <a:t> of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union</a:t>
            </a:r>
            <a:r>
              <a:rPr lang="es-ES" b="1" dirty="0"/>
              <a:t> of </a:t>
            </a:r>
            <a:r>
              <a:rPr lang="es-ES" b="1" dirty="0" err="1"/>
              <a:t>two</a:t>
            </a:r>
            <a:r>
              <a:rPr lang="es-ES" b="1" dirty="0"/>
              <a:t> </a:t>
            </a:r>
            <a:r>
              <a:rPr lang="es-ES" b="1" dirty="0" err="1"/>
              <a:t>events</a:t>
            </a:r>
            <a:r>
              <a:rPr lang="es-ES" b="1" dirty="0"/>
              <a:t> (S1 and S2), </a:t>
            </a:r>
            <a:r>
              <a:rPr lang="es-ES" b="1" dirty="0" err="1"/>
              <a:t>mutually</a:t>
            </a:r>
            <a:r>
              <a:rPr lang="es-ES" b="1" dirty="0"/>
              <a:t> exclusive, </a:t>
            </a:r>
            <a:r>
              <a:rPr lang="es-ES" b="1" dirty="0" err="1"/>
              <a:t>is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sum of </a:t>
            </a:r>
            <a:r>
              <a:rPr lang="es-ES" b="1" dirty="0" err="1"/>
              <a:t>their</a:t>
            </a:r>
            <a:r>
              <a:rPr lang="es-ES" b="1" dirty="0"/>
              <a:t> </a:t>
            </a:r>
            <a:r>
              <a:rPr lang="es-ES" b="1" dirty="0" err="1"/>
              <a:t>probabilities</a:t>
            </a:r>
            <a:endParaRPr lang="es-ES" b="1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779838" y="3357563"/>
          <a:ext cx="128746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3" imgW="558720" imgH="203040" progId="Equation.DSMT4">
                  <p:embed/>
                </p:oleObj>
              </mc:Choice>
              <mc:Fallback>
                <p:oleObj name="Equation" r:id="rId3" imgW="558720" imgH="203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357563"/>
                        <a:ext cx="1287462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851275" y="4581525"/>
          <a:ext cx="10795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5" imgW="571320" imgH="203040" progId="Equation.DSMT4">
                  <p:embed/>
                </p:oleObj>
              </mc:Choice>
              <mc:Fallback>
                <p:oleObj name="Equation" r:id="rId5" imgW="57132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4581525"/>
                        <a:ext cx="107950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771775" y="6092825"/>
          <a:ext cx="277018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7" imgW="1650960" imgH="228600" progId="Equation.DSMT4">
                  <p:embed/>
                </p:oleObj>
              </mc:Choice>
              <mc:Fallback>
                <p:oleObj name="Equation" r:id="rId7" imgW="165096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6092825"/>
                        <a:ext cx="2770188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2"/>
          <p:cNvSpPr txBox="1">
            <a:spLocks noChangeArrowheads="1"/>
          </p:cNvSpPr>
          <p:nvPr/>
        </p:nvSpPr>
        <p:spPr bwMode="auto">
          <a:xfrm>
            <a:off x="1042988" y="908050"/>
            <a:ext cx="7200900" cy="4108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71475" indent="-3714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/>
              <a:t>Theorem</a:t>
            </a:r>
            <a:r>
              <a:rPr lang="es-ES" b="1" dirty="0"/>
              <a:t>.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probability</a:t>
            </a:r>
            <a:r>
              <a:rPr lang="es-ES" b="1" dirty="0"/>
              <a:t> of </a:t>
            </a:r>
            <a:r>
              <a:rPr lang="es-ES" b="1" dirty="0" err="1"/>
              <a:t>binding</a:t>
            </a:r>
            <a:r>
              <a:rPr lang="es-ES" b="1" dirty="0"/>
              <a:t> a </a:t>
            </a:r>
            <a:r>
              <a:rPr lang="es-ES" b="1" dirty="0" err="1"/>
              <a:t>countable</a:t>
            </a:r>
            <a:r>
              <a:rPr lang="es-ES" b="1" dirty="0"/>
              <a:t> </a:t>
            </a:r>
            <a:r>
              <a:rPr lang="es-ES" b="1" dirty="0" err="1"/>
              <a:t>infinite</a:t>
            </a:r>
            <a:r>
              <a:rPr lang="es-ES" b="1" dirty="0"/>
              <a:t> set of </a:t>
            </a:r>
            <a:r>
              <a:rPr lang="es-ES" b="1" dirty="0" err="1"/>
              <a:t>mutually</a:t>
            </a:r>
            <a:r>
              <a:rPr lang="es-ES" b="1" dirty="0"/>
              <a:t> exclusive </a:t>
            </a:r>
            <a:r>
              <a:rPr lang="es-ES" b="1" dirty="0" err="1"/>
              <a:t>events</a:t>
            </a:r>
            <a:r>
              <a:rPr lang="es-ES" b="1" dirty="0"/>
              <a:t> </a:t>
            </a:r>
            <a:r>
              <a:rPr lang="es-ES" b="1" dirty="0" err="1"/>
              <a:t>is</a:t>
            </a:r>
            <a:r>
              <a:rPr lang="es-ES" b="1" dirty="0"/>
              <a:t> </a:t>
            </a:r>
            <a:r>
              <a:rPr lang="es-ES" b="1" dirty="0" err="1"/>
              <a:t>equal</a:t>
            </a:r>
            <a:r>
              <a:rPr lang="es-ES" b="1" dirty="0"/>
              <a:t> </a:t>
            </a:r>
            <a:r>
              <a:rPr lang="es-ES" b="1" dirty="0" err="1"/>
              <a:t>to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sum of </a:t>
            </a:r>
            <a:r>
              <a:rPr lang="es-ES" b="1" dirty="0" err="1"/>
              <a:t>their</a:t>
            </a:r>
            <a:r>
              <a:rPr lang="es-ES" b="1" dirty="0"/>
              <a:t> </a:t>
            </a:r>
            <a:r>
              <a:rPr lang="es-ES" b="1" dirty="0" err="1"/>
              <a:t>probabilities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C</a:t>
            </a:r>
            <a:r>
              <a:rPr lang="es-ES" b="1" dirty="0" err="1" smtClean="0"/>
              <a:t>onditional</a:t>
            </a:r>
            <a:r>
              <a:rPr lang="es-ES" b="1" dirty="0" smtClean="0"/>
              <a:t> </a:t>
            </a:r>
            <a:r>
              <a:rPr lang="es-ES" b="1" dirty="0" err="1"/>
              <a:t>probability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We</a:t>
            </a:r>
            <a:r>
              <a:rPr lang="es-ES" b="1" dirty="0"/>
              <a:t> </a:t>
            </a:r>
            <a:r>
              <a:rPr lang="es-ES" b="1" dirty="0" err="1"/>
              <a:t>called</a:t>
            </a:r>
            <a:r>
              <a:rPr lang="es-ES" b="1" dirty="0"/>
              <a:t> </a:t>
            </a:r>
            <a:r>
              <a:rPr lang="es-ES" b="1" dirty="0" err="1"/>
              <a:t>conditional</a:t>
            </a:r>
            <a:r>
              <a:rPr lang="es-ES" b="1" dirty="0"/>
              <a:t> </a:t>
            </a:r>
            <a:r>
              <a:rPr lang="es-ES" b="1" dirty="0" err="1"/>
              <a:t>probability</a:t>
            </a:r>
            <a:r>
              <a:rPr lang="es-ES" b="1" dirty="0"/>
              <a:t> of A </a:t>
            </a:r>
            <a:r>
              <a:rPr lang="es-ES" b="1" dirty="0" err="1"/>
              <a:t>given</a:t>
            </a:r>
            <a:r>
              <a:rPr lang="es-ES" b="1" dirty="0"/>
              <a:t> / </a:t>
            </a:r>
            <a:r>
              <a:rPr lang="es-ES" b="1" dirty="0" err="1"/>
              <a:t>course</a:t>
            </a:r>
            <a:r>
              <a:rPr lang="es-ES" b="1" dirty="0"/>
              <a:t> B </a:t>
            </a:r>
            <a:r>
              <a:rPr lang="es-ES" b="1" dirty="0" err="1"/>
              <a:t>expression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Product</a:t>
            </a:r>
            <a:r>
              <a:rPr lang="es-ES" b="1" dirty="0"/>
              <a:t> </a:t>
            </a:r>
            <a:r>
              <a:rPr lang="es-ES" b="1" dirty="0" err="1"/>
              <a:t>Theorem</a:t>
            </a:r>
            <a:endParaRPr lang="es-ES" b="1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700338" y="1916113"/>
          <a:ext cx="5329237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3" imgW="2920680" imgH="228600" progId="Equation.DSMT4">
                  <p:embed/>
                </p:oleObj>
              </mc:Choice>
              <mc:Fallback>
                <p:oleObj name="Equation" r:id="rId3" imgW="292068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1916113"/>
                        <a:ext cx="5329237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411413" y="4005263"/>
          <a:ext cx="100806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5" imgW="545760" imgH="203040" progId="Equation.DSMT4">
                  <p:embed/>
                </p:oleObj>
              </mc:Choice>
              <mc:Fallback>
                <p:oleObj name="Equation" r:id="rId5" imgW="54576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4005263"/>
                        <a:ext cx="1008062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851275" y="3573463"/>
          <a:ext cx="2879725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7" imgW="1295280" imgH="419040" progId="Equation.DSMT4">
                  <p:embed/>
                </p:oleObj>
              </mc:Choice>
              <mc:Fallback>
                <p:oleObj name="Equation" r:id="rId7" imgW="129528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3573463"/>
                        <a:ext cx="2879725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835150" y="5229225"/>
          <a:ext cx="4824413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9" imgW="1650960" imgH="203040" progId="Equation.DSMT4">
                  <p:embed/>
                </p:oleObj>
              </mc:Choice>
              <mc:Fallback>
                <p:oleObj name="Equation" r:id="rId9" imgW="165096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5229225"/>
                        <a:ext cx="4824413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1042988" y="908050"/>
            <a:ext cx="72009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71475" indent="-3714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/>
              <a:t>independent</a:t>
            </a:r>
            <a:r>
              <a:rPr lang="es-ES" b="1" dirty="0"/>
              <a:t> </a:t>
            </a:r>
            <a:r>
              <a:rPr lang="es-ES" b="1" dirty="0" err="1"/>
              <a:t>events</a:t>
            </a:r>
            <a:r>
              <a:rPr lang="es-ES" b="1" dirty="0"/>
              <a:t>. </a:t>
            </a:r>
            <a:r>
              <a:rPr lang="es-ES" b="1" dirty="0" err="1"/>
              <a:t>Two</a:t>
            </a:r>
            <a:r>
              <a:rPr lang="es-ES" b="1" dirty="0"/>
              <a:t> </a:t>
            </a:r>
            <a:r>
              <a:rPr lang="es-ES" b="1" dirty="0" err="1"/>
              <a:t>events</a:t>
            </a:r>
            <a:r>
              <a:rPr lang="es-ES" b="1" dirty="0"/>
              <a:t> A and B are </a:t>
            </a:r>
            <a:r>
              <a:rPr lang="es-ES" b="1" dirty="0" err="1"/>
              <a:t>statistically</a:t>
            </a:r>
            <a:r>
              <a:rPr lang="es-ES" b="1" dirty="0"/>
              <a:t> </a:t>
            </a:r>
            <a:r>
              <a:rPr lang="es-ES" b="1" dirty="0" err="1"/>
              <a:t>independent</a:t>
            </a:r>
            <a:r>
              <a:rPr lang="es-ES" b="1" dirty="0"/>
              <a:t> </a:t>
            </a:r>
            <a:r>
              <a:rPr lang="es-ES" b="1" dirty="0" err="1"/>
              <a:t>if</a:t>
            </a:r>
            <a:r>
              <a:rPr lang="es-ES" b="1" dirty="0"/>
              <a:t> and </a:t>
            </a:r>
            <a:r>
              <a:rPr lang="es-ES" b="1" dirty="0" err="1"/>
              <a:t>only</a:t>
            </a:r>
            <a:r>
              <a:rPr lang="es-ES" b="1" dirty="0"/>
              <a:t> </a:t>
            </a:r>
            <a:r>
              <a:rPr lang="es-ES" b="1" dirty="0" err="1"/>
              <a:t>if</a:t>
            </a:r>
            <a:r>
              <a:rPr lang="es-ES" b="1" dirty="0"/>
              <a:t> </a:t>
            </a:r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 smtClean="0"/>
              <a:t>is</a:t>
            </a:r>
            <a:r>
              <a:rPr lang="es-ES" b="1" dirty="0" smtClean="0"/>
              <a:t> </a:t>
            </a:r>
            <a:r>
              <a:rPr lang="es-ES" b="1" dirty="0" err="1" smtClean="0"/>
              <a:t>verified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following</a:t>
            </a:r>
            <a:r>
              <a:rPr lang="es-ES" b="1" dirty="0" smtClean="0"/>
              <a:t> </a:t>
            </a:r>
            <a:r>
              <a:rPr lang="es-ES" b="1" dirty="0" err="1" smtClean="0"/>
              <a:t>expression</a:t>
            </a:r>
            <a:r>
              <a:rPr lang="es-ES" b="1" dirty="0" smtClean="0"/>
              <a:t>: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419475" y="1916113"/>
          <a:ext cx="230505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5" imgW="1460160" imgH="203040" progId="Equation.DSMT4">
                  <p:embed/>
                </p:oleObj>
              </mc:Choice>
              <mc:Fallback>
                <p:oleObj name="Equation" r:id="rId5" imgW="146016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1916113"/>
                        <a:ext cx="230505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95288" y="908050"/>
            <a:ext cx="7848600" cy="535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71475" indent="-3714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/>
              <a:t>2. </a:t>
            </a:r>
            <a:r>
              <a:rPr lang="es-ES" b="1" dirty="0" err="1"/>
              <a:t>Random</a:t>
            </a:r>
            <a:r>
              <a:rPr lang="es-ES" b="1" dirty="0"/>
              <a:t> Variables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/>
              <a:t>A </a:t>
            </a:r>
            <a:r>
              <a:rPr lang="es-ES" b="1" dirty="0" err="1"/>
              <a:t>random</a:t>
            </a:r>
            <a:r>
              <a:rPr lang="es-ES" b="1" dirty="0"/>
              <a:t> variable </a:t>
            </a:r>
            <a:r>
              <a:rPr lang="es-ES" b="1" dirty="0" err="1"/>
              <a:t>is</a:t>
            </a:r>
            <a:r>
              <a:rPr lang="es-ES" b="1" dirty="0"/>
              <a:t> </a:t>
            </a:r>
            <a:r>
              <a:rPr lang="es-ES" b="1" dirty="0" err="1"/>
              <a:t>any</a:t>
            </a:r>
            <a:r>
              <a:rPr lang="es-ES" b="1" dirty="0"/>
              <a:t> </a:t>
            </a:r>
            <a:r>
              <a:rPr lang="es-ES" b="1" dirty="0" err="1"/>
              <a:t>function</a:t>
            </a:r>
            <a:r>
              <a:rPr lang="es-ES" b="1" dirty="0"/>
              <a:t> </a:t>
            </a:r>
            <a:r>
              <a:rPr lang="es-ES" b="1" dirty="0" err="1"/>
              <a:t>that</a:t>
            </a:r>
            <a:r>
              <a:rPr lang="es-ES" b="1" dirty="0"/>
              <a:t> </a:t>
            </a:r>
            <a:r>
              <a:rPr lang="es-ES" b="1" dirty="0" err="1"/>
              <a:t>assigns</a:t>
            </a:r>
            <a:r>
              <a:rPr lang="es-ES" b="1" dirty="0"/>
              <a:t> a real </a:t>
            </a:r>
            <a:r>
              <a:rPr lang="es-ES" b="1" dirty="0" err="1"/>
              <a:t>number</a:t>
            </a:r>
            <a:r>
              <a:rPr lang="es-ES" b="1" dirty="0"/>
              <a:t>, and </a:t>
            </a:r>
            <a:r>
              <a:rPr lang="es-ES" b="1" dirty="0" err="1"/>
              <a:t>only</a:t>
            </a:r>
            <a:r>
              <a:rPr lang="es-ES" b="1" dirty="0"/>
              <a:t> </a:t>
            </a:r>
            <a:r>
              <a:rPr lang="es-ES" b="1" dirty="0" err="1"/>
              <a:t>one</a:t>
            </a:r>
            <a:r>
              <a:rPr lang="es-ES" b="1" dirty="0"/>
              <a:t>, </a:t>
            </a:r>
            <a:r>
              <a:rPr lang="es-ES" b="1" dirty="0" err="1"/>
              <a:t>to</a:t>
            </a:r>
            <a:r>
              <a:rPr lang="es-ES" b="1" dirty="0"/>
              <a:t> </a:t>
            </a:r>
            <a:r>
              <a:rPr lang="es-ES" b="1" dirty="0" err="1"/>
              <a:t>each</a:t>
            </a:r>
            <a:r>
              <a:rPr lang="es-ES" b="1" dirty="0"/>
              <a:t> </a:t>
            </a:r>
            <a:r>
              <a:rPr lang="es-ES" b="1" dirty="0" err="1"/>
              <a:t>elementary</a:t>
            </a:r>
            <a:r>
              <a:rPr lang="es-ES" b="1" dirty="0"/>
              <a:t> </a:t>
            </a:r>
            <a:r>
              <a:rPr lang="es-ES" b="1" dirty="0" err="1"/>
              <a:t>event</a:t>
            </a:r>
            <a:r>
              <a:rPr lang="es-ES" b="1" dirty="0"/>
              <a:t> E; </a:t>
            </a:r>
            <a:r>
              <a:rPr lang="es-ES" b="1" dirty="0" err="1" smtClean="0"/>
              <a:t>that</a:t>
            </a:r>
            <a:r>
              <a:rPr lang="es-ES" b="1" dirty="0" smtClean="0"/>
              <a:t> </a:t>
            </a:r>
            <a:r>
              <a:rPr lang="es-ES" b="1" dirty="0" err="1" smtClean="0"/>
              <a:t>is</a:t>
            </a:r>
            <a:r>
              <a:rPr lang="es-ES" b="1" dirty="0" smtClean="0"/>
              <a:t>, </a:t>
            </a:r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 smtClean="0"/>
              <a:t>is</a:t>
            </a:r>
            <a:r>
              <a:rPr lang="es-ES" b="1" dirty="0" smtClean="0"/>
              <a:t> </a:t>
            </a:r>
            <a:r>
              <a:rPr lang="es-ES" b="1" dirty="0" err="1" smtClean="0"/>
              <a:t>any</a:t>
            </a:r>
            <a:r>
              <a:rPr lang="es-ES" b="1" dirty="0" smtClean="0"/>
              <a:t> </a:t>
            </a:r>
            <a:r>
              <a:rPr lang="es-ES" b="1" dirty="0"/>
              <a:t>real </a:t>
            </a:r>
            <a:r>
              <a:rPr lang="es-ES" b="1" dirty="0" err="1"/>
              <a:t>function</a:t>
            </a:r>
            <a:r>
              <a:rPr lang="es-ES" b="1" dirty="0"/>
              <a:t> </a:t>
            </a:r>
            <a:r>
              <a:rPr lang="es-ES" b="1" dirty="0" err="1"/>
              <a:t>defined</a:t>
            </a:r>
            <a:r>
              <a:rPr lang="es-ES" b="1" dirty="0"/>
              <a:t> </a:t>
            </a:r>
            <a:r>
              <a:rPr lang="es-ES" b="1" dirty="0" err="1"/>
              <a:t>on</a:t>
            </a:r>
            <a:r>
              <a:rPr lang="es-ES" b="1" dirty="0"/>
              <a:t> E.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Notation</a:t>
            </a:r>
            <a:r>
              <a:rPr lang="es-ES" b="1" dirty="0"/>
              <a:t>: </a:t>
            </a:r>
            <a:r>
              <a:rPr lang="es-ES" b="1" dirty="0" err="1" smtClean="0"/>
              <a:t>random</a:t>
            </a:r>
            <a:r>
              <a:rPr lang="es-ES" b="1" dirty="0" smtClean="0"/>
              <a:t> </a:t>
            </a:r>
            <a:r>
              <a:rPr lang="es-ES" b="1" dirty="0" err="1" smtClean="0"/>
              <a:t>varibales</a:t>
            </a:r>
            <a:r>
              <a:rPr lang="es-ES" b="1" dirty="0" smtClean="0"/>
              <a:t> </a:t>
            </a:r>
            <a:r>
              <a:rPr lang="es-ES" b="1" dirty="0"/>
              <a:t>are </a:t>
            </a:r>
            <a:r>
              <a:rPr lang="es-ES" b="1" dirty="0" err="1"/>
              <a:t>designated</a:t>
            </a:r>
            <a:r>
              <a:rPr lang="es-ES" b="1" dirty="0"/>
              <a:t> </a:t>
            </a:r>
            <a:r>
              <a:rPr lang="es-ES" b="1" dirty="0" err="1"/>
              <a:t>by</a:t>
            </a:r>
            <a:r>
              <a:rPr lang="es-ES" b="1" dirty="0"/>
              <a:t> </a:t>
            </a:r>
            <a:r>
              <a:rPr lang="es-ES" b="1" dirty="0" err="1"/>
              <a:t>Latin</a:t>
            </a:r>
            <a:r>
              <a:rPr lang="es-ES" b="1" dirty="0"/>
              <a:t> </a:t>
            </a:r>
            <a:r>
              <a:rPr lang="es-ES" b="1" dirty="0" err="1"/>
              <a:t>capitals</a:t>
            </a:r>
            <a:r>
              <a:rPr lang="es-ES" b="1" dirty="0"/>
              <a:t>, </a:t>
            </a:r>
            <a:r>
              <a:rPr lang="es-ES" b="1" dirty="0" err="1"/>
              <a:t>while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values</a:t>
            </a:r>
            <a:r>
              <a:rPr lang="es-ES" b="1" dirty="0"/>
              <a:t> </a:t>
            </a:r>
            <a:r>
              <a:rPr lang="es-ES" b="1" dirty="0" err="1"/>
              <a:t>attributed</a:t>
            </a:r>
            <a:r>
              <a:rPr lang="es-ES" b="1" dirty="0"/>
              <a:t> </a:t>
            </a:r>
            <a:r>
              <a:rPr lang="es-ES" b="1" dirty="0" err="1"/>
              <a:t>to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events</a:t>
            </a:r>
            <a:r>
              <a:rPr lang="es-ES" b="1" dirty="0"/>
              <a:t> </a:t>
            </a:r>
            <a:r>
              <a:rPr lang="es-ES" b="1" dirty="0" smtClean="0"/>
              <a:t>are in </a:t>
            </a:r>
            <a:r>
              <a:rPr lang="es-ES" b="1" dirty="0" err="1" smtClean="0"/>
              <a:t>lowercase</a:t>
            </a:r>
            <a:r>
              <a:rPr lang="es-ES" b="1" dirty="0" smtClean="0"/>
              <a:t> </a:t>
            </a:r>
            <a:r>
              <a:rPr lang="es-ES" b="1" dirty="0" err="1"/>
              <a:t>letters</a:t>
            </a:r>
            <a:r>
              <a:rPr lang="es-ES" b="1" dirty="0"/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D</a:t>
            </a:r>
            <a:r>
              <a:rPr lang="es-ES" b="1" dirty="0" err="1" smtClean="0"/>
              <a:t>iscrete</a:t>
            </a:r>
            <a:r>
              <a:rPr lang="es-ES" b="1" dirty="0" smtClean="0"/>
              <a:t> </a:t>
            </a:r>
            <a:r>
              <a:rPr lang="es-ES" b="1" dirty="0" err="1"/>
              <a:t>random</a:t>
            </a:r>
            <a:r>
              <a:rPr lang="es-ES" b="1" dirty="0"/>
              <a:t> variable</a:t>
            </a:r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One</a:t>
            </a:r>
            <a:r>
              <a:rPr lang="es-ES" b="1" dirty="0"/>
              <a:t> </a:t>
            </a:r>
            <a:r>
              <a:rPr lang="es-ES" b="1" dirty="0" err="1"/>
              <a:t>that</a:t>
            </a:r>
            <a:r>
              <a:rPr lang="es-ES" b="1" dirty="0"/>
              <a:t> can </a:t>
            </a:r>
            <a:r>
              <a:rPr lang="es-ES" b="1" dirty="0" err="1"/>
              <a:t>only</a:t>
            </a:r>
            <a:r>
              <a:rPr lang="es-ES" b="1" dirty="0"/>
              <a:t> </a:t>
            </a:r>
            <a:r>
              <a:rPr lang="es-ES" b="1" dirty="0" err="1"/>
              <a:t>take</a:t>
            </a:r>
            <a:r>
              <a:rPr lang="es-ES" b="1" dirty="0"/>
              <a:t> a </a:t>
            </a:r>
            <a:r>
              <a:rPr lang="es-ES" b="1" dirty="0" err="1"/>
              <a:t>finite</a:t>
            </a:r>
            <a:r>
              <a:rPr lang="es-ES" b="1" dirty="0"/>
              <a:t> </a:t>
            </a:r>
            <a:r>
              <a:rPr lang="es-ES" b="1" dirty="0" err="1"/>
              <a:t>or</a:t>
            </a:r>
            <a:r>
              <a:rPr lang="es-ES" b="1" dirty="0"/>
              <a:t> </a:t>
            </a:r>
            <a:r>
              <a:rPr lang="es-ES" b="1" dirty="0" err="1"/>
              <a:t>countably</a:t>
            </a:r>
            <a:r>
              <a:rPr lang="es-ES" b="1" dirty="0"/>
              <a:t> </a:t>
            </a:r>
            <a:r>
              <a:rPr lang="es-ES" b="1" dirty="0" err="1"/>
              <a:t>infinite</a:t>
            </a:r>
            <a:r>
              <a:rPr lang="es-ES" b="1" dirty="0"/>
              <a:t> </a:t>
            </a:r>
            <a:r>
              <a:rPr lang="es-ES" b="1" dirty="0" err="1"/>
              <a:t>number</a:t>
            </a:r>
            <a:r>
              <a:rPr lang="es-ES" b="1" dirty="0"/>
              <a:t> of </a:t>
            </a:r>
            <a:r>
              <a:rPr lang="es-ES" b="1" dirty="0" err="1"/>
              <a:t>values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C</a:t>
            </a:r>
            <a:r>
              <a:rPr lang="es-ES" b="1" dirty="0" err="1" smtClean="0"/>
              <a:t>ontinuous</a:t>
            </a:r>
            <a:r>
              <a:rPr lang="es-ES" b="1" dirty="0" smtClean="0"/>
              <a:t> </a:t>
            </a:r>
            <a:r>
              <a:rPr lang="es-ES" b="1" dirty="0" err="1"/>
              <a:t>random</a:t>
            </a:r>
            <a:r>
              <a:rPr lang="es-ES" b="1" dirty="0"/>
              <a:t> variable</a:t>
            </a:r>
          </a:p>
          <a:p>
            <a:pPr eaLnBrk="1" hangingPunct="1">
              <a:spcBef>
                <a:spcPct val="50000"/>
              </a:spcBef>
            </a:pPr>
            <a:r>
              <a:rPr lang="es-ES" b="1" dirty="0" err="1" smtClean="0"/>
              <a:t>One</a:t>
            </a:r>
            <a:r>
              <a:rPr lang="es-ES" b="1" dirty="0" smtClean="0"/>
              <a:t> </a:t>
            </a:r>
            <a:r>
              <a:rPr lang="es-ES" b="1" dirty="0" err="1" smtClean="0"/>
              <a:t>that</a:t>
            </a:r>
            <a:r>
              <a:rPr lang="es-ES" b="1" dirty="0" smtClean="0"/>
              <a:t> can </a:t>
            </a:r>
            <a:r>
              <a:rPr lang="es-ES" b="1" dirty="0" err="1"/>
              <a:t>take</a:t>
            </a:r>
            <a:r>
              <a:rPr lang="es-ES" b="1" dirty="0"/>
              <a:t> </a:t>
            </a:r>
            <a:r>
              <a:rPr lang="es-ES" b="1" dirty="0" err="1"/>
              <a:t>an</a:t>
            </a:r>
            <a:r>
              <a:rPr lang="es-ES" b="1" dirty="0"/>
              <a:t> </a:t>
            </a:r>
            <a:r>
              <a:rPr lang="es-ES" b="1" dirty="0" err="1"/>
              <a:t>uncountable</a:t>
            </a:r>
            <a:r>
              <a:rPr lang="es-ES" b="1" dirty="0"/>
              <a:t> </a:t>
            </a:r>
            <a:r>
              <a:rPr lang="es-ES" b="1" dirty="0" err="1"/>
              <a:t>infinite</a:t>
            </a:r>
            <a:r>
              <a:rPr lang="es-ES" b="1" dirty="0"/>
              <a:t> </a:t>
            </a:r>
            <a:r>
              <a:rPr lang="es-ES" b="1" dirty="0" err="1"/>
              <a:t>number</a:t>
            </a:r>
            <a:r>
              <a:rPr lang="es-ES" b="1" dirty="0"/>
              <a:t> of </a:t>
            </a:r>
            <a:r>
              <a:rPr lang="es-ES" b="1" dirty="0" err="1"/>
              <a:t>values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2"/>
          <p:cNvSpPr txBox="1">
            <a:spLocks noChangeArrowheads="1"/>
          </p:cNvSpPr>
          <p:nvPr/>
        </p:nvSpPr>
        <p:spPr bwMode="auto">
          <a:xfrm>
            <a:off x="395288" y="908050"/>
            <a:ext cx="78486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71475" indent="-3714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/>
              <a:t>Probability</a:t>
            </a:r>
            <a:r>
              <a:rPr lang="es-ES" b="1" dirty="0"/>
              <a:t> </a:t>
            </a:r>
            <a:r>
              <a:rPr lang="es-ES" b="1" dirty="0" err="1"/>
              <a:t>function</a:t>
            </a:r>
            <a:r>
              <a:rPr lang="es-ES" b="1" dirty="0"/>
              <a:t> of X (</a:t>
            </a:r>
            <a:r>
              <a:rPr lang="es-ES" b="1" dirty="0" err="1"/>
              <a:t>discrete</a:t>
            </a:r>
            <a:r>
              <a:rPr lang="es-ES" b="1" dirty="0"/>
              <a:t> </a:t>
            </a:r>
            <a:r>
              <a:rPr lang="es-ES" b="1" dirty="0" err="1" smtClean="0"/>
              <a:t>random</a:t>
            </a:r>
            <a:r>
              <a:rPr lang="es-ES" b="1" dirty="0" smtClean="0"/>
              <a:t> variable)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It</a:t>
            </a:r>
            <a:r>
              <a:rPr lang="es-ES" b="1" dirty="0"/>
              <a:t> </a:t>
            </a:r>
            <a:r>
              <a:rPr lang="es-ES" b="1" dirty="0" err="1"/>
              <a:t>is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function</a:t>
            </a:r>
            <a:r>
              <a:rPr lang="es-ES" b="1" dirty="0"/>
              <a:t> </a:t>
            </a:r>
            <a:r>
              <a:rPr lang="es-ES" b="1" dirty="0" err="1"/>
              <a:t>which</a:t>
            </a:r>
            <a:r>
              <a:rPr lang="es-ES" b="1" dirty="0"/>
              <a:t> </a:t>
            </a:r>
            <a:r>
              <a:rPr lang="es-ES" b="1" dirty="0" err="1"/>
              <a:t>assigns</a:t>
            </a:r>
            <a:r>
              <a:rPr lang="es-ES" b="1" dirty="0"/>
              <a:t> </a:t>
            </a:r>
            <a:r>
              <a:rPr lang="es-ES" b="1" dirty="0" err="1"/>
              <a:t>to</a:t>
            </a:r>
            <a:r>
              <a:rPr lang="es-ES" b="1" dirty="0"/>
              <a:t> </a:t>
            </a:r>
            <a:r>
              <a:rPr lang="es-ES" b="1" dirty="0" err="1"/>
              <a:t>every</a:t>
            </a:r>
            <a:r>
              <a:rPr lang="es-ES" b="1" dirty="0"/>
              <a:t> real </a:t>
            </a:r>
            <a:r>
              <a:rPr lang="es-ES" b="1" dirty="0" err="1"/>
              <a:t>number</a:t>
            </a:r>
            <a:r>
              <a:rPr lang="es-ES" b="1" dirty="0"/>
              <a:t>, xi,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probability</a:t>
            </a:r>
            <a:r>
              <a:rPr lang="es-ES" b="1" dirty="0"/>
              <a:t> </a:t>
            </a:r>
            <a:r>
              <a:rPr lang="es-ES" b="1" dirty="0" err="1"/>
              <a:t>that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random</a:t>
            </a:r>
            <a:r>
              <a:rPr lang="es-ES" b="1" dirty="0"/>
              <a:t> variable X </a:t>
            </a:r>
            <a:r>
              <a:rPr lang="es-ES" b="1" dirty="0" err="1"/>
              <a:t>assumes</a:t>
            </a:r>
            <a:r>
              <a:rPr lang="es-ES" b="1" dirty="0"/>
              <a:t> </a:t>
            </a:r>
            <a:r>
              <a:rPr lang="es-ES" b="1" dirty="0" err="1"/>
              <a:t>that</a:t>
            </a:r>
            <a:r>
              <a:rPr lang="es-ES" b="1" dirty="0"/>
              <a:t> </a:t>
            </a:r>
            <a:r>
              <a:rPr lang="es-ES" b="1" dirty="0" err="1"/>
              <a:t>value</a:t>
            </a:r>
            <a:r>
              <a:rPr lang="es-ES" b="1" dirty="0" smtClean="0"/>
              <a:t>,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b="1" dirty="0" err="1"/>
          </a:p>
          <a:p>
            <a:pPr eaLnBrk="1" hangingPunct="1">
              <a:spcBef>
                <a:spcPct val="50000"/>
              </a:spcBef>
            </a:pPr>
            <a:r>
              <a:rPr lang="es-ES" b="1" dirty="0" err="1"/>
              <a:t>P</a:t>
            </a:r>
            <a:r>
              <a:rPr lang="es-ES" b="1" dirty="0" err="1" smtClean="0"/>
              <a:t>roperties</a:t>
            </a:r>
            <a:endParaRPr lang="es-ES" b="1" dirty="0"/>
          </a:p>
          <a:p>
            <a:pPr eaLnBrk="1" hangingPunct="1">
              <a:spcBef>
                <a:spcPct val="50000"/>
              </a:spcBef>
            </a:pPr>
            <a:endParaRPr lang="es-E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700338" y="2781300"/>
          <a:ext cx="2376487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Equation" r:id="rId3" imgW="1143000" imgH="228600" progId="Equation.DSMT4">
                  <p:embed/>
                </p:oleObj>
              </mc:Choice>
              <mc:Fallback>
                <p:oleObj name="Equation" r:id="rId3" imgW="11430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781300"/>
                        <a:ext cx="2376487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68313" y="4149725"/>
          <a:ext cx="7019925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5" imgW="3288960" imgH="253800" progId="Equation.DSMT4">
                  <p:embed/>
                </p:oleObj>
              </mc:Choice>
              <mc:Fallback>
                <p:oleObj name="Equation" r:id="rId5" imgW="328896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149725"/>
                        <a:ext cx="7019925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900113" y="3644900"/>
          <a:ext cx="115093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Equation" r:id="rId7" imgW="698400" imgH="228600" progId="Equation.DSMT4">
                  <p:embed/>
                </p:oleObj>
              </mc:Choice>
              <mc:Fallback>
                <p:oleObj name="Equation" r:id="rId7" imgW="6984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644900"/>
                        <a:ext cx="115093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Text Box 9"/>
          <p:cNvSpPr txBox="1">
            <a:spLocks noChangeArrowheads="1"/>
          </p:cNvSpPr>
          <p:nvPr/>
        </p:nvSpPr>
        <p:spPr bwMode="auto">
          <a:xfrm>
            <a:off x="2268538" y="3644900"/>
            <a:ext cx="59039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/>
              <a:t>Are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values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can be </a:t>
            </a:r>
            <a:r>
              <a:rPr lang="es-ES" dirty="0" err="1" smtClean="0"/>
              <a:t>taken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. </a:t>
            </a:r>
            <a:r>
              <a:rPr lang="es-ES" dirty="0"/>
              <a:t>X</a:t>
            </a:r>
          </a:p>
        </p:txBody>
      </p:sp>
      <p:sp>
        <p:nvSpPr>
          <p:cNvPr id="4105" name="Text Box 10"/>
          <p:cNvSpPr txBox="1">
            <a:spLocks noChangeArrowheads="1"/>
          </p:cNvSpPr>
          <p:nvPr/>
        </p:nvSpPr>
        <p:spPr bwMode="auto">
          <a:xfrm>
            <a:off x="179388" y="3716338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1.</a:t>
            </a:r>
          </a:p>
        </p:txBody>
      </p:sp>
      <p:sp>
        <p:nvSpPr>
          <p:cNvPr id="4106" name="Text Box 11"/>
          <p:cNvSpPr txBox="1">
            <a:spLocks noChangeArrowheads="1"/>
          </p:cNvSpPr>
          <p:nvPr/>
        </p:nvSpPr>
        <p:spPr bwMode="auto">
          <a:xfrm>
            <a:off x="250825" y="5013325"/>
            <a:ext cx="161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2.</a:t>
            </a: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684213" y="5013325"/>
          <a:ext cx="9461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Equation" r:id="rId9" imgW="596880" imgH="228600" progId="Equation.DSMT4">
                  <p:embed/>
                </p:oleObj>
              </mc:Choice>
              <mc:Fallback>
                <p:oleObj name="Equation" r:id="rId9" imgW="59688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013325"/>
                        <a:ext cx="94615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Text Box 16"/>
          <p:cNvSpPr txBox="1">
            <a:spLocks noChangeArrowheads="1"/>
          </p:cNvSpPr>
          <p:nvPr/>
        </p:nvSpPr>
        <p:spPr bwMode="auto">
          <a:xfrm>
            <a:off x="323850" y="5589588"/>
            <a:ext cx="849630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/>
              <a:t>3. </a:t>
            </a:r>
            <a:r>
              <a:rPr lang="es-ES" dirty="0" err="1"/>
              <a:t>Being</a:t>
            </a:r>
            <a:r>
              <a:rPr lang="es-ES" dirty="0"/>
              <a:t> a &lt;b &lt;c,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event</a:t>
            </a:r>
            <a:r>
              <a:rPr lang="es-ES" dirty="0"/>
              <a:t> A = {</a:t>
            </a:r>
            <a:r>
              <a:rPr lang="es-ES" dirty="0" err="1"/>
              <a:t>a≤X≤b</a:t>
            </a:r>
            <a:r>
              <a:rPr lang="es-ES" dirty="0"/>
              <a:t>} and B = {b </a:t>
            </a:r>
            <a:r>
              <a:rPr lang="es-ES" dirty="0" err="1"/>
              <a:t>event</a:t>
            </a:r>
            <a:r>
              <a:rPr lang="es-ES" dirty="0"/>
              <a:t> &lt;</a:t>
            </a:r>
            <a:r>
              <a:rPr lang="es-ES" dirty="0" err="1"/>
              <a:t>X≤c</a:t>
            </a:r>
            <a:r>
              <a:rPr lang="es-ES" dirty="0"/>
              <a:t>} are </a:t>
            </a:r>
            <a:r>
              <a:rPr lang="es-ES" dirty="0" err="1"/>
              <a:t>mutually</a:t>
            </a:r>
            <a:r>
              <a:rPr lang="es-ES" dirty="0"/>
              <a:t> </a:t>
            </a:r>
            <a:r>
              <a:rPr lang="es-ES" dirty="0" smtClean="0"/>
              <a:t>exclusive:</a:t>
            </a:r>
            <a:endParaRPr lang="es-ES" dirty="0"/>
          </a:p>
          <a:p>
            <a:pPr eaLnBrk="1" hangingPunct="1">
              <a:spcBef>
                <a:spcPct val="50000"/>
              </a:spcBef>
            </a:pPr>
            <a:endParaRPr lang="es-ES" dirty="0"/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3203575" y="6308725"/>
          <a:ext cx="4608513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11" imgW="2705040" imgH="203040" progId="Equation.DSMT4">
                  <p:embed/>
                </p:oleObj>
              </mc:Choice>
              <mc:Fallback>
                <p:oleObj name="Equation" r:id="rId11" imgW="270504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6308725"/>
                        <a:ext cx="4608513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11 Rectángulo"/>
          <p:cNvSpPr>
            <a:spLocks noChangeArrowheads="1"/>
          </p:cNvSpPr>
          <p:nvPr/>
        </p:nvSpPr>
        <p:spPr bwMode="auto">
          <a:xfrm>
            <a:off x="827088" y="260350"/>
            <a:ext cx="73453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dirty="0">
                <a:cs typeface="Times New Roman" charset="0"/>
              </a:rPr>
              <a:t>3. </a:t>
            </a:r>
            <a:r>
              <a:rPr lang="es-ES" dirty="0" err="1" smtClean="0">
                <a:cs typeface="Times New Roman" charset="0"/>
              </a:rPr>
              <a:t>Probability</a:t>
            </a:r>
            <a:r>
              <a:rPr lang="es-ES" dirty="0" smtClean="0">
                <a:cs typeface="Times New Roman" charset="0"/>
              </a:rPr>
              <a:t> </a:t>
            </a:r>
            <a:r>
              <a:rPr lang="es-ES" dirty="0" err="1" smtClean="0">
                <a:cs typeface="Times New Roman" charset="0"/>
              </a:rPr>
              <a:t>function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T7</Template>
  <TotalTime>16</TotalTime>
  <Words>951</Words>
  <Application>Microsoft Office PowerPoint</Application>
  <PresentationFormat>Presentación en pantalla (4:3)</PresentationFormat>
  <Paragraphs>118</Paragraphs>
  <Slides>14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T7</vt:lpstr>
      <vt:lpstr>Equation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UVEG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de Windows</dc:creator>
  <cp:lastModifiedBy>mperea</cp:lastModifiedBy>
  <cp:revision>8</cp:revision>
  <dcterms:created xsi:type="dcterms:W3CDTF">2010-12-09T22:32:40Z</dcterms:created>
  <dcterms:modified xsi:type="dcterms:W3CDTF">2016-12-02T09:16:48Z</dcterms:modified>
</cp:coreProperties>
</file>