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62" r:id="rId6"/>
    <p:sldId id="259" r:id="rId7"/>
    <p:sldId id="261" r:id="rId8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45FA05-E822-8945-9DF1-B90657C77040}" type="datetimeFigureOut">
              <a:rPr lang="es-ES"/>
              <a:pPr/>
              <a:t>18/08/2023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16BF3-5C98-1348-82C9-014CF98541A3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5666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71C9176-B515-FE44-BC14-F100FFD9016C}" type="datetimeFigureOut">
              <a:rPr lang="es-ES"/>
              <a:pPr/>
              <a:t>18/08/2023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86A14-852F-A046-9789-358C35721447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1352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17E086-1B98-8343-A963-35FB82D7FFBF}" type="datetimeFigureOut">
              <a:rPr lang="es-ES"/>
              <a:pPr/>
              <a:t>18/08/2023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94448F-1FEA-C649-883A-9F36044567EC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7570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23C856-97A1-5844-B41C-B7F6BA39068E}" type="datetimeFigureOut">
              <a:rPr lang="es-ES"/>
              <a:pPr/>
              <a:t>18/08/2023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6B6853-7700-C649-96D0-6215624E0FAA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6193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46681E-673D-A24D-A780-02C866071D5E}" type="datetimeFigureOut">
              <a:rPr lang="es-ES"/>
              <a:pPr/>
              <a:t>18/08/2023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F17F0B-CF32-F645-BEBB-0E62D1C3E7F4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2344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0123D8C-4E9D-A441-8034-0FE7F92589C6}" type="datetimeFigureOut">
              <a:rPr lang="es-ES"/>
              <a:pPr/>
              <a:t>18/08/2023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1F0F42-D4CE-924C-86D6-4B7BF8C86906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5495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6EBD26-FB96-5642-909D-ADEBD9B5EF6A}" type="datetimeFigureOut">
              <a:rPr lang="es-ES"/>
              <a:pPr/>
              <a:t>18/08/2023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DC2F87-A807-9A4B-887D-E91AC0A7CF75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0399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68F59A-1D3D-9844-8B2E-44DEE475CBAF}" type="datetimeFigureOut">
              <a:rPr lang="es-ES"/>
              <a:pPr/>
              <a:t>18/08/2023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78EC48-28DA-224C-B422-9805447C85F2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1681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BE25D4-ABFA-7340-8D4B-E0996452489F}" type="datetimeFigureOut">
              <a:rPr lang="es-ES"/>
              <a:pPr/>
              <a:t>18/08/2023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1DF788-BB05-D543-B81B-C954370F1159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7921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02C79B-8AF3-B84B-AF59-48170F4760AA}" type="datetimeFigureOut">
              <a:rPr lang="es-ES"/>
              <a:pPr/>
              <a:t>18/08/2023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B0E364-359A-8045-9F37-D9319874264F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4639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4FBC679-D404-084A-842E-58D2F8EE3EB5}" type="datetimeFigureOut">
              <a:rPr lang="es-ES"/>
              <a:pPr/>
              <a:t>18/08/2023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962460-EF8A-4F4C-93C6-9D8C42624FFE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04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075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58BB027E-4BA8-014F-8A4B-BA3D33DC4C32}" type="datetimeFigureOut">
              <a:rPr lang="es-ES"/>
              <a:pPr/>
              <a:t>18/08/2023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29290B14-9A28-0142-AEC2-4136FF8572A5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ChangeArrowheads="1"/>
          </p:cNvSpPr>
          <p:nvPr/>
        </p:nvSpPr>
        <p:spPr bwMode="auto">
          <a:xfrm>
            <a:off x="468313" y="829180"/>
            <a:ext cx="7704137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s-ES" sz="2400" dirty="0" err="1" smtClean="0"/>
              <a:t>Theme</a:t>
            </a:r>
            <a:r>
              <a:rPr lang="es-ES" sz="2400" dirty="0" smtClean="0"/>
              <a:t> 8. </a:t>
            </a:r>
            <a:r>
              <a:rPr lang="es-ES" sz="2400" dirty="0" err="1" smtClean="0"/>
              <a:t>Major</a:t>
            </a:r>
            <a:r>
              <a:rPr lang="es-ES" sz="2400" dirty="0" smtClean="0"/>
              <a:t> </a:t>
            </a:r>
            <a:r>
              <a:rPr lang="es-ES" sz="2400" dirty="0" err="1"/>
              <a:t>probability</a:t>
            </a:r>
            <a:r>
              <a:rPr lang="es-ES" sz="2400" dirty="0"/>
              <a:t> </a:t>
            </a:r>
            <a:r>
              <a:rPr lang="es-ES" sz="2400" dirty="0" err="1" smtClean="0"/>
              <a:t>distributions</a:t>
            </a:r>
            <a:endParaRPr lang="es-ES" sz="2400" dirty="0" smtClean="0"/>
          </a:p>
          <a:p>
            <a:endParaRPr lang="es-ES" sz="2400" dirty="0"/>
          </a:p>
          <a:p>
            <a:r>
              <a:rPr lang="es-ES" sz="2400" dirty="0"/>
              <a:t>1. </a:t>
            </a:r>
            <a:r>
              <a:rPr lang="es-ES" sz="2400" dirty="0" err="1"/>
              <a:t>Discrete</a:t>
            </a:r>
            <a:r>
              <a:rPr lang="es-ES" sz="2400" dirty="0"/>
              <a:t> </a:t>
            </a:r>
            <a:r>
              <a:rPr lang="es-ES" sz="2400" dirty="0" err="1"/>
              <a:t>random</a:t>
            </a:r>
            <a:r>
              <a:rPr lang="es-ES" sz="2400" dirty="0"/>
              <a:t> variables: binomial </a:t>
            </a:r>
            <a:r>
              <a:rPr lang="es-ES" sz="2400" dirty="0" err="1"/>
              <a:t>distribution</a:t>
            </a:r>
            <a:r>
              <a:rPr lang="es-ES" sz="2400" dirty="0"/>
              <a:t>.</a:t>
            </a:r>
          </a:p>
          <a:p>
            <a:r>
              <a:rPr lang="es-ES" sz="2400" dirty="0"/>
              <a:t>2. </a:t>
            </a:r>
            <a:r>
              <a:rPr lang="es-ES" sz="2400" dirty="0" err="1"/>
              <a:t>Continuous</a:t>
            </a:r>
            <a:r>
              <a:rPr lang="es-ES" sz="2400" dirty="0"/>
              <a:t> </a:t>
            </a:r>
            <a:r>
              <a:rPr lang="es-ES" sz="2400" dirty="0" err="1"/>
              <a:t>random</a:t>
            </a:r>
            <a:r>
              <a:rPr lang="es-ES" sz="2400" dirty="0"/>
              <a:t> variables: normal </a:t>
            </a:r>
            <a:r>
              <a:rPr lang="es-ES" sz="2400" dirty="0" err="1"/>
              <a:t>distribution</a:t>
            </a:r>
            <a:r>
              <a:rPr lang="es-ES" sz="2400" dirty="0"/>
              <a:t>.</a:t>
            </a:r>
          </a:p>
          <a:p>
            <a:r>
              <a:rPr lang="es-ES" sz="2400" dirty="0"/>
              <a:t>3. </a:t>
            </a:r>
            <a:r>
              <a:rPr lang="es-ES" sz="2400" dirty="0" err="1"/>
              <a:t>Continuous</a:t>
            </a:r>
            <a:r>
              <a:rPr lang="es-ES" sz="2400" dirty="0"/>
              <a:t> </a:t>
            </a:r>
            <a:r>
              <a:rPr lang="es-ES" sz="2400" dirty="0" err="1"/>
              <a:t>random</a:t>
            </a:r>
            <a:r>
              <a:rPr lang="es-ES" sz="2400" dirty="0"/>
              <a:t> variables: t </a:t>
            </a:r>
            <a:r>
              <a:rPr lang="es-ES" sz="2400" dirty="0" err="1"/>
              <a:t>distribution</a:t>
            </a:r>
            <a:r>
              <a:rPr lang="es-ES" sz="2400" dirty="0"/>
              <a:t>.</a:t>
            </a:r>
          </a:p>
          <a:p>
            <a:r>
              <a:rPr lang="es-ES" sz="2400" dirty="0"/>
              <a:t>4. </a:t>
            </a:r>
            <a:r>
              <a:rPr lang="es-ES" sz="2400" dirty="0" err="1"/>
              <a:t>Continuous</a:t>
            </a:r>
            <a:r>
              <a:rPr lang="es-ES" sz="2400" dirty="0"/>
              <a:t> </a:t>
            </a:r>
            <a:r>
              <a:rPr lang="es-ES" sz="2400" dirty="0" err="1"/>
              <a:t>random</a:t>
            </a:r>
            <a:r>
              <a:rPr lang="es-ES" sz="2400" dirty="0"/>
              <a:t> variables: Chi </a:t>
            </a:r>
            <a:r>
              <a:rPr lang="es-ES" sz="2400" dirty="0" err="1"/>
              <a:t>Square</a:t>
            </a:r>
            <a:r>
              <a:rPr lang="es-ES" sz="2400" dirty="0"/>
              <a:t> </a:t>
            </a:r>
            <a:r>
              <a:rPr lang="es-ES" sz="2400" dirty="0" err="1"/>
              <a:t>distribution</a:t>
            </a:r>
            <a:r>
              <a:rPr lang="es-ES" sz="2400" dirty="0"/>
              <a:t>.</a:t>
            </a:r>
          </a:p>
          <a:p>
            <a:r>
              <a:rPr lang="es-ES" sz="2400" dirty="0"/>
              <a:t>5. </a:t>
            </a:r>
            <a:r>
              <a:rPr lang="es-ES" sz="2400" dirty="0" err="1"/>
              <a:t>Continuous</a:t>
            </a:r>
            <a:r>
              <a:rPr lang="es-ES" sz="2400" dirty="0"/>
              <a:t> </a:t>
            </a:r>
            <a:r>
              <a:rPr lang="es-ES" sz="2400" dirty="0" err="1"/>
              <a:t>random</a:t>
            </a:r>
            <a:r>
              <a:rPr lang="es-ES" sz="2400" dirty="0"/>
              <a:t> variables: F </a:t>
            </a:r>
            <a:r>
              <a:rPr lang="es-ES" sz="2400" dirty="0" err="1"/>
              <a:t>distribution</a:t>
            </a:r>
            <a:r>
              <a:rPr lang="es-ES" sz="2400" dirty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900113" y="17463"/>
            <a:ext cx="7561262" cy="5816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2400" b="1" dirty="0" smtClean="0">
                <a:latin typeface="Calibri" charset="0"/>
              </a:rPr>
              <a:t>8.1 Binomial </a:t>
            </a:r>
            <a:r>
              <a:rPr lang="es-ES" sz="2400" b="1" dirty="0" err="1" smtClean="0">
                <a:latin typeface="Calibri" charset="0"/>
              </a:rPr>
              <a:t>distribution</a:t>
            </a:r>
            <a:r>
              <a:rPr lang="es-ES" sz="2400" b="1" dirty="0" smtClean="0">
                <a:latin typeface="Calibri" charset="0"/>
              </a:rPr>
              <a:t> (</a:t>
            </a:r>
            <a:r>
              <a:rPr lang="es-ES" sz="2400" b="1" dirty="0" err="1" smtClean="0">
                <a:latin typeface="Calibri" charset="0"/>
              </a:rPr>
              <a:t>discrete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random</a:t>
            </a:r>
            <a:r>
              <a:rPr lang="es-ES" sz="2400" b="1" dirty="0" smtClean="0">
                <a:latin typeface="Calibri" charset="0"/>
              </a:rPr>
              <a:t> variables)</a:t>
            </a:r>
          </a:p>
          <a:p>
            <a:pPr eaLnBrk="1" hangingPunct="1">
              <a:spcBef>
                <a:spcPct val="50000"/>
              </a:spcBef>
            </a:pPr>
            <a:endParaRPr lang="es-ES" sz="2400" b="1" dirty="0" smtClean="0">
              <a:latin typeface="Calibri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ES" sz="2400" b="1" dirty="0" err="1" smtClean="0">
                <a:latin typeface="Calibri" charset="0"/>
              </a:rPr>
              <a:t>It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is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used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when</a:t>
            </a:r>
            <a:r>
              <a:rPr lang="es-ES" sz="2400" b="1" dirty="0" smtClean="0">
                <a:latin typeface="Calibri" charset="0"/>
              </a:rPr>
              <a:t>:</a:t>
            </a:r>
          </a:p>
          <a:p>
            <a:pPr eaLnBrk="1" hangingPunct="1">
              <a:spcBef>
                <a:spcPct val="50000"/>
              </a:spcBef>
            </a:pPr>
            <a:r>
              <a:rPr lang="es-ES" sz="2400" b="1" dirty="0" smtClean="0">
                <a:latin typeface="Calibri" charset="0"/>
              </a:rPr>
              <a:t>  1. </a:t>
            </a:r>
            <a:r>
              <a:rPr lang="es-ES" sz="2400" b="1" dirty="0" err="1" smtClean="0">
                <a:latin typeface="Calibri" charset="0"/>
              </a:rPr>
              <a:t>We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have</a:t>
            </a:r>
            <a:r>
              <a:rPr lang="es-ES" sz="2400" b="1" dirty="0" smtClean="0">
                <a:latin typeface="Calibri" charset="0"/>
              </a:rPr>
              <a:t> a </a:t>
            </a:r>
            <a:r>
              <a:rPr lang="es-ES" sz="2400" b="1" dirty="0" err="1" smtClean="0">
                <a:latin typeface="Calibri" charset="0"/>
              </a:rPr>
              <a:t>number</a:t>
            </a:r>
            <a:r>
              <a:rPr lang="es-ES" sz="2400" b="1" dirty="0" smtClean="0">
                <a:latin typeface="Calibri" charset="0"/>
              </a:rPr>
              <a:t> n of "</a:t>
            </a:r>
            <a:r>
              <a:rPr lang="es-ES" sz="2400" b="1" dirty="0" err="1" smtClean="0">
                <a:latin typeface="Calibri" charset="0"/>
              </a:rPr>
              <a:t>experiments</a:t>
            </a:r>
            <a:r>
              <a:rPr lang="es-ES" sz="2400" b="1" dirty="0" smtClean="0">
                <a:latin typeface="Calibri" charset="0"/>
              </a:rPr>
              <a:t>" (</a:t>
            </a:r>
            <a:r>
              <a:rPr lang="es-ES" sz="2400" b="1" dirty="0" err="1" smtClean="0">
                <a:latin typeface="Calibri" charset="0"/>
              </a:rPr>
              <a:t>observations</a:t>
            </a:r>
            <a:r>
              <a:rPr lang="es-ES" sz="2400" b="1" dirty="0" smtClean="0">
                <a:latin typeface="Calibri" charset="0"/>
              </a:rPr>
              <a:t>), </a:t>
            </a:r>
            <a:r>
              <a:rPr lang="es-ES" sz="2400" b="1" dirty="0" err="1" smtClean="0">
                <a:latin typeface="Calibri" charset="0"/>
              </a:rPr>
              <a:t>all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independent</a:t>
            </a:r>
            <a:r>
              <a:rPr lang="es-ES" sz="2400" b="1" dirty="0" smtClean="0">
                <a:latin typeface="Calibri" charset="0"/>
              </a:rPr>
              <a:t> of </a:t>
            </a:r>
            <a:r>
              <a:rPr lang="es-ES" sz="2400" b="1" dirty="0" err="1" smtClean="0">
                <a:latin typeface="Calibri" charset="0"/>
              </a:rPr>
              <a:t>each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other</a:t>
            </a:r>
            <a:r>
              <a:rPr lang="es-ES" sz="2400" b="1" dirty="0" smtClean="0">
                <a:latin typeface="Calibri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s-ES" sz="2400" b="1" dirty="0" smtClean="0">
                <a:latin typeface="Calibri" charset="0"/>
              </a:rPr>
              <a:t>2. In </a:t>
            </a:r>
            <a:r>
              <a:rPr lang="es-ES" sz="2400" b="1" dirty="0" err="1" smtClean="0">
                <a:latin typeface="Calibri" charset="0"/>
              </a:rPr>
              <a:t>each</a:t>
            </a:r>
            <a:r>
              <a:rPr lang="es-ES" sz="2400" b="1" dirty="0" smtClean="0">
                <a:latin typeface="Calibri" charset="0"/>
              </a:rPr>
              <a:t> of </a:t>
            </a:r>
            <a:r>
              <a:rPr lang="es-ES" sz="2400" b="1" dirty="0" err="1" smtClean="0">
                <a:latin typeface="Calibri" charset="0"/>
              </a:rPr>
              <a:t>these</a:t>
            </a:r>
            <a:r>
              <a:rPr lang="es-ES" sz="2400" b="1" dirty="0" smtClean="0">
                <a:latin typeface="Calibri" charset="0"/>
              </a:rPr>
              <a:t> "</a:t>
            </a:r>
            <a:r>
              <a:rPr lang="es-ES" sz="2400" b="1" dirty="0" err="1" smtClean="0">
                <a:latin typeface="Calibri" charset="0"/>
              </a:rPr>
              <a:t>experiments</a:t>
            </a:r>
            <a:r>
              <a:rPr lang="es-ES" sz="2400" b="1" dirty="0" smtClean="0">
                <a:latin typeface="Calibri" charset="0"/>
              </a:rPr>
              <a:t>”,</a:t>
            </a:r>
            <a:r>
              <a:rPr lang="es-ES" sz="2400" b="1" dirty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there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is</a:t>
            </a:r>
            <a:r>
              <a:rPr lang="es-ES" sz="2400" b="1" dirty="0" smtClean="0">
                <a:latin typeface="Calibri" charset="0"/>
              </a:rPr>
              <a:t> a </a:t>
            </a:r>
            <a:r>
              <a:rPr lang="es-ES" sz="2400" b="1" dirty="0" err="1" smtClean="0">
                <a:latin typeface="Calibri" charset="0"/>
              </a:rPr>
              <a:t>binary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outcome</a:t>
            </a:r>
            <a:r>
              <a:rPr lang="es-ES" sz="2400" b="1" dirty="0" smtClean="0">
                <a:latin typeface="Calibri" charset="0"/>
              </a:rPr>
              <a:t> (</a:t>
            </a:r>
            <a:r>
              <a:rPr lang="es-ES" sz="2400" b="1" dirty="0" err="1" smtClean="0">
                <a:latin typeface="Calibri" charset="0"/>
              </a:rPr>
              <a:t>success</a:t>
            </a:r>
            <a:r>
              <a:rPr lang="es-ES" sz="2400" b="1" dirty="0" smtClean="0">
                <a:latin typeface="Calibri" charset="0"/>
              </a:rPr>
              <a:t> [p] vs. </a:t>
            </a:r>
            <a:r>
              <a:rPr lang="es-ES" sz="2400" b="1" dirty="0" err="1" smtClean="0">
                <a:latin typeface="Calibri" charset="0"/>
              </a:rPr>
              <a:t>failure</a:t>
            </a:r>
            <a:r>
              <a:rPr lang="es-ES" sz="2400" b="1" dirty="0" smtClean="0">
                <a:latin typeface="Calibri" charset="0"/>
              </a:rPr>
              <a:t> [1-p])</a:t>
            </a:r>
          </a:p>
          <a:p>
            <a:pPr eaLnBrk="1" hangingPunct="1">
              <a:spcBef>
                <a:spcPct val="50000"/>
              </a:spcBef>
            </a:pPr>
            <a:r>
              <a:rPr lang="es-ES" sz="2400" b="1" dirty="0" smtClean="0">
                <a:latin typeface="Calibri" charset="0"/>
              </a:rPr>
              <a:t>3. </a:t>
            </a:r>
            <a:r>
              <a:rPr lang="es-ES" sz="2400" b="1" dirty="0" err="1" smtClean="0">
                <a:latin typeface="Calibri" charset="0"/>
              </a:rPr>
              <a:t>The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probability</a:t>
            </a:r>
            <a:r>
              <a:rPr lang="es-ES" sz="2400" b="1" dirty="0" smtClean="0">
                <a:latin typeface="Calibri" charset="0"/>
              </a:rPr>
              <a:t> of "</a:t>
            </a:r>
            <a:r>
              <a:rPr lang="es-ES" sz="2400" b="1" dirty="0" err="1" smtClean="0">
                <a:latin typeface="Calibri" charset="0"/>
              </a:rPr>
              <a:t>success</a:t>
            </a:r>
            <a:r>
              <a:rPr lang="es-ES" sz="2400" b="1" dirty="0" smtClean="0">
                <a:latin typeface="Calibri" charset="0"/>
              </a:rPr>
              <a:t>" [p] </a:t>
            </a:r>
            <a:r>
              <a:rPr lang="es-ES" sz="2400" b="1" dirty="0" err="1" smtClean="0">
                <a:latin typeface="Calibri" charset="0"/>
              </a:rPr>
              <a:t>is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the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same</a:t>
            </a:r>
            <a:r>
              <a:rPr lang="es-ES" sz="2400" b="1" dirty="0" smtClean="0">
                <a:latin typeface="Calibri" charset="0"/>
              </a:rPr>
              <a:t> in </a:t>
            </a:r>
            <a:r>
              <a:rPr lang="es-ES" sz="2400" b="1" dirty="0" err="1" smtClean="0">
                <a:latin typeface="Calibri" charset="0"/>
              </a:rPr>
              <a:t>every</a:t>
            </a:r>
            <a:r>
              <a:rPr lang="es-ES" sz="2400" b="1" dirty="0" smtClean="0">
                <a:latin typeface="Calibri" charset="0"/>
              </a:rPr>
              <a:t> "</a:t>
            </a:r>
            <a:r>
              <a:rPr lang="es-ES" sz="2400" b="1" dirty="0" err="1" smtClean="0">
                <a:latin typeface="Calibri" charset="0"/>
              </a:rPr>
              <a:t>experiment</a:t>
            </a:r>
            <a:r>
              <a:rPr lang="es-ES" sz="2400" b="1" dirty="0" smtClean="0">
                <a:latin typeface="Calibri" charset="0"/>
              </a:rPr>
              <a:t>"</a:t>
            </a:r>
          </a:p>
          <a:p>
            <a:pPr eaLnBrk="1" hangingPunct="1">
              <a:spcBef>
                <a:spcPct val="50000"/>
              </a:spcBef>
            </a:pPr>
            <a:r>
              <a:rPr lang="es-ES" sz="2400" b="1" dirty="0" err="1" smtClean="0">
                <a:latin typeface="Calibri" charset="0"/>
              </a:rPr>
              <a:t>Expected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value</a:t>
            </a:r>
            <a:r>
              <a:rPr lang="es-ES" sz="2400" b="1" dirty="0" smtClean="0">
                <a:latin typeface="Calibri" charset="0"/>
              </a:rPr>
              <a:t>= n * p</a:t>
            </a:r>
          </a:p>
          <a:p>
            <a:pPr eaLnBrk="1" hangingPunct="1">
              <a:spcBef>
                <a:spcPct val="50000"/>
              </a:spcBef>
            </a:pPr>
            <a:r>
              <a:rPr lang="es-ES" sz="2400" b="1" dirty="0" err="1" smtClean="0">
                <a:latin typeface="Calibri" charset="0"/>
              </a:rPr>
              <a:t>With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high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values</a:t>
            </a:r>
            <a:r>
              <a:rPr lang="es-ES" sz="2400" b="1" dirty="0" smtClean="0">
                <a:latin typeface="Calibri" charset="0"/>
              </a:rPr>
              <a:t> of n, </a:t>
            </a:r>
            <a:r>
              <a:rPr lang="es-ES" sz="2400" b="1" dirty="0" err="1" smtClean="0">
                <a:latin typeface="Calibri" charset="0"/>
              </a:rPr>
              <a:t>this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distribution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approaches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the</a:t>
            </a:r>
            <a:r>
              <a:rPr lang="es-ES" sz="2400" b="1" dirty="0" smtClean="0">
                <a:latin typeface="Calibri" charset="0"/>
              </a:rPr>
              <a:t> normal </a:t>
            </a:r>
            <a:r>
              <a:rPr lang="es-ES" sz="2400" b="1" dirty="0" err="1" smtClean="0">
                <a:latin typeface="Calibri" charset="0"/>
              </a:rPr>
              <a:t>distribution</a:t>
            </a:r>
            <a:r>
              <a:rPr lang="es-ES" sz="2400" b="1" dirty="0" smtClean="0">
                <a:latin typeface="Calibri" charset="0"/>
              </a:rPr>
              <a:t>.</a:t>
            </a:r>
            <a:endParaRPr lang="es-ES" sz="2400" b="1" dirty="0">
              <a:latin typeface="Calibri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4"/>
          <p:cNvSpPr txBox="1">
            <a:spLocks noChangeArrowheads="1"/>
          </p:cNvSpPr>
          <p:nvPr/>
        </p:nvSpPr>
        <p:spPr bwMode="auto">
          <a:xfrm>
            <a:off x="1042988" y="908050"/>
            <a:ext cx="7561262" cy="1615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s-ES" sz="2400" dirty="0" smtClean="0"/>
              <a:t>8.2 </a:t>
            </a:r>
            <a:r>
              <a:rPr lang="es-ES" sz="2400" dirty="0"/>
              <a:t>Normal </a:t>
            </a:r>
            <a:r>
              <a:rPr lang="es-ES" sz="2400" dirty="0" err="1"/>
              <a:t>distribution</a:t>
            </a:r>
            <a:r>
              <a:rPr lang="es-ES" sz="2400" dirty="0"/>
              <a:t> (</a:t>
            </a:r>
            <a:r>
              <a:rPr lang="es-ES" sz="2400" dirty="0" err="1"/>
              <a:t>or</a:t>
            </a:r>
            <a:r>
              <a:rPr lang="es-ES" sz="2400" dirty="0"/>
              <a:t> </a:t>
            </a:r>
            <a:r>
              <a:rPr lang="es-ES" sz="2400" dirty="0" err="1"/>
              <a:t>Gaussian</a:t>
            </a:r>
            <a:r>
              <a:rPr lang="es-ES" sz="2400" dirty="0"/>
              <a:t>)</a:t>
            </a:r>
          </a:p>
          <a:p>
            <a:endParaRPr lang="es-ES" sz="2400" dirty="0"/>
          </a:p>
          <a:p>
            <a:r>
              <a:rPr lang="es-ES" sz="2400" dirty="0" err="1"/>
              <a:t>It</a:t>
            </a:r>
            <a:r>
              <a:rPr lang="es-ES" sz="2400" dirty="0"/>
              <a:t> </a:t>
            </a:r>
            <a:r>
              <a:rPr lang="es-ES" sz="2400" dirty="0" err="1"/>
              <a:t>is</a:t>
            </a:r>
            <a:r>
              <a:rPr lang="es-ES" sz="2400" dirty="0"/>
              <a:t>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best</a:t>
            </a:r>
            <a:r>
              <a:rPr lang="es-ES" sz="2400" dirty="0" smtClean="0"/>
              <a:t> </a:t>
            </a:r>
            <a:r>
              <a:rPr lang="es-ES" sz="2400" dirty="0" err="1"/>
              <a:t>known</a:t>
            </a:r>
            <a:r>
              <a:rPr lang="es-ES" sz="2400" dirty="0"/>
              <a:t> </a:t>
            </a:r>
            <a:r>
              <a:rPr lang="es-ES" sz="2400" dirty="0" err="1"/>
              <a:t>distribution</a:t>
            </a:r>
            <a:r>
              <a:rPr lang="es-ES" sz="2400" dirty="0"/>
              <a:t>. </a:t>
            </a:r>
            <a:r>
              <a:rPr lang="es-ES" sz="2400" dirty="0" err="1"/>
              <a:t>Its</a:t>
            </a:r>
            <a:r>
              <a:rPr lang="es-ES" sz="2400" dirty="0"/>
              <a:t> </a:t>
            </a:r>
            <a:r>
              <a:rPr lang="es-ES" sz="2400" dirty="0" err="1"/>
              <a:t>density</a:t>
            </a:r>
            <a:r>
              <a:rPr lang="es-ES" sz="2400" dirty="0"/>
              <a:t> </a:t>
            </a:r>
            <a:r>
              <a:rPr lang="es-ES" sz="2400" dirty="0" err="1"/>
              <a:t>function</a:t>
            </a:r>
            <a:r>
              <a:rPr lang="es-ES" sz="2400" dirty="0"/>
              <a:t> </a:t>
            </a:r>
            <a:r>
              <a:rPr lang="es-ES" sz="2400" dirty="0" err="1"/>
              <a:t>is</a:t>
            </a:r>
            <a:r>
              <a:rPr lang="es-ES" sz="2400" dirty="0"/>
              <a:t>:</a:t>
            </a:r>
          </a:p>
          <a:p>
            <a:pPr eaLnBrk="1" hangingPunct="1">
              <a:spcBef>
                <a:spcPct val="50000"/>
              </a:spcBef>
            </a:pPr>
            <a:endParaRPr lang="es-ES" dirty="0">
              <a:latin typeface="Calibri" charset="0"/>
            </a:endParaRPr>
          </a:p>
        </p:txBody>
      </p:sp>
      <p:graphicFrame>
        <p:nvGraphicFramePr>
          <p:cNvPr id="1026" name="Object 7"/>
          <p:cNvGraphicFramePr>
            <a:graphicFrameLocks noChangeAspect="1"/>
          </p:cNvGraphicFramePr>
          <p:nvPr/>
        </p:nvGraphicFramePr>
        <p:xfrm>
          <a:off x="2627313" y="2997200"/>
          <a:ext cx="3240087" cy="125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3" imgW="1473120" imgH="571320" progId="Equation.DSMT4">
                  <p:embed/>
                </p:oleObj>
              </mc:Choice>
              <mc:Fallback>
                <p:oleObj name="Equation" r:id="rId3" imgW="1473120" imgH="57132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3" y="2997200"/>
                        <a:ext cx="3240087" cy="1257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Text Box 8"/>
          <p:cNvSpPr txBox="1">
            <a:spLocks noChangeArrowheads="1"/>
          </p:cNvSpPr>
          <p:nvPr/>
        </p:nvSpPr>
        <p:spPr bwMode="auto">
          <a:xfrm>
            <a:off x="1042988" y="5013325"/>
            <a:ext cx="6985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err="1" smtClean="0">
                <a:latin typeface="Calibri" charset="0"/>
              </a:rPr>
              <a:t>Where</a:t>
            </a:r>
            <a:r>
              <a:rPr lang="es-ES" dirty="0" smtClean="0">
                <a:latin typeface="Calibri" charset="0"/>
              </a:rPr>
              <a:t> </a:t>
            </a:r>
            <a:r>
              <a:rPr lang="es-ES" dirty="0" err="1" smtClean="0">
                <a:latin typeface="Calibri" charset="0"/>
              </a:rPr>
              <a:t>alpha</a:t>
            </a:r>
            <a:r>
              <a:rPr lang="es-ES" dirty="0" smtClean="0">
                <a:latin typeface="Calibri" charset="0"/>
              </a:rPr>
              <a:t> can be </a:t>
            </a:r>
            <a:r>
              <a:rPr lang="es-ES" dirty="0" err="1" smtClean="0">
                <a:latin typeface="Calibri" charset="0"/>
              </a:rPr>
              <a:t>any</a:t>
            </a:r>
            <a:r>
              <a:rPr lang="es-ES" dirty="0" smtClean="0">
                <a:latin typeface="Calibri" charset="0"/>
              </a:rPr>
              <a:t> real </a:t>
            </a:r>
            <a:r>
              <a:rPr lang="es-ES" dirty="0" err="1" smtClean="0">
                <a:latin typeface="Calibri" charset="0"/>
              </a:rPr>
              <a:t>number</a:t>
            </a:r>
            <a:r>
              <a:rPr lang="es-ES" dirty="0" smtClean="0">
                <a:latin typeface="Calibri" charset="0"/>
              </a:rPr>
              <a:t>, and beta can be </a:t>
            </a:r>
            <a:r>
              <a:rPr lang="es-ES" dirty="0" err="1" smtClean="0">
                <a:latin typeface="Calibri" charset="0"/>
              </a:rPr>
              <a:t>any</a:t>
            </a:r>
            <a:r>
              <a:rPr lang="es-ES" dirty="0" smtClean="0">
                <a:latin typeface="Calibri" charset="0"/>
              </a:rPr>
              <a:t> positive real </a:t>
            </a:r>
            <a:r>
              <a:rPr lang="es-ES" dirty="0" err="1" smtClean="0">
                <a:latin typeface="Calibri" charset="0"/>
              </a:rPr>
              <a:t>number</a:t>
            </a:r>
            <a:r>
              <a:rPr lang="es-ES" dirty="0" smtClean="0">
                <a:latin typeface="Calibri" charset="0"/>
              </a:rPr>
              <a:t>; </a:t>
            </a:r>
            <a:r>
              <a:rPr lang="es-ES" dirty="0" err="1" smtClean="0">
                <a:latin typeface="Calibri" charset="0"/>
              </a:rPr>
              <a:t>the</a:t>
            </a:r>
            <a:r>
              <a:rPr lang="es-ES" dirty="0" smtClean="0">
                <a:latin typeface="Calibri" charset="0"/>
              </a:rPr>
              <a:t> </a:t>
            </a:r>
            <a:r>
              <a:rPr lang="es-ES" dirty="0" err="1" smtClean="0">
                <a:latin typeface="Calibri" charset="0"/>
              </a:rPr>
              <a:t>first</a:t>
            </a:r>
            <a:r>
              <a:rPr lang="es-ES" dirty="0" smtClean="0">
                <a:latin typeface="Calibri" charset="0"/>
              </a:rPr>
              <a:t> </a:t>
            </a:r>
            <a:r>
              <a:rPr lang="es-ES" dirty="0" err="1" smtClean="0">
                <a:latin typeface="Calibri" charset="0"/>
              </a:rPr>
              <a:t>functions</a:t>
            </a:r>
            <a:r>
              <a:rPr lang="es-ES" dirty="0" smtClean="0">
                <a:latin typeface="Calibri" charset="0"/>
              </a:rPr>
              <a:t> as mean and </a:t>
            </a:r>
            <a:r>
              <a:rPr lang="es-ES" dirty="0" err="1" smtClean="0">
                <a:latin typeface="Calibri" charset="0"/>
              </a:rPr>
              <a:t>the</a:t>
            </a:r>
            <a:r>
              <a:rPr lang="es-ES" dirty="0" smtClean="0">
                <a:latin typeface="Calibri" charset="0"/>
              </a:rPr>
              <a:t> </a:t>
            </a:r>
            <a:r>
              <a:rPr lang="es-ES" dirty="0" err="1" smtClean="0">
                <a:latin typeface="Calibri" charset="0"/>
              </a:rPr>
              <a:t>second</a:t>
            </a:r>
            <a:r>
              <a:rPr lang="es-ES" dirty="0" smtClean="0">
                <a:latin typeface="Calibri" charset="0"/>
              </a:rPr>
              <a:t> </a:t>
            </a:r>
            <a:r>
              <a:rPr lang="es-ES" dirty="0" err="1" smtClean="0">
                <a:latin typeface="Calibri" charset="0"/>
              </a:rPr>
              <a:t>variance</a:t>
            </a:r>
            <a:r>
              <a:rPr lang="es-ES" dirty="0" smtClean="0">
                <a:latin typeface="Calibri" charset="0"/>
              </a:rPr>
              <a:t>.</a:t>
            </a:r>
            <a:endParaRPr lang="es-ES" dirty="0">
              <a:latin typeface="Calibri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042988" y="908050"/>
            <a:ext cx="7561262" cy="3277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2400" b="1" dirty="0" smtClean="0">
                <a:latin typeface="Calibri" charset="0"/>
              </a:rPr>
              <a:t>Normal </a:t>
            </a:r>
            <a:r>
              <a:rPr lang="es-ES" sz="2400" b="1" dirty="0" err="1" smtClean="0">
                <a:latin typeface="Calibri" charset="0"/>
              </a:rPr>
              <a:t>distribution</a:t>
            </a:r>
            <a:r>
              <a:rPr lang="es-ES" sz="2400" b="1" dirty="0" smtClean="0">
                <a:latin typeface="Calibri" charset="0"/>
              </a:rPr>
              <a:t> (2)</a:t>
            </a:r>
          </a:p>
          <a:p>
            <a:pPr eaLnBrk="1" hangingPunct="1">
              <a:spcBef>
                <a:spcPct val="50000"/>
              </a:spcBef>
            </a:pPr>
            <a:endParaRPr lang="es-ES" sz="2400" b="1" dirty="0" smtClean="0">
              <a:latin typeface="Calibri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ES" sz="2400" b="1" dirty="0" err="1" smtClean="0">
                <a:latin typeface="Calibri" charset="0"/>
              </a:rPr>
              <a:t>It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is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symmetric</a:t>
            </a:r>
            <a:r>
              <a:rPr lang="es-ES" sz="2400" b="1" dirty="0" smtClean="0">
                <a:latin typeface="Calibri" charset="0"/>
              </a:rPr>
              <a:t> and </a:t>
            </a:r>
            <a:r>
              <a:rPr lang="es-ES" sz="2400" b="1" dirty="0" err="1" smtClean="0">
                <a:latin typeface="Calibri" charset="0"/>
              </a:rPr>
              <a:t>unimodal</a:t>
            </a:r>
            <a:endParaRPr lang="es-ES" sz="2400" b="1" dirty="0" smtClean="0">
              <a:latin typeface="Calibri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ES" sz="2400" b="1" dirty="0" err="1" smtClean="0">
                <a:latin typeface="Calibri" charset="0"/>
              </a:rPr>
              <a:t>Like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any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other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continuous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distribution</a:t>
            </a:r>
            <a:r>
              <a:rPr lang="es-ES" sz="2400" b="1" dirty="0" smtClean="0">
                <a:latin typeface="Calibri" charset="0"/>
              </a:rPr>
              <a:t>, </a:t>
            </a:r>
            <a:r>
              <a:rPr lang="es-ES" sz="2400" b="1" dirty="0" err="1" smtClean="0">
                <a:latin typeface="Calibri" charset="0"/>
              </a:rPr>
              <a:t>the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area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under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the</a:t>
            </a:r>
            <a:r>
              <a:rPr lang="es-ES" sz="2400" b="1" dirty="0" smtClean="0">
                <a:latin typeface="Calibri" charset="0"/>
              </a:rPr>
              <a:t> curve </a:t>
            </a:r>
            <a:r>
              <a:rPr lang="es-ES" sz="2400" b="1" dirty="0" err="1" smtClean="0">
                <a:latin typeface="Calibri" charset="0"/>
              </a:rPr>
              <a:t>is</a:t>
            </a:r>
            <a:r>
              <a:rPr lang="es-ES" sz="2400" b="1" dirty="0" smtClean="0">
                <a:latin typeface="Calibri" charset="0"/>
              </a:rPr>
              <a:t> 1 (</a:t>
            </a:r>
            <a:r>
              <a:rPr lang="es-ES" sz="2400" b="1" dirty="0" err="1" smtClean="0">
                <a:latin typeface="Calibri" charset="0"/>
              </a:rPr>
              <a:t>remember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that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the</a:t>
            </a:r>
            <a:r>
              <a:rPr lang="es-ES" sz="2400" b="1" dirty="0" smtClean="0">
                <a:latin typeface="Calibri" charset="0"/>
              </a:rPr>
              <a:t> curve </a:t>
            </a:r>
            <a:r>
              <a:rPr lang="es-ES" sz="2400" b="1" dirty="0" err="1" smtClean="0">
                <a:latin typeface="Calibri" charset="0"/>
              </a:rPr>
              <a:t>is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asymptotic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to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the</a:t>
            </a:r>
            <a:r>
              <a:rPr lang="es-ES" sz="2400" b="1" dirty="0" smtClean="0">
                <a:latin typeface="Calibri" charset="0"/>
              </a:rPr>
              <a:t> X axis</a:t>
            </a:r>
            <a:endParaRPr lang="es-ES" dirty="0">
              <a:latin typeface="Calibri" charset="0"/>
            </a:endParaRPr>
          </a:p>
          <a:p>
            <a:pPr eaLnBrk="1" hangingPunct="1">
              <a:spcBef>
                <a:spcPct val="50000"/>
              </a:spcBef>
            </a:pPr>
            <a:endParaRPr lang="es-ES" dirty="0">
              <a:latin typeface="Calibri" charset="0"/>
            </a:endParaRPr>
          </a:p>
        </p:txBody>
      </p:sp>
      <p:sp>
        <p:nvSpPr>
          <p:cNvPr id="6147" name="Text Box 6"/>
          <p:cNvSpPr txBox="1">
            <a:spLocks noChangeArrowheads="1"/>
          </p:cNvSpPr>
          <p:nvPr/>
        </p:nvSpPr>
        <p:spPr bwMode="auto">
          <a:xfrm>
            <a:off x="611188" y="4437063"/>
            <a:ext cx="7777162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b="1" i="1" dirty="0" err="1" smtClean="0">
                <a:latin typeface="Calibri" charset="0"/>
              </a:rPr>
              <a:t>Standardized</a:t>
            </a:r>
            <a:r>
              <a:rPr lang="es-ES" b="1" i="1" dirty="0" smtClean="0">
                <a:latin typeface="Calibri" charset="0"/>
              </a:rPr>
              <a:t> </a:t>
            </a:r>
            <a:r>
              <a:rPr lang="es-ES" b="1" i="1" dirty="0" smtClean="0">
                <a:latin typeface="Calibri" charset="0"/>
              </a:rPr>
              <a:t>normal </a:t>
            </a:r>
            <a:r>
              <a:rPr lang="es-ES" b="1" i="1" dirty="0" err="1" smtClean="0">
                <a:latin typeface="Calibri" charset="0"/>
              </a:rPr>
              <a:t>distribution</a:t>
            </a:r>
            <a:endParaRPr lang="es-ES" b="1" i="1" dirty="0" smtClean="0">
              <a:latin typeface="Calibri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ES" i="1" dirty="0" err="1" smtClean="0">
                <a:latin typeface="Calibri" charset="0"/>
              </a:rPr>
              <a:t>The</a:t>
            </a:r>
            <a:r>
              <a:rPr lang="es-ES" i="1" dirty="0" smtClean="0">
                <a:latin typeface="Calibri" charset="0"/>
              </a:rPr>
              <a:t> mean </a:t>
            </a:r>
            <a:r>
              <a:rPr lang="es-ES" i="1" dirty="0" err="1" smtClean="0">
                <a:latin typeface="Calibri" charset="0"/>
              </a:rPr>
              <a:t>is</a:t>
            </a:r>
            <a:r>
              <a:rPr lang="es-ES" i="1" dirty="0" smtClean="0">
                <a:latin typeface="Calibri" charset="0"/>
              </a:rPr>
              <a:t> 0 </a:t>
            </a:r>
            <a:r>
              <a:rPr lang="es-ES" i="1" dirty="0" smtClean="0">
                <a:latin typeface="Calibri" charset="0"/>
              </a:rPr>
              <a:t>and </a:t>
            </a:r>
            <a:r>
              <a:rPr lang="es-ES" i="1" dirty="0" err="1" smtClean="0">
                <a:latin typeface="Calibri" charset="0"/>
              </a:rPr>
              <a:t>the</a:t>
            </a:r>
            <a:r>
              <a:rPr lang="es-ES" i="1" dirty="0" smtClean="0">
                <a:latin typeface="Calibri" charset="0"/>
              </a:rPr>
              <a:t> </a:t>
            </a:r>
            <a:r>
              <a:rPr lang="es-ES" i="1" dirty="0" err="1" smtClean="0">
                <a:latin typeface="Calibri" charset="0"/>
              </a:rPr>
              <a:t>variance</a:t>
            </a:r>
            <a:r>
              <a:rPr lang="es-ES" i="1" dirty="0" smtClean="0">
                <a:latin typeface="Calibri" charset="0"/>
              </a:rPr>
              <a:t> </a:t>
            </a:r>
            <a:r>
              <a:rPr lang="es-ES" i="1" dirty="0" err="1" smtClean="0">
                <a:latin typeface="Calibri" charset="0"/>
              </a:rPr>
              <a:t>is</a:t>
            </a:r>
            <a:r>
              <a:rPr lang="es-ES" i="1" dirty="0" smtClean="0">
                <a:latin typeface="Calibri" charset="0"/>
              </a:rPr>
              <a:t> 1</a:t>
            </a:r>
            <a:r>
              <a:rPr lang="es-ES" i="1" dirty="0" smtClean="0">
                <a:latin typeface="Calibri" charset="0"/>
              </a:rPr>
              <a:t>. </a:t>
            </a:r>
            <a:r>
              <a:rPr lang="es-ES" i="1" dirty="0" err="1" smtClean="0">
                <a:latin typeface="Calibri" charset="0"/>
              </a:rPr>
              <a:t>It</a:t>
            </a:r>
            <a:r>
              <a:rPr lang="es-ES" i="1" dirty="0" smtClean="0">
                <a:latin typeface="Calibri" charset="0"/>
              </a:rPr>
              <a:t> can be </a:t>
            </a:r>
            <a:r>
              <a:rPr lang="es-ES" i="1" dirty="0" err="1" smtClean="0">
                <a:latin typeface="Calibri" charset="0"/>
              </a:rPr>
              <a:t>expressed</a:t>
            </a:r>
            <a:r>
              <a:rPr lang="es-ES" i="1" dirty="0" smtClean="0">
                <a:latin typeface="Calibri" charset="0"/>
              </a:rPr>
              <a:t> as N (0,1)</a:t>
            </a:r>
            <a:endParaRPr lang="es-ES" dirty="0">
              <a:latin typeface="Calibri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23850" y="908050"/>
            <a:ext cx="8280400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endParaRPr lang="es-ES" sz="2400" dirty="0"/>
          </a:p>
          <a:p>
            <a:r>
              <a:rPr lang="es-ES" sz="2400" dirty="0" smtClean="0"/>
              <a:t>8.3 </a:t>
            </a:r>
            <a:r>
              <a:rPr lang="es-ES" sz="2400" dirty="0" err="1"/>
              <a:t>Student</a:t>
            </a:r>
            <a:r>
              <a:rPr lang="es-ES" sz="2400" dirty="0"/>
              <a:t> t </a:t>
            </a:r>
            <a:r>
              <a:rPr lang="es-ES" sz="2400" dirty="0" err="1"/>
              <a:t>Distribution</a:t>
            </a:r>
            <a:endParaRPr lang="es-ES" sz="2400" dirty="0"/>
          </a:p>
          <a:p>
            <a:endParaRPr lang="es-ES" sz="2400" dirty="0"/>
          </a:p>
          <a:p>
            <a:r>
              <a:rPr lang="es-ES" sz="2400" dirty="0" err="1"/>
              <a:t>It's</a:t>
            </a:r>
            <a:r>
              <a:rPr lang="es-ES" sz="2400" dirty="0"/>
              <a:t> </a:t>
            </a:r>
            <a:r>
              <a:rPr lang="es-ES" sz="2400" dirty="0" err="1"/>
              <a:t>symmetrical</a:t>
            </a:r>
            <a:r>
              <a:rPr lang="es-ES" sz="2400" dirty="0"/>
              <a:t> and </a:t>
            </a:r>
            <a:r>
              <a:rPr lang="es-ES" sz="2400" dirty="0" err="1"/>
              <a:t>unimodal</a:t>
            </a:r>
            <a:r>
              <a:rPr lang="es-ES" sz="2400" dirty="0"/>
              <a:t>, </a:t>
            </a:r>
            <a:r>
              <a:rPr lang="es-ES" sz="2400" dirty="0" err="1"/>
              <a:t>with</a:t>
            </a:r>
            <a:r>
              <a:rPr lang="es-ES" sz="2400" dirty="0"/>
              <a:t> mean </a:t>
            </a:r>
            <a:r>
              <a:rPr lang="es-ES" sz="2400" dirty="0" smtClean="0"/>
              <a:t>0</a:t>
            </a:r>
          </a:p>
          <a:p>
            <a:endParaRPr lang="es-ES" sz="2400" dirty="0"/>
          </a:p>
          <a:p>
            <a:r>
              <a:rPr lang="es-ES" sz="2400" dirty="0" err="1"/>
              <a:t>It's</a:t>
            </a:r>
            <a:r>
              <a:rPr lang="es-ES" sz="2400" dirty="0"/>
              <a:t> a </a:t>
            </a:r>
            <a:r>
              <a:rPr lang="es-ES" sz="2400" dirty="0" err="1"/>
              <a:t>family</a:t>
            </a:r>
            <a:r>
              <a:rPr lang="es-ES" sz="2400" dirty="0"/>
              <a:t> of curves, </a:t>
            </a:r>
            <a:r>
              <a:rPr lang="es-ES" sz="2400" dirty="0" err="1"/>
              <a:t>depending</a:t>
            </a:r>
            <a:r>
              <a:rPr lang="es-ES" sz="2400" dirty="0"/>
              <a:t> </a:t>
            </a:r>
            <a:r>
              <a:rPr lang="es-ES" sz="2400" dirty="0" err="1"/>
              <a:t>on</a:t>
            </a:r>
            <a:r>
              <a:rPr lang="es-ES" sz="2400" dirty="0"/>
              <a:t> </a:t>
            </a:r>
            <a:r>
              <a:rPr lang="es-ES" sz="2400" dirty="0" err="1"/>
              <a:t>the</a:t>
            </a:r>
            <a:r>
              <a:rPr lang="es-ES" sz="2400" dirty="0"/>
              <a:t> so-</a:t>
            </a:r>
            <a:r>
              <a:rPr lang="es-ES" sz="2400" dirty="0" err="1"/>
              <a:t>called</a:t>
            </a:r>
            <a:r>
              <a:rPr lang="es-ES" sz="2400" dirty="0"/>
              <a:t> "</a:t>
            </a:r>
            <a:r>
              <a:rPr lang="es-ES" sz="2400" dirty="0" err="1"/>
              <a:t>degrees</a:t>
            </a:r>
            <a:r>
              <a:rPr lang="es-ES" sz="2400" dirty="0"/>
              <a:t> of </a:t>
            </a:r>
            <a:r>
              <a:rPr lang="es-ES" sz="2400" dirty="0" err="1"/>
              <a:t>freedom</a:t>
            </a:r>
            <a:r>
              <a:rPr lang="es-ES" sz="2400" dirty="0"/>
              <a:t>". </a:t>
            </a:r>
            <a:r>
              <a:rPr lang="es-ES" sz="2400" dirty="0" err="1"/>
              <a:t>That</a:t>
            </a:r>
            <a:r>
              <a:rPr lang="es-ES" sz="2400" dirty="0"/>
              <a:t> </a:t>
            </a:r>
            <a:r>
              <a:rPr lang="es-ES" sz="2400" dirty="0" err="1"/>
              <a:t>is</a:t>
            </a:r>
            <a:r>
              <a:rPr lang="es-ES" sz="2400" dirty="0"/>
              <a:t>, </a:t>
            </a:r>
            <a:r>
              <a:rPr lang="es-ES" sz="2400" dirty="0" err="1"/>
              <a:t>there</a:t>
            </a:r>
            <a:r>
              <a:rPr lang="es-ES" sz="2400" dirty="0"/>
              <a:t> </a:t>
            </a:r>
            <a:r>
              <a:rPr lang="es-ES" sz="2400" dirty="0" err="1"/>
              <a:t>is</a:t>
            </a:r>
            <a:r>
              <a:rPr lang="es-ES" sz="2400" dirty="0"/>
              <a:t> a </a:t>
            </a:r>
            <a:r>
              <a:rPr lang="es-ES" sz="2400" dirty="0" err="1"/>
              <a:t>Student's</a:t>
            </a:r>
            <a:r>
              <a:rPr lang="es-ES" sz="2400" dirty="0"/>
              <a:t> t </a:t>
            </a:r>
            <a:r>
              <a:rPr lang="es-ES" sz="2400" dirty="0" err="1"/>
              <a:t>distribution</a:t>
            </a:r>
            <a:r>
              <a:rPr lang="es-ES" sz="2400" dirty="0"/>
              <a:t> </a:t>
            </a:r>
            <a:r>
              <a:rPr lang="es-ES" sz="2400" dirty="0" err="1"/>
              <a:t>with</a:t>
            </a:r>
            <a:r>
              <a:rPr lang="es-ES" sz="2400" dirty="0"/>
              <a:t> 1 </a:t>
            </a:r>
            <a:r>
              <a:rPr lang="es-ES" sz="2400" dirty="0" err="1"/>
              <a:t>df</a:t>
            </a:r>
            <a:r>
              <a:rPr lang="es-ES" sz="2400" dirty="0"/>
              <a:t>, </a:t>
            </a:r>
            <a:r>
              <a:rPr lang="es-ES" sz="2400" dirty="0" err="1"/>
              <a:t>Student's</a:t>
            </a:r>
            <a:r>
              <a:rPr lang="es-ES" sz="2400" dirty="0"/>
              <a:t> t-</a:t>
            </a:r>
            <a:r>
              <a:rPr lang="es-ES" sz="2400" dirty="0" err="1"/>
              <a:t>distribution</a:t>
            </a:r>
            <a:r>
              <a:rPr lang="es-ES" sz="2400" dirty="0"/>
              <a:t> </a:t>
            </a:r>
            <a:r>
              <a:rPr lang="es-ES" sz="2400" dirty="0" err="1"/>
              <a:t>with</a:t>
            </a:r>
            <a:r>
              <a:rPr lang="es-ES" sz="2400" dirty="0"/>
              <a:t> 2 </a:t>
            </a:r>
            <a:r>
              <a:rPr lang="es-ES" sz="2400" dirty="0" err="1"/>
              <a:t>df</a:t>
            </a:r>
            <a:r>
              <a:rPr lang="es-ES" sz="2400" dirty="0"/>
              <a:t>, etc</a:t>
            </a:r>
            <a:r>
              <a:rPr lang="es-ES" sz="2400" dirty="0" smtClean="0"/>
              <a:t>.</a:t>
            </a:r>
          </a:p>
          <a:p>
            <a:endParaRPr lang="es-ES" sz="2400" dirty="0"/>
          </a:p>
          <a:p>
            <a:r>
              <a:rPr lang="es-ES" sz="2400" dirty="0"/>
              <a:t>-As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/>
              <a:t>degrees</a:t>
            </a:r>
            <a:r>
              <a:rPr lang="es-ES" sz="2400" dirty="0"/>
              <a:t> of </a:t>
            </a:r>
            <a:r>
              <a:rPr lang="es-ES" sz="2400" dirty="0" err="1" smtClean="0"/>
              <a:t>freedom</a:t>
            </a:r>
            <a:r>
              <a:rPr lang="es-ES" sz="2400" dirty="0" smtClean="0"/>
              <a:t> </a:t>
            </a:r>
            <a:r>
              <a:rPr lang="es-ES" sz="2400" dirty="0" err="1" smtClean="0"/>
              <a:t>increase</a:t>
            </a:r>
            <a:r>
              <a:rPr lang="es-ES" sz="2400" dirty="0" smtClean="0"/>
              <a:t>, </a:t>
            </a:r>
            <a:r>
              <a:rPr lang="es-ES" sz="2400" dirty="0" err="1" smtClean="0"/>
              <a:t>the</a:t>
            </a:r>
            <a:r>
              <a:rPr lang="es-ES" sz="2400" dirty="0" smtClean="0"/>
              <a:t> t </a:t>
            </a:r>
            <a:r>
              <a:rPr lang="es-ES" sz="2400" dirty="0" err="1"/>
              <a:t>distribution</a:t>
            </a:r>
            <a:r>
              <a:rPr lang="es-ES" sz="2400" dirty="0"/>
              <a:t> </a:t>
            </a:r>
            <a:r>
              <a:rPr lang="es-ES" sz="2400" dirty="0" err="1"/>
              <a:t>tends</a:t>
            </a:r>
            <a:r>
              <a:rPr lang="es-ES" sz="2400" dirty="0"/>
              <a:t> more and more </a:t>
            </a:r>
            <a:r>
              <a:rPr lang="es-ES" sz="2400" dirty="0" err="1"/>
              <a:t>to</a:t>
            </a:r>
            <a:r>
              <a:rPr lang="es-ES" sz="2400" dirty="0"/>
              <a:t> a </a:t>
            </a:r>
            <a:r>
              <a:rPr lang="es-ES" sz="2400" dirty="0" err="1"/>
              <a:t>standardized</a:t>
            </a:r>
            <a:r>
              <a:rPr lang="es-ES" sz="2400" dirty="0"/>
              <a:t> normal </a:t>
            </a:r>
            <a:r>
              <a:rPr lang="es-ES" sz="2400" dirty="0" err="1"/>
              <a:t>distribution</a:t>
            </a:r>
            <a:r>
              <a:rPr lang="es-ES" sz="2400" dirty="0"/>
              <a:t>.</a:t>
            </a:r>
          </a:p>
          <a:p>
            <a:endParaRPr lang="es-ES" sz="2400" dirty="0"/>
          </a:p>
          <a:p>
            <a:r>
              <a:rPr lang="es-ES" sz="2400" dirty="0" smtClean="0"/>
              <a:t>(</a:t>
            </a:r>
            <a:r>
              <a:rPr lang="es-ES" sz="2400" dirty="0" err="1" smtClean="0"/>
              <a:t>It</a:t>
            </a:r>
            <a:r>
              <a:rPr lang="es-ES" sz="2400" dirty="0" smtClean="0"/>
              <a:t> </a:t>
            </a:r>
            <a:r>
              <a:rPr lang="es-ES" sz="2400" dirty="0" err="1" smtClean="0"/>
              <a:t>is</a:t>
            </a:r>
            <a:r>
              <a:rPr lang="es-ES" sz="2400" dirty="0" smtClean="0"/>
              <a:t> </a:t>
            </a:r>
            <a:r>
              <a:rPr lang="es-ES" sz="2400" dirty="0" err="1" smtClean="0"/>
              <a:t>used</a:t>
            </a:r>
            <a:r>
              <a:rPr lang="es-ES" sz="2400" dirty="0" smtClean="0"/>
              <a:t> </a:t>
            </a:r>
            <a:r>
              <a:rPr lang="es-ES" sz="2400" dirty="0" err="1" smtClean="0"/>
              <a:t>to</a:t>
            </a:r>
            <a:r>
              <a:rPr lang="es-ES" sz="2400" dirty="0" smtClean="0"/>
              <a:t> </a:t>
            </a:r>
            <a:r>
              <a:rPr lang="es-ES" sz="2400" dirty="0" err="1" smtClean="0"/>
              <a:t>contrast</a:t>
            </a:r>
            <a:r>
              <a:rPr lang="es-ES" sz="2400" dirty="0" smtClean="0"/>
              <a:t>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means</a:t>
            </a:r>
            <a:r>
              <a:rPr lang="es-ES" sz="2400" dirty="0" smtClean="0"/>
              <a:t> of </a:t>
            </a:r>
            <a:r>
              <a:rPr lang="es-ES" sz="2400" dirty="0" err="1" smtClean="0"/>
              <a:t>two</a:t>
            </a:r>
            <a:r>
              <a:rPr lang="es-ES" sz="2400" dirty="0" smtClean="0"/>
              <a:t> </a:t>
            </a:r>
            <a:r>
              <a:rPr lang="es-ES" sz="2400" dirty="0" err="1" smtClean="0"/>
              <a:t>groups</a:t>
            </a:r>
            <a:r>
              <a:rPr lang="es-ES" sz="2400" dirty="0" smtClean="0"/>
              <a:t>, etc.)</a:t>
            </a:r>
            <a:endParaRPr lang="es-ES" sz="2400" dirty="0">
              <a:latin typeface="Calibri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827088" y="476250"/>
            <a:ext cx="7561262" cy="6370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2400" b="1" dirty="0" smtClean="0">
                <a:latin typeface="Calibri" charset="0"/>
              </a:rPr>
              <a:t>8.4 </a:t>
            </a:r>
            <a:r>
              <a:rPr lang="es-ES" sz="2400" b="1" dirty="0" err="1" smtClean="0">
                <a:latin typeface="Calibri" charset="0"/>
              </a:rPr>
              <a:t>Distribution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chi-square</a:t>
            </a:r>
            <a:endParaRPr lang="es-ES" sz="2400" b="1" dirty="0" smtClean="0">
              <a:latin typeface="Calibri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ES" sz="2400" b="1" dirty="0" err="1" smtClean="0">
                <a:latin typeface="Calibri" charset="0"/>
              </a:rPr>
              <a:t>It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never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adopts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negative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values</a:t>
            </a:r>
            <a:endParaRPr lang="es-ES" sz="2400" b="1" dirty="0" smtClean="0">
              <a:latin typeface="Calibri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ES" sz="2400" b="1" dirty="0" err="1" smtClean="0">
                <a:latin typeface="Calibri" charset="0"/>
              </a:rPr>
              <a:t>It's</a:t>
            </a:r>
            <a:r>
              <a:rPr lang="es-ES" sz="2400" b="1" dirty="0" smtClean="0">
                <a:latin typeface="Calibri" charset="0"/>
              </a:rPr>
              <a:t> positive </a:t>
            </a:r>
            <a:r>
              <a:rPr lang="es-ES" sz="2400" b="1" dirty="0" err="1" smtClean="0">
                <a:latin typeface="Calibri" charset="0"/>
              </a:rPr>
              <a:t>asymmetrical</a:t>
            </a:r>
            <a:endParaRPr lang="es-ES" sz="2400" b="1" dirty="0" smtClean="0">
              <a:latin typeface="Calibri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ES" sz="2400" b="1" dirty="0" err="1" smtClean="0">
                <a:latin typeface="Calibri" charset="0"/>
              </a:rPr>
              <a:t>It's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actually</a:t>
            </a:r>
            <a:r>
              <a:rPr lang="es-ES" sz="2400" b="1" dirty="0" smtClean="0">
                <a:latin typeface="Calibri" charset="0"/>
              </a:rPr>
              <a:t> a </a:t>
            </a:r>
            <a:r>
              <a:rPr lang="es-ES" sz="2400" b="1" dirty="0" err="1" smtClean="0">
                <a:latin typeface="Calibri" charset="0"/>
              </a:rPr>
              <a:t>family</a:t>
            </a:r>
            <a:r>
              <a:rPr lang="es-ES" sz="2400" b="1" dirty="0" smtClean="0">
                <a:latin typeface="Calibri" charset="0"/>
              </a:rPr>
              <a:t> of curves, </a:t>
            </a:r>
            <a:r>
              <a:rPr lang="es-ES" sz="2400" b="1" dirty="0" err="1" smtClean="0">
                <a:latin typeface="Calibri" charset="0"/>
              </a:rPr>
              <a:t>depending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on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the</a:t>
            </a:r>
            <a:r>
              <a:rPr lang="es-ES" sz="2400" b="1" dirty="0" smtClean="0">
                <a:latin typeface="Calibri" charset="0"/>
              </a:rPr>
              <a:t> so-</a:t>
            </a:r>
            <a:r>
              <a:rPr lang="es-ES" sz="2400" b="1" dirty="0" err="1" smtClean="0">
                <a:latin typeface="Calibri" charset="0"/>
              </a:rPr>
              <a:t>called</a:t>
            </a:r>
            <a:r>
              <a:rPr lang="es-ES" sz="2400" b="1" dirty="0" smtClean="0">
                <a:latin typeface="Calibri" charset="0"/>
              </a:rPr>
              <a:t> "</a:t>
            </a:r>
            <a:r>
              <a:rPr lang="es-ES" sz="2400" b="1" dirty="0" err="1" smtClean="0">
                <a:latin typeface="Calibri" charset="0"/>
              </a:rPr>
              <a:t>degrees</a:t>
            </a:r>
            <a:r>
              <a:rPr lang="es-ES" sz="2400" b="1" dirty="0" smtClean="0">
                <a:latin typeface="Calibri" charset="0"/>
              </a:rPr>
              <a:t> of </a:t>
            </a:r>
            <a:r>
              <a:rPr lang="es-ES" sz="2400" b="1" dirty="0" err="1" smtClean="0">
                <a:latin typeface="Calibri" charset="0"/>
              </a:rPr>
              <a:t>freedom</a:t>
            </a:r>
            <a:r>
              <a:rPr lang="es-ES" sz="2400" b="1" dirty="0" smtClean="0">
                <a:latin typeface="Calibri" charset="0"/>
              </a:rPr>
              <a:t>". </a:t>
            </a:r>
            <a:r>
              <a:rPr lang="es-ES" sz="2400" b="1" dirty="0" err="1" smtClean="0">
                <a:latin typeface="Calibri" charset="0"/>
              </a:rPr>
              <a:t>That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is</a:t>
            </a:r>
            <a:r>
              <a:rPr lang="es-ES" sz="2400" b="1" dirty="0" smtClean="0">
                <a:latin typeface="Calibri" charset="0"/>
              </a:rPr>
              <a:t>, </a:t>
            </a:r>
            <a:r>
              <a:rPr lang="es-ES" sz="2400" b="1" dirty="0" err="1" smtClean="0">
                <a:latin typeface="Calibri" charset="0"/>
              </a:rPr>
              <a:t>there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is</a:t>
            </a:r>
            <a:r>
              <a:rPr lang="es-ES" sz="2400" b="1" dirty="0" smtClean="0">
                <a:latin typeface="Calibri" charset="0"/>
              </a:rPr>
              <a:t> a </a:t>
            </a:r>
            <a:r>
              <a:rPr lang="es-ES" sz="2400" b="1" dirty="0" err="1" smtClean="0">
                <a:latin typeface="Calibri" charset="0"/>
              </a:rPr>
              <a:t>chi-square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distribution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with</a:t>
            </a:r>
            <a:r>
              <a:rPr lang="es-ES" sz="2400" b="1" dirty="0" smtClean="0">
                <a:latin typeface="Calibri" charset="0"/>
              </a:rPr>
              <a:t> 1 </a:t>
            </a:r>
            <a:r>
              <a:rPr lang="es-ES" sz="2400" b="1" dirty="0" err="1" smtClean="0">
                <a:latin typeface="Calibri" charset="0"/>
              </a:rPr>
              <a:t>df</a:t>
            </a:r>
            <a:r>
              <a:rPr lang="es-ES" sz="2400" b="1" dirty="0" smtClean="0">
                <a:latin typeface="Calibri" charset="0"/>
              </a:rPr>
              <a:t>, </a:t>
            </a:r>
            <a:r>
              <a:rPr lang="es-ES" sz="2400" b="1" dirty="0" err="1" smtClean="0">
                <a:latin typeface="Calibri" charset="0"/>
              </a:rPr>
              <a:t>chi-square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distribution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with</a:t>
            </a:r>
            <a:r>
              <a:rPr lang="es-ES" sz="2400" b="1" dirty="0" smtClean="0">
                <a:latin typeface="Calibri" charset="0"/>
              </a:rPr>
              <a:t> 2 </a:t>
            </a:r>
            <a:r>
              <a:rPr lang="es-ES" sz="2400" b="1" dirty="0" err="1" smtClean="0">
                <a:latin typeface="Calibri" charset="0"/>
              </a:rPr>
              <a:t>df</a:t>
            </a:r>
            <a:r>
              <a:rPr lang="es-ES" sz="2400" b="1" dirty="0" smtClean="0">
                <a:latin typeface="Calibri" charset="0"/>
              </a:rPr>
              <a:t>, etc. (Note: </a:t>
            </a:r>
            <a:r>
              <a:rPr lang="es-ES" sz="2400" b="1" dirty="0" err="1" smtClean="0">
                <a:latin typeface="Calibri" charset="0"/>
              </a:rPr>
              <a:t>The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degrees</a:t>
            </a:r>
            <a:r>
              <a:rPr lang="es-ES" sz="2400" b="1" dirty="0" smtClean="0">
                <a:latin typeface="Calibri" charset="0"/>
              </a:rPr>
              <a:t> of </a:t>
            </a:r>
            <a:r>
              <a:rPr lang="es-ES" sz="2400" b="1" dirty="0" err="1" smtClean="0">
                <a:latin typeface="Calibri" charset="0"/>
              </a:rPr>
              <a:t>freedom</a:t>
            </a:r>
            <a:r>
              <a:rPr lang="es-ES" sz="2400" b="1" dirty="0" smtClean="0">
                <a:latin typeface="Calibri" charset="0"/>
              </a:rPr>
              <a:t> are </a:t>
            </a:r>
            <a:r>
              <a:rPr lang="es-ES" sz="2400" b="1" dirty="0" err="1" smtClean="0">
                <a:latin typeface="Calibri" charset="0"/>
              </a:rPr>
              <a:t>always</a:t>
            </a:r>
            <a:r>
              <a:rPr lang="es-ES" sz="2400" b="1" dirty="0" smtClean="0">
                <a:latin typeface="Calibri" charset="0"/>
              </a:rPr>
              <a:t> positive </a:t>
            </a:r>
            <a:r>
              <a:rPr lang="es-ES" sz="2400" b="1" dirty="0" err="1" smtClean="0">
                <a:latin typeface="Calibri" charset="0"/>
              </a:rPr>
              <a:t>numbers</a:t>
            </a:r>
            <a:r>
              <a:rPr lang="es-ES" sz="2400" b="1" dirty="0" smtClean="0">
                <a:latin typeface="Calibri" charset="0"/>
              </a:rPr>
              <a:t>.)</a:t>
            </a:r>
          </a:p>
          <a:p>
            <a:pPr eaLnBrk="1" hangingPunct="1">
              <a:spcBef>
                <a:spcPct val="50000"/>
              </a:spcBef>
            </a:pPr>
            <a:r>
              <a:rPr lang="es-ES" sz="2400" b="1" dirty="0" smtClean="0">
                <a:latin typeface="Calibri" charset="0"/>
              </a:rPr>
              <a:t>-As </a:t>
            </a:r>
            <a:r>
              <a:rPr lang="es-ES" sz="2400" b="1" dirty="0" err="1" smtClean="0">
                <a:latin typeface="Calibri" charset="0"/>
              </a:rPr>
              <a:t>the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degrees</a:t>
            </a:r>
            <a:r>
              <a:rPr lang="es-ES" sz="2400" b="1" dirty="0" smtClean="0">
                <a:latin typeface="Calibri" charset="0"/>
              </a:rPr>
              <a:t> of </a:t>
            </a:r>
            <a:r>
              <a:rPr lang="es-ES" sz="2400" b="1" dirty="0" err="1" smtClean="0">
                <a:latin typeface="Calibri" charset="0"/>
              </a:rPr>
              <a:t>freedom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increase</a:t>
            </a:r>
            <a:r>
              <a:rPr lang="es-ES" sz="2400" b="1" dirty="0" smtClean="0">
                <a:latin typeface="Calibri" charset="0"/>
              </a:rPr>
              <a:t>, </a:t>
            </a:r>
            <a:r>
              <a:rPr lang="es-ES" sz="2400" b="1" dirty="0" err="1" smtClean="0">
                <a:latin typeface="Calibri" charset="0"/>
              </a:rPr>
              <a:t>the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distribution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becomes</a:t>
            </a:r>
            <a:r>
              <a:rPr lang="es-ES" sz="2400" b="1" dirty="0" smtClean="0">
                <a:latin typeface="Calibri" charset="0"/>
              </a:rPr>
              <a:t> more and more </a:t>
            </a:r>
            <a:r>
              <a:rPr lang="es-ES" sz="2400" b="1" dirty="0" err="1" smtClean="0">
                <a:latin typeface="Calibri" charset="0"/>
              </a:rPr>
              <a:t>symmetrical</a:t>
            </a:r>
            <a:r>
              <a:rPr lang="es-ES" sz="2400" b="1" dirty="0" smtClean="0">
                <a:latin typeface="Calibri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endParaRPr lang="es-ES" sz="2400" b="1" dirty="0" smtClean="0">
              <a:latin typeface="Calibri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ES" sz="2400" b="1" dirty="0" err="1" smtClean="0">
                <a:latin typeface="Calibri" charset="0"/>
              </a:rPr>
              <a:t>When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to</a:t>
            </a:r>
            <a:r>
              <a:rPr lang="es-ES" sz="2400" b="1" dirty="0" smtClean="0">
                <a:latin typeface="Calibri" charset="0"/>
              </a:rPr>
              <a:t> use </a:t>
            </a:r>
            <a:r>
              <a:rPr lang="es-ES" sz="2400" b="1" dirty="0" err="1" smtClean="0">
                <a:latin typeface="Calibri" charset="0"/>
              </a:rPr>
              <a:t>it</a:t>
            </a:r>
            <a:r>
              <a:rPr lang="es-ES" sz="2400" b="1" dirty="0" smtClean="0">
                <a:latin typeface="Calibri" charset="0"/>
              </a:rPr>
              <a:t>: In </a:t>
            </a:r>
            <a:r>
              <a:rPr lang="es-ES" sz="2400" b="1" dirty="0" err="1" smtClean="0">
                <a:latin typeface="Calibri" charset="0"/>
              </a:rPr>
              <a:t>tests</a:t>
            </a:r>
            <a:r>
              <a:rPr lang="es-ES" sz="2400" b="1" dirty="0" smtClean="0">
                <a:latin typeface="Calibri" charset="0"/>
              </a:rPr>
              <a:t> of </a:t>
            </a:r>
            <a:r>
              <a:rPr lang="es-ES" sz="2400" b="1" dirty="0" err="1" smtClean="0">
                <a:latin typeface="Calibri" charset="0"/>
              </a:rPr>
              <a:t>goodness</a:t>
            </a:r>
            <a:r>
              <a:rPr lang="es-ES" sz="2400" b="1" dirty="0" smtClean="0">
                <a:latin typeface="Calibri" charset="0"/>
              </a:rPr>
              <a:t> of </a:t>
            </a:r>
            <a:r>
              <a:rPr lang="es-ES" sz="2400" b="1" dirty="0" err="1" smtClean="0">
                <a:latin typeface="Calibri" charset="0"/>
              </a:rPr>
              <a:t>fit</a:t>
            </a:r>
            <a:r>
              <a:rPr lang="es-ES" sz="2400" b="1" dirty="0" smtClean="0">
                <a:latin typeface="Calibri" charset="0"/>
              </a:rPr>
              <a:t> (</a:t>
            </a:r>
            <a:r>
              <a:rPr lang="es-ES" sz="2400" b="1" dirty="0" err="1" smtClean="0">
                <a:latin typeface="Calibri" charset="0"/>
              </a:rPr>
              <a:t>when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comparing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the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predicted</a:t>
            </a:r>
            <a:r>
              <a:rPr lang="es-ES" sz="2400" b="1" dirty="0" smtClean="0">
                <a:latin typeface="Calibri" charset="0"/>
              </a:rPr>
              <a:t> scores </a:t>
            </a:r>
            <a:r>
              <a:rPr lang="es-ES" sz="2400" b="1" dirty="0" err="1" smtClean="0">
                <a:latin typeface="Calibri" charset="0"/>
              </a:rPr>
              <a:t>with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observed</a:t>
            </a:r>
            <a:r>
              <a:rPr lang="es-ES" sz="2400" b="1" dirty="0" smtClean="0">
                <a:latin typeface="Calibri" charset="0"/>
              </a:rPr>
              <a:t> scores), </a:t>
            </a:r>
            <a:r>
              <a:rPr lang="es-ES" sz="2400" b="1" dirty="0" err="1" smtClean="0">
                <a:latin typeface="Calibri" charset="0"/>
              </a:rPr>
              <a:t>for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instance</a:t>
            </a:r>
            <a:r>
              <a:rPr lang="es-ES" sz="2400" b="1" dirty="0" smtClean="0">
                <a:latin typeface="Calibri" charset="0"/>
              </a:rPr>
              <a:t>.</a:t>
            </a:r>
            <a:endParaRPr lang="es-ES" sz="2400" b="1" dirty="0">
              <a:latin typeface="Calibri" charset="0"/>
            </a:endParaRPr>
          </a:p>
        </p:txBody>
      </p:sp>
      <p:graphicFrame>
        <p:nvGraphicFramePr>
          <p:cNvPr id="2050" name="Object 5"/>
          <p:cNvGraphicFramePr>
            <a:graphicFrameLocks noChangeAspect="1"/>
          </p:cNvGraphicFramePr>
          <p:nvPr/>
        </p:nvGraphicFramePr>
        <p:xfrm>
          <a:off x="5580063" y="620713"/>
          <a:ext cx="64135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3" imgW="203040" imgH="228600" progId="Equation.DSMT4">
                  <p:embed/>
                </p:oleObj>
              </mc:Choice>
              <mc:Fallback>
                <p:oleObj name="Equation" r:id="rId3" imgW="203040" imgH="228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620713"/>
                        <a:ext cx="641350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323850" y="908050"/>
            <a:ext cx="8280400" cy="5632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2400" b="1" dirty="0" smtClean="0">
                <a:latin typeface="Calibri" charset="0"/>
              </a:rPr>
              <a:t>8.5 </a:t>
            </a:r>
            <a:r>
              <a:rPr lang="es-ES" sz="2400" b="1" dirty="0" err="1" smtClean="0">
                <a:latin typeface="Calibri" charset="0"/>
              </a:rPr>
              <a:t>Fisher’s</a:t>
            </a:r>
            <a:r>
              <a:rPr lang="es-ES" sz="2400" b="1" dirty="0" smtClean="0">
                <a:latin typeface="Calibri" charset="0"/>
              </a:rPr>
              <a:t> F </a:t>
            </a:r>
            <a:r>
              <a:rPr lang="es-ES" sz="2400" b="1" dirty="0" err="1" smtClean="0">
                <a:latin typeface="Calibri" charset="0"/>
              </a:rPr>
              <a:t>distribution</a:t>
            </a:r>
            <a:r>
              <a:rPr lang="es-ES" sz="2400" b="1" dirty="0" smtClean="0">
                <a:latin typeface="Calibri" charset="0"/>
              </a:rPr>
              <a:t> (in </a:t>
            </a:r>
            <a:r>
              <a:rPr lang="es-ES" sz="2400" b="1" dirty="0" err="1" smtClean="0">
                <a:latin typeface="Calibri" charset="0"/>
              </a:rPr>
              <a:t>some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books</a:t>
            </a:r>
            <a:r>
              <a:rPr lang="es-ES" sz="2400" b="1" dirty="0" smtClean="0">
                <a:latin typeface="Calibri" charset="0"/>
              </a:rPr>
              <a:t> "</a:t>
            </a:r>
            <a:r>
              <a:rPr lang="es-ES" sz="2400" b="1" dirty="0" err="1" smtClean="0">
                <a:latin typeface="Calibri" charset="0"/>
              </a:rPr>
              <a:t>Snedecor’s</a:t>
            </a:r>
            <a:r>
              <a:rPr lang="es-ES" sz="2400" b="1" dirty="0" smtClean="0">
                <a:latin typeface="Calibri" charset="0"/>
              </a:rPr>
              <a:t> F")</a:t>
            </a:r>
          </a:p>
          <a:p>
            <a:pPr eaLnBrk="1" hangingPunct="1">
              <a:spcBef>
                <a:spcPct val="50000"/>
              </a:spcBef>
            </a:pPr>
            <a:endParaRPr lang="es-ES" sz="2400" b="1" dirty="0" smtClean="0">
              <a:latin typeface="Calibri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ES" sz="2400" b="1" dirty="0" err="1" smtClean="0">
                <a:latin typeface="Calibri" charset="0"/>
              </a:rPr>
              <a:t>It</a:t>
            </a:r>
            <a:r>
              <a:rPr lang="es-ES" sz="2400" b="1" dirty="0" smtClean="0">
                <a:latin typeface="Calibri" charset="0"/>
              </a:rPr>
              <a:t> can </a:t>
            </a:r>
            <a:r>
              <a:rPr lang="es-ES" sz="2400" b="1" dirty="0" err="1" smtClean="0">
                <a:latin typeface="Calibri" charset="0"/>
              </a:rPr>
              <a:t>not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adopt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negative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values</a:t>
            </a:r>
            <a:endParaRPr lang="es-ES" sz="2400" b="1" dirty="0" smtClean="0">
              <a:latin typeface="Calibri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ES" sz="2400" b="1" dirty="0" err="1" smtClean="0">
                <a:latin typeface="Calibri" charset="0"/>
              </a:rPr>
              <a:t>It's</a:t>
            </a:r>
            <a:r>
              <a:rPr lang="es-ES" sz="2400" b="1" dirty="0" smtClean="0">
                <a:latin typeface="Calibri" charset="0"/>
              </a:rPr>
              <a:t> positive </a:t>
            </a:r>
            <a:r>
              <a:rPr lang="es-ES" sz="2400" b="1" dirty="0" err="1" smtClean="0">
                <a:latin typeface="Calibri" charset="0"/>
              </a:rPr>
              <a:t>asymmetrical</a:t>
            </a:r>
            <a:endParaRPr lang="es-ES" sz="2400" b="1" dirty="0" smtClean="0">
              <a:latin typeface="Calibri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ES" sz="2400" b="1" dirty="0" err="1" smtClean="0">
                <a:latin typeface="Calibri" charset="0"/>
              </a:rPr>
              <a:t>It's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actually</a:t>
            </a:r>
            <a:r>
              <a:rPr lang="es-ES" sz="2400" b="1" dirty="0" smtClean="0">
                <a:latin typeface="Calibri" charset="0"/>
              </a:rPr>
              <a:t> a </a:t>
            </a:r>
            <a:r>
              <a:rPr lang="es-ES" sz="2400" b="1" dirty="0" err="1" smtClean="0">
                <a:latin typeface="Calibri" charset="0"/>
              </a:rPr>
              <a:t>family</a:t>
            </a:r>
            <a:r>
              <a:rPr lang="es-ES" sz="2400" b="1" dirty="0" smtClean="0">
                <a:latin typeface="Calibri" charset="0"/>
              </a:rPr>
              <a:t> of curves, </a:t>
            </a:r>
            <a:r>
              <a:rPr lang="es-ES" sz="2400" b="1" dirty="0" err="1" smtClean="0">
                <a:latin typeface="Calibri" charset="0"/>
              </a:rPr>
              <a:t>depending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on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the</a:t>
            </a:r>
            <a:r>
              <a:rPr lang="es-ES" sz="2400" b="1" dirty="0" smtClean="0">
                <a:latin typeface="Calibri" charset="0"/>
              </a:rPr>
              <a:t> so-</a:t>
            </a:r>
            <a:r>
              <a:rPr lang="es-ES" sz="2400" b="1" dirty="0" err="1" smtClean="0">
                <a:latin typeface="Calibri" charset="0"/>
              </a:rPr>
              <a:t>called</a:t>
            </a:r>
            <a:r>
              <a:rPr lang="es-ES" sz="2400" b="1" dirty="0" smtClean="0">
                <a:latin typeface="Calibri" charset="0"/>
              </a:rPr>
              <a:t> "</a:t>
            </a:r>
            <a:r>
              <a:rPr lang="es-ES" sz="2400" b="1" dirty="0" err="1" smtClean="0">
                <a:latin typeface="Calibri" charset="0"/>
              </a:rPr>
              <a:t>degrees</a:t>
            </a:r>
            <a:r>
              <a:rPr lang="es-ES" sz="2400" b="1" dirty="0" smtClean="0">
                <a:latin typeface="Calibri" charset="0"/>
              </a:rPr>
              <a:t> of </a:t>
            </a:r>
            <a:r>
              <a:rPr lang="es-ES" sz="2400" b="1" dirty="0" err="1" smtClean="0">
                <a:latin typeface="Calibri" charset="0"/>
              </a:rPr>
              <a:t>freedom</a:t>
            </a:r>
            <a:r>
              <a:rPr lang="es-ES" sz="2400" b="1" dirty="0" smtClean="0">
                <a:latin typeface="Calibri" charset="0"/>
              </a:rPr>
              <a:t>" of </a:t>
            </a:r>
            <a:r>
              <a:rPr lang="es-ES" sz="2400" b="1" dirty="0" err="1" smtClean="0">
                <a:latin typeface="Calibri" charset="0"/>
              </a:rPr>
              <a:t>the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numerator</a:t>
            </a:r>
            <a:r>
              <a:rPr lang="es-ES" sz="2400" b="1" dirty="0" smtClean="0">
                <a:latin typeface="Calibri" charset="0"/>
              </a:rPr>
              <a:t> and </a:t>
            </a:r>
            <a:r>
              <a:rPr lang="es-ES" sz="2400" b="1" dirty="0" err="1" smtClean="0">
                <a:latin typeface="Calibri" charset="0"/>
              </a:rPr>
              <a:t>denominator</a:t>
            </a:r>
            <a:r>
              <a:rPr lang="es-ES" sz="2400" b="1" dirty="0" smtClean="0">
                <a:latin typeface="Calibri" charset="0"/>
              </a:rPr>
              <a:t>. </a:t>
            </a:r>
            <a:r>
              <a:rPr lang="es-ES" sz="2400" b="1" dirty="0" err="1" smtClean="0">
                <a:latin typeface="Calibri" charset="0"/>
              </a:rPr>
              <a:t>That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is</a:t>
            </a:r>
            <a:r>
              <a:rPr lang="es-ES" sz="2400" b="1" dirty="0" smtClean="0">
                <a:latin typeface="Calibri" charset="0"/>
              </a:rPr>
              <a:t>, </a:t>
            </a:r>
            <a:r>
              <a:rPr lang="es-ES" sz="2400" b="1" dirty="0" err="1" smtClean="0">
                <a:latin typeface="Calibri" charset="0"/>
              </a:rPr>
              <a:t>there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is</a:t>
            </a:r>
            <a:r>
              <a:rPr lang="es-ES" sz="2400" b="1" dirty="0" smtClean="0">
                <a:latin typeface="Calibri" charset="0"/>
              </a:rPr>
              <a:t> a Fisher F con1 </a:t>
            </a:r>
            <a:r>
              <a:rPr lang="es-ES" sz="2400" b="1" dirty="0" err="1" smtClean="0">
                <a:latin typeface="Calibri" charset="0"/>
              </a:rPr>
              <a:t>gl</a:t>
            </a:r>
            <a:r>
              <a:rPr lang="es-ES" sz="2400" b="1" dirty="0" smtClean="0">
                <a:latin typeface="Calibri" charset="0"/>
              </a:rPr>
              <a:t> in </a:t>
            </a:r>
            <a:r>
              <a:rPr lang="es-ES" sz="2400" b="1" dirty="0" err="1" smtClean="0">
                <a:latin typeface="Calibri" charset="0"/>
              </a:rPr>
              <a:t>the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numerator</a:t>
            </a:r>
            <a:r>
              <a:rPr lang="es-ES" sz="2400" b="1" dirty="0" smtClean="0">
                <a:latin typeface="Calibri" charset="0"/>
              </a:rPr>
              <a:t> and 10 </a:t>
            </a:r>
            <a:r>
              <a:rPr lang="es-ES" sz="2400" b="1" dirty="0" err="1" smtClean="0">
                <a:latin typeface="Calibri" charset="0"/>
              </a:rPr>
              <a:t>df</a:t>
            </a:r>
            <a:r>
              <a:rPr lang="es-ES" sz="2400" b="1" dirty="0" smtClean="0">
                <a:latin typeface="Calibri" charset="0"/>
              </a:rPr>
              <a:t> in </a:t>
            </a:r>
            <a:r>
              <a:rPr lang="es-ES" sz="2400" b="1" dirty="0" err="1" smtClean="0">
                <a:latin typeface="Calibri" charset="0"/>
              </a:rPr>
              <a:t>the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denominator</a:t>
            </a:r>
            <a:r>
              <a:rPr lang="es-ES" sz="2400" b="1" dirty="0" smtClean="0">
                <a:latin typeface="Calibri" charset="0"/>
              </a:rPr>
              <a:t>, etc.</a:t>
            </a:r>
          </a:p>
          <a:p>
            <a:pPr eaLnBrk="1" hangingPunct="1">
              <a:spcBef>
                <a:spcPct val="50000"/>
              </a:spcBef>
            </a:pPr>
            <a:r>
              <a:rPr lang="es-ES" sz="2400" b="1" dirty="0" smtClean="0">
                <a:latin typeface="Calibri" charset="0"/>
              </a:rPr>
              <a:t>- </a:t>
            </a:r>
            <a:r>
              <a:rPr lang="es-ES" sz="2400" b="1" dirty="0" err="1" smtClean="0">
                <a:latin typeface="Calibri" charset="0"/>
              </a:rPr>
              <a:t>It</a:t>
            </a:r>
            <a:r>
              <a:rPr lang="es-ES" sz="2400" b="1" dirty="0" smtClean="0">
                <a:latin typeface="Calibri" charset="0"/>
              </a:rPr>
              <a:t> can be </a:t>
            </a:r>
            <a:r>
              <a:rPr lang="es-ES" sz="2400" b="1" dirty="0" err="1" smtClean="0">
                <a:latin typeface="Calibri" charset="0"/>
              </a:rPr>
              <a:t>shown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that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the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distribution</a:t>
            </a:r>
            <a:r>
              <a:rPr lang="es-ES" sz="2400" b="1" dirty="0" smtClean="0">
                <a:latin typeface="Calibri" charset="0"/>
              </a:rPr>
              <a:t> F </a:t>
            </a:r>
            <a:r>
              <a:rPr lang="es-ES" sz="2400" b="1" dirty="0" err="1" smtClean="0">
                <a:latin typeface="Calibri" charset="0"/>
              </a:rPr>
              <a:t>corresponds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to</a:t>
            </a:r>
            <a:r>
              <a:rPr lang="es-ES" sz="2400" b="1" dirty="0" smtClean="0">
                <a:latin typeface="Calibri" charset="0"/>
              </a:rPr>
              <a:t> a ratio of </a:t>
            </a:r>
            <a:r>
              <a:rPr lang="es-ES" sz="2400" b="1" dirty="0" err="1" smtClean="0">
                <a:latin typeface="Calibri" charset="0"/>
              </a:rPr>
              <a:t>two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chi-square</a:t>
            </a:r>
            <a:r>
              <a:rPr lang="es-ES" sz="2400" b="1" dirty="0" smtClean="0">
                <a:latin typeface="Calibri" charset="0"/>
              </a:rPr>
              <a:t>, </a:t>
            </a:r>
            <a:r>
              <a:rPr lang="es-ES" sz="2400" b="1" dirty="0" err="1" smtClean="0">
                <a:latin typeface="Calibri" charset="0"/>
              </a:rPr>
              <a:t>hence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we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speak</a:t>
            </a:r>
            <a:r>
              <a:rPr lang="es-ES" sz="2400" b="1" dirty="0" smtClean="0">
                <a:latin typeface="Calibri" charset="0"/>
              </a:rPr>
              <a:t> in </a:t>
            </a:r>
            <a:r>
              <a:rPr lang="es-ES" sz="2400" b="1" dirty="0" err="1" smtClean="0">
                <a:latin typeface="Calibri" charset="0"/>
              </a:rPr>
              <a:t>the</a:t>
            </a:r>
            <a:r>
              <a:rPr lang="es-ES" sz="2400" b="1" dirty="0" smtClean="0">
                <a:latin typeface="Calibri" charset="0"/>
              </a:rPr>
              <a:t> case of F </a:t>
            </a:r>
            <a:r>
              <a:rPr lang="es-ES" sz="2400" b="1" dirty="0" err="1" smtClean="0">
                <a:latin typeface="Calibri" charset="0"/>
              </a:rPr>
              <a:t>degrees</a:t>
            </a:r>
            <a:r>
              <a:rPr lang="es-ES" sz="2400" b="1" dirty="0" smtClean="0">
                <a:latin typeface="Calibri" charset="0"/>
              </a:rPr>
              <a:t> of </a:t>
            </a:r>
            <a:r>
              <a:rPr lang="es-ES" sz="2400" b="1" dirty="0" err="1" smtClean="0">
                <a:latin typeface="Calibri" charset="0"/>
              </a:rPr>
              <a:t>freedom</a:t>
            </a:r>
            <a:r>
              <a:rPr lang="es-ES" sz="2400" b="1" dirty="0" smtClean="0">
                <a:latin typeface="Calibri" charset="0"/>
              </a:rPr>
              <a:t> in </a:t>
            </a:r>
            <a:r>
              <a:rPr lang="es-ES" sz="2400" b="1" dirty="0" err="1" smtClean="0">
                <a:latin typeface="Calibri" charset="0"/>
              </a:rPr>
              <a:t>the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numerator</a:t>
            </a:r>
            <a:r>
              <a:rPr lang="es-ES" sz="2400" b="1" dirty="0" smtClean="0">
                <a:latin typeface="Calibri" charset="0"/>
              </a:rPr>
              <a:t> and </a:t>
            </a:r>
            <a:r>
              <a:rPr lang="es-ES" sz="2400" b="1" dirty="0" err="1" smtClean="0">
                <a:latin typeface="Calibri" charset="0"/>
              </a:rPr>
              <a:t>denominator</a:t>
            </a:r>
            <a:r>
              <a:rPr lang="es-ES" sz="2400" b="1" dirty="0" smtClean="0">
                <a:latin typeface="Calibri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s-ES" sz="2400" b="1" dirty="0" smtClean="0">
                <a:latin typeface="Calibri" charset="0"/>
              </a:rPr>
              <a:t>(</a:t>
            </a:r>
            <a:r>
              <a:rPr lang="es-ES" sz="2400" b="1" dirty="0" err="1" smtClean="0">
                <a:latin typeface="Calibri" charset="0"/>
              </a:rPr>
              <a:t>Analysis</a:t>
            </a:r>
            <a:r>
              <a:rPr lang="es-ES" sz="2400" b="1" dirty="0" smtClean="0">
                <a:latin typeface="Calibri" charset="0"/>
              </a:rPr>
              <a:t> of </a:t>
            </a:r>
            <a:r>
              <a:rPr lang="es-ES" sz="2400" b="1" dirty="0" err="1" smtClean="0">
                <a:latin typeface="Calibri" charset="0"/>
              </a:rPr>
              <a:t>Variance</a:t>
            </a:r>
            <a:r>
              <a:rPr lang="es-ES" sz="2400" b="1" dirty="0" smtClean="0">
                <a:latin typeface="Calibri" charset="0"/>
              </a:rPr>
              <a:t> -ANOVA- </a:t>
            </a:r>
            <a:r>
              <a:rPr lang="es-ES" sz="2400" b="1" dirty="0" err="1" smtClean="0">
                <a:latin typeface="Calibri" charset="0"/>
              </a:rPr>
              <a:t>among</a:t>
            </a:r>
            <a:r>
              <a:rPr lang="es-ES" sz="2400" b="1" dirty="0" smtClean="0">
                <a:latin typeface="Calibri" charset="0"/>
              </a:rPr>
              <a:t> </a:t>
            </a:r>
            <a:r>
              <a:rPr lang="es-ES" sz="2400" b="1" dirty="0" err="1" smtClean="0">
                <a:latin typeface="Calibri" charset="0"/>
              </a:rPr>
              <a:t>others</a:t>
            </a:r>
            <a:r>
              <a:rPr lang="es-ES" sz="2400" b="1" dirty="0" smtClean="0">
                <a:latin typeface="Calibri" charset="0"/>
              </a:rPr>
              <a:t>)</a:t>
            </a:r>
            <a:endParaRPr lang="es-ES" sz="2400" b="1" dirty="0">
              <a:latin typeface="Calibri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T7</Template>
  <TotalTime>27</TotalTime>
  <Words>457</Words>
  <Application>Microsoft Office PowerPoint</Application>
  <PresentationFormat>Presentación en pantalla (4:3)</PresentationFormat>
  <Paragraphs>49</Paragraphs>
  <Slides>7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ＭＳ Ｐゴシック</vt:lpstr>
      <vt:lpstr>Arial</vt:lpstr>
      <vt:lpstr>Calibri</vt:lpstr>
      <vt:lpstr>T7</vt:lpstr>
      <vt:lpstr>Equation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UVEG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 de Windows</dc:creator>
  <cp:lastModifiedBy>m p</cp:lastModifiedBy>
  <cp:revision>11</cp:revision>
  <dcterms:created xsi:type="dcterms:W3CDTF">2010-12-09T22:32:40Z</dcterms:created>
  <dcterms:modified xsi:type="dcterms:W3CDTF">2023-08-18T13:35:38Z</dcterms:modified>
</cp:coreProperties>
</file>