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7" r:id="rId3"/>
    <p:sldId id="256" r:id="rId4"/>
    <p:sldId id="268" r:id="rId5"/>
    <p:sldId id="269" r:id="rId6"/>
    <p:sldId id="270" r:id="rId7"/>
    <p:sldId id="271" r:id="rId8"/>
    <p:sldId id="273" r:id="rId9"/>
    <p:sldId id="286" r:id="rId10"/>
    <p:sldId id="275" r:id="rId11"/>
    <p:sldId id="283" r:id="rId12"/>
    <p:sldId id="279" r:id="rId13"/>
    <p:sldId id="277" r:id="rId14"/>
    <p:sldId id="278" r:id="rId15"/>
    <p:sldId id="280" r:id="rId16"/>
    <p:sldId id="281" r:id="rId17"/>
    <p:sldId id="284" r:id="rId18"/>
    <p:sldId id="285" r:id="rId19"/>
    <p:sldId id="282" r:id="rId20"/>
    <p:sldId id="259" r:id="rId21"/>
    <p:sldId id="260" r:id="rId22"/>
    <p:sldId id="262" r:id="rId23"/>
    <p:sldId id="263" r:id="rId24"/>
    <p:sldId id="265" r:id="rId25"/>
    <p:sldId id="264"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3"/>
    <a:srgbClr val="0000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C86DFD6-EAD6-C247-AD9B-D561DE83F8A9}" type="datetimeFigureOut">
              <a:rPr lang="es-ES" smtClean="0"/>
              <a:t>31/10/2018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388428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C86DFD6-EAD6-C247-AD9B-D561DE83F8A9}" type="datetimeFigureOut">
              <a:rPr lang="es-ES" smtClean="0"/>
              <a:t>31/10/2018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429234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C86DFD6-EAD6-C247-AD9B-D561DE83F8A9}" type="datetimeFigureOut">
              <a:rPr lang="es-ES" smtClean="0"/>
              <a:t>31/10/2018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208473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C86DFD6-EAD6-C247-AD9B-D561DE83F8A9}" type="datetimeFigureOut">
              <a:rPr lang="es-ES" smtClean="0"/>
              <a:t>31/10/2018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276883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9C86DFD6-EAD6-C247-AD9B-D561DE83F8A9}" type="datetimeFigureOut">
              <a:rPr lang="es-ES" smtClean="0"/>
              <a:t>31/10/2018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71824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9C86DFD6-EAD6-C247-AD9B-D561DE83F8A9}" type="datetimeFigureOut">
              <a:rPr lang="es-ES" smtClean="0"/>
              <a:t>31/10/2018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33756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9C86DFD6-EAD6-C247-AD9B-D561DE83F8A9}" type="datetimeFigureOut">
              <a:rPr lang="es-ES" smtClean="0"/>
              <a:t>31/10/2018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25498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9C86DFD6-EAD6-C247-AD9B-D561DE83F8A9}" type="datetimeFigureOut">
              <a:rPr lang="es-ES" smtClean="0"/>
              <a:t>31/10/2018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124096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86DFD6-EAD6-C247-AD9B-D561DE83F8A9}" type="datetimeFigureOut">
              <a:rPr lang="es-ES" smtClean="0"/>
              <a:t>31/10/2018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411756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C86DFD6-EAD6-C247-AD9B-D561DE83F8A9}" type="datetimeFigureOut">
              <a:rPr lang="es-ES" smtClean="0"/>
              <a:t>31/10/2018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314185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C86DFD6-EAD6-C247-AD9B-D561DE83F8A9}" type="datetimeFigureOut">
              <a:rPr lang="es-ES" smtClean="0"/>
              <a:t>31/10/2018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A83F94-6A24-934F-8845-902841FA2E40}" type="slidenum">
              <a:rPr lang="es-ES" smtClean="0"/>
              <a:t>‹Nº›</a:t>
            </a:fld>
            <a:endParaRPr lang="es-ES"/>
          </a:p>
        </p:txBody>
      </p:sp>
    </p:spTree>
    <p:extLst>
      <p:ext uri="{BB962C8B-B14F-4D97-AF65-F5344CB8AC3E}">
        <p14:creationId xmlns:p14="http://schemas.microsoft.com/office/powerpoint/2010/main" val="49019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6DFD6-EAD6-C247-AD9B-D561DE83F8A9}" type="datetimeFigureOut">
              <a:rPr lang="es-ES" smtClean="0"/>
              <a:t>31/10/2018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83F94-6A24-934F-8845-902841FA2E40}" type="slidenum">
              <a:rPr lang="es-ES" smtClean="0"/>
              <a:t>‹Nº›</a:t>
            </a:fld>
            <a:endParaRPr lang="es-ES"/>
          </a:p>
        </p:txBody>
      </p:sp>
    </p:spTree>
    <p:extLst>
      <p:ext uri="{BB962C8B-B14F-4D97-AF65-F5344CB8AC3E}">
        <p14:creationId xmlns:p14="http://schemas.microsoft.com/office/powerpoint/2010/main" val="363551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fes-sociologia.com/sociologia-de-la-educacion/comites/13/" TargetMode="External"/><Relationship Id="rId4" Type="http://schemas.openxmlformats.org/officeDocument/2006/relationships/hyperlink" Target="http://www.fes-sociologia.com/d-comites-de-investigacion/cat/6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fes-sociologia.com/afiliacion/pages/2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fes-sociologi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congresofe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9"/>
          <p:cNvSpPr>
            <a:spLocks noGrp="1"/>
          </p:cNvSpPr>
          <p:nvPr>
            <p:ph type="ctrTitle"/>
          </p:nvPr>
        </p:nvSpPr>
        <p:spPr>
          <a:xfrm>
            <a:off x="685800" y="1171180"/>
            <a:ext cx="7772400" cy="2072903"/>
          </a:xfrm>
        </p:spPr>
        <p:txBody>
          <a:bodyPr>
            <a:noAutofit/>
          </a:bodyPr>
          <a:lstStyle/>
          <a:p>
            <a:r>
              <a:rPr lang="ca-ES" sz="2800" b="1" dirty="0" smtClean="0">
                <a:solidFill>
                  <a:srgbClr val="000090"/>
                </a:solidFill>
                <a:latin typeface="Arial"/>
                <a:ea typeface="ＭＳ Ｐゴシック" charset="0"/>
                <a:cs typeface="Arial"/>
              </a:rPr>
              <a:t/>
            </a:r>
            <a:br>
              <a:rPr lang="ca-ES" sz="2800" b="1" dirty="0" smtClean="0">
                <a:solidFill>
                  <a:srgbClr val="000090"/>
                </a:solidFill>
                <a:latin typeface="Arial"/>
                <a:ea typeface="ＭＳ Ｐゴシック" charset="0"/>
                <a:cs typeface="Arial"/>
              </a:rPr>
            </a:br>
            <a:r>
              <a:rPr lang="ca-ES" sz="2800" b="1" dirty="0" smtClean="0">
                <a:solidFill>
                  <a:srgbClr val="000090"/>
                </a:solidFill>
                <a:latin typeface="Arial"/>
                <a:ea typeface="ＭＳ Ｐゴシック" charset="0"/>
                <a:cs typeface="Arial"/>
              </a:rPr>
              <a:t>CONGRESO ESPAÑOL DE SOCIOLOGÍA </a:t>
            </a:r>
            <a:br>
              <a:rPr lang="ca-ES" sz="2800" b="1" dirty="0" smtClean="0">
                <a:solidFill>
                  <a:srgbClr val="000090"/>
                </a:solidFill>
                <a:latin typeface="Arial"/>
                <a:ea typeface="ＭＳ Ｐゴシック" charset="0"/>
                <a:cs typeface="Arial"/>
              </a:rPr>
            </a:br>
            <a:r>
              <a:rPr lang="ca-ES" sz="2800" b="1" dirty="0">
                <a:solidFill>
                  <a:srgbClr val="000090"/>
                </a:solidFill>
                <a:latin typeface="Arial"/>
                <a:ea typeface="ＭＳ Ｐゴシック" charset="0"/>
                <a:cs typeface="Arial"/>
              </a:rPr>
              <a:t/>
            </a:r>
            <a:br>
              <a:rPr lang="ca-ES" sz="2800" b="1" dirty="0">
                <a:solidFill>
                  <a:srgbClr val="000090"/>
                </a:solidFill>
                <a:latin typeface="Arial"/>
                <a:ea typeface="ＭＳ Ｐゴシック" charset="0"/>
                <a:cs typeface="Arial"/>
              </a:rPr>
            </a:br>
            <a:r>
              <a:rPr lang="ca-ES" sz="2800" b="1" dirty="0" smtClean="0">
                <a:solidFill>
                  <a:srgbClr val="000090"/>
                </a:solidFill>
                <a:latin typeface="Arial"/>
                <a:ea typeface="ＭＳ Ｐゴシック" charset="0"/>
                <a:cs typeface="Arial"/>
              </a:rPr>
              <a:t>FEDERACIÓN </a:t>
            </a:r>
            <a:r>
              <a:rPr lang="ca-ES" sz="2800" b="1" dirty="0">
                <a:solidFill>
                  <a:srgbClr val="000090"/>
                </a:solidFill>
                <a:latin typeface="Arial"/>
                <a:ea typeface="ＭＳ Ｐゴシック" charset="0"/>
                <a:cs typeface="Arial"/>
              </a:rPr>
              <a:t>ESPAÑOLA DE </a:t>
            </a:r>
            <a:r>
              <a:rPr lang="ca-ES" sz="2800" b="1" dirty="0" smtClean="0">
                <a:solidFill>
                  <a:srgbClr val="000090"/>
                </a:solidFill>
                <a:latin typeface="Arial"/>
                <a:ea typeface="ＭＳ Ｐゴシック" charset="0"/>
                <a:cs typeface="Arial"/>
              </a:rPr>
              <a:t>SOCIOLOGÍA</a:t>
            </a:r>
            <a:r>
              <a:rPr lang="ca-ES" sz="2400" b="1" dirty="0" smtClean="0">
                <a:solidFill>
                  <a:srgbClr val="000090"/>
                </a:solidFill>
                <a:latin typeface="Arial"/>
                <a:ea typeface="ＭＳ Ｐゴシック" charset="0"/>
                <a:cs typeface="Arial"/>
              </a:rPr>
              <a:t/>
            </a:r>
            <a:br>
              <a:rPr lang="ca-ES" sz="2400" b="1" dirty="0" smtClean="0">
                <a:solidFill>
                  <a:srgbClr val="000090"/>
                </a:solidFill>
                <a:latin typeface="Arial"/>
                <a:ea typeface="ＭＳ Ｐゴシック" charset="0"/>
                <a:cs typeface="Arial"/>
              </a:rPr>
            </a:br>
            <a:r>
              <a:rPr lang="ca-ES" sz="2400" b="1" dirty="0" smtClean="0">
                <a:solidFill>
                  <a:srgbClr val="000090"/>
                </a:solidFill>
                <a:latin typeface="Arial"/>
                <a:ea typeface="ＭＳ Ｐゴシック" charset="0"/>
                <a:cs typeface="Arial"/>
              </a:rPr>
              <a:t/>
            </a:r>
            <a:br>
              <a:rPr lang="ca-ES" sz="2400" b="1" dirty="0" smtClean="0">
                <a:solidFill>
                  <a:srgbClr val="000090"/>
                </a:solidFill>
                <a:latin typeface="Arial"/>
                <a:ea typeface="ＭＳ Ｐゴシック" charset="0"/>
                <a:cs typeface="Arial"/>
              </a:rPr>
            </a:br>
            <a:r>
              <a:rPr lang="ca-ES" sz="2000" dirty="0" smtClean="0">
                <a:solidFill>
                  <a:srgbClr val="000090"/>
                </a:solidFill>
                <a:latin typeface="Arial"/>
                <a:ea typeface="ＭＳ Ｐゴシック" charset="0"/>
                <a:cs typeface="Arial"/>
              </a:rPr>
              <a:t/>
            </a:r>
            <a:br>
              <a:rPr lang="ca-ES" sz="2000" dirty="0" smtClean="0">
                <a:solidFill>
                  <a:srgbClr val="000090"/>
                </a:solidFill>
                <a:latin typeface="Arial"/>
                <a:ea typeface="ＭＳ Ｐゴシック" charset="0"/>
                <a:cs typeface="Arial"/>
              </a:rPr>
            </a:br>
            <a:r>
              <a:rPr lang="ca-ES" sz="2000" dirty="0">
                <a:solidFill>
                  <a:srgbClr val="000090"/>
                </a:solidFill>
                <a:latin typeface="Arial"/>
                <a:ea typeface="ＭＳ Ｐゴシック" charset="0"/>
                <a:cs typeface="Arial"/>
              </a:rPr>
              <a:t/>
            </a:r>
            <a:br>
              <a:rPr lang="ca-ES" sz="2000" dirty="0">
                <a:solidFill>
                  <a:srgbClr val="000090"/>
                </a:solidFill>
                <a:latin typeface="Arial"/>
                <a:ea typeface="ＭＳ Ｐゴシック" charset="0"/>
                <a:cs typeface="Arial"/>
              </a:rPr>
            </a:br>
            <a:endParaRPr lang="es-ES" sz="2000" dirty="0">
              <a:solidFill>
                <a:srgbClr val="000090"/>
              </a:solidFill>
              <a:latin typeface="Arial"/>
              <a:cs typeface="Arial"/>
            </a:endParaRPr>
          </a:p>
        </p:txBody>
      </p:sp>
      <p:sp>
        <p:nvSpPr>
          <p:cNvPr id="11" name="Subtítulo 10"/>
          <p:cNvSpPr>
            <a:spLocks noGrp="1"/>
          </p:cNvSpPr>
          <p:nvPr>
            <p:ph type="subTitle" idx="1"/>
          </p:nvPr>
        </p:nvSpPr>
        <p:spPr>
          <a:xfrm>
            <a:off x="1061182" y="2793304"/>
            <a:ext cx="7149934" cy="2845496"/>
          </a:xfrm>
        </p:spPr>
        <p:txBody>
          <a:bodyPr>
            <a:normAutofit fontScale="92500" lnSpcReduction="10000"/>
          </a:bodyPr>
          <a:lstStyle/>
          <a:p>
            <a:pPr algn="l"/>
            <a:r>
              <a:rPr lang="es-ES" sz="2400" dirty="0" smtClean="0">
                <a:solidFill>
                  <a:schemeClr val="tx1"/>
                </a:solidFill>
                <a:latin typeface="Arial"/>
                <a:cs typeface="Arial"/>
              </a:rPr>
              <a:t>1</a:t>
            </a:r>
            <a:r>
              <a:rPr lang="es-ES" sz="2400" dirty="0" smtClean="0">
                <a:solidFill>
                  <a:srgbClr val="000090"/>
                </a:solidFill>
                <a:latin typeface="Arial"/>
                <a:cs typeface="Arial"/>
              </a:rPr>
              <a:t>. </a:t>
            </a:r>
            <a:r>
              <a:rPr lang="es-ES" sz="2400" dirty="0" smtClean="0">
                <a:solidFill>
                  <a:schemeClr val="tx1"/>
                </a:solidFill>
                <a:latin typeface="Arial"/>
                <a:cs typeface="Arial"/>
              </a:rPr>
              <a:t>Qué es la Federación Española de Sociología  </a:t>
            </a:r>
          </a:p>
          <a:p>
            <a:pPr algn="l"/>
            <a:r>
              <a:rPr lang="es-ES" sz="2400" dirty="0" smtClean="0">
                <a:solidFill>
                  <a:schemeClr val="tx1"/>
                </a:solidFill>
                <a:latin typeface="Arial"/>
                <a:cs typeface="Arial"/>
              </a:rPr>
              <a:t>2. Qué es el Congreso Español de Sociología </a:t>
            </a:r>
          </a:p>
          <a:p>
            <a:pPr algn="l"/>
            <a:r>
              <a:rPr lang="es-ES" sz="2400" dirty="0" smtClean="0">
                <a:solidFill>
                  <a:schemeClr val="tx1"/>
                </a:solidFill>
                <a:latin typeface="Arial"/>
                <a:cs typeface="Arial"/>
              </a:rPr>
              <a:t>3. El XIII Congreso: Valencia, 3-6 de Julio de 2019 </a:t>
            </a:r>
          </a:p>
          <a:p>
            <a:pPr algn="l"/>
            <a:r>
              <a:rPr lang="es-ES" sz="2400" dirty="0" smtClean="0">
                <a:solidFill>
                  <a:schemeClr val="tx1"/>
                </a:solidFill>
                <a:latin typeface="Arial"/>
                <a:cs typeface="Arial"/>
              </a:rPr>
              <a:t>4. Grupos de Trabajo y Presentación de Comunicaciones en el Congreso Español de Sociología </a:t>
            </a:r>
          </a:p>
          <a:p>
            <a:pPr algn="l"/>
            <a:r>
              <a:rPr lang="es-ES" sz="2400" dirty="0" smtClean="0">
                <a:solidFill>
                  <a:schemeClr val="tx1"/>
                </a:solidFill>
                <a:latin typeface="Arial"/>
                <a:cs typeface="Arial"/>
              </a:rPr>
              <a:t>5. El Grupo de Estudiantes de Sociología</a:t>
            </a:r>
          </a:p>
          <a:p>
            <a:pPr algn="l"/>
            <a:r>
              <a:rPr lang="es-ES" sz="2400" dirty="0" smtClean="0">
                <a:solidFill>
                  <a:schemeClr val="tx1"/>
                </a:solidFill>
                <a:latin typeface="Arial"/>
                <a:cs typeface="Arial"/>
              </a:rPr>
              <a:t>6. Los Comités de Investigación de la FES y la participación en el Congreso </a:t>
            </a:r>
          </a:p>
        </p:txBody>
      </p:sp>
    </p:spTree>
    <p:extLst>
      <p:ext uri="{BB962C8B-B14F-4D97-AF65-F5344CB8AC3E}">
        <p14:creationId xmlns:p14="http://schemas.microsoft.com/office/powerpoint/2010/main" val="345064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498511" y="80142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lnSpc>
                <a:spcPct val="100000"/>
              </a:lnSpc>
              <a:spcBef>
                <a:spcPct val="0"/>
              </a:spcBef>
            </a:pPr>
            <a:r>
              <a:rPr lang="es-ES" b="1" dirty="0" smtClean="0">
                <a:solidFill>
                  <a:srgbClr val="22228B"/>
                </a:solidFill>
                <a:latin typeface="Arial"/>
                <a:cs typeface="Arial"/>
              </a:rPr>
              <a:t>XIII CONGRESO ESPAÑOL DE SOCIOLOGÍA </a:t>
            </a:r>
            <a:br>
              <a:rPr lang="es-ES" b="1" dirty="0" smtClean="0">
                <a:solidFill>
                  <a:srgbClr val="22228B"/>
                </a:solidFill>
                <a:latin typeface="Arial"/>
                <a:cs typeface="Arial"/>
              </a:rPr>
            </a:br>
            <a:r>
              <a:rPr lang="es-ES" sz="2800" b="1" dirty="0" smtClean="0">
                <a:solidFill>
                  <a:srgbClr val="22228B"/>
                </a:solidFill>
                <a:latin typeface="Arial"/>
                <a:cs typeface="Arial"/>
              </a:rPr>
              <a:t/>
            </a:r>
            <a:br>
              <a:rPr lang="es-ES" sz="2800" b="1" dirty="0" smtClean="0">
                <a:solidFill>
                  <a:srgbClr val="22228B"/>
                </a:solidFill>
                <a:latin typeface="Arial"/>
                <a:cs typeface="Arial"/>
              </a:rPr>
            </a:br>
            <a:r>
              <a:rPr lang="es-ES" sz="2800" b="1" dirty="0" smtClean="0">
                <a:solidFill>
                  <a:srgbClr val="22228B"/>
                </a:solidFill>
                <a:latin typeface="Arial"/>
                <a:cs typeface="Arial"/>
              </a:rPr>
              <a:t>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25778"/>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endParaRPr lang="es-ES" dirty="0" smtClean="0">
              <a:solidFill>
                <a:srgbClr val="0000D3"/>
              </a:solidFill>
              <a:latin typeface="Arial"/>
              <a:cs typeface="Arial"/>
            </a:endParaRPr>
          </a:p>
          <a:p>
            <a:pPr algn="l"/>
            <a:endParaRPr lang="es-ES" dirty="0">
              <a:solidFill>
                <a:srgbClr val="0000D3"/>
              </a:solidFill>
              <a:latin typeface="Arial"/>
              <a:cs typeface="Arial"/>
            </a:endParaRPr>
          </a:p>
        </p:txBody>
      </p:sp>
      <p:sp>
        <p:nvSpPr>
          <p:cNvPr id="3" name="2 CuadroTexto"/>
          <p:cNvSpPr txBox="1"/>
          <p:nvPr/>
        </p:nvSpPr>
        <p:spPr>
          <a:xfrm>
            <a:off x="475990" y="999191"/>
            <a:ext cx="7402882" cy="6463308"/>
          </a:xfrm>
          <a:prstGeom prst="rect">
            <a:avLst/>
          </a:prstGeom>
          <a:noFill/>
        </p:spPr>
        <p:txBody>
          <a:bodyPr wrap="square" rtlCol="0">
            <a:spAutoFit/>
          </a:bodyPr>
          <a:lstStyle/>
          <a:p>
            <a:r>
              <a:rPr lang="es-ES" b="1" dirty="0" smtClean="0">
                <a:solidFill>
                  <a:srgbClr val="22228B"/>
                </a:solidFill>
                <a:latin typeface="Arial"/>
                <a:cs typeface="Arial"/>
              </a:rPr>
              <a:t>Novedades relevantes en el congreso de Valencia, </a:t>
            </a:r>
          </a:p>
          <a:p>
            <a:r>
              <a:rPr lang="es-ES" b="1" dirty="0" smtClean="0">
                <a:solidFill>
                  <a:srgbClr val="22228B"/>
                </a:solidFill>
                <a:latin typeface="Arial"/>
                <a:cs typeface="Arial"/>
              </a:rPr>
              <a:t>3-6 Julio de 2019. Universidad de Valencia. </a:t>
            </a:r>
          </a:p>
          <a:p>
            <a:endParaRPr lang="es-ES" b="1" dirty="0" smtClean="0">
              <a:solidFill>
                <a:srgbClr val="22228B"/>
              </a:solidFill>
              <a:latin typeface="Arial"/>
              <a:cs typeface="Arial"/>
            </a:endParaRPr>
          </a:p>
          <a:p>
            <a:r>
              <a:rPr lang="es-ES" b="1" dirty="0" smtClean="0">
                <a:solidFill>
                  <a:srgbClr val="22228B"/>
                </a:solidFill>
                <a:latin typeface="Arial"/>
                <a:cs typeface="Arial"/>
              </a:rPr>
              <a:t> </a:t>
            </a:r>
            <a:r>
              <a:rPr lang="es-ES" b="1" dirty="0" smtClean="0">
                <a:latin typeface="Arial"/>
                <a:cs typeface="Arial"/>
              </a:rPr>
              <a:t>Desarrollo de modelo de congreso entre la ciencia y la profesión</a:t>
            </a:r>
            <a:endParaRPr lang="es-ES" b="1" dirty="0">
              <a:latin typeface="Arial"/>
              <a:cs typeface="Arial"/>
            </a:endParaRPr>
          </a:p>
          <a:p>
            <a:pPr marL="742950" lvl="1" indent="-285750">
              <a:lnSpc>
                <a:spcPct val="150000"/>
              </a:lnSpc>
              <a:buFont typeface="Wingdings" panose="05000000000000000000" pitchFamily="2" charset="2"/>
              <a:buChar char="ü"/>
            </a:pPr>
            <a:r>
              <a:rPr lang="es-ES" dirty="0" smtClean="0">
                <a:latin typeface="Arial"/>
                <a:cs typeface="Arial"/>
              </a:rPr>
              <a:t>Apoyo para la  publicación científica de los resultados: participación de las principales revistas y colecciones de libros </a:t>
            </a:r>
          </a:p>
          <a:p>
            <a:pPr marL="742950" lvl="1" indent="-285750">
              <a:lnSpc>
                <a:spcPct val="150000"/>
              </a:lnSpc>
              <a:buFont typeface="Wingdings" panose="05000000000000000000" pitchFamily="2" charset="2"/>
              <a:buChar char="ü"/>
            </a:pPr>
            <a:r>
              <a:rPr lang="es-ES" dirty="0">
                <a:latin typeface="Arial"/>
                <a:cs typeface="Arial"/>
              </a:rPr>
              <a:t>Facilidades para la presentación </a:t>
            </a:r>
            <a:r>
              <a:rPr lang="es-ES" dirty="0" smtClean="0">
                <a:latin typeface="Arial"/>
                <a:cs typeface="Arial"/>
              </a:rPr>
              <a:t>y publicación de </a:t>
            </a:r>
            <a:r>
              <a:rPr lang="es-ES" dirty="0">
                <a:latin typeface="Arial"/>
                <a:cs typeface="Arial"/>
              </a:rPr>
              <a:t>textos: textos cortos orientados a la discusión </a:t>
            </a:r>
            <a:r>
              <a:rPr lang="es-ES" dirty="0" smtClean="0">
                <a:latin typeface="Arial"/>
                <a:cs typeface="Arial"/>
              </a:rPr>
              <a:t>y </a:t>
            </a:r>
            <a:r>
              <a:rPr lang="es-ES" dirty="0">
                <a:latin typeface="Arial"/>
                <a:cs typeface="Arial"/>
              </a:rPr>
              <a:t>la mejora de los artículos </a:t>
            </a:r>
          </a:p>
          <a:p>
            <a:pPr marL="742950" lvl="1" indent="-285750">
              <a:lnSpc>
                <a:spcPct val="150000"/>
              </a:lnSpc>
              <a:buFont typeface="Wingdings" panose="05000000000000000000" pitchFamily="2" charset="2"/>
              <a:buChar char="ü"/>
            </a:pPr>
            <a:r>
              <a:rPr lang="es-ES" dirty="0" smtClean="0">
                <a:latin typeface="Arial"/>
                <a:cs typeface="Arial"/>
              </a:rPr>
              <a:t>Actividades de práctica sociológica profesional en conexión con </a:t>
            </a:r>
            <a:r>
              <a:rPr lang="es-ES" dirty="0">
                <a:latin typeface="Arial"/>
                <a:cs typeface="Arial"/>
              </a:rPr>
              <a:t>la </a:t>
            </a:r>
            <a:r>
              <a:rPr lang="es-ES" dirty="0" smtClean="0">
                <a:latin typeface="Arial"/>
                <a:cs typeface="Arial"/>
              </a:rPr>
              <a:t>investigación</a:t>
            </a:r>
          </a:p>
          <a:p>
            <a:pPr marL="742950" lvl="1" indent="-285750">
              <a:lnSpc>
                <a:spcPct val="150000"/>
              </a:lnSpc>
              <a:buFont typeface="Wingdings" panose="05000000000000000000" pitchFamily="2" charset="2"/>
              <a:buChar char="ü"/>
            </a:pPr>
            <a:r>
              <a:rPr lang="es-ES" dirty="0" smtClean="0">
                <a:latin typeface="Arial"/>
                <a:cs typeface="Arial"/>
              </a:rPr>
              <a:t>Actos </a:t>
            </a:r>
            <a:r>
              <a:rPr lang="es-ES" dirty="0">
                <a:latin typeface="Arial"/>
                <a:cs typeface="Arial"/>
              </a:rPr>
              <a:t>sociales para facilitar </a:t>
            </a:r>
            <a:r>
              <a:rPr lang="es-ES" dirty="0" smtClean="0">
                <a:latin typeface="Arial"/>
                <a:cs typeface="Arial"/>
              </a:rPr>
              <a:t>las relaciones </a:t>
            </a:r>
            <a:r>
              <a:rPr lang="es-ES" dirty="0">
                <a:latin typeface="Arial"/>
                <a:cs typeface="Arial"/>
              </a:rPr>
              <a:t>profesionales </a:t>
            </a:r>
          </a:p>
          <a:p>
            <a:pPr marL="742950" lvl="1" indent="-285750">
              <a:lnSpc>
                <a:spcPct val="150000"/>
              </a:lnSpc>
              <a:buFont typeface="Wingdings" panose="05000000000000000000" pitchFamily="2" charset="2"/>
              <a:buChar char="ü"/>
            </a:pPr>
            <a:r>
              <a:rPr lang="es-ES" dirty="0" smtClean="0">
                <a:latin typeface="Arial"/>
                <a:cs typeface="Arial"/>
              </a:rPr>
              <a:t>Actividades formativas y escuela de doctorado </a:t>
            </a:r>
          </a:p>
          <a:p>
            <a:pPr marL="742950" lvl="1" indent="-285750">
              <a:lnSpc>
                <a:spcPct val="150000"/>
              </a:lnSpc>
              <a:buFont typeface="Wingdings" panose="05000000000000000000" pitchFamily="2" charset="2"/>
              <a:buChar char="ü"/>
            </a:pPr>
            <a:r>
              <a:rPr lang="es-ES" dirty="0" smtClean="0">
                <a:latin typeface="Arial"/>
                <a:cs typeface="Arial"/>
              </a:rPr>
              <a:t>Énfasis en el compromiso social de la disciplina</a:t>
            </a:r>
          </a:p>
          <a:p>
            <a:pPr marL="742950" lvl="1" indent="-285750">
              <a:lnSpc>
                <a:spcPct val="150000"/>
              </a:lnSpc>
              <a:buFont typeface="Wingdings" panose="05000000000000000000" pitchFamily="2" charset="2"/>
              <a:buChar char="ü"/>
            </a:pPr>
            <a:r>
              <a:rPr lang="es-ES" dirty="0" smtClean="0">
                <a:latin typeface="Arial"/>
                <a:cs typeface="Arial"/>
              </a:rPr>
              <a:t>Actividades de internacionalización </a:t>
            </a:r>
          </a:p>
          <a:p>
            <a:r>
              <a:rPr lang="en-US" dirty="0" smtClean="0">
                <a:solidFill>
                  <a:srgbClr val="0000D3"/>
                </a:solidFill>
                <a:latin typeface="Arial"/>
                <a:cs typeface="Arial"/>
              </a:rPr>
              <a:t>    </a:t>
            </a:r>
          </a:p>
          <a:p>
            <a:endParaRPr lang="en-US" dirty="0">
              <a:latin typeface="Arial"/>
              <a:cs typeface="Arial"/>
            </a:endParaRPr>
          </a:p>
          <a:p>
            <a:endParaRPr lang="es-ES" dirty="0">
              <a:solidFill>
                <a:srgbClr val="0000D3"/>
              </a:solidFill>
              <a:latin typeface="Arial"/>
              <a:cs typeface="Arial"/>
            </a:endParaRPr>
          </a:p>
          <a:p>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14" y="0"/>
            <a:ext cx="2625398" cy="162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67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80142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lnSpc>
                <a:spcPct val="100000"/>
              </a:lnSpc>
              <a:spcBef>
                <a:spcPct val="0"/>
              </a:spcBef>
            </a:pPr>
            <a:r>
              <a:rPr lang="es-ES" b="1" dirty="0" smtClean="0">
                <a:solidFill>
                  <a:srgbClr val="22228B"/>
                </a:solidFill>
                <a:latin typeface="Arial"/>
                <a:cs typeface="Arial"/>
              </a:rPr>
              <a:t>XIII  CONGRESO ESPAÑOL DE SOCIOLOGÍA </a:t>
            </a:r>
            <a:br>
              <a:rPr lang="es-ES" b="1" dirty="0" smtClean="0">
                <a:solidFill>
                  <a:srgbClr val="22228B"/>
                </a:solidFill>
                <a:latin typeface="Arial"/>
                <a:cs typeface="Arial"/>
              </a:rPr>
            </a:br>
            <a:r>
              <a:rPr lang="es-ES" sz="2800" b="1" dirty="0" smtClean="0">
                <a:solidFill>
                  <a:srgbClr val="22228B"/>
                </a:solidFill>
                <a:latin typeface="Arial"/>
                <a:cs typeface="Arial"/>
              </a:rPr>
              <a:t/>
            </a:r>
            <a:br>
              <a:rPr lang="es-ES" sz="2800" b="1" dirty="0" smtClean="0">
                <a:solidFill>
                  <a:srgbClr val="22228B"/>
                </a:solidFill>
                <a:latin typeface="Arial"/>
                <a:cs typeface="Arial"/>
              </a:rPr>
            </a:br>
            <a:r>
              <a:rPr lang="es-ES" sz="2800" b="1" dirty="0" smtClean="0">
                <a:solidFill>
                  <a:srgbClr val="22228B"/>
                </a:solidFill>
                <a:latin typeface="Arial"/>
                <a:cs typeface="Arial"/>
              </a:rPr>
              <a:t>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25778"/>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endParaRPr lang="es-ES" dirty="0" smtClean="0">
              <a:solidFill>
                <a:srgbClr val="0000D3"/>
              </a:solidFill>
              <a:latin typeface="Arial"/>
              <a:cs typeface="Arial"/>
            </a:endParaRPr>
          </a:p>
          <a:p>
            <a:pPr algn="l"/>
            <a:endParaRPr lang="es-ES" dirty="0">
              <a:solidFill>
                <a:srgbClr val="0000D3"/>
              </a:solidFill>
              <a:latin typeface="Arial"/>
              <a:cs typeface="Arial"/>
            </a:endParaRPr>
          </a:p>
        </p:txBody>
      </p:sp>
      <p:sp>
        <p:nvSpPr>
          <p:cNvPr id="3" name="2 CuadroTexto"/>
          <p:cNvSpPr txBox="1"/>
          <p:nvPr/>
        </p:nvSpPr>
        <p:spPr>
          <a:xfrm>
            <a:off x="365789" y="916454"/>
            <a:ext cx="8412422" cy="5493812"/>
          </a:xfrm>
          <a:prstGeom prst="rect">
            <a:avLst/>
          </a:prstGeom>
          <a:noFill/>
        </p:spPr>
        <p:txBody>
          <a:bodyPr wrap="square" rtlCol="0">
            <a:spAutoFit/>
          </a:bodyPr>
          <a:lstStyle/>
          <a:p>
            <a:pPr algn="just">
              <a:lnSpc>
                <a:spcPct val="150000"/>
              </a:lnSpc>
            </a:pPr>
            <a:r>
              <a:rPr lang="es-ES" b="1" dirty="0" smtClean="0">
                <a:solidFill>
                  <a:srgbClr val="22228B"/>
                </a:solidFill>
                <a:latin typeface="Arial"/>
                <a:cs typeface="Arial"/>
              </a:rPr>
              <a:t>Cuestiones estratégicas importantes  </a:t>
            </a:r>
            <a:endParaRPr lang="es-ES" b="1" dirty="0">
              <a:solidFill>
                <a:srgbClr val="22228B"/>
              </a:solidFill>
              <a:latin typeface="Arial"/>
              <a:cs typeface="Arial"/>
            </a:endParaRPr>
          </a:p>
          <a:p>
            <a:pPr algn="just">
              <a:lnSpc>
                <a:spcPct val="150000"/>
              </a:lnSpc>
            </a:pPr>
            <a:r>
              <a:rPr lang="es-ES" b="1" dirty="0" smtClean="0">
                <a:latin typeface="Arial"/>
                <a:cs typeface="Arial"/>
              </a:rPr>
              <a:t>   Facilidades para publicación  </a:t>
            </a:r>
          </a:p>
          <a:p>
            <a:pPr marL="285750" indent="-285750" algn="just">
              <a:lnSpc>
                <a:spcPct val="150000"/>
              </a:lnSpc>
              <a:buFont typeface="Wingdings" panose="05000000000000000000" pitchFamily="2" charset="2"/>
              <a:buChar char="ü"/>
            </a:pPr>
            <a:r>
              <a:rPr lang="es-ES" dirty="0" smtClean="0">
                <a:latin typeface="Arial"/>
                <a:cs typeface="Arial"/>
              </a:rPr>
              <a:t>«</a:t>
            </a:r>
            <a:r>
              <a:rPr lang="es-ES" dirty="0" err="1" smtClean="0">
                <a:latin typeface="Arial"/>
                <a:cs typeface="Arial"/>
              </a:rPr>
              <a:t>Publications</a:t>
            </a:r>
            <a:r>
              <a:rPr lang="es-ES" dirty="0" smtClean="0">
                <a:latin typeface="Arial"/>
                <a:cs typeface="Arial"/>
              </a:rPr>
              <a:t> </a:t>
            </a:r>
            <a:r>
              <a:rPr lang="es-ES" dirty="0" err="1" smtClean="0">
                <a:latin typeface="Arial"/>
                <a:cs typeface="Arial"/>
              </a:rPr>
              <a:t>track</a:t>
            </a:r>
            <a:r>
              <a:rPr lang="es-ES" dirty="0" smtClean="0">
                <a:latin typeface="Arial"/>
                <a:cs typeface="Arial"/>
              </a:rPr>
              <a:t>/itinerario para publicaciones»: presencia de revistas científicas y colecciones de libros de referencia  </a:t>
            </a:r>
          </a:p>
          <a:p>
            <a:pPr marL="285750" indent="-285750" algn="just">
              <a:lnSpc>
                <a:spcPct val="150000"/>
              </a:lnSpc>
              <a:buFont typeface="Wingdings" panose="05000000000000000000" pitchFamily="2" charset="2"/>
              <a:buChar char="ü"/>
            </a:pPr>
            <a:r>
              <a:rPr lang="es-ES" dirty="0" smtClean="0">
                <a:latin typeface="Arial"/>
                <a:cs typeface="Arial"/>
              </a:rPr>
              <a:t> Colaboración de </a:t>
            </a:r>
            <a:r>
              <a:rPr lang="es-ES" dirty="0" err="1" smtClean="0">
                <a:latin typeface="Arial"/>
                <a:cs typeface="Arial"/>
              </a:rPr>
              <a:t>GTs</a:t>
            </a:r>
            <a:r>
              <a:rPr lang="es-ES" dirty="0" smtClean="0">
                <a:latin typeface="Arial"/>
                <a:cs typeface="Arial"/>
              </a:rPr>
              <a:t>/comités con revistas y colecciones de libros </a:t>
            </a:r>
          </a:p>
          <a:p>
            <a:pPr marL="285750" indent="-285750" algn="just">
              <a:lnSpc>
                <a:spcPct val="150000"/>
              </a:lnSpc>
              <a:buFont typeface="Wingdings" panose="05000000000000000000" pitchFamily="2" charset="2"/>
              <a:buChar char="ü"/>
            </a:pPr>
            <a:r>
              <a:rPr lang="es-ES" dirty="0" smtClean="0">
                <a:latin typeface="Arial"/>
                <a:cs typeface="Arial"/>
              </a:rPr>
              <a:t>Política de publicación de comunicaciones: textos cortos dirigidos a la posterior publicación. Sin vinculación a ISBN. Sin conflicto con revistas para posterior publicación (ISBN sólo del programa de sesiones y </a:t>
            </a:r>
            <a:r>
              <a:rPr lang="es-ES" dirty="0" err="1" smtClean="0">
                <a:latin typeface="Arial"/>
                <a:cs typeface="Arial"/>
              </a:rPr>
              <a:t>abstracts</a:t>
            </a:r>
            <a:r>
              <a:rPr lang="es-ES" dirty="0" smtClean="0">
                <a:latin typeface="Arial"/>
                <a:cs typeface="Arial"/>
              </a:rPr>
              <a:t>)</a:t>
            </a:r>
          </a:p>
          <a:p>
            <a:pPr algn="just">
              <a:lnSpc>
                <a:spcPct val="150000"/>
              </a:lnSpc>
            </a:pPr>
            <a:r>
              <a:rPr lang="es-ES" b="1" dirty="0" smtClean="0">
                <a:latin typeface="Arial"/>
                <a:cs typeface="Arial"/>
              </a:rPr>
              <a:t>  Internacionalización  </a:t>
            </a:r>
          </a:p>
          <a:p>
            <a:pPr marL="285750" indent="-285750" algn="just">
              <a:lnSpc>
                <a:spcPct val="150000"/>
              </a:lnSpc>
              <a:buFont typeface="Wingdings" panose="05000000000000000000" pitchFamily="2" charset="2"/>
              <a:buChar char="ü"/>
            </a:pPr>
            <a:r>
              <a:rPr lang="es-ES" dirty="0" smtClean="0">
                <a:latin typeface="Arial"/>
                <a:cs typeface="Arial"/>
              </a:rPr>
              <a:t>Normas del congreso en Inglés </a:t>
            </a:r>
          </a:p>
          <a:p>
            <a:pPr marL="285750" indent="-285750" algn="just">
              <a:lnSpc>
                <a:spcPct val="150000"/>
              </a:lnSpc>
              <a:buFont typeface="Wingdings" panose="05000000000000000000" pitchFamily="2" charset="2"/>
              <a:buChar char="ü"/>
            </a:pPr>
            <a:r>
              <a:rPr lang="es-ES" dirty="0" smtClean="0">
                <a:latin typeface="Arial"/>
                <a:cs typeface="Arial"/>
              </a:rPr>
              <a:t>Sesiones abiertas a la comunicación internacional </a:t>
            </a:r>
          </a:p>
          <a:p>
            <a:pPr marL="285750" indent="-285750" algn="just">
              <a:lnSpc>
                <a:spcPct val="150000"/>
              </a:lnSpc>
              <a:buFont typeface="Wingdings" panose="05000000000000000000" pitchFamily="2" charset="2"/>
              <a:buChar char="ü"/>
            </a:pPr>
            <a:r>
              <a:rPr lang="es-ES" dirty="0" smtClean="0">
                <a:latin typeface="Arial"/>
                <a:cs typeface="Arial"/>
              </a:rPr>
              <a:t>Grupos de Trabajo con componente internacional y sesiones en inglés </a:t>
            </a:r>
          </a:p>
          <a:p>
            <a:pPr marL="285750" indent="-285750" algn="just">
              <a:lnSpc>
                <a:spcPct val="150000"/>
              </a:lnSpc>
              <a:buFont typeface="Wingdings" panose="05000000000000000000" pitchFamily="2" charset="2"/>
              <a:buChar char="ü"/>
            </a:pPr>
            <a:r>
              <a:rPr lang="es-ES" dirty="0">
                <a:latin typeface="Arial"/>
                <a:cs typeface="Arial"/>
              </a:rPr>
              <a:t> </a:t>
            </a:r>
            <a:r>
              <a:rPr lang="es-ES" dirty="0" smtClean="0">
                <a:latin typeface="Arial"/>
                <a:cs typeface="Arial"/>
              </a:rPr>
              <a:t> </a:t>
            </a:r>
            <a:endParaRPr lang="es-E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742" y="0"/>
            <a:ext cx="262731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827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498511" y="80142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lnSpc>
                <a:spcPct val="100000"/>
              </a:lnSpc>
              <a:spcBef>
                <a:spcPct val="0"/>
              </a:spcBef>
            </a:pPr>
            <a:r>
              <a:rPr lang="es-ES" b="1" dirty="0" smtClean="0">
                <a:solidFill>
                  <a:srgbClr val="22228B"/>
                </a:solidFill>
                <a:latin typeface="Arial"/>
                <a:cs typeface="Arial"/>
              </a:rPr>
              <a:t>XIII CONGRESO ESPAÑOL DE SOCIOLOGÍA </a:t>
            </a:r>
            <a:br>
              <a:rPr lang="es-ES" b="1" dirty="0" smtClean="0">
                <a:solidFill>
                  <a:srgbClr val="22228B"/>
                </a:solidFill>
                <a:latin typeface="Arial"/>
                <a:cs typeface="Arial"/>
              </a:rPr>
            </a:br>
            <a:r>
              <a:rPr lang="es-ES" sz="2800" b="1" dirty="0" smtClean="0">
                <a:solidFill>
                  <a:srgbClr val="22228B"/>
                </a:solidFill>
                <a:latin typeface="Arial"/>
                <a:cs typeface="Arial"/>
              </a:rPr>
              <a:t/>
            </a:r>
            <a:br>
              <a:rPr lang="es-ES" sz="2800" b="1" dirty="0" smtClean="0">
                <a:solidFill>
                  <a:srgbClr val="22228B"/>
                </a:solidFill>
                <a:latin typeface="Arial"/>
                <a:cs typeface="Arial"/>
              </a:rPr>
            </a:br>
            <a:r>
              <a:rPr lang="es-ES" sz="2800" b="1" dirty="0" smtClean="0">
                <a:solidFill>
                  <a:srgbClr val="22228B"/>
                </a:solidFill>
                <a:latin typeface="Arial"/>
                <a:cs typeface="Arial"/>
              </a:rPr>
              <a:t>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25778"/>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endParaRPr lang="es-ES" dirty="0" smtClean="0">
              <a:solidFill>
                <a:srgbClr val="0000D3"/>
              </a:solidFill>
              <a:latin typeface="Arial"/>
              <a:cs typeface="Arial"/>
            </a:endParaRPr>
          </a:p>
          <a:p>
            <a:pPr algn="l"/>
            <a:endParaRPr lang="es-ES" dirty="0">
              <a:solidFill>
                <a:srgbClr val="0000D3"/>
              </a:solidFill>
              <a:latin typeface="Arial"/>
              <a:cs typeface="Arial"/>
            </a:endParaRPr>
          </a:p>
        </p:txBody>
      </p:sp>
      <p:sp>
        <p:nvSpPr>
          <p:cNvPr id="3" name="2 CuadroTexto"/>
          <p:cNvSpPr txBox="1"/>
          <p:nvPr/>
        </p:nvSpPr>
        <p:spPr>
          <a:xfrm>
            <a:off x="475990" y="999191"/>
            <a:ext cx="7402882" cy="7155805"/>
          </a:xfrm>
          <a:prstGeom prst="rect">
            <a:avLst/>
          </a:prstGeom>
          <a:noFill/>
        </p:spPr>
        <p:txBody>
          <a:bodyPr wrap="square" rtlCol="0">
            <a:spAutoFit/>
          </a:bodyPr>
          <a:lstStyle/>
          <a:p>
            <a:r>
              <a:rPr lang="es-ES" b="1" dirty="0" smtClean="0">
                <a:solidFill>
                  <a:srgbClr val="22228B"/>
                </a:solidFill>
                <a:latin typeface="Arial"/>
                <a:cs typeface="Arial"/>
              </a:rPr>
              <a:t>Novedades relevantes en el congreso de Valencia </a:t>
            </a:r>
          </a:p>
          <a:p>
            <a:r>
              <a:rPr lang="es-ES" b="1" dirty="0" smtClean="0">
                <a:solidFill>
                  <a:srgbClr val="22228B"/>
                </a:solidFill>
                <a:latin typeface="Arial"/>
                <a:cs typeface="Arial"/>
              </a:rPr>
              <a:t> </a:t>
            </a:r>
            <a:endParaRPr lang="es-ES" b="1" dirty="0">
              <a:solidFill>
                <a:srgbClr val="22228B"/>
              </a:solidFill>
              <a:latin typeface="Arial"/>
              <a:cs typeface="Arial"/>
            </a:endParaRPr>
          </a:p>
          <a:p>
            <a:pPr>
              <a:lnSpc>
                <a:spcPct val="150000"/>
              </a:lnSpc>
            </a:pPr>
            <a:r>
              <a:rPr lang="es-ES" b="1" dirty="0" smtClean="0">
                <a:latin typeface="Arial"/>
                <a:cs typeface="Arial"/>
              </a:rPr>
              <a:t>Nuevos Comités y Grupos de Trabajo renovados</a:t>
            </a:r>
          </a:p>
          <a:p>
            <a:pPr marL="742950" lvl="1" indent="-285750">
              <a:lnSpc>
                <a:spcPct val="150000"/>
              </a:lnSpc>
              <a:buFont typeface="Wingdings" panose="05000000000000000000" pitchFamily="2" charset="2"/>
              <a:buChar char="ü"/>
            </a:pPr>
            <a:r>
              <a:rPr lang="es-ES" dirty="0" smtClean="0">
                <a:latin typeface="Arial"/>
                <a:cs typeface="Arial"/>
              </a:rPr>
              <a:t>GT 11 «</a:t>
            </a:r>
            <a:r>
              <a:rPr lang="es-ES" dirty="0" err="1" smtClean="0">
                <a:latin typeface="Arial"/>
                <a:cs typeface="Arial"/>
              </a:rPr>
              <a:t>Southern</a:t>
            </a:r>
            <a:r>
              <a:rPr lang="es-ES" dirty="0" smtClean="0">
                <a:latin typeface="Arial"/>
                <a:cs typeface="Arial"/>
              </a:rPr>
              <a:t> </a:t>
            </a:r>
            <a:r>
              <a:rPr lang="es-ES" dirty="0" err="1" smtClean="0">
                <a:latin typeface="Arial"/>
                <a:cs typeface="Arial"/>
              </a:rPr>
              <a:t>European</a:t>
            </a:r>
            <a:r>
              <a:rPr lang="es-ES" dirty="0" smtClean="0">
                <a:latin typeface="Arial"/>
                <a:cs typeface="Arial"/>
              </a:rPr>
              <a:t> </a:t>
            </a:r>
            <a:r>
              <a:rPr lang="es-ES" dirty="0" err="1" smtClean="0">
                <a:latin typeface="Arial"/>
                <a:cs typeface="Arial"/>
              </a:rPr>
              <a:t>Societies</a:t>
            </a:r>
            <a:r>
              <a:rPr lang="es-ES" dirty="0" smtClean="0">
                <a:latin typeface="Arial"/>
                <a:cs typeface="Arial"/>
              </a:rPr>
              <a:t>» En colaboración con Asociaciones de Sociología del Sur de Europa y ESA RN27  </a:t>
            </a:r>
          </a:p>
          <a:p>
            <a:pPr marL="742950" lvl="1" indent="-285750">
              <a:lnSpc>
                <a:spcPct val="150000"/>
              </a:lnSpc>
              <a:buFont typeface="Wingdings" panose="05000000000000000000" pitchFamily="2" charset="2"/>
              <a:buChar char="ü"/>
            </a:pPr>
            <a:r>
              <a:rPr lang="es-ES" dirty="0" smtClean="0">
                <a:latin typeface="Arial"/>
                <a:cs typeface="Arial"/>
              </a:rPr>
              <a:t>GT 42 «Sociología </a:t>
            </a:r>
            <a:r>
              <a:rPr lang="es-ES" dirty="0">
                <a:latin typeface="Arial"/>
                <a:cs typeface="Arial"/>
              </a:rPr>
              <a:t>Comparada entre Europa y América </a:t>
            </a:r>
            <a:r>
              <a:rPr lang="es-ES" dirty="0" smtClean="0">
                <a:latin typeface="Arial"/>
                <a:cs typeface="Arial"/>
              </a:rPr>
              <a:t>Latina»</a:t>
            </a:r>
            <a:endParaRPr lang="es-ES" dirty="0">
              <a:latin typeface="Arial"/>
              <a:cs typeface="Arial"/>
            </a:endParaRPr>
          </a:p>
          <a:p>
            <a:pPr marL="742950" lvl="1" indent="-285750">
              <a:lnSpc>
                <a:spcPct val="150000"/>
              </a:lnSpc>
              <a:buFont typeface="Wingdings" panose="05000000000000000000" pitchFamily="2" charset="2"/>
              <a:buChar char="ü"/>
            </a:pPr>
            <a:r>
              <a:rPr lang="es-ES" dirty="0" smtClean="0">
                <a:latin typeface="Arial"/>
                <a:cs typeface="Arial"/>
              </a:rPr>
              <a:t>GT  - ISA </a:t>
            </a:r>
            <a:r>
              <a:rPr lang="es-ES" dirty="0" err="1" smtClean="0">
                <a:latin typeface="Arial"/>
                <a:cs typeface="Arial"/>
              </a:rPr>
              <a:t>Research</a:t>
            </a:r>
            <a:r>
              <a:rPr lang="es-ES" dirty="0" smtClean="0">
                <a:latin typeface="Arial"/>
                <a:cs typeface="Arial"/>
              </a:rPr>
              <a:t> </a:t>
            </a:r>
            <a:r>
              <a:rPr lang="es-ES" dirty="0" err="1" smtClean="0">
                <a:latin typeface="Arial"/>
                <a:cs typeface="Arial"/>
              </a:rPr>
              <a:t>Committee</a:t>
            </a:r>
            <a:r>
              <a:rPr lang="es-ES" dirty="0" smtClean="0">
                <a:latin typeface="Arial"/>
                <a:cs typeface="Arial"/>
              </a:rPr>
              <a:t> 55 «Social </a:t>
            </a:r>
            <a:r>
              <a:rPr lang="es-ES" dirty="0" err="1" smtClean="0">
                <a:latin typeface="Arial"/>
                <a:cs typeface="Arial"/>
              </a:rPr>
              <a:t>Indicators</a:t>
            </a:r>
            <a:r>
              <a:rPr lang="es-ES" dirty="0" smtClean="0">
                <a:latin typeface="Arial"/>
                <a:cs typeface="Arial"/>
              </a:rPr>
              <a:t>», en colaboración con ISA   </a:t>
            </a:r>
          </a:p>
          <a:p>
            <a:pPr marL="742950" lvl="1" indent="-285750">
              <a:lnSpc>
                <a:spcPct val="150000"/>
              </a:lnSpc>
              <a:buFont typeface="Wingdings" panose="05000000000000000000" pitchFamily="2" charset="2"/>
              <a:buChar char="ü"/>
            </a:pPr>
            <a:r>
              <a:rPr lang="es-ES" dirty="0" smtClean="0">
                <a:latin typeface="Arial"/>
                <a:cs typeface="Arial"/>
              </a:rPr>
              <a:t>GT – Sociología de los Valores. En colaboración con el nodo de  </a:t>
            </a:r>
            <a:r>
              <a:rPr lang="es-ES" dirty="0" err="1" smtClean="0">
                <a:latin typeface="Arial"/>
                <a:cs typeface="Arial"/>
              </a:rPr>
              <a:t>World</a:t>
            </a:r>
            <a:r>
              <a:rPr lang="es-ES" dirty="0" smtClean="0">
                <a:latin typeface="Arial"/>
                <a:cs typeface="Arial"/>
              </a:rPr>
              <a:t> </a:t>
            </a:r>
            <a:r>
              <a:rPr lang="es-ES" dirty="0" err="1" smtClean="0">
                <a:latin typeface="Arial"/>
                <a:cs typeface="Arial"/>
              </a:rPr>
              <a:t>Values</a:t>
            </a:r>
            <a:r>
              <a:rPr lang="es-ES" dirty="0" smtClean="0">
                <a:latin typeface="Arial"/>
                <a:cs typeface="Arial"/>
              </a:rPr>
              <a:t> </a:t>
            </a:r>
            <a:r>
              <a:rPr lang="es-ES" dirty="0" err="1" smtClean="0">
                <a:latin typeface="Arial"/>
                <a:cs typeface="Arial"/>
              </a:rPr>
              <a:t>Survey</a:t>
            </a:r>
            <a:r>
              <a:rPr lang="es-ES" dirty="0" smtClean="0">
                <a:latin typeface="Arial"/>
                <a:cs typeface="Arial"/>
              </a:rPr>
              <a:t>/Encuesta Mundial de Valores-UAL. </a:t>
            </a:r>
          </a:p>
          <a:p>
            <a:pPr marL="742950" lvl="1" indent="-285750">
              <a:lnSpc>
                <a:spcPct val="150000"/>
              </a:lnSpc>
              <a:buFont typeface="Wingdings" panose="05000000000000000000" pitchFamily="2" charset="2"/>
              <a:buChar char="ü"/>
            </a:pPr>
            <a:r>
              <a:rPr lang="es-ES" dirty="0" smtClean="0">
                <a:latin typeface="Arial"/>
                <a:cs typeface="Arial"/>
              </a:rPr>
              <a:t>Relanzamiento del GT Estudiantes de Sociología (en conexión con actividades formativas)</a:t>
            </a:r>
          </a:p>
          <a:p>
            <a:pPr marL="742950" lvl="1" indent="-285750">
              <a:lnSpc>
                <a:spcPct val="150000"/>
              </a:lnSpc>
              <a:buFont typeface="Wingdings" panose="05000000000000000000" pitchFamily="2" charset="2"/>
              <a:buChar char="ü"/>
            </a:pPr>
            <a:r>
              <a:rPr lang="es-ES" dirty="0" smtClean="0">
                <a:latin typeface="Arial"/>
                <a:cs typeface="Arial"/>
              </a:rPr>
              <a:t>Nuevos formatos de sesiones conjuntas </a:t>
            </a:r>
          </a:p>
          <a:p>
            <a:pPr lvl="1">
              <a:lnSpc>
                <a:spcPct val="150000"/>
              </a:lnSpc>
            </a:pPr>
            <a:r>
              <a:rPr lang="es-ES" dirty="0" smtClean="0">
                <a:latin typeface="Arial"/>
                <a:cs typeface="Arial"/>
              </a:rPr>
              <a:t> </a:t>
            </a:r>
          </a:p>
          <a:p>
            <a:pPr lvl="1">
              <a:lnSpc>
                <a:spcPct val="150000"/>
              </a:lnSpc>
            </a:pPr>
            <a:endParaRPr lang="es-ES" dirty="0" smtClean="0">
              <a:latin typeface="Arial"/>
              <a:cs typeface="Arial"/>
            </a:endParaRPr>
          </a:p>
          <a:p>
            <a:endParaRPr lang="en-US" dirty="0" smtClean="0">
              <a:solidFill>
                <a:srgbClr val="0000D3"/>
              </a:solidFill>
              <a:latin typeface="Arial"/>
              <a:cs typeface="Arial"/>
            </a:endParaRPr>
          </a:p>
          <a:p>
            <a:endParaRPr lang="en-US" dirty="0">
              <a:latin typeface="Arial"/>
              <a:cs typeface="Arial"/>
            </a:endParaRPr>
          </a:p>
          <a:p>
            <a:endParaRPr lang="es-ES" dirty="0">
              <a:solidFill>
                <a:srgbClr val="0000D3"/>
              </a:solidFill>
              <a:latin typeface="Arial"/>
              <a:cs typeface="Arial"/>
            </a:endParaRPr>
          </a:p>
          <a:p>
            <a:endParaRPr lang="es-E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893" y="0"/>
            <a:ext cx="262731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96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80142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lnSpc>
                <a:spcPct val="100000"/>
              </a:lnSpc>
              <a:spcBef>
                <a:spcPct val="0"/>
              </a:spcBef>
            </a:pPr>
            <a:r>
              <a:rPr lang="es-ES" b="1" dirty="0" smtClean="0">
                <a:solidFill>
                  <a:srgbClr val="22228B"/>
                </a:solidFill>
                <a:latin typeface="Arial"/>
                <a:cs typeface="Arial"/>
              </a:rPr>
              <a:t>XIII  CONGRESO ESPAÑOL DE SOCIOLOGÍA </a:t>
            </a:r>
            <a:br>
              <a:rPr lang="es-ES" b="1" dirty="0" smtClean="0">
                <a:solidFill>
                  <a:srgbClr val="22228B"/>
                </a:solidFill>
                <a:latin typeface="Arial"/>
                <a:cs typeface="Arial"/>
              </a:rPr>
            </a:br>
            <a:r>
              <a:rPr lang="es-ES" sz="2800" b="1" dirty="0" smtClean="0">
                <a:solidFill>
                  <a:srgbClr val="22228B"/>
                </a:solidFill>
                <a:latin typeface="Arial"/>
                <a:cs typeface="Arial"/>
              </a:rPr>
              <a:t/>
            </a:r>
            <a:br>
              <a:rPr lang="es-ES" sz="2800" b="1" dirty="0" smtClean="0">
                <a:solidFill>
                  <a:srgbClr val="22228B"/>
                </a:solidFill>
                <a:latin typeface="Arial"/>
                <a:cs typeface="Arial"/>
              </a:rPr>
            </a:br>
            <a:r>
              <a:rPr lang="es-ES" sz="2800" b="1" dirty="0" smtClean="0">
                <a:solidFill>
                  <a:srgbClr val="22228B"/>
                </a:solidFill>
                <a:latin typeface="Arial"/>
                <a:cs typeface="Arial"/>
              </a:rPr>
              <a:t>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25778"/>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endParaRPr lang="es-ES" dirty="0" smtClean="0">
              <a:solidFill>
                <a:srgbClr val="0000D3"/>
              </a:solidFill>
              <a:latin typeface="Arial"/>
              <a:cs typeface="Arial"/>
            </a:endParaRPr>
          </a:p>
          <a:p>
            <a:pPr algn="l"/>
            <a:endParaRPr lang="es-ES" dirty="0">
              <a:solidFill>
                <a:srgbClr val="0000D3"/>
              </a:solidFill>
              <a:latin typeface="Arial"/>
              <a:cs typeface="Arial"/>
            </a:endParaRPr>
          </a:p>
        </p:txBody>
      </p:sp>
      <p:sp>
        <p:nvSpPr>
          <p:cNvPr id="3" name="2 CuadroTexto"/>
          <p:cNvSpPr txBox="1"/>
          <p:nvPr/>
        </p:nvSpPr>
        <p:spPr>
          <a:xfrm>
            <a:off x="365789" y="916454"/>
            <a:ext cx="8412422" cy="5909310"/>
          </a:xfrm>
          <a:prstGeom prst="rect">
            <a:avLst/>
          </a:prstGeom>
          <a:noFill/>
        </p:spPr>
        <p:txBody>
          <a:bodyPr wrap="square" rtlCol="0">
            <a:spAutoFit/>
          </a:bodyPr>
          <a:lstStyle/>
          <a:p>
            <a:pPr algn="just">
              <a:lnSpc>
                <a:spcPct val="150000"/>
              </a:lnSpc>
            </a:pPr>
            <a:r>
              <a:rPr lang="es-ES" b="1" dirty="0" smtClean="0">
                <a:solidFill>
                  <a:srgbClr val="22228B"/>
                </a:solidFill>
                <a:latin typeface="Arial"/>
                <a:cs typeface="Arial"/>
              </a:rPr>
              <a:t>Cuestiones estratégicas importantes  </a:t>
            </a:r>
            <a:endParaRPr lang="es-ES" b="1" dirty="0">
              <a:solidFill>
                <a:srgbClr val="22228B"/>
              </a:solidFill>
              <a:latin typeface="Arial"/>
              <a:cs typeface="Arial"/>
            </a:endParaRPr>
          </a:p>
          <a:p>
            <a:pPr algn="just">
              <a:lnSpc>
                <a:spcPct val="150000"/>
              </a:lnSpc>
            </a:pPr>
            <a:r>
              <a:rPr lang="es-ES" b="1" dirty="0" smtClean="0">
                <a:solidFill>
                  <a:srgbClr val="0000D3"/>
                </a:solidFill>
                <a:latin typeface="Arial"/>
                <a:cs typeface="Arial"/>
              </a:rPr>
              <a:t>   </a:t>
            </a:r>
            <a:r>
              <a:rPr lang="es-ES" b="1" dirty="0" smtClean="0">
                <a:latin typeface="Arial"/>
                <a:cs typeface="Arial"/>
              </a:rPr>
              <a:t>Mayor énfasis en profesionalización y comunicación </a:t>
            </a:r>
          </a:p>
          <a:p>
            <a:pPr marL="285750" indent="-285750" algn="just">
              <a:lnSpc>
                <a:spcPct val="150000"/>
              </a:lnSpc>
              <a:buFont typeface="Wingdings" panose="05000000000000000000" pitchFamily="2" charset="2"/>
              <a:buChar char="ü"/>
            </a:pPr>
            <a:r>
              <a:rPr lang="es-ES" dirty="0" smtClean="0">
                <a:latin typeface="Arial"/>
                <a:cs typeface="Arial"/>
              </a:rPr>
              <a:t>  Asociación con OPC: </a:t>
            </a:r>
            <a:r>
              <a:rPr lang="es-ES" dirty="0" err="1" smtClean="0">
                <a:latin typeface="Arial"/>
                <a:cs typeface="Arial"/>
              </a:rPr>
              <a:t>Emiral</a:t>
            </a:r>
            <a:r>
              <a:rPr lang="es-ES" dirty="0" smtClean="0">
                <a:latin typeface="Arial"/>
                <a:cs typeface="Arial"/>
              </a:rPr>
              <a:t> Congresos </a:t>
            </a:r>
          </a:p>
          <a:p>
            <a:pPr marL="285750" indent="-285750" algn="just">
              <a:lnSpc>
                <a:spcPct val="150000"/>
              </a:lnSpc>
              <a:buFont typeface="Wingdings" panose="05000000000000000000" pitchFamily="2" charset="2"/>
              <a:buChar char="ü"/>
            </a:pPr>
            <a:r>
              <a:rPr lang="es-ES" dirty="0">
                <a:latin typeface="Arial"/>
                <a:cs typeface="Arial"/>
              </a:rPr>
              <a:t> </a:t>
            </a:r>
            <a:r>
              <a:rPr lang="es-ES" dirty="0" smtClean="0">
                <a:latin typeface="Arial"/>
                <a:cs typeface="Arial"/>
              </a:rPr>
              <a:t> Estrategia de difusión específica para segmentos de las ciencias sociales (disciplinas afines, colegios profesionales, empresas, tercer sector, América Latina, Sur de Europa). </a:t>
            </a:r>
          </a:p>
          <a:p>
            <a:pPr marL="285750" indent="-285750" algn="just">
              <a:lnSpc>
                <a:spcPct val="150000"/>
              </a:lnSpc>
              <a:buFont typeface="Wingdings" panose="05000000000000000000" pitchFamily="2" charset="2"/>
              <a:buChar char="ü"/>
            </a:pPr>
            <a:r>
              <a:rPr lang="es-ES" dirty="0" smtClean="0">
                <a:latin typeface="Arial"/>
                <a:cs typeface="Arial"/>
              </a:rPr>
              <a:t>	Plan de comunicación y redes sociales </a:t>
            </a:r>
          </a:p>
          <a:p>
            <a:pPr marL="285750" indent="-285750" algn="just">
              <a:lnSpc>
                <a:spcPct val="150000"/>
              </a:lnSpc>
              <a:buFont typeface="Wingdings" panose="05000000000000000000" pitchFamily="2" charset="2"/>
              <a:buChar char="ü"/>
            </a:pPr>
            <a:r>
              <a:rPr lang="es-ES" dirty="0">
                <a:latin typeface="Arial"/>
                <a:cs typeface="Arial"/>
              </a:rPr>
              <a:t>	</a:t>
            </a:r>
            <a:r>
              <a:rPr lang="es-ES" dirty="0" smtClean="0">
                <a:latin typeface="Arial"/>
                <a:cs typeface="Arial"/>
              </a:rPr>
              <a:t>Relaciones con medios (periodistas en congreso) </a:t>
            </a:r>
          </a:p>
          <a:p>
            <a:pPr marL="285750" indent="-285750" algn="just">
              <a:lnSpc>
                <a:spcPct val="150000"/>
              </a:lnSpc>
              <a:buFont typeface="Wingdings" panose="05000000000000000000" pitchFamily="2" charset="2"/>
              <a:buChar char="ü"/>
            </a:pPr>
            <a:r>
              <a:rPr lang="es-ES" dirty="0" smtClean="0">
                <a:latin typeface="Arial"/>
                <a:cs typeface="Arial"/>
              </a:rPr>
              <a:t>	Herramientas </a:t>
            </a:r>
            <a:r>
              <a:rPr lang="es-ES" dirty="0" err="1" smtClean="0">
                <a:latin typeface="Arial"/>
                <a:cs typeface="Arial"/>
              </a:rPr>
              <a:t>audiovisiuales</a:t>
            </a:r>
            <a:r>
              <a:rPr lang="es-ES" dirty="0" smtClean="0">
                <a:latin typeface="Arial"/>
                <a:cs typeface="Arial"/>
              </a:rPr>
              <a:t>: videos, </a:t>
            </a:r>
            <a:r>
              <a:rPr lang="es-ES" dirty="0" err="1" smtClean="0">
                <a:latin typeface="Arial"/>
                <a:cs typeface="Arial"/>
              </a:rPr>
              <a:t>youtube</a:t>
            </a:r>
            <a:r>
              <a:rPr lang="es-ES" dirty="0" smtClean="0">
                <a:latin typeface="Arial"/>
                <a:cs typeface="Arial"/>
              </a:rPr>
              <a:t>, etc.</a:t>
            </a:r>
          </a:p>
          <a:p>
            <a:pPr algn="just">
              <a:lnSpc>
                <a:spcPct val="150000"/>
              </a:lnSpc>
            </a:pPr>
            <a:r>
              <a:rPr lang="es-ES" b="1" dirty="0" smtClean="0">
                <a:latin typeface="Arial"/>
                <a:cs typeface="Arial"/>
              </a:rPr>
              <a:t>  Relaciones con instituciones </a:t>
            </a:r>
          </a:p>
          <a:p>
            <a:pPr marL="285750" indent="-285750" algn="just">
              <a:lnSpc>
                <a:spcPct val="150000"/>
              </a:lnSpc>
              <a:buFont typeface="Wingdings" panose="05000000000000000000" pitchFamily="2" charset="2"/>
              <a:buChar char="ü"/>
            </a:pPr>
            <a:r>
              <a:rPr lang="es-ES" dirty="0">
                <a:latin typeface="Arial"/>
                <a:cs typeface="Arial"/>
              </a:rPr>
              <a:t>	</a:t>
            </a:r>
            <a:r>
              <a:rPr lang="es-ES" dirty="0" smtClean="0">
                <a:latin typeface="Arial"/>
                <a:cs typeface="Arial"/>
              </a:rPr>
              <a:t>Fundaciones y administraciones públicas de referencia para las </a:t>
            </a:r>
            <a:r>
              <a:rPr lang="es-ES" dirty="0" err="1" smtClean="0">
                <a:latin typeface="Arial"/>
                <a:cs typeface="Arial"/>
              </a:rPr>
              <a:t>cc.sociales</a:t>
            </a:r>
            <a:endParaRPr lang="es-ES" dirty="0" smtClean="0">
              <a:latin typeface="Arial"/>
              <a:cs typeface="Arial"/>
            </a:endParaRPr>
          </a:p>
          <a:p>
            <a:pPr marL="285750" indent="-285750" algn="just">
              <a:lnSpc>
                <a:spcPct val="150000"/>
              </a:lnSpc>
              <a:buFont typeface="Wingdings" panose="05000000000000000000" pitchFamily="2" charset="2"/>
              <a:buChar char="ü"/>
            </a:pPr>
            <a:r>
              <a:rPr lang="es-ES" dirty="0">
                <a:latin typeface="Arial"/>
                <a:cs typeface="Arial"/>
              </a:rPr>
              <a:t>	</a:t>
            </a:r>
            <a:r>
              <a:rPr lang="es-ES" dirty="0" smtClean="0">
                <a:latin typeface="Arial"/>
                <a:cs typeface="Arial"/>
              </a:rPr>
              <a:t>Empresas relacionadas, proveedores de servicios de I+D, editoriales organizaciones empresariales </a:t>
            </a:r>
          </a:p>
          <a:p>
            <a:pPr marL="285750" indent="-285750" algn="just">
              <a:lnSpc>
                <a:spcPct val="150000"/>
              </a:lnSpc>
              <a:buFont typeface="Wingdings" panose="05000000000000000000" pitchFamily="2" charset="2"/>
              <a:buChar char="ü"/>
            </a:pPr>
            <a:r>
              <a:rPr lang="es-ES" dirty="0">
                <a:latin typeface="Arial"/>
                <a:cs typeface="Arial"/>
              </a:rPr>
              <a:t> </a:t>
            </a:r>
            <a:r>
              <a:rPr lang="es-ES" dirty="0" smtClean="0">
                <a:latin typeface="Arial"/>
                <a:cs typeface="Arial"/>
              </a:rPr>
              <a:t> </a:t>
            </a:r>
            <a:endParaRPr lang="es-E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742" y="0"/>
            <a:ext cx="262731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304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80633"/>
            <a:ext cx="7772400" cy="8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Los </a:t>
            </a:r>
            <a:r>
              <a:rPr lang="es-ES" sz="2800" b="1" dirty="0" smtClean="0">
                <a:solidFill>
                  <a:srgbClr val="22228B"/>
                </a:solidFill>
                <a:latin typeface="Arial"/>
                <a:cs typeface="Arial"/>
              </a:rPr>
              <a:t>Grupos de Trabajo (</a:t>
            </a:r>
            <a:r>
              <a:rPr lang="es-ES" sz="2800" b="1" dirty="0" err="1" smtClean="0">
                <a:solidFill>
                  <a:srgbClr val="22228B"/>
                </a:solidFill>
                <a:latin typeface="Arial"/>
                <a:cs typeface="Arial"/>
              </a:rPr>
              <a:t>GTs</a:t>
            </a:r>
            <a:r>
              <a:rPr lang="es-ES" sz="2800" b="1" dirty="0" smtClean="0">
                <a:solidFill>
                  <a:srgbClr val="22228B"/>
                </a:solidFill>
                <a:latin typeface="Arial"/>
                <a:cs typeface="Arial"/>
              </a:rPr>
              <a:t>)  del </a:t>
            </a:r>
            <a:r>
              <a:rPr lang="es-ES" sz="2800" b="1" dirty="0">
                <a:solidFill>
                  <a:srgbClr val="22228B"/>
                </a:solidFill>
                <a:latin typeface="Arial"/>
                <a:cs typeface="Arial"/>
              </a:rPr>
              <a:t>Congreso Español de Sociología</a:t>
            </a:r>
          </a:p>
        </p:txBody>
      </p:sp>
      <p:sp>
        <p:nvSpPr>
          <p:cNvPr id="8" name="2 CuadroTexto"/>
          <p:cNvSpPr txBox="1">
            <a:spLocks noGrp="1" noChangeArrowheads="1"/>
          </p:cNvSpPr>
          <p:nvPr>
            <p:ph type="subTitle" idx="1"/>
          </p:nvPr>
        </p:nvSpPr>
        <p:spPr bwMode="auto">
          <a:xfrm>
            <a:off x="685800" y="1361206"/>
            <a:ext cx="7772400" cy="500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285750" indent="-285750" algn="l">
              <a:buFont typeface="Wingdings" charset="2"/>
              <a:buChar char="§"/>
            </a:pPr>
            <a:r>
              <a:rPr lang="es-ES" sz="1800" dirty="0" smtClean="0">
                <a:solidFill>
                  <a:schemeClr val="tx2"/>
                </a:solidFill>
                <a:latin typeface="Arial"/>
                <a:cs typeface="Arial"/>
              </a:rPr>
              <a:t>Son los espacios para </a:t>
            </a:r>
            <a:r>
              <a:rPr lang="es-ES" sz="1800" b="1" dirty="0" smtClean="0">
                <a:solidFill>
                  <a:schemeClr val="tx2"/>
                </a:solidFill>
                <a:latin typeface="Arial"/>
                <a:cs typeface="Arial"/>
              </a:rPr>
              <a:t>presentar comunicaciones </a:t>
            </a:r>
            <a:r>
              <a:rPr lang="es-ES" sz="1800" dirty="0" smtClean="0">
                <a:solidFill>
                  <a:schemeClr val="tx2"/>
                </a:solidFill>
                <a:latin typeface="Arial"/>
                <a:cs typeface="Arial"/>
              </a:rPr>
              <a:t>científicas, realizar análisis y discutir los resultados</a:t>
            </a:r>
          </a:p>
          <a:p>
            <a:pPr marL="285750" indent="-285750" algn="l">
              <a:buFont typeface="Wingdings" charset="2"/>
              <a:buChar char="§"/>
            </a:pPr>
            <a:r>
              <a:rPr lang="es-ES" sz="1800" dirty="0" smtClean="0">
                <a:solidFill>
                  <a:schemeClr val="tx2"/>
                </a:solidFill>
                <a:latin typeface="Arial"/>
                <a:cs typeface="Arial"/>
              </a:rPr>
              <a:t>Los congresistas que presentan una comunicación lo hacen en uno o varios de los Grupos de Trabajo (</a:t>
            </a:r>
            <a:r>
              <a:rPr lang="es-ES" sz="1800" dirty="0" err="1" smtClean="0">
                <a:solidFill>
                  <a:schemeClr val="tx2"/>
                </a:solidFill>
                <a:latin typeface="Arial"/>
                <a:cs typeface="Arial"/>
              </a:rPr>
              <a:t>GTs</a:t>
            </a:r>
            <a:r>
              <a:rPr lang="es-ES" sz="1800" dirty="0" smtClean="0">
                <a:solidFill>
                  <a:schemeClr val="tx2"/>
                </a:solidFill>
                <a:latin typeface="Arial"/>
                <a:cs typeface="Arial"/>
              </a:rPr>
              <a:t>) </a:t>
            </a:r>
          </a:p>
          <a:p>
            <a:pPr marL="285750" indent="-285750" algn="l">
              <a:buFont typeface="Wingdings" charset="2"/>
              <a:buChar char="§"/>
            </a:pPr>
            <a:r>
              <a:rPr lang="es-ES" sz="1800" dirty="0" smtClean="0">
                <a:solidFill>
                  <a:schemeClr val="tx2"/>
                </a:solidFill>
                <a:latin typeface="Arial"/>
                <a:cs typeface="Arial"/>
              </a:rPr>
              <a:t>Las comunicaciones aceptadas por los grupos de trabajo, con sus correspondientes autorías, son la base para la organización de las sesiones y la elaboración del programa publicado </a:t>
            </a:r>
          </a:p>
          <a:p>
            <a:pPr marL="285750" indent="-285750" algn="l">
              <a:buFont typeface="Wingdings" charset="2"/>
              <a:buChar char="§"/>
            </a:pPr>
            <a:r>
              <a:rPr lang="es-ES" sz="1800" dirty="0" smtClean="0">
                <a:solidFill>
                  <a:schemeClr val="tx2"/>
                </a:solidFill>
                <a:latin typeface="Arial"/>
                <a:cs typeface="Arial"/>
              </a:rPr>
              <a:t>Los </a:t>
            </a:r>
            <a:r>
              <a:rPr lang="es-ES" sz="1800" dirty="0" err="1" smtClean="0">
                <a:solidFill>
                  <a:schemeClr val="tx2"/>
                </a:solidFill>
                <a:latin typeface="Arial"/>
                <a:cs typeface="Arial"/>
              </a:rPr>
              <a:t>GTs</a:t>
            </a:r>
            <a:r>
              <a:rPr lang="es-ES" sz="1800" dirty="0" smtClean="0">
                <a:solidFill>
                  <a:schemeClr val="tx2"/>
                </a:solidFill>
                <a:latin typeface="Arial"/>
                <a:cs typeface="Arial"/>
              </a:rPr>
              <a:t> del congreso se dividen en sesiones para presentación y discusión de comunicaciones (normalmente sesiones 1 h. y 45 min.)</a:t>
            </a:r>
          </a:p>
          <a:p>
            <a:pPr marL="285750" indent="-285750" algn="l">
              <a:buFont typeface="Wingdings" charset="2"/>
              <a:buChar char="§"/>
            </a:pPr>
            <a:r>
              <a:rPr lang="es-ES" sz="1800" dirty="0" smtClean="0">
                <a:solidFill>
                  <a:schemeClr val="tx2"/>
                </a:solidFill>
                <a:latin typeface="Arial"/>
                <a:cs typeface="Arial"/>
              </a:rPr>
              <a:t>La aparición en el programa del congreso está vinculada a la realización de comunicaciones en los </a:t>
            </a:r>
            <a:r>
              <a:rPr lang="es-ES" sz="1800" dirty="0" err="1" smtClean="0">
                <a:solidFill>
                  <a:schemeClr val="tx2"/>
                </a:solidFill>
                <a:latin typeface="Arial"/>
                <a:cs typeface="Arial"/>
              </a:rPr>
              <a:t>GTs</a:t>
            </a:r>
            <a:r>
              <a:rPr lang="es-ES" sz="1800" dirty="0" smtClean="0">
                <a:solidFill>
                  <a:schemeClr val="tx2"/>
                </a:solidFill>
                <a:latin typeface="Arial"/>
                <a:cs typeface="Arial"/>
              </a:rPr>
              <a:t> </a:t>
            </a:r>
          </a:p>
          <a:p>
            <a:pPr marL="285750" indent="-285750" algn="l">
              <a:buFont typeface="Wingdings" charset="2"/>
              <a:buChar char="§"/>
            </a:pPr>
            <a:r>
              <a:rPr lang="es-ES" sz="1800" dirty="0" smtClean="0">
                <a:solidFill>
                  <a:schemeClr val="tx2"/>
                </a:solidFill>
                <a:latin typeface="Arial"/>
                <a:cs typeface="Arial"/>
              </a:rPr>
              <a:t>Los inscritos en el congreso como asistentes pueden participar libremente en las sesiones de su elección </a:t>
            </a:r>
          </a:p>
          <a:p>
            <a:pPr marL="285750" indent="-285750" algn="l">
              <a:buFont typeface="Wingdings" charset="2"/>
              <a:buChar char="§"/>
            </a:pPr>
            <a:r>
              <a:rPr lang="es-ES" sz="1800" dirty="0" smtClean="0">
                <a:solidFill>
                  <a:schemeClr val="tx2"/>
                </a:solidFill>
                <a:latin typeface="Arial"/>
                <a:cs typeface="Arial"/>
              </a:rPr>
              <a:t>En el XIII Congreso existen 44 Grupos de Trabajo  </a:t>
            </a:r>
          </a:p>
          <a:p>
            <a:pPr marL="285750" indent="-285750" algn="l">
              <a:buFont typeface="Wingdings" charset="2"/>
              <a:buChar char="§"/>
            </a:pPr>
            <a:endParaRPr lang="es-ES" sz="1800" dirty="0">
              <a:solidFill>
                <a:srgbClr val="0000DE"/>
              </a:solidFill>
              <a:latin typeface="Arial"/>
              <a:cs typeface="Arial"/>
            </a:endParaRPr>
          </a:p>
          <a:p>
            <a:pPr marL="285750" indent="-285750" algn="l">
              <a:buFont typeface="Wingdings" charset="2"/>
              <a:buChar char="§"/>
            </a:pPr>
            <a:endParaRPr lang="es-ES" dirty="0">
              <a:solidFill>
                <a:srgbClr val="0000DE"/>
              </a:solidFill>
              <a:latin typeface="Arial"/>
              <a:cs typeface="Arial"/>
            </a:endParaRPr>
          </a:p>
        </p:txBody>
      </p:sp>
    </p:spTree>
    <p:extLst>
      <p:ext uri="{BB962C8B-B14F-4D97-AF65-F5344CB8AC3E}">
        <p14:creationId xmlns:p14="http://schemas.microsoft.com/office/powerpoint/2010/main" val="428311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80633"/>
            <a:ext cx="7772400" cy="8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Cómo se forman los Grupos de Trabajo  del  </a:t>
            </a:r>
            <a:r>
              <a:rPr lang="es-ES" sz="2800" b="1" dirty="0">
                <a:solidFill>
                  <a:srgbClr val="22228B"/>
                </a:solidFill>
                <a:latin typeface="Arial"/>
                <a:cs typeface="Arial"/>
              </a:rPr>
              <a:t>el Congreso Español de Sociología</a:t>
            </a:r>
          </a:p>
        </p:txBody>
      </p:sp>
      <p:sp>
        <p:nvSpPr>
          <p:cNvPr id="8" name="2 CuadroTexto"/>
          <p:cNvSpPr txBox="1">
            <a:spLocks noGrp="1" noChangeArrowheads="1"/>
          </p:cNvSpPr>
          <p:nvPr>
            <p:ph type="subTitle" idx="1"/>
          </p:nvPr>
        </p:nvSpPr>
        <p:spPr bwMode="auto">
          <a:xfrm>
            <a:off x="685800" y="1077970"/>
            <a:ext cx="777240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285750" indent="-285750" algn="l">
              <a:buFont typeface="Wingdings" charset="2"/>
              <a:buChar char="§"/>
            </a:pPr>
            <a:r>
              <a:rPr lang="es-ES" sz="1800" dirty="0" smtClean="0">
                <a:solidFill>
                  <a:schemeClr val="tx2"/>
                </a:solidFill>
                <a:latin typeface="Arial"/>
                <a:cs typeface="Arial"/>
              </a:rPr>
              <a:t>Los Comités de Investigación de la FES (principales especialidades de la sociología) forman la mayor parte de los </a:t>
            </a:r>
            <a:r>
              <a:rPr lang="es-ES" sz="1800" dirty="0" err="1" smtClean="0">
                <a:solidFill>
                  <a:schemeClr val="tx2"/>
                </a:solidFill>
                <a:latin typeface="Arial"/>
                <a:cs typeface="Arial"/>
              </a:rPr>
              <a:t>GTs</a:t>
            </a:r>
            <a:r>
              <a:rPr lang="es-ES" sz="1800" dirty="0" smtClean="0">
                <a:solidFill>
                  <a:schemeClr val="tx2"/>
                </a:solidFill>
                <a:latin typeface="Arial"/>
                <a:cs typeface="Arial"/>
              </a:rPr>
              <a:t> del Congreso </a:t>
            </a:r>
          </a:p>
          <a:p>
            <a:pPr marL="285750" indent="-285750" algn="l">
              <a:buFont typeface="Wingdings" charset="2"/>
              <a:buChar char="§"/>
            </a:pPr>
            <a:r>
              <a:rPr lang="es-ES" sz="1800" dirty="0" smtClean="0">
                <a:solidFill>
                  <a:schemeClr val="tx2"/>
                </a:solidFill>
                <a:latin typeface="Arial"/>
                <a:cs typeface="Arial"/>
              </a:rPr>
              <a:t>Se les suman los Grupos </a:t>
            </a:r>
            <a:r>
              <a:rPr lang="es-ES" sz="1800" dirty="0">
                <a:solidFill>
                  <a:schemeClr val="tx2"/>
                </a:solidFill>
                <a:latin typeface="Arial"/>
                <a:cs typeface="Arial"/>
              </a:rPr>
              <a:t>de Trabajo específicos </a:t>
            </a:r>
            <a:r>
              <a:rPr lang="es-ES" sz="1800" dirty="0" smtClean="0">
                <a:solidFill>
                  <a:schemeClr val="tx2"/>
                </a:solidFill>
                <a:latin typeface="Arial"/>
                <a:cs typeface="Arial"/>
              </a:rPr>
              <a:t>que funcionan sólo  en los congresos </a:t>
            </a:r>
          </a:p>
          <a:p>
            <a:pPr marL="285750" indent="-285750" algn="l">
              <a:buFont typeface="Wingdings" charset="2"/>
              <a:buChar char="§"/>
            </a:pPr>
            <a:r>
              <a:rPr lang="es-ES" sz="1800" dirty="0" smtClean="0">
                <a:solidFill>
                  <a:schemeClr val="tx2"/>
                </a:solidFill>
                <a:latin typeface="Arial"/>
                <a:cs typeface="Arial"/>
              </a:rPr>
              <a:t>Facilidades para </a:t>
            </a:r>
            <a:r>
              <a:rPr lang="es-ES" sz="1800" dirty="0" err="1" smtClean="0">
                <a:solidFill>
                  <a:schemeClr val="tx2"/>
                </a:solidFill>
                <a:latin typeface="Arial"/>
                <a:cs typeface="Arial"/>
              </a:rPr>
              <a:t>GTs</a:t>
            </a:r>
            <a:r>
              <a:rPr lang="es-ES" sz="1800" dirty="0" smtClean="0">
                <a:solidFill>
                  <a:schemeClr val="tx2"/>
                </a:solidFill>
                <a:latin typeface="Arial"/>
                <a:cs typeface="Arial"/>
              </a:rPr>
              <a:t> del congreso:   </a:t>
            </a:r>
          </a:p>
          <a:p>
            <a:pPr marL="1085850" lvl="1" indent="-342900" algn="l">
              <a:buFont typeface="Arial"/>
              <a:buChar char="•"/>
            </a:pPr>
            <a:r>
              <a:rPr lang="es-ES" sz="1800" dirty="0" smtClean="0">
                <a:solidFill>
                  <a:schemeClr val="tx2"/>
                </a:solidFill>
                <a:latin typeface="Arial"/>
                <a:cs typeface="Arial"/>
              </a:rPr>
              <a:t>«</a:t>
            </a:r>
            <a:r>
              <a:rPr lang="es-ES" sz="1800" dirty="0" err="1" smtClean="0">
                <a:solidFill>
                  <a:schemeClr val="tx2"/>
                </a:solidFill>
                <a:latin typeface="Arial"/>
                <a:cs typeface="Arial"/>
              </a:rPr>
              <a:t>Call</a:t>
            </a:r>
            <a:r>
              <a:rPr lang="es-ES" sz="1800" dirty="0" smtClean="0">
                <a:solidFill>
                  <a:schemeClr val="tx2"/>
                </a:solidFill>
                <a:latin typeface="Arial"/>
                <a:cs typeface="Arial"/>
              </a:rPr>
              <a:t> </a:t>
            </a:r>
            <a:r>
              <a:rPr lang="es-ES" sz="1800" dirty="0" err="1" smtClean="0">
                <a:solidFill>
                  <a:schemeClr val="tx2"/>
                </a:solidFill>
                <a:latin typeface="Arial"/>
                <a:cs typeface="Arial"/>
              </a:rPr>
              <a:t>for</a:t>
            </a:r>
            <a:r>
              <a:rPr lang="es-ES" sz="1800" dirty="0" smtClean="0">
                <a:solidFill>
                  <a:schemeClr val="tx2"/>
                </a:solidFill>
                <a:latin typeface="Arial"/>
                <a:cs typeface="Arial"/>
              </a:rPr>
              <a:t> </a:t>
            </a:r>
            <a:r>
              <a:rPr lang="es-ES" sz="1800" dirty="0" err="1" smtClean="0">
                <a:solidFill>
                  <a:schemeClr val="tx2"/>
                </a:solidFill>
                <a:latin typeface="Arial"/>
                <a:cs typeface="Arial"/>
              </a:rPr>
              <a:t>papers</a:t>
            </a:r>
            <a:r>
              <a:rPr lang="es-ES" sz="1800" dirty="0" smtClean="0">
                <a:solidFill>
                  <a:schemeClr val="tx2"/>
                </a:solidFill>
                <a:latin typeface="Arial"/>
                <a:cs typeface="Arial"/>
              </a:rPr>
              <a:t>», apartado </a:t>
            </a:r>
            <a:r>
              <a:rPr lang="es-ES" sz="1800" dirty="0">
                <a:solidFill>
                  <a:schemeClr val="tx2"/>
                </a:solidFill>
                <a:latin typeface="Arial"/>
                <a:cs typeface="Arial"/>
              </a:rPr>
              <a:t>web </a:t>
            </a:r>
            <a:r>
              <a:rPr lang="es-ES" sz="1800" dirty="0" smtClean="0">
                <a:solidFill>
                  <a:schemeClr val="tx2"/>
                </a:solidFill>
                <a:latin typeface="Arial"/>
                <a:cs typeface="Arial"/>
              </a:rPr>
              <a:t>y apoyo a la difusión</a:t>
            </a:r>
            <a:endParaRPr lang="es-ES" sz="1800" dirty="0">
              <a:solidFill>
                <a:schemeClr val="tx2"/>
              </a:solidFill>
              <a:latin typeface="Arial"/>
              <a:cs typeface="Arial"/>
            </a:endParaRPr>
          </a:p>
          <a:p>
            <a:pPr marL="1085850" lvl="1" indent="-342900" algn="l">
              <a:buFont typeface="Arial"/>
              <a:buChar char="•"/>
            </a:pPr>
            <a:r>
              <a:rPr lang="es-ES" sz="1800" dirty="0">
                <a:solidFill>
                  <a:schemeClr val="tx2"/>
                </a:solidFill>
                <a:latin typeface="Arial"/>
                <a:cs typeface="Arial"/>
              </a:rPr>
              <a:t>Aplicaciones para evaluación</a:t>
            </a:r>
          </a:p>
          <a:p>
            <a:pPr marL="1085850" lvl="1" indent="-342900" algn="l">
              <a:buFont typeface="Arial"/>
              <a:buChar char="•"/>
            </a:pPr>
            <a:r>
              <a:rPr lang="es-ES" sz="1800" dirty="0">
                <a:solidFill>
                  <a:schemeClr val="tx2"/>
                </a:solidFill>
                <a:latin typeface="Arial"/>
                <a:cs typeface="Arial"/>
              </a:rPr>
              <a:t>Publicación de </a:t>
            </a:r>
            <a:r>
              <a:rPr lang="es-ES" sz="1800" dirty="0" smtClean="0">
                <a:solidFill>
                  <a:schemeClr val="tx2"/>
                </a:solidFill>
                <a:latin typeface="Arial"/>
                <a:cs typeface="Arial"/>
              </a:rPr>
              <a:t>programa de sesiones, </a:t>
            </a:r>
            <a:r>
              <a:rPr lang="es-ES" sz="1800" dirty="0" err="1" smtClean="0">
                <a:solidFill>
                  <a:schemeClr val="tx2"/>
                </a:solidFill>
                <a:latin typeface="Arial"/>
                <a:cs typeface="Arial"/>
              </a:rPr>
              <a:t>abstracs</a:t>
            </a:r>
            <a:r>
              <a:rPr lang="es-ES" sz="1800" dirty="0" smtClean="0">
                <a:solidFill>
                  <a:schemeClr val="tx2"/>
                </a:solidFill>
                <a:latin typeface="Arial"/>
                <a:cs typeface="Arial"/>
              </a:rPr>
              <a:t> y textos cortos</a:t>
            </a:r>
            <a:endParaRPr lang="es-ES" sz="1800" dirty="0">
              <a:solidFill>
                <a:schemeClr val="tx2"/>
              </a:solidFill>
              <a:latin typeface="Arial"/>
              <a:cs typeface="Arial"/>
            </a:endParaRPr>
          </a:p>
          <a:p>
            <a:pPr marL="1085850" lvl="1" indent="-342900" algn="l">
              <a:buFont typeface="Arial"/>
              <a:buChar char="•"/>
            </a:pPr>
            <a:r>
              <a:rPr lang="es-ES" sz="1800" dirty="0" smtClean="0">
                <a:solidFill>
                  <a:schemeClr val="tx2"/>
                </a:solidFill>
                <a:latin typeface="Arial"/>
                <a:cs typeface="Arial"/>
              </a:rPr>
              <a:t>Salas, audiovisuales y asistencia en sede del congreso</a:t>
            </a:r>
          </a:p>
          <a:p>
            <a:pPr marL="285750" indent="-285750" algn="l">
              <a:buFont typeface="Wingdings" charset="2"/>
              <a:buChar char="§"/>
            </a:pPr>
            <a:r>
              <a:rPr lang="es-ES" sz="1800" dirty="0" smtClean="0">
                <a:solidFill>
                  <a:schemeClr val="tx2"/>
                </a:solidFill>
                <a:latin typeface="Arial"/>
                <a:cs typeface="Arial"/>
              </a:rPr>
              <a:t>Cada GT es dirigido por un coordinador y un equipo encargado de evaluar las comunicaciones y organizar las sesiones asignadas </a:t>
            </a:r>
          </a:p>
          <a:p>
            <a:pPr marL="285750" indent="-285750" algn="l">
              <a:buFont typeface="Wingdings" charset="2"/>
              <a:buChar char="§"/>
            </a:pPr>
            <a:r>
              <a:rPr lang="es-ES" sz="1800" dirty="0" smtClean="0">
                <a:solidFill>
                  <a:schemeClr val="tx2"/>
                </a:solidFill>
                <a:latin typeface="Arial"/>
                <a:cs typeface="Arial"/>
              </a:rPr>
              <a:t>Los coordinadores son nombrados por el Comité Ejecutivo de la FES, en consulta con el equipo del Comité del Investigación resultante en las elecciones del comité. El resto de equipos de </a:t>
            </a:r>
            <a:r>
              <a:rPr lang="es-ES" sz="1800" dirty="0" err="1" smtClean="0">
                <a:solidFill>
                  <a:schemeClr val="tx2"/>
                </a:solidFill>
                <a:latin typeface="Arial"/>
                <a:cs typeface="Arial"/>
              </a:rPr>
              <a:t>GTs</a:t>
            </a:r>
            <a:r>
              <a:rPr lang="es-ES" sz="1800" dirty="0" smtClean="0">
                <a:solidFill>
                  <a:schemeClr val="tx2"/>
                </a:solidFill>
                <a:latin typeface="Arial"/>
                <a:cs typeface="Arial"/>
              </a:rPr>
              <a:t> y Comités en fase de acreditación son nombrados directamente por el Comité Ejecutivo de la FES</a:t>
            </a:r>
            <a:endParaRPr lang="es-ES" sz="1800" dirty="0">
              <a:solidFill>
                <a:schemeClr val="tx2"/>
              </a:solidFill>
              <a:latin typeface="Arial"/>
              <a:cs typeface="Arial"/>
            </a:endParaRPr>
          </a:p>
        </p:txBody>
      </p:sp>
    </p:spTree>
    <p:extLst>
      <p:ext uri="{BB962C8B-B14F-4D97-AF65-F5344CB8AC3E}">
        <p14:creationId xmlns:p14="http://schemas.microsoft.com/office/powerpoint/2010/main" val="3317806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80633"/>
            <a:ext cx="7772400" cy="8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Presentación, evaluación y publicación  de comunicaciones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077970"/>
            <a:ext cx="7772400" cy="50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285750" indent="-285750" algn="l">
              <a:buFont typeface="Wingdings" charset="2"/>
              <a:buChar char="§"/>
            </a:pPr>
            <a:r>
              <a:rPr lang="es-ES" sz="1800" dirty="0" smtClean="0">
                <a:solidFill>
                  <a:schemeClr val="tx2"/>
                </a:solidFill>
                <a:latin typeface="Arial"/>
                <a:cs typeface="Arial"/>
              </a:rPr>
              <a:t>La </a:t>
            </a:r>
            <a:r>
              <a:rPr lang="es-ES" sz="1800" b="1" dirty="0" smtClean="0">
                <a:solidFill>
                  <a:schemeClr val="tx2"/>
                </a:solidFill>
                <a:latin typeface="Arial"/>
                <a:cs typeface="Arial"/>
              </a:rPr>
              <a:t>presentación de comunicaciones</a:t>
            </a:r>
            <a:r>
              <a:rPr lang="es-ES" sz="1800" dirty="0" smtClean="0">
                <a:solidFill>
                  <a:schemeClr val="tx2"/>
                </a:solidFill>
                <a:latin typeface="Arial"/>
                <a:cs typeface="Arial"/>
              </a:rPr>
              <a:t> tiene dos fases: presentación de </a:t>
            </a:r>
            <a:r>
              <a:rPr lang="es-ES" sz="1800" dirty="0" err="1" smtClean="0">
                <a:solidFill>
                  <a:schemeClr val="tx2"/>
                </a:solidFill>
                <a:latin typeface="Arial"/>
                <a:cs typeface="Arial"/>
              </a:rPr>
              <a:t>abstract</a:t>
            </a:r>
            <a:r>
              <a:rPr lang="es-ES" sz="1800" dirty="0" smtClean="0">
                <a:solidFill>
                  <a:schemeClr val="tx2"/>
                </a:solidFill>
                <a:latin typeface="Arial"/>
                <a:cs typeface="Arial"/>
              </a:rPr>
              <a:t> (250 palabras) y presentación de texto corto resumido o póster </a:t>
            </a:r>
          </a:p>
          <a:p>
            <a:pPr marL="285750" indent="-285750" algn="l">
              <a:buFont typeface="Wingdings" charset="2"/>
              <a:buChar char="§"/>
            </a:pPr>
            <a:r>
              <a:rPr lang="es-ES" sz="1800" b="1" dirty="0" smtClean="0">
                <a:solidFill>
                  <a:schemeClr val="tx2"/>
                </a:solidFill>
                <a:latin typeface="Arial"/>
                <a:cs typeface="Arial"/>
              </a:rPr>
              <a:t>Evaluación</a:t>
            </a:r>
            <a:r>
              <a:rPr lang="es-ES" sz="1800" dirty="0" smtClean="0">
                <a:solidFill>
                  <a:schemeClr val="tx2"/>
                </a:solidFill>
                <a:latin typeface="Arial"/>
                <a:cs typeface="Arial"/>
              </a:rPr>
              <a:t>: el coordinador de cada GT evalúa, acepta o rechaza las propuestas con la colaboración del equipo del GT </a:t>
            </a:r>
          </a:p>
          <a:p>
            <a:pPr marL="285750" indent="-285750" algn="l">
              <a:buFont typeface="Wingdings" charset="2"/>
              <a:buChar char="§"/>
            </a:pPr>
            <a:r>
              <a:rPr lang="es-ES" sz="1800" dirty="0" smtClean="0">
                <a:solidFill>
                  <a:schemeClr val="tx2"/>
                </a:solidFill>
                <a:latin typeface="Arial"/>
                <a:cs typeface="Arial"/>
              </a:rPr>
              <a:t>Las </a:t>
            </a:r>
            <a:r>
              <a:rPr lang="es-ES" sz="1800" b="1" dirty="0" smtClean="0">
                <a:solidFill>
                  <a:schemeClr val="tx2"/>
                </a:solidFill>
                <a:latin typeface="Arial"/>
                <a:cs typeface="Arial"/>
              </a:rPr>
              <a:t>comunicaciones aceptadas</a:t>
            </a:r>
            <a:r>
              <a:rPr lang="es-ES" sz="1800" dirty="0" smtClean="0">
                <a:solidFill>
                  <a:schemeClr val="tx2"/>
                </a:solidFill>
                <a:latin typeface="Arial"/>
                <a:cs typeface="Arial"/>
              </a:rPr>
              <a:t> se publican en el programa científico del congreso sólo con título y autores. Esta es una publicación de la FES con ISBN. Los </a:t>
            </a:r>
            <a:r>
              <a:rPr lang="es-ES" sz="1800" b="1" dirty="0" err="1" smtClean="0">
                <a:solidFill>
                  <a:schemeClr val="tx2"/>
                </a:solidFill>
                <a:latin typeface="Arial"/>
                <a:cs typeface="Arial"/>
              </a:rPr>
              <a:t>abstracts</a:t>
            </a:r>
            <a:r>
              <a:rPr lang="es-ES" sz="1800" dirty="0" smtClean="0">
                <a:solidFill>
                  <a:schemeClr val="tx2"/>
                </a:solidFill>
                <a:latin typeface="Arial"/>
                <a:cs typeface="Arial"/>
              </a:rPr>
              <a:t> quedan en la página web del congreso. Los </a:t>
            </a:r>
            <a:r>
              <a:rPr lang="es-ES" sz="1800" b="1" dirty="0" smtClean="0">
                <a:solidFill>
                  <a:schemeClr val="tx2"/>
                </a:solidFill>
                <a:latin typeface="Arial"/>
                <a:cs typeface="Arial"/>
              </a:rPr>
              <a:t>textos cortos</a:t>
            </a:r>
            <a:r>
              <a:rPr lang="es-ES" sz="1800" dirty="0" smtClean="0">
                <a:solidFill>
                  <a:schemeClr val="tx2"/>
                </a:solidFill>
                <a:latin typeface="Arial"/>
                <a:cs typeface="Arial"/>
              </a:rPr>
              <a:t> resumidos o </a:t>
            </a:r>
            <a:r>
              <a:rPr lang="es-ES" sz="1800" dirty="0" err="1" smtClean="0">
                <a:solidFill>
                  <a:schemeClr val="tx2"/>
                </a:solidFill>
                <a:latin typeface="Arial"/>
                <a:cs typeface="Arial"/>
              </a:rPr>
              <a:t>pósters</a:t>
            </a:r>
            <a:r>
              <a:rPr lang="es-ES" sz="1800" dirty="0" smtClean="0">
                <a:solidFill>
                  <a:schemeClr val="tx2"/>
                </a:solidFill>
                <a:latin typeface="Arial"/>
                <a:cs typeface="Arial"/>
              </a:rPr>
              <a:t> se publican provisionalmente para ofrecer información a  los congresistas, sin ISBN ni otros registros. </a:t>
            </a:r>
          </a:p>
          <a:p>
            <a:pPr marL="285750" indent="-285750" algn="l">
              <a:buFont typeface="Wingdings" charset="2"/>
              <a:buChar char="§"/>
            </a:pPr>
            <a:r>
              <a:rPr lang="es-ES" sz="1800" dirty="0" smtClean="0">
                <a:solidFill>
                  <a:schemeClr val="tx2"/>
                </a:solidFill>
                <a:latin typeface="Arial"/>
                <a:cs typeface="Arial"/>
              </a:rPr>
              <a:t>Para facilitar las </a:t>
            </a:r>
            <a:r>
              <a:rPr lang="es-ES" sz="1800" b="1" dirty="0" smtClean="0">
                <a:solidFill>
                  <a:schemeClr val="tx2"/>
                </a:solidFill>
                <a:latin typeface="Arial"/>
                <a:cs typeface="Arial"/>
              </a:rPr>
              <a:t>posibilidades de publicación</a:t>
            </a:r>
            <a:r>
              <a:rPr lang="es-ES" sz="1800" dirty="0" smtClean="0">
                <a:solidFill>
                  <a:schemeClr val="tx2"/>
                </a:solidFill>
                <a:latin typeface="Arial"/>
                <a:cs typeface="Arial"/>
              </a:rPr>
              <a:t>, los textos cortos se pueden retirar de la web del congreso. No van asociados a copyright ni a ninguna publicación de la FES o de terceros. Los autores tienen la propiedad de sus textos. Pueden utilizar libremente los textos en sus propias publicaciones sin conflicto con las comunicaciones al congreso.  </a:t>
            </a:r>
          </a:p>
          <a:p>
            <a:pPr marL="285750" indent="-285750" algn="l">
              <a:buFont typeface="Wingdings" charset="2"/>
              <a:buChar char="§"/>
            </a:pPr>
            <a:r>
              <a:rPr lang="es-ES" sz="1800" dirty="0" smtClean="0">
                <a:solidFill>
                  <a:schemeClr val="tx2"/>
                </a:solidFill>
                <a:latin typeface="Arial"/>
                <a:cs typeface="Arial"/>
              </a:rPr>
              <a:t>La organización del Congreso y los </a:t>
            </a:r>
            <a:r>
              <a:rPr lang="es-ES" sz="1800" dirty="0" err="1" smtClean="0">
                <a:solidFill>
                  <a:schemeClr val="tx2"/>
                </a:solidFill>
                <a:latin typeface="Arial"/>
                <a:cs typeface="Arial"/>
              </a:rPr>
              <a:t>GTs</a:t>
            </a:r>
            <a:r>
              <a:rPr lang="es-ES" sz="1800" dirty="0" smtClean="0">
                <a:solidFill>
                  <a:schemeClr val="tx2"/>
                </a:solidFill>
                <a:latin typeface="Arial"/>
                <a:cs typeface="Arial"/>
              </a:rPr>
              <a:t> organizan actividades y acuerdos con revistas y colecciones de libros dirigidas a facilitar las opciones de publicación posterior de las comunicaciones</a:t>
            </a:r>
            <a:endParaRPr lang="es-ES" sz="1800" dirty="0">
              <a:solidFill>
                <a:schemeClr val="tx2"/>
              </a:solidFill>
              <a:latin typeface="Arial"/>
              <a:cs typeface="Arial"/>
            </a:endParaRPr>
          </a:p>
        </p:txBody>
      </p:sp>
    </p:spTree>
    <p:extLst>
      <p:ext uri="{BB962C8B-B14F-4D97-AF65-F5344CB8AC3E}">
        <p14:creationId xmlns:p14="http://schemas.microsoft.com/office/powerpoint/2010/main" val="3363299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80633"/>
            <a:ext cx="7772400" cy="8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El Grupo de Trabajo «Estudiantes  de Sociología»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077970"/>
            <a:ext cx="7772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285750" indent="-285750" algn="l">
              <a:buFont typeface="Wingdings" charset="2"/>
              <a:buChar char="§"/>
            </a:pPr>
            <a:r>
              <a:rPr lang="es-ES" sz="1800" b="1" dirty="0" smtClean="0">
                <a:solidFill>
                  <a:schemeClr val="tx2"/>
                </a:solidFill>
                <a:latin typeface="Arial"/>
                <a:cs typeface="Arial"/>
              </a:rPr>
              <a:t>Objetivo</a:t>
            </a:r>
            <a:r>
              <a:rPr lang="es-ES" sz="1800" dirty="0" smtClean="0">
                <a:solidFill>
                  <a:schemeClr val="tx2"/>
                </a:solidFill>
                <a:latin typeface="Arial"/>
                <a:cs typeface="Arial"/>
              </a:rPr>
              <a:t>: forma de </a:t>
            </a:r>
            <a:r>
              <a:rPr lang="es-ES" sz="1800" b="1" dirty="0" smtClean="0">
                <a:solidFill>
                  <a:schemeClr val="tx2"/>
                </a:solidFill>
                <a:latin typeface="Arial"/>
                <a:cs typeface="Arial"/>
              </a:rPr>
              <a:t>socialización</a:t>
            </a:r>
            <a:r>
              <a:rPr lang="es-ES" sz="1800" dirty="0" smtClean="0">
                <a:solidFill>
                  <a:schemeClr val="tx2"/>
                </a:solidFill>
                <a:latin typeface="Arial"/>
                <a:cs typeface="Arial"/>
              </a:rPr>
              <a:t> en las prácticas de un congreso científico – profesional.  Se utiliza la misma organización y el mismo  sistema de evaluación, adatado a personas en situación de estudiante.   </a:t>
            </a:r>
          </a:p>
          <a:p>
            <a:pPr marL="285750" indent="-285750" algn="l">
              <a:buFont typeface="Wingdings" charset="2"/>
              <a:buChar char="§"/>
            </a:pPr>
            <a:r>
              <a:rPr lang="es-ES" sz="1800" b="1" dirty="0" smtClean="0">
                <a:solidFill>
                  <a:schemeClr val="tx2"/>
                </a:solidFill>
                <a:latin typeface="Arial"/>
                <a:cs typeface="Arial"/>
              </a:rPr>
              <a:t>A quién va dirigido: Estudiantes de grado y máster, </a:t>
            </a:r>
            <a:r>
              <a:rPr lang="es-ES" sz="1800" dirty="0" smtClean="0">
                <a:solidFill>
                  <a:schemeClr val="tx2"/>
                </a:solidFill>
                <a:latin typeface="Arial"/>
                <a:cs typeface="Arial"/>
              </a:rPr>
              <a:t>principalmente que estén trabajando en su</a:t>
            </a:r>
            <a:r>
              <a:rPr lang="es-ES" sz="1800" b="1" dirty="0" smtClean="0">
                <a:solidFill>
                  <a:schemeClr val="tx2"/>
                </a:solidFill>
                <a:latin typeface="Arial"/>
                <a:cs typeface="Arial"/>
              </a:rPr>
              <a:t> TFG y TFM</a:t>
            </a:r>
            <a:r>
              <a:rPr lang="es-ES" sz="1800" dirty="0" smtClean="0">
                <a:solidFill>
                  <a:schemeClr val="tx2"/>
                </a:solidFill>
                <a:latin typeface="Arial"/>
                <a:cs typeface="Arial"/>
              </a:rPr>
              <a:t>:  se recomienda utilizarlos como base para la presentación en el congreso.  (Avalado por el responsable de TFG ó TFM)</a:t>
            </a:r>
            <a:r>
              <a:rPr lang="es-ES" sz="1800" b="1" dirty="0" smtClean="0">
                <a:solidFill>
                  <a:schemeClr val="tx2"/>
                </a:solidFill>
                <a:latin typeface="Arial"/>
                <a:cs typeface="Arial"/>
              </a:rPr>
              <a:t>  </a:t>
            </a:r>
            <a:r>
              <a:rPr lang="es-ES" sz="1800" dirty="0" smtClean="0">
                <a:solidFill>
                  <a:schemeClr val="tx2"/>
                </a:solidFill>
                <a:latin typeface="Arial"/>
                <a:cs typeface="Arial"/>
              </a:rPr>
              <a:t> </a:t>
            </a:r>
          </a:p>
          <a:p>
            <a:pPr marL="285750" indent="-285750" algn="l">
              <a:buFont typeface="Wingdings" charset="2"/>
              <a:buChar char="§"/>
            </a:pPr>
            <a:r>
              <a:rPr lang="es-ES" sz="1800" b="1" dirty="0" smtClean="0">
                <a:solidFill>
                  <a:schemeClr val="tx2"/>
                </a:solidFill>
                <a:latin typeface="Arial"/>
                <a:cs typeface="Arial"/>
              </a:rPr>
              <a:t>Procedimiento</a:t>
            </a:r>
            <a:r>
              <a:rPr lang="es-ES" sz="1800" dirty="0" smtClean="0">
                <a:solidFill>
                  <a:schemeClr val="tx2"/>
                </a:solidFill>
                <a:latin typeface="Arial"/>
                <a:cs typeface="Arial"/>
              </a:rPr>
              <a:t>: envío de resumen de 250 palabras. Una vez aceptado, envío de texto corto de unas 2500 palabras, de acuerdo con las normas del congreso. Con evaluación y aceptación por coordinadores del GT</a:t>
            </a:r>
          </a:p>
          <a:p>
            <a:pPr marL="285750" indent="-285750" algn="l">
              <a:buFont typeface="Wingdings" charset="2"/>
              <a:buChar char="§"/>
            </a:pPr>
            <a:r>
              <a:rPr lang="es-ES" sz="1800" dirty="0" smtClean="0">
                <a:solidFill>
                  <a:schemeClr val="tx2"/>
                </a:solidFill>
                <a:latin typeface="Arial"/>
                <a:cs typeface="Arial"/>
              </a:rPr>
              <a:t>Las </a:t>
            </a:r>
            <a:r>
              <a:rPr lang="es-ES" sz="1800" b="1" dirty="0" smtClean="0">
                <a:solidFill>
                  <a:schemeClr val="tx2"/>
                </a:solidFill>
                <a:latin typeface="Arial"/>
                <a:cs typeface="Arial"/>
              </a:rPr>
              <a:t>comunicaciones aceptadas</a:t>
            </a:r>
            <a:r>
              <a:rPr lang="es-ES" sz="1800" dirty="0" smtClean="0">
                <a:solidFill>
                  <a:schemeClr val="tx2"/>
                </a:solidFill>
                <a:latin typeface="Arial"/>
                <a:cs typeface="Arial"/>
              </a:rPr>
              <a:t> se publican en el programa científico del congreso con título y autores. Esta es una publicación de la FES con ISBN.  </a:t>
            </a:r>
          </a:p>
          <a:p>
            <a:pPr marL="285750" indent="-285750" algn="l">
              <a:buFont typeface="Wingdings" charset="2"/>
              <a:buChar char="§"/>
            </a:pPr>
            <a:r>
              <a:rPr lang="es-ES" sz="1800" dirty="0" smtClean="0">
                <a:solidFill>
                  <a:schemeClr val="tx2"/>
                </a:solidFill>
                <a:latin typeface="Arial"/>
                <a:cs typeface="Arial"/>
              </a:rPr>
              <a:t>Ventajas para estudiantes: </a:t>
            </a:r>
            <a:r>
              <a:rPr lang="es-ES" sz="1800" b="1" dirty="0" smtClean="0">
                <a:solidFill>
                  <a:schemeClr val="tx2"/>
                </a:solidFill>
                <a:latin typeface="Arial"/>
                <a:cs typeface="Arial"/>
              </a:rPr>
              <a:t>precios reducidos</a:t>
            </a:r>
            <a:r>
              <a:rPr lang="es-ES" sz="1800" dirty="0" smtClean="0">
                <a:solidFill>
                  <a:schemeClr val="tx2"/>
                </a:solidFill>
                <a:latin typeface="Arial"/>
                <a:cs typeface="Arial"/>
              </a:rPr>
              <a:t> (50% de descuento en las inscripciones para estudiantes)  </a:t>
            </a:r>
            <a:r>
              <a:rPr lang="es-ES" sz="1800" b="1" dirty="0" smtClean="0">
                <a:solidFill>
                  <a:schemeClr val="tx2"/>
                </a:solidFill>
                <a:latin typeface="Arial"/>
                <a:cs typeface="Arial"/>
              </a:rPr>
              <a:t>Talleres</a:t>
            </a:r>
            <a:r>
              <a:rPr lang="es-ES" sz="1800" dirty="0" smtClean="0">
                <a:solidFill>
                  <a:schemeClr val="tx2"/>
                </a:solidFill>
                <a:latin typeface="Arial"/>
                <a:cs typeface="Arial"/>
              </a:rPr>
              <a:t> especiales para estudiantes. </a:t>
            </a:r>
            <a:r>
              <a:rPr lang="es-ES" sz="1800" b="1" dirty="0" smtClean="0">
                <a:solidFill>
                  <a:schemeClr val="tx2"/>
                </a:solidFill>
                <a:latin typeface="Arial"/>
                <a:cs typeface="Arial"/>
              </a:rPr>
              <a:t>Premio para los mejores trabajos</a:t>
            </a:r>
            <a:r>
              <a:rPr lang="es-ES" sz="1800" dirty="0" smtClean="0">
                <a:solidFill>
                  <a:schemeClr val="tx2"/>
                </a:solidFill>
                <a:latin typeface="Arial"/>
                <a:cs typeface="Arial"/>
              </a:rPr>
              <a:t> presentados y publicación de los premios en la RES. </a:t>
            </a:r>
            <a:endParaRPr lang="es-ES" sz="1800" dirty="0">
              <a:solidFill>
                <a:schemeClr val="tx2"/>
              </a:solidFill>
              <a:latin typeface="Arial"/>
              <a:cs typeface="Arial"/>
            </a:endParaRPr>
          </a:p>
        </p:txBody>
      </p:sp>
    </p:spTree>
    <p:extLst>
      <p:ext uri="{BB962C8B-B14F-4D97-AF65-F5344CB8AC3E}">
        <p14:creationId xmlns:p14="http://schemas.microsoft.com/office/powerpoint/2010/main" val="242963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80633"/>
            <a:ext cx="7772400" cy="8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Algunas recomendaciones importantes para personas que se inician en el congreso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077970"/>
            <a:ext cx="7772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285750" indent="-285750" algn="l">
              <a:buFont typeface="Wingdings" charset="2"/>
              <a:buChar char="§"/>
            </a:pPr>
            <a:r>
              <a:rPr lang="es-ES" sz="1800" b="1" dirty="0" smtClean="0">
                <a:solidFill>
                  <a:schemeClr val="tx2"/>
                </a:solidFill>
                <a:latin typeface="Arial"/>
                <a:cs typeface="Arial"/>
              </a:rPr>
              <a:t>Plazos</a:t>
            </a:r>
            <a:r>
              <a:rPr lang="es-ES" sz="1800" dirty="0" smtClean="0">
                <a:solidFill>
                  <a:schemeClr val="tx2"/>
                </a:solidFill>
                <a:latin typeface="Arial"/>
                <a:cs typeface="Arial"/>
              </a:rPr>
              <a:t>:  anota las fechas concretas </a:t>
            </a:r>
          </a:p>
          <a:p>
            <a:pPr marL="285750" indent="-285750" algn="l">
              <a:buFont typeface="Wingdings" charset="2"/>
              <a:buChar char="§"/>
            </a:pPr>
            <a:r>
              <a:rPr lang="es-ES" sz="1800" b="1" dirty="0" smtClean="0">
                <a:solidFill>
                  <a:schemeClr val="tx2"/>
                </a:solidFill>
                <a:latin typeface="Arial"/>
                <a:cs typeface="Arial"/>
              </a:rPr>
              <a:t>Temas: </a:t>
            </a:r>
            <a:r>
              <a:rPr lang="es-ES" sz="1800" dirty="0" smtClean="0">
                <a:solidFill>
                  <a:schemeClr val="tx2"/>
                </a:solidFill>
                <a:latin typeface="Arial"/>
                <a:cs typeface="Arial"/>
              </a:rPr>
              <a:t>mira los «</a:t>
            </a:r>
            <a:r>
              <a:rPr lang="es-ES" sz="1800" dirty="0" err="1" smtClean="0">
                <a:solidFill>
                  <a:schemeClr val="tx2"/>
                </a:solidFill>
                <a:latin typeface="Arial"/>
                <a:cs typeface="Arial"/>
              </a:rPr>
              <a:t>call</a:t>
            </a:r>
            <a:r>
              <a:rPr lang="es-ES" sz="1800" dirty="0" smtClean="0">
                <a:solidFill>
                  <a:schemeClr val="tx2"/>
                </a:solidFill>
                <a:latin typeface="Arial"/>
                <a:cs typeface="Arial"/>
              </a:rPr>
              <a:t> </a:t>
            </a:r>
            <a:r>
              <a:rPr lang="es-ES" sz="1800" dirty="0" err="1" smtClean="0">
                <a:solidFill>
                  <a:schemeClr val="tx2"/>
                </a:solidFill>
                <a:latin typeface="Arial"/>
                <a:cs typeface="Arial"/>
              </a:rPr>
              <a:t>for</a:t>
            </a:r>
            <a:r>
              <a:rPr lang="es-ES" sz="1800" dirty="0" smtClean="0">
                <a:solidFill>
                  <a:schemeClr val="tx2"/>
                </a:solidFill>
                <a:latin typeface="Arial"/>
                <a:cs typeface="Arial"/>
              </a:rPr>
              <a:t> </a:t>
            </a:r>
            <a:r>
              <a:rPr lang="es-ES" sz="1800" dirty="0" err="1" smtClean="0">
                <a:solidFill>
                  <a:schemeClr val="tx2"/>
                </a:solidFill>
                <a:latin typeface="Arial"/>
                <a:cs typeface="Arial"/>
              </a:rPr>
              <a:t>papers</a:t>
            </a:r>
            <a:r>
              <a:rPr lang="es-ES" sz="1800" dirty="0" smtClean="0">
                <a:solidFill>
                  <a:schemeClr val="tx2"/>
                </a:solidFill>
                <a:latin typeface="Arial"/>
                <a:cs typeface="Arial"/>
              </a:rPr>
              <a:t>» de los grupos de trabajo del congreso y elige la especialidad o grupo que más se adapte a tus intereses</a:t>
            </a:r>
          </a:p>
          <a:p>
            <a:pPr marL="285750" indent="-285750" algn="l">
              <a:buFont typeface="Wingdings" charset="2"/>
              <a:buChar char="§"/>
            </a:pPr>
            <a:r>
              <a:rPr lang="es-ES" sz="1800" b="1" dirty="0" smtClean="0">
                <a:solidFill>
                  <a:schemeClr val="tx2"/>
                </a:solidFill>
                <a:latin typeface="Arial"/>
                <a:cs typeface="Arial"/>
              </a:rPr>
              <a:t>Formatos</a:t>
            </a:r>
            <a:r>
              <a:rPr lang="es-ES" sz="1800" dirty="0" smtClean="0">
                <a:solidFill>
                  <a:schemeClr val="tx2"/>
                </a:solidFill>
                <a:latin typeface="Arial"/>
                <a:cs typeface="Arial"/>
              </a:rPr>
              <a:t>:   </a:t>
            </a:r>
            <a:r>
              <a:rPr lang="es-ES" sz="1800" b="1" i="1" dirty="0" smtClean="0">
                <a:solidFill>
                  <a:schemeClr val="tx2"/>
                </a:solidFill>
                <a:latin typeface="Arial"/>
                <a:cs typeface="Arial"/>
              </a:rPr>
              <a:t>Resumen -</a:t>
            </a:r>
            <a:r>
              <a:rPr lang="es-ES" sz="1800" dirty="0" smtClean="0">
                <a:solidFill>
                  <a:schemeClr val="tx2"/>
                </a:solidFill>
                <a:latin typeface="Arial"/>
                <a:cs typeface="Arial"/>
              </a:rPr>
              <a:t> debe tener 250 palabras.  Incluye información clara y de manera estructurada para que los responsables del grupo pueden entender tu aportación. </a:t>
            </a:r>
            <a:r>
              <a:rPr lang="es-ES" sz="1800" b="1" i="1" dirty="0" smtClean="0">
                <a:solidFill>
                  <a:schemeClr val="tx2"/>
                </a:solidFill>
                <a:latin typeface="Arial"/>
                <a:cs typeface="Arial"/>
              </a:rPr>
              <a:t>Texto completo</a:t>
            </a:r>
            <a:r>
              <a:rPr lang="es-ES" sz="1800" dirty="0" smtClean="0">
                <a:solidFill>
                  <a:schemeClr val="tx2"/>
                </a:solidFill>
                <a:latin typeface="Arial"/>
                <a:cs typeface="Arial"/>
              </a:rPr>
              <a:t> - prepara un texto corto de unas 2500 palabras que permita a los congresistas conocer tu trabajo y hacer críticas constructivas. Sigue la estructura recomendada </a:t>
            </a:r>
          </a:p>
          <a:p>
            <a:pPr marL="285750" indent="-285750" algn="l">
              <a:buFont typeface="Wingdings" charset="2"/>
              <a:buChar char="§"/>
            </a:pPr>
            <a:r>
              <a:rPr lang="es-ES" sz="1800" b="1" dirty="0" smtClean="0">
                <a:solidFill>
                  <a:schemeClr val="tx2"/>
                </a:solidFill>
                <a:latin typeface="Arial"/>
                <a:cs typeface="Arial"/>
              </a:rPr>
              <a:t>Presentación: </a:t>
            </a:r>
            <a:r>
              <a:rPr lang="es-ES" sz="1800" dirty="0" smtClean="0">
                <a:solidFill>
                  <a:schemeClr val="tx2"/>
                </a:solidFill>
                <a:latin typeface="Arial"/>
                <a:cs typeface="Arial"/>
              </a:rPr>
              <a:t> utiliza el congreso para mejorar tu trabajo. Realiza una presentación que permite a los demás hacer recomendaciones o sugerencias de cara a mejorar el escrito. Cuando termines, intenta escribir el texto como artículo o capítulo de libro. </a:t>
            </a:r>
          </a:p>
          <a:p>
            <a:pPr marL="285750" indent="-285750" algn="l">
              <a:buFont typeface="Wingdings" charset="2"/>
              <a:buChar char="§"/>
            </a:pPr>
            <a:r>
              <a:rPr lang="es-ES" sz="1800" b="1" dirty="0" smtClean="0">
                <a:solidFill>
                  <a:schemeClr val="tx2"/>
                </a:solidFill>
                <a:latin typeface="Arial"/>
                <a:cs typeface="Arial"/>
              </a:rPr>
              <a:t>Redes sociales y aprendizaje tácito</a:t>
            </a:r>
            <a:r>
              <a:rPr lang="es-ES" sz="1800" dirty="0" smtClean="0">
                <a:solidFill>
                  <a:schemeClr val="tx2"/>
                </a:solidFill>
                <a:latin typeface="Arial"/>
                <a:cs typeface="Arial"/>
              </a:rPr>
              <a:t>:  durante el congreso, intenta asistir a las sesiones de tu especialidad. Compara el nivel de tu trabajo con el de personas con experiencia. Intenta conocer a personas que trabajan en tu especialidad  </a:t>
            </a:r>
          </a:p>
          <a:p>
            <a:pPr marL="285750" indent="-285750" algn="l">
              <a:buFont typeface="Wingdings" charset="2"/>
              <a:buChar char="§"/>
            </a:pPr>
            <a:r>
              <a:rPr lang="es-ES" sz="1800" b="1" dirty="0" smtClean="0">
                <a:solidFill>
                  <a:schemeClr val="tx2"/>
                </a:solidFill>
                <a:latin typeface="Arial"/>
                <a:cs typeface="Arial"/>
              </a:rPr>
              <a:t>Formación:</a:t>
            </a:r>
            <a:r>
              <a:rPr lang="es-ES" sz="1800" dirty="0" smtClean="0">
                <a:solidFill>
                  <a:schemeClr val="tx2"/>
                </a:solidFill>
                <a:latin typeface="Arial"/>
                <a:cs typeface="Arial"/>
              </a:rPr>
              <a:t> asiste a los talleres y seminarios prácticos</a:t>
            </a:r>
            <a:endParaRPr lang="es-ES" sz="1800" dirty="0">
              <a:solidFill>
                <a:schemeClr val="tx2"/>
              </a:solidFill>
              <a:latin typeface="Arial"/>
              <a:cs typeface="Arial"/>
            </a:endParaRPr>
          </a:p>
        </p:txBody>
      </p:sp>
    </p:spTree>
    <p:extLst>
      <p:ext uri="{BB962C8B-B14F-4D97-AF65-F5344CB8AC3E}">
        <p14:creationId xmlns:p14="http://schemas.microsoft.com/office/powerpoint/2010/main" val="2415943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80633"/>
            <a:ext cx="7772400" cy="8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Fechas clave del Congreso Español de Sociología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032462"/>
            <a:ext cx="7772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r>
              <a:rPr lang="es-ES" sz="1600" b="1" u="sng" dirty="0" smtClean="0">
                <a:solidFill>
                  <a:schemeClr val="tx2"/>
                </a:solidFill>
              </a:rPr>
              <a:t>Presentación </a:t>
            </a:r>
            <a:r>
              <a:rPr lang="es-ES" sz="1600" b="1" u="sng" dirty="0">
                <a:solidFill>
                  <a:schemeClr val="tx2"/>
                </a:solidFill>
              </a:rPr>
              <a:t>de Resúmenes</a:t>
            </a:r>
            <a:r>
              <a:rPr lang="es-ES" sz="1600" dirty="0">
                <a:solidFill>
                  <a:schemeClr val="tx2"/>
                </a:solidFill>
              </a:rPr>
              <a:t/>
            </a:r>
            <a:br>
              <a:rPr lang="es-ES" sz="1600" dirty="0">
                <a:solidFill>
                  <a:schemeClr val="tx2"/>
                </a:solidFill>
              </a:rPr>
            </a:br>
            <a:r>
              <a:rPr lang="es-ES" sz="1600" dirty="0">
                <a:solidFill>
                  <a:schemeClr val="tx2"/>
                </a:solidFill>
              </a:rPr>
              <a:t>Plazo de envío: </a:t>
            </a:r>
            <a:r>
              <a:rPr lang="es-ES" sz="1600" b="1" dirty="0">
                <a:solidFill>
                  <a:schemeClr val="tx2"/>
                </a:solidFill>
              </a:rPr>
              <a:t>10 de septiembre al 15 de noviembre de 2018</a:t>
            </a:r>
            <a:r>
              <a:rPr lang="es-ES" sz="1600" dirty="0">
                <a:solidFill>
                  <a:schemeClr val="tx2"/>
                </a:solidFill>
              </a:rPr>
              <a:t/>
            </a:r>
            <a:br>
              <a:rPr lang="es-ES" sz="1600" dirty="0">
                <a:solidFill>
                  <a:schemeClr val="tx2"/>
                </a:solidFill>
              </a:rPr>
            </a:br>
            <a:r>
              <a:rPr lang="es-ES" sz="1600" dirty="0">
                <a:solidFill>
                  <a:schemeClr val="tx2"/>
                </a:solidFill>
              </a:rPr>
              <a:t>Confirmación de la aceptación: </a:t>
            </a:r>
            <a:r>
              <a:rPr lang="es-ES" sz="1600" b="1" dirty="0">
                <a:solidFill>
                  <a:schemeClr val="tx2"/>
                </a:solidFill>
              </a:rPr>
              <a:t>14 de enero de 2019</a:t>
            </a:r>
            <a:r>
              <a:rPr lang="es-ES" sz="1600" dirty="0">
                <a:solidFill>
                  <a:schemeClr val="tx2"/>
                </a:solidFill>
              </a:rPr>
              <a:t/>
            </a:r>
            <a:br>
              <a:rPr lang="es-ES" sz="1600" dirty="0">
                <a:solidFill>
                  <a:schemeClr val="tx2"/>
                </a:solidFill>
              </a:rPr>
            </a:br>
            <a:r>
              <a:rPr lang="es-ES" sz="1600" dirty="0">
                <a:solidFill>
                  <a:schemeClr val="tx2"/>
                </a:solidFill>
              </a:rPr>
              <a:t/>
            </a:r>
            <a:br>
              <a:rPr lang="es-ES" sz="1600" dirty="0">
                <a:solidFill>
                  <a:schemeClr val="tx2"/>
                </a:solidFill>
              </a:rPr>
            </a:br>
            <a:r>
              <a:rPr lang="es-ES" sz="1600" b="1" u="sng" dirty="0">
                <a:solidFill>
                  <a:schemeClr val="tx2"/>
                </a:solidFill>
              </a:rPr>
              <a:t>Presentación de Texto corto/Póster</a:t>
            </a:r>
            <a:r>
              <a:rPr lang="es-ES" sz="1600" dirty="0">
                <a:solidFill>
                  <a:schemeClr val="tx2"/>
                </a:solidFill>
              </a:rPr>
              <a:t/>
            </a:r>
            <a:br>
              <a:rPr lang="es-ES" sz="1600" dirty="0">
                <a:solidFill>
                  <a:schemeClr val="tx2"/>
                </a:solidFill>
              </a:rPr>
            </a:br>
            <a:r>
              <a:rPr lang="es-ES" sz="1600" dirty="0">
                <a:solidFill>
                  <a:schemeClr val="tx2"/>
                </a:solidFill>
              </a:rPr>
              <a:t>Plazo de envío: </a:t>
            </a:r>
            <a:r>
              <a:rPr lang="es-ES" sz="1600" b="1" dirty="0">
                <a:solidFill>
                  <a:schemeClr val="tx2"/>
                </a:solidFill>
              </a:rPr>
              <a:t>15 enero de 2019 a 15 marzo de 2019</a:t>
            </a:r>
            <a:r>
              <a:rPr lang="es-ES" sz="1600" dirty="0">
                <a:solidFill>
                  <a:schemeClr val="tx2"/>
                </a:solidFill>
              </a:rPr>
              <a:t/>
            </a:r>
            <a:br>
              <a:rPr lang="es-ES" sz="1600" dirty="0">
                <a:solidFill>
                  <a:schemeClr val="tx2"/>
                </a:solidFill>
              </a:rPr>
            </a:br>
            <a:r>
              <a:rPr lang="es-ES" sz="1600" dirty="0">
                <a:solidFill>
                  <a:schemeClr val="tx2"/>
                </a:solidFill>
              </a:rPr>
              <a:t>Confirmación de la aceptación: </a:t>
            </a:r>
            <a:r>
              <a:rPr lang="es-ES" sz="1600" b="1" dirty="0">
                <a:solidFill>
                  <a:schemeClr val="tx2"/>
                </a:solidFill>
              </a:rPr>
              <a:t>11 de abril de 2019</a:t>
            </a:r>
            <a:r>
              <a:rPr lang="es-ES" sz="1600" dirty="0">
                <a:solidFill>
                  <a:schemeClr val="tx2"/>
                </a:solidFill>
              </a:rPr>
              <a:t/>
            </a:r>
            <a:br>
              <a:rPr lang="es-ES" sz="1600" dirty="0">
                <a:solidFill>
                  <a:schemeClr val="tx2"/>
                </a:solidFill>
              </a:rPr>
            </a:br>
            <a:r>
              <a:rPr lang="es-ES" sz="1600" b="1" u="sng" dirty="0">
                <a:solidFill>
                  <a:schemeClr val="tx2"/>
                </a:solidFill>
              </a:rPr>
              <a:t/>
            </a:r>
            <a:br>
              <a:rPr lang="es-ES" sz="1600" b="1" u="sng" dirty="0">
                <a:solidFill>
                  <a:schemeClr val="tx2"/>
                </a:solidFill>
              </a:rPr>
            </a:br>
            <a:r>
              <a:rPr lang="es-ES" sz="1600" b="1" u="sng" dirty="0">
                <a:solidFill>
                  <a:schemeClr val="tx2"/>
                </a:solidFill>
              </a:rPr>
              <a:t>Inscripciones</a:t>
            </a:r>
            <a:r>
              <a:rPr lang="es-ES" sz="1600" dirty="0">
                <a:solidFill>
                  <a:schemeClr val="tx2"/>
                </a:solidFill>
              </a:rPr>
              <a:t/>
            </a:r>
            <a:br>
              <a:rPr lang="es-ES" sz="1600" dirty="0">
                <a:solidFill>
                  <a:schemeClr val="tx2"/>
                </a:solidFill>
              </a:rPr>
            </a:br>
            <a:r>
              <a:rPr lang="es-ES" sz="1600" dirty="0">
                <a:solidFill>
                  <a:schemeClr val="tx2"/>
                </a:solidFill>
              </a:rPr>
              <a:t>Apertura: </a:t>
            </a:r>
            <a:r>
              <a:rPr lang="es-ES" sz="1600" b="1" dirty="0">
                <a:solidFill>
                  <a:schemeClr val="tx2"/>
                </a:solidFill>
              </a:rPr>
              <a:t>8 de marzo de 2019</a:t>
            </a:r>
            <a:r>
              <a:rPr lang="es-ES" sz="1600" dirty="0">
                <a:solidFill>
                  <a:schemeClr val="tx2"/>
                </a:solidFill>
              </a:rPr>
              <a:t/>
            </a:r>
            <a:br>
              <a:rPr lang="es-ES" sz="1600" dirty="0">
                <a:solidFill>
                  <a:schemeClr val="tx2"/>
                </a:solidFill>
              </a:rPr>
            </a:br>
            <a:r>
              <a:rPr lang="es-ES" sz="1600" dirty="0">
                <a:solidFill>
                  <a:schemeClr val="tx2"/>
                </a:solidFill>
              </a:rPr>
              <a:t>Plazo para precio con descuento:</a:t>
            </a:r>
            <a:r>
              <a:rPr lang="es-ES" sz="1600" b="1" dirty="0">
                <a:solidFill>
                  <a:schemeClr val="tx2"/>
                </a:solidFill>
              </a:rPr>
              <a:t> 26 de abril de 2019</a:t>
            </a:r>
            <a:r>
              <a:rPr lang="es-ES" sz="1600" dirty="0">
                <a:solidFill>
                  <a:schemeClr val="tx2"/>
                </a:solidFill>
              </a:rPr>
              <a:t/>
            </a:r>
            <a:br>
              <a:rPr lang="es-ES" sz="1600" dirty="0">
                <a:solidFill>
                  <a:schemeClr val="tx2"/>
                </a:solidFill>
              </a:rPr>
            </a:br>
            <a:r>
              <a:rPr lang="es-ES" sz="1600" dirty="0">
                <a:solidFill>
                  <a:schemeClr val="tx2"/>
                </a:solidFill>
              </a:rPr>
              <a:t>Fecha límite de inscripción para aparecer en el programa: </a:t>
            </a:r>
            <a:r>
              <a:rPr lang="es-ES" sz="1600" b="1" dirty="0">
                <a:solidFill>
                  <a:schemeClr val="tx2"/>
                </a:solidFill>
              </a:rPr>
              <a:t>7 de mayo de 2019</a:t>
            </a:r>
            <a:r>
              <a:rPr lang="es-ES" sz="1600" dirty="0">
                <a:solidFill>
                  <a:schemeClr val="tx2"/>
                </a:solidFill>
              </a:rPr>
              <a:t/>
            </a:r>
            <a:br>
              <a:rPr lang="es-ES" sz="1600" dirty="0">
                <a:solidFill>
                  <a:schemeClr val="tx2"/>
                </a:solidFill>
              </a:rPr>
            </a:br>
            <a:r>
              <a:rPr lang="es-ES" sz="1600" dirty="0">
                <a:solidFill>
                  <a:schemeClr val="tx2"/>
                </a:solidFill>
              </a:rPr>
              <a:t> </a:t>
            </a:r>
            <a:br>
              <a:rPr lang="es-ES" sz="1600" dirty="0">
                <a:solidFill>
                  <a:schemeClr val="tx2"/>
                </a:solidFill>
              </a:rPr>
            </a:br>
            <a:r>
              <a:rPr lang="es-ES" sz="1600" b="1" u="sng" dirty="0">
                <a:solidFill>
                  <a:schemeClr val="tx2"/>
                </a:solidFill>
              </a:rPr>
              <a:t>Programa</a:t>
            </a:r>
            <a:r>
              <a:rPr lang="es-ES" sz="1600" dirty="0">
                <a:solidFill>
                  <a:schemeClr val="tx2"/>
                </a:solidFill>
              </a:rPr>
              <a:t/>
            </a:r>
            <a:br>
              <a:rPr lang="es-ES" sz="1600" dirty="0">
                <a:solidFill>
                  <a:schemeClr val="tx2"/>
                </a:solidFill>
              </a:rPr>
            </a:br>
            <a:r>
              <a:rPr lang="es-ES" sz="1600" dirty="0">
                <a:solidFill>
                  <a:schemeClr val="tx2"/>
                </a:solidFill>
              </a:rPr>
              <a:t>Publicación: </a:t>
            </a:r>
            <a:r>
              <a:rPr lang="es-ES" sz="1600" b="1" dirty="0">
                <a:solidFill>
                  <a:schemeClr val="tx2"/>
                </a:solidFill>
              </a:rPr>
              <a:t>22 de mayo de 2019</a:t>
            </a:r>
            <a:r>
              <a:rPr lang="es-ES" sz="1600" dirty="0">
                <a:solidFill>
                  <a:schemeClr val="tx2"/>
                </a:solidFill>
              </a:rPr>
              <a:t/>
            </a:r>
            <a:br>
              <a:rPr lang="es-ES" sz="1600" dirty="0">
                <a:solidFill>
                  <a:schemeClr val="tx2"/>
                </a:solidFill>
              </a:rPr>
            </a:br>
            <a:r>
              <a:rPr lang="es-ES" sz="1600" dirty="0">
                <a:solidFill>
                  <a:schemeClr val="tx2"/>
                </a:solidFill>
              </a:rPr>
              <a:t>Retirada de texto corto de la web por parte de autores (opcional):</a:t>
            </a:r>
            <a:r>
              <a:rPr lang="es-ES" sz="1600" b="1" dirty="0">
                <a:solidFill>
                  <a:schemeClr val="tx2"/>
                </a:solidFill>
              </a:rPr>
              <a:t> 10 de julio de 2019</a:t>
            </a:r>
            <a:endParaRPr lang="es-ES" sz="1600" dirty="0">
              <a:solidFill>
                <a:schemeClr val="tx2"/>
              </a:solidFill>
              <a:latin typeface="Arial"/>
              <a:cs typeface="Arial"/>
            </a:endParaRPr>
          </a:p>
        </p:txBody>
      </p:sp>
    </p:spTree>
    <p:extLst>
      <p:ext uri="{BB962C8B-B14F-4D97-AF65-F5344CB8AC3E}">
        <p14:creationId xmlns:p14="http://schemas.microsoft.com/office/powerpoint/2010/main" val="359738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47707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Qué </a:t>
            </a:r>
            <a:r>
              <a:rPr lang="es-ES" sz="2800" b="1" dirty="0" smtClean="0">
                <a:solidFill>
                  <a:srgbClr val="22228B"/>
                </a:solidFill>
                <a:latin typeface="Arial"/>
                <a:cs typeface="Arial"/>
              </a:rPr>
              <a:t>es la Federación Española de Sociología (FES)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512989"/>
            <a:ext cx="7772400"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342900" indent="-342900" algn="l">
              <a:buFont typeface="Wingdings" charset="2"/>
              <a:buChar char="§"/>
            </a:pPr>
            <a:r>
              <a:rPr lang="es-ES" sz="1800" b="1" dirty="0">
                <a:latin typeface="Verdana" pitchFamily="34" charset="0"/>
                <a:ea typeface="Verdana" pitchFamily="34" charset="0"/>
                <a:cs typeface="Verdana" pitchFamily="34" charset="0"/>
              </a:rPr>
              <a:t>La FES es la sociedad científica de la sociología</a:t>
            </a:r>
            <a:r>
              <a:rPr lang="es-ES" sz="1800" dirty="0">
                <a:latin typeface="Verdana" pitchFamily="34" charset="0"/>
                <a:ea typeface="Verdana" pitchFamily="34" charset="0"/>
                <a:cs typeface="Verdana" pitchFamily="34" charset="0"/>
              </a:rPr>
              <a:t> </a:t>
            </a:r>
            <a:r>
              <a:rPr lang="es-ES" sz="1800" b="1" dirty="0" smtClean="0">
                <a:latin typeface="Verdana" pitchFamily="34" charset="0"/>
                <a:ea typeface="Verdana" pitchFamily="34" charset="0"/>
                <a:cs typeface="Verdana" pitchFamily="34" charset="0"/>
              </a:rPr>
              <a:t>española</a:t>
            </a:r>
            <a:r>
              <a:rPr lang="es-ES" sz="1800" dirty="0" smtClean="0">
                <a:latin typeface="Verdana" pitchFamily="34" charset="0"/>
                <a:ea typeface="Verdana" pitchFamily="34" charset="0"/>
                <a:cs typeface="Verdana" pitchFamily="34" charset="0"/>
              </a:rPr>
              <a:t>.  Congrega a </a:t>
            </a:r>
            <a:r>
              <a:rPr lang="es-ES" sz="1800" dirty="0">
                <a:latin typeface="Verdana" pitchFamily="34" charset="0"/>
                <a:ea typeface="Verdana" pitchFamily="34" charset="0"/>
                <a:cs typeface="Verdana" pitchFamily="34" charset="0"/>
              </a:rPr>
              <a:t>más de 3.000 </a:t>
            </a:r>
            <a:r>
              <a:rPr lang="es-ES" sz="1800" dirty="0" smtClean="0">
                <a:latin typeface="Verdana" pitchFamily="34" charset="0"/>
                <a:ea typeface="Verdana" pitchFamily="34" charset="0"/>
                <a:cs typeface="Verdana" pitchFamily="34" charset="0"/>
              </a:rPr>
              <a:t>sociólogos/as. </a:t>
            </a:r>
          </a:p>
          <a:p>
            <a:pPr marL="342900" indent="-342900" algn="l">
              <a:buFont typeface="Wingdings" charset="2"/>
              <a:buChar char="§"/>
            </a:pPr>
            <a:r>
              <a:rPr lang="es-ES" sz="1800" dirty="0" smtClean="0">
                <a:latin typeface="Verdana" pitchFamily="34" charset="0"/>
                <a:ea typeface="Verdana" pitchFamily="34" charset="0"/>
                <a:cs typeface="Verdana" pitchFamily="34" charset="0"/>
              </a:rPr>
              <a:t>Tiene </a:t>
            </a:r>
            <a:r>
              <a:rPr lang="es-ES" sz="1800" dirty="0">
                <a:latin typeface="Verdana" pitchFamily="34" charset="0"/>
                <a:ea typeface="Verdana" pitchFamily="34" charset="0"/>
                <a:cs typeface="Verdana" pitchFamily="34" charset="0"/>
              </a:rPr>
              <a:t>la particularidad de disponer de un </a:t>
            </a:r>
            <a:r>
              <a:rPr lang="es-ES" sz="1800" b="1" dirty="0">
                <a:latin typeface="Verdana" pitchFamily="34" charset="0"/>
                <a:ea typeface="Verdana" pitchFamily="34" charset="0"/>
                <a:cs typeface="Verdana" pitchFamily="34" charset="0"/>
              </a:rPr>
              <a:t>modelo federal </a:t>
            </a:r>
            <a:r>
              <a:rPr lang="es-ES" sz="1800" b="1" dirty="0" smtClean="0">
                <a:latin typeface="Verdana" pitchFamily="34" charset="0"/>
                <a:ea typeface="Verdana" pitchFamily="34" charset="0"/>
                <a:cs typeface="Verdana" pitchFamily="34" charset="0"/>
              </a:rPr>
              <a:t>ampliado</a:t>
            </a:r>
            <a:r>
              <a:rPr lang="es-ES" sz="1800" dirty="0" smtClean="0">
                <a:latin typeface="Verdana" pitchFamily="34" charset="0"/>
                <a:ea typeface="Verdana" pitchFamily="34" charset="0"/>
                <a:cs typeface="Verdana" pitchFamily="34" charset="0"/>
              </a:rPr>
              <a:t>. Engloba a las </a:t>
            </a:r>
            <a:r>
              <a:rPr lang="es-ES" sz="1800" dirty="0">
                <a:latin typeface="Verdana" pitchFamily="34" charset="0"/>
                <a:ea typeface="Verdana" pitchFamily="34" charset="0"/>
                <a:cs typeface="Verdana" pitchFamily="34" charset="0"/>
              </a:rPr>
              <a:t>asociaciones de Sociología de las comunidades autónomas, departamentos y </a:t>
            </a:r>
            <a:r>
              <a:rPr lang="es-ES" sz="1800" dirty="0" smtClean="0">
                <a:latin typeface="Verdana" pitchFamily="34" charset="0"/>
                <a:ea typeface="Verdana" pitchFamily="34" charset="0"/>
                <a:cs typeface="Verdana" pitchFamily="34" charset="0"/>
              </a:rPr>
              <a:t>facultades  </a:t>
            </a:r>
            <a:r>
              <a:rPr lang="es-ES" sz="1800" dirty="0">
                <a:latin typeface="Verdana" pitchFamily="34" charset="0"/>
                <a:ea typeface="Verdana" pitchFamily="34" charset="0"/>
                <a:cs typeface="Verdana" pitchFamily="34" charset="0"/>
              </a:rPr>
              <a:t>universitarias, </a:t>
            </a:r>
            <a:r>
              <a:rPr lang="es-ES" sz="1800" dirty="0" smtClean="0">
                <a:latin typeface="Verdana" pitchFamily="34" charset="0"/>
                <a:ea typeface="Verdana" pitchFamily="34" charset="0"/>
                <a:cs typeface="Verdana" pitchFamily="34" charset="0"/>
              </a:rPr>
              <a:t>centros de </a:t>
            </a:r>
            <a:r>
              <a:rPr lang="es-ES" sz="1800" dirty="0">
                <a:latin typeface="Verdana" pitchFamily="34" charset="0"/>
                <a:ea typeface="Verdana" pitchFamily="34" charset="0"/>
                <a:cs typeface="Verdana" pitchFamily="34" charset="0"/>
              </a:rPr>
              <a:t>investigación, sociedades </a:t>
            </a:r>
            <a:r>
              <a:rPr lang="es-ES" sz="1800" dirty="0" smtClean="0">
                <a:latin typeface="Verdana" pitchFamily="34" charset="0"/>
                <a:ea typeface="Verdana" pitchFamily="34" charset="0"/>
                <a:cs typeface="Verdana" pitchFamily="34" charset="0"/>
              </a:rPr>
              <a:t>profesionales </a:t>
            </a:r>
            <a:r>
              <a:rPr lang="es-ES" sz="1800" dirty="0">
                <a:latin typeface="Verdana" pitchFamily="34" charset="0"/>
                <a:ea typeface="Verdana" pitchFamily="34" charset="0"/>
                <a:cs typeface="Verdana" pitchFamily="34" charset="0"/>
              </a:rPr>
              <a:t>del sector empresarial </a:t>
            </a:r>
            <a:r>
              <a:rPr lang="es-ES" sz="1800" dirty="0" smtClean="0">
                <a:latin typeface="Verdana" pitchFamily="34" charset="0"/>
                <a:ea typeface="Verdana" pitchFamily="34" charset="0"/>
                <a:cs typeface="Verdana" pitchFamily="34" charset="0"/>
              </a:rPr>
              <a:t>y socios individuales.</a:t>
            </a:r>
            <a:endParaRPr lang="es-ES" sz="1800" dirty="0">
              <a:latin typeface="Verdana" pitchFamily="34" charset="0"/>
              <a:ea typeface="Verdana" pitchFamily="34" charset="0"/>
              <a:cs typeface="Verdana" pitchFamily="34" charset="0"/>
            </a:endParaRPr>
          </a:p>
          <a:p>
            <a:pPr marL="342900" indent="-342900" algn="l">
              <a:buFont typeface="Wingdings" charset="2"/>
              <a:buChar char="§"/>
            </a:pPr>
            <a:r>
              <a:rPr lang="es-ES" sz="1800" dirty="0">
                <a:latin typeface="Verdana" pitchFamily="34" charset="0"/>
                <a:ea typeface="Verdana" pitchFamily="34" charset="0"/>
                <a:cs typeface="Verdana" pitchFamily="34" charset="0"/>
              </a:rPr>
              <a:t>Entre sus </a:t>
            </a:r>
            <a:r>
              <a:rPr lang="es-ES" sz="1800" b="1" dirty="0">
                <a:latin typeface="Verdana" pitchFamily="34" charset="0"/>
                <a:ea typeface="Verdana" pitchFamily="34" charset="0"/>
                <a:cs typeface="Verdana" pitchFamily="34" charset="0"/>
              </a:rPr>
              <a:t>principales funciones </a:t>
            </a:r>
            <a:r>
              <a:rPr lang="es-ES" sz="1800" dirty="0">
                <a:latin typeface="Verdana" pitchFamily="34" charset="0"/>
                <a:ea typeface="Verdana" pitchFamily="34" charset="0"/>
                <a:cs typeface="Verdana" pitchFamily="34" charset="0"/>
              </a:rPr>
              <a:t>se encuentran </a:t>
            </a:r>
            <a:r>
              <a:rPr lang="es-ES" sz="1800" dirty="0" smtClean="0">
                <a:latin typeface="Verdana" pitchFamily="34" charset="0"/>
                <a:ea typeface="Verdana" pitchFamily="34" charset="0"/>
                <a:cs typeface="Verdana" pitchFamily="34" charset="0"/>
              </a:rPr>
              <a:t>los  eventos  científicos y académicos, </a:t>
            </a:r>
            <a:r>
              <a:rPr lang="es-ES" sz="1800" dirty="0">
                <a:latin typeface="Verdana" pitchFamily="34" charset="0"/>
                <a:ea typeface="Verdana" pitchFamily="34" charset="0"/>
                <a:cs typeface="Verdana" pitchFamily="34" charset="0"/>
              </a:rPr>
              <a:t>la </a:t>
            </a:r>
            <a:r>
              <a:rPr lang="es-ES" sz="1800" dirty="0" smtClean="0">
                <a:latin typeface="Verdana" pitchFamily="34" charset="0"/>
                <a:ea typeface="Verdana" pitchFamily="34" charset="0"/>
                <a:cs typeface="Verdana" pitchFamily="34" charset="0"/>
              </a:rPr>
              <a:t>promoción de la investigación, </a:t>
            </a:r>
            <a:r>
              <a:rPr lang="es-ES" sz="1800" dirty="0">
                <a:latin typeface="Verdana" pitchFamily="34" charset="0"/>
                <a:ea typeface="Verdana" pitchFamily="34" charset="0"/>
                <a:cs typeface="Verdana" pitchFamily="34" charset="0"/>
              </a:rPr>
              <a:t>la </a:t>
            </a:r>
            <a:r>
              <a:rPr lang="es-ES" sz="1800" dirty="0" smtClean="0">
                <a:latin typeface="Verdana" pitchFamily="34" charset="0"/>
                <a:ea typeface="Verdana" pitchFamily="34" charset="0"/>
                <a:cs typeface="Verdana" pitchFamily="34" charset="0"/>
              </a:rPr>
              <a:t>divulgación, las publicaciones y la defensa </a:t>
            </a:r>
            <a:r>
              <a:rPr lang="es-ES" sz="1800" dirty="0">
                <a:latin typeface="Verdana" pitchFamily="34" charset="0"/>
                <a:ea typeface="Verdana" pitchFamily="34" charset="0"/>
                <a:cs typeface="Verdana" pitchFamily="34" charset="0"/>
              </a:rPr>
              <a:t>de la disciplina sociológica en ámbitos educativos, científicos o institucionales. </a:t>
            </a:r>
            <a:endParaRPr lang="es-ES" sz="1800" dirty="0" smtClean="0">
              <a:latin typeface="Verdana" pitchFamily="34" charset="0"/>
              <a:ea typeface="Verdana" pitchFamily="34" charset="0"/>
              <a:cs typeface="Verdana" pitchFamily="34" charset="0"/>
            </a:endParaRPr>
          </a:p>
          <a:p>
            <a:pPr marL="342900" indent="-342900" algn="l">
              <a:buFont typeface="Wingdings" charset="2"/>
              <a:buChar char="§"/>
            </a:pPr>
            <a:r>
              <a:rPr lang="es-ES" sz="1800" dirty="0" smtClean="0">
                <a:latin typeface="Verdana" pitchFamily="34" charset="0"/>
                <a:ea typeface="Verdana" pitchFamily="34" charset="0"/>
                <a:cs typeface="Verdana" pitchFamily="34" charset="0"/>
              </a:rPr>
              <a:t>Es </a:t>
            </a:r>
            <a:r>
              <a:rPr lang="es-ES" sz="1800" dirty="0">
                <a:latin typeface="Verdana" pitchFamily="34" charset="0"/>
                <a:ea typeface="Verdana" pitchFamily="34" charset="0"/>
                <a:cs typeface="Verdana" pitchFamily="34" charset="0"/>
              </a:rPr>
              <a:t>miembro de la </a:t>
            </a:r>
            <a:r>
              <a:rPr lang="es-ES" sz="1800" b="1" dirty="0" err="1">
                <a:latin typeface="Verdana" pitchFamily="34" charset="0"/>
                <a:ea typeface="Verdana" pitchFamily="34" charset="0"/>
                <a:cs typeface="Verdana" pitchFamily="34" charset="0"/>
              </a:rPr>
              <a:t>European</a:t>
            </a:r>
            <a:r>
              <a:rPr lang="es-ES" sz="1800" b="1" dirty="0">
                <a:latin typeface="Verdana" pitchFamily="34" charset="0"/>
                <a:ea typeface="Verdana" pitchFamily="34" charset="0"/>
                <a:cs typeface="Verdana" pitchFamily="34" charset="0"/>
              </a:rPr>
              <a:t> </a:t>
            </a:r>
            <a:r>
              <a:rPr lang="es-ES" sz="1800" b="1" dirty="0" err="1">
                <a:latin typeface="Verdana" pitchFamily="34" charset="0"/>
                <a:ea typeface="Verdana" pitchFamily="34" charset="0"/>
                <a:cs typeface="Verdana" pitchFamily="34" charset="0"/>
              </a:rPr>
              <a:t>Sociological</a:t>
            </a:r>
            <a:r>
              <a:rPr lang="es-ES" sz="1800" b="1" dirty="0">
                <a:latin typeface="Verdana" pitchFamily="34" charset="0"/>
                <a:ea typeface="Verdana" pitchFamily="34" charset="0"/>
                <a:cs typeface="Verdana" pitchFamily="34" charset="0"/>
              </a:rPr>
              <a:t> </a:t>
            </a:r>
            <a:r>
              <a:rPr lang="es-ES" sz="1800" b="1" dirty="0" err="1">
                <a:latin typeface="Verdana" pitchFamily="34" charset="0"/>
                <a:ea typeface="Verdana" pitchFamily="34" charset="0"/>
                <a:cs typeface="Verdana" pitchFamily="34" charset="0"/>
              </a:rPr>
              <a:t>Association</a:t>
            </a:r>
            <a:r>
              <a:rPr lang="es-ES" sz="1800" b="1" dirty="0">
                <a:latin typeface="Verdana" pitchFamily="34" charset="0"/>
                <a:ea typeface="Verdana" pitchFamily="34" charset="0"/>
                <a:cs typeface="Verdana" pitchFamily="34" charset="0"/>
              </a:rPr>
              <a:t> </a:t>
            </a:r>
            <a:r>
              <a:rPr lang="es-ES" sz="1800" dirty="0">
                <a:latin typeface="Verdana" pitchFamily="34" charset="0"/>
                <a:ea typeface="Verdana" pitchFamily="34" charset="0"/>
                <a:cs typeface="Verdana" pitchFamily="34" charset="0"/>
              </a:rPr>
              <a:t>(ESA) y de la </a:t>
            </a:r>
            <a:r>
              <a:rPr lang="es-ES" sz="1800" b="1" dirty="0">
                <a:latin typeface="Verdana" pitchFamily="34" charset="0"/>
                <a:ea typeface="Verdana" pitchFamily="34" charset="0"/>
                <a:cs typeface="Verdana" pitchFamily="34" charset="0"/>
              </a:rPr>
              <a:t>International </a:t>
            </a:r>
            <a:r>
              <a:rPr lang="es-ES" sz="1800" b="1" dirty="0" err="1">
                <a:latin typeface="Verdana" pitchFamily="34" charset="0"/>
                <a:ea typeface="Verdana" pitchFamily="34" charset="0"/>
                <a:cs typeface="Verdana" pitchFamily="34" charset="0"/>
              </a:rPr>
              <a:t>Sociological</a:t>
            </a:r>
            <a:r>
              <a:rPr lang="es-ES" sz="1800" b="1" dirty="0">
                <a:latin typeface="Verdana" pitchFamily="34" charset="0"/>
                <a:ea typeface="Verdana" pitchFamily="34" charset="0"/>
                <a:cs typeface="Verdana" pitchFamily="34" charset="0"/>
              </a:rPr>
              <a:t> </a:t>
            </a:r>
            <a:r>
              <a:rPr lang="es-ES" sz="1800" b="1" dirty="0" err="1">
                <a:latin typeface="Verdana" pitchFamily="34" charset="0"/>
                <a:ea typeface="Verdana" pitchFamily="34" charset="0"/>
                <a:cs typeface="Verdana" pitchFamily="34" charset="0"/>
              </a:rPr>
              <a:t>Association</a:t>
            </a:r>
            <a:r>
              <a:rPr lang="es-ES" sz="1800" b="1" dirty="0">
                <a:latin typeface="Verdana" pitchFamily="34" charset="0"/>
                <a:ea typeface="Verdana" pitchFamily="34" charset="0"/>
                <a:cs typeface="Verdana" pitchFamily="34" charset="0"/>
              </a:rPr>
              <a:t> </a:t>
            </a:r>
            <a:r>
              <a:rPr lang="es-ES" sz="1800" dirty="0">
                <a:latin typeface="Verdana" pitchFamily="34" charset="0"/>
                <a:ea typeface="Verdana" pitchFamily="34" charset="0"/>
                <a:cs typeface="Verdana" pitchFamily="34" charset="0"/>
              </a:rPr>
              <a:t>(ISA). </a:t>
            </a:r>
          </a:p>
          <a:p>
            <a:pPr algn="l"/>
            <a:r>
              <a:rPr lang="es-ES" dirty="0" smtClean="0">
                <a:solidFill>
                  <a:srgbClr val="0000D3"/>
                </a:solidFill>
                <a:latin typeface="Arial"/>
                <a:cs typeface="Arial"/>
              </a:rPr>
              <a:t>    </a:t>
            </a:r>
            <a:endParaRPr lang="es-ES" dirty="0">
              <a:solidFill>
                <a:srgbClr val="0000D3"/>
              </a:solidFill>
              <a:latin typeface="Arial"/>
              <a:cs typeface="Arial"/>
            </a:endParaRPr>
          </a:p>
          <a:p>
            <a:pPr algn="l"/>
            <a:endParaRPr lang="es-ES" dirty="0">
              <a:solidFill>
                <a:srgbClr val="0000D3"/>
              </a:solidFill>
              <a:latin typeface="Arial"/>
              <a:cs typeface="Arial"/>
            </a:endParaRPr>
          </a:p>
        </p:txBody>
      </p:sp>
    </p:spTree>
    <p:extLst>
      <p:ext uri="{BB962C8B-B14F-4D97-AF65-F5344CB8AC3E}">
        <p14:creationId xmlns:p14="http://schemas.microsoft.com/office/powerpoint/2010/main" val="2873548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47707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Los </a:t>
            </a:r>
            <a:r>
              <a:rPr lang="es-ES" sz="2800" b="1" dirty="0">
                <a:solidFill>
                  <a:srgbClr val="22228B"/>
                </a:solidFill>
                <a:latin typeface="Arial"/>
                <a:cs typeface="Arial"/>
              </a:rPr>
              <a:t>comités de investigación </a:t>
            </a:r>
            <a:r>
              <a:rPr lang="es-ES" sz="2800" b="1" dirty="0" smtClean="0">
                <a:solidFill>
                  <a:srgbClr val="22228B"/>
                </a:solidFill>
                <a:latin typeface="Arial"/>
                <a:cs typeface="Arial"/>
              </a:rPr>
              <a:t>de la FES</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60696"/>
            <a:ext cx="77724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342900" indent="-342900" algn="l">
              <a:buFont typeface="Wingdings" charset="2"/>
              <a:buChar char="§"/>
            </a:pPr>
            <a:r>
              <a:rPr lang="es-ES" sz="1800" dirty="0" smtClean="0">
                <a:solidFill>
                  <a:schemeClr val="tx2"/>
                </a:solidFill>
                <a:latin typeface="Arial"/>
                <a:cs typeface="Arial"/>
              </a:rPr>
              <a:t>Forman las </a:t>
            </a:r>
            <a:r>
              <a:rPr lang="es-ES" sz="1800" b="1" dirty="0" smtClean="0">
                <a:solidFill>
                  <a:schemeClr val="tx2"/>
                </a:solidFill>
                <a:latin typeface="Arial"/>
                <a:cs typeface="Arial"/>
              </a:rPr>
              <a:t>especialidades de referencia de la sociología</a:t>
            </a:r>
            <a:r>
              <a:rPr lang="es-ES" sz="1800" dirty="0" smtClean="0">
                <a:solidFill>
                  <a:schemeClr val="tx2"/>
                </a:solidFill>
                <a:latin typeface="Arial"/>
                <a:cs typeface="Arial"/>
              </a:rPr>
              <a:t>. A ellos se </a:t>
            </a:r>
            <a:r>
              <a:rPr lang="es-ES" sz="1800" b="1" dirty="0" smtClean="0">
                <a:solidFill>
                  <a:schemeClr val="tx2"/>
                </a:solidFill>
                <a:latin typeface="Arial"/>
                <a:cs typeface="Arial"/>
              </a:rPr>
              <a:t>afilian</a:t>
            </a:r>
            <a:r>
              <a:rPr lang="es-ES" sz="1800" dirty="0" smtClean="0">
                <a:solidFill>
                  <a:schemeClr val="tx2"/>
                </a:solidFill>
                <a:latin typeface="Arial"/>
                <a:cs typeface="Arial"/>
              </a:rPr>
              <a:t> los socios individuales de la FES y los socios de las Asociaciones Territoriales federadas.   </a:t>
            </a:r>
            <a:endParaRPr lang="es-ES" sz="1800" dirty="0">
              <a:solidFill>
                <a:schemeClr val="tx2"/>
              </a:solidFill>
              <a:latin typeface="Arial"/>
              <a:cs typeface="Arial"/>
            </a:endParaRPr>
          </a:p>
          <a:p>
            <a:pPr marL="342900" indent="-342900" algn="l">
              <a:buFont typeface="Wingdings" charset="2"/>
              <a:buChar char="§"/>
            </a:pPr>
            <a:r>
              <a:rPr lang="es-ES" sz="1800" dirty="0" smtClean="0">
                <a:solidFill>
                  <a:schemeClr val="tx2"/>
                </a:solidFill>
                <a:latin typeface="Arial"/>
                <a:cs typeface="Arial"/>
              </a:rPr>
              <a:t>Tienen </a:t>
            </a:r>
            <a:r>
              <a:rPr lang="es-ES" sz="1800" b="1" dirty="0" smtClean="0">
                <a:solidFill>
                  <a:schemeClr val="tx2"/>
                </a:solidFill>
                <a:latin typeface="Arial"/>
                <a:cs typeface="Arial"/>
              </a:rPr>
              <a:t>actividad permanente</a:t>
            </a:r>
            <a:r>
              <a:rPr lang="es-ES" sz="1800" dirty="0" smtClean="0">
                <a:solidFill>
                  <a:schemeClr val="tx2"/>
                </a:solidFill>
                <a:latin typeface="Arial"/>
                <a:cs typeface="Arial"/>
              </a:rPr>
              <a:t> además de los congresos, realizan elecciones y son los principales grupos que canalizan la actividad científica de la FES. </a:t>
            </a:r>
          </a:p>
          <a:p>
            <a:pPr marL="342900" indent="-342900" algn="l">
              <a:buFont typeface="Wingdings" charset="2"/>
              <a:buChar char="§"/>
            </a:pPr>
            <a:r>
              <a:rPr lang="es-ES" sz="1800" dirty="0" smtClean="0">
                <a:solidFill>
                  <a:schemeClr val="tx2"/>
                </a:solidFill>
                <a:latin typeface="Arial"/>
                <a:cs typeface="Arial"/>
              </a:rPr>
              <a:t>Forman</a:t>
            </a:r>
            <a:r>
              <a:rPr lang="es-ES" sz="1800" b="1" dirty="0" smtClean="0">
                <a:solidFill>
                  <a:schemeClr val="tx2"/>
                </a:solidFill>
                <a:latin typeface="Arial"/>
                <a:cs typeface="Arial"/>
              </a:rPr>
              <a:t> redes</a:t>
            </a:r>
            <a:r>
              <a:rPr lang="es-ES" sz="1800" dirty="0" smtClean="0">
                <a:solidFill>
                  <a:schemeClr val="tx2"/>
                </a:solidFill>
                <a:latin typeface="Arial"/>
                <a:cs typeface="Arial"/>
              </a:rPr>
              <a:t> </a:t>
            </a:r>
            <a:r>
              <a:rPr lang="es-ES" sz="1800" dirty="0">
                <a:solidFill>
                  <a:schemeClr val="tx2"/>
                </a:solidFill>
                <a:latin typeface="Arial"/>
                <a:cs typeface="Arial"/>
              </a:rPr>
              <a:t>y espacios de </a:t>
            </a:r>
            <a:r>
              <a:rPr lang="es-ES" sz="1800" b="1" dirty="0">
                <a:solidFill>
                  <a:schemeClr val="tx2"/>
                </a:solidFill>
                <a:latin typeface="Arial"/>
                <a:cs typeface="Arial"/>
              </a:rPr>
              <a:t>encuentro</a:t>
            </a:r>
            <a:r>
              <a:rPr lang="es-ES" sz="1800" dirty="0">
                <a:solidFill>
                  <a:schemeClr val="tx2"/>
                </a:solidFill>
                <a:latin typeface="Arial"/>
                <a:cs typeface="Arial"/>
              </a:rPr>
              <a:t> </a:t>
            </a:r>
            <a:r>
              <a:rPr lang="es-ES" sz="1800" dirty="0" smtClean="0">
                <a:solidFill>
                  <a:schemeClr val="tx2"/>
                </a:solidFill>
                <a:latin typeface="Arial"/>
                <a:cs typeface="Arial"/>
              </a:rPr>
              <a:t>en los que compartir las actividades de la especialidad profesional, como:</a:t>
            </a:r>
          </a:p>
          <a:p>
            <a:pPr marL="1085850" lvl="1" indent="-342900" algn="l">
              <a:buFont typeface="Arial"/>
              <a:buChar char="•"/>
            </a:pPr>
            <a:r>
              <a:rPr lang="es-ES" sz="1800" dirty="0" smtClean="0">
                <a:solidFill>
                  <a:schemeClr val="tx2"/>
                </a:solidFill>
                <a:latin typeface="Arial"/>
                <a:cs typeface="Arial"/>
              </a:rPr>
              <a:t>Reuniones </a:t>
            </a:r>
            <a:r>
              <a:rPr lang="es-ES" sz="1800" dirty="0">
                <a:solidFill>
                  <a:schemeClr val="tx2"/>
                </a:solidFill>
                <a:latin typeface="Arial"/>
                <a:cs typeface="Arial"/>
              </a:rPr>
              <a:t>y seminarios </a:t>
            </a:r>
            <a:r>
              <a:rPr lang="es-ES" sz="1800" dirty="0" smtClean="0">
                <a:solidFill>
                  <a:schemeClr val="tx2"/>
                </a:solidFill>
                <a:latin typeface="Arial"/>
                <a:cs typeface="Arial"/>
              </a:rPr>
              <a:t>científicos</a:t>
            </a:r>
            <a:endParaRPr lang="es-ES" sz="1800" dirty="0">
              <a:solidFill>
                <a:schemeClr val="tx2"/>
              </a:solidFill>
              <a:latin typeface="Arial"/>
              <a:cs typeface="Arial"/>
            </a:endParaRPr>
          </a:p>
          <a:p>
            <a:pPr marL="1085850" lvl="1" indent="-342900" algn="l">
              <a:buFont typeface="Arial"/>
              <a:buChar char="•"/>
            </a:pPr>
            <a:r>
              <a:rPr lang="es-ES" sz="1800" dirty="0" smtClean="0">
                <a:solidFill>
                  <a:schemeClr val="tx2"/>
                </a:solidFill>
                <a:latin typeface="Arial"/>
                <a:cs typeface="Arial"/>
              </a:rPr>
              <a:t>Publicaciones</a:t>
            </a:r>
          </a:p>
          <a:p>
            <a:pPr marL="1085850" lvl="1" indent="-342900" algn="l">
              <a:buFont typeface="Arial"/>
              <a:buChar char="•"/>
            </a:pPr>
            <a:r>
              <a:rPr lang="es-ES" sz="1800" dirty="0" smtClean="0">
                <a:solidFill>
                  <a:schemeClr val="tx2"/>
                </a:solidFill>
                <a:latin typeface="Arial"/>
                <a:cs typeface="Arial"/>
              </a:rPr>
              <a:t>Talleres </a:t>
            </a:r>
            <a:r>
              <a:rPr lang="es-ES" sz="1800" dirty="0">
                <a:solidFill>
                  <a:schemeClr val="tx2"/>
                </a:solidFill>
                <a:latin typeface="Arial"/>
                <a:cs typeface="Arial"/>
              </a:rPr>
              <a:t>de </a:t>
            </a:r>
            <a:r>
              <a:rPr lang="es-ES" sz="1800" dirty="0" smtClean="0">
                <a:solidFill>
                  <a:schemeClr val="tx2"/>
                </a:solidFill>
                <a:latin typeface="Arial"/>
                <a:cs typeface="Arial"/>
              </a:rPr>
              <a:t>formación</a:t>
            </a:r>
          </a:p>
          <a:p>
            <a:pPr marL="1085850" lvl="1" indent="-342900" algn="l">
              <a:buFont typeface="Arial"/>
              <a:buChar char="•"/>
            </a:pPr>
            <a:r>
              <a:rPr lang="es-ES" sz="1800" dirty="0" smtClean="0">
                <a:solidFill>
                  <a:schemeClr val="tx2"/>
                </a:solidFill>
                <a:latin typeface="Arial"/>
                <a:cs typeface="Arial"/>
              </a:rPr>
              <a:t>Eventos nacionales e internacionales</a:t>
            </a:r>
          </a:p>
          <a:p>
            <a:pPr marL="1085850" lvl="1" indent="-342900" algn="l">
              <a:buFont typeface="Arial"/>
              <a:buChar char="•"/>
            </a:pPr>
            <a:r>
              <a:rPr lang="es-ES" sz="1800" dirty="0" smtClean="0">
                <a:solidFill>
                  <a:schemeClr val="tx2"/>
                </a:solidFill>
                <a:latin typeface="Arial"/>
                <a:cs typeface="Arial"/>
              </a:rPr>
              <a:t>Oportunidades de empleo   </a:t>
            </a:r>
          </a:p>
          <a:p>
            <a:pPr marL="342900" indent="-342900" algn="l">
              <a:buFont typeface="Wingdings" charset="2"/>
              <a:buChar char="§"/>
            </a:pPr>
            <a:r>
              <a:rPr lang="es-ES" sz="1800" dirty="0" smtClean="0">
                <a:solidFill>
                  <a:schemeClr val="tx2"/>
                </a:solidFill>
                <a:latin typeface="Arial"/>
                <a:cs typeface="Arial"/>
              </a:rPr>
              <a:t>Para </a:t>
            </a:r>
            <a:r>
              <a:rPr lang="es-ES" sz="1800" dirty="0">
                <a:solidFill>
                  <a:schemeClr val="tx2"/>
                </a:solidFill>
                <a:latin typeface="Arial"/>
                <a:cs typeface="Arial"/>
              </a:rPr>
              <a:t>los </a:t>
            </a:r>
            <a:r>
              <a:rPr lang="es-ES" sz="1800" b="1" dirty="0">
                <a:solidFill>
                  <a:schemeClr val="tx2"/>
                </a:solidFill>
                <a:latin typeface="Arial"/>
                <a:cs typeface="Arial"/>
              </a:rPr>
              <a:t>jóvenes</a:t>
            </a:r>
            <a:r>
              <a:rPr lang="es-ES" sz="1800" dirty="0">
                <a:solidFill>
                  <a:schemeClr val="tx2"/>
                </a:solidFill>
                <a:latin typeface="Arial"/>
                <a:cs typeface="Arial"/>
              </a:rPr>
              <a:t> </a:t>
            </a:r>
            <a:r>
              <a:rPr lang="es-ES" sz="1800" dirty="0" smtClean="0">
                <a:solidFill>
                  <a:schemeClr val="tx2"/>
                </a:solidFill>
                <a:latin typeface="Arial"/>
                <a:cs typeface="Arial"/>
              </a:rPr>
              <a:t>investigadores son una vía para iniciarse </a:t>
            </a:r>
            <a:r>
              <a:rPr lang="es-ES" sz="1800" dirty="0">
                <a:solidFill>
                  <a:schemeClr val="tx2"/>
                </a:solidFill>
                <a:latin typeface="Arial"/>
                <a:cs typeface="Arial"/>
              </a:rPr>
              <a:t>en el conocimiento de una especialidad </a:t>
            </a:r>
            <a:r>
              <a:rPr lang="es-ES" sz="1800" dirty="0" smtClean="0">
                <a:solidFill>
                  <a:schemeClr val="tx2"/>
                </a:solidFill>
                <a:latin typeface="Arial"/>
                <a:cs typeface="Arial"/>
              </a:rPr>
              <a:t>y empezar a formar parte de una </a:t>
            </a:r>
            <a:r>
              <a:rPr lang="es-ES" sz="1800" dirty="0">
                <a:solidFill>
                  <a:schemeClr val="tx2"/>
                </a:solidFill>
                <a:latin typeface="Arial"/>
                <a:cs typeface="Arial"/>
              </a:rPr>
              <a:t>red profesional de especialistas.    </a:t>
            </a:r>
          </a:p>
          <a:p>
            <a:pPr algn="l"/>
            <a:endParaRPr lang="es-ES" dirty="0">
              <a:solidFill>
                <a:srgbClr val="0000D3"/>
              </a:solidFill>
              <a:latin typeface="Arial"/>
              <a:cs typeface="Arial"/>
            </a:endParaRPr>
          </a:p>
        </p:txBody>
      </p:sp>
    </p:spTree>
    <p:extLst>
      <p:ext uri="{BB962C8B-B14F-4D97-AF65-F5344CB8AC3E}">
        <p14:creationId xmlns:p14="http://schemas.microsoft.com/office/powerpoint/2010/main" val="3450643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09081"/>
            <a:ext cx="7772400" cy="108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Servicios de la FES a los comités de investigación  </a:t>
            </a:r>
          </a:p>
        </p:txBody>
      </p:sp>
      <p:sp>
        <p:nvSpPr>
          <p:cNvPr id="8" name="2 CuadroTexto"/>
          <p:cNvSpPr txBox="1">
            <a:spLocks noGrp="1" noChangeArrowheads="1"/>
          </p:cNvSpPr>
          <p:nvPr>
            <p:ph type="subTitle" idx="1"/>
          </p:nvPr>
        </p:nvSpPr>
        <p:spPr bwMode="auto">
          <a:xfrm>
            <a:off x="685800" y="1330102"/>
            <a:ext cx="7995020" cy="48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285750" indent="-285750" algn="l">
              <a:buFont typeface="Wingdings" charset="2"/>
              <a:buChar char="§"/>
            </a:pPr>
            <a:r>
              <a:rPr lang="es-ES" dirty="0" smtClean="0">
                <a:solidFill>
                  <a:schemeClr val="tx2"/>
                </a:solidFill>
                <a:latin typeface="Arial"/>
                <a:cs typeface="Arial"/>
              </a:rPr>
              <a:t>Sitio </a:t>
            </a:r>
            <a:r>
              <a:rPr lang="es-ES" b="1" dirty="0">
                <a:solidFill>
                  <a:schemeClr val="tx2"/>
                </a:solidFill>
                <a:latin typeface="Arial"/>
                <a:cs typeface="Arial"/>
              </a:rPr>
              <a:t>web</a:t>
            </a:r>
            <a:r>
              <a:rPr lang="es-ES" dirty="0">
                <a:solidFill>
                  <a:schemeClr val="tx2"/>
                </a:solidFill>
                <a:latin typeface="Arial"/>
                <a:cs typeface="Arial"/>
              </a:rPr>
              <a:t> a disposición de cada comité para el desarrollo de sus </a:t>
            </a:r>
            <a:r>
              <a:rPr lang="es-ES" dirty="0" smtClean="0">
                <a:solidFill>
                  <a:schemeClr val="tx2"/>
                </a:solidFill>
                <a:latin typeface="Arial"/>
                <a:cs typeface="Arial"/>
              </a:rPr>
              <a:t>actividades: </a:t>
            </a:r>
            <a:endParaRPr lang="es-ES_tradnl" sz="1600" dirty="0">
              <a:solidFill>
                <a:schemeClr val="tx2"/>
              </a:solidFill>
            </a:endParaRPr>
          </a:p>
          <a:p>
            <a:pPr algn="l"/>
            <a:r>
              <a:rPr lang="pt-BR" sz="1600" dirty="0" smtClean="0">
                <a:solidFill>
                  <a:schemeClr val="tx2"/>
                </a:solidFill>
                <a:hlinkClick r:id="rId4"/>
              </a:rPr>
              <a:t>http</a:t>
            </a:r>
            <a:r>
              <a:rPr lang="pt-BR" sz="1600" dirty="0">
                <a:solidFill>
                  <a:schemeClr val="tx2"/>
                </a:solidFill>
                <a:hlinkClick r:id="rId4"/>
              </a:rPr>
              <a:t>://www.fes-sociologia.com/d-comites-de-investigacion/cat/67</a:t>
            </a:r>
            <a:r>
              <a:rPr lang="pt-BR" sz="1600" dirty="0" smtClean="0">
                <a:solidFill>
                  <a:schemeClr val="tx2"/>
                </a:solidFill>
                <a:hlinkClick r:id="rId4"/>
              </a:rPr>
              <a:t>/</a:t>
            </a:r>
            <a:endParaRPr lang="pt-BR" sz="1600" dirty="0" smtClean="0">
              <a:solidFill>
                <a:schemeClr val="tx2"/>
              </a:solidFill>
            </a:endParaRPr>
          </a:p>
          <a:p>
            <a:pPr algn="l"/>
            <a:r>
              <a:rPr lang="es-ES_tradnl" sz="1600" dirty="0">
                <a:solidFill>
                  <a:schemeClr val="tx2"/>
                </a:solidFill>
                <a:hlinkClick r:id="rId5"/>
              </a:rPr>
              <a:t>http://www.fes-sociologia.com/sociologia-de-la-educacion/comites/13</a:t>
            </a:r>
            <a:r>
              <a:rPr lang="es-ES_tradnl" sz="1600" dirty="0" smtClean="0">
                <a:solidFill>
                  <a:schemeClr val="tx2"/>
                </a:solidFill>
                <a:hlinkClick r:id="rId5"/>
              </a:rPr>
              <a:t>/</a:t>
            </a:r>
            <a:endParaRPr lang="es-ES_tradnl" sz="1600" dirty="0" smtClean="0">
              <a:solidFill>
                <a:schemeClr val="tx2"/>
              </a:solidFill>
            </a:endParaRPr>
          </a:p>
          <a:p>
            <a:pPr algn="l"/>
            <a:endParaRPr lang="es-ES" dirty="0">
              <a:solidFill>
                <a:schemeClr val="tx2"/>
              </a:solidFill>
              <a:latin typeface="Arial"/>
              <a:cs typeface="Arial"/>
            </a:endParaRPr>
          </a:p>
          <a:p>
            <a:pPr marL="285750" indent="-285750" algn="l">
              <a:buFont typeface="Wingdings" charset="2"/>
              <a:buChar char="§"/>
            </a:pPr>
            <a:r>
              <a:rPr lang="es-ES" dirty="0" smtClean="0">
                <a:solidFill>
                  <a:schemeClr val="tx2"/>
                </a:solidFill>
                <a:latin typeface="Arial"/>
                <a:cs typeface="Arial"/>
              </a:rPr>
              <a:t>Servicios </a:t>
            </a:r>
            <a:r>
              <a:rPr lang="es-ES" dirty="0">
                <a:solidFill>
                  <a:schemeClr val="tx2"/>
                </a:solidFill>
                <a:latin typeface="Arial"/>
                <a:cs typeface="Arial"/>
              </a:rPr>
              <a:t>del </a:t>
            </a:r>
            <a:r>
              <a:rPr lang="es-ES" b="1" dirty="0">
                <a:solidFill>
                  <a:schemeClr val="tx2"/>
                </a:solidFill>
                <a:latin typeface="Arial"/>
                <a:cs typeface="Arial"/>
              </a:rPr>
              <a:t>Gabinete de Comunicación</a:t>
            </a:r>
            <a:r>
              <a:rPr lang="es-ES" dirty="0">
                <a:solidFill>
                  <a:schemeClr val="tx2"/>
                </a:solidFill>
                <a:latin typeface="Arial"/>
                <a:cs typeface="Arial"/>
              </a:rPr>
              <a:t> de FES</a:t>
            </a:r>
            <a:r>
              <a:rPr lang="es-ES" dirty="0" smtClean="0">
                <a:solidFill>
                  <a:schemeClr val="tx2"/>
                </a:solidFill>
                <a:latin typeface="Arial"/>
                <a:cs typeface="Arial"/>
              </a:rPr>
              <a:t>.</a:t>
            </a:r>
          </a:p>
          <a:p>
            <a:pPr marL="285750" indent="-285750" algn="l">
              <a:buFont typeface="Wingdings" charset="2"/>
              <a:buChar char="§"/>
            </a:pPr>
            <a:endParaRPr lang="es-ES" dirty="0">
              <a:solidFill>
                <a:schemeClr val="tx2"/>
              </a:solidFill>
              <a:latin typeface="Arial"/>
              <a:cs typeface="Arial"/>
            </a:endParaRPr>
          </a:p>
          <a:p>
            <a:pPr marL="285750" indent="-285750" algn="l">
              <a:buFont typeface="Wingdings" charset="2"/>
              <a:buChar char="§"/>
            </a:pPr>
            <a:r>
              <a:rPr lang="es-ES" dirty="0" smtClean="0">
                <a:solidFill>
                  <a:schemeClr val="tx2"/>
                </a:solidFill>
                <a:latin typeface="Arial"/>
                <a:cs typeface="Arial"/>
              </a:rPr>
              <a:t>Apoyo a la </a:t>
            </a:r>
            <a:r>
              <a:rPr lang="es-ES" dirty="0">
                <a:solidFill>
                  <a:schemeClr val="tx2"/>
                </a:solidFill>
                <a:latin typeface="Arial"/>
                <a:cs typeface="Arial"/>
              </a:rPr>
              <a:t>realización de </a:t>
            </a:r>
            <a:r>
              <a:rPr lang="es-ES" b="1" dirty="0">
                <a:solidFill>
                  <a:schemeClr val="tx2"/>
                </a:solidFill>
                <a:latin typeface="Arial"/>
                <a:cs typeface="Arial"/>
              </a:rPr>
              <a:t>publicaciones</a:t>
            </a:r>
            <a:r>
              <a:rPr lang="es-ES" dirty="0">
                <a:solidFill>
                  <a:schemeClr val="tx2"/>
                </a:solidFill>
                <a:latin typeface="Arial"/>
                <a:cs typeface="Arial"/>
              </a:rPr>
              <a:t> </a:t>
            </a:r>
            <a:r>
              <a:rPr lang="es-ES" dirty="0" smtClean="0">
                <a:solidFill>
                  <a:schemeClr val="tx2"/>
                </a:solidFill>
                <a:latin typeface="Arial"/>
                <a:cs typeface="Arial"/>
              </a:rPr>
              <a:t>de </a:t>
            </a:r>
            <a:r>
              <a:rPr lang="es-ES" dirty="0">
                <a:solidFill>
                  <a:schemeClr val="tx2"/>
                </a:solidFill>
                <a:latin typeface="Arial"/>
                <a:cs typeface="Arial"/>
              </a:rPr>
              <a:t>comités que generen producción científica de calidad en sus eventos inter </a:t>
            </a:r>
            <a:r>
              <a:rPr lang="es-ES" dirty="0" smtClean="0">
                <a:solidFill>
                  <a:schemeClr val="tx2"/>
                </a:solidFill>
                <a:latin typeface="Arial"/>
                <a:cs typeface="Arial"/>
              </a:rPr>
              <a:t>congresos.</a:t>
            </a:r>
          </a:p>
          <a:p>
            <a:pPr algn="l"/>
            <a:endParaRPr lang="es-ES" dirty="0">
              <a:solidFill>
                <a:schemeClr val="tx2"/>
              </a:solidFill>
              <a:latin typeface="Arial"/>
              <a:cs typeface="Arial"/>
            </a:endParaRPr>
          </a:p>
          <a:p>
            <a:pPr marL="285750" indent="-285750" algn="l">
              <a:buFont typeface="Wingdings" charset="2"/>
              <a:buChar char="§"/>
            </a:pPr>
            <a:r>
              <a:rPr lang="es-ES" dirty="0" smtClean="0">
                <a:solidFill>
                  <a:schemeClr val="tx2"/>
                </a:solidFill>
                <a:latin typeface="Arial"/>
                <a:cs typeface="Arial"/>
              </a:rPr>
              <a:t>Ayuda </a:t>
            </a:r>
            <a:r>
              <a:rPr lang="es-ES" dirty="0">
                <a:solidFill>
                  <a:schemeClr val="tx2"/>
                </a:solidFill>
                <a:latin typeface="Arial"/>
                <a:cs typeface="Arial"/>
              </a:rPr>
              <a:t>a la </a:t>
            </a:r>
            <a:r>
              <a:rPr lang="es-ES" b="1" dirty="0" smtClean="0">
                <a:solidFill>
                  <a:schemeClr val="tx2"/>
                </a:solidFill>
                <a:latin typeface="Arial"/>
                <a:cs typeface="Arial"/>
              </a:rPr>
              <a:t>internacionalización</a:t>
            </a:r>
            <a:r>
              <a:rPr lang="es-ES" dirty="0" smtClean="0">
                <a:solidFill>
                  <a:schemeClr val="tx2"/>
                </a:solidFill>
                <a:latin typeface="Arial"/>
                <a:cs typeface="Arial"/>
              </a:rPr>
              <a:t> a través de ISA, ESA y actividades con asociaciones de sociología de otros países</a:t>
            </a:r>
          </a:p>
          <a:p>
            <a:pPr marL="285750" indent="-285750" algn="l">
              <a:buFont typeface="Wingdings" charset="2"/>
              <a:buChar char="§"/>
            </a:pPr>
            <a:endParaRPr lang="es-ES" dirty="0">
              <a:solidFill>
                <a:schemeClr val="tx2"/>
              </a:solidFill>
              <a:latin typeface="Arial"/>
              <a:cs typeface="Arial"/>
            </a:endParaRPr>
          </a:p>
          <a:p>
            <a:pPr marL="285750" indent="-285750" algn="l">
              <a:buFont typeface="Wingdings" charset="2"/>
              <a:buChar char="§"/>
            </a:pPr>
            <a:r>
              <a:rPr lang="es-ES" b="1" dirty="0" smtClean="0">
                <a:solidFill>
                  <a:schemeClr val="tx2"/>
                </a:solidFill>
                <a:latin typeface="Arial"/>
                <a:cs typeface="Arial"/>
              </a:rPr>
              <a:t>Formación</a:t>
            </a:r>
            <a:r>
              <a:rPr lang="es-ES" dirty="0" smtClean="0">
                <a:solidFill>
                  <a:schemeClr val="tx2"/>
                </a:solidFill>
                <a:latin typeface="Arial"/>
                <a:cs typeface="Arial"/>
              </a:rPr>
              <a:t> para la especialidad. </a:t>
            </a:r>
            <a:endParaRPr lang="es-ES" dirty="0">
              <a:solidFill>
                <a:schemeClr val="tx2"/>
              </a:solidFill>
              <a:latin typeface="Arial"/>
              <a:cs typeface="Arial"/>
            </a:endParaRPr>
          </a:p>
        </p:txBody>
      </p:sp>
    </p:spTree>
    <p:extLst>
      <p:ext uri="{BB962C8B-B14F-4D97-AF65-F5344CB8AC3E}">
        <p14:creationId xmlns:p14="http://schemas.microsoft.com/office/powerpoint/2010/main" val="345064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44857"/>
            <a:ext cx="7772400" cy="892675"/>
          </a:xfrm>
        </p:spPr>
        <p:txBody>
          <a:bodyPr>
            <a:normAutofit/>
          </a:bodyPr>
          <a:lstStyle/>
          <a:p>
            <a:r>
              <a:rPr lang="es-ES" sz="2800" b="1" dirty="0">
                <a:solidFill>
                  <a:srgbClr val="22228B"/>
                </a:solidFill>
                <a:latin typeface="Arial"/>
                <a:cs typeface="Arial"/>
              </a:rPr>
              <a:t>Miembros de los comités de investigación </a:t>
            </a:r>
            <a:endParaRPr lang="es-ES" sz="2800" dirty="0">
              <a:latin typeface="Arial"/>
              <a:cs typeface="Arial"/>
            </a:endParaRPr>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CuadroTexto"/>
          <p:cNvSpPr txBox="1">
            <a:spLocks noGrp="1" noChangeArrowheads="1"/>
          </p:cNvSpPr>
          <p:nvPr>
            <p:ph type="subTitle" idx="1"/>
          </p:nvPr>
        </p:nvSpPr>
        <p:spPr bwMode="auto">
          <a:xfrm>
            <a:off x="685800" y="1292440"/>
            <a:ext cx="77724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342900" indent="-342900" algn="l">
              <a:buFont typeface="Wingdings" charset="2"/>
              <a:buChar char="§"/>
            </a:pPr>
            <a:r>
              <a:rPr lang="es-ES" dirty="0">
                <a:solidFill>
                  <a:schemeClr val="tx2"/>
                </a:solidFill>
                <a:latin typeface="Arial"/>
                <a:cs typeface="Arial"/>
              </a:rPr>
              <a:t>M</a:t>
            </a:r>
            <a:r>
              <a:rPr lang="es-ES" dirty="0" smtClean="0">
                <a:solidFill>
                  <a:schemeClr val="tx2"/>
                </a:solidFill>
                <a:latin typeface="Arial"/>
                <a:cs typeface="Arial"/>
              </a:rPr>
              <a:t>iembros </a:t>
            </a:r>
            <a:r>
              <a:rPr lang="es-ES" dirty="0">
                <a:solidFill>
                  <a:schemeClr val="tx2"/>
                </a:solidFill>
                <a:latin typeface="Arial"/>
                <a:cs typeface="Arial"/>
              </a:rPr>
              <a:t>de las Asociaciones Territoriales federadas </a:t>
            </a:r>
            <a:r>
              <a:rPr lang="es-ES" dirty="0" smtClean="0">
                <a:solidFill>
                  <a:schemeClr val="tx2"/>
                </a:solidFill>
                <a:latin typeface="Arial"/>
                <a:cs typeface="Arial"/>
              </a:rPr>
              <a:t>y </a:t>
            </a:r>
            <a:r>
              <a:rPr lang="es-ES" dirty="0">
                <a:solidFill>
                  <a:schemeClr val="tx2"/>
                </a:solidFill>
                <a:latin typeface="Arial"/>
                <a:cs typeface="Arial"/>
              </a:rPr>
              <a:t>socios individuales de la FES, en igualdad de derechos y </a:t>
            </a:r>
            <a:r>
              <a:rPr lang="es-ES" dirty="0" smtClean="0">
                <a:solidFill>
                  <a:schemeClr val="tx2"/>
                </a:solidFill>
                <a:latin typeface="Arial"/>
                <a:cs typeface="Arial"/>
              </a:rPr>
              <a:t>obligaciones:</a:t>
            </a:r>
            <a:endParaRPr lang="es-ES" dirty="0">
              <a:solidFill>
                <a:schemeClr val="tx2"/>
              </a:solidFill>
              <a:latin typeface="Arial"/>
              <a:cs typeface="Arial"/>
            </a:endParaRPr>
          </a:p>
          <a:p>
            <a:pPr algn="l"/>
            <a:endParaRPr lang="es-ES" sz="2400" dirty="0">
              <a:solidFill>
                <a:schemeClr val="tx2"/>
              </a:solidFill>
              <a:latin typeface="Arial"/>
              <a:cs typeface="Arial"/>
            </a:endParaRPr>
          </a:p>
          <a:p>
            <a:pPr marL="342900" indent="-342900" algn="l">
              <a:buFont typeface="Wingdings" charset="2"/>
              <a:buChar char="§"/>
            </a:pPr>
            <a:r>
              <a:rPr lang="es-ES" b="1" dirty="0" smtClean="0">
                <a:solidFill>
                  <a:schemeClr val="tx2"/>
                </a:solidFill>
                <a:latin typeface="Arial"/>
                <a:cs typeface="Arial"/>
              </a:rPr>
              <a:t>Modalidades</a:t>
            </a:r>
            <a:r>
              <a:rPr lang="es-ES" dirty="0" smtClean="0">
                <a:solidFill>
                  <a:schemeClr val="tx2"/>
                </a:solidFill>
                <a:latin typeface="Arial"/>
                <a:cs typeface="Arial"/>
              </a:rPr>
              <a:t> </a:t>
            </a:r>
            <a:r>
              <a:rPr lang="es-ES" dirty="0">
                <a:solidFill>
                  <a:schemeClr val="tx2"/>
                </a:solidFill>
                <a:latin typeface="Arial"/>
                <a:cs typeface="Arial"/>
              </a:rPr>
              <a:t>de </a:t>
            </a:r>
            <a:r>
              <a:rPr lang="es-ES" dirty="0" smtClean="0">
                <a:solidFill>
                  <a:schemeClr val="tx2"/>
                </a:solidFill>
                <a:latin typeface="Arial"/>
                <a:cs typeface="Arial"/>
              </a:rPr>
              <a:t>adscripción:</a:t>
            </a:r>
          </a:p>
          <a:p>
            <a:pPr marL="1085850" lvl="1" indent="-342900" algn="l">
              <a:buFont typeface="Arial"/>
              <a:buChar char="•"/>
            </a:pPr>
            <a:r>
              <a:rPr lang="es-ES" sz="1800" dirty="0" smtClean="0">
                <a:solidFill>
                  <a:schemeClr val="tx2"/>
                </a:solidFill>
                <a:latin typeface="Arial"/>
                <a:cs typeface="Arial"/>
              </a:rPr>
              <a:t>Socios </a:t>
            </a:r>
            <a:r>
              <a:rPr lang="es-ES" sz="1800" dirty="0">
                <a:solidFill>
                  <a:schemeClr val="tx2"/>
                </a:solidFill>
                <a:latin typeface="Arial"/>
                <a:cs typeface="Arial"/>
              </a:rPr>
              <a:t>de las </a:t>
            </a:r>
            <a:r>
              <a:rPr lang="es-ES" sz="1800" b="1" dirty="0">
                <a:solidFill>
                  <a:schemeClr val="tx2"/>
                </a:solidFill>
                <a:latin typeface="Arial"/>
                <a:cs typeface="Arial"/>
              </a:rPr>
              <a:t>asociaciones territoriales</a:t>
            </a:r>
            <a:r>
              <a:rPr lang="es-ES" sz="1800" dirty="0">
                <a:solidFill>
                  <a:schemeClr val="tx2"/>
                </a:solidFill>
                <a:latin typeface="Arial"/>
                <a:cs typeface="Arial"/>
              </a:rPr>
              <a:t> federadas: cuota anual de 18 euros por </a:t>
            </a:r>
            <a:r>
              <a:rPr lang="es-ES" sz="1800" dirty="0" smtClean="0">
                <a:solidFill>
                  <a:schemeClr val="tx2"/>
                </a:solidFill>
                <a:latin typeface="Arial"/>
                <a:cs typeface="Arial"/>
              </a:rPr>
              <a:t>comité,</a:t>
            </a:r>
            <a:endParaRPr lang="es-ES" sz="1800" dirty="0">
              <a:solidFill>
                <a:schemeClr val="tx2"/>
              </a:solidFill>
              <a:latin typeface="Arial"/>
              <a:cs typeface="Arial"/>
            </a:endParaRPr>
          </a:p>
          <a:p>
            <a:pPr marL="1085850" lvl="1" indent="-342900" algn="l">
              <a:buFont typeface="Arial"/>
              <a:buChar char="•"/>
            </a:pPr>
            <a:r>
              <a:rPr lang="es-ES" sz="1800" dirty="0" smtClean="0">
                <a:solidFill>
                  <a:schemeClr val="tx2"/>
                </a:solidFill>
                <a:latin typeface="Arial"/>
                <a:cs typeface="Arial"/>
              </a:rPr>
              <a:t>Socios </a:t>
            </a:r>
            <a:r>
              <a:rPr lang="es-ES" sz="1800" b="1" dirty="0">
                <a:solidFill>
                  <a:schemeClr val="tx2"/>
                </a:solidFill>
                <a:latin typeface="Arial"/>
                <a:cs typeface="Arial"/>
              </a:rPr>
              <a:t>individuales</a:t>
            </a:r>
            <a:r>
              <a:rPr lang="es-ES" sz="1800" dirty="0">
                <a:solidFill>
                  <a:schemeClr val="tx2"/>
                </a:solidFill>
                <a:latin typeface="Arial"/>
                <a:cs typeface="Arial"/>
              </a:rPr>
              <a:t> </a:t>
            </a:r>
            <a:r>
              <a:rPr lang="es-ES" sz="1800" dirty="0" smtClean="0">
                <a:solidFill>
                  <a:schemeClr val="tx2"/>
                </a:solidFill>
                <a:latin typeface="Arial"/>
                <a:cs typeface="Arial"/>
              </a:rPr>
              <a:t>de la FES</a:t>
            </a:r>
            <a:r>
              <a:rPr lang="es-ES" sz="1800" dirty="0">
                <a:solidFill>
                  <a:schemeClr val="tx2"/>
                </a:solidFill>
                <a:latin typeface="Arial"/>
                <a:cs typeface="Arial"/>
              </a:rPr>
              <a:t>: cuota anual de 72 </a:t>
            </a:r>
            <a:r>
              <a:rPr lang="es-ES" sz="1800" dirty="0" smtClean="0">
                <a:solidFill>
                  <a:schemeClr val="tx2"/>
                </a:solidFill>
                <a:latin typeface="Arial"/>
                <a:cs typeface="Arial"/>
              </a:rPr>
              <a:t>euros y  </a:t>
            </a:r>
            <a:r>
              <a:rPr lang="es-ES" sz="1800" dirty="0">
                <a:solidFill>
                  <a:schemeClr val="tx2"/>
                </a:solidFill>
                <a:latin typeface="Arial"/>
                <a:cs typeface="Arial"/>
              </a:rPr>
              <a:t>pueden adscribirse hasta en 4 </a:t>
            </a:r>
            <a:r>
              <a:rPr lang="es-ES" sz="1800" dirty="0" smtClean="0">
                <a:solidFill>
                  <a:schemeClr val="tx2"/>
                </a:solidFill>
                <a:latin typeface="Arial"/>
                <a:cs typeface="Arial"/>
              </a:rPr>
              <a:t>comités</a:t>
            </a:r>
          </a:p>
          <a:p>
            <a:pPr marL="1085850" lvl="1" indent="-342900" algn="l">
              <a:buFont typeface="Arial"/>
              <a:buChar char="•"/>
            </a:pPr>
            <a:r>
              <a:rPr lang="es-ES" sz="1800" dirty="0" smtClean="0">
                <a:solidFill>
                  <a:schemeClr val="tx2"/>
                </a:solidFill>
                <a:latin typeface="Arial"/>
                <a:cs typeface="Arial"/>
              </a:rPr>
              <a:t>Afiliación a la FES: en cualquier momento. Renovación: el primer trimestre de cada año.   </a:t>
            </a:r>
          </a:p>
          <a:p>
            <a:pPr lvl="1" indent="0" algn="l"/>
            <a:endParaRPr lang="es-ES" sz="1800" dirty="0" smtClean="0">
              <a:solidFill>
                <a:schemeClr val="tx2"/>
              </a:solidFill>
              <a:latin typeface="Arial"/>
              <a:cs typeface="Arial"/>
              <a:hlinkClick r:id="rId4"/>
            </a:endParaRPr>
          </a:p>
          <a:p>
            <a:pPr lvl="1" indent="0" algn="l"/>
            <a:r>
              <a:rPr lang="es-ES" sz="1800" dirty="0" smtClean="0">
                <a:solidFill>
                  <a:schemeClr val="tx2"/>
                </a:solidFill>
                <a:latin typeface="Arial"/>
                <a:cs typeface="Arial"/>
                <a:hlinkClick r:id="rId4"/>
              </a:rPr>
              <a:t>http</a:t>
            </a:r>
            <a:r>
              <a:rPr lang="es-ES" sz="1800" dirty="0">
                <a:solidFill>
                  <a:schemeClr val="tx2"/>
                </a:solidFill>
                <a:latin typeface="Arial"/>
                <a:cs typeface="Arial"/>
                <a:hlinkClick r:id="rId4"/>
              </a:rPr>
              <a:t>://www.fes-sociologia.com/afiliacion/pages/24</a:t>
            </a:r>
            <a:r>
              <a:rPr lang="es-ES" sz="1800" dirty="0" smtClean="0">
                <a:solidFill>
                  <a:schemeClr val="tx2"/>
                </a:solidFill>
                <a:latin typeface="Arial"/>
                <a:cs typeface="Arial"/>
                <a:hlinkClick r:id="rId4"/>
              </a:rPr>
              <a:t>/</a:t>
            </a:r>
            <a:endParaRPr lang="es-ES" sz="1800" dirty="0" smtClean="0">
              <a:solidFill>
                <a:schemeClr val="tx2"/>
              </a:solidFill>
              <a:latin typeface="Arial"/>
              <a:cs typeface="Arial"/>
            </a:endParaRPr>
          </a:p>
          <a:p>
            <a:pPr marL="1085850" lvl="1" indent="-342900" algn="l">
              <a:buFont typeface="Arial"/>
              <a:buChar char="•"/>
            </a:pPr>
            <a:endParaRPr lang="es-ES" sz="1800" dirty="0">
              <a:solidFill>
                <a:schemeClr val="tx2"/>
              </a:solidFill>
              <a:latin typeface="Arial"/>
              <a:cs typeface="Arial"/>
            </a:endParaRPr>
          </a:p>
          <a:p>
            <a:pPr marL="1085850" lvl="1" indent="-342900" algn="l">
              <a:buFont typeface="Arial"/>
              <a:buChar char="•"/>
            </a:pPr>
            <a:endParaRPr lang="es-ES" sz="1800" dirty="0" smtClean="0">
              <a:solidFill>
                <a:schemeClr val="tx2"/>
              </a:solidFill>
              <a:latin typeface="Arial"/>
              <a:cs typeface="Arial"/>
            </a:endParaRPr>
          </a:p>
        </p:txBody>
      </p:sp>
    </p:spTree>
    <p:extLst>
      <p:ext uri="{BB962C8B-B14F-4D97-AF65-F5344CB8AC3E}">
        <p14:creationId xmlns:p14="http://schemas.microsoft.com/office/powerpoint/2010/main" val="1974209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131891"/>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131891"/>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109081"/>
            <a:ext cx="7772400" cy="7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Normas de funcionamiento de los comités de investigación </a:t>
            </a:r>
          </a:p>
        </p:txBody>
      </p:sp>
      <p:sp>
        <p:nvSpPr>
          <p:cNvPr id="8" name="2 CuadroTexto"/>
          <p:cNvSpPr txBox="1">
            <a:spLocks noGrp="1" noChangeArrowheads="1"/>
          </p:cNvSpPr>
          <p:nvPr>
            <p:ph type="subTitle" idx="1"/>
          </p:nvPr>
        </p:nvSpPr>
        <p:spPr bwMode="auto">
          <a:xfrm>
            <a:off x="553848" y="1191856"/>
            <a:ext cx="82026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285750" indent="-285750" algn="l">
              <a:buFont typeface="Wingdings" charset="2"/>
              <a:buChar char="§"/>
            </a:pPr>
            <a:r>
              <a:rPr lang="es-ES" dirty="0" smtClean="0">
                <a:solidFill>
                  <a:schemeClr val="tx2"/>
                </a:solidFill>
                <a:latin typeface="Arial"/>
                <a:cs typeface="Arial"/>
              </a:rPr>
              <a:t>Contar </a:t>
            </a:r>
            <a:r>
              <a:rPr lang="es-ES" dirty="0">
                <a:solidFill>
                  <a:schemeClr val="tx2"/>
                </a:solidFill>
                <a:latin typeface="Arial"/>
                <a:cs typeface="Arial"/>
              </a:rPr>
              <a:t>con un </a:t>
            </a:r>
            <a:r>
              <a:rPr lang="es-ES" b="1" dirty="0">
                <a:solidFill>
                  <a:schemeClr val="tx2"/>
                </a:solidFill>
                <a:latin typeface="Arial"/>
                <a:cs typeface="Arial"/>
              </a:rPr>
              <a:t>mínimo</a:t>
            </a:r>
            <a:r>
              <a:rPr lang="es-ES" dirty="0">
                <a:solidFill>
                  <a:schemeClr val="tx2"/>
                </a:solidFill>
                <a:latin typeface="Arial"/>
                <a:cs typeface="Arial"/>
              </a:rPr>
              <a:t> </a:t>
            </a:r>
            <a:r>
              <a:rPr lang="es-ES" b="1" dirty="0">
                <a:solidFill>
                  <a:schemeClr val="tx2"/>
                </a:solidFill>
                <a:latin typeface="Arial"/>
                <a:cs typeface="Arial"/>
              </a:rPr>
              <a:t>de </a:t>
            </a:r>
            <a:r>
              <a:rPr lang="es-ES" b="1" dirty="0" smtClean="0">
                <a:solidFill>
                  <a:schemeClr val="tx2"/>
                </a:solidFill>
                <a:latin typeface="Arial"/>
                <a:cs typeface="Arial"/>
              </a:rPr>
              <a:t>25 </a:t>
            </a:r>
            <a:r>
              <a:rPr lang="es-ES" b="1" dirty="0">
                <a:solidFill>
                  <a:schemeClr val="tx2"/>
                </a:solidFill>
                <a:latin typeface="Arial"/>
                <a:cs typeface="Arial"/>
              </a:rPr>
              <a:t>miembros </a:t>
            </a:r>
            <a:r>
              <a:rPr lang="es-ES" dirty="0">
                <a:solidFill>
                  <a:schemeClr val="tx2"/>
                </a:solidFill>
                <a:latin typeface="Arial"/>
                <a:cs typeface="Arial"/>
              </a:rPr>
              <a:t>(socios individuales </a:t>
            </a:r>
            <a:r>
              <a:rPr lang="es-ES" dirty="0" smtClean="0">
                <a:solidFill>
                  <a:schemeClr val="tx2"/>
                </a:solidFill>
                <a:latin typeface="Arial"/>
                <a:cs typeface="Arial"/>
              </a:rPr>
              <a:t>FES o </a:t>
            </a:r>
            <a:r>
              <a:rPr lang="es-ES" dirty="0">
                <a:solidFill>
                  <a:schemeClr val="tx2"/>
                </a:solidFill>
                <a:latin typeface="Arial"/>
                <a:cs typeface="Arial"/>
              </a:rPr>
              <a:t>socios de asociaciones territoriales) registrados en el sitio web del </a:t>
            </a:r>
            <a:r>
              <a:rPr lang="es-ES" dirty="0" smtClean="0">
                <a:solidFill>
                  <a:schemeClr val="tx2"/>
                </a:solidFill>
                <a:latin typeface="Arial"/>
                <a:cs typeface="Arial"/>
              </a:rPr>
              <a:t>comité</a:t>
            </a:r>
          </a:p>
          <a:p>
            <a:pPr marL="285750" indent="-285750" algn="l">
              <a:buFont typeface="Wingdings" charset="2"/>
              <a:buChar char="§"/>
            </a:pPr>
            <a:r>
              <a:rPr lang="es-ES" dirty="0" smtClean="0">
                <a:solidFill>
                  <a:schemeClr val="tx2"/>
                </a:solidFill>
                <a:latin typeface="Arial"/>
                <a:cs typeface="Arial"/>
              </a:rPr>
              <a:t>Elegir </a:t>
            </a:r>
            <a:r>
              <a:rPr lang="es-ES" dirty="0">
                <a:solidFill>
                  <a:schemeClr val="tx2"/>
                </a:solidFill>
                <a:latin typeface="Arial"/>
                <a:cs typeface="Arial"/>
              </a:rPr>
              <a:t>un </a:t>
            </a:r>
            <a:r>
              <a:rPr lang="es-ES" b="1" dirty="0">
                <a:solidFill>
                  <a:schemeClr val="tx2"/>
                </a:solidFill>
                <a:latin typeface="Arial"/>
                <a:cs typeface="Arial"/>
              </a:rPr>
              <a:t>equipo</a:t>
            </a:r>
            <a:r>
              <a:rPr lang="es-ES" dirty="0">
                <a:solidFill>
                  <a:schemeClr val="tx2"/>
                </a:solidFill>
                <a:latin typeface="Arial"/>
                <a:cs typeface="Arial"/>
              </a:rPr>
              <a:t> de dirección del comité (presidente, secretario y </a:t>
            </a:r>
            <a:r>
              <a:rPr lang="es-ES" dirty="0" smtClean="0">
                <a:solidFill>
                  <a:schemeClr val="tx2"/>
                </a:solidFill>
                <a:latin typeface="Arial"/>
                <a:cs typeface="Arial"/>
              </a:rPr>
              <a:t>al menos dos </a:t>
            </a:r>
            <a:r>
              <a:rPr lang="es-ES" dirty="0">
                <a:solidFill>
                  <a:schemeClr val="tx2"/>
                </a:solidFill>
                <a:latin typeface="Arial"/>
                <a:cs typeface="Arial"/>
              </a:rPr>
              <a:t>vocales</a:t>
            </a:r>
            <a:r>
              <a:rPr lang="es-ES" dirty="0" smtClean="0">
                <a:solidFill>
                  <a:schemeClr val="tx2"/>
                </a:solidFill>
                <a:latin typeface="Arial"/>
                <a:cs typeface="Arial"/>
              </a:rPr>
              <a:t>) cuando se convocan elecciones, de manera coordinada por la Secretaría de la FES </a:t>
            </a:r>
            <a:endParaRPr lang="es-ES" dirty="0">
              <a:solidFill>
                <a:schemeClr val="tx2"/>
              </a:solidFill>
              <a:latin typeface="Arial"/>
              <a:cs typeface="Arial"/>
            </a:endParaRPr>
          </a:p>
          <a:p>
            <a:pPr marL="285750" indent="-285750" algn="l">
              <a:buFont typeface="Wingdings" charset="2"/>
              <a:buChar char="§"/>
            </a:pPr>
            <a:r>
              <a:rPr lang="es-ES" dirty="0" smtClean="0">
                <a:solidFill>
                  <a:schemeClr val="tx2"/>
                </a:solidFill>
                <a:latin typeface="Arial"/>
                <a:cs typeface="Arial"/>
              </a:rPr>
              <a:t>Tener actividad en forma de</a:t>
            </a:r>
            <a:r>
              <a:rPr lang="es-ES" b="1" dirty="0" smtClean="0">
                <a:solidFill>
                  <a:schemeClr val="tx2"/>
                </a:solidFill>
                <a:latin typeface="Arial"/>
                <a:cs typeface="Arial"/>
              </a:rPr>
              <a:t> reuniones científico-profesionales </a:t>
            </a:r>
            <a:r>
              <a:rPr lang="es-ES" dirty="0" smtClean="0">
                <a:solidFill>
                  <a:schemeClr val="tx2"/>
                </a:solidFill>
                <a:latin typeface="Arial"/>
                <a:cs typeface="Arial"/>
              </a:rPr>
              <a:t>o actividades con otras instituciones   </a:t>
            </a:r>
          </a:p>
          <a:p>
            <a:pPr marL="285750" indent="-285750" algn="l">
              <a:buFont typeface="Wingdings" charset="2"/>
              <a:buChar char="§"/>
            </a:pPr>
            <a:r>
              <a:rPr lang="es-ES" dirty="0" smtClean="0">
                <a:solidFill>
                  <a:schemeClr val="tx2"/>
                </a:solidFill>
                <a:latin typeface="Arial"/>
                <a:cs typeface="Arial"/>
              </a:rPr>
              <a:t>Mantener </a:t>
            </a:r>
            <a:r>
              <a:rPr lang="es-ES" dirty="0">
                <a:solidFill>
                  <a:schemeClr val="tx2"/>
                </a:solidFill>
                <a:latin typeface="Arial"/>
                <a:cs typeface="Arial"/>
              </a:rPr>
              <a:t>activo el </a:t>
            </a:r>
            <a:r>
              <a:rPr lang="es-ES" b="1" dirty="0">
                <a:solidFill>
                  <a:schemeClr val="tx2"/>
                </a:solidFill>
                <a:latin typeface="Arial"/>
                <a:cs typeface="Arial"/>
              </a:rPr>
              <a:t>sitio</a:t>
            </a:r>
            <a:r>
              <a:rPr lang="es-ES" dirty="0">
                <a:solidFill>
                  <a:schemeClr val="tx2"/>
                </a:solidFill>
                <a:latin typeface="Arial"/>
                <a:cs typeface="Arial"/>
              </a:rPr>
              <a:t> </a:t>
            </a:r>
            <a:r>
              <a:rPr lang="es-ES" b="1" dirty="0">
                <a:solidFill>
                  <a:schemeClr val="tx2"/>
                </a:solidFill>
                <a:latin typeface="Arial"/>
                <a:cs typeface="Arial"/>
              </a:rPr>
              <a:t>web</a:t>
            </a:r>
            <a:r>
              <a:rPr lang="es-ES" dirty="0">
                <a:solidFill>
                  <a:schemeClr val="tx2"/>
                </a:solidFill>
                <a:latin typeface="Arial"/>
                <a:cs typeface="Arial"/>
              </a:rPr>
              <a:t> del comité proporcionado por la </a:t>
            </a:r>
            <a:r>
              <a:rPr lang="es-ES" dirty="0" smtClean="0">
                <a:solidFill>
                  <a:schemeClr val="tx2"/>
                </a:solidFill>
                <a:latin typeface="Arial"/>
                <a:cs typeface="Arial"/>
              </a:rPr>
              <a:t>FES</a:t>
            </a:r>
          </a:p>
          <a:p>
            <a:pPr marL="285750" indent="-285750" algn="l">
              <a:buFont typeface="Wingdings" charset="2"/>
              <a:buChar char="§"/>
            </a:pPr>
            <a:r>
              <a:rPr lang="es-ES" dirty="0" smtClean="0">
                <a:solidFill>
                  <a:schemeClr val="tx2"/>
                </a:solidFill>
                <a:latin typeface="Arial"/>
                <a:cs typeface="Arial"/>
              </a:rPr>
              <a:t>Organizar de manera efectiva las sesiones y actividades asignadas al comité de investigación en el </a:t>
            </a:r>
            <a:r>
              <a:rPr lang="es-ES" b="1" dirty="0" smtClean="0">
                <a:solidFill>
                  <a:schemeClr val="tx2"/>
                </a:solidFill>
                <a:latin typeface="Arial"/>
                <a:cs typeface="Arial"/>
              </a:rPr>
              <a:t>Congreso Español de Sociología</a:t>
            </a:r>
            <a:endParaRPr lang="es-ES" b="1" dirty="0">
              <a:solidFill>
                <a:schemeClr val="tx2"/>
              </a:solidFill>
              <a:latin typeface="Arial"/>
              <a:cs typeface="Arial"/>
            </a:endParaRPr>
          </a:p>
          <a:p>
            <a:pPr marL="285750" indent="-285750" algn="l">
              <a:buFont typeface="Wingdings" charset="2"/>
              <a:buChar char="§"/>
            </a:pPr>
            <a:r>
              <a:rPr lang="es-ES" dirty="0" smtClean="0">
                <a:solidFill>
                  <a:schemeClr val="tx2"/>
                </a:solidFill>
                <a:latin typeface="Arial"/>
                <a:cs typeface="Arial"/>
              </a:rPr>
              <a:t>Realizar un proceso </a:t>
            </a:r>
            <a:r>
              <a:rPr lang="es-ES" dirty="0">
                <a:solidFill>
                  <a:schemeClr val="tx2"/>
                </a:solidFill>
                <a:latin typeface="Arial"/>
                <a:cs typeface="Arial"/>
              </a:rPr>
              <a:t>de </a:t>
            </a:r>
            <a:r>
              <a:rPr lang="es-ES" b="1" dirty="0">
                <a:solidFill>
                  <a:schemeClr val="tx2"/>
                </a:solidFill>
                <a:latin typeface="Arial"/>
                <a:cs typeface="Arial"/>
              </a:rPr>
              <a:t>acreditación</a:t>
            </a:r>
            <a:r>
              <a:rPr lang="es-ES" dirty="0">
                <a:solidFill>
                  <a:schemeClr val="tx2"/>
                </a:solidFill>
                <a:latin typeface="Arial"/>
                <a:cs typeface="Arial"/>
              </a:rPr>
              <a:t> </a:t>
            </a:r>
            <a:r>
              <a:rPr lang="es-ES" dirty="0" smtClean="0">
                <a:solidFill>
                  <a:schemeClr val="tx2"/>
                </a:solidFill>
                <a:latin typeface="Arial"/>
                <a:cs typeface="Arial"/>
              </a:rPr>
              <a:t>sujeto a evaluación referido </a:t>
            </a:r>
            <a:r>
              <a:rPr lang="es-ES" dirty="0">
                <a:solidFill>
                  <a:schemeClr val="tx2"/>
                </a:solidFill>
                <a:latin typeface="Arial"/>
                <a:cs typeface="Arial"/>
              </a:rPr>
              <a:t>a los requisitos </a:t>
            </a:r>
            <a:r>
              <a:rPr lang="es-ES" dirty="0" smtClean="0">
                <a:solidFill>
                  <a:schemeClr val="tx2"/>
                </a:solidFill>
                <a:latin typeface="Arial"/>
                <a:cs typeface="Arial"/>
              </a:rPr>
              <a:t>anteriores</a:t>
            </a:r>
            <a:endParaRPr lang="es-ES" dirty="0">
              <a:solidFill>
                <a:schemeClr val="tx2"/>
              </a:solidFill>
              <a:latin typeface="Arial"/>
              <a:cs typeface="Arial"/>
            </a:endParaRPr>
          </a:p>
        </p:txBody>
      </p:sp>
    </p:spTree>
    <p:extLst>
      <p:ext uri="{BB962C8B-B14F-4D97-AF65-F5344CB8AC3E}">
        <p14:creationId xmlns:p14="http://schemas.microsoft.com/office/powerpoint/2010/main" val="1974209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bwMode="auto">
          <a:xfrm>
            <a:off x="269875" y="220663"/>
            <a:ext cx="8556625" cy="66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charset="0"/>
                <a:ea typeface="MS PGothic" charset="0"/>
                <a:cs typeface="MS PGothic" charset="0"/>
              </a:defRPr>
            </a:lvl1pPr>
            <a:lvl2pPr marL="742950" indent="-285750">
              <a:defRPr sz="2000">
                <a:solidFill>
                  <a:schemeClr val="tx1"/>
                </a:solidFill>
                <a:latin typeface="Verdana" charset="0"/>
                <a:ea typeface="MS PGothic" charset="0"/>
                <a:cs typeface="MS PGothic" charset="0"/>
              </a:defRPr>
            </a:lvl2pPr>
            <a:lvl3pPr marL="1143000" indent="-228600">
              <a:defRPr sz="2000">
                <a:solidFill>
                  <a:schemeClr val="tx1"/>
                </a:solidFill>
                <a:latin typeface="Verdana" charset="0"/>
                <a:ea typeface="MS PGothic" charset="0"/>
                <a:cs typeface="MS PGothic" charset="0"/>
              </a:defRPr>
            </a:lvl3pPr>
            <a:lvl4pPr marL="1600200" indent="-228600">
              <a:defRPr sz="2000">
                <a:solidFill>
                  <a:schemeClr val="tx1"/>
                </a:solidFill>
                <a:latin typeface="Verdana" charset="0"/>
                <a:ea typeface="MS PGothic" charset="0"/>
                <a:cs typeface="MS PGothic" charset="0"/>
              </a:defRPr>
            </a:lvl4pPr>
            <a:lvl5pPr marL="2057400" indent="-228600">
              <a:defRPr sz="2000">
                <a:solidFill>
                  <a:schemeClr val="tx1"/>
                </a:solidFill>
                <a:latin typeface="Verdana" charset="0"/>
                <a:ea typeface="MS PGothic" charset="0"/>
                <a:cs typeface="MS PGothic"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9pPr>
          </a:lstStyle>
          <a:p>
            <a:pPr algn="ctr">
              <a:lnSpc>
                <a:spcPct val="100000"/>
              </a:lnSpc>
              <a:spcBef>
                <a:spcPct val="0"/>
              </a:spcBef>
            </a:pPr>
            <a:r>
              <a:rPr lang="es-ES" sz="2800" b="1" dirty="0">
                <a:solidFill>
                  <a:srgbClr val="22228B"/>
                </a:solidFill>
                <a:latin typeface="Calibri" charset="0"/>
              </a:rPr>
              <a:t>  Comités </a:t>
            </a:r>
            <a:r>
              <a:rPr lang="es-ES" sz="2800" b="1" dirty="0" smtClean="0">
                <a:solidFill>
                  <a:srgbClr val="22228B"/>
                </a:solidFill>
                <a:latin typeface="Calibri" charset="0"/>
              </a:rPr>
              <a:t>FES </a:t>
            </a:r>
            <a:r>
              <a:rPr lang="es-ES" sz="2800" b="1" dirty="0">
                <a:solidFill>
                  <a:srgbClr val="22228B"/>
                </a:solidFill>
                <a:latin typeface="Calibri" charset="0"/>
              </a:rPr>
              <a:t>en la actualidad </a:t>
            </a:r>
          </a:p>
        </p:txBody>
      </p:sp>
      <p:sp>
        <p:nvSpPr>
          <p:cNvPr id="9" name="4 CuadroTexto"/>
          <p:cNvSpPr txBox="1">
            <a:spLocks noChangeArrowheads="1"/>
          </p:cNvSpPr>
          <p:nvPr/>
        </p:nvSpPr>
        <p:spPr bwMode="auto">
          <a:xfrm>
            <a:off x="857702" y="1244779"/>
            <a:ext cx="750488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MS PGothic" charset="0"/>
                <a:cs typeface="MS PGothic" charset="0"/>
              </a:defRPr>
            </a:lvl1pPr>
            <a:lvl2pPr marL="742950" indent="-285750">
              <a:defRPr sz="2000">
                <a:solidFill>
                  <a:schemeClr val="tx1"/>
                </a:solidFill>
                <a:latin typeface="Verdana" charset="0"/>
                <a:ea typeface="MS PGothic" charset="0"/>
                <a:cs typeface="MS PGothic" charset="0"/>
              </a:defRPr>
            </a:lvl2pPr>
            <a:lvl3pPr marL="1143000" indent="-228600">
              <a:defRPr sz="2000">
                <a:solidFill>
                  <a:schemeClr val="tx1"/>
                </a:solidFill>
                <a:latin typeface="Verdana" charset="0"/>
                <a:ea typeface="MS PGothic" charset="0"/>
                <a:cs typeface="MS PGothic" charset="0"/>
              </a:defRPr>
            </a:lvl3pPr>
            <a:lvl4pPr marL="1600200" indent="-228600">
              <a:defRPr sz="2000">
                <a:solidFill>
                  <a:schemeClr val="tx1"/>
                </a:solidFill>
                <a:latin typeface="Verdana" charset="0"/>
                <a:ea typeface="MS PGothic" charset="0"/>
                <a:cs typeface="MS PGothic" charset="0"/>
              </a:defRPr>
            </a:lvl4pPr>
            <a:lvl5pPr marL="2057400" indent="-228600">
              <a:defRPr sz="2000">
                <a:solidFill>
                  <a:schemeClr val="tx1"/>
                </a:solidFill>
                <a:latin typeface="Verdana" charset="0"/>
                <a:ea typeface="MS PGothic" charset="0"/>
                <a:cs typeface="MS PGothic"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MS PGothic" charset="0"/>
                <a:cs typeface="MS PGothic" charset="0"/>
              </a:defRPr>
            </a:lvl9pPr>
          </a:lstStyle>
          <a:p>
            <a:pPr marL="285750" indent="-285750">
              <a:buFont typeface="Wingdings" charset="2"/>
              <a:buChar char="§"/>
            </a:pPr>
            <a:r>
              <a:rPr lang="es-ES" sz="2400" dirty="0" smtClean="0">
                <a:solidFill>
                  <a:schemeClr val="tx2"/>
                </a:solidFill>
                <a:latin typeface="Arial"/>
                <a:cs typeface="Arial"/>
              </a:rPr>
              <a:t>37 Comités </a:t>
            </a:r>
            <a:r>
              <a:rPr lang="es-ES" sz="2400" b="1" dirty="0" smtClean="0">
                <a:solidFill>
                  <a:schemeClr val="tx2"/>
                </a:solidFill>
                <a:latin typeface="Arial"/>
                <a:cs typeface="Arial"/>
              </a:rPr>
              <a:t>reconocidos</a:t>
            </a:r>
            <a:r>
              <a:rPr lang="es-ES" sz="2400" dirty="0" smtClean="0">
                <a:solidFill>
                  <a:schemeClr val="tx2"/>
                </a:solidFill>
                <a:latin typeface="Arial"/>
                <a:cs typeface="Arial"/>
              </a:rPr>
              <a:t>:</a:t>
            </a:r>
          </a:p>
          <a:p>
            <a:pPr marL="1085850" lvl="1" indent="-342900">
              <a:buFont typeface="Arial"/>
              <a:buChar char="•"/>
            </a:pPr>
            <a:r>
              <a:rPr lang="es-ES" dirty="0" smtClean="0">
                <a:solidFill>
                  <a:schemeClr val="tx2"/>
                </a:solidFill>
                <a:latin typeface="Arial"/>
                <a:cs typeface="Arial"/>
              </a:rPr>
              <a:t>Elecciones a comités realizadas entre 2016 y 2018</a:t>
            </a:r>
          </a:p>
          <a:p>
            <a:pPr marL="1085850" lvl="1" indent="-342900">
              <a:buFont typeface="Arial"/>
              <a:buChar char="•"/>
            </a:pPr>
            <a:r>
              <a:rPr lang="es-ES" dirty="0" smtClean="0">
                <a:solidFill>
                  <a:schemeClr val="tx2"/>
                </a:solidFill>
                <a:latin typeface="Arial"/>
                <a:cs typeface="Arial"/>
              </a:rPr>
              <a:t>Nuevo proceso de acreditación en 2019</a:t>
            </a:r>
          </a:p>
          <a:p>
            <a:pPr marL="1085850" lvl="1" indent="-342900">
              <a:buFont typeface="Arial"/>
              <a:buChar char="•"/>
            </a:pPr>
            <a:r>
              <a:rPr lang="es-ES" dirty="0" smtClean="0">
                <a:solidFill>
                  <a:schemeClr val="tx2"/>
                </a:solidFill>
                <a:latin typeface="Arial"/>
                <a:cs typeface="Arial"/>
              </a:rPr>
              <a:t>Posibilidad de elecciones en XIII Congreso Español de Sociología (en función de la situación anterior del comité).</a:t>
            </a:r>
          </a:p>
          <a:p>
            <a:pPr marL="342900" indent="-342900">
              <a:buFont typeface="Arial"/>
              <a:buChar char="•"/>
            </a:pPr>
            <a:r>
              <a:rPr lang="es-ES" sz="2400" dirty="0" smtClean="0">
                <a:solidFill>
                  <a:schemeClr val="tx2"/>
                </a:solidFill>
                <a:latin typeface="Arial"/>
                <a:cs typeface="Arial"/>
              </a:rPr>
              <a:t>Nuevos Grupos de Trabajo-</a:t>
            </a:r>
            <a:r>
              <a:rPr lang="es-ES" sz="2400" b="1" dirty="0" smtClean="0">
                <a:solidFill>
                  <a:schemeClr val="tx2"/>
                </a:solidFill>
                <a:latin typeface="Arial"/>
                <a:cs typeface="Arial"/>
              </a:rPr>
              <a:t>Comités</a:t>
            </a:r>
            <a:r>
              <a:rPr lang="es-ES" sz="2400" dirty="0" smtClean="0">
                <a:solidFill>
                  <a:schemeClr val="tx2"/>
                </a:solidFill>
                <a:latin typeface="Arial"/>
                <a:cs typeface="Arial"/>
              </a:rPr>
              <a:t> </a:t>
            </a:r>
            <a:r>
              <a:rPr lang="es-ES" sz="2400" b="1" dirty="0" smtClean="0">
                <a:solidFill>
                  <a:schemeClr val="tx2"/>
                </a:solidFill>
                <a:latin typeface="Arial"/>
                <a:cs typeface="Arial"/>
              </a:rPr>
              <a:t>en</a:t>
            </a:r>
            <a:r>
              <a:rPr lang="es-ES" sz="2400" dirty="0" smtClean="0">
                <a:solidFill>
                  <a:schemeClr val="tx2"/>
                </a:solidFill>
                <a:latin typeface="Arial"/>
                <a:cs typeface="Arial"/>
              </a:rPr>
              <a:t> </a:t>
            </a:r>
            <a:r>
              <a:rPr lang="es-ES" sz="2400" b="1" dirty="0" smtClean="0">
                <a:solidFill>
                  <a:schemeClr val="tx2"/>
                </a:solidFill>
                <a:latin typeface="Arial"/>
                <a:cs typeface="Arial"/>
              </a:rPr>
              <a:t>formación</a:t>
            </a:r>
            <a:r>
              <a:rPr lang="es-ES" sz="2400" dirty="0" smtClean="0">
                <a:solidFill>
                  <a:schemeClr val="tx2"/>
                </a:solidFill>
                <a:latin typeface="Arial"/>
                <a:cs typeface="Arial"/>
              </a:rPr>
              <a:t>:</a:t>
            </a:r>
            <a:endParaRPr lang="es-ES" sz="2400" b="1" dirty="0" smtClean="0">
              <a:solidFill>
                <a:schemeClr val="tx2"/>
              </a:solidFill>
              <a:latin typeface="Arial"/>
              <a:cs typeface="Arial"/>
            </a:endParaRPr>
          </a:p>
          <a:p>
            <a:pPr marL="1200150" lvl="2" indent="-342900">
              <a:buFont typeface="Arial"/>
              <a:buChar char="•"/>
            </a:pPr>
            <a:r>
              <a:rPr lang="es-ES" dirty="0" err="1" smtClean="0">
                <a:solidFill>
                  <a:schemeClr val="tx2"/>
                </a:solidFill>
                <a:latin typeface="Arial"/>
                <a:cs typeface="Arial"/>
              </a:rPr>
              <a:t>Southern</a:t>
            </a:r>
            <a:r>
              <a:rPr lang="es-ES" dirty="0" smtClean="0">
                <a:solidFill>
                  <a:schemeClr val="tx2"/>
                </a:solidFill>
                <a:latin typeface="Arial"/>
                <a:cs typeface="Arial"/>
              </a:rPr>
              <a:t> </a:t>
            </a:r>
            <a:r>
              <a:rPr lang="es-ES" dirty="0" err="1" smtClean="0">
                <a:solidFill>
                  <a:schemeClr val="tx2"/>
                </a:solidFill>
                <a:latin typeface="Arial"/>
                <a:cs typeface="Arial"/>
              </a:rPr>
              <a:t>European</a:t>
            </a:r>
            <a:r>
              <a:rPr lang="es-ES" dirty="0" smtClean="0">
                <a:solidFill>
                  <a:schemeClr val="tx2"/>
                </a:solidFill>
                <a:latin typeface="Arial"/>
                <a:cs typeface="Arial"/>
              </a:rPr>
              <a:t> </a:t>
            </a:r>
            <a:r>
              <a:rPr lang="es-ES" dirty="0" err="1" smtClean="0">
                <a:solidFill>
                  <a:schemeClr val="tx2"/>
                </a:solidFill>
                <a:latin typeface="Arial"/>
                <a:cs typeface="Arial"/>
              </a:rPr>
              <a:t>Societies</a:t>
            </a:r>
            <a:r>
              <a:rPr lang="es-ES" dirty="0" smtClean="0">
                <a:solidFill>
                  <a:schemeClr val="tx2"/>
                </a:solidFill>
                <a:latin typeface="Arial"/>
                <a:cs typeface="Arial"/>
              </a:rPr>
              <a:t> </a:t>
            </a:r>
          </a:p>
          <a:p>
            <a:pPr marL="1200150" lvl="2" indent="-342900">
              <a:buFont typeface="Arial"/>
              <a:buChar char="•"/>
            </a:pPr>
            <a:r>
              <a:rPr lang="es-ES" dirty="0" smtClean="0">
                <a:solidFill>
                  <a:schemeClr val="tx2"/>
                </a:solidFill>
                <a:latin typeface="Arial"/>
                <a:cs typeface="Arial"/>
              </a:rPr>
              <a:t>Sociología comparada América Latina-Europa</a:t>
            </a:r>
          </a:p>
          <a:p>
            <a:pPr marL="1200150" lvl="2" indent="-342900">
              <a:buFont typeface="Arial"/>
              <a:buChar char="•"/>
            </a:pPr>
            <a:r>
              <a:rPr lang="es-ES" dirty="0" smtClean="0">
                <a:solidFill>
                  <a:schemeClr val="tx2"/>
                </a:solidFill>
                <a:latin typeface="Arial"/>
                <a:cs typeface="Arial"/>
              </a:rPr>
              <a:t>Política Social e Intervención Social</a:t>
            </a:r>
          </a:p>
          <a:p>
            <a:pPr marL="1200150" lvl="2" indent="-342900">
              <a:buFont typeface="Arial"/>
              <a:buChar char="•"/>
            </a:pPr>
            <a:r>
              <a:rPr lang="es-ES" dirty="0" smtClean="0">
                <a:solidFill>
                  <a:schemeClr val="tx2"/>
                </a:solidFill>
                <a:latin typeface="Arial"/>
                <a:cs typeface="Arial"/>
              </a:rPr>
              <a:t>Opinión Pública y Demoscopia</a:t>
            </a:r>
          </a:p>
          <a:p>
            <a:pPr marL="1200150" lvl="2" indent="-342900">
              <a:buFont typeface="Arial"/>
              <a:buChar char="•"/>
            </a:pPr>
            <a:r>
              <a:rPr lang="es-ES" dirty="0" smtClean="0">
                <a:solidFill>
                  <a:schemeClr val="tx2"/>
                </a:solidFill>
                <a:latin typeface="Arial"/>
                <a:cs typeface="Arial"/>
              </a:rPr>
              <a:t>Globalización, Estudios Internacionales y Estudios de Área</a:t>
            </a:r>
          </a:p>
          <a:p>
            <a:pPr marL="1200150" lvl="2" indent="-342900">
              <a:buFont typeface="Arial"/>
              <a:buChar char="•"/>
            </a:pPr>
            <a:r>
              <a:rPr lang="es-ES" dirty="0" smtClean="0">
                <a:solidFill>
                  <a:schemeClr val="tx2"/>
                </a:solidFill>
                <a:latin typeface="Arial"/>
                <a:cs typeface="Arial"/>
              </a:rPr>
              <a:t>Enseñanza de la Sociología e Innovación docente</a:t>
            </a:r>
          </a:p>
          <a:p>
            <a:pPr marL="285750" indent="-285750">
              <a:buFont typeface="Wingdings" charset="2"/>
              <a:buChar char="§"/>
            </a:pPr>
            <a:endParaRPr lang="es-ES" sz="2800" dirty="0">
              <a:solidFill>
                <a:srgbClr val="0000DE"/>
              </a:solidFill>
              <a:latin typeface="Arial"/>
              <a:cs typeface="Arial"/>
            </a:endParaRPr>
          </a:p>
        </p:txBody>
      </p:sp>
    </p:spTree>
    <p:extLst>
      <p:ext uri="{BB962C8B-B14F-4D97-AF65-F5344CB8AC3E}">
        <p14:creationId xmlns:p14="http://schemas.microsoft.com/office/powerpoint/2010/main" val="1974209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03615"/>
            <a:ext cx="7772400" cy="1470025"/>
          </a:xfrm>
        </p:spPr>
        <p:txBody>
          <a:bodyPr/>
          <a:lstStyle/>
          <a:p>
            <a:r>
              <a:rPr lang="es-ES" dirty="0" smtClean="0">
                <a:solidFill>
                  <a:srgbClr val="000090"/>
                </a:solidFill>
                <a:latin typeface="Arial"/>
                <a:cs typeface="Arial"/>
              </a:rPr>
              <a:t>Muchas gracias por la atención</a:t>
            </a:r>
            <a:endParaRPr lang="es-ES" dirty="0">
              <a:solidFill>
                <a:srgbClr val="000090"/>
              </a:solidFill>
              <a:latin typeface="Arial"/>
              <a:cs typeface="Arial"/>
            </a:endParaRPr>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CuadroTexto"/>
          <p:cNvSpPr txBox="1">
            <a:spLocks noGrp="1" noChangeArrowheads="1"/>
          </p:cNvSpPr>
          <p:nvPr>
            <p:ph type="subTitle" idx="1"/>
          </p:nvPr>
        </p:nvSpPr>
        <p:spPr bwMode="auto">
          <a:xfrm>
            <a:off x="1240631" y="2957911"/>
            <a:ext cx="6400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r>
              <a:rPr lang="es-ES" sz="1600" b="1" dirty="0">
                <a:solidFill>
                  <a:srgbClr val="000090"/>
                </a:solidFill>
              </a:rPr>
              <a:t>PARA MÁS </a:t>
            </a:r>
            <a:r>
              <a:rPr lang="es-ES" sz="1600" b="1" dirty="0" smtClean="0">
                <a:solidFill>
                  <a:srgbClr val="000090"/>
                </a:solidFill>
              </a:rPr>
              <a:t>INFORMACIÓN</a:t>
            </a:r>
          </a:p>
          <a:p>
            <a:r>
              <a:rPr lang="pl-PL" sz="1600" b="1" dirty="0">
                <a:solidFill>
                  <a:srgbClr val="000090"/>
                </a:solidFill>
                <a:hlinkClick r:id="rId4"/>
              </a:rPr>
              <a:t>http://www.fes-sociologia.com</a:t>
            </a:r>
            <a:r>
              <a:rPr lang="pl-PL" sz="1600" b="1" dirty="0" smtClean="0">
                <a:solidFill>
                  <a:srgbClr val="000090"/>
                </a:solidFill>
                <a:hlinkClick r:id="rId4"/>
              </a:rPr>
              <a:t>/</a:t>
            </a:r>
            <a:endParaRPr lang="pl-PL" sz="1600" b="1" dirty="0" smtClean="0">
              <a:solidFill>
                <a:srgbClr val="000090"/>
              </a:solidFill>
            </a:endParaRPr>
          </a:p>
          <a:p>
            <a:r>
              <a:rPr lang="es-ES" sz="1600" b="1" dirty="0" smtClean="0">
                <a:solidFill>
                  <a:srgbClr val="000090"/>
                </a:solidFill>
              </a:rPr>
              <a:t> </a:t>
            </a:r>
          </a:p>
          <a:p>
            <a:r>
              <a:rPr lang="es-ES" sz="1600" b="1" dirty="0" smtClean="0">
                <a:solidFill>
                  <a:srgbClr val="000090"/>
                </a:solidFill>
              </a:rPr>
              <a:t>Secretará técnica del Congreso</a:t>
            </a:r>
            <a:r>
              <a:rPr lang="es-ES" sz="1600" dirty="0" smtClean="0">
                <a:solidFill>
                  <a:srgbClr val="000090"/>
                </a:solidFill>
              </a:rPr>
              <a:t> </a:t>
            </a:r>
          </a:p>
          <a:p>
            <a:r>
              <a:rPr lang="es-ES" sz="1600" dirty="0">
                <a:solidFill>
                  <a:srgbClr val="000090"/>
                </a:solidFill>
              </a:rPr>
              <a:t>EMIRAL CONGRESS BUREAU S.L.</a:t>
            </a:r>
          </a:p>
          <a:p>
            <a:r>
              <a:rPr lang="es-ES" sz="1600" dirty="0" smtClean="0">
                <a:solidFill>
                  <a:srgbClr val="000090"/>
                </a:solidFill>
              </a:rPr>
              <a:t>Tel. 957 </a:t>
            </a:r>
            <a:r>
              <a:rPr lang="es-ES" sz="1600" dirty="0">
                <a:solidFill>
                  <a:srgbClr val="000090"/>
                </a:solidFill>
              </a:rPr>
              <a:t>080 733 · congresofes@emiral.es</a:t>
            </a:r>
          </a:p>
          <a:p>
            <a:endParaRPr lang="es-ES" sz="1600" dirty="0" smtClean="0">
              <a:solidFill>
                <a:srgbClr val="000090"/>
              </a:solidFill>
            </a:endParaRPr>
          </a:p>
          <a:p>
            <a:r>
              <a:rPr lang="es-ES" sz="1600" b="1" dirty="0" smtClean="0">
                <a:solidFill>
                  <a:srgbClr val="000090"/>
                </a:solidFill>
              </a:rPr>
              <a:t>Secretaría administrativa de la FES</a:t>
            </a:r>
            <a:r>
              <a:rPr lang="es-ES" sz="1600" dirty="0" smtClean="0">
                <a:solidFill>
                  <a:srgbClr val="000090"/>
                </a:solidFill>
              </a:rPr>
              <a:t> </a:t>
            </a:r>
          </a:p>
          <a:p>
            <a:r>
              <a:rPr lang="es-ES" sz="1600" dirty="0" smtClean="0">
                <a:solidFill>
                  <a:srgbClr val="000090"/>
                </a:solidFill>
              </a:rPr>
              <a:t>Tel. 91 </a:t>
            </a:r>
            <a:r>
              <a:rPr lang="es-ES" sz="1600" dirty="0">
                <a:solidFill>
                  <a:srgbClr val="000090"/>
                </a:solidFill>
              </a:rPr>
              <a:t>523 27 </a:t>
            </a:r>
            <a:r>
              <a:rPr lang="es-ES" sz="1600" dirty="0" smtClean="0">
                <a:solidFill>
                  <a:srgbClr val="000090"/>
                </a:solidFill>
              </a:rPr>
              <a:t>41</a:t>
            </a:r>
          </a:p>
          <a:p>
            <a:r>
              <a:rPr lang="es-ES" sz="1600" dirty="0" smtClean="0">
                <a:solidFill>
                  <a:srgbClr val="000090"/>
                </a:solidFill>
              </a:rPr>
              <a:t> </a:t>
            </a:r>
            <a:r>
              <a:rPr lang="es-ES" sz="1600" dirty="0">
                <a:solidFill>
                  <a:srgbClr val="000090"/>
                </a:solidFill>
              </a:rPr>
              <a:t>E-mail: </a:t>
            </a:r>
            <a:r>
              <a:rPr lang="es-ES" sz="1600" dirty="0" err="1">
                <a:solidFill>
                  <a:srgbClr val="000090"/>
                </a:solidFill>
              </a:rPr>
              <a:t>info@fes-web.org</a:t>
            </a:r>
            <a:endParaRPr lang="es-ES" sz="1600" dirty="0">
              <a:solidFill>
                <a:srgbClr val="000090"/>
              </a:solidFill>
            </a:endParaRPr>
          </a:p>
          <a:p>
            <a:r>
              <a:rPr lang="es-ES" sz="1600" dirty="0">
                <a:solidFill>
                  <a:srgbClr val="000090"/>
                </a:solidFill>
              </a:rPr>
              <a:t>Dirección: CIS, C/Montalbán, 8, 28014 </a:t>
            </a:r>
            <a:r>
              <a:rPr lang="es-ES" sz="1600" dirty="0" smtClean="0">
                <a:solidFill>
                  <a:srgbClr val="000090"/>
                </a:solidFill>
              </a:rPr>
              <a:t>Madrid</a:t>
            </a:r>
            <a:endParaRPr lang="es-ES" sz="1600" dirty="0">
              <a:solidFill>
                <a:srgbClr val="000090"/>
              </a:solidFill>
            </a:endParaRPr>
          </a:p>
        </p:txBody>
      </p:sp>
    </p:spTree>
    <p:extLst>
      <p:ext uri="{BB962C8B-B14F-4D97-AF65-F5344CB8AC3E}">
        <p14:creationId xmlns:p14="http://schemas.microsoft.com/office/powerpoint/2010/main" val="1974209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978677"/>
          </a:xfrm>
        </p:spPr>
        <p:txBody>
          <a:bodyPr>
            <a:noAutofit/>
          </a:bodyPr>
          <a:lstStyle/>
          <a:p>
            <a:r>
              <a:rPr lang="es-ES_tradnl" sz="28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latin typeface="Arial"/>
                <a:cs typeface="Arial"/>
              </a:rPr>
              <a:t>Estructura organizativa de la Federación Española de Sociología</a:t>
            </a:r>
            <a:br>
              <a:rPr lang="es-ES_tradnl" sz="280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latin typeface="Arial"/>
                <a:cs typeface="Arial"/>
              </a:rPr>
            </a:br>
            <a:endParaRPr lang="es-ES" sz="1200" dirty="0">
              <a:latin typeface="Arial"/>
              <a:cs typeface="Arial"/>
            </a:endParaRPr>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149779"/>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11400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79" y="1235427"/>
            <a:ext cx="74072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438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47707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El Congreso Español de Sociología: qué es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51152"/>
            <a:ext cx="7772400" cy="52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342900" indent="-342900" algn="l">
              <a:buFont typeface="Wingdings" charset="2"/>
              <a:buChar char="§"/>
            </a:pPr>
            <a:r>
              <a:rPr lang="es-ES" sz="1800" dirty="0">
                <a:latin typeface="Verdana" pitchFamily="34" charset="0"/>
                <a:ea typeface="Verdana" pitchFamily="34" charset="0"/>
                <a:cs typeface="Verdana" pitchFamily="34" charset="0"/>
              </a:rPr>
              <a:t>El Congreso Español de Sociología es el mayor evento de la sociología española. </a:t>
            </a:r>
            <a:r>
              <a:rPr lang="es-ES" sz="1800" dirty="0" smtClean="0">
                <a:latin typeface="Verdana" pitchFamily="34" charset="0"/>
                <a:ea typeface="Verdana" pitchFamily="34" charset="0"/>
                <a:cs typeface="Verdana" pitchFamily="34" charset="0"/>
              </a:rPr>
              <a:t>Es un </a:t>
            </a:r>
            <a:r>
              <a:rPr lang="es-ES" sz="1800" b="1" dirty="0" smtClean="0">
                <a:latin typeface="Verdana" pitchFamily="34" charset="0"/>
                <a:ea typeface="Verdana" pitchFamily="34" charset="0"/>
                <a:cs typeface="Verdana" pitchFamily="34" charset="0"/>
              </a:rPr>
              <a:t>congreso de carácter científico</a:t>
            </a:r>
            <a:r>
              <a:rPr lang="es-ES" sz="1800" dirty="0" smtClean="0">
                <a:latin typeface="Verdana" pitchFamily="34" charset="0"/>
                <a:ea typeface="Verdana" pitchFamily="34" charset="0"/>
                <a:cs typeface="Verdana" pitchFamily="34" charset="0"/>
              </a:rPr>
              <a:t> en conexión con la práctica profesional de la sociología </a:t>
            </a:r>
          </a:p>
          <a:p>
            <a:pPr marL="342900" indent="-342900" algn="l">
              <a:buFont typeface="Wingdings" charset="2"/>
              <a:buChar char="§"/>
            </a:pPr>
            <a:r>
              <a:rPr lang="es-ES" sz="1800" dirty="0" smtClean="0">
                <a:latin typeface="Verdana" pitchFamily="34" charset="0"/>
                <a:ea typeface="Verdana" pitchFamily="34" charset="0"/>
                <a:cs typeface="Verdana" pitchFamily="34" charset="0"/>
              </a:rPr>
              <a:t>Se </a:t>
            </a:r>
            <a:r>
              <a:rPr lang="es-ES" sz="1800" dirty="0">
                <a:latin typeface="Verdana" pitchFamily="34" charset="0"/>
                <a:ea typeface="Verdana" pitchFamily="34" charset="0"/>
                <a:cs typeface="Verdana" pitchFamily="34" charset="0"/>
              </a:rPr>
              <a:t>realiza cada </a:t>
            </a:r>
            <a:r>
              <a:rPr lang="es-ES" sz="1800" dirty="0" smtClean="0">
                <a:latin typeface="Verdana" pitchFamily="34" charset="0"/>
                <a:ea typeface="Verdana" pitchFamily="34" charset="0"/>
                <a:cs typeface="Verdana" pitchFamily="34" charset="0"/>
              </a:rPr>
              <a:t>2 años a partir de 2019  </a:t>
            </a:r>
          </a:p>
          <a:p>
            <a:pPr marL="342900" indent="-342900" algn="l">
              <a:buFont typeface="Wingdings" charset="2"/>
              <a:buChar char="§"/>
            </a:pPr>
            <a:r>
              <a:rPr lang="es-ES" sz="1800" dirty="0" smtClean="0">
                <a:latin typeface="Verdana" pitchFamily="34" charset="0"/>
                <a:ea typeface="Verdana" pitchFamily="34" charset="0"/>
                <a:cs typeface="Verdana" pitchFamily="34" charset="0"/>
              </a:rPr>
              <a:t>Está </a:t>
            </a:r>
            <a:r>
              <a:rPr lang="es-ES" sz="1800" dirty="0">
                <a:latin typeface="Verdana" pitchFamily="34" charset="0"/>
                <a:ea typeface="Verdana" pitchFamily="34" charset="0"/>
                <a:cs typeface="Verdana" pitchFamily="34" charset="0"/>
              </a:rPr>
              <a:t>organizado por la Federación Española de Sociología (</a:t>
            </a:r>
            <a:r>
              <a:rPr lang="es-ES" sz="1800" dirty="0" smtClean="0">
                <a:latin typeface="Verdana" pitchFamily="34" charset="0"/>
                <a:ea typeface="Verdana" pitchFamily="34" charset="0"/>
                <a:cs typeface="Verdana" pitchFamily="34" charset="0"/>
              </a:rPr>
              <a:t>FES) en </a:t>
            </a:r>
            <a:r>
              <a:rPr lang="es-ES" sz="1800" dirty="0">
                <a:latin typeface="Verdana" pitchFamily="34" charset="0"/>
                <a:ea typeface="Verdana" pitchFamily="34" charset="0"/>
                <a:cs typeface="Verdana" pitchFamily="34" charset="0"/>
              </a:rPr>
              <a:t>colaboración con </a:t>
            </a:r>
            <a:r>
              <a:rPr lang="es-ES" sz="1800" dirty="0" smtClean="0">
                <a:latin typeface="Verdana" pitchFamily="34" charset="0"/>
                <a:ea typeface="Verdana" pitchFamily="34" charset="0"/>
                <a:cs typeface="Verdana" pitchFamily="34" charset="0"/>
              </a:rPr>
              <a:t>miembros </a:t>
            </a:r>
            <a:r>
              <a:rPr lang="es-ES" sz="1800" dirty="0">
                <a:latin typeface="Verdana" pitchFamily="34" charset="0"/>
                <a:ea typeface="Verdana" pitchFamily="34" charset="0"/>
                <a:cs typeface="Verdana" pitchFamily="34" charset="0"/>
              </a:rPr>
              <a:t>de la </a:t>
            </a:r>
            <a:r>
              <a:rPr lang="es-ES" sz="1800" dirty="0" smtClean="0">
                <a:latin typeface="Verdana" pitchFamily="34" charset="0"/>
                <a:ea typeface="Verdana" pitchFamily="34" charset="0"/>
                <a:cs typeface="Verdana" pitchFamily="34" charset="0"/>
              </a:rPr>
              <a:t>Federación: </a:t>
            </a:r>
            <a:r>
              <a:rPr lang="es-ES" sz="1800" b="1" dirty="0" smtClean="0">
                <a:latin typeface="Verdana" pitchFamily="34" charset="0"/>
                <a:ea typeface="Verdana" pitchFamily="34" charset="0"/>
                <a:cs typeface="Verdana" pitchFamily="34" charset="0"/>
              </a:rPr>
              <a:t>instituciones universitarias </a:t>
            </a:r>
            <a:r>
              <a:rPr lang="es-ES" sz="1800" dirty="0" smtClean="0">
                <a:latin typeface="Verdana" pitchFamily="34" charset="0"/>
                <a:ea typeface="Verdana" pitchFamily="34" charset="0"/>
                <a:cs typeface="Verdana" pitchFamily="34" charset="0"/>
              </a:rPr>
              <a:t>y </a:t>
            </a:r>
            <a:r>
              <a:rPr lang="es-ES" sz="1800" b="1" dirty="0" smtClean="0">
                <a:latin typeface="Verdana" pitchFamily="34" charset="0"/>
                <a:ea typeface="Verdana" pitchFamily="34" charset="0"/>
                <a:cs typeface="Verdana" pitchFamily="34" charset="0"/>
              </a:rPr>
              <a:t>asociaciones de sociología de las comunidades autónomas</a:t>
            </a:r>
          </a:p>
          <a:p>
            <a:pPr marL="342900" indent="-342900" algn="l">
              <a:buFont typeface="Wingdings" charset="2"/>
              <a:buChar char="§"/>
            </a:pPr>
            <a:r>
              <a:rPr lang="es-ES" sz="1800" dirty="0" smtClean="0">
                <a:latin typeface="Verdana" pitchFamily="34" charset="0"/>
                <a:ea typeface="Verdana" pitchFamily="34" charset="0"/>
                <a:cs typeface="Verdana" pitchFamily="34" charset="0"/>
              </a:rPr>
              <a:t>La </a:t>
            </a:r>
            <a:r>
              <a:rPr lang="es-ES" sz="1800" b="1" dirty="0" smtClean="0">
                <a:latin typeface="Verdana" pitchFamily="34" charset="0"/>
                <a:ea typeface="Verdana" pitchFamily="34" charset="0"/>
                <a:cs typeface="Verdana" pitchFamily="34" charset="0"/>
              </a:rPr>
              <a:t>elección </a:t>
            </a:r>
            <a:r>
              <a:rPr lang="es-ES" sz="1800" dirty="0" smtClean="0">
                <a:latin typeface="Verdana" pitchFamily="34" charset="0"/>
                <a:ea typeface="Verdana" pitchFamily="34" charset="0"/>
                <a:cs typeface="Verdana" pitchFamily="34" charset="0"/>
              </a:rPr>
              <a:t>de la sede se realiza mediante candidatura pública: dirigida a los miembros de la Federación en colaboración con otras instituciones </a:t>
            </a:r>
          </a:p>
          <a:p>
            <a:pPr marL="342900" indent="-342900" algn="l">
              <a:buFont typeface="Wingdings" charset="2"/>
              <a:buChar char="§"/>
            </a:pPr>
            <a:r>
              <a:rPr lang="es-ES" sz="1800" dirty="0" smtClean="0">
                <a:latin typeface="Verdana" pitchFamily="34" charset="0"/>
                <a:ea typeface="Verdana" pitchFamily="34" charset="0"/>
                <a:cs typeface="Verdana" pitchFamily="34" charset="0"/>
              </a:rPr>
              <a:t>Próximo Congreso</a:t>
            </a:r>
            <a:r>
              <a:rPr lang="es-ES" sz="1800" b="1" dirty="0" smtClean="0">
                <a:latin typeface="Verdana" pitchFamily="34" charset="0"/>
                <a:ea typeface="Verdana" pitchFamily="34" charset="0"/>
                <a:cs typeface="Verdana" pitchFamily="34" charset="0"/>
              </a:rPr>
              <a:t>: Valencia, 3-6 Julio de 2019 </a:t>
            </a:r>
            <a:r>
              <a:rPr lang="es-ES" sz="1800" dirty="0" smtClean="0">
                <a:latin typeface="Verdana" pitchFamily="34" charset="0"/>
                <a:ea typeface="Verdana" pitchFamily="34" charset="0"/>
                <a:cs typeface="Verdana" pitchFamily="34" charset="0"/>
              </a:rPr>
              <a:t>(FES-Departamento de Sociología y Antropología de la Universidad de Valencia y Asociación Valenciana de Sociología)  </a:t>
            </a:r>
            <a:endParaRPr lang="es-ES" sz="1800" dirty="0">
              <a:solidFill>
                <a:srgbClr val="C00000"/>
              </a:solidFill>
              <a:latin typeface="Verdana" pitchFamily="34" charset="0"/>
              <a:ea typeface="Verdana" pitchFamily="34" charset="0"/>
              <a:cs typeface="Verdana" pitchFamily="34" charset="0"/>
            </a:endParaRPr>
          </a:p>
          <a:p>
            <a:pPr algn="l"/>
            <a:r>
              <a:rPr lang="es-ES" dirty="0" smtClean="0">
                <a:solidFill>
                  <a:srgbClr val="0000D3"/>
                </a:solidFill>
                <a:latin typeface="Arial"/>
                <a:cs typeface="Arial"/>
              </a:rPr>
              <a:t>    </a:t>
            </a:r>
            <a:r>
              <a:rPr lang="es-ES" dirty="0">
                <a:solidFill>
                  <a:srgbClr val="0000D3"/>
                </a:solidFill>
                <a:latin typeface="Arial"/>
                <a:cs typeface="Arial"/>
              </a:rPr>
              <a:t>       Web: </a:t>
            </a:r>
            <a:r>
              <a:rPr lang="es-ES" dirty="0">
                <a:solidFill>
                  <a:srgbClr val="0000D3"/>
                </a:solidFill>
                <a:latin typeface="Arial"/>
                <a:cs typeface="Arial"/>
                <a:hlinkClick r:id="rId4"/>
              </a:rPr>
              <a:t>http://</a:t>
            </a:r>
            <a:r>
              <a:rPr lang="es-ES" dirty="0" smtClean="0">
                <a:solidFill>
                  <a:srgbClr val="0000D3"/>
                </a:solidFill>
                <a:latin typeface="Arial"/>
                <a:cs typeface="Arial"/>
                <a:hlinkClick r:id="rId4"/>
              </a:rPr>
              <a:t>www.congresofes.com/</a:t>
            </a:r>
            <a:endParaRPr lang="es-ES" dirty="0" smtClean="0">
              <a:solidFill>
                <a:srgbClr val="0000D3"/>
              </a:solidFill>
              <a:latin typeface="Arial"/>
              <a:cs typeface="Arial"/>
            </a:endParaRPr>
          </a:p>
          <a:p>
            <a:pPr algn="l"/>
            <a:r>
              <a:rPr lang="es-ES" dirty="0" smtClean="0">
                <a:solidFill>
                  <a:srgbClr val="0000D3"/>
                </a:solidFill>
                <a:latin typeface="Arial"/>
                <a:cs typeface="Arial"/>
              </a:rPr>
              <a:t>           Secretaría Técnica: </a:t>
            </a:r>
            <a:r>
              <a:rPr lang="es-ES" dirty="0" err="1" smtClean="0">
                <a:solidFill>
                  <a:srgbClr val="0000D3"/>
                </a:solidFill>
                <a:latin typeface="Arial"/>
                <a:cs typeface="Arial"/>
              </a:rPr>
              <a:t>Emiral</a:t>
            </a:r>
            <a:r>
              <a:rPr lang="es-ES" dirty="0" smtClean="0">
                <a:solidFill>
                  <a:srgbClr val="0000D3"/>
                </a:solidFill>
                <a:latin typeface="Arial"/>
                <a:cs typeface="Arial"/>
              </a:rPr>
              <a:t> Congresos  </a:t>
            </a:r>
            <a:endParaRPr lang="es-ES" dirty="0">
              <a:solidFill>
                <a:srgbClr val="0000D3"/>
              </a:solidFill>
              <a:latin typeface="Arial"/>
              <a:cs typeface="Arial"/>
            </a:endParaRPr>
          </a:p>
          <a:p>
            <a:pPr algn="l"/>
            <a:r>
              <a:rPr lang="es-ES" dirty="0" smtClean="0">
                <a:solidFill>
                  <a:srgbClr val="0000D3"/>
                </a:solidFill>
                <a:latin typeface="Arial"/>
                <a:cs typeface="Arial"/>
              </a:rPr>
              <a:t>             </a:t>
            </a:r>
            <a:endParaRPr lang="es-ES" dirty="0">
              <a:solidFill>
                <a:srgbClr val="0000D3"/>
              </a:solidFill>
              <a:latin typeface="Arial"/>
              <a:cs typeface="Arial"/>
            </a:endParaRPr>
          </a:p>
        </p:txBody>
      </p:sp>
    </p:spTree>
    <p:extLst>
      <p:ext uri="{BB962C8B-B14F-4D97-AF65-F5344CB8AC3E}">
        <p14:creationId xmlns:p14="http://schemas.microsoft.com/office/powerpoint/2010/main" val="275201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47707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nSpc>
                <a:spcPct val="100000"/>
              </a:lnSpc>
              <a:spcBef>
                <a:spcPct val="0"/>
              </a:spcBef>
            </a:pPr>
            <a:r>
              <a:rPr lang="es-ES" sz="2800" b="1" dirty="0">
                <a:solidFill>
                  <a:srgbClr val="22228B"/>
                </a:solidFill>
                <a:latin typeface="Arial"/>
                <a:cs typeface="Arial"/>
              </a:rPr>
              <a:t>  </a:t>
            </a:r>
            <a:r>
              <a:rPr lang="es-ES" sz="2800" b="1" dirty="0" smtClean="0">
                <a:solidFill>
                  <a:srgbClr val="22228B"/>
                </a:solidFill>
                <a:latin typeface="Arial"/>
                <a:cs typeface="Arial"/>
              </a:rPr>
              <a:t>El Congreso Español de Sociología: para  qué sirve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414199"/>
            <a:ext cx="7772400" cy="49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marL="342900" indent="-342900" algn="l">
              <a:buFont typeface="Wingdings" charset="2"/>
              <a:buChar char="§"/>
            </a:pPr>
            <a:r>
              <a:rPr lang="es-ES" sz="1800" b="1" dirty="0" smtClean="0">
                <a:latin typeface="Verdana" pitchFamily="34" charset="0"/>
                <a:ea typeface="Verdana" pitchFamily="34" charset="0"/>
                <a:cs typeface="Verdana" pitchFamily="34" charset="0"/>
              </a:rPr>
              <a:t>Objetivos </a:t>
            </a:r>
            <a:r>
              <a:rPr lang="es-ES" sz="1800" b="1" dirty="0">
                <a:latin typeface="Verdana" pitchFamily="34" charset="0"/>
                <a:ea typeface="Verdana" pitchFamily="34" charset="0"/>
                <a:cs typeface="Verdana" pitchFamily="34" charset="0"/>
              </a:rPr>
              <a:t>principales</a:t>
            </a:r>
            <a:r>
              <a:rPr lang="es-ES" sz="1800" dirty="0">
                <a:latin typeface="Verdana" pitchFamily="34" charset="0"/>
                <a:ea typeface="Verdana" pitchFamily="34" charset="0"/>
                <a:cs typeface="Verdana" pitchFamily="34" charset="0"/>
              </a:rPr>
              <a:t>: </a:t>
            </a:r>
            <a:endParaRPr lang="es-ES" sz="1800" dirty="0" smtClean="0">
              <a:latin typeface="Verdana" pitchFamily="34" charset="0"/>
              <a:ea typeface="Verdana" pitchFamily="34" charset="0"/>
              <a:cs typeface="Verdana" pitchFamily="34" charset="0"/>
            </a:endParaRPr>
          </a:p>
          <a:p>
            <a:pPr marL="1085850" lvl="1" indent="-342900" algn="l">
              <a:buFont typeface="Wingdings" charset="2"/>
              <a:buChar char="§"/>
            </a:pPr>
            <a:r>
              <a:rPr lang="es-ES" sz="1800" dirty="0" smtClean="0">
                <a:latin typeface="Verdana" pitchFamily="34" charset="0"/>
                <a:ea typeface="Verdana" pitchFamily="34" charset="0"/>
                <a:cs typeface="Verdana" pitchFamily="34" charset="0"/>
              </a:rPr>
              <a:t>Dar </a:t>
            </a:r>
            <a:r>
              <a:rPr lang="es-ES" sz="1800" dirty="0">
                <a:latin typeface="Verdana" pitchFamily="34" charset="0"/>
                <a:ea typeface="Verdana" pitchFamily="34" charset="0"/>
                <a:cs typeface="Verdana" pitchFamily="34" charset="0"/>
              </a:rPr>
              <a:t>a conocer las aportaciones </a:t>
            </a:r>
            <a:r>
              <a:rPr lang="es-ES" sz="1800" dirty="0" smtClean="0">
                <a:latin typeface="Verdana" pitchFamily="34" charset="0"/>
                <a:ea typeface="Verdana" pitchFamily="34" charset="0"/>
                <a:cs typeface="Verdana" pitchFamily="34" charset="0"/>
              </a:rPr>
              <a:t>de la disciplina </a:t>
            </a:r>
          </a:p>
          <a:p>
            <a:pPr marL="1085850" lvl="1" indent="-342900" algn="l">
              <a:buFont typeface="Wingdings" charset="2"/>
              <a:buChar char="§"/>
            </a:pPr>
            <a:r>
              <a:rPr lang="es-ES" sz="1800" dirty="0" smtClean="0">
                <a:latin typeface="Verdana" pitchFamily="34" charset="0"/>
                <a:ea typeface="Verdana" pitchFamily="34" charset="0"/>
                <a:cs typeface="Verdana" pitchFamily="34" charset="0"/>
              </a:rPr>
              <a:t>Mejorar </a:t>
            </a:r>
            <a:r>
              <a:rPr lang="es-ES" sz="1800" dirty="0">
                <a:latin typeface="Verdana" pitchFamily="34" charset="0"/>
                <a:ea typeface="Verdana" pitchFamily="34" charset="0"/>
                <a:cs typeface="Verdana" pitchFamily="34" charset="0"/>
              </a:rPr>
              <a:t>nuestro trabajo contrastándolo con otros profesionales del </a:t>
            </a:r>
            <a:r>
              <a:rPr lang="es-ES" sz="1800" dirty="0" smtClean="0">
                <a:latin typeface="Verdana" pitchFamily="34" charset="0"/>
                <a:ea typeface="Verdana" pitchFamily="34" charset="0"/>
                <a:cs typeface="Verdana" pitchFamily="34" charset="0"/>
              </a:rPr>
              <a:t>sector </a:t>
            </a:r>
          </a:p>
          <a:p>
            <a:pPr marL="1085850" lvl="1" indent="-342900" algn="l">
              <a:buFont typeface="Wingdings" charset="2"/>
              <a:buChar char="§"/>
            </a:pPr>
            <a:r>
              <a:rPr lang="es-ES" sz="1800" dirty="0" smtClean="0">
                <a:latin typeface="Verdana" pitchFamily="34" charset="0"/>
                <a:ea typeface="Verdana" pitchFamily="34" charset="0"/>
                <a:cs typeface="Verdana" pitchFamily="34" charset="0"/>
              </a:rPr>
              <a:t>Promover la transferencia de conocimiento </a:t>
            </a:r>
            <a:endParaRPr lang="es-ES" sz="1800" dirty="0">
              <a:latin typeface="Verdana" pitchFamily="34" charset="0"/>
              <a:ea typeface="Verdana" pitchFamily="34" charset="0"/>
              <a:cs typeface="Verdana" pitchFamily="34" charset="0"/>
            </a:endParaRPr>
          </a:p>
          <a:p>
            <a:pPr marL="342900" indent="-342900" algn="l">
              <a:buFont typeface="Wingdings" charset="2"/>
              <a:buChar char="§"/>
            </a:pPr>
            <a:r>
              <a:rPr lang="es-ES" sz="1800" dirty="0">
                <a:latin typeface="Verdana" pitchFamily="34" charset="0"/>
                <a:ea typeface="Verdana" pitchFamily="34" charset="0"/>
                <a:cs typeface="Verdana" pitchFamily="34" charset="0"/>
              </a:rPr>
              <a:t>El congreso </a:t>
            </a:r>
            <a:r>
              <a:rPr lang="es-ES" sz="1800" dirty="0" smtClean="0">
                <a:latin typeface="Verdana" pitchFamily="34" charset="0"/>
                <a:ea typeface="Verdana" pitchFamily="34" charset="0"/>
                <a:cs typeface="Verdana" pitchFamily="34" charset="0"/>
              </a:rPr>
              <a:t>facilita </a:t>
            </a:r>
            <a:r>
              <a:rPr lang="es-ES" sz="1800" dirty="0">
                <a:latin typeface="Verdana" pitchFamily="34" charset="0"/>
                <a:ea typeface="Verdana" pitchFamily="34" charset="0"/>
                <a:cs typeface="Verdana" pitchFamily="34" charset="0"/>
              </a:rPr>
              <a:t>la </a:t>
            </a:r>
            <a:r>
              <a:rPr lang="es-ES" sz="1800" b="1" dirty="0">
                <a:latin typeface="Verdana" pitchFamily="34" charset="0"/>
                <a:ea typeface="Verdana" pitchFamily="34" charset="0"/>
                <a:cs typeface="Verdana" pitchFamily="34" charset="0"/>
              </a:rPr>
              <a:t>comunicación de los resultados</a:t>
            </a:r>
            <a:r>
              <a:rPr lang="es-ES" sz="1800" dirty="0">
                <a:latin typeface="Verdana" pitchFamily="34" charset="0"/>
                <a:ea typeface="Verdana" pitchFamily="34" charset="0"/>
                <a:cs typeface="Verdana" pitchFamily="34" charset="0"/>
              </a:rPr>
              <a:t> de la sociología en temas de </a:t>
            </a:r>
            <a:r>
              <a:rPr lang="es-ES" sz="1800" dirty="0" smtClean="0">
                <a:latin typeface="Verdana" pitchFamily="34" charset="0"/>
                <a:ea typeface="Verdana" pitchFamily="34" charset="0"/>
                <a:cs typeface="Verdana" pitchFamily="34" charset="0"/>
              </a:rPr>
              <a:t>actualidad y su posterior </a:t>
            </a:r>
            <a:r>
              <a:rPr lang="es-ES" sz="1800" b="1" dirty="0" smtClean="0">
                <a:latin typeface="Verdana" pitchFamily="34" charset="0"/>
                <a:ea typeface="Verdana" pitchFamily="34" charset="0"/>
                <a:cs typeface="Verdana" pitchFamily="34" charset="0"/>
              </a:rPr>
              <a:t>publicación</a:t>
            </a:r>
            <a:r>
              <a:rPr lang="es-ES" sz="1800" dirty="0" smtClean="0">
                <a:latin typeface="Verdana" pitchFamily="34" charset="0"/>
                <a:ea typeface="Verdana" pitchFamily="34" charset="0"/>
                <a:cs typeface="Verdana" pitchFamily="34" charset="0"/>
              </a:rPr>
              <a:t> </a:t>
            </a:r>
          </a:p>
          <a:p>
            <a:pPr marL="342900" indent="-342900" algn="l">
              <a:buFont typeface="Wingdings" charset="2"/>
              <a:buChar char="§"/>
            </a:pPr>
            <a:r>
              <a:rPr lang="es-ES" sz="1800" dirty="0" smtClean="0">
                <a:latin typeface="Verdana" pitchFamily="34" charset="0"/>
                <a:ea typeface="Verdana" pitchFamily="34" charset="0"/>
                <a:cs typeface="Verdana" pitchFamily="34" charset="0"/>
              </a:rPr>
              <a:t>Se </a:t>
            </a:r>
            <a:r>
              <a:rPr lang="es-ES" sz="1800" dirty="0">
                <a:latin typeface="Verdana" pitchFamily="34" charset="0"/>
                <a:ea typeface="Verdana" pitchFamily="34" charset="0"/>
                <a:cs typeface="Verdana" pitchFamily="34" charset="0"/>
              </a:rPr>
              <a:t>utiliza para realizar diagnósticos y debates sobre la </a:t>
            </a:r>
            <a:r>
              <a:rPr lang="es-ES" sz="1800" b="1" dirty="0">
                <a:latin typeface="Verdana" pitchFamily="34" charset="0"/>
                <a:ea typeface="Verdana" pitchFamily="34" charset="0"/>
                <a:cs typeface="Verdana" pitchFamily="34" charset="0"/>
              </a:rPr>
              <a:t>situación de  la  sociedad española</a:t>
            </a:r>
            <a:r>
              <a:rPr lang="es-ES" sz="1800" dirty="0">
                <a:latin typeface="Verdana" pitchFamily="34" charset="0"/>
                <a:ea typeface="Verdana" pitchFamily="34" charset="0"/>
                <a:cs typeface="Verdana" pitchFamily="34" charset="0"/>
              </a:rPr>
              <a:t>, divulgar el conocimiento sociológico y facilitar la difusión a medios y </a:t>
            </a:r>
            <a:r>
              <a:rPr lang="es-ES" sz="1800" dirty="0" smtClean="0">
                <a:latin typeface="Verdana" pitchFamily="34" charset="0"/>
                <a:ea typeface="Verdana" pitchFamily="34" charset="0"/>
                <a:cs typeface="Verdana" pitchFamily="34" charset="0"/>
              </a:rPr>
              <a:t>a </a:t>
            </a:r>
            <a:r>
              <a:rPr lang="es-ES" sz="1800" dirty="0">
                <a:latin typeface="Verdana" pitchFamily="34" charset="0"/>
                <a:ea typeface="Verdana" pitchFamily="34" charset="0"/>
                <a:cs typeface="Verdana" pitchFamily="34" charset="0"/>
              </a:rPr>
              <a:t>instituciones </a:t>
            </a:r>
            <a:r>
              <a:rPr lang="es-ES" sz="1800" dirty="0" smtClean="0">
                <a:latin typeface="Verdana" pitchFamily="34" charset="0"/>
                <a:ea typeface="Verdana" pitchFamily="34" charset="0"/>
                <a:cs typeface="Verdana" pitchFamily="34" charset="0"/>
              </a:rPr>
              <a:t>interesadas</a:t>
            </a:r>
          </a:p>
          <a:p>
            <a:pPr marL="342900" indent="-342900" algn="l">
              <a:buFont typeface="Wingdings" charset="2"/>
              <a:buChar char="§"/>
            </a:pPr>
            <a:r>
              <a:rPr lang="es-ES" sz="1800" dirty="0" smtClean="0">
                <a:latin typeface="Verdana" pitchFamily="34" charset="0"/>
                <a:ea typeface="Verdana" pitchFamily="34" charset="0"/>
                <a:cs typeface="Verdana" pitchFamily="34" charset="0"/>
              </a:rPr>
              <a:t>Facilita el conocimiento del </a:t>
            </a:r>
            <a:r>
              <a:rPr lang="es-ES" sz="1800" b="1" dirty="0" smtClean="0">
                <a:latin typeface="Verdana" pitchFamily="34" charset="0"/>
                <a:ea typeface="Verdana" pitchFamily="34" charset="0"/>
                <a:cs typeface="Verdana" pitchFamily="34" charset="0"/>
              </a:rPr>
              <a:t>uso de la sociología en diversos ámbitos</a:t>
            </a:r>
            <a:r>
              <a:rPr lang="es-ES" sz="1800" dirty="0" smtClean="0">
                <a:latin typeface="Verdana" pitchFamily="34" charset="0"/>
                <a:ea typeface="Verdana" pitchFamily="34" charset="0"/>
                <a:cs typeface="Verdana" pitchFamily="34" charset="0"/>
              </a:rPr>
              <a:t>: diseño y  evaluación de políticas públicas, recursos humanos, mercados, publicidad, opinión pública, comunicación, política, acción social, desarrollo, etc……       </a:t>
            </a:r>
            <a:endParaRPr lang="es-ES" sz="1800" dirty="0">
              <a:latin typeface="Verdana" pitchFamily="34" charset="0"/>
              <a:ea typeface="Verdana" pitchFamily="34" charset="0"/>
              <a:cs typeface="Verdana" pitchFamily="34" charset="0"/>
            </a:endParaRPr>
          </a:p>
          <a:p>
            <a:pPr algn="l"/>
            <a:endParaRPr lang="es-ES" dirty="0">
              <a:solidFill>
                <a:srgbClr val="0000D3"/>
              </a:solidFill>
              <a:latin typeface="Arial"/>
              <a:cs typeface="Arial"/>
            </a:endParaRPr>
          </a:p>
        </p:txBody>
      </p:sp>
    </p:spTree>
    <p:extLst>
      <p:ext uri="{BB962C8B-B14F-4D97-AF65-F5344CB8AC3E}">
        <p14:creationId xmlns:p14="http://schemas.microsoft.com/office/powerpoint/2010/main" val="448045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47707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r>
              <a:rPr lang="es-ES" sz="2800" b="1" dirty="0">
                <a:solidFill>
                  <a:srgbClr val="22228B"/>
                </a:solidFill>
                <a:latin typeface="Arial"/>
                <a:cs typeface="Arial"/>
              </a:rPr>
              <a:t>  </a:t>
            </a:r>
            <a:r>
              <a:rPr lang="es-ES" sz="2800" b="1" dirty="0" smtClean="0">
                <a:solidFill>
                  <a:srgbClr val="22228B"/>
                </a:solidFill>
                <a:latin typeface="Arial"/>
                <a:cs typeface="Arial"/>
              </a:rPr>
              <a:t>El Congreso Español de Sociología: </a:t>
            </a:r>
            <a:r>
              <a:rPr lang="pt-BR" sz="2800" b="1" dirty="0">
                <a:solidFill>
                  <a:srgbClr val="22228B"/>
                </a:solidFill>
                <a:latin typeface="Arial"/>
                <a:cs typeface="Arial"/>
              </a:rPr>
              <a:t>oportunidades </a:t>
            </a:r>
            <a:r>
              <a:rPr lang="pt-BR" sz="2800" b="1" dirty="0" smtClean="0">
                <a:solidFill>
                  <a:srgbClr val="22228B"/>
                </a:solidFill>
                <a:latin typeface="Arial"/>
                <a:cs typeface="Arial"/>
              </a:rPr>
              <a:t>para distintos públicos</a:t>
            </a:r>
            <a:r>
              <a:rPr lang="pt-BR" sz="2800" b="1" dirty="0">
                <a:solidFill>
                  <a:srgbClr val="22228B"/>
                </a:solidFill>
                <a:latin typeface="Arial"/>
                <a:cs typeface="Arial"/>
              </a:rPr>
              <a:t/>
            </a:r>
            <a:br>
              <a:rPr lang="pt-BR" sz="2800" b="1" dirty="0">
                <a:solidFill>
                  <a:srgbClr val="22228B"/>
                </a:solidFill>
                <a:latin typeface="Arial"/>
                <a:cs typeface="Arial"/>
              </a:rPr>
            </a:br>
            <a:r>
              <a:rPr lang="es-ES" sz="2800" b="1" dirty="0" smtClean="0">
                <a:solidFill>
                  <a:srgbClr val="22228B"/>
                </a:solidFill>
                <a:latin typeface="Arial"/>
                <a:cs typeface="Arial"/>
              </a:rPr>
              <a:t>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51152"/>
            <a:ext cx="7772400" cy="5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lvl="0" algn="l"/>
            <a:r>
              <a:rPr lang="es-ES" sz="1800" b="1" dirty="0" smtClean="0"/>
              <a:t>Para </a:t>
            </a:r>
            <a:r>
              <a:rPr lang="es-ES" sz="1800" b="1" dirty="0"/>
              <a:t>los </a:t>
            </a:r>
            <a:r>
              <a:rPr lang="es-ES" sz="1800" b="1" dirty="0" smtClean="0"/>
              <a:t>sociólogos/as </a:t>
            </a:r>
            <a:r>
              <a:rPr lang="es-ES" sz="1800" b="1" dirty="0"/>
              <a:t>y profesionales de disciplinas </a:t>
            </a:r>
            <a:r>
              <a:rPr lang="es-ES" sz="1800" b="1" dirty="0" smtClean="0"/>
              <a:t>relacionadas:</a:t>
            </a:r>
            <a:r>
              <a:rPr lang="es-ES" sz="1800" dirty="0"/>
              <a:t> supone un punto de encuentro para iniciar o consolidar relaciones profesionales</a:t>
            </a:r>
            <a:r>
              <a:rPr lang="es-ES" sz="1800" dirty="0" smtClean="0"/>
              <a:t>.</a:t>
            </a:r>
          </a:p>
          <a:p>
            <a:pPr lvl="0" algn="l"/>
            <a:r>
              <a:rPr lang="es-ES" sz="1800" b="1" dirty="0" smtClean="0"/>
              <a:t>Para empresas, administraciones y tercer sector</a:t>
            </a:r>
            <a:r>
              <a:rPr lang="es-ES" sz="1800" dirty="0" smtClean="0"/>
              <a:t>: es una oportunidad para explorar las posibilidades de utilización de la sociología e interaccionar con sus profesionales. </a:t>
            </a:r>
          </a:p>
          <a:p>
            <a:pPr lvl="0" algn="l"/>
            <a:r>
              <a:rPr lang="es-ES" sz="1800" b="1" dirty="0" smtClean="0"/>
              <a:t>Para estudiantes </a:t>
            </a:r>
            <a:r>
              <a:rPr lang="es-ES" sz="1800" b="1" dirty="0"/>
              <a:t>de posgrado y </a:t>
            </a:r>
            <a:r>
              <a:rPr lang="es-ES" sz="1800" b="1" dirty="0" smtClean="0"/>
              <a:t>jóvenes sociólogos/as:</a:t>
            </a:r>
            <a:r>
              <a:rPr lang="es-ES" sz="1800" dirty="0"/>
              <a:t> </a:t>
            </a:r>
            <a:r>
              <a:rPr lang="es-ES" sz="1800" dirty="0" smtClean="0"/>
              <a:t>a </a:t>
            </a:r>
            <a:r>
              <a:rPr lang="es-ES" sz="1800" dirty="0"/>
              <a:t>través de los congresos se realizan las primeras contribuciones a la disciplina y se conocen los temas y personas que pueden funcionar como referencia a la hora de orientar una carrera profesional</a:t>
            </a:r>
            <a:r>
              <a:rPr lang="es-ES" sz="1800" dirty="0" smtClean="0"/>
              <a:t>.</a:t>
            </a:r>
          </a:p>
          <a:p>
            <a:pPr algn="l"/>
            <a:r>
              <a:rPr lang="es-ES" sz="1800" b="1" dirty="0"/>
              <a:t>Para los medios y el público no especializado:</a:t>
            </a:r>
            <a:r>
              <a:rPr lang="es-ES" sz="1800" dirty="0"/>
              <a:t> se presentan multitud de  análisis, diagnósticos e informaciones útiles para conocer muchos aspectos de la sociedad española y de las tendencias del mundo contemporáneo.</a:t>
            </a:r>
          </a:p>
          <a:p>
            <a:pPr lvl="0" algn="l"/>
            <a:endParaRPr lang="es-ES" sz="1800" dirty="0"/>
          </a:p>
          <a:p>
            <a:pPr algn="l"/>
            <a:endParaRPr lang="es-ES" dirty="0">
              <a:solidFill>
                <a:srgbClr val="0000D3"/>
              </a:solidFill>
              <a:latin typeface="Arial"/>
              <a:cs typeface="Arial"/>
            </a:endParaRPr>
          </a:p>
          <a:p>
            <a:pPr algn="l"/>
            <a:endParaRPr lang="es-ES" dirty="0">
              <a:solidFill>
                <a:srgbClr val="0000D3"/>
              </a:solidFill>
              <a:latin typeface="Arial"/>
              <a:cs typeface="Arial"/>
            </a:endParaRPr>
          </a:p>
        </p:txBody>
      </p:sp>
    </p:spTree>
    <p:extLst>
      <p:ext uri="{BB962C8B-B14F-4D97-AF65-F5344CB8AC3E}">
        <p14:creationId xmlns:p14="http://schemas.microsoft.com/office/powerpoint/2010/main" val="1626177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685800" y="47707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r>
              <a:rPr lang="es-ES" sz="2800" b="1" dirty="0">
                <a:solidFill>
                  <a:srgbClr val="22228B"/>
                </a:solidFill>
                <a:latin typeface="Arial"/>
                <a:cs typeface="Arial"/>
              </a:rPr>
              <a:t>  </a:t>
            </a:r>
            <a:r>
              <a:rPr lang="es-ES" sz="2800" b="1" dirty="0" smtClean="0">
                <a:solidFill>
                  <a:srgbClr val="22228B"/>
                </a:solidFill>
                <a:latin typeface="Arial"/>
                <a:cs typeface="Arial"/>
              </a:rPr>
              <a:t>El Congreso Español de Sociología: qué se puede encontrar en el congreso </a:t>
            </a:r>
            <a:r>
              <a:rPr lang="pt-BR" sz="2800" b="1" dirty="0">
                <a:solidFill>
                  <a:srgbClr val="22228B"/>
                </a:solidFill>
                <a:latin typeface="Arial"/>
                <a:cs typeface="Arial"/>
              </a:rPr>
              <a:t/>
            </a:r>
            <a:br>
              <a:rPr lang="pt-BR" sz="2800" b="1" dirty="0">
                <a:solidFill>
                  <a:srgbClr val="22228B"/>
                </a:solidFill>
                <a:latin typeface="Arial"/>
                <a:cs typeface="Arial"/>
              </a:rPr>
            </a:br>
            <a:r>
              <a:rPr lang="es-ES" sz="2800" b="1" dirty="0" smtClean="0">
                <a:solidFill>
                  <a:srgbClr val="22228B"/>
                </a:solidFill>
                <a:latin typeface="Arial"/>
                <a:cs typeface="Arial"/>
              </a:rPr>
              <a:t>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51152"/>
            <a:ext cx="7772400" cy="46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lvl="0" algn="l"/>
            <a:r>
              <a:rPr lang="es-ES" sz="1800" dirty="0"/>
              <a:t>• </a:t>
            </a:r>
            <a:r>
              <a:rPr lang="es-ES" sz="1800" b="1" dirty="0" smtClean="0"/>
              <a:t>Grupos </a:t>
            </a:r>
            <a:r>
              <a:rPr lang="es-ES" sz="1800" b="1" dirty="0"/>
              <a:t>de trabajo </a:t>
            </a:r>
            <a:r>
              <a:rPr lang="es-ES" sz="1800" dirty="0"/>
              <a:t>relacionados con todas las especialidades de la sociología que analizan múltiples aspectos del mundo </a:t>
            </a:r>
            <a:r>
              <a:rPr lang="es-ES" sz="1800" dirty="0" smtClean="0"/>
              <a:t>social: </a:t>
            </a:r>
            <a:r>
              <a:rPr lang="es-ES" sz="1800" b="1" dirty="0" smtClean="0">
                <a:solidFill>
                  <a:schemeClr val="tx2"/>
                </a:solidFill>
              </a:rPr>
              <a:t>37 especialidades + 7 áreas de trabajo: 44 </a:t>
            </a:r>
            <a:r>
              <a:rPr lang="es-ES" sz="1800" b="1" dirty="0" err="1" smtClean="0">
                <a:solidFill>
                  <a:schemeClr val="tx2"/>
                </a:solidFill>
              </a:rPr>
              <a:t>GTs</a:t>
            </a:r>
            <a:endParaRPr lang="es-ES" sz="1800" b="1" dirty="0">
              <a:solidFill>
                <a:schemeClr val="tx2"/>
              </a:solidFill>
            </a:endParaRPr>
          </a:p>
          <a:p>
            <a:pPr lvl="0" algn="l"/>
            <a:r>
              <a:rPr lang="es-ES" sz="1800" dirty="0"/>
              <a:t>• </a:t>
            </a:r>
            <a:r>
              <a:rPr lang="es-ES" sz="1800" b="1" dirty="0"/>
              <a:t>Simposios, conferencias y debates </a:t>
            </a:r>
            <a:r>
              <a:rPr lang="es-ES" sz="1800" dirty="0"/>
              <a:t>en torno a la situación social del mundo contemporáneo y los problemas sociales de nuestro entorno.</a:t>
            </a:r>
          </a:p>
          <a:p>
            <a:pPr lvl="0" algn="l"/>
            <a:r>
              <a:rPr lang="es-ES" sz="1800" dirty="0"/>
              <a:t>• </a:t>
            </a:r>
            <a:r>
              <a:rPr lang="es-ES" sz="1800" b="1" dirty="0"/>
              <a:t>Sesiones especiales </a:t>
            </a:r>
            <a:r>
              <a:rPr lang="es-ES" sz="1800" dirty="0"/>
              <a:t>y </a:t>
            </a:r>
            <a:r>
              <a:rPr lang="es-ES" sz="1800" b="1" dirty="0"/>
              <a:t>cursos</a:t>
            </a:r>
            <a:r>
              <a:rPr lang="es-ES" sz="1800" dirty="0"/>
              <a:t> sobre asuntos profesionales, académicos y científicos de la sociología. </a:t>
            </a:r>
          </a:p>
          <a:p>
            <a:pPr lvl="0" algn="l"/>
            <a:r>
              <a:rPr lang="es-ES" sz="1800" dirty="0"/>
              <a:t>• </a:t>
            </a:r>
            <a:r>
              <a:rPr lang="es-ES" sz="1800" b="1" dirty="0"/>
              <a:t>Actividades culturales y profesionales </a:t>
            </a:r>
            <a:r>
              <a:rPr lang="es-ES" sz="1800" dirty="0"/>
              <a:t>que ayudan a conectar la sociología con un público más amplio y con los medios de comunicación.</a:t>
            </a:r>
          </a:p>
          <a:p>
            <a:pPr lvl="0" algn="l"/>
            <a:r>
              <a:rPr lang="es-ES" sz="1800" dirty="0"/>
              <a:t>• </a:t>
            </a:r>
            <a:r>
              <a:rPr lang="es-ES" sz="1800" b="1" dirty="0"/>
              <a:t>Espacios de encuentro y difusión </a:t>
            </a:r>
            <a:r>
              <a:rPr lang="es-ES" sz="1800" dirty="0"/>
              <a:t>para instituciones, empresas y colectivos relacionados con la sociología.</a:t>
            </a:r>
          </a:p>
          <a:p>
            <a:pPr lvl="0" algn="l"/>
            <a:endParaRPr lang="es-ES" dirty="0">
              <a:solidFill>
                <a:srgbClr val="0000D3"/>
              </a:solidFill>
              <a:latin typeface="Arial"/>
              <a:cs typeface="Arial"/>
            </a:endParaRPr>
          </a:p>
          <a:p>
            <a:pPr algn="l"/>
            <a:endParaRPr lang="es-ES" dirty="0">
              <a:solidFill>
                <a:srgbClr val="0000D3"/>
              </a:solidFill>
              <a:latin typeface="Arial"/>
              <a:cs typeface="Arial"/>
            </a:endParaRPr>
          </a:p>
        </p:txBody>
      </p:sp>
    </p:spTree>
    <p:extLst>
      <p:ext uri="{BB962C8B-B14F-4D97-AF65-F5344CB8AC3E}">
        <p14:creationId xmlns:p14="http://schemas.microsoft.com/office/powerpoint/2010/main" val="2434990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noGrp="1"/>
          </p:cNvSpPr>
          <p:nvPr>
            <p:ph type="ctrTitle"/>
          </p:nvPr>
        </p:nvSpPr>
        <p:spPr bwMode="auto">
          <a:xfrm>
            <a:off x="465460" y="801427"/>
            <a:ext cx="7772400" cy="6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lnSpc>
                <a:spcPct val="100000"/>
              </a:lnSpc>
              <a:spcBef>
                <a:spcPct val="0"/>
              </a:spcBef>
            </a:pPr>
            <a:r>
              <a:rPr lang="es-ES" b="1" dirty="0" smtClean="0">
                <a:solidFill>
                  <a:srgbClr val="22228B"/>
                </a:solidFill>
                <a:latin typeface="Arial"/>
                <a:cs typeface="Arial"/>
              </a:rPr>
              <a:t>XII CONGRESO ESPAÑOL DE SOCIOLOGÍA </a:t>
            </a:r>
            <a:br>
              <a:rPr lang="es-ES" b="1" dirty="0" smtClean="0">
                <a:solidFill>
                  <a:srgbClr val="22228B"/>
                </a:solidFill>
                <a:latin typeface="Arial"/>
                <a:cs typeface="Arial"/>
              </a:rPr>
            </a:br>
            <a:r>
              <a:rPr lang="es-ES" sz="2800" b="1" dirty="0" smtClean="0">
                <a:solidFill>
                  <a:srgbClr val="22228B"/>
                </a:solidFill>
                <a:latin typeface="Arial"/>
                <a:cs typeface="Arial"/>
              </a:rPr>
              <a:t/>
            </a:r>
            <a:br>
              <a:rPr lang="es-ES" sz="2800" b="1" dirty="0" smtClean="0">
                <a:solidFill>
                  <a:srgbClr val="22228B"/>
                </a:solidFill>
                <a:latin typeface="Arial"/>
                <a:cs typeface="Arial"/>
              </a:rPr>
            </a:br>
            <a:r>
              <a:rPr lang="es-ES" sz="2800" b="1" dirty="0" smtClean="0">
                <a:solidFill>
                  <a:srgbClr val="22228B"/>
                </a:solidFill>
                <a:latin typeface="Arial"/>
                <a:cs typeface="Arial"/>
              </a:rPr>
              <a:t>  </a:t>
            </a:r>
            <a:endParaRPr lang="es-ES" sz="2800" b="1" dirty="0">
              <a:solidFill>
                <a:srgbClr val="22228B"/>
              </a:solidFill>
              <a:latin typeface="Arial"/>
              <a:cs typeface="Arial"/>
            </a:endParaRPr>
          </a:p>
        </p:txBody>
      </p:sp>
      <p:sp>
        <p:nvSpPr>
          <p:cNvPr id="8" name="2 CuadroTexto"/>
          <p:cNvSpPr txBox="1">
            <a:spLocks noGrp="1" noChangeArrowheads="1"/>
          </p:cNvSpPr>
          <p:nvPr>
            <p:ph type="subTitle" idx="1"/>
          </p:nvPr>
        </p:nvSpPr>
        <p:spPr bwMode="auto">
          <a:xfrm>
            <a:off x="685800" y="1125778"/>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endParaRPr lang="es-ES" dirty="0" smtClean="0">
              <a:solidFill>
                <a:srgbClr val="0000D3"/>
              </a:solidFill>
              <a:latin typeface="Arial"/>
              <a:cs typeface="Arial"/>
            </a:endParaRPr>
          </a:p>
          <a:p>
            <a:pPr algn="l"/>
            <a:endParaRPr lang="es-ES" dirty="0">
              <a:solidFill>
                <a:srgbClr val="0000D3"/>
              </a:solidFill>
              <a:latin typeface="Arial"/>
              <a:cs typeface="Arial"/>
            </a:endParaRPr>
          </a:p>
        </p:txBody>
      </p:sp>
      <p:sp>
        <p:nvSpPr>
          <p:cNvPr id="3" name="2 CuadroTexto"/>
          <p:cNvSpPr txBox="1"/>
          <p:nvPr/>
        </p:nvSpPr>
        <p:spPr>
          <a:xfrm>
            <a:off x="410375" y="1125778"/>
            <a:ext cx="8422952" cy="6186309"/>
          </a:xfrm>
          <a:prstGeom prst="rect">
            <a:avLst/>
          </a:prstGeom>
          <a:noFill/>
        </p:spPr>
        <p:txBody>
          <a:bodyPr wrap="square" rtlCol="0">
            <a:spAutoFit/>
          </a:bodyPr>
          <a:lstStyle/>
          <a:p>
            <a:pPr algn="just">
              <a:lnSpc>
                <a:spcPct val="150000"/>
              </a:lnSpc>
            </a:pPr>
            <a:r>
              <a:rPr lang="es-ES" sz="2000" b="1" dirty="0" smtClean="0">
                <a:solidFill>
                  <a:srgbClr val="22228B"/>
                </a:solidFill>
                <a:latin typeface="Arial"/>
                <a:cs typeface="Arial"/>
              </a:rPr>
              <a:t>Gijón, Julio de 2016.  </a:t>
            </a:r>
          </a:p>
          <a:p>
            <a:pPr algn="just">
              <a:lnSpc>
                <a:spcPct val="150000"/>
              </a:lnSpc>
            </a:pPr>
            <a:r>
              <a:rPr lang="es-ES" sz="2000" b="1" dirty="0" smtClean="0">
                <a:solidFill>
                  <a:srgbClr val="22228B"/>
                </a:solidFill>
                <a:latin typeface="Arial"/>
                <a:cs typeface="Arial"/>
              </a:rPr>
              <a:t>Participación </a:t>
            </a:r>
            <a:endParaRPr lang="es-ES" sz="2000" b="1" dirty="0">
              <a:solidFill>
                <a:srgbClr val="22228B"/>
              </a:solidFill>
              <a:latin typeface="Arial"/>
              <a:cs typeface="Arial"/>
            </a:endParaRPr>
          </a:p>
          <a:p>
            <a:pPr marL="742950" lvl="1" indent="-285750" algn="just">
              <a:lnSpc>
                <a:spcPct val="150000"/>
              </a:lnSpc>
              <a:buFont typeface="Wingdings" panose="05000000000000000000" pitchFamily="2" charset="2"/>
              <a:buChar char="ü"/>
            </a:pPr>
            <a:r>
              <a:rPr lang="es-ES" sz="1600" dirty="0" smtClean="0">
                <a:latin typeface="Arial"/>
                <a:cs typeface="Arial"/>
              </a:rPr>
              <a:t>1.967 resúmenes presentados</a:t>
            </a:r>
          </a:p>
          <a:p>
            <a:pPr marL="742950" lvl="1" indent="-285750" algn="just">
              <a:lnSpc>
                <a:spcPct val="150000"/>
              </a:lnSpc>
              <a:buFont typeface="Wingdings" panose="05000000000000000000" pitchFamily="2" charset="2"/>
              <a:buChar char="ü"/>
            </a:pPr>
            <a:r>
              <a:rPr lang="es-ES" sz="1600" dirty="0" smtClean="0">
                <a:latin typeface="Arial"/>
                <a:cs typeface="Arial"/>
              </a:rPr>
              <a:t>1.837 textos completos aceptados </a:t>
            </a:r>
          </a:p>
          <a:p>
            <a:pPr marL="742950" lvl="1" indent="-285750" algn="just">
              <a:lnSpc>
                <a:spcPct val="150000"/>
              </a:lnSpc>
              <a:buFont typeface="Wingdings" panose="05000000000000000000" pitchFamily="2" charset="2"/>
              <a:buChar char="ü"/>
            </a:pPr>
            <a:r>
              <a:rPr lang="es-ES" sz="1600" dirty="0" smtClean="0">
                <a:latin typeface="Arial"/>
                <a:cs typeface="Arial"/>
              </a:rPr>
              <a:t>1.507 textos presentados y en programa </a:t>
            </a:r>
          </a:p>
          <a:p>
            <a:pPr marL="742950" lvl="1" indent="-285750" algn="just">
              <a:lnSpc>
                <a:spcPct val="150000"/>
              </a:lnSpc>
              <a:buFont typeface="Wingdings" panose="05000000000000000000" pitchFamily="2" charset="2"/>
              <a:buChar char="ü"/>
            </a:pPr>
            <a:r>
              <a:rPr lang="es-ES" sz="1600" dirty="0" smtClean="0">
                <a:latin typeface="Arial"/>
                <a:cs typeface="Arial"/>
              </a:rPr>
              <a:t>3.402 autores que aparecen en textos completos enviados</a:t>
            </a:r>
          </a:p>
          <a:p>
            <a:pPr marL="742950" lvl="1" indent="-285750" algn="just">
              <a:lnSpc>
                <a:spcPct val="150000"/>
              </a:lnSpc>
              <a:buFont typeface="Wingdings" panose="05000000000000000000" pitchFamily="2" charset="2"/>
              <a:buChar char="ü"/>
            </a:pPr>
            <a:r>
              <a:rPr lang="es-ES" sz="1600" dirty="0" smtClean="0">
                <a:latin typeface="Arial"/>
                <a:cs typeface="Arial"/>
              </a:rPr>
              <a:t>2.383 autores que aparecen en textos registrados en programa</a:t>
            </a:r>
          </a:p>
          <a:p>
            <a:pPr marL="742950" lvl="1" indent="-285750" algn="just">
              <a:lnSpc>
                <a:spcPct val="150000"/>
              </a:lnSpc>
              <a:buFont typeface="Wingdings" panose="05000000000000000000" pitchFamily="2" charset="2"/>
              <a:buChar char="ü"/>
            </a:pPr>
            <a:endParaRPr lang="es-ES" sz="1600" dirty="0" smtClean="0">
              <a:latin typeface="Arial"/>
              <a:cs typeface="Arial"/>
            </a:endParaRPr>
          </a:p>
          <a:p>
            <a:pPr marL="742950" lvl="1" indent="-285750" algn="just">
              <a:lnSpc>
                <a:spcPct val="150000"/>
              </a:lnSpc>
              <a:buFont typeface="Wingdings" panose="05000000000000000000" pitchFamily="2" charset="2"/>
              <a:buChar char="ü"/>
            </a:pPr>
            <a:r>
              <a:rPr lang="es-ES" sz="1600" dirty="0" smtClean="0">
                <a:latin typeface="Arial"/>
                <a:cs typeface="Arial"/>
              </a:rPr>
              <a:t>Inscripciones   </a:t>
            </a:r>
            <a:r>
              <a:rPr lang="es-ES" sz="1600" dirty="0">
                <a:latin typeface="Arial"/>
                <a:cs typeface="Arial"/>
              </a:rPr>
              <a:t>							</a:t>
            </a:r>
            <a:r>
              <a:rPr lang="es-ES" sz="1600" dirty="0" smtClean="0">
                <a:latin typeface="Arial"/>
                <a:cs typeface="Arial"/>
              </a:rPr>
              <a:t>                      1.491</a:t>
            </a:r>
            <a:endParaRPr lang="es-ES" sz="1600" dirty="0">
              <a:latin typeface="Arial"/>
              <a:cs typeface="Arial"/>
            </a:endParaRPr>
          </a:p>
          <a:p>
            <a:pPr marL="742950" lvl="1" indent="-285750" algn="just">
              <a:lnSpc>
                <a:spcPct val="150000"/>
              </a:lnSpc>
              <a:buFont typeface="Wingdings" panose="05000000000000000000" pitchFamily="2" charset="2"/>
              <a:buChar char="ü"/>
            </a:pPr>
            <a:r>
              <a:rPr lang="es-ES" sz="1600" dirty="0">
                <a:latin typeface="Arial"/>
                <a:cs typeface="Arial"/>
              </a:rPr>
              <a:t>Grupos de trabajo/comités de </a:t>
            </a:r>
            <a:r>
              <a:rPr lang="es-ES" sz="1600" dirty="0" smtClean="0">
                <a:latin typeface="Arial"/>
                <a:cs typeface="Arial"/>
              </a:rPr>
              <a:t>investigación                                 42</a:t>
            </a:r>
            <a:endParaRPr lang="es-ES" sz="1600" dirty="0">
              <a:latin typeface="Arial"/>
              <a:cs typeface="Arial"/>
            </a:endParaRPr>
          </a:p>
          <a:p>
            <a:pPr marL="742950" lvl="1" indent="-285750" algn="just">
              <a:lnSpc>
                <a:spcPct val="150000"/>
              </a:lnSpc>
              <a:buFont typeface="Wingdings" panose="05000000000000000000" pitchFamily="2" charset="2"/>
              <a:buChar char="ü"/>
            </a:pPr>
            <a:r>
              <a:rPr lang="es-ES" sz="1600" dirty="0">
                <a:latin typeface="Arial"/>
                <a:cs typeface="Arial"/>
              </a:rPr>
              <a:t>Conferencias, simposios, </a:t>
            </a:r>
            <a:r>
              <a:rPr lang="es-ES" sz="1600" dirty="0" smtClean="0">
                <a:latin typeface="Arial"/>
                <a:cs typeface="Arial"/>
              </a:rPr>
              <a:t>encuentros</a:t>
            </a:r>
            <a:r>
              <a:rPr lang="es-ES" sz="1600" dirty="0">
                <a:latin typeface="Arial"/>
                <a:cs typeface="Arial"/>
              </a:rPr>
              <a:t>, </a:t>
            </a:r>
            <a:r>
              <a:rPr lang="es-ES" sz="1600" dirty="0" err="1">
                <a:latin typeface="Arial"/>
                <a:cs typeface="Arial"/>
              </a:rPr>
              <a:t>etc</a:t>
            </a:r>
            <a:r>
              <a:rPr lang="es-ES" sz="1600" dirty="0">
                <a:latin typeface="Arial"/>
                <a:cs typeface="Arial"/>
              </a:rPr>
              <a:t>,	   </a:t>
            </a:r>
            <a:r>
              <a:rPr lang="es-ES" sz="1600" dirty="0" smtClean="0">
                <a:latin typeface="Arial"/>
                <a:cs typeface="Arial"/>
              </a:rPr>
              <a:t>                               30</a:t>
            </a:r>
            <a:endParaRPr lang="es-ES" sz="1600" dirty="0">
              <a:latin typeface="Arial"/>
              <a:cs typeface="Arial"/>
            </a:endParaRPr>
          </a:p>
          <a:p>
            <a:pPr marL="742950" lvl="1" indent="-285750" algn="just">
              <a:lnSpc>
                <a:spcPct val="150000"/>
              </a:lnSpc>
              <a:buFont typeface="Wingdings" panose="05000000000000000000" pitchFamily="2" charset="2"/>
              <a:buChar char="ü"/>
            </a:pPr>
            <a:r>
              <a:rPr lang="es-ES" sz="1600" dirty="0">
                <a:latin typeface="Arial"/>
                <a:cs typeface="Arial"/>
              </a:rPr>
              <a:t>Talleres de formación							</a:t>
            </a:r>
            <a:r>
              <a:rPr lang="es-ES" sz="1600" dirty="0" smtClean="0">
                <a:latin typeface="Arial"/>
                <a:cs typeface="Arial"/>
              </a:rPr>
              <a:t>                    6</a:t>
            </a:r>
            <a:endParaRPr lang="es-ES" sz="1600" dirty="0">
              <a:latin typeface="Arial"/>
              <a:cs typeface="Arial"/>
            </a:endParaRPr>
          </a:p>
          <a:p>
            <a:pPr marL="742950" lvl="1" indent="-285750" algn="just">
              <a:lnSpc>
                <a:spcPct val="150000"/>
              </a:lnSpc>
              <a:buFont typeface="Wingdings" panose="05000000000000000000" pitchFamily="2" charset="2"/>
              <a:buChar char="ü"/>
            </a:pPr>
            <a:r>
              <a:rPr lang="es-ES" sz="1600" dirty="0">
                <a:latin typeface="Arial"/>
                <a:cs typeface="Arial"/>
              </a:rPr>
              <a:t>Actos sociales y actividades </a:t>
            </a:r>
            <a:r>
              <a:rPr lang="es-ES" sz="1600" dirty="0" smtClean="0">
                <a:latin typeface="Arial"/>
                <a:cs typeface="Arial"/>
              </a:rPr>
              <a:t>paralelas                                           8          </a:t>
            </a:r>
          </a:p>
          <a:p>
            <a:endParaRPr lang="es-ES" dirty="0" smtClean="0">
              <a:latin typeface="Arial"/>
              <a:cs typeface="Arial"/>
            </a:endParaRPr>
          </a:p>
          <a:p>
            <a:endParaRPr lang="en-US" dirty="0">
              <a:solidFill>
                <a:srgbClr val="0000D3"/>
              </a:solidFill>
              <a:latin typeface="Arial"/>
              <a:cs typeface="Arial"/>
            </a:endParaRPr>
          </a:p>
          <a:p>
            <a:endParaRPr lang="es-ES" dirty="0">
              <a:solidFill>
                <a:srgbClr val="0000D3"/>
              </a:solidFill>
              <a:latin typeface="Arial"/>
              <a:cs typeface="Arial"/>
            </a:endParaRPr>
          </a:p>
          <a:p>
            <a:r>
              <a:rPr lang="es-ES" dirty="0" smtClean="0"/>
              <a:t>-</a:t>
            </a:r>
            <a:endParaRPr lang="es-ES" dirty="0"/>
          </a:p>
        </p:txBody>
      </p:sp>
      <p:pic>
        <p:nvPicPr>
          <p:cNvPr id="2" name="Imagen 1"/>
          <p:cNvPicPr>
            <a:picLocks noChangeAspect="1"/>
          </p:cNvPicPr>
          <p:nvPr/>
        </p:nvPicPr>
        <p:blipFill>
          <a:blip r:embed="rId4"/>
          <a:stretch>
            <a:fillRect/>
          </a:stretch>
        </p:blipFill>
        <p:spPr>
          <a:xfrm>
            <a:off x="6147412" y="0"/>
            <a:ext cx="3083116" cy="1541558"/>
          </a:xfrm>
          <a:prstGeom prst="rect">
            <a:avLst/>
          </a:prstGeom>
        </p:spPr>
      </p:pic>
    </p:spTree>
    <p:extLst>
      <p:ext uri="{BB962C8B-B14F-4D97-AF65-F5344CB8AC3E}">
        <p14:creationId xmlns:p14="http://schemas.microsoft.com/office/powerpoint/2010/main" val="1251469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6024563"/>
            <a:ext cx="20145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6024563"/>
            <a:ext cx="22320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CuadroTexto"/>
          <p:cNvSpPr txBox="1">
            <a:spLocks noGrp="1" noChangeArrowheads="1"/>
          </p:cNvSpPr>
          <p:nvPr>
            <p:ph type="subTitle" idx="1"/>
          </p:nvPr>
        </p:nvSpPr>
        <p:spPr bwMode="auto">
          <a:xfrm>
            <a:off x="685800" y="1125778"/>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charset="0"/>
                <a:ea typeface="ＭＳ Ｐゴシック" charset="0"/>
                <a:cs typeface="ＭＳ Ｐゴシック" charset="0"/>
              </a:defRPr>
            </a:lvl1pPr>
            <a:lvl2pPr marL="742950" indent="-285750">
              <a:defRPr sz="2000">
                <a:solidFill>
                  <a:schemeClr val="tx1"/>
                </a:solidFill>
                <a:latin typeface="Verdana" charset="0"/>
                <a:ea typeface="ＭＳ Ｐゴシック" charset="0"/>
              </a:defRPr>
            </a:lvl2pPr>
            <a:lvl3pPr marL="1143000" indent="-228600">
              <a:defRPr sz="2000">
                <a:solidFill>
                  <a:schemeClr val="tx1"/>
                </a:solidFill>
                <a:latin typeface="Verdana" charset="0"/>
                <a:ea typeface="ＭＳ Ｐゴシック" charset="0"/>
              </a:defRPr>
            </a:lvl3pPr>
            <a:lvl4pPr marL="1600200" indent="-228600">
              <a:defRPr sz="2000">
                <a:solidFill>
                  <a:schemeClr val="tx1"/>
                </a:solidFill>
                <a:latin typeface="Verdana" charset="0"/>
                <a:ea typeface="ＭＳ Ｐゴシック" charset="0"/>
              </a:defRPr>
            </a:lvl4pPr>
            <a:lvl5pPr marL="2057400" indent="-228600">
              <a:defRPr sz="2000">
                <a:solidFill>
                  <a:schemeClr val="tx1"/>
                </a:solidFill>
                <a:latin typeface="Verdana" charset="0"/>
                <a:ea typeface="ＭＳ Ｐゴシック" charset="0"/>
              </a:defRPr>
            </a:lvl5pPr>
            <a:lvl6pPr marL="25146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6pPr>
            <a:lvl7pPr marL="29718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7pPr>
            <a:lvl8pPr marL="34290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8pPr>
            <a:lvl9pPr marL="3886200" indent="-228600" eaLnBrk="0" fontAlgn="base" hangingPunct="0">
              <a:lnSpc>
                <a:spcPct val="160000"/>
              </a:lnSpc>
              <a:spcBef>
                <a:spcPct val="20000"/>
              </a:spcBef>
              <a:spcAft>
                <a:spcPct val="0"/>
              </a:spcAft>
              <a:defRPr sz="2000">
                <a:solidFill>
                  <a:schemeClr val="tx1"/>
                </a:solidFill>
                <a:latin typeface="Verdana" charset="0"/>
                <a:ea typeface="ＭＳ Ｐゴシック" charset="0"/>
              </a:defRPr>
            </a:lvl9pPr>
          </a:lstStyle>
          <a:p>
            <a:pPr algn="l"/>
            <a:endParaRPr lang="es-ES" dirty="0" smtClean="0">
              <a:solidFill>
                <a:srgbClr val="0000D3"/>
              </a:solidFill>
              <a:latin typeface="Arial"/>
              <a:cs typeface="Arial"/>
            </a:endParaRPr>
          </a:p>
          <a:p>
            <a:pPr algn="l"/>
            <a:endParaRPr lang="es-ES" dirty="0">
              <a:solidFill>
                <a:srgbClr val="0000D3"/>
              </a:solidFill>
              <a:latin typeface="Arial"/>
              <a:cs typeface="Aria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38" y="25051"/>
            <a:ext cx="8725574" cy="540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983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1010</TotalTime>
  <Words>2456</Words>
  <Application>Microsoft Office PowerPoint</Application>
  <PresentationFormat>Presentación en pantalla (4:3)</PresentationFormat>
  <Paragraphs>213</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ＭＳ Ｐゴシック</vt:lpstr>
      <vt:lpstr>ＭＳ Ｐゴシック</vt:lpstr>
      <vt:lpstr>Arial</vt:lpstr>
      <vt:lpstr>Calibri</vt:lpstr>
      <vt:lpstr>Verdana</vt:lpstr>
      <vt:lpstr>Wingdings</vt:lpstr>
      <vt:lpstr>Tema de Office</vt:lpstr>
      <vt:lpstr> CONGRESO ESPAÑOL DE SOCIOLOGÍA   FEDERACIÓN ESPAÑOLA DE SOCIOLOGÍA    </vt:lpstr>
      <vt:lpstr>  Qué es la Federación Española de Sociología (FES)  </vt:lpstr>
      <vt:lpstr>Estructura organizativa de la Federación Española de Sociología </vt:lpstr>
      <vt:lpstr>  El Congreso Español de Sociología: qué es    </vt:lpstr>
      <vt:lpstr>  El Congreso Español de Sociología: para  qué sirve   </vt:lpstr>
      <vt:lpstr>  El Congreso Español de Sociología: oportunidades para distintos públicos    </vt:lpstr>
      <vt:lpstr>  El Congreso Español de Sociología: qué se puede encontrar en el congreso     </vt:lpstr>
      <vt:lpstr>XII CONGRESO ESPAÑOL DE SOCIOLOGÍA     </vt:lpstr>
      <vt:lpstr>Presentación de PowerPoint</vt:lpstr>
      <vt:lpstr>XIII CONGRESO ESPAÑOL DE SOCIOLOGÍA     </vt:lpstr>
      <vt:lpstr>XIII  CONGRESO ESPAÑOL DE SOCIOLOGÍA     </vt:lpstr>
      <vt:lpstr>XIII CONGRESO ESPAÑOL DE SOCIOLOGÍA     </vt:lpstr>
      <vt:lpstr>XIII  CONGRESO ESPAÑOL DE SOCIOLOGÍA     </vt:lpstr>
      <vt:lpstr>  Los Grupos de Trabajo (GTs)  del Congreso Español de Sociología</vt:lpstr>
      <vt:lpstr>  Cómo se forman los Grupos de Trabajo  del  el Congreso Español de Sociología</vt:lpstr>
      <vt:lpstr>  Presentación, evaluación y publicación  de comunicaciones </vt:lpstr>
      <vt:lpstr>  El Grupo de Trabajo «Estudiantes  de Sociología»  </vt:lpstr>
      <vt:lpstr>  Algunas recomendaciones importantes para personas que se inician en el congreso   </vt:lpstr>
      <vt:lpstr>  Fechas clave del Congreso Español de Sociología </vt:lpstr>
      <vt:lpstr>  Los comités de investigación de la FES</vt:lpstr>
      <vt:lpstr>  Servicios de la FES a los comités de investigación  </vt:lpstr>
      <vt:lpstr>Miembros de los comités de investigación </vt:lpstr>
      <vt:lpstr>  Normas de funcionamiento de los comités de investigación </vt:lpstr>
      <vt:lpstr>Presentación de PowerPoint</vt:lpstr>
      <vt:lpstr>Muchas gracias por la atención</vt:lpstr>
    </vt:vector>
  </TitlesOfParts>
  <Company>Universidad de Oviedo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Rodolfo Gutiérrez</dc:creator>
  <cp:lastModifiedBy>Daniel Gabaldón-Estevan</cp:lastModifiedBy>
  <cp:revision>63</cp:revision>
  <dcterms:created xsi:type="dcterms:W3CDTF">2015-09-02T07:45:06Z</dcterms:created>
  <dcterms:modified xsi:type="dcterms:W3CDTF">2018-10-30T23:26:08Z</dcterms:modified>
</cp:coreProperties>
</file>