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B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 showGuides="1">
      <p:cViewPr varScale="1">
        <p:scale>
          <a:sx n="32" d="100"/>
          <a:sy n="32" d="100"/>
        </p:scale>
        <p:origin x="22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B4F-A504-4F94-80E2-819F064003A3}" type="datetimeFigureOut">
              <a:rPr lang="es-ES" smtClean="0"/>
              <a:t>26/06/2025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9A1-C7CD-4AAC-B6CD-36326ACE05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8940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B4F-A504-4F94-80E2-819F064003A3}" type="datetimeFigureOut">
              <a:rPr lang="es-ES" smtClean="0"/>
              <a:t>26/06/2025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9A1-C7CD-4AAC-B6CD-36326ACE05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3460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B4F-A504-4F94-80E2-819F064003A3}" type="datetimeFigureOut">
              <a:rPr lang="es-ES" smtClean="0"/>
              <a:t>26/06/2025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9A1-C7CD-4AAC-B6CD-36326ACE05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684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B4F-A504-4F94-80E2-819F064003A3}" type="datetimeFigureOut">
              <a:rPr lang="es-ES" smtClean="0"/>
              <a:t>26/06/2025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9A1-C7CD-4AAC-B6CD-36326ACE05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6250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B4F-A504-4F94-80E2-819F064003A3}" type="datetimeFigureOut">
              <a:rPr lang="es-ES" smtClean="0"/>
              <a:t>26/06/2025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9A1-C7CD-4AAC-B6CD-36326ACE05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2814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B4F-A504-4F94-80E2-819F064003A3}" type="datetimeFigureOut">
              <a:rPr lang="es-ES" smtClean="0"/>
              <a:t>26/06/2025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9A1-C7CD-4AAC-B6CD-36326ACE05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029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B4F-A504-4F94-80E2-819F064003A3}" type="datetimeFigureOut">
              <a:rPr lang="es-ES" smtClean="0"/>
              <a:t>26/06/2025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9A1-C7CD-4AAC-B6CD-36326ACE05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4398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B4F-A504-4F94-80E2-819F064003A3}" type="datetimeFigureOut">
              <a:rPr lang="es-ES" smtClean="0"/>
              <a:t>26/06/2025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9A1-C7CD-4AAC-B6CD-36326ACE05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298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B4F-A504-4F94-80E2-819F064003A3}" type="datetimeFigureOut">
              <a:rPr lang="es-ES" smtClean="0"/>
              <a:t>26/06/2025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9A1-C7CD-4AAC-B6CD-36326ACE05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3903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B4F-A504-4F94-80E2-819F064003A3}" type="datetimeFigureOut">
              <a:rPr lang="es-ES" smtClean="0"/>
              <a:t>26/06/2025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9A1-C7CD-4AAC-B6CD-36326ACE05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578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B4F-A504-4F94-80E2-819F064003A3}" type="datetimeFigureOut">
              <a:rPr lang="es-ES" smtClean="0"/>
              <a:t>26/06/2025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9A1-C7CD-4AAC-B6CD-36326ACE05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266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82B4F-A504-4F94-80E2-819F064003A3}" type="datetimeFigureOut">
              <a:rPr lang="es-ES" smtClean="0"/>
              <a:t>26/06/2025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C99A1-C7CD-4AAC-B6CD-36326ACE05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4531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ángulo 60">
            <a:extLst>
              <a:ext uri="{FF2B5EF4-FFF2-40B4-BE49-F238E27FC236}">
                <a16:creationId xmlns:a16="http://schemas.microsoft.com/office/drawing/2014/main" id="{8B0EE780-3122-44E9-A949-B834D83DB734}"/>
              </a:ext>
            </a:extLst>
          </p:cNvPr>
          <p:cNvSpPr/>
          <p:nvPr/>
        </p:nvSpPr>
        <p:spPr>
          <a:xfrm>
            <a:off x="0" y="14364888"/>
            <a:ext cx="10691813" cy="755720"/>
          </a:xfrm>
          <a:prstGeom prst="rect">
            <a:avLst/>
          </a:prstGeom>
          <a:solidFill>
            <a:srgbClr val="002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1D16FDA1-D5B8-4406-8DFE-A522D9E8E7AE}"/>
              </a:ext>
            </a:extLst>
          </p:cNvPr>
          <p:cNvSpPr/>
          <p:nvPr/>
        </p:nvSpPr>
        <p:spPr>
          <a:xfrm>
            <a:off x="978853" y="2016680"/>
            <a:ext cx="8738235" cy="859870"/>
          </a:xfrm>
          <a:prstGeom prst="rect">
            <a:avLst/>
          </a:prstGeom>
          <a:solidFill>
            <a:srgbClr val="002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312E1E5A-FBC4-46EE-AE91-56D9C6D9EF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9997" y="620713"/>
            <a:ext cx="5325161" cy="521078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8A98CFDA-4145-4125-B0B3-F6A8AA5B1CD7}"/>
              </a:ext>
            </a:extLst>
          </p:cNvPr>
          <p:cNvSpPr txBox="1"/>
          <p:nvPr/>
        </p:nvSpPr>
        <p:spPr>
          <a:xfrm>
            <a:off x="867814" y="1452145"/>
            <a:ext cx="8799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-valencia" sz="3200">
                <a:solidFill>
                  <a:srgbClr val="002B4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Presentació del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3458AD5-64B7-4D3A-9FF5-9C1BAD57620A}"/>
              </a:ext>
            </a:extLst>
          </p:cNvPr>
          <p:cNvSpPr txBox="1"/>
          <p:nvPr/>
        </p:nvSpPr>
        <p:spPr>
          <a:xfrm>
            <a:off x="1035156" y="2047080"/>
            <a:ext cx="8799003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65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Pla Director de sostenibilitat</a:t>
            </a:r>
            <a:endParaRPr lang="es-ES" sz="4650" dirty="0">
              <a:solidFill>
                <a:schemeClr val="bg1"/>
              </a:solidFill>
              <a:latin typeface="Poppins SemiBold" panose="00000700000000000000" pitchFamily="2" charset="0"/>
              <a:cs typeface="Poppins SemiBold" panose="00000700000000000000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2ABD05C6-67FC-48D3-BACC-24ED85868555}"/>
              </a:ext>
            </a:extLst>
          </p:cNvPr>
          <p:cNvSpPr txBox="1"/>
          <p:nvPr/>
        </p:nvSpPr>
        <p:spPr>
          <a:xfrm>
            <a:off x="883160" y="3239265"/>
            <a:ext cx="879900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-valencia" sz="1700">
                <a:latin typeface="Poppins" panose="00000500000000000000" pitchFamily="2" charset="0"/>
                <a:cs typeface="Poppins" panose="00000500000000000000" pitchFamily="2" charset="0"/>
              </a:rPr>
              <a:t>Seguint les recomanacions de la Universitat de València, l'organització ha considerat </a:t>
            </a:r>
            <a:r>
              <a:rPr lang="ca-ES-valencia" sz="1700">
                <a:solidFill>
                  <a:srgbClr val="002B4F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criteris de sostenibilitat, salut i justícia social</a:t>
            </a:r>
            <a:r>
              <a:rPr lang="ca-ES-valencia" sz="1700">
                <a:latin typeface="Poppins" panose="00000500000000000000" pitchFamily="2" charset="0"/>
                <a:cs typeface="Poppins" panose="00000500000000000000" pitchFamily="2" charset="0"/>
              </a:rPr>
              <a:t> en diferents aspectes d'este esdeveniment: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400EB75-64C5-4113-97F5-B6DB5D5970C9}"/>
              </a:ext>
            </a:extLst>
          </p:cNvPr>
          <p:cNvSpPr txBox="1"/>
          <p:nvPr/>
        </p:nvSpPr>
        <p:spPr>
          <a:xfrm>
            <a:off x="1706880" y="4427972"/>
            <a:ext cx="8162839" cy="409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ca-ES-valencia" sz="1600" b="1">
                <a:solidFill>
                  <a:srgbClr val="002B4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 RELACIÓ AL CÀTERING:</a:t>
            </a:r>
            <a:endParaRPr lang="ca-ES-valencia" sz="1600">
              <a:solidFill>
                <a:srgbClr val="002B4F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22" name="Gráfico 21">
            <a:extLst>
              <a:ext uri="{FF2B5EF4-FFF2-40B4-BE49-F238E27FC236}">
                <a16:creationId xmlns:a16="http://schemas.microsoft.com/office/drawing/2014/main" id="{1C3E06DE-2602-487A-9247-067FD11A2D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9041" y="4511675"/>
            <a:ext cx="493825" cy="558801"/>
          </a:xfrm>
          <a:prstGeom prst="rect">
            <a:avLst/>
          </a:prstGeom>
        </p:spPr>
      </p:pic>
      <p:pic>
        <p:nvPicPr>
          <p:cNvPr id="24" name="Gráfico 23">
            <a:extLst>
              <a:ext uri="{FF2B5EF4-FFF2-40B4-BE49-F238E27FC236}">
                <a16:creationId xmlns:a16="http://schemas.microsoft.com/office/drawing/2014/main" id="{5DEE03EC-1A0A-465C-A97A-1977981658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0924" y="7617373"/>
            <a:ext cx="373526" cy="528089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976A75F1-0811-4036-827E-A36B0D8EFD65}"/>
              </a:ext>
            </a:extLst>
          </p:cNvPr>
          <p:cNvSpPr txBox="1"/>
          <p:nvPr/>
        </p:nvSpPr>
        <p:spPr>
          <a:xfrm>
            <a:off x="1706880" y="7514694"/>
            <a:ext cx="8162839" cy="409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ca-ES-valencia" sz="1600" b="1">
                <a:solidFill>
                  <a:srgbClr val="002B4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 RELACIÓ A LA SEU, ALLOTJAMENT I AL TRANSPORT: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CC4C02CC-8493-4446-AE29-0077BCC510BB}"/>
              </a:ext>
            </a:extLst>
          </p:cNvPr>
          <p:cNvSpPr txBox="1"/>
          <p:nvPr/>
        </p:nvSpPr>
        <p:spPr>
          <a:xfrm>
            <a:off x="1706880" y="9914992"/>
            <a:ext cx="8162839" cy="409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ca-ES-valencia" sz="1600" b="1">
                <a:solidFill>
                  <a:srgbClr val="002B4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 RELACIÓ AL MATERIAL EMPRAT: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0FD19EBD-222D-467A-8BF1-98A284CB8095}"/>
              </a:ext>
            </a:extLst>
          </p:cNvPr>
          <p:cNvSpPr txBox="1"/>
          <p:nvPr/>
        </p:nvSpPr>
        <p:spPr>
          <a:xfrm>
            <a:off x="1706880" y="11635842"/>
            <a:ext cx="8162839" cy="409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ca-ES-valencia" sz="1600" b="1">
                <a:solidFill>
                  <a:srgbClr val="002B4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 RELACIÓ A LES ENTITATS PROVEÏDORES: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4E646C0A-72BF-4F7B-A0E7-D6B3A8F324A1}"/>
              </a:ext>
            </a:extLst>
          </p:cNvPr>
          <p:cNvSpPr txBox="1"/>
          <p:nvPr/>
        </p:nvSpPr>
        <p:spPr>
          <a:xfrm>
            <a:off x="1706880" y="13007442"/>
            <a:ext cx="8162839" cy="409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ca-ES-valencia" sz="1600" b="1">
                <a:solidFill>
                  <a:srgbClr val="002B4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 RELACIÓ A LA PERSPECTIVA DE GÈNERE: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B4CC46E0-059D-417C-A528-090012DC58D3}"/>
              </a:ext>
            </a:extLst>
          </p:cNvPr>
          <p:cNvSpPr txBox="1"/>
          <p:nvPr/>
        </p:nvSpPr>
        <p:spPr>
          <a:xfrm>
            <a:off x="1706880" y="4772025"/>
            <a:ext cx="8162839" cy="2486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a-ES-valencia" sz="1600">
                <a:latin typeface="Poppins" panose="00000500000000000000" pitchFamily="2" charset="0"/>
                <a:cs typeface="Poppins" panose="00000500000000000000" pitchFamily="2" charset="0"/>
              </a:rPr>
              <a:t>El café i el té són de comerç just.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a-ES-valencia" sz="1600">
                <a:latin typeface="Poppins" panose="00000500000000000000" pitchFamily="2" charset="0"/>
                <a:cs typeface="Poppins" panose="00000500000000000000" pitchFamily="2" charset="0"/>
              </a:rPr>
              <a:t>S'han limitat els productes de brioixeria. No hi ha productes ultraprocessats.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a-ES-valencia" sz="1600">
                <a:latin typeface="Poppins" panose="00000500000000000000" pitchFamily="2" charset="0"/>
                <a:cs typeface="Poppins" panose="00000500000000000000" pitchFamily="2" charset="0"/>
              </a:rPr>
              <a:t>Una alta proporció de la oferta es vegetariana o vegana.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a-ES-valencia" sz="1600">
                <a:latin typeface="Poppins" panose="00000500000000000000" pitchFamily="2" charset="0"/>
                <a:cs typeface="Poppins" panose="00000500000000000000" pitchFamily="2" charset="0"/>
              </a:rPr>
              <a:t>Hem demanat prodcutes de proximitat.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a-ES-valencia" sz="1600">
                <a:latin typeface="Poppins" panose="00000500000000000000" pitchFamily="2" charset="0"/>
                <a:cs typeface="Poppins" panose="00000500000000000000" pitchFamily="2" charset="0"/>
              </a:rPr>
              <a:t>Hem incorporat productes de producció ecològica.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a-ES-valencia" sz="1600">
                <a:latin typeface="Poppins" panose="00000500000000000000" pitchFamily="2" charset="0"/>
                <a:cs typeface="Poppins" panose="00000500000000000000" pitchFamily="2" charset="0"/>
              </a:rPr>
              <a:t>No s'empra aigua en envàs de plàstic. S'oferiran els aliments no consumits per a evitar el desaprofitament.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32F06EE-7B68-418E-88D6-D520FA1CF666}"/>
              </a:ext>
            </a:extLst>
          </p:cNvPr>
          <p:cNvSpPr txBox="1"/>
          <p:nvPr/>
        </p:nvSpPr>
        <p:spPr>
          <a:xfrm>
            <a:off x="1706880" y="7859725"/>
            <a:ext cx="8162839" cy="1794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a-ES-valencia" sz="1600">
                <a:latin typeface="Poppins" panose="00000500000000000000" pitchFamily="2" charset="0"/>
                <a:cs typeface="Poppins" panose="00000500000000000000" pitchFamily="2" charset="0"/>
              </a:rPr>
              <a:t>Hem evitat els desplaçaments en avió i hem prioritzat el tren.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a-ES-valencia" sz="1600">
                <a:latin typeface="Poppins" panose="00000500000000000000" pitchFamily="2" charset="0"/>
                <a:cs typeface="Poppins" panose="00000500000000000000" pitchFamily="2" charset="0"/>
              </a:rPr>
              <a:t>Hem buscat allotjament prop de l’esdeveniment.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a-ES-valencia" sz="1600">
                <a:latin typeface="Poppins" panose="00000500000000000000" pitchFamily="2" charset="0"/>
                <a:cs typeface="Poppins" panose="00000500000000000000" pitchFamily="2" charset="0"/>
              </a:rPr>
              <a:t>Hi ha metro, bus i bicicletes públiques a menys de 200 metres.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a-ES-valencia" sz="1600">
                <a:latin typeface="Poppins" panose="00000500000000000000" pitchFamily="2" charset="0"/>
                <a:cs typeface="Poppins" panose="00000500000000000000" pitchFamily="2" charset="0"/>
              </a:rPr>
              <a:t>L’edifici pertany a la UV, es accessible, ben il·luminat. L’energia és d’origen renovable i la climatització és limita amb criteris de sostenibilitat.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D41489F9-02A6-4A35-951C-B1CD6710DC91}"/>
              </a:ext>
            </a:extLst>
          </p:cNvPr>
          <p:cNvSpPr txBox="1"/>
          <p:nvPr/>
        </p:nvSpPr>
        <p:spPr>
          <a:xfrm>
            <a:off x="1706880" y="10262912"/>
            <a:ext cx="8162839" cy="1101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a-ES-valencia" sz="1600">
                <a:latin typeface="Poppins" panose="00000500000000000000" pitchFamily="2" charset="0"/>
                <a:cs typeface="Poppins" panose="00000500000000000000" pitchFamily="2" charset="0"/>
              </a:rPr>
              <a:t>S'ha minimitzat la quantitat de material entregat. L'empleat fomenta la sostenibilitat.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a-ES-valencia" sz="1600">
                <a:latin typeface="Poppins" panose="00000500000000000000" pitchFamily="2" charset="0"/>
                <a:cs typeface="Poppins" panose="00000500000000000000" pitchFamily="2" charset="0"/>
              </a:rPr>
              <a:t>Els Roll Ups són genèrics i es fa projecció digital de la cartelleria.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059C27BC-89CE-4CAD-A710-05D00FB6890A}"/>
              </a:ext>
            </a:extLst>
          </p:cNvPr>
          <p:cNvSpPr txBox="1"/>
          <p:nvPr/>
        </p:nvSpPr>
        <p:spPr>
          <a:xfrm>
            <a:off x="1706880" y="11976652"/>
            <a:ext cx="8162839" cy="755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a-ES-valencia" sz="1600">
                <a:latin typeface="Poppins" panose="00000500000000000000" pitchFamily="2" charset="0"/>
                <a:cs typeface="Poppins" panose="00000500000000000000" pitchFamily="2" charset="0"/>
              </a:rPr>
              <a:t>Hem contactat amb entitats de l’economia social, que treballen el producte local de comerç just o ecològic.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EB838580-06E2-4605-8307-B9ABF98282BF}"/>
              </a:ext>
            </a:extLst>
          </p:cNvPr>
          <p:cNvSpPr txBox="1"/>
          <p:nvPr/>
        </p:nvSpPr>
        <p:spPr>
          <a:xfrm>
            <a:off x="1706880" y="13348252"/>
            <a:ext cx="8162839" cy="409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a-ES-valencia" sz="1600" dirty="0">
                <a:latin typeface="Poppins" panose="00000500000000000000" pitchFamily="2" charset="0"/>
                <a:cs typeface="Poppins" panose="00000500000000000000" pitchFamily="2" charset="0"/>
              </a:rPr>
              <a:t>Hi ha més d’un 50% de dónes i evitem el llenguatge sexista.</a:t>
            </a:r>
          </a:p>
        </p:txBody>
      </p:sp>
      <p:pic>
        <p:nvPicPr>
          <p:cNvPr id="41" name="Gráfico 40">
            <a:extLst>
              <a:ext uri="{FF2B5EF4-FFF2-40B4-BE49-F238E27FC236}">
                <a16:creationId xmlns:a16="http://schemas.microsoft.com/office/drawing/2014/main" id="{D828F9B4-1951-4664-B4B4-8FE3DD1699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50367" y="10006630"/>
            <a:ext cx="566730" cy="528089"/>
          </a:xfrm>
          <a:prstGeom prst="rect">
            <a:avLst/>
          </a:prstGeom>
        </p:spPr>
      </p:pic>
      <p:pic>
        <p:nvPicPr>
          <p:cNvPr id="43" name="Gráfico 42">
            <a:extLst>
              <a:ext uri="{FF2B5EF4-FFF2-40B4-BE49-F238E27FC236}">
                <a16:creationId xmlns:a16="http://schemas.microsoft.com/office/drawing/2014/main" id="{AB8A1DEB-64BB-4880-A71D-E5B24BCD2CA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06860" y="11706290"/>
            <a:ext cx="458420" cy="573025"/>
          </a:xfrm>
          <a:prstGeom prst="rect">
            <a:avLst/>
          </a:prstGeom>
        </p:spPr>
      </p:pic>
      <p:pic>
        <p:nvPicPr>
          <p:cNvPr id="45" name="Gráfico 44">
            <a:extLst>
              <a:ext uri="{FF2B5EF4-FFF2-40B4-BE49-F238E27FC236}">
                <a16:creationId xmlns:a16="http://schemas.microsoft.com/office/drawing/2014/main" id="{A0719D0A-651F-47EB-B364-31D072C0F9F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29842" y="13060362"/>
            <a:ext cx="604137" cy="465689"/>
          </a:xfrm>
          <a:prstGeom prst="rect">
            <a:avLst/>
          </a:prstGeom>
        </p:spPr>
      </p:pic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31EC270E-D15C-4575-98F9-5949594462EF}"/>
              </a:ext>
            </a:extLst>
          </p:cNvPr>
          <p:cNvCxnSpPr>
            <a:cxnSpLocks/>
          </p:cNvCxnSpPr>
          <p:nvPr/>
        </p:nvCxnSpPr>
        <p:spPr>
          <a:xfrm>
            <a:off x="1626658" y="13348803"/>
            <a:ext cx="4382559" cy="0"/>
          </a:xfrm>
          <a:prstGeom prst="line">
            <a:avLst/>
          </a:prstGeom>
          <a:ln w="15875" cap="rnd">
            <a:solidFill>
              <a:srgbClr val="002B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B101451C-FD1C-48CC-8635-61AAA603BB84}"/>
              </a:ext>
            </a:extLst>
          </p:cNvPr>
          <p:cNvCxnSpPr>
            <a:cxnSpLocks/>
          </p:cNvCxnSpPr>
          <p:nvPr/>
        </p:nvCxnSpPr>
        <p:spPr>
          <a:xfrm>
            <a:off x="1626658" y="11992019"/>
            <a:ext cx="4401609" cy="0"/>
          </a:xfrm>
          <a:prstGeom prst="line">
            <a:avLst/>
          </a:prstGeom>
          <a:ln w="15875" cap="rnd">
            <a:solidFill>
              <a:srgbClr val="002B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25328AD5-D49F-4107-850D-E9F0120B0829}"/>
              </a:ext>
            </a:extLst>
          </p:cNvPr>
          <p:cNvCxnSpPr>
            <a:cxnSpLocks/>
          </p:cNvCxnSpPr>
          <p:nvPr/>
        </p:nvCxnSpPr>
        <p:spPr>
          <a:xfrm>
            <a:off x="1626658" y="10270366"/>
            <a:ext cx="3582459" cy="0"/>
          </a:xfrm>
          <a:prstGeom prst="line">
            <a:avLst/>
          </a:prstGeom>
          <a:ln w="15875" cap="rnd">
            <a:solidFill>
              <a:srgbClr val="002B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CB77056D-6151-42C8-9341-D33F582DF04D}"/>
              </a:ext>
            </a:extLst>
          </p:cNvPr>
          <p:cNvCxnSpPr>
            <a:cxnSpLocks/>
          </p:cNvCxnSpPr>
          <p:nvPr/>
        </p:nvCxnSpPr>
        <p:spPr>
          <a:xfrm>
            <a:off x="1626658" y="7881194"/>
            <a:ext cx="5501217" cy="0"/>
          </a:xfrm>
          <a:prstGeom prst="line">
            <a:avLst/>
          </a:prstGeom>
          <a:ln w="15875" cap="rnd">
            <a:solidFill>
              <a:srgbClr val="002B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19B3BEC7-5FAF-4F39-93AB-3AD230B97D70}"/>
              </a:ext>
            </a:extLst>
          </p:cNvPr>
          <p:cNvCxnSpPr>
            <a:cxnSpLocks/>
          </p:cNvCxnSpPr>
          <p:nvPr/>
        </p:nvCxnSpPr>
        <p:spPr>
          <a:xfrm>
            <a:off x="1626658" y="4791919"/>
            <a:ext cx="2745317" cy="0"/>
          </a:xfrm>
          <a:prstGeom prst="line">
            <a:avLst/>
          </a:prstGeom>
          <a:ln w="15875" cap="rnd">
            <a:solidFill>
              <a:srgbClr val="002B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uadroTexto 56">
            <a:extLst>
              <a:ext uri="{FF2B5EF4-FFF2-40B4-BE49-F238E27FC236}">
                <a16:creationId xmlns:a16="http://schemas.microsoft.com/office/drawing/2014/main" id="{BC202A27-149A-4D13-8D9D-C02856636411}"/>
              </a:ext>
            </a:extLst>
          </p:cNvPr>
          <p:cNvSpPr txBox="1"/>
          <p:nvPr/>
        </p:nvSpPr>
        <p:spPr>
          <a:xfrm>
            <a:off x="648970" y="14517663"/>
            <a:ext cx="5528310" cy="472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ca-ES-valencia" sz="120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Campus de Blasco Ibáñez</a:t>
            </a:r>
          </a:p>
          <a:p>
            <a:pPr>
              <a:lnSpc>
                <a:spcPts val="1500"/>
              </a:lnSpc>
            </a:pPr>
            <a:r>
              <a:rPr lang="ca-ES-valencia" sz="120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C/ Amadeu de Savoia, 4, planta 4ª. 46010 València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FF8F2AC8-09C0-4446-BCF0-E7D33FAD9FF2}"/>
              </a:ext>
            </a:extLst>
          </p:cNvPr>
          <p:cNvSpPr txBox="1"/>
          <p:nvPr/>
        </p:nvSpPr>
        <p:spPr>
          <a:xfrm>
            <a:off x="6390640" y="14621151"/>
            <a:ext cx="3660669" cy="27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500"/>
              </a:lnSpc>
            </a:pPr>
            <a:r>
              <a:rPr lang="pt-BR" sz="1200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961 625 627 · 963 531 075</a:t>
            </a:r>
            <a:endParaRPr lang="es-ES" sz="12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3255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337</TotalTime>
  <Words>280</Words>
  <Application>Microsoft Office PowerPoint</Application>
  <PresentationFormat>Personalizado</PresentationFormat>
  <Paragraphs>25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Poppins SemiBold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David Esteban</cp:lastModifiedBy>
  <cp:revision>11</cp:revision>
  <dcterms:created xsi:type="dcterms:W3CDTF">2025-06-17T06:15:23Z</dcterms:created>
  <dcterms:modified xsi:type="dcterms:W3CDTF">2025-06-26T09:43:04Z</dcterms:modified>
</cp:coreProperties>
</file>