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74" r:id="rId4"/>
    <p:sldId id="281" r:id="rId5"/>
    <p:sldId id="282" r:id="rId6"/>
    <p:sldId id="283" r:id="rId7"/>
    <p:sldId id="284" r:id="rId8"/>
    <p:sldId id="266" r:id="rId9"/>
    <p:sldId id="285" r:id="rId10"/>
    <p:sldId id="270" r:id="rId11"/>
    <p:sldId id="278" r:id="rId12"/>
    <p:sldId id="279" r:id="rId13"/>
    <p:sldId id="277" r:id="rId14"/>
    <p:sldId id="273" r:id="rId15"/>
    <p:sldId id="280" r:id="rId16"/>
    <p:sldId id="271" r:id="rId17"/>
    <p:sldId id="269" r:id="rId18"/>
    <p:sldId id="259" r:id="rId19"/>
    <p:sldId id="272" r:id="rId20"/>
    <p:sldId id="257" r:id="rId21"/>
    <p:sldId id="261" r:id="rId22"/>
    <p:sldId id="258" r:id="rId23"/>
    <p:sldId id="286" r:id="rId24"/>
    <p:sldId id="260" r:id="rId25"/>
    <p:sldId id="262" r:id="rId26"/>
    <p:sldId id="263" r:id="rId27"/>
    <p:sldId id="264" r:id="rId28"/>
    <p:sldId id="265" r:id="rId29"/>
    <p:sldId id="267" r:id="rId30"/>
    <p:sldId id="268" r:id="rId31"/>
    <p:sldId id="287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9900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02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86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201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825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40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00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33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5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32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85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49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7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7871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12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9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6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9455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65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407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460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399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7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1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BD363-C67C-4623-977F-A82B6D75A101}" type="datetimeFigureOut">
              <a:rPr lang="es-ES" smtClean="0"/>
              <a:t>07/06/2018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0F174-85E6-4FE0-B9C4-7E2BEE56BEC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270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994B83E-7E04-F84C-90C7-B69579B0478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07/06/2018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036C41C-CBFE-ED49-B001-58B1C55A7C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5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astro_power_po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433"/>
            <a:ext cx="9144000" cy="268976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20177" y="137797"/>
            <a:ext cx="8303645" cy="1635019"/>
          </a:xfrm>
          <a:prstGeom prst="rect">
            <a:avLst/>
          </a:prstGeom>
          <a:solidFill>
            <a:srgbClr val="F3D0A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s-ES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4293" y="143656"/>
            <a:ext cx="8205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ca-ES" sz="4000" b="1" dirty="0" err="1" smtClean="0">
                <a:solidFill>
                  <a:srgbClr val="1F497D">
                    <a:lumMod val="50000"/>
                  </a:srgbClr>
                </a:solidFill>
              </a:rPr>
              <a:t>Grado</a:t>
            </a:r>
            <a:r>
              <a:rPr lang="ca-ES" sz="4000" b="1" dirty="0" smtClean="0">
                <a:solidFill>
                  <a:srgbClr val="1F497D">
                    <a:lumMod val="50000"/>
                  </a:srgbClr>
                </a:solidFill>
              </a:rPr>
              <a:t> en </a:t>
            </a:r>
            <a:r>
              <a:rPr lang="ca-ES" sz="4000" b="1" dirty="0" err="1" smtClean="0">
                <a:solidFill>
                  <a:srgbClr val="1F497D">
                    <a:lumMod val="50000"/>
                  </a:srgbClr>
                </a:solidFill>
              </a:rPr>
              <a:t>Ciencias</a:t>
            </a:r>
            <a:r>
              <a:rPr lang="ca-ES" sz="4000" b="1" dirty="0" smtClean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ca-ES" sz="4000" b="1" dirty="0" err="1" smtClean="0">
                <a:solidFill>
                  <a:srgbClr val="1F497D">
                    <a:lumMod val="50000"/>
                  </a:srgbClr>
                </a:solidFill>
              </a:rPr>
              <a:t>Gastronómicas</a:t>
            </a:r>
            <a:endParaRPr lang="ca-ES" sz="4000" b="1" dirty="0" smtClean="0">
              <a:solidFill>
                <a:srgbClr val="1F497D">
                  <a:lumMod val="50000"/>
                </a:srgbClr>
              </a:solidFill>
            </a:endParaRPr>
          </a:p>
          <a:p>
            <a:pPr algn="ctr" defTabSz="457200">
              <a:lnSpc>
                <a:spcPct val="150000"/>
              </a:lnSpc>
            </a:pPr>
            <a:r>
              <a:rPr lang="ca-ES" sz="2400" b="1" dirty="0" smtClean="0">
                <a:solidFill>
                  <a:srgbClr val="1F497D">
                    <a:lumMod val="50000"/>
                  </a:srgbClr>
                </a:solidFill>
              </a:rPr>
              <a:t>¿</a:t>
            </a:r>
            <a:r>
              <a:rPr lang="ca-ES" sz="2400" b="1" dirty="0" err="1" smtClean="0">
                <a:solidFill>
                  <a:srgbClr val="1F497D">
                    <a:lumMod val="50000"/>
                  </a:srgbClr>
                </a:solidFill>
              </a:rPr>
              <a:t>Cómo</a:t>
            </a:r>
            <a:r>
              <a:rPr lang="ca-ES" sz="2400" b="1" dirty="0" smtClean="0">
                <a:solidFill>
                  <a:srgbClr val="1F497D">
                    <a:lumMod val="50000"/>
                  </a:srgbClr>
                </a:solidFill>
              </a:rPr>
              <a:t> es el </a:t>
            </a:r>
            <a:r>
              <a:rPr lang="ca-ES" sz="2400" b="1" dirty="0" err="1" smtClean="0">
                <a:solidFill>
                  <a:srgbClr val="1F497D">
                    <a:lumMod val="50000"/>
                  </a:srgbClr>
                </a:solidFill>
              </a:rPr>
              <a:t>profesional</a:t>
            </a:r>
            <a:r>
              <a:rPr lang="ca-ES" sz="2400" b="1" dirty="0" smtClean="0">
                <a:solidFill>
                  <a:srgbClr val="1F497D">
                    <a:lumMod val="50000"/>
                  </a:srgbClr>
                </a:solidFill>
              </a:rPr>
              <a:t> que  </a:t>
            </a:r>
            <a:r>
              <a:rPr lang="ca-ES" sz="2400" b="1" dirty="0" err="1" smtClean="0">
                <a:solidFill>
                  <a:srgbClr val="1F497D">
                    <a:lumMod val="50000"/>
                  </a:srgbClr>
                </a:solidFill>
              </a:rPr>
              <a:t>pretendemos</a:t>
            </a:r>
            <a:r>
              <a:rPr lang="ca-ES" sz="2400" b="1" dirty="0" smtClean="0">
                <a:solidFill>
                  <a:srgbClr val="1F497D">
                    <a:lumMod val="50000"/>
                  </a:srgbClr>
                </a:solidFill>
              </a:rPr>
              <a:t> formar?</a:t>
            </a:r>
            <a:endParaRPr lang="ca-ES" sz="2400" b="1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 flipH="1">
            <a:off x="454293" y="1927840"/>
            <a:ext cx="83036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a-ES" sz="3600" dirty="0" err="1" smtClean="0">
                <a:solidFill>
                  <a:prstClr val="black"/>
                </a:solidFill>
              </a:rPr>
              <a:t>Sabe</a:t>
            </a:r>
            <a:r>
              <a:rPr lang="ca-ES" sz="3600" dirty="0" smtClean="0">
                <a:solidFill>
                  <a:prstClr val="black"/>
                </a:solidFill>
              </a:rPr>
              <a:t> </a:t>
            </a:r>
            <a:r>
              <a:rPr lang="ca-ES" sz="3600" b="1" dirty="0" smtClean="0">
                <a:solidFill>
                  <a:schemeClr val="tx2">
                    <a:lumMod val="50000"/>
                  </a:schemeClr>
                </a:solidFill>
              </a:rPr>
              <a:t>buscar </a:t>
            </a:r>
            <a:r>
              <a:rPr lang="ca-ES" sz="3600" b="1" dirty="0" err="1" smtClean="0">
                <a:solidFill>
                  <a:schemeClr val="tx2">
                    <a:lumMod val="50000"/>
                  </a:schemeClr>
                </a:solidFill>
              </a:rPr>
              <a:t>nuevas</a:t>
            </a:r>
            <a:r>
              <a:rPr lang="ca-ES" sz="3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a-ES" sz="3600" b="1" dirty="0" err="1" smtClean="0">
                <a:solidFill>
                  <a:schemeClr val="tx2">
                    <a:lumMod val="50000"/>
                  </a:schemeClr>
                </a:solidFill>
              </a:rPr>
              <a:t>líneas</a:t>
            </a:r>
            <a:r>
              <a:rPr lang="ca-ES" sz="3600" b="1" dirty="0" smtClean="0">
                <a:solidFill>
                  <a:schemeClr val="tx2">
                    <a:lumMod val="50000"/>
                  </a:schemeClr>
                </a:solidFill>
              </a:rPr>
              <a:t> de negocio</a:t>
            </a:r>
            <a:r>
              <a:rPr lang="ca-ES" sz="3600" dirty="0" smtClean="0">
                <a:solidFill>
                  <a:prstClr val="black"/>
                </a:solidFill>
              </a:rPr>
              <a:t>, </a:t>
            </a:r>
          </a:p>
          <a:p>
            <a:pPr algn="ctr" defTabSz="457200"/>
            <a:r>
              <a:rPr lang="ca-ES" sz="3600" b="1" dirty="0" smtClean="0">
                <a:solidFill>
                  <a:schemeClr val="accent6">
                    <a:lumMod val="50000"/>
                  </a:schemeClr>
                </a:solidFill>
              </a:rPr>
              <a:t>innovar</a:t>
            </a:r>
            <a:r>
              <a:rPr lang="ca-ES" sz="3600" dirty="0" smtClean="0">
                <a:solidFill>
                  <a:prstClr val="black"/>
                </a:solidFill>
              </a:rPr>
              <a:t>, </a:t>
            </a:r>
          </a:p>
          <a:p>
            <a:pPr algn="ctr" defTabSz="457200"/>
            <a:r>
              <a:rPr lang="ca-ES" sz="3600" b="1" dirty="0" err="1" smtClean="0">
                <a:solidFill>
                  <a:schemeClr val="accent3">
                    <a:lumMod val="50000"/>
                  </a:schemeClr>
                </a:solidFill>
              </a:rPr>
              <a:t>diseñar</a:t>
            </a:r>
            <a:r>
              <a:rPr lang="ca-ES" sz="3600" dirty="0" smtClean="0">
                <a:solidFill>
                  <a:prstClr val="black"/>
                </a:solidFill>
              </a:rPr>
              <a:t>, </a:t>
            </a:r>
          </a:p>
          <a:p>
            <a:pPr algn="ctr" defTabSz="457200"/>
            <a:r>
              <a:rPr lang="ca-ES" sz="3600" b="1" dirty="0" smtClean="0">
                <a:solidFill>
                  <a:srgbClr val="996633"/>
                </a:solidFill>
              </a:rPr>
              <a:t>gestionar</a:t>
            </a:r>
            <a:r>
              <a:rPr lang="ca-ES" sz="3600" dirty="0" smtClean="0">
                <a:solidFill>
                  <a:prstClr val="black"/>
                </a:solidFill>
              </a:rPr>
              <a:t> y </a:t>
            </a:r>
          </a:p>
          <a:p>
            <a:pPr algn="ctr" defTabSz="457200"/>
            <a:r>
              <a:rPr lang="ca-ES" sz="3600" b="1" dirty="0" err="1" smtClean="0">
                <a:solidFill>
                  <a:srgbClr val="9900CC"/>
                </a:solidFill>
              </a:rPr>
              <a:t>asegurar</a:t>
            </a:r>
            <a:r>
              <a:rPr lang="ca-ES" sz="3600" b="1" dirty="0" smtClean="0">
                <a:solidFill>
                  <a:srgbClr val="9900CC"/>
                </a:solidFill>
              </a:rPr>
              <a:t> </a:t>
            </a:r>
            <a:r>
              <a:rPr lang="ca-ES" sz="3600" b="1" dirty="0">
                <a:solidFill>
                  <a:srgbClr val="9900CC"/>
                </a:solidFill>
              </a:rPr>
              <a:t>la </a:t>
            </a:r>
            <a:r>
              <a:rPr lang="ca-ES" sz="3600" b="1" dirty="0" err="1" smtClean="0">
                <a:solidFill>
                  <a:srgbClr val="9900CC"/>
                </a:solidFill>
              </a:rPr>
              <a:t>viabilidad</a:t>
            </a:r>
            <a:r>
              <a:rPr lang="ca-ES" sz="3600" b="1" dirty="0" smtClean="0">
                <a:solidFill>
                  <a:srgbClr val="9900CC"/>
                </a:solidFill>
              </a:rPr>
              <a:t> </a:t>
            </a:r>
            <a:r>
              <a:rPr lang="ca-ES" sz="3600" dirty="0" smtClean="0">
                <a:solidFill>
                  <a:prstClr val="black"/>
                </a:solidFill>
              </a:rPr>
              <a:t>del negocio </a:t>
            </a:r>
            <a:r>
              <a:rPr lang="ca-ES" sz="3600" dirty="0" err="1" smtClean="0">
                <a:solidFill>
                  <a:prstClr val="black"/>
                </a:solidFill>
              </a:rPr>
              <a:t>gastronómico</a:t>
            </a:r>
            <a:r>
              <a:rPr lang="ca-ES" sz="3600" dirty="0" smtClean="0">
                <a:solidFill>
                  <a:prstClr val="black"/>
                </a:solidFill>
              </a:rPr>
              <a:t>, </a:t>
            </a:r>
          </a:p>
          <a:p>
            <a:pPr algn="ctr" defTabSz="457200"/>
            <a:r>
              <a:rPr lang="ca-ES" sz="3600" dirty="0" smtClean="0">
                <a:solidFill>
                  <a:prstClr val="black"/>
                </a:solidFill>
              </a:rPr>
              <a:t>la </a:t>
            </a:r>
            <a:r>
              <a:rPr lang="ca-ES" sz="3600" b="1" dirty="0" smtClean="0">
                <a:solidFill>
                  <a:schemeClr val="accent6">
                    <a:lumMod val="75000"/>
                  </a:schemeClr>
                </a:solidFill>
              </a:rPr>
              <a:t>Seguridad alimentaria </a:t>
            </a:r>
            <a:r>
              <a:rPr lang="ca-ES" sz="3600" dirty="0" smtClean="0">
                <a:solidFill>
                  <a:prstClr val="black"/>
                </a:solidFill>
              </a:rPr>
              <a:t>y </a:t>
            </a:r>
          </a:p>
          <a:p>
            <a:pPr algn="ctr" defTabSz="457200"/>
            <a:r>
              <a:rPr lang="ca-ES" sz="3600" dirty="0" smtClean="0">
                <a:solidFill>
                  <a:prstClr val="black"/>
                </a:solidFill>
              </a:rPr>
              <a:t>la </a:t>
            </a:r>
            <a:r>
              <a:rPr lang="ca-ES" sz="3600" b="1" dirty="0" smtClean="0">
                <a:solidFill>
                  <a:srgbClr val="009900"/>
                </a:solidFill>
              </a:rPr>
              <a:t>Salud</a:t>
            </a:r>
            <a:r>
              <a:rPr lang="ca-ES" sz="3600" dirty="0" smtClean="0">
                <a:solidFill>
                  <a:prstClr val="black"/>
                </a:solidFill>
              </a:rPr>
              <a:t>.</a:t>
            </a:r>
            <a:endParaRPr lang="ca-E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>
        <p14:prism isContent="1"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0525"/>
            <a:ext cx="4560887" cy="608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 rot="20602870">
            <a:off x="109757" y="2463473"/>
            <a:ext cx="89771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Organizamos nuestro primer </a:t>
            </a:r>
          </a:p>
          <a:p>
            <a:pPr algn="ctr"/>
            <a:r>
              <a:rPr lang="es-ES" sz="6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congreso</a:t>
            </a:r>
          </a:p>
        </p:txBody>
      </p:sp>
    </p:spTree>
    <p:extLst>
      <p:ext uri="{BB962C8B-B14F-4D97-AF65-F5344CB8AC3E}">
        <p14:creationId xmlns:p14="http://schemas.microsoft.com/office/powerpoint/2010/main" val="35108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3226"/>
            <a:ext cx="9144000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 rot="515206">
            <a:off x="23586" y="3671394"/>
            <a:ext cx="93205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Visitamos y participamos en…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36" y="260648"/>
            <a:ext cx="6429179" cy="163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06675" y="1893226"/>
            <a:ext cx="8930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Como parte de nuestras asignaturas</a:t>
            </a:r>
          </a:p>
        </p:txBody>
      </p:sp>
    </p:spTree>
    <p:extLst>
      <p:ext uri="{BB962C8B-B14F-4D97-AF65-F5344CB8AC3E}">
        <p14:creationId xmlns:p14="http://schemas.microsoft.com/office/powerpoint/2010/main" val="419228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569793"/>
            <a:ext cx="4204762" cy="411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-22648" y="182073"/>
            <a:ext cx="8930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Como parte de nuestras asignaturas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4907"/>
            <a:ext cx="4119149" cy="411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 rot="515206">
            <a:off x="3672219" y="1101751"/>
            <a:ext cx="4588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Participamos en…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1054">
            <a:off x="397251" y="1010069"/>
            <a:ext cx="2632399" cy="171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8860">
            <a:off x="4094705" y="1847747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6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 rot="515206">
            <a:off x="166129" y="2105287"/>
            <a:ext cx="4865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Visitamos…</a:t>
            </a:r>
          </a:p>
        </p:txBody>
      </p:sp>
    </p:spTree>
    <p:extLst>
      <p:ext uri="{BB962C8B-B14F-4D97-AF65-F5344CB8AC3E}">
        <p14:creationId xmlns:p14="http://schemas.microsoft.com/office/powerpoint/2010/main" val="26240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513878" cy="636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9569"/>
          <a:stretch/>
        </p:blipFill>
        <p:spPr bwMode="auto">
          <a:xfrm>
            <a:off x="4930459" y="1268760"/>
            <a:ext cx="3830112" cy="532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 rot="515206">
            <a:off x="3883284" y="470092"/>
            <a:ext cx="4810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Organizamos…</a:t>
            </a:r>
          </a:p>
        </p:txBody>
      </p:sp>
    </p:spTree>
    <p:extLst>
      <p:ext uri="{BB962C8B-B14F-4D97-AF65-F5344CB8AC3E}">
        <p14:creationId xmlns:p14="http://schemas.microsoft.com/office/powerpoint/2010/main" val="19549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8073" b="70123"/>
          <a:stretch/>
        </p:blipFill>
        <p:spPr bwMode="auto">
          <a:xfrm>
            <a:off x="363714" y="4403413"/>
            <a:ext cx="3726237" cy="189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88" y="2552852"/>
            <a:ext cx="4745608" cy="40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 rot="515206">
            <a:off x="3883284" y="470092"/>
            <a:ext cx="4810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Organizamos…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3" r="17357"/>
          <a:stretch/>
        </p:blipFill>
        <p:spPr bwMode="auto">
          <a:xfrm>
            <a:off x="234092" y="977923"/>
            <a:ext cx="3985483" cy="330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0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960"/>
            <a:ext cx="4752528" cy="671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 rot="515206">
            <a:off x="228371" y="2918364"/>
            <a:ext cx="4810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Organizamos…</a:t>
            </a:r>
          </a:p>
        </p:txBody>
      </p:sp>
    </p:spTree>
    <p:extLst>
      <p:ext uri="{BB962C8B-B14F-4D97-AF65-F5344CB8AC3E}">
        <p14:creationId xmlns:p14="http://schemas.microsoft.com/office/powerpoint/2010/main" val="13921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62"/>
          <a:stretch/>
        </p:blipFill>
        <p:spPr bwMode="auto">
          <a:xfrm>
            <a:off x="2197100" y="73025"/>
            <a:ext cx="4749800" cy="117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4" y="1148078"/>
            <a:ext cx="3888433" cy="291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002617"/>
            <a:ext cx="4426379" cy="331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5" y="3875001"/>
            <a:ext cx="3888433" cy="29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9333656"/>
            <a:ext cx="2488248" cy="186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4"/>
          <a:stretch/>
        </p:blipFill>
        <p:spPr bwMode="auto">
          <a:xfrm>
            <a:off x="4305321" y="5646821"/>
            <a:ext cx="4749800" cy="114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9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5" y="223827"/>
            <a:ext cx="8077612" cy="645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399801" y="1019637"/>
            <a:ext cx="6264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9900CC"/>
                </a:solidFill>
                <a:latin typeface="Lucida Calligraphy" panose="03010101010101010101" pitchFamily="66" charset="0"/>
              </a:rPr>
              <a:t>Estevia</a:t>
            </a:r>
            <a:r>
              <a:rPr lang="es-ES" sz="32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, ¿La panacea dulce?</a:t>
            </a:r>
            <a:endParaRPr lang="es-ES" sz="32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99592" y="188640"/>
            <a:ext cx="7468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Tenemos Charlas científicas…</a:t>
            </a:r>
          </a:p>
        </p:txBody>
      </p:sp>
    </p:spTree>
    <p:extLst>
      <p:ext uri="{BB962C8B-B14F-4D97-AF65-F5344CB8AC3E}">
        <p14:creationId xmlns:p14="http://schemas.microsoft.com/office/powerpoint/2010/main" val="26240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0614"/>
            <a:ext cx="5476499" cy="28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9000"/>
            <a:ext cx="5240533" cy="317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11560" y="188640"/>
            <a:ext cx="5485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Charlas con talleres…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399801" y="1019637"/>
            <a:ext cx="6264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9900CC"/>
                </a:solidFill>
                <a:latin typeface="Lucida Calligraphy" panose="03010101010101010101" pitchFamily="66" charset="0"/>
              </a:rPr>
              <a:t>Estevia</a:t>
            </a:r>
            <a:r>
              <a:rPr lang="es-ES" sz="32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, ¿La panacea dulce?</a:t>
            </a:r>
            <a:endParaRPr lang="es-ES" sz="32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4" b="50000"/>
          <a:stretch/>
        </p:blipFill>
        <p:spPr bwMode="auto">
          <a:xfrm>
            <a:off x="32084" y="188640"/>
            <a:ext cx="9144000" cy="622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 rot="20138194">
            <a:off x="582866" y="2828836"/>
            <a:ext cx="82894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Empezamos en el curso </a:t>
            </a:r>
          </a:p>
          <a:p>
            <a:pPr algn="ctr"/>
            <a:r>
              <a:rPr lang="es-ES" sz="66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2015-16</a:t>
            </a:r>
            <a:endParaRPr lang="es-ES" sz="66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prism isContent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48559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7152"/>
            <a:ext cx="2376264" cy="15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5725"/>
            <a:ext cx="4176464" cy="301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85" y="921536"/>
            <a:ext cx="5168008" cy="34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1560" y="188640"/>
            <a:ext cx="5287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Que dan sus frutos…</a:t>
            </a:r>
          </a:p>
        </p:txBody>
      </p:sp>
    </p:spTree>
    <p:extLst>
      <p:ext uri="{BB962C8B-B14F-4D97-AF65-F5344CB8AC3E}">
        <p14:creationId xmlns:p14="http://schemas.microsoft.com/office/powerpoint/2010/main" val="31939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76627"/>
            <a:ext cx="4032448" cy="268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16" y="1406972"/>
            <a:ext cx="3096680" cy="20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95" y="3712885"/>
            <a:ext cx="3467097" cy="260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7" y="2030332"/>
            <a:ext cx="3213550" cy="24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87" y="2867586"/>
            <a:ext cx="2728310" cy="204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884869" y="76977"/>
            <a:ext cx="6926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9900CC"/>
                </a:solidFill>
                <a:latin typeface="Lucida Calligraphy" panose="03010101010101010101" pitchFamily="66" charset="0"/>
              </a:rPr>
              <a:t>Cerveza y ciencia </a:t>
            </a:r>
            <a:r>
              <a:rPr lang="es-ES" sz="3200" b="1" dirty="0" err="1" smtClean="0">
                <a:solidFill>
                  <a:srgbClr val="9900CC"/>
                </a:solidFill>
                <a:latin typeface="Lucida Calligraphy" panose="03010101010101010101" pitchFamily="66" charset="0"/>
              </a:rPr>
              <a:t>InnoCampus</a:t>
            </a:r>
            <a:endParaRPr lang="es-ES" sz="3200" b="1" dirty="0" smtClean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0881" y="662148"/>
            <a:ext cx="6353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 el resto de titulaciones del </a:t>
            </a:r>
          </a:p>
          <a:p>
            <a:r>
              <a:rPr lang="es-ES" sz="4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Campus de </a:t>
            </a:r>
            <a:r>
              <a:rPr lang="es-ES" sz="4000" b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Burjassot</a:t>
            </a:r>
            <a:endParaRPr lang="es-ES" sz="4000" b="1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884869" y="76977"/>
            <a:ext cx="6926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9900CC"/>
                </a:solidFill>
                <a:latin typeface="Lucida Calligraphy" panose="03010101010101010101" pitchFamily="66" charset="0"/>
              </a:rPr>
              <a:t>Cerveza y ciencia </a:t>
            </a:r>
            <a:r>
              <a:rPr lang="es-ES" sz="3200" b="1" dirty="0" err="1" smtClean="0">
                <a:solidFill>
                  <a:srgbClr val="9900CC"/>
                </a:solidFill>
                <a:latin typeface="Lucida Calligraphy" panose="03010101010101010101" pitchFamily="66" charset="0"/>
              </a:rPr>
              <a:t>InnoCampus</a:t>
            </a:r>
            <a:endParaRPr lang="es-ES" sz="3200" b="1" dirty="0" smtClean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5" y="3287638"/>
            <a:ext cx="5021469" cy="334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03" y="1323866"/>
            <a:ext cx="4644669" cy="31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2"/>
          <a:stretch/>
        </p:blipFill>
        <p:spPr bwMode="auto">
          <a:xfrm>
            <a:off x="5796136" y="4764401"/>
            <a:ext cx="2839963" cy="169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 rot="515206">
            <a:off x="291778" y="2271033"/>
            <a:ext cx="388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Organizamos…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90881" y="662148"/>
            <a:ext cx="6353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 el resto de titulaciones del </a:t>
            </a:r>
          </a:p>
          <a:p>
            <a:r>
              <a:rPr lang="es-ES" sz="4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Campus de </a:t>
            </a:r>
            <a:r>
              <a:rPr lang="es-ES" sz="4000" b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Burjassot</a:t>
            </a:r>
            <a:endParaRPr lang="es-ES" sz="4000" b="1" dirty="0" smtClean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816388" y="3892406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Sala Charles Darwin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34447" y="6109412"/>
            <a:ext cx="309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Hall de la </a:t>
            </a:r>
            <a:r>
              <a:rPr lang="es-ES" b="1" dirty="0" err="1" smtClean="0">
                <a:solidFill>
                  <a:schemeClr val="bg1"/>
                </a:solidFill>
              </a:rPr>
              <a:t>Facultat</a:t>
            </a:r>
            <a:r>
              <a:rPr lang="es-ES" b="1" dirty="0" smtClean="0">
                <a:solidFill>
                  <a:schemeClr val="bg1"/>
                </a:solidFill>
              </a:rPr>
              <a:t> de </a:t>
            </a:r>
            <a:r>
              <a:rPr lang="es-ES" b="1" dirty="0" err="1" smtClean="0">
                <a:solidFill>
                  <a:schemeClr val="bg1"/>
                </a:solidFill>
              </a:rPr>
              <a:t>Farmàcia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13" y="1849468"/>
            <a:ext cx="2469457" cy="185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34482"/>
            <a:ext cx="6078669" cy="455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41" y="3933056"/>
            <a:ext cx="3608830" cy="270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97115" y="325263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Curso de cata de aceite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713" y="53097"/>
            <a:ext cx="2575505" cy="171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3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9004"/>
            <a:ext cx="7704856" cy="577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68922" y="290318"/>
            <a:ext cx="7104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La paella restaurante, Carlos </a:t>
            </a:r>
            <a:r>
              <a:rPr lang="es-ES" sz="2800" b="1" dirty="0" err="1" smtClean="0">
                <a:solidFill>
                  <a:srgbClr val="9900CC"/>
                </a:solidFill>
                <a:latin typeface="Lucida Calligraphy" panose="03010101010101010101" pitchFamily="66" charset="0"/>
              </a:rPr>
              <a:t>Gomez</a:t>
            </a:r>
            <a:endParaRPr lang="es-ES" sz="28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68" y="877845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6109412"/>
            <a:ext cx="492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Showcooking</a:t>
            </a:r>
            <a:r>
              <a:rPr lang="es-ES" b="1" dirty="0" smtClean="0">
                <a:solidFill>
                  <a:schemeClr val="bg1"/>
                </a:solidFill>
              </a:rPr>
              <a:t> en el Hall de la </a:t>
            </a:r>
            <a:r>
              <a:rPr lang="es-ES" b="1" dirty="0" err="1" smtClean="0">
                <a:solidFill>
                  <a:schemeClr val="bg1"/>
                </a:solidFill>
              </a:rPr>
              <a:t>Facultat</a:t>
            </a:r>
            <a:r>
              <a:rPr lang="es-ES" b="1" dirty="0" smtClean="0">
                <a:solidFill>
                  <a:schemeClr val="bg1"/>
                </a:solidFill>
              </a:rPr>
              <a:t> de </a:t>
            </a:r>
            <a:r>
              <a:rPr lang="es-ES" b="1" dirty="0" err="1" smtClean="0">
                <a:solidFill>
                  <a:schemeClr val="bg1"/>
                </a:solidFill>
              </a:rPr>
              <a:t>Farmàcia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3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68922" y="290318"/>
            <a:ext cx="5827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Estuvimos aquí el año pasado</a:t>
            </a:r>
            <a:endParaRPr lang="es-ES" sz="28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69" y="813539"/>
            <a:ext cx="3325981" cy="591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9" y="1762676"/>
            <a:ext cx="5356949" cy="402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9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968922" y="290318"/>
            <a:ext cx="5827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Estuvimos aquí el año pasado</a:t>
            </a:r>
            <a:endParaRPr lang="es-ES" sz="28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4184606" y="734796"/>
            <a:ext cx="4671363" cy="4392488"/>
            <a:chOff x="4184606" y="734796"/>
            <a:chExt cx="4671363" cy="4392488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481" y="734796"/>
              <a:ext cx="4392488" cy="439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606" y="734796"/>
              <a:ext cx="3081629" cy="2549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1 Grupo"/>
          <p:cNvGrpSpPr/>
          <p:nvPr/>
        </p:nvGrpSpPr>
        <p:grpSpPr>
          <a:xfrm>
            <a:off x="107504" y="2471954"/>
            <a:ext cx="5126157" cy="4355976"/>
            <a:chOff x="107504" y="2471954"/>
            <a:chExt cx="5126157" cy="435597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471954"/>
              <a:ext cx="4355976" cy="4355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492" y="4657981"/>
              <a:ext cx="2948169" cy="2169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69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" y="0"/>
            <a:ext cx="9125925" cy="51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51053" y="359078"/>
            <a:ext cx="8464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FFFF00"/>
                </a:solidFill>
                <a:latin typeface="Lucida Calligraphy" panose="03010101010101010101" pitchFamily="66" charset="0"/>
              </a:rPr>
              <a:t>Hacemos prácticas en el Centro de Turismo</a:t>
            </a:r>
            <a:endParaRPr lang="es-ES" sz="2800" b="1" dirty="0">
              <a:solidFill>
                <a:srgbClr val="FFFF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" y="5157380"/>
            <a:ext cx="9121715" cy="170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4" y="909853"/>
            <a:ext cx="26765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3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01947" y="2208189"/>
            <a:ext cx="5951758" cy="33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85" y="1268760"/>
            <a:ext cx="5793015" cy="432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51053" y="359078"/>
            <a:ext cx="837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Acompañamos a la Fundación </a:t>
            </a:r>
            <a:r>
              <a:rPr lang="es-ES" sz="2800" b="1" dirty="0" err="1" smtClean="0">
                <a:solidFill>
                  <a:srgbClr val="9900CC"/>
                </a:solidFill>
                <a:latin typeface="Lucida Calligraphy" panose="03010101010101010101" pitchFamily="66" charset="0"/>
              </a:rPr>
              <a:t>CruzCampo</a:t>
            </a:r>
            <a:endParaRPr lang="es-ES" sz="28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1053" y="359078"/>
            <a:ext cx="837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Acompañamos a la Fundación </a:t>
            </a:r>
            <a:r>
              <a:rPr lang="es-ES" sz="2800" b="1" dirty="0" err="1" smtClean="0">
                <a:solidFill>
                  <a:srgbClr val="9900CC"/>
                </a:solidFill>
                <a:latin typeface="Lucida Calligraphy" panose="03010101010101010101" pitchFamily="66" charset="0"/>
              </a:rPr>
              <a:t>CruzCampo</a:t>
            </a:r>
            <a:endParaRPr lang="es-ES" sz="28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82298"/>
            <a:ext cx="7119398" cy="401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7" y="3933056"/>
            <a:ext cx="4772549" cy="268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97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59" r="6616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1520" y="188640"/>
            <a:ext cx="7330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Nos encontramos en Primero con…</a:t>
            </a:r>
            <a:endParaRPr lang="es-ES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50167" y="2337139"/>
            <a:ext cx="15002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Química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013050" y="2337139"/>
            <a:ext cx="995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Física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809798" y="1077143"/>
            <a:ext cx="2683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Análisis de datos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933010" y="1452154"/>
            <a:ext cx="157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Fisiología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7544" y="1052736"/>
            <a:ext cx="1465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Biología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048048" y="1713764"/>
            <a:ext cx="2712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Aspectos legales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500225" y="2578695"/>
            <a:ext cx="3302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Gestión de empresas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548498" y="3284984"/>
            <a:ext cx="4047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Psicología del consumidor</a:t>
            </a:r>
          </a:p>
        </p:txBody>
      </p:sp>
    </p:spTree>
    <p:extLst>
      <p:ext uri="{BB962C8B-B14F-4D97-AF65-F5344CB8AC3E}">
        <p14:creationId xmlns:p14="http://schemas.microsoft.com/office/powerpoint/2010/main" val="37065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prism isContent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997" r="11873"/>
          <a:stretch/>
        </p:blipFill>
        <p:spPr bwMode="auto">
          <a:xfrm>
            <a:off x="0" y="-13758"/>
            <a:ext cx="9144000" cy="691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47020" y="935124"/>
            <a:ext cx="75504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Esperamos estar el año que viene </a:t>
            </a:r>
          </a:p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con ellos…</a:t>
            </a:r>
            <a:endParaRPr lang="es-ES" sz="36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4054" y="6251991"/>
            <a:ext cx="398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Ciencia y </a:t>
            </a:r>
            <a:r>
              <a:rPr lang="es-ES" sz="2000" b="1" dirty="0" err="1" smtClean="0">
                <a:solidFill>
                  <a:srgbClr val="C00000"/>
                </a:solidFill>
                <a:latin typeface="Arial Narrow" panose="020B0606020202030204" pitchFamily="34" charset="0"/>
              </a:rPr>
              <a:t>Tecnologia</a:t>
            </a:r>
            <a:r>
              <a:rPr lang="es-ES" sz="2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de los Alimentos</a:t>
            </a:r>
            <a:endParaRPr lang="es-ES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47020" y="5859396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9900CC"/>
                </a:solidFill>
                <a:latin typeface="Arial Narrow" panose="020B0606020202030204" pitchFamily="34" charset="0"/>
              </a:rPr>
              <a:t>Farmacia</a:t>
            </a:r>
            <a:endParaRPr lang="es-ES" sz="2000" b="1" dirty="0">
              <a:solidFill>
                <a:srgbClr val="9900CC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05215" y="5459286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Nutrición Humana y Dietética</a:t>
            </a:r>
            <a:endParaRPr lang="es-ES" sz="2000" b="1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5002051"/>
            <a:ext cx="2637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Ciencias Gastronómicas</a:t>
            </a:r>
            <a:endParaRPr lang="es-ES" sz="20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7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59" r="6616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1520" y="188640"/>
            <a:ext cx="7539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prstClr val="white"/>
                </a:solidFill>
                <a:latin typeface="Arial Narrow" panose="020B0606020202030204" pitchFamily="34" charset="0"/>
              </a:rPr>
              <a:t>Nos encontramos en Segundo con…</a:t>
            </a:r>
            <a:endParaRPr lang="es-ES" sz="40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400107" y="2075529"/>
            <a:ext cx="1598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Dietética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113778" y="3563488"/>
            <a:ext cx="422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Gastronomía mediterránea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808929" y="1052736"/>
            <a:ext cx="4279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Tecnología de los alimentos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28755" y="1508645"/>
            <a:ext cx="2199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Bromatología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7544" y="1052736"/>
            <a:ext cx="166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Nutrición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044366" y="1775191"/>
            <a:ext cx="2900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Técnicas de cocina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500225" y="2578695"/>
            <a:ext cx="350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Seguridad Alimentaria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29149" y="2643228"/>
            <a:ext cx="4579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Microbiología y Parasitología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874908" y="3293785"/>
            <a:ext cx="1720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prstClr val="white"/>
                </a:solidFill>
              </a:rPr>
              <a:t>Economía </a:t>
            </a:r>
          </a:p>
        </p:txBody>
      </p:sp>
    </p:spTree>
    <p:extLst>
      <p:ext uri="{BB962C8B-B14F-4D97-AF65-F5344CB8AC3E}">
        <p14:creationId xmlns:p14="http://schemas.microsoft.com/office/powerpoint/2010/main" val="36763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prism isContent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59" r="6616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1520" y="188640"/>
            <a:ext cx="748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Nos encontramos en Tercero con…</a:t>
            </a:r>
            <a:endParaRPr lang="es-ES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8492" y="3167389"/>
            <a:ext cx="5452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Emprendimiento y plan de negocio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798750" y="1562055"/>
            <a:ext cx="3511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Sumillería y </a:t>
            </a:r>
            <a:r>
              <a:rPr lang="es-ES" sz="2800" b="1" dirty="0" err="1">
                <a:solidFill>
                  <a:schemeClr val="bg1"/>
                </a:solidFill>
              </a:rPr>
              <a:t>Coctelería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640929" y="1039016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Sensorialidad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360820" y="2107176"/>
            <a:ext cx="3513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Restauración colectiva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35623" y="1052736"/>
            <a:ext cx="42450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Gastronomía internacional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206873" y="1583956"/>
            <a:ext cx="2712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solidFill>
                  <a:schemeClr val="bg1"/>
                </a:solidFill>
              </a:rPr>
              <a:t>Etnogastronomía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16303" y="2630396"/>
            <a:ext cx="3864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Creatividad e innovación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591863" y="3830471"/>
            <a:ext cx="5250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Sistemas de producción y logística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084168" y="2892006"/>
            <a:ext cx="2934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Gestión de calidad</a:t>
            </a:r>
          </a:p>
        </p:txBody>
      </p:sp>
    </p:spTree>
    <p:extLst>
      <p:ext uri="{BB962C8B-B14F-4D97-AF65-F5344CB8AC3E}">
        <p14:creationId xmlns:p14="http://schemas.microsoft.com/office/powerpoint/2010/main" val="36763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prism isContent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t="59" r="6616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1520" y="188640"/>
            <a:ext cx="5603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Vamos a empezar Cuarto…</a:t>
            </a:r>
            <a:endParaRPr lang="es-ES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20043" y="2976937"/>
            <a:ext cx="3477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Practicas en empresas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932040" y="1531659"/>
            <a:ext cx="2900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Gestión de cocina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547664" y="2054879"/>
            <a:ext cx="2241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solidFill>
                  <a:schemeClr val="bg1"/>
                </a:solidFill>
              </a:rPr>
              <a:t>Showcooking</a:t>
            </a:r>
            <a:r>
              <a:rPr lang="es-ES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67544" y="1052736"/>
            <a:ext cx="3563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Idiomas y gastronomía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3498562" y="3599438"/>
            <a:ext cx="3273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Trabajo Fin de Grado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135132" y="2676201"/>
            <a:ext cx="3371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Avances Tecnológicos</a:t>
            </a:r>
          </a:p>
        </p:txBody>
      </p:sp>
    </p:spTree>
    <p:extLst>
      <p:ext uri="{BB962C8B-B14F-4D97-AF65-F5344CB8AC3E}">
        <p14:creationId xmlns:p14="http://schemas.microsoft.com/office/powerpoint/2010/main" val="36763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14:prism isContent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8" t="22543" b="32263"/>
          <a:stretch/>
        </p:blipFill>
        <p:spPr bwMode="auto">
          <a:xfrm>
            <a:off x="5412559" y="1572722"/>
            <a:ext cx="2577207" cy="258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6" r="28555" b="3245"/>
          <a:stretch/>
        </p:blipFill>
        <p:spPr bwMode="auto">
          <a:xfrm>
            <a:off x="676542" y="1800867"/>
            <a:ext cx="4562056" cy="384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3" t="14625" r="28887" b="30722"/>
          <a:stretch/>
        </p:blipFill>
        <p:spPr bwMode="auto">
          <a:xfrm>
            <a:off x="6559532" y="3212976"/>
            <a:ext cx="2390274" cy="26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76542" y="5910286"/>
            <a:ext cx="7279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err="1" smtClean="0">
                <a:solidFill>
                  <a:srgbClr val="002060"/>
                </a:solidFill>
                <a:latin typeface="Lucida Calligraphy" panose="03010101010101010101" pitchFamily="66" charset="0"/>
              </a:rPr>
              <a:t>By</a:t>
            </a:r>
            <a:r>
              <a:rPr lang="es-ES" sz="2000" b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:     José </a:t>
            </a:r>
            <a:r>
              <a:rPr lang="es-ES" sz="20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Carlos </a:t>
            </a:r>
            <a:r>
              <a:rPr lang="es-ES" sz="2000" b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García, </a:t>
            </a:r>
            <a:r>
              <a:rPr lang="es-ES" sz="20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estrella Michelin</a:t>
            </a:r>
          </a:p>
          <a:p>
            <a:r>
              <a:rPr lang="es-ES" sz="2000" b="1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	Pedro </a:t>
            </a:r>
            <a:r>
              <a:rPr lang="es-ES" sz="2000" b="1" dirty="0">
                <a:solidFill>
                  <a:srgbClr val="002060"/>
                </a:solidFill>
                <a:latin typeface="Lucida Calligraphy" panose="03010101010101010101" pitchFamily="66" charset="0"/>
              </a:rPr>
              <a:t>Reyes Dueñas, </a:t>
            </a:r>
            <a:r>
              <a:rPr lang="es-ES" sz="2000" dirty="0" smtClean="0">
                <a:solidFill>
                  <a:srgbClr val="002060"/>
                </a:solidFill>
                <a:latin typeface="Lucida Calligraphy" panose="03010101010101010101" pitchFamily="66" charset="0"/>
              </a:rPr>
              <a:t>matemático y fotógrafo</a:t>
            </a:r>
            <a:endParaRPr lang="es-ES" sz="2000" dirty="0">
              <a:solidFill>
                <a:srgbClr val="00206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6442" y="68900"/>
            <a:ext cx="875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En la </a:t>
            </a:r>
            <a:r>
              <a:rPr lang="es-ES" sz="4400" b="1" dirty="0" err="1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Facultat</a:t>
            </a:r>
            <a:r>
              <a:rPr lang="es-ES" sz="44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tenemos exposiciones…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676542" y="864836"/>
            <a:ext cx="7790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El sabor de las matemáticas</a:t>
            </a:r>
            <a:endParaRPr lang="es-ES" sz="40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4703" r="8524"/>
          <a:stretch/>
        </p:blipFill>
        <p:spPr bwMode="auto">
          <a:xfrm>
            <a:off x="323528" y="1340767"/>
            <a:ext cx="8568951" cy="453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76542" y="345304"/>
            <a:ext cx="7790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9900CC"/>
                </a:solidFill>
                <a:latin typeface="Lucida Calligraphy" panose="03010101010101010101" pitchFamily="66" charset="0"/>
              </a:rPr>
              <a:t>El sabor de las matemáticas</a:t>
            </a:r>
            <a:endParaRPr lang="es-ES" sz="4000" b="1" dirty="0">
              <a:solidFill>
                <a:srgbClr val="9900CC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7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33" y="476672"/>
            <a:ext cx="6217876" cy="621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 rot="20602870">
            <a:off x="394808" y="1529312"/>
            <a:ext cx="92897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Constituimos nuestra propia </a:t>
            </a:r>
          </a:p>
          <a:p>
            <a:r>
              <a:rPr lang="es-ES" sz="6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asociación de estudiantes</a:t>
            </a:r>
          </a:p>
          <a:p>
            <a:pPr algn="ctr"/>
            <a:r>
              <a:rPr lang="es-ES" sz="60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ACIGA</a:t>
            </a:r>
          </a:p>
        </p:txBody>
      </p:sp>
    </p:spTree>
    <p:extLst>
      <p:ext uri="{BB962C8B-B14F-4D97-AF65-F5344CB8AC3E}">
        <p14:creationId xmlns:p14="http://schemas.microsoft.com/office/powerpoint/2010/main" val="29705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336</Words>
  <Application>Microsoft Office PowerPoint</Application>
  <PresentationFormat>Presentación en pantalla (4:3)</PresentationFormat>
  <Paragraphs>93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28</cp:revision>
  <dcterms:created xsi:type="dcterms:W3CDTF">2018-05-31T15:43:30Z</dcterms:created>
  <dcterms:modified xsi:type="dcterms:W3CDTF">2018-06-07T13:30:44Z</dcterms:modified>
</cp:coreProperties>
</file>