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56" r:id="rId2"/>
    <p:sldId id="279" r:id="rId3"/>
    <p:sldId id="280" r:id="rId4"/>
    <p:sldId id="290" r:id="rId5"/>
    <p:sldId id="291" r:id="rId6"/>
    <p:sldId id="292" r:id="rId7"/>
    <p:sldId id="294" r:id="rId8"/>
    <p:sldId id="295" r:id="rId9"/>
    <p:sldId id="293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6" r:id="rId20"/>
    <p:sldId id="297" r:id="rId21"/>
    <p:sldId id="298" r:id="rId22"/>
    <p:sldId id="300" r:id="rId23"/>
    <p:sldId id="301" r:id="rId24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msminch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328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C6C21A2-A5C6-448C-ACDD-FF71E9501358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CEDFF48-A6F1-4207-A3E5-8796AA9998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2052" name="Freeform 3">
            <a:extLst>
              <a:ext uri="{FF2B5EF4-FFF2-40B4-BE49-F238E27FC236}">
                <a16:creationId xmlns:a16="http://schemas.microsoft.com/office/drawing/2014/main" id="{4438E758-C5F8-4766-9B4B-54315961C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150" y="8439150"/>
            <a:ext cx="900113" cy="900113"/>
          </a:xfrm>
          <a:custGeom>
            <a:avLst/>
            <a:gdLst>
              <a:gd name="T0" fmla="*/ 0 w 2501"/>
              <a:gd name="T1" fmla="*/ 899393 h 2501"/>
              <a:gd name="T2" fmla="*/ 899393 w 2501"/>
              <a:gd name="T3" fmla="*/ 0 h 2501"/>
              <a:gd name="T4" fmla="*/ 899753 w 2501"/>
              <a:gd name="T5" fmla="*/ 899753 h 2501"/>
              <a:gd name="T6" fmla="*/ 0 w 2501"/>
              <a:gd name="T7" fmla="*/ 899393 h 25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01" h="2501">
                <a:moveTo>
                  <a:pt x="0" y="2499"/>
                </a:moveTo>
                <a:lnTo>
                  <a:pt x="2499" y="0"/>
                </a:lnTo>
                <a:lnTo>
                  <a:pt x="2500" y="2500"/>
                </a:lnTo>
                <a:lnTo>
                  <a:pt x="0" y="2499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2053" name="Picture 4">
            <a:extLst>
              <a:ext uri="{FF2B5EF4-FFF2-40B4-BE49-F238E27FC236}">
                <a16:creationId xmlns:a16="http://schemas.microsoft.com/office/drawing/2014/main" id="{097EA903-0995-424E-A872-19B03F65F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8724900"/>
            <a:ext cx="4810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5">
            <a:extLst>
              <a:ext uri="{FF2B5EF4-FFF2-40B4-BE49-F238E27FC236}">
                <a16:creationId xmlns:a16="http://schemas.microsoft.com/office/drawing/2014/main" id="{798FA2D0-7DAF-4832-8608-CD2445C85614}"/>
              </a:ext>
            </a:extLst>
          </p:cNvPr>
          <p:cNvSpPr txBox="1">
            <a:spLocks noChangeArrowheads="1"/>
          </p:cNvSpPr>
          <p:nvPr/>
        </p:nvSpPr>
        <p:spPr bwMode="auto">
          <a:xfrm rot="21000000">
            <a:off x="6291263" y="8864600"/>
            <a:ext cx="760412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6048" rIns="0" bIns="0" anchor="ctr" anchorCtr="1"/>
          <a:lstStyle>
            <a:lvl1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1pPr>
            <a:lvl2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2pPr>
            <a:lvl3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3pPr>
            <a:lvl4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4pPr>
            <a:lvl5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9pPr>
          </a:lstStyle>
          <a:p>
            <a:pPr eaLnBrk="1">
              <a:lnSpc>
                <a:spcPct val="97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817202EA-1130-491D-AB3A-E369BAA5D9C8}" type="slidenum">
              <a:rPr lang="es-ES" altLang="es-ES" sz="1600">
                <a:solidFill>
                  <a:srgbClr val="000000"/>
                </a:solidFill>
                <a:latin typeface="Arial Narrow" panose="020B0606020202030204" pitchFamily="34" charset="0"/>
              </a:rPr>
              <a:pPr eaLnBrk="1">
                <a:lnSpc>
                  <a:spcPct val="97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‹Nº›</a:t>
            </a:fld>
            <a:endParaRPr lang="es-ES" altLang="es-ES" sz="160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385A1DEE-0DE5-4A36-B633-DC1D88F79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ECF0F5C-EB33-4C3F-90EC-A5EAC15B7EFC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9AF12F8-28BE-4549-97A3-3BA6F0D32A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2557D1D-A307-4A76-8CAF-F4868B1702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D5A96D6-F31C-455B-85A1-0F13F7B770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1B7F587-05AB-4186-BFB4-A45884DEAD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9C802433-04A7-4121-AD4D-57AA150F91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E1BEB3E-18DB-41EC-92A2-DD56D0FB9A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69373921-B5A1-43A7-8B86-1D541897E2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D6DB7C6-FC99-4ABE-930A-F8215FA354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5242551-A324-4D7B-9081-0C35E8630F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BCC727-03F2-479A-9291-2D09E097BA0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21FA6EB4-F623-426D-8615-B25C13E8AF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65B1AB1-5544-4008-A1EB-1EE1F8BC6B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7AA0F71B-7D3E-4EC6-9BEC-6ED5C7C7BA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011534D-4619-4FE9-8F18-EA82F109F5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2D2992C2-3F3D-467A-BFB8-9F1BBCF953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AA636B5-9067-456E-8862-4DFF8B65BC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EF4B8D69-B3D1-4478-B066-0D24728815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21AD4E3-3D29-4FA2-98F3-DE21656532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DAECC17-CD84-401E-8327-0A04F21B3E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686317B-2E9E-49D8-BB0D-A7EE2005AC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814958AD-08A5-40A6-8ECE-090019C3F8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EA8B184-30BA-49F2-B17C-4C4BFA13D04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0895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9029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386013" cy="7397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8288" y="0"/>
            <a:ext cx="7008812" cy="7397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4445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725" y="0"/>
            <a:ext cx="8997950" cy="719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916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53235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7046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8288" y="1079500"/>
            <a:ext cx="4697412" cy="631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8100" y="1079500"/>
            <a:ext cx="4697413" cy="631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66963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18358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399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95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6329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4014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">
            <a:extLst>
              <a:ext uri="{FF2B5EF4-FFF2-40B4-BE49-F238E27FC236}">
                <a16:creationId xmlns:a16="http://schemas.microsoft.com/office/drawing/2014/main" id="{5B52D7EE-D36B-48FE-BECF-F95AF2287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8925" y="6659563"/>
            <a:ext cx="900113" cy="900112"/>
          </a:xfrm>
          <a:custGeom>
            <a:avLst/>
            <a:gdLst>
              <a:gd name="T0" fmla="*/ 0 w 2501"/>
              <a:gd name="T1" fmla="*/ 899392 h 2501"/>
              <a:gd name="T2" fmla="*/ 899393 w 2501"/>
              <a:gd name="T3" fmla="*/ 0 h 2501"/>
              <a:gd name="T4" fmla="*/ 899753 w 2501"/>
              <a:gd name="T5" fmla="*/ 899752 h 2501"/>
              <a:gd name="T6" fmla="*/ 0 w 2501"/>
              <a:gd name="T7" fmla="*/ 899392 h 25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01" h="2501">
                <a:moveTo>
                  <a:pt x="0" y="2499"/>
                </a:moveTo>
                <a:lnTo>
                  <a:pt x="2499" y="0"/>
                </a:lnTo>
                <a:lnTo>
                  <a:pt x="2500" y="2500"/>
                </a:lnTo>
                <a:lnTo>
                  <a:pt x="0" y="2499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7" name="AutoShape 2">
            <a:extLst>
              <a:ext uri="{FF2B5EF4-FFF2-40B4-BE49-F238E27FC236}">
                <a16:creationId xmlns:a16="http://schemas.microsoft.com/office/drawing/2014/main" id="{3434C225-D77A-4F4A-ABCC-10CE09EAF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079038" cy="711200"/>
          </a:xfrm>
          <a:prstGeom prst="roundRect">
            <a:avLst>
              <a:gd name="adj" fmla="val 222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09905988-B90B-46E3-A891-FADE591E9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0"/>
            <a:ext cx="8997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the title text format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B5771085-7E6C-43BD-8E5A-49BE853D8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8288" y="1079500"/>
            <a:ext cx="9547225" cy="631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the outline text format</a:t>
            </a:r>
          </a:p>
          <a:p>
            <a:pPr lvl="1"/>
            <a:r>
              <a:rPr lang="en-GB" altLang="es-ES"/>
              <a:t>Second Outline Level</a:t>
            </a:r>
          </a:p>
          <a:p>
            <a:pPr lvl="2"/>
            <a:r>
              <a:rPr lang="en-GB" altLang="es-ES"/>
              <a:t>Third Outline Level</a:t>
            </a:r>
          </a:p>
          <a:p>
            <a:pPr lvl="3"/>
            <a:r>
              <a:rPr lang="en-GB" altLang="es-ES"/>
              <a:t>Fourth Outline Level</a:t>
            </a:r>
          </a:p>
          <a:p>
            <a:pPr lvl="4"/>
            <a:r>
              <a:rPr lang="en-GB" altLang="es-ES"/>
              <a:t>Fifth Outline Level</a:t>
            </a:r>
          </a:p>
          <a:p>
            <a:pPr lvl="4"/>
            <a:r>
              <a:rPr lang="en-GB" altLang="es-ES"/>
              <a:t>Sixth Outline Level</a:t>
            </a:r>
          </a:p>
          <a:p>
            <a:pPr lvl="4"/>
            <a:r>
              <a:rPr lang="en-GB" altLang="es-ES"/>
              <a:t>Seventh Outline Level</a:t>
            </a:r>
          </a:p>
          <a:p>
            <a:pPr lvl="4"/>
            <a:r>
              <a:rPr lang="en-GB" altLang="es-ES"/>
              <a:t>Eighth Outline Level</a:t>
            </a:r>
          </a:p>
          <a:p>
            <a:pPr lvl="4"/>
            <a:r>
              <a:rPr lang="en-GB" altLang="es-ES"/>
              <a:t>Ninth Outline Level</a:t>
            </a:r>
          </a:p>
        </p:txBody>
      </p:sp>
      <p:pic>
        <p:nvPicPr>
          <p:cNvPr id="1030" name="Picture 5">
            <a:extLst>
              <a:ext uri="{FF2B5EF4-FFF2-40B4-BE49-F238E27FC236}">
                <a16:creationId xmlns:a16="http://schemas.microsoft.com/office/drawing/2014/main" id="{B0D8631B-752A-4B81-A034-52A70125D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550" y="6985000"/>
            <a:ext cx="4810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6">
            <a:extLst>
              <a:ext uri="{FF2B5EF4-FFF2-40B4-BE49-F238E27FC236}">
                <a16:creationId xmlns:a16="http://schemas.microsoft.com/office/drawing/2014/main" id="{93329689-DD13-4B71-BE12-D46A024DF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1600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7">
            <a:extLst>
              <a:ext uri="{FF2B5EF4-FFF2-40B4-BE49-F238E27FC236}">
                <a16:creationId xmlns:a16="http://schemas.microsoft.com/office/drawing/2014/main" id="{C250E93D-AA6A-4A71-9E17-42B846DF18F4}"/>
              </a:ext>
            </a:extLst>
          </p:cNvPr>
          <p:cNvSpPr txBox="1">
            <a:spLocks noChangeArrowheads="1"/>
          </p:cNvSpPr>
          <p:nvPr/>
        </p:nvSpPr>
        <p:spPr bwMode="auto">
          <a:xfrm rot="21000000">
            <a:off x="9291638" y="7123113"/>
            <a:ext cx="760412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6048" rIns="0" bIns="0" anchor="ctr" anchorCtr="1"/>
          <a:lstStyle>
            <a:lvl1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1pPr>
            <a:lvl2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2pPr>
            <a:lvl3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3pPr>
            <a:lvl4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4pPr>
            <a:lvl5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msmincho" charset="0"/>
              </a:defRPr>
            </a:lvl9pPr>
          </a:lstStyle>
          <a:p>
            <a:pPr eaLnBrk="1">
              <a:lnSpc>
                <a:spcPct val="97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72E7E0D3-86D1-4DFF-95F4-9E0D56424210}" type="slidenum">
              <a:rPr lang="es-ES" altLang="es-ES" sz="1600">
                <a:solidFill>
                  <a:srgbClr val="000000"/>
                </a:solidFill>
                <a:latin typeface="Arial Narrow" panose="020B0606020202030204" pitchFamily="34" charset="0"/>
              </a:rPr>
              <a:pPr eaLnBrk="1">
                <a:lnSpc>
                  <a:spcPct val="97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‹Nº›</a:t>
            </a:fld>
            <a:endParaRPr lang="es-ES" altLang="es-ES" sz="160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33" name="Picture 8">
            <a:extLst>
              <a:ext uri="{FF2B5EF4-FFF2-40B4-BE49-F238E27FC236}">
                <a16:creationId xmlns:a16="http://schemas.microsoft.com/office/drawing/2014/main" id="{543801A7-0B20-4788-B499-31D517B4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2300"/>
            <a:ext cx="2906713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449263" rtl="0" eaLnBrk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2pPr>
      <a:lvl3pPr algn="r" defTabSz="449263" rtl="0" eaLnBrk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3pPr>
      <a:lvl4pPr algn="r" defTabSz="449263" rtl="0" eaLnBrk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4pPr>
      <a:lvl5pPr algn="r" defTabSz="449263" rtl="0" eaLnBrk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5pPr>
      <a:lvl6pPr marL="2514600" indent="-228600" algn="r" defTabSz="449263" rtl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6pPr>
      <a:lvl7pPr marL="2971800" indent="-228600" algn="r" defTabSz="449263" rtl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7pPr>
      <a:lvl8pPr marL="3429000" indent="-228600" algn="r" defTabSz="449263" rtl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8pPr>
      <a:lvl9pPr marL="3886200" indent="-228600" algn="r" defTabSz="449263" rtl="0" fontAlgn="base" hangingPunct="0">
        <a:lnSpc>
          <a:spcPct val="11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Arial Black" pitchFamily="34" charset="0"/>
          <a:ea typeface="msmincho" charset="0"/>
          <a:cs typeface="msmincho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adna.Fuertes@uv.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05F9034D-1F84-456E-A325-8C8276218D4B}"/>
              </a:ext>
            </a:extLst>
          </p:cNvPr>
          <p:cNvSpPr>
            <a:spLocks noGrp="1" noChangeArrowheads="1"/>
          </p:cNvSpPr>
          <p:nvPr>
            <p:ph type="subTitle"/>
          </p:nvPr>
        </p:nvSpPr>
        <p:spPr>
          <a:xfrm>
            <a:off x="268288" y="1079500"/>
            <a:ext cx="9548812" cy="6319838"/>
          </a:xfrm>
        </p:spPr>
        <p:txBody>
          <a:bodyPr tIns="42336" anchor="t"/>
          <a:lstStyle/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s-ES" sz="48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s-ES" sz="4800" b="1" dirty="0">
                <a:solidFill>
                  <a:srgbClr val="FF3366"/>
                </a:solidFill>
                <a:latin typeface="Arial" pitchFamily="34" charset="0"/>
              </a:rPr>
              <a:t>Algoritmos y programación</a:t>
            </a:r>
          </a:p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s-ES" sz="28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s-ES" sz="2800" dirty="0" err="1">
                <a:solidFill>
                  <a:srgbClr val="000000"/>
                </a:solidFill>
                <a:latin typeface="Arial" pitchFamily="34" charset="0"/>
              </a:rPr>
              <a:t>Universitat</a:t>
            </a:r>
            <a:r>
              <a:rPr lang="es-ES" sz="2800" dirty="0">
                <a:solidFill>
                  <a:srgbClr val="000000"/>
                </a:solidFill>
                <a:latin typeface="Arial" pitchFamily="34" charset="0"/>
              </a:rPr>
              <a:t> de </a:t>
            </a:r>
            <a:r>
              <a:rPr lang="es-ES" sz="2800" dirty="0" err="1">
                <a:solidFill>
                  <a:srgbClr val="000000"/>
                </a:solidFill>
                <a:latin typeface="Arial" pitchFamily="34" charset="0"/>
              </a:rPr>
              <a:t>València</a:t>
            </a:r>
            <a:endParaRPr lang="es-ES" sz="28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s-ES" sz="28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ctr" eaLnBrk="1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s-ES" sz="2800" dirty="0">
                <a:solidFill>
                  <a:srgbClr val="000000"/>
                </a:solidFill>
                <a:latin typeface="Arial" pitchFamily="34" charset="0"/>
                <a:hlinkClick r:id="rId3"/>
              </a:rPr>
              <a:t>vicente.cerveron@uv.es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F3F3149F-233B-405B-94CC-E97E5F31E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Lenguaje de programación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7762DEA-2179-4B5B-A52D-CBA73C77C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 </a:t>
            </a:r>
            <a:r>
              <a:rPr lang="es-ES" altLang="es-ES">
                <a:solidFill>
                  <a:srgbClr val="FF3366"/>
                </a:solidFill>
              </a:rPr>
              <a:t>lenguaje de programación</a:t>
            </a:r>
            <a:r>
              <a:rPr lang="es-ES" altLang="es-ES"/>
              <a:t> es un conjunto controlado de palabras con una sintaxis y una semántica asociadas que permiten describir algoritmos de forma que puedan ser ejecutados por un ordenador.</a:t>
            </a:r>
          </a:p>
          <a:p>
            <a:pPr marL="431800" indent="-323850" eaLnBrk="1">
              <a:buSzPct val="7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s-ES" altLang="es-ES"/>
          </a:p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Todo lenguaje de programación deberá tener: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 </a:t>
            </a:r>
            <a:r>
              <a:rPr lang="es-ES" altLang="es-ES">
                <a:solidFill>
                  <a:srgbClr val="FF3366"/>
                </a:solidFill>
              </a:rPr>
              <a:t>vocabulario</a:t>
            </a:r>
            <a:r>
              <a:rPr lang="es-ES" altLang="es-ES"/>
              <a:t> limitado (palabras reservadas).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Una </a:t>
            </a:r>
            <a:r>
              <a:rPr lang="es-ES" altLang="es-ES">
                <a:solidFill>
                  <a:srgbClr val="FF3366"/>
                </a:solidFill>
              </a:rPr>
              <a:t>sintaxis</a:t>
            </a:r>
            <a:r>
              <a:rPr lang="es-ES" altLang="es-ES"/>
              <a:t> rígida y sin excepciones y con pocas variaciones.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Una </a:t>
            </a:r>
            <a:r>
              <a:rPr lang="es-ES" altLang="es-ES">
                <a:solidFill>
                  <a:srgbClr val="FF3366"/>
                </a:solidFill>
              </a:rPr>
              <a:t>semántica</a:t>
            </a:r>
            <a:r>
              <a:rPr lang="es-ES" altLang="es-ES"/>
              <a:t> estricta y sin ambigüedades.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0E6CAF3F-2314-4114-828D-7FAA5B6EB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Tipos de lenguajes (1/5)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F6CDE48-A82B-4B86-96ED-B27AD1C3F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 tIns="0"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Según su </a:t>
            </a:r>
            <a:r>
              <a:rPr lang="es-ES" altLang="es-ES" u="sng"/>
              <a:t>nivel de abstracción</a:t>
            </a:r>
            <a:r>
              <a:rPr lang="es-ES" altLang="es-ES"/>
              <a:t>:</a:t>
            </a:r>
          </a:p>
          <a:p>
            <a:pPr marL="863600" lvl="1" indent="-287338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Lenguajes de bajo nivel</a:t>
            </a:r>
            <a:r>
              <a:rPr lang="es-ES" altLang="es-ES"/>
              <a:t>: Son lenguajes máquina o cercanos a la máquina.</a:t>
            </a:r>
          </a:p>
          <a:p>
            <a:pPr marL="1295400" lvl="2" indent="-215900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Código máquina o ensamblador.</a:t>
            </a:r>
          </a:p>
          <a:p>
            <a:pPr marL="863600" lvl="1" indent="-287338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Lenguajes de alto nivel</a:t>
            </a:r>
            <a:r>
              <a:rPr lang="es-ES" altLang="es-ES"/>
              <a:t>: Son lenguajes cercanos al usuario o al problema y tienen un alto nivel de abstracción.</a:t>
            </a:r>
          </a:p>
          <a:p>
            <a:pPr marL="1295400" lvl="2" indent="-215900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C, C++, Pascal, Fortran, etc.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6E9DE8DF-9F65-4B41-ABDB-DA028616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Tipos de lenguajes (2/5)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09C3279-4367-4543-8B0D-7007E7CA9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spcAft>
                <a:spcPts val="2838"/>
              </a:spcAft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Según el </a:t>
            </a:r>
            <a:r>
              <a:rPr lang="es-ES" altLang="es-ES" u="sng"/>
              <a:t>tipo de ejecución</a:t>
            </a:r>
            <a:r>
              <a:rPr lang="es-ES" altLang="es-ES"/>
              <a:t>: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Interpretados</a:t>
            </a:r>
            <a:r>
              <a:rPr lang="es-ES" altLang="es-ES"/>
              <a:t>: Cada instrucción se traduce al lenguaje máquina durante el tiempo de ejecución. El programa que realiza esta tarea se denomina íntérprete. Ej: Basic o Perl.</a:t>
            </a:r>
          </a:p>
          <a:p>
            <a:pPr marL="1295400" lvl="2" indent="-215900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Más fácil de escribir los programas y encontrar errores.</a:t>
            </a:r>
          </a:p>
          <a:p>
            <a:pPr marL="1295400" lvl="2" indent="-215900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Ejecución más lenta y hay que tener disponible el traductor.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Compilados</a:t>
            </a:r>
            <a:r>
              <a:rPr lang="es-ES" altLang="es-ES"/>
              <a:t>: El programa fuente completo se traduce a código máquina directamente ejecutable por parte de la máquina. Ej: C, Pascal.</a:t>
            </a:r>
          </a:p>
          <a:p>
            <a:pPr marL="1295400" lvl="2" indent="-215900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Una vez traducido, la ejecución es más rápida.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36BDB573-DAEA-41DB-9A46-A3DDD9FD53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Tipos de lenguajes (3/5)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6B7048F-9658-4ABB-A07B-2685BABB5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spcAft>
                <a:spcPts val="2838"/>
              </a:spcAft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Según su </a:t>
            </a:r>
            <a:r>
              <a:rPr lang="es-ES" altLang="es-ES" u="sng"/>
              <a:t>propósito</a:t>
            </a:r>
            <a:r>
              <a:rPr lang="es-ES" altLang="es-ES"/>
              <a:t>: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propósito general</a:t>
            </a:r>
            <a:r>
              <a:rPr lang="es-ES" altLang="es-ES"/>
              <a:t>: BASIC, C, Pascal, Java,...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enseñanza</a:t>
            </a:r>
            <a:r>
              <a:rPr lang="es-ES" altLang="es-ES"/>
              <a:t>: Logo, Pascal…	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cálculo científico</a:t>
            </a:r>
            <a:r>
              <a:rPr lang="es-ES" altLang="es-ES"/>
              <a:t>: Algol, Fortran, Matlab…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gestión</a:t>
            </a:r>
            <a:r>
              <a:rPr lang="es-ES" altLang="es-ES"/>
              <a:t>: Cobol, Modula.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gestión de bases de datos</a:t>
            </a:r>
            <a:r>
              <a:rPr lang="es-ES" altLang="es-ES"/>
              <a:t>: Informix, SQL, dBASE, Oracle.</a:t>
            </a:r>
          </a:p>
          <a:p>
            <a:pPr marL="863600" lvl="1" indent="-287338" eaLnBrk="1">
              <a:spcAft>
                <a:spcPts val="2838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Usados en </a:t>
            </a:r>
            <a:r>
              <a:rPr lang="es-ES" altLang="es-ES">
                <a:solidFill>
                  <a:srgbClr val="FF3366"/>
                </a:solidFill>
              </a:rPr>
              <a:t>Inteligencia Artificial</a:t>
            </a:r>
            <a:r>
              <a:rPr lang="es-ES" altLang="es-ES"/>
              <a:t>: Prolog, Lisp…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9BFCEEBD-B3EB-49DC-BB83-12AB92843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Tipos de lenguajes (4/5)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68EBA17-C3C1-42F9-A4D0-A676D1E69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Según su </a:t>
            </a:r>
            <a:r>
              <a:rPr lang="es-ES" altLang="es-ES" u="sng"/>
              <a:t>paradigma de programación</a:t>
            </a:r>
            <a:r>
              <a:rPr lang="es-ES" altLang="es-ES"/>
              <a:t>: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Lenguajes procedurales/procedimentales o imperativos</a:t>
            </a:r>
            <a:r>
              <a:rPr lang="es-ES" altLang="es-ES"/>
              <a:t> (p. ej. C, Pascal, BASIC): 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 programa es una secuencia de acciones que se ejecutan en un orden controlado.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PROGRAMA = PROCEDIMIENTOS + ALGORITMOS.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Lenguajes declarativos</a:t>
            </a:r>
            <a:r>
              <a:rPr lang="es-ES" altLang="es-ES"/>
              <a:t> (p. ej. Prolog): 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 programa es un conjunto de hechos y relaciones entre éstos. No existe una secuencia definida de ejecución.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PROGRAMA = DEF_ELEMENTOS + RELACIONES.</a:t>
            </a:r>
          </a:p>
          <a:p>
            <a:pPr marL="863600" lvl="1" indent="-287338" eaLnBrk="1"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Lenguajes orientados a objetos </a:t>
            </a:r>
            <a:r>
              <a:rPr lang="es-ES" altLang="es-ES"/>
              <a:t>(p. ej. C++, Java):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Un programa está constituido por un conjunto de objetos que intercambian mensajes entre sí.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Cada objeto es una entidad que agrupa una información (su estado) y una serie de mecanismos para consultar o manipular dicho estado, sus métodos</a:t>
            </a:r>
          </a:p>
          <a:p>
            <a:pPr marL="1295400" lvl="2" indent="-215900" eaLnBrk="1"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PROGRAMA = OBJETOS + MÉTODOS + MENSAJES.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6F6A535D-DE77-4E73-B6E9-C777DD7E6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Tipos de lenguajes (5/5)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7EC0C61-E42A-4635-83E4-37EE8D669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 tIns="0"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Según la </a:t>
            </a:r>
            <a:r>
              <a:rPr lang="es-ES" altLang="es-ES" u="sng"/>
              <a:t>gestión de memoria</a:t>
            </a:r>
            <a:r>
              <a:rPr lang="es-ES" altLang="es-ES"/>
              <a:t>:</a:t>
            </a:r>
          </a:p>
          <a:p>
            <a:pPr marL="863600" lvl="1" indent="-287338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gestión estática</a:t>
            </a:r>
            <a:r>
              <a:rPr lang="es-ES" altLang="es-ES"/>
              <a:t> de memoria (Fortran):</a:t>
            </a:r>
          </a:p>
          <a:p>
            <a:pPr marL="1295400" lvl="2" indent="-215900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 sz="2800"/>
              <a:t>Se calcula la memoria cuando se realiza la traducción</a:t>
            </a:r>
          </a:p>
          <a:p>
            <a:pPr marL="863600" lvl="1" indent="-287338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 </a:t>
            </a:r>
            <a:r>
              <a:rPr lang="es-ES" altLang="es-ES">
                <a:solidFill>
                  <a:srgbClr val="FF3366"/>
                </a:solidFill>
              </a:rPr>
              <a:t>gestión dinámica</a:t>
            </a:r>
            <a:r>
              <a:rPr lang="es-ES" altLang="es-ES"/>
              <a:t> de memoria (Basic, Prolog):</a:t>
            </a:r>
          </a:p>
          <a:p>
            <a:pPr marL="1295400" lvl="2" indent="-215900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 sz="2800"/>
              <a:t>Se reserva la memoria en ejecución a medida que van apareciendo variables.</a:t>
            </a:r>
          </a:p>
          <a:p>
            <a:pPr marL="863600" lvl="1" indent="-287338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Memoria de pilas</a:t>
            </a:r>
            <a:r>
              <a:rPr lang="es-ES" altLang="es-ES"/>
              <a:t> (C, Pascal...):</a:t>
            </a:r>
          </a:p>
          <a:p>
            <a:pPr marL="1295400" lvl="2" indent="-215900" eaLnBrk="1">
              <a:lnSpc>
                <a:spcPct val="140000"/>
              </a:lnSpc>
              <a:buSzPct val="45000"/>
              <a:buFont typeface="Wingdings" panose="05000000000000000000" pitchFamily="2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 sz="2800"/>
              <a:t>Se guarda la información en pilas, apilando y desapilando información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>
            <a:extLst>
              <a:ext uri="{FF2B5EF4-FFF2-40B4-BE49-F238E27FC236}">
                <a16:creationId xmlns:a16="http://schemas.microsoft.com/office/drawing/2014/main" id="{04A746F8-BDB0-4D73-B847-D519A47D0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689100"/>
            <a:ext cx="9051925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7651" name="Rectangle 2">
            <a:extLst>
              <a:ext uri="{FF2B5EF4-FFF2-40B4-BE49-F238E27FC236}">
                <a16:creationId xmlns:a16="http://schemas.microsoft.com/office/drawing/2014/main" id="{5ABDCC97-65E4-44CF-A3A2-0B3B47010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Proceso de programación... (1/3)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0DD994D-7B56-4FCB-B92B-678B1D477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81088"/>
            <a:ext cx="9548812" cy="6319837"/>
          </a:xfrm>
        </p:spPr>
        <p:txBody>
          <a:bodyPr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… en un lenguaje de alto nivel interpretado: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7819409D-F5E2-457A-979D-66680DB22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Proceso de programación... (2/3)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4B61C10-E43A-4F6F-A11A-776B0D735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spcAft>
                <a:spcPts val="1425"/>
              </a:spcAft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… en un lenguaje de alto nivel compilado:</a:t>
            </a:r>
          </a:p>
          <a:p>
            <a:pPr marL="863600" lvl="1" indent="-287338" eaLnBrk="1">
              <a:spcAft>
                <a:spcPts val="1425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Edición</a:t>
            </a:r>
            <a:r>
              <a:rPr lang="es-ES" altLang="es-ES"/>
              <a:t>: Escribir el programa fuente en un editor de textos. Este programa puede constar de uno o más módulos.</a:t>
            </a:r>
          </a:p>
          <a:p>
            <a:pPr marL="863600" lvl="1" indent="-287338" eaLnBrk="1">
              <a:spcAft>
                <a:spcPts val="1425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Compilación</a:t>
            </a:r>
            <a:r>
              <a:rPr lang="es-ES" altLang="es-ES"/>
              <a:t>: Usar un compilador para realizar un análisis léxico y sintáctico del programa fuente. El resultado será un módulo objeto por cada módulo fuente.</a:t>
            </a:r>
          </a:p>
          <a:p>
            <a:pPr marL="863600" lvl="1" indent="-287338" eaLnBrk="1">
              <a:spcAft>
                <a:spcPts val="1425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Enlazado (linkado)</a:t>
            </a:r>
            <a:r>
              <a:rPr lang="es-ES" altLang="es-ES"/>
              <a:t>: Los distintos módulos objeto obtenidos en la compilación se enlazan para formar un programa binario ejecutable.</a:t>
            </a:r>
          </a:p>
          <a:p>
            <a:pPr marL="863600" lvl="1" indent="-287338" eaLnBrk="1">
              <a:spcAft>
                <a:spcPts val="1425"/>
              </a:spcAft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Ejecución</a:t>
            </a:r>
            <a:r>
              <a:rPr lang="es-ES" altLang="es-ES"/>
              <a:t>: Carga del programa ejecutable en memoria y puesta en funcionamiento.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CD5B81DE-883B-4086-88BA-12E678BFE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Proceso de programación... (3/3)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3B9593-14FA-4A6A-88B4-29CABBC9D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… en un lenguaje de alto nivel compilado:</a:t>
            </a:r>
          </a:p>
        </p:txBody>
      </p:sp>
      <p:pic>
        <p:nvPicPr>
          <p:cNvPr id="31748" name="Picture 3">
            <a:extLst>
              <a:ext uri="{FF2B5EF4-FFF2-40B4-BE49-F238E27FC236}">
                <a16:creationId xmlns:a16="http://schemas.microsoft.com/office/drawing/2014/main" id="{85E3A01C-8EF2-404C-9713-D79F111BD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2197100"/>
            <a:ext cx="9713912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>
            <a:extLst>
              <a:ext uri="{FF2B5EF4-FFF2-40B4-BE49-F238E27FC236}">
                <a16:creationId xmlns:a16="http://schemas.microsoft.com/office/drawing/2014/main" id="{D6DC287D-2C0D-4B0D-A236-1D8860E9D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Conceptos de variable y constante</a:t>
            </a:r>
          </a:p>
        </p:txBody>
      </p:sp>
      <p:sp>
        <p:nvSpPr>
          <p:cNvPr id="33795" name="Marcador de contenido 2">
            <a:extLst>
              <a:ext uri="{FF2B5EF4-FFF2-40B4-BE49-F238E27FC236}">
                <a16:creationId xmlns:a16="http://schemas.microsoft.com/office/drawing/2014/main" id="{2779682A-DDF8-49D6-89D3-3ADA85298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s-ES" altLang="es-ES" b="1" u="sng">
                <a:solidFill>
                  <a:schemeClr val="tx1"/>
                </a:solidFill>
              </a:rPr>
              <a:t>Variable</a:t>
            </a:r>
            <a:r>
              <a:rPr lang="es-ES" altLang="es-ES">
                <a:solidFill>
                  <a:schemeClr val="tx1"/>
                </a:solidFill>
              </a:rPr>
              <a:t>: nombre que se da a una parte de la memoria que utilizaremos para guardar un dato (simple o compuesto) cuyo contenido puede cambiar durante la ejecución de un programa</a:t>
            </a:r>
          </a:p>
          <a:p>
            <a:pPr>
              <a:spcBef>
                <a:spcPct val="50000"/>
              </a:spcBef>
            </a:pPr>
            <a:r>
              <a:rPr lang="es-ES" altLang="es-ES" b="1" u="sng">
                <a:solidFill>
                  <a:schemeClr val="tx1"/>
                </a:solidFill>
              </a:rPr>
              <a:t>Constante</a:t>
            </a:r>
            <a:r>
              <a:rPr lang="es-ES" altLang="es-ES">
                <a:solidFill>
                  <a:schemeClr val="tx1"/>
                </a:solidFill>
              </a:rPr>
              <a:t>: nombre que se da a una parte de la memoria cuyo contenido permanece constante durante la ejecución de un programa</a:t>
            </a:r>
          </a:p>
          <a:p>
            <a:pPr>
              <a:spcBef>
                <a:spcPct val="50000"/>
              </a:spcBef>
            </a:pPr>
            <a:endParaRPr lang="es-ES" alt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EC610F37-9D95-4F9D-9D70-ABED0C3BD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0"/>
            <a:ext cx="8999538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ES" altLang="es-ES"/>
              <a:t>Concepto de algoritmo y programa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BA4769A-58A8-44C1-BA15-26EA02C01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Definiremos </a:t>
            </a:r>
            <a:r>
              <a:rPr lang="es-ES" altLang="es-ES" b="1">
                <a:solidFill>
                  <a:srgbClr val="FF3366"/>
                </a:solidFill>
              </a:rPr>
              <a:t>algoritmo</a:t>
            </a:r>
            <a:r>
              <a:rPr lang="es-ES" altLang="es-ES"/>
              <a:t> como un conjunto finito de pasos y acciones que especifican de forma clara y concisa (sin ambigüedades) la secuencia de operaciones a realizar para procesar adecuadamente unos datos con un determinado objetivo. </a:t>
            </a:r>
          </a:p>
          <a:p>
            <a:pPr marL="431800" indent="-323850" eaLnBrk="1">
              <a:buSzPct val="7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s-ES" altLang="es-ES"/>
          </a:p>
          <a:p>
            <a:pPr marL="431800" indent="-323850" eaLnBrk="1">
              <a:buSzPct val="75000"/>
              <a:buFont typeface="StarSymbol" charset="0"/>
              <a:buChar char="■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Llamaremos </a:t>
            </a:r>
            <a:r>
              <a:rPr lang="es-ES" altLang="es-ES" b="1">
                <a:solidFill>
                  <a:srgbClr val="FF3366"/>
                </a:solidFill>
              </a:rPr>
              <a:t>programa</a:t>
            </a:r>
            <a:r>
              <a:rPr lang="es-ES" altLang="es-ES"/>
              <a:t> a la plasmación (implementación) de un algoritmo de forma que pueda ser entendido y ejecutado por un ordenador, mediante un lenguaje comprendido por éste.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>
            <a:extLst>
              <a:ext uri="{FF2B5EF4-FFF2-40B4-BE49-F238E27FC236}">
                <a16:creationId xmlns:a16="http://schemas.microsoft.com/office/drawing/2014/main" id="{716211C1-895C-4CF8-AD57-D1A5BFBB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Variables</a:t>
            </a:r>
          </a:p>
        </p:txBody>
      </p:sp>
      <p:sp>
        <p:nvSpPr>
          <p:cNvPr id="34819" name="Marcador de contenido 2">
            <a:extLst>
              <a:ext uri="{FF2B5EF4-FFF2-40B4-BE49-F238E27FC236}">
                <a16:creationId xmlns:a16="http://schemas.microsoft.com/office/drawing/2014/main" id="{030D263F-3E16-40B2-9F3F-361297BC6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s-ES" altLang="es-ES">
                <a:solidFill>
                  <a:schemeClr val="tx1"/>
                </a:solidFill>
              </a:rPr>
              <a:t>Toda variable tendrá un </a:t>
            </a:r>
            <a:r>
              <a:rPr lang="es-ES" altLang="es-ES" b="1"/>
              <a:t>nombre</a:t>
            </a:r>
            <a:r>
              <a:rPr lang="es-ES" altLang="es-ES">
                <a:solidFill>
                  <a:schemeClr val="tx1"/>
                </a:solidFill>
              </a:rPr>
              <a:t> (para referirse a ella) y un </a:t>
            </a:r>
            <a:r>
              <a:rPr lang="es-ES" altLang="es-ES" b="1"/>
              <a:t>tipo</a:t>
            </a:r>
            <a:r>
              <a:rPr lang="es-ES" altLang="es-ES">
                <a:solidFill>
                  <a:schemeClr val="tx1"/>
                </a:solidFill>
              </a:rPr>
              <a:t>, la clase de datos que puede almacenar.</a:t>
            </a:r>
          </a:p>
          <a:p>
            <a:pPr>
              <a:spcBef>
                <a:spcPct val="50000"/>
              </a:spcBef>
            </a:pPr>
            <a:r>
              <a:rPr lang="es-ES" altLang="es-ES">
                <a:solidFill>
                  <a:schemeClr val="tx1"/>
                </a:solidFill>
              </a:rPr>
              <a:t>En la mayoría de los lenguajes hay que declarar las variables (su nombre y su tipo) antes de poder usarlas.</a:t>
            </a:r>
          </a:p>
          <a:p>
            <a:pPr>
              <a:spcBef>
                <a:spcPct val="50000"/>
              </a:spcBef>
            </a:pPr>
            <a:r>
              <a:rPr lang="es-ES" altLang="es-ES">
                <a:solidFill>
                  <a:schemeClr val="tx1"/>
                </a:solidFill>
              </a:rPr>
              <a:t>Existen tipos de datos simples y tipos de datos compuestos (de otros más simples).</a:t>
            </a:r>
          </a:p>
          <a:p>
            <a:pPr>
              <a:spcBef>
                <a:spcPct val="50000"/>
              </a:spcBef>
            </a:pPr>
            <a:r>
              <a:rPr lang="es-ES" altLang="es-ES">
                <a:solidFill>
                  <a:schemeClr val="tx1"/>
                </a:solidFill>
              </a:rPr>
              <a:t>Cada lenguaje definidos sus tipos y, en aquellos que se declaran las variables, tiene una palabra reservada para cada tipo de datos. </a:t>
            </a:r>
          </a:p>
          <a:p>
            <a:endParaRPr lang="es-ES" alt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>
            <a:extLst>
              <a:ext uri="{FF2B5EF4-FFF2-40B4-BE49-F238E27FC236}">
                <a16:creationId xmlns:a16="http://schemas.microsoft.com/office/drawing/2014/main" id="{F51FA266-28FB-411C-8AFD-C841B7DA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Tipos de datos simples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379ED7-03DD-4DDD-8295-A4A2878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s-ES" altLang="es-ES" dirty="0">
                <a:solidFill>
                  <a:schemeClr val="tx1"/>
                </a:solidFill>
              </a:rPr>
              <a:t>Tipos de datos en C y C++</a:t>
            </a:r>
          </a:p>
          <a:p>
            <a:pPr>
              <a:spcBef>
                <a:spcPct val="50000"/>
              </a:spcBef>
              <a:defRPr/>
            </a:pPr>
            <a:endParaRPr lang="es-ES" altLang="es-ES" dirty="0">
              <a:solidFill>
                <a:schemeClr val="tx1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número entero (entre unos límites)		</a:t>
            </a:r>
            <a:r>
              <a:rPr lang="es-ES" altLang="es-ES" dirty="0" err="1">
                <a:solidFill>
                  <a:srgbClr val="00B050"/>
                </a:solidFill>
              </a:rPr>
              <a:t>int</a:t>
            </a:r>
            <a:endParaRPr lang="es-ES" altLang="es-ES" dirty="0">
              <a:solidFill>
                <a:schemeClr val="tx1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número entero (entre límites mayores)	</a:t>
            </a:r>
            <a:r>
              <a:rPr lang="es-ES" altLang="es-ES" dirty="0" err="1">
                <a:solidFill>
                  <a:srgbClr val="00B050"/>
                </a:solidFill>
              </a:rPr>
              <a:t>long</a:t>
            </a:r>
            <a:r>
              <a:rPr lang="es-ES" altLang="es-ES" dirty="0">
                <a:solidFill>
                  <a:srgbClr val="00B050"/>
                </a:solidFill>
              </a:rPr>
              <a:t> </a:t>
            </a:r>
            <a:r>
              <a:rPr lang="es-ES" altLang="es-ES" dirty="0" err="1">
                <a:solidFill>
                  <a:srgbClr val="00B050"/>
                </a:solidFill>
              </a:rPr>
              <a:t>int</a:t>
            </a:r>
            <a:endParaRPr lang="es-ES" altLang="es-ES" dirty="0">
              <a:solidFill>
                <a:srgbClr val="00B050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número real (con cierta precisión)		</a:t>
            </a:r>
            <a:r>
              <a:rPr lang="es-ES" altLang="es-ES" dirty="0" err="1">
                <a:solidFill>
                  <a:srgbClr val="00B050"/>
                </a:solidFill>
              </a:rPr>
              <a:t>double</a:t>
            </a:r>
            <a:endParaRPr lang="es-ES" altLang="es-ES" dirty="0">
              <a:solidFill>
                <a:srgbClr val="00B050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número real (con menos precisión)		</a:t>
            </a:r>
            <a:r>
              <a:rPr lang="es-ES" altLang="es-ES" dirty="0" err="1">
                <a:solidFill>
                  <a:srgbClr val="00B050"/>
                </a:solidFill>
              </a:rPr>
              <a:t>float</a:t>
            </a:r>
            <a:endParaRPr lang="es-ES" altLang="es-ES" dirty="0">
              <a:solidFill>
                <a:srgbClr val="00B050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letra o carácter					</a:t>
            </a:r>
            <a:r>
              <a:rPr lang="es-ES" altLang="es-ES" dirty="0" err="1">
                <a:solidFill>
                  <a:srgbClr val="00B050"/>
                </a:solidFill>
              </a:rPr>
              <a:t>char</a:t>
            </a:r>
            <a:endParaRPr lang="es-ES" altLang="es-ES" dirty="0">
              <a:solidFill>
                <a:srgbClr val="00B050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chemeClr val="tx1"/>
                </a:solidFill>
              </a:rPr>
              <a:t>cadena de caracteres (* no es simple)	</a:t>
            </a:r>
            <a:r>
              <a:rPr lang="es-ES" altLang="es-ES" dirty="0" err="1">
                <a:solidFill>
                  <a:srgbClr val="00B050"/>
                </a:solidFill>
              </a:rPr>
              <a:t>string</a:t>
            </a:r>
            <a:r>
              <a:rPr lang="es-ES" altLang="es-ES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>
            <a:extLst>
              <a:ext uri="{FF2B5EF4-FFF2-40B4-BE49-F238E27FC236}">
                <a16:creationId xmlns:a16="http://schemas.microsoft.com/office/drawing/2014/main" id="{04027EE0-6624-4DCF-8669-72B3949F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Ejercicios (I)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D17C5-FCF5-411D-9F92-E49BE7A7A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Describir el algoritmo para:</a:t>
            </a:r>
          </a:p>
          <a:p>
            <a:pPr marL="457200" indent="-457200">
              <a:buFontTx/>
              <a:buChar char="-"/>
              <a:defRPr/>
            </a:pPr>
            <a:r>
              <a:rPr lang="es-ES" i="1" dirty="0"/>
              <a:t>Dado un número natural positivo, calcular su raíz cuadrada.</a:t>
            </a:r>
            <a:endParaRPr lang="es-ES" dirty="0"/>
          </a:p>
          <a:p>
            <a:pPr marL="457200" indent="-457200">
              <a:buFontTx/>
              <a:buChar char="-"/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Dadas las dimensiones de un rectángulo, calcular y mostrar su área, su perímetro y el área del círculo más grande inscrito.</a:t>
            </a:r>
          </a:p>
          <a:p>
            <a:pPr marL="457200" indent="-457200">
              <a:buFontTx/>
              <a:buChar char="-"/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Dado un año (a partir del 1700) indicar si es o no bisiesto.</a:t>
            </a:r>
          </a:p>
          <a:p>
            <a:pPr marL="457200" indent="-457200">
              <a:buFontTx/>
              <a:buChar char="-"/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Introducir una cantidad de dinero e indicar si puede ser dispensada por un cajero que tiene billetes de 50 y 20 euros, y cómo.</a:t>
            </a:r>
          </a:p>
        </p:txBody>
      </p:sp>
    </p:spTree>
    <p:extLst>
      <p:ext uri="{BB962C8B-B14F-4D97-AF65-F5344CB8AC3E}">
        <p14:creationId xmlns:p14="http://schemas.microsoft.com/office/powerpoint/2010/main" val="263823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>
            <a:extLst>
              <a:ext uri="{FF2B5EF4-FFF2-40B4-BE49-F238E27FC236}">
                <a16:creationId xmlns:a16="http://schemas.microsoft.com/office/drawing/2014/main" id="{04027EE0-6624-4DCF-8669-72B3949F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Ejercicios (II)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D17C5-FCF5-411D-9F92-E49BE7A7A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Describir el algoritmo para:</a:t>
            </a:r>
          </a:p>
          <a:p>
            <a:pPr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Introducir tres números reales que sean los coeficientes de orden 2, 1 y 0 de una ecuación de segundo grado y mostrar la solución o soluciones.</a:t>
            </a:r>
          </a:p>
          <a:p>
            <a:pPr marL="457200" indent="-457200">
              <a:buFontTx/>
              <a:buChar char="-"/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Introducir un número natural positivo y calcular el factorial del mismo.</a:t>
            </a:r>
          </a:p>
          <a:p>
            <a:pPr marL="457200" indent="-457200">
              <a:buFontTx/>
              <a:buChar char="-"/>
              <a:defRPr/>
            </a:pPr>
            <a:endParaRPr lang="es-ES" dirty="0"/>
          </a:p>
          <a:p>
            <a:pPr marL="457200" indent="-457200">
              <a:buFontTx/>
              <a:buChar char="-"/>
              <a:defRPr/>
            </a:pPr>
            <a:r>
              <a:rPr lang="es-ES" dirty="0"/>
              <a:t>Introducir dos números naturales y calcular y mostrar su máximo común divisor.</a:t>
            </a:r>
          </a:p>
          <a:p>
            <a:pPr marL="457200" indent="-457200">
              <a:buFontTx/>
              <a:buChar char="-"/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6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B878FAD1-7CAD-4B2C-8F45-EB6E2C4CF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0"/>
            <a:ext cx="9793287" cy="720725"/>
          </a:xfrm>
        </p:spPr>
        <p:txBody>
          <a:bodyPr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 sz="3500"/>
              <a:t>Resolución informática de un problema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654DFE-2048-4760-B072-E1CF97F6B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8288" y="1079500"/>
            <a:ext cx="9548812" cy="6319838"/>
          </a:xfrm>
        </p:spPr>
        <p:txBody>
          <a:bodyPr/>
          <a:lstStyle/>
          <a:p>
            <a:pPr marL="431800" indent="-323850" eaLnBrk="1">
              <a:spcAft>
                <a:spcPts val="2838"/>
              </a:spcAft>
              <a:buFont typeface="Times New Roman" panose="02020603050405020304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Planteamiento</a:t>
            </a:r>
            <a:r>
              <a:rPr lang="es-ES" altLang="es-ES"/>
              <a:t> del problema y propuesta de un método de resolución en </a:t>
            </a:r>
            <a:r>
              <a:rPr lang="es-ES" altLang="es-ES">
                <a:solidFill>
                  <a:srgbClr val="FF3366"/>
                </a:solidFill>
              </a:rPr>
              <a:t>lenguaje natural</a:t>
            </a:r>
            <a:r>
              <a:rPr lang="es-ES" altLang="es-ES"/>
              <a:t>.</a:t>
            </a:r>
          </a:p>
          <a:p>
            <a:pPr marL="431800" indent="-323850" eaLnBrk="1">
              <a:spcAft>
                <a:spcPts val="2838"/>
              </a:spcAft>
              <a:buFont typeface="Times New Roman" panose="02020603050405020304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Plasmación del método de resolución en un </a:t>
            </a:r>
            <a:r>
              <a:rPr lang="es-ES" altLang="es-ES">
                <a:solidFill>
                  <a:srgbClr val="FF3366"/>
                </a:solidFill>
              </a:rPr>
              <a:t>algoritmo</a:t>
            </a:r>
            <a:r>
              <a:rPr lang="es-ES" altLang="es-ES"/>
              <a:t>.</a:t>
            </a:r>
          </a:p>
          <a:p>
            <a:pPr marL="431800" indent="-323850" eaLnBrk="1">
              <a:spcAft>
                <a:spcPts val="2838"/>
              </a:spcAft>
              <a:buFont typeface="Times New Roman" panose="02020603050405020304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/>
              <a:t>Traducción del algoritmo a un </a:t>
            </a:r>
            <a:r>
              <a:rPr lang="es-ES" altLang="es-ES" u="sng"/>
              <a:t>lenguaje de programación</a:t>
            </a:r>
            <a:r>
              <a:rPr lang="es-ES" altLang="es-ES"/>
              <a:t> (generación del </a:t>
            </a:r>
            <a:r>
              <a:rPr lang="es-ES" altLang="es-ES">
                <a:solidFill>
                  <a:srgbClr val="FF3366"/>
                </a:solidFill>
              </a:rPr>
              <a:t>programa o implementación</a:t>
            </a:r>
            <a:r>
              <a:rPr lang="es-ES" altLang="es-ES"/>
              <a:t>).</a:t>
            </a:r>
          </a:p>
          <a:p>
            <a:pPr marL="431800" indent="-323850" eaLnBrk="1">
              <a:spcAft>
                <a:spcPts val="2838"/>
              </a:spcAft>
              <a:buFont typeface="Times New Roman" panose="02020603050405020304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" altLang="es-ES">
                <a:solidFill>
                  <a:srgbClr val="FF3366"/>
                </a:solidFill>
              </a:rPr>
              <a:t>Interpretación</a:t>
            </a:r>
            <a:r>
              <a:rPr lang="es-ES" altLang="es-ES"/>
              <a:t> o </a:t>
            </a:r>
            <a:r>
              <a:rPr lang="es-ES" altLang="es-ES">
                <a:solidFill>
                  <a:srgbClr val="FF3366"/>
                </a:solidFill>
              </a:rPr>
              <a:t>compilación</a:t>
            </a:r>
            <a:r>
              <a:rPr lang="es-ES" altLang="es-ES"/>
              <a:t> del programa a lenguaje binario.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>
            <a:extLst>
              <a:ext uri="{FF2B5EF4-FFF2-40B4-BE49-F238E27FC236}">
                <a16:creationId xmlns:a16="http://schemas.microsoft.com/office/drawing/2014/main" id="{074AEB00-B8A4-4596-A514-C54AB5A6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Resolución de un problema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0ED47D55-BE7D-49F5-92C3-E00374D32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87738"/>
            <a:ext cx="1981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50000"/>
              </a:spcBef>
            </a:pPr>
            <a:r>
              <a:rPr lang="es-ES_tradnl" altLang="es-ES" sz="2400">
                <a:solidFill>
                  <a:schemeClr val="tx1"/>
                </a:solidFill>
              </a:rPr>
              <a:t>Resolución de un problema</a:t>
            </a:r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232C99-4604-40A0-9B02-482191B36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1658938"/>
            <a:ext cx="3009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</a:pPr>
            <a:r>
              <a:rPr lang="es-ES_tradnl" altLang="es-ES" sz="2400">
                <a:solidFill>
                  <a:schemeClr val="tx1"/>
                </a:solidFill>
              </a:rPr>
              <a:t>1.- Análisis del problema</a:t>
            </a: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B41A2F-CA68-4888-B6EF-7087504FB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3563938"/>
            <a:ext cx="29384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50000"/>
              </a:spcBef>
            </a:pPr>
            <a:r>
              <a:rPr lang="es-ES_tradnl" altLang="es-ES" sz="2400">
                <a:solidFill>
                  <a:schemeClr val="tx1"/>
                </a:solidFill>
              </a:rPr>
              <a:t>2.-Diseño/búsqueda del algoritmo</a:t>
            </a:r>
          </a:p>
        </p:txBody>
      </p:sp>
      <p:sp>
        <p:nvSpPr>
          <p:cNvPr id="9222" name="Text Box 5">
            <a:extLst>
              <a:ext uri="{FF2B5EF4-FFF2-40B4-BE49-F238E27FC236}">
                <a16:creationId xmlns:a16="http://schemas.microsoft.com/office/drawing/2014/main" id="{7118E430-E352-422F-8383-71ECFC87D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5359400"/>
            <a:ext cx="2649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50000"/>
              </a:spcBef>
            </a:pPr>
            <a:r>
              <a:rPr lang="es-ES_tradnl" altLang="es-ES" sz="2400">
                <a:solidFill>
                  <a:schemeClr val="tx1"/>
                </a:solidFill>
              </a:rPr>
              <a:t>3.- Programación del algoritmo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B754E15-0E25-4C62-B374-E941E55CC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3" y="1187450"/>
            <a:ext cx="39624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definición del problema</a:t>
            </a:r>
          </a:p>
          <a:p>
            <a:pPr eaLnBrk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especificaciones de entrada</a:t>
            </a:r>
          </a:p>
          <a:p>
            <a:pPr eaLnBrk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especificaciones de salida</a:t>
            </a: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DA89A1B6-CD75-4878-8BA3-DF3C6340F49F}"/>
              </a:ext>
            </a:extLst>
          </p:cNvPr>
          <p:cNvSpPr>
            <a:spLocks/>
          </p:cNvSpPr>
          <p:nvPr/>
        </p:nvSpPr>
        <p:spPr bwMode="auto">
          <a:xfrm>
            <a:off x="4876800" y="1201738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</a:pPr>
            <a:endParaRPr lang="es-ES" altLang="es-ES" sz="440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49B66878-08ED-49AB-AE2D-1932FAD6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3" y="2989263"/>
            <a:ext cx="3925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(selección/mejora del algoritmo)</a:t>
            </a:r>
          </a:p>
          <a:p>
            <a:pPr eaLnBrk="1">
              <a:lnSpc>
                <a:spcPct val="95000"/>
              </a:lnSpc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diseño modular o descendente</a:t>
            </a:r>
          </a:p>
          <a:p>
            <a:pPr eaLnBrk="1">
              <a:lnSpc>
                <a:spcPct val="95000"/>
              </a:lnSpc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refinamiento por pasos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2DDAAC48-5C83-490F-A09C-AD4392B54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3" y="4978400"/>
            <a:ext cx="392588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50000"/>
              </a:spcBef>
              <a:buFontTx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descripción del algoritmo en: </a:t>
            </a:r>
            <a:r>
              <a:rPr lang="es-ES_tradnl" altLang="es-ES" sz="2000">
                <a:solidFill>
                  <a:schemeClr val="tx1"/>
                </a:solidFill>
              </a:rPr>
              <a:t> Pseudocódigo / Diagramas</a:t>
            </a:r>
          </a:p>
          <a:p>
            <a:pPr eaLnBrk="1">
              <a:lnSpc>
                <a:spcPct val="9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_tradnl" altLang="es-ES" sz="2400">
                <a:solidFill>
                  <a:schemeClr val="tx1"/>
                </a:solidFill>
              </a:rPr>
              <a:t>escritura en un lenguaje de programación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42959305-BF57-4670-B220-83F50AE1C77C}"/>
              </a:ext>
            </a:extLst>
          </p:cNvPr>
          <p:cNvSpPr>
            <a:spLocks/>
          </p:cNvSpPr>
          <p:nvPr/>
        </p:nvSpPr>
        <p:spPr bwMode="auto">
          <a:xfrm>
            <a:off x="4876800" y="3182938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</a:pPr>
            <a:endParaRPr lang="es-ES" altLang="es-ES" sz="440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B1EC92D4-C371-47BB-A4B0-6538933106C8}"/>
              </a:ext>
            </a:extLst>
          </p:cNvPr>
          <p:cNvSpPr>
            <a:spLocks/>
          </p:cNvSpPr>
          <p:nvPr/>
        </p:nvSpPr>
        <p:spPr bwMode="auto">
          <a:xfrm>
            <a:off x="4876800" y="51308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</a:pPr>
            <a:endParaRPr lang="es-ES" altLang="es-ES" sz="440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EFA8C935-DF5C-485F-A65B-FB0FB9A30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707188"/>
            <a:ext cx="7921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50000"/>
              </a:spcBef>
            </a:pPr>
            <a:r>
              <a:rPr lang="es-ES_tradnl" altLang="es-ES" sz="2400">
                <a:solidFill>
                  <a:schemeClr val="tx1"/>
                </a:solidFill>
              </a:rPr>
              <a:t>4.-Traducción/ejecución/comprobación del programa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9CF02BB0-C015-41C8-9334-E457C9405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49388"/>
            <a:ext cx="18351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 eaLnBrk="1">
              <a:lnSpc>
                <a:spcPct val="95000"/>
              </a:lnSpc>
            </a:pPr>
            <a:r>
              <a:rPr lang="es-ES" altLang="es-ES" sz="3000" b="1">
                <a:solidFill>
                  <a:srgbClr val="993300"/>
                </a:solidFill>
              </a:rPr>
              <a:t>Pasos a seguir en 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2F72A244-7380-497C-802D-7467AA6D5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Ejemplo</a:t>
            </a:r>
          </a:p>
        </p:txBody>
      </p:sp>
      <p:sp>
        <p:nvSpPr>
          <p:cNvPr id="10243" name="Marcador de contenido 2">
            <a:extLst>
              <a:ext uri="{FF2B5EF4-FFF2-40B4-BE49-F238E27FC236}">
                <a16:creationId xmlns:a16="http://schemas.microsoft.com/office/drawing/2014/main" id="{F94B1472-D905-43F2-85F4-E6C5C4364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C00000"/>
                </a:solidFill>
              </a:rPr>
              <a:t>Suma de los términos de una sucesión aritmética</a:t>
            </a:r>
          </a:p>
          <a:p>
            <a:endParaRPr lang="es-ES" altLang="es-ES"/>
          </a:p>
          <a:p>
            <a:r>
              <a:rPr lang="es-ES" altLang="es-ES" sz="2800"/>
              <a:t>1.-Análisis del problema.</a:t>
            </a:r>
          </a:p>
          <a:p>
            <a:pPr lvl="1"/>
            <a:r>
              <a:rPr lang="es-ES" altLang="es-ES" sz="2400"/>
              <a:t>Descripción del problema: a</a:t>
            </a:r>
            <a:r>
              <a:rPr lang="es-ES" altLang="es-ES" sz="2400" baseline="-25000"/>
              <a:t>1</a:t>
            </a:r>
            <a:r>
              <a:rPr lang="es-ES" altLang="es-ES" sz="2400"/>
              <a:t>+a</a:t>
            </a:r>
            <a:r>
              <a:rPr lang="es-ES" altLang="es-ES" sz="2400" baseline="-25000"/>
              <a:t>2</a:t>
            </a:r>
            <a:r>
              <a:rPr lang="es-ES" altLang="es-ES" sz="2400"/>
              <a:t>+a</a:t>
            </a:r>
            <a:r>
              <a:rPr lang="es-ES" altLang="es-ES" sz="2400" baseline="-25000"/>
              <a:t>3</a:t>
            </a:r>
            <a:r>
              <a:rPr lang="es-ES" altLang="es-ES" sz="2400"/>
              <a:t>+...+a</a:t>
            </a:r>
            <a:r>
              <a:rPr lang="es-ES" altLang="es-ES" sz="2400" baseline="-25000"/>
              <a:t>n</a:t>
            </a:r>
            <a:r>
              <a:rPr lang="es-ES" altLang="es-ES" sz="2400"/>
              <a:t> </a:t>
            </a:r>
          </a:p>
          <a:p>
            <a:pPr lvl="1"/>
            <a:r>
              <a:rPr lang="es-ES" altLang="es-ES" sz="2400"/>
              <a:t>		donde a</a:t>
            </a:r>
            <a:r>
              <a:rPr lang="es-ES" altLang="es-ES" sz="2400" baseline="-25000"/>
              <a:t>2</a:t>
            </a:r>
            <a:r>
              <a:rPr lang="es-ES" altLang="es-ES" sz="2400"/>
              <a:t> = a</a:t>
            </a:r>
            <a:r>
              <a:rPr lang="es-ES" altLang="es-ES" sz="2400" baseline="-25000"/>
              <a:t>1</a:t>
            </a:r>
            <a:r>
              <a:rPr lang="es-ES" altLang="es-ES" sz="2400"/>
              <a:t> + d y en general a</a:t>
            </a:r>
            <a:r>
              <a:rPr lang="es-ES" altLang="es-ES" sz="2400" baseline="-25000"/>
              <a:t>m</a:t>
            </a:r>
            <a:r>
              <a:rPr lang="es-ES" altLang="es-ES" sz="2400"/>
              <a:t> = a</a:t>
            </a:r>
            <a:r>
              <a:rPr lang="es-ES" altLang="es-ES" sz="2400" baseline="-25000"/>
              <a:t>m</a:t>
            </a:r>
            <a:r>
              <a:rPr lang="es-ES" altLang="es-ES" sz="2400"/>
              <a:t>-1 + d</a:t>
            </a:r>
          </a:p>
          <a:p>
            <a:pPr lvl="1"/>
            <a:r>
              <a:rPr lang="es-ES" altLang="es-ES" sz="2400"/>
              <a:t>	Entrada:	Primer término (a</a:t>
            </a:r>
            <a:r>
              <a:rPr lang="es-ES" altLang="es-ES" sz="2400" baseline="-25000"/>
              <a:t>1</a:t>
            </a:r>
            <a:r>
              <a:rPr lang="es-ES" altLang="es-ES" sz="2400"/>
              <a:t>)</a:t>
            </a:r>
          </a:p>
          <a:p>
            <a:pPr lvl="1"/>
            <a:r>
              <a:rPr lang="es-ES" altLang="es-ES" sz="2400"/>
              <a:t>					Distancia (d)</a:t>
            </a:r>
          </a:p>
          <a:p>
            <a:pPr lvl="1"/>
            <a:r>
              <a:rPr lang="es-ES" altLang="es-ES" sz="2400"/>
              <a:t>					Número de términos (n)</a:t>
            </a:r>
          </a:p>
          <a:p>
            <a:pPr lvl="1"/>
            <a:r>
              <a:rPr lang="es-ES" altLang="es-ES" sz="2400"/>
              <a:t>	Salida:	     Suma de todos los términos </a:t>
            </a:r>
          </a:p>
          <a:p>
            <a:pPr lvl="1"/>
            <a:endParaRPr lang="es-ES" altLang="es-ES" sz="2400"/>
          </a:p>
          <a:p>
            <a:r>
              <a:rPr lang="es-ES" altLang="es-ES" sz="2800"/>
              <a:t>2.- Búsqueda del algoritmo</a:t>
            </a:r>
          </a:p>
          <a:p>
            <a:r>
              <a:rPr lang="es-ES" altLang="es-ES" sz="2800"/>
              <a:t>	</a:t>
            </a:r>
            <a:r>
              <a:rPr lang="es-ES" altLang="es-ES" sz="2400"/>
              <a:t>Ir calculando los términos e ir sumándolos</a:t>
            </a:r>
            <a:endParaRPr lang="es-ES" altLang="es-ES" sz="2800"/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.1.</a:t>
            </a:r>
            <a:r>
              <a:rPr lang="es-ES" altLang="es-ES" sz="1200">
                <a:solidFill>
                  <a:schemeClr val="tx1"/>
                </a:solidFill>
              </a:rPr>
              <a:t>	</a:t>
            </a:r>
            <a:r>
              <a:rPr lang="es-ES" altLang="es-ES" sz="1200" b="1" i="1">
                <a:solidFill>
                  <a:schemeClr val="tx1"/>
                </a:solidFill>
              </a:rPr>
              <a:t>Sn</a:t>
            </a:r>
            <a:r>
              <a:rPr lang="es-ES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s-ES" altLang="es-ES" sz="1200">
                <a:solidFill>
                  <a:schemeClr val="tx1"/>
                </a:solidFill>
              </a:rPr>
              <a:t> 0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.2.</a:t>
            </a:r>
            <a:r>
              <a:rPr lang="es-ES" altLang="es-ES" sz="1200">
                <a:solidFill>
                  <a:schemeClr val="tx1"/>
                </a:solidFill>
              </a:rPr>
              <a:t>	</a:t>
            </a:r>
            <a:r>
              <a:rPr lang="es-ES" altLang="es-ES" sz="1200" b="1" i="1">
                <a:solidFill>
                  <a:schemeClr val="tx1"/>
                </a:solidFill>
              </a:rPr>
              <a:t>i</a:t>
            </a:r>
            <a:r>
              <a:rPr lang="es-ES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s-ES" altLang="es-ES" sz="1200">
                <a:solidFill>
                  <a:schemeClr val="tx1"/>
                </a:solidFill>
              </a:rPr>
              <a:t> 1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.3.</a:t>
            </a:r>
            <a:r>
              <a:rPr lang="es-ES" altLang="es-ES" sz="1200">
                <a:solidFill>
                  <a:schemeClr val="tx1"/>
                </a:solidFill>
              </a:rPr>
              <a:t>	</a:t>
            </a:r>
            <a:r>
              <a:rPr lang="es-ES" altLang="es-ES" sz="1200" b="1" i="1">
                <a:solidFill>
                  <a:schemeClr val="tx1"/>
                </a:solidFill>
              </a:rPr>
              <a:t>X</a:t>
            </a:r>
            <a:r>
              <a:rPr lang="es-ES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s-ES" altLang="es-ES" sz="1200">
                <a:solidFill>
                  <a:schemeClr val="tx1"/>
                </a:solidFill>
              </a:rPr>
              <a:t> a1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.4.</a:t>
            </a:r>
            <a:r>
              <a:rPr lang="es-ES" altLang="es-ES" sz="1200">
                <a:solidFill>
                  <a:schemeClr val="tx1"/>
                </a:solidFill>
              </a:rPr>
              <a:t>	Si </a:t>
            </a:r>
            <a:r>
              <a:rPr lang="es-ES" altLang="es-ES" sz="1200" b="1" i="1">
                <a:solidFill>
                  <a:schemeClr val="tx1"/>
                </a:solidFill>
              </a:rPr>
              <a:t>i</a:t>
            </a:r>
            <a:r>
              <a:rPr lang="es-ES" altLang="es-ES" sz="1200">
                <a:solidFill>
                  <a:schemeClr val="tx1"/>
                </a:solidFill>
              </a:rPr>
              <a:t> es más grande que </a:t>
            </a:r>
            <a:r>
              <a:rPr lang="es-ES" altLang="es-ES" sz="1200" b="1" i="1">
                <a:solidFill>
                  <a:schemeClr val="tx1"/>
                </a:solidFill>
              </a:rPr>
              <a:t>n</a:t>
            </a:r>
            <a:r>
              <a:rPr lang="es-ES" altLang="es-ES" sz="1200">
                <a:solidFill>
                  <a:schemeClr val="tx1"/>
                </a:solidFill>
              </a:rPr>
              <a:t> saltar a .9.</a:t>
            </a:r>
            <a:endParaRPr lang="en-GB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s-ES" sz="1200" b="1">
                <a:solidFill>
                  <a:schemeClr val="tx1"/>
                </a:solidFill>
              </a:rPr>
              <a:t>.5.</a:t>
            </a:r>
            <a:r>
              <a:rPr lang="en-GB" altLang="es-ES" sz="1200">
                <a:solidFill>
                  <a:schemeClr val="tx1"/>
                </a:solidFill>
              </a:rPr>
              <a:t>	</a:t>
            </a:r>
            <a:r>
              <a:rPr lang="en-GB" altLang="es-ES" sz="1200" b="1" i="1">
                <a:solidFill>
                  <a:schemeClr val="tx1"/>
                </a:solidFill>
              </a:rPr>
              <a:t>Sn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n-GB" altLang="es-ES" sz="1200" b="1" i="1">
                <a:solidFill>
                  <a:schemeClr val="tx1"/>
                </a:solidFill>
              </a:rPr>
              <a:t>Sn</a:t>
            </a:r>
            <a:r>
              <a:rPr lang="en-GB" altLang="es-ES" sz="1200">
                <a:solidFill>
                  <a:schemeClr val="tx1"/>
                </a:solidFill>
              </a:rPr>
              <a:t> + </a:t>
            </a:r>
            <a:r>
              <a:rPr lang="en-GB" altLang="es-ES" sz="1200" b="1" i="1">
                <a:solidFill>
                  <a:schemeClr val="tx1"/>
                </a:solidFill>
              </a:rPr>
              <a:t>X</a:t>
            </a:r>
            <a:endParaRPr lang="en-GB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s-ES" sz="1200" b="1">
                <a:solidFill>
                  <a:schemeClr val="tx1"/>
                </a:solidFill>
              </a:rPr>
              <a:t>.</a:t>
            </a:r>
            <a:r>
              <a:rPr lang="en-GB" altLang="es-ES" sz="1200" b="1" i="1">
                <a:solidFill>
                  <a:schemeClr val="tx1"/>
                </a:solidFill>
              </a:rPr>
              <a:t>6.	X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n-GB" altLang="es-ES" sz="1200" b="1" i="1">
                <a:solidFill>
                  <a:schemeClr val="tx1"/>
                </a:solidFill>
              </a:rPr>
              <a:t>X</a:t>
            </a:r>
            <a:r>
              <a:rPr lang="en-GB" altLang="es-ES" sz="1200">
                <a:solidFill>
                  <a:schemeClr val="tx1"/>
                </a:solidFill>
              </a:rPr>
              <a:t> + </a:t>
            </a:r>
            <a:r>
              <a:rPr lang="en-GB" altLang="es-ES" sz="1200" b="1" i="1">
                <a:solidFill>
                  <a:schemeClr val="tx1"/>
                </a:solidFill>
              </a:rPr>
              <a:t>d</a:t>
            </a:r>
            <a:endParaRPr lang="en-GB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s-ES" sz="1200" b="1">
                <a:solidFill>
                  <a:schemeClr val="tx1"/>
                </a:solidFill>
              </a:rPr>
              <a:t>.7.</a:t>
            </a:r>
            <a:r>
              <a:rPr lang="en-GB" altLang="es-ES" sz="1200">
                <a:solidFill>
                  <a:schemeClr val="tx1"/>
                </a:solidFill>
              </a:rPr>
              <a:t>	</a:t>
            </a:r>
            <a:r>
              <a:rPr lang="en-GB" altLang="es-ES" sz="1200" b="1" i="1">
                <a:solidFill>
                  <a:schemeClr val="tx1"/>
                </a:solidFill>
              </a:rPr>
              <a:t>i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s-ES" altLang="es-ES" sz="1200">
                <a:solidFill>
                  <a:schemeClr val="tx1"/>
                </a:solidFill>
                <a:sym typeface="Symbol" panose="05050102010706020507" pitchFamily="18" charset="2"/>
              </a:rPr>
              <a:t></a:t>
            </a:r>
            <a:r>
              <a:rPr lang="en-GB" altLang="es-ES" sz="1200">
                <a:solidFill>
                  <a:schemeClr val="tx1"/>
                </a:solidFill>
              </a:rPr>
              <a:t> </a:t>
            </a:r>
            <a:r>
              <a:rPr lang="en-GB" altLang="es-ES" sz="1200" b="1" i="1">
                <a:solidFill>
                  <a:schemeClr val="tx1"/>
                </a:solidFill>
              </a:rPr>
              <a:t>i</a:t>
            </a:r>
            <a:r>
              <a:rPr lang="en-GB" altLang="es-ES" sz="1200">
                <a:solidFill>
                  <a:schemeClr val="tx1"/>
                </a:solidFill>
              </a:rPr>
              <a:t> + 1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.8.</a:t>
            </a:r>
            <a:r>
              <a:rPr lang="es-ES" altLang="es-ES" sz="1200">
                <a:solidFill>
                  <a:schemeClr val="tx1"/>
                </a:solidFill>
              </a:rPr>
              <a:t>	Volver a .4.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.9.</a:t>
            </a:r>
            <a:r>
              <a:rPr lang="es-ES" altLang="es-ES" sz="1200">
                <a:solidFill>
                  <a:schemeClr val="tx1"/>
                </a:solidFill>
              </a:rPr>
              <a:t>	Mostrar el resultado (</a:t>
            </a:r>
            <a:r>
              <a:rPr lang="es-ES" altLang="es-ES" sz="1200" b="1" i="1">
                <a:solidFill>
                  <a:schemeClr val="tx1"/>
                </a:solidFill>
              </a:rPr>
              <a:t>Sn</a:t>
            </a:r>
            <a:r>
              <a:rPr lang="es-ES" altLang="es-ES" sz="1200">
                <a:solidFill>
                  <a:schemeClr val="tx1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.10.</a:t>
            </a:r>
            <a:r>
              <a:rPr lang="es-ES" altLang="es-ES" sz="1200">
                <a:solidFill>
                  <a:schemeClr val="tx1"/>
                </a:solidFill>
              </a:rPr>
              <a:t>	FIN</a:t>
            </a:r>
            <a:endParaRPr lang="es-ES" altLang="es-ES" sz="1200" b="1" u="sng">
              <a:solidFill>
                <a:schemeClr val="tx1"/>
              </a:solidFill>
            </a:endParaRPr>
          </a:p>
          <a:p>
            <a:endParaRPr lang="es-ES" altLang="es-E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03EEE2AE-806F-4F73-98F8-9926314B4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Ejemplo</a:t>
            </a:r>
          </a:p>
        </p:txBody>
      </p:sp>
      <p:sp>
        <p:nvSpPr>
          <p:cNvPr id="11267" name="Marcador de contenido 2">
            <a:extLst>
              <a:ext uri="{FF2B5EF4-FFF2-40B4-BE49-F238E27FC236}">
                <a16:creationId xmlns:a16="http://schemas.microsoft.com/office/drawing/2014/main" id="{9106902A-E643-41C8-AC42-AC25969B9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>
                <a:solidFill>
                  <a:srgbClr val="C00000"/>
                </a:solidFill>
              </a:rPr>
              <a:t>Suma de los términos de una sucesión aritmética (2)</a:t>
            </a:r>
          </a:p>
          <a:p>
            <a:endParaRPr lang="es-ES" altLang="es-ES"/>
          </a:p>
          <a:p>
            <a:r>
              <a:rPr lang="es-ES" altLang="es-ES" sz="2800"/>
              <a:t>2.- Búsqueda de otro algoritmo</a:t>
            </a:r>
          </a:p>
          <a:p>
            <a:r>
              <a:rPr lang="es-ES" altLang="es-ES" sz="2800"/>
              <a:t>	</a:t>
            </a:r>
            <a:r>
              <a:rPr lang="es-ES" altLang="es-ES" sz="2400"/>
              <a:t>Aplicar la fórmula</a:t>
            </a:r>
            <a:endParaRPr lang="es-ES" altLang="es-ES" sz="2800"/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.1.</a:t>
            </a:r>
            <a:r>
              <a:rPr lang="es-ES" altLang="es-ES" sz="1200">
                <a:solidFill>
                  <a:schemeClr val="tx1"/>
                </a:solidFill>
              </a:rPr>
              <a:t>	</a:t>
            </a: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endParaRPr lang="es-ES" altLang="es-ES" sz="1200" b="1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.2.</a:t>
            </a:r>
            <a:r>
              <a:rPr lang="es-ES" altLang="es-ES" sz="1200">
                <a:solidFill>
                  <a:schemeClr val="tx1"/>
                </a:solidFill>
              </a:rPr>
              <a:t>	Mostrar el resultado (</a:t>
            </a:r>
            <a:r>
              <a:rPr lang="es-ES" altLang="es-ES" sz="1200" b="1" i="1">
                <a:solidFill>
                  <a:schemeClr val="tx1"/>
                </a:solidFill>
              </a:rPr>
              <a:t>Sn</a:t>
            </a:r>
            <a:r>
              <a:rPr lang="es-ES" altLang="es-ES" sz="1200">
                <a:solidFill>
                  <a:schemeClr val="tx1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altLang="es-ES" sz="1200" b="1">
                <a:solidFill>
                  <a:schemeClr val="tx1"/>
                </a:solidFill>
              </a:rPr>
              <a:t>.3.</a:t>
            </a:r>
            <a:r>
              <a:rPr lang="es-ES" altLang="es-ES" sz="1200">
                <a:solidFill>
                  <a:schemeClr val="tx1"/>
                </a:solidFill>
              </a:rPr>
              <a:t>	FIN</a:t>
            </a:r>
            <a:endParaRPr lang="es-ES" altLang="es-ES" sz="1200" b="1" u="sng">
              <a:solidFill>
                <a:schemeClr val="tx1"/>
              </a:solidFill>
            </a:endParaRPr>
          </a:p>
          <a:p>
            <a:endParaRPr lang="es-ES" altLang="es-ES" sz="2800"/>
          </a:p>
          <a:p>
            <a:r>
              <a:rPr lang="es-ES" altLang="es-ES" sz="2800"/>
              <a:t>3.- Programación</a:t>
            </a:r>
          </a:p>
          <a:p>
            <a:endParaRPr lang="es-ES" altLang="es-ES" sz="2800"/>
          </a:p>
          <a:p>
            <a:r>
              <a:rPr lang="es-ES" altLang="es-ES" sz="2800"/>
              <a:t>4.- Traducción/Compilación y Ejecución</a:t>
            </a:r>
          </a:p>
        </p:txBody>
      </p:sp>
      <p:graphicFrame>
        <p:nvGraphicFramePr>
          <p:cNvPr id="11268" name="Object 7">
            <a:extLst>
              <a:ext uri="{FF2B5EF4-FFF2-40B4-BE49-F238E27FC236}">
                <a16:creationId xmlns:a16="http://schemas.microsoft.com/office/drawing/2014/main" id="{17EAFC8E-D089-4038-A48B-3363955A2B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24188" y="2771775"/>
          <a:ext cx="23764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cuación" r:id="rId3" imgW="1586811" imgH="393529" progId="Equation.3">
                  <p:embed/>
                </p:oleObj>
              </mc:Choice>
              <mc:Fallback>
                <p:oleObj name="Ecuación" r:id="rId3" imgW="1586811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2771775"/>
                        <a:ext cx="2376487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>
            <a:extLst>
              <a:ext uri="{FF2B5EF4-FFF2-40B4-BE49-F238E27FC236}">
                <a16:creationId xmlns:a16="http://schemas.microsoft.com/office/drawing/2014/main" id="{1ED318F5-86CD-4B74-8EA1-8E115820A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Descripción de algoritmos</a:t>
            </a:r>
          </a:p>
        </p:txBody>
      </p:sp>
      <p:sp>
        <p:nvSpPr>
          <p:cNvPr id="12291" name="Marcador de contenido 2">
            <a:extLst>
              <a:ext uri="{FF2B5EF4-FFF2-40B4-BE49-F238E27FC236}">
                <a16:creationId xmlns:a16="http://schemas.microsoft.com/office/drawing/2014/main" id="{00D1AD98-E024-4993-B846-CC782232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800">
                <a:cs typeface="Times New Roman" panose="02020603050405020304" pitchFamily="18" charset="0"/>
              </a:rPr>
              <a:t>El </a:t>
            </a:r>
            <a:r>
              <a:rPr lang="es-ES" altLang="es-ES" sz="2800" b="1">
                <a:cs typeface="Times New Roman" panose="02020603050405020304" pitchFamily="18" charset="0"/>
              </a:rPr>
              <a:t>pseudocódigo</a:t>
            </a:r>
            <a:r>
              <a:rPr lang="es-ES" altLang="es-ES" sz="2800">
                <a:cs typeface="Times New Roman" panose="02020603050405020304" pitchFamily="18" charset="0"/>
              </a:rPr>
              <a:t> es una manera de escribir algoritmos de forma poco estricta (con una sintaxis relajada) o estructuras de datos poco detalladas, pero intentando acercar las ideas del algoritmo a estructuras y sintaxis parecidas a las de los lenguajes de alto nivel en los que vamos a programar el algoritmo.</a:t>
            </a:r>
            <a:r>
              <a:rPr lang="es-ES" altLang="es-ES" sz="2800"/>
              <a:t> </a:t>
            </a:r>
          </a:p>
          <a:p>
            <a:pPr eaLnBrk="1" hangingPunct="1"/>
            <a:endParaRPr lang="es-ES" altLang="es-ES" sz="2800"/>
          </a:p>
          <a:p>
            <a:pPr eaLnBrk="1" hangingPunct="1"/>
            <a:r>
              <a:rPr lang="es-ES" altLang="es-ES" sz="2800">
                <a:cs typeface="Times New Roman" panose="02020603050405020304" pitchFamily="18" charset="0"/>
              </a:rPr>
              <a:t>Los </a:t>
            </a:r>
            <a:r>
              <a:rPr lang="es-ES" altLang="es-ES" sz="2800" b="1">
                <a:cs typeface="Times New Roman" panose="02020603050405020304" pitchFamily="18" charset="0"/>
              </a:rPr>
              <a:t>organigramas</a:t>
            </a:r>
            <a:r>
              <a:rPr lang="es-ES" altLang="es-ES" sz="2800">
                <a:cs typeface="Times New Roman" panose="02020603050405020304" pitchFamily="18" charset="0"/>
              </a:rPr>
              <a:t> o </a:t>
            </a:r>
            <a:r>
              <a:rPr lang="es-ES" altLang="es-ES" sz="2800" b="1">
                <a:cs typeface="Times New Roman" panose="02020603050405020304" pitchFamily="18" charset="0"/>
              </a:rPr>
              <a:t>diagramas de flujo</a:t>
            </a:r>
            <a:r>
              <a:rPr lang="es-ES" altLang="es-ES" sz="2800">
                <a:cs typeface="Times New Roman" panose="02020603050405020304" pitchFamily="18" charset="0"/>
              </a:rPr>
              <a:t> son dibujos que representan de manera gráfica tanto las tareas como la sucesión de tareas del algoritmo. Las tareas se representan mediante rectángulos, rombos y romboides y el flujo de tareas mediante flechas que enlazan las diferentes tareas.</a:t>
            </a:r>
            <a:endParaRPr lang="es-ES" altLang="es-ES" sz="2800"/>
          </a:p>
          <a:p>
            <a:endParaRPr lang="es-ES" alt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id="{5074C163-5E7A-4368-A187-9CCADDDD3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Organigramas</a:t>
            </a:r>
          </a:p>
        </p:txBody>
      </p:sp>
      <p:graphicFrame>
        <p:nvGraphicFramePr>
          <p:cNvPr id="4" name="Group 77">
            <a:extLst>
              <a:ext uri="{FF2B5EF4-FFF2-40B4-BE49-F238E27FC236}">
                <a16:creationId xmlns:a16="http://schemas.microsoft.com/office/drawing/2014/main" id="{CF889019-B2B7-4276-BE8D-126BAB245901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1524000"/>
          <a:ext cx="7345362" cy="4064000"/>
        </p:xfrm>
        <a:graphic>
          <a:graphicData uri="http://schemas.openxmlformats.org/drawingml/2006/table">
            <a:tbl>
              <a:tblPr/>
              <a:tblGrid>
                <a:gridCol w="378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instrucciones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se representan en rectángulos: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entradas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y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salidas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en romboides :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condiciones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en rombos: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inicio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el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final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y los </a:t>
                      </a:r>
                      <a:r>
                        <a:rPr kumimoji="0" lang="es-E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puntos de reunión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flujo en círculos: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320" name="Object 41">
            <a:extLst>
              <a:ext uri="{FF2B5EF4-FFF2-40B4-BE49-F238E27FC236}">
                <a16:creationId xmlns:a16="http://schemas.microsoft.com/office/drawing/2014/main" id="{477BB65B-6889-473F-82FF-919B9EC613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2438400"/>
          <a:ext cx="14573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r:id="rId3" imgW="53830" imgH="38947" progId="CDraw5">
                  <p:embed/>
                </p:oleObj>
              </mc:Choice>
              <mc:Fallback>
                <p:oleObj r:id="rId3" imgW="53830" imgH="38947" progId="CDraw5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438400"/>
                        <a:ext cx="145732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70">
            <a:extLst>
              <a:ext uri="{FF2B5EF4-FFF2-40B4-BE49-F238E27FC236}">
                <a16:creationId xmlns:a16="http://schemas.microsoft.com/office/drawing/2014/main" id="{157CE293-B70B-4D4E-A7D1-3D904E5985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2306638"/>
          <a:ext cx="18224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r:id="rId5" imgW="82734" imgH="45655" progId="CDraw5">
                  <p:embed/>
                </p:oleObj>
              </mc:Choice>
              <mc:Fallback>
                <p:oleObj r:id="rId5" imgW="82734" imgH="45655" progId="CDraw5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06638"/>
                        <a:ext cx="1822450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72">
            <a:extLst>
              <a:ext uri="{FF2B5EF4-FFF2-40B4-BE49-F238E27FC236}">
                <a16:creationId xmlns:a16="http://schemas.microsoft.com/office/drawing/2014/main" id="{DE54B447-F1AE-4C9F-A7FB-428F5C1A41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4343400"/>
          <a:ext cx="1825625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r:id="rId7" imgW="85262" imgH="67537" progId="CDraw5">
                  <p:embed/>
                </p:oleObj>
              </mc:Choice>
              <mc:Fallback>
                <p:oleObj r:id="rId7" imgW="85262" imgH="67537" progId="CDraw5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343400"/>
                        <a:ext cx="1825625" cy="141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74">
            <a:extLst>
              <a:ext uri="{FF2B5EF4-FFF2-40B4-BE49-F238E27FC236}">
                <a16:creationId xmlns:a16="http://schemas.microsoft.com/office/drawing/2014/main" id="{4DD7F109-A73A-406F-A980-91E827AD3B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9700" y="4572000"/>
          <a:ext cx="25923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r:id="rId9" imgW="84612" imgH="28309" progId="CDraw5">
                  <p:embed/>
                </p:oleObj>
              </mc:Choice>
              <mc:Fallback>
                <p:oleObj r:id="rId9" imgW="84612" imgH="28309" progId="CDraw5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572000"/>
                        <a:ext cx="25923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>
            <a:extLst>
              <a:ext uri="{FF2B5EF4-FFF2-40B4-BE49-F238E27FC236}">
                <a16:creationId xmlns:a16="http://schemas.microsoft.com/office/drawing/2014/main" id="{7B45E603-7B71-43A7-8E77-B609BC9D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3200"/>
              <a:t>A tener en cuenta en la programación</a:t>
            </a:r>
          </a:p>
        </p:txBody>
      </p:sp>
      <p:sp>
        <p:nvSpPr>
          <p:cNvPr id="14339" name="Marcador de contenido 2">
            <a:extLst>
              <a:ext uri="{FF2B5EF4-FFF2-40B4-BE49-F238E27FC236}">
                <a16:creationId xmlns:a16="http://schemas.microsoft.com/office/drawing/2014/main" id="{AEDFAFC7-6C65-414F-89A7-11A596A0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Programación: escribir un algoritmo en un lenguaje de programación en concreto, teniendo en cuenta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1.- Funcionamiento del programa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2.- Claridad 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	- indentado, sangrías 	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	- comentarios (al usuario y al corrector)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3.- Estilo de programación	</a:t>
            </a:r>
          </a:p>
          <a:p>
            <a:pPr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	- buen y correcto uso de variables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	- algoritmos usados</a:t>
            </a:r>
          </a:p>
          <a:p>
            <a:pPr algn="just">
              <a:lnSpc>
                <a:spcPct val="140000"/>
              </a:lnSpc>
            </a:pPr>
            <a:r>
              <a:rPr lang="es-ES_tradnl" altLang="es-ES" sz="2800">
                <a:solidFill>
                  <a:schemeClr val="tx1"/>
                </a:solidFill>
              </a:rPr>
              <a:t>	- uso de funciones y procedimientos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 Black"/>
        <a:ea typeface="msmincho"/>
        <a:cs typeface="msmincho"/>
      </a:majorFont>
      <a:minorFont>
        <a:latin typeface="Arial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1674</Words>
  <Application>Microsoft Office PowerPoint</Application>
  <PresentationFormat>Personalizado</PresentationFormat>
  <Paragraphs>178</Paragraphs>
  <Slides>23</Slides>
  <Notes>12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34" baseType="lpstr">
      <vt:lpstr>Times New Roman</vt:lpstr>
      <vt:lpstr>msmincho</vt:lpstr>
      <vt:lpstr>Arial</vt:lpstr>
      <vt:lpstr>Arial Black</vt:lpstr>
      <vt:lpstr>Arial Narrow</vt:lpstr>
      <vt:lpstr>StarSymbol</vt:lpstr>
      <vt:lpstr>Symbol</vt:lpstr>
      <vt:lpstr>Wingdings</vt:lpstr>
      <vt:lpstr>Tema de Office</vt:lpstr>
      <vt:lpstr>Microsoft Editor de ecuaciones 3.0</vt:lpstr>
      <vt:lpstr>CDraw5</vt:lpstr>
      <vt:lpstr>Presentación de PowerPoint</vt:lpstr>
      <vt:lpstr>Concepto de algoritmo y programa</vt:lpstr>
      <vt:lpstr>Resolución informática de un problema</vt:lpstr>
      <vt:lpstr>Resolución de un problema</vt:lpstr>
      <vt:lpstr>Ejemplo</vt:lpstr>
      <vt:lpstr>Ejemplo</vt:lpstr>
      <vt:lpstr>Descripción de algoritmos</vt:lpstr>
      <vt:lpstr>Organigramas</vt:lpstr>
      <vt:lpstr>A tener en cuenta en la programación</vt:lpstr>
      <vt:lpstr>Lenguaje de programación</vt:lpstr>
      <vt:lpstr>Tipos de lenguajes (1/5)</vt:lpstr>
      <vt:lpstr>Tipos de lenguajes (2/5)</vt:lpstr>
      <vt:lpstr>Tipos de lenguajes (3/5)</vt:lpstr>
      <vt:lpstr>Tipos de lenguajes (4/5)</vt:lpstr>
      <vt:lpstr>Tipos de lenguajes (5/5)</vt:lpstr>
      <vt:lpstr>Proceso de programación... (1/3)</vt:lpstr>
      <vt:lpstr>Proceso de programación... (2/3)</vt:lpstr>
      <vt:lpstr>Proceso de programación... (3/3)</vt:lpstr>
      <vt:lpstr>Conceptos de variable y constante</vt:lpstr>
      <vt:lpstr>Variables</vt:lpstr>
      <vt:lpstr>Tipos de datos simples</vt:lpstr>
      <vt:lpstr>Ejercicios (I)</vt:lpstr>
      <vt:lpstr>Ejercicios (II)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cerveron</dc:creator>
  <cp:lastModifiedBy>Vicente Cerveron Lleo</cp:lastModifiedBy>
  <cp:revision>177</cp:revision>
  <cp:lastPrinted>1601-01-01T00:00:00Z</cp:lastPrinted>
  <dcterms:created xsi:type="dcterms:W3CDTF">2008-07-08T14:57:30Z</dcterms:created>
  <dcterms:modified xsi:type="dcterms:W3CDTF">2022-02-17T09:34:17Z</dcterms:modified>
</cp:coreProperties>
</file>