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327" r:id="rId14"/>
    <p:sldId id="32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278" r:id="rId34"/>
    <p:sldId id="279" r:id="rId35"/>
    <p:sldId id="280" r:id="rId36"/>
    <p:sldId id="281" r:id="rId37"/>
    <p:sldId id="308" r:id="rId38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mincho" charset="0"/>
        <a:cs typeface="msmincho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mincho" charset="0"/>
        <a:cs typeface="msmincho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mincho" charset="0"/>
        <a:cs typeface="msmincho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mincho" charset="0"/>
        <a:cs typeface="msmincho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mincho" charset="0"/>
        <a:cs typeface="msmincho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mincho" charset="0"/>
        <a:cs typeface="msmincho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mincho" charset="0"/>
        <a:cs typeface="msmincho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mincho" charset="0"/>
        <a:cs typeface="msmincho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mincho" charset="0"/>
        <a:cs typeface="msminch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328" y="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2052" name="Freeform 3"/>
          <p:cNvSpPr>
            <a:spLocks noChangeArrowheads="1"/>
          </p:cNvSpPr>
          <p:nvPr/>
        </p:nvSpPr>
        <p:spPr bwMode="auto">
          <a:xfrm>
            <a:off x="6153150" y="8439150"/>
            <a:ext cx="900113" cy="900113"/>
          </a:xfrm>
          <a:custGeom>
            <a:avLst/>
            <a:gdLst>
              <a:gd name="T0" fmla="*/ 0 w 2501"/>
              <a:gd name="T1" fmla="*/ 323692656 h 2501"/>
              <a:gd name="T2" fmla="*/ 323692656 w 2501"/>
              <a:gd name="T3" fmla="*/ 0 h 2501"/>
              <a:gd name="T4" fmla="*/ 323822220 w 2501"/>
              <a:gd name="T5" fmla="*/ 323822220 h 2501"/>
              <a:gd name="T6" fmla="*/ 0 w 2501"/>
              <a:gd name="T7" fmla="*/ 323692656 h 25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01" h="2501">
                <a:moveTo>
                  <a:pt x="0" y="2499"/>
                </a:moveTo>
                <a:lnTo>
                  <a:pt x="2499" y="0"/>
                </a:lnTo>
                <a:lnTo>
                  <a:pt x="2500" y="2500"/>
                </a:lnTo>
                <a:lnTo>
                  <a:pt x="0" y="2499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8724900"/>
            <a:ext cx="4810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5"/>
          <p:cNvSpPr txBox="1">
            <a:spLocks noChangeArrowheads="1"/>
          </p:cNvSpPr>
          <p:nvPr/>
        </p:nvSpPr>
        <p:spPr bwMode="auto">
          <a:xfrm rot="-600000">
            <a:off x="6291263" y="8864600"/>
            <a:ext cx="7604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6048" rIns="0" bIns="0" anchor="ctr" anchorCtr="1"/>
          <a:lstStyle>
            <a:lvl1pPr eaLnBrk="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1pPr>
            <a:lvl2pPr eaLnBrk="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2pPr>
            <a:lvl3pPr eaLnBrk="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3pPr>
            <a:lvl4pPr eaLnBrk="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4pPr>
            <a:lvl5pPr eaLnBrk="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F14078-D35C-4D0A-AB42-55120C9A5EA2}" type="slidenum">
              <a:rPr lang="es-ES" altLang="es-ES" sz="1600" smtClean="0">
                <a:solidFill>
                  <a:srgbClr val="000000"/>
                </a:solidFill>
                <a:latin typeface="Arial Narrow" panose="020B0606020202030204" pitchFamily="34" charset="0"/>
              </a:rPr>
              <a:pPr eaLnBrk="1"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‹Nº›</a:t>
            </a:fld>
            <a:endParaRPr lang="es-ES" altLang="es-ES" sz="16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11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07882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42924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1980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37590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51873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97022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81123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84593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82919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4240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535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90832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2255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81502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16270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55887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64220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61697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4216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5407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39071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7875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14972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5493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34771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99309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5040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78068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219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7914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7570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706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4774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0726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4220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0809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7501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386013" cy="73977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68288" y="0"/>
            <a:ext cx="7008812" cy="73977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8532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725" y="0"/>
            <a:ext cx="8997950" cy="7191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484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4205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129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8288" y="1079500"/>
            <a:ext cx="4697412" cy="631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8100" y="1079500"/>
            <a:ext cx="4697413" cy="631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6441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1009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527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77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7344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3836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>
            <a:spLocks noChangeArrowheads="1"/>
          </p:cNvSpPr>
          <p:nvPr/>
        </p:nvSpPr>
        <p:spPr bwMode="auto">
          <a:xfrm>
            <a:off x="9178925" y="6659563"/>
            <a:ext cx="900113" cy="900112"/>
          </a:xfrm>
          <a:custGeom>
            <a:avLst/>
            <a:gdLst>
              <a:gd name="T0" fmla="*/ 0 w 2501"/>
              <a:gd name="T1" fmla="*/ 323691936 h 2501"/>
              <a:gd name="T2" fmla="*/ 323692656 w 2501"/>
              <a:gd name="T3" fmla="*/ 0 h 2501"/>
              <a:gd name="T4" fmla="*/ 323822220 w 2501"/>
              <a:gd name="T5" fmla="*/ 323821500 h 2501"/>
              <a:gd name="T6" fmla="*/ 0 w 2501"/>
              <a:gd name="T7" fmla="*/ 323691936 h 25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01" h="2501">
                <a:moveTo>
                  <a:pt x="0" y="2499"/>
                </a:moveTo>
                <a:lnTo>
                  <a:pt x="2499" y="0"/>
                </a:lnTo>
                <a:lnTo>
                  <a:pt x="2500" y="2500"/>
                </a:lnTo>
                <a:lnTo>
                  <a:pt x="0" y="2499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0" y="0"/>
            <a:ext cx="10079038" cy="711200"/>
          </a:xfrm>
          <a:prstGeom prst="roundRect">
            <a:avLst>
              <a:gd name="adj" fmla="val 222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0"/>
            <a:ext cx="8997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1079500"/>
            <a:ext cx="9547225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Click to edit the outline text format</a:t>
            </a:r>
          </a:p>
          <a:p>
            <a:pPr lvl="1"/>
            <a:r>
              <a:rPr lang="en-GB" altLang="es-ES"/>
              <a:t>Second Outline Level</a:t>
            </a:r>
          </a:p>
          <a:p>
            <a:pPr lvl="2"/>
            <a:r>
              <a:rPr lang="en-GB" altLang="es-ES"/>
              <a:t>Third Outline Level</a:t>
            </a:r>
          </a:p>
          <a:p>
            <a:pPr lvl="3"/>
            <a:r>
              <a:rPr lang="en-GB" altLang="es-ES"/>
              <a:t>Fourth Outline Level</a:t>
            </a:r>
          </a:p>
          <a:p>
            <a:pPr lvl="4"/>
            <a:r>
              <a:rPr lang="en-GB" altLang="es-ES"/>
              <a:t>Fifth Outline Level</a:t>
            </a:r>
          </a:p>
          <a:p>
            <a:pPr lvl="4"/>
            <a:r>
              <a:rPr lang="en-GB" altLang="es-ES"/>
              <a:t>Sixth Outline Level</a:t>
            </a:r>
          </a:p>
          <a:p>
            <a:pPr lvl="4"/>
            <a:r>
              <a:rPr lang="en-GB" altLang="es-ES"/>
              <a:t>Seventh Outline Level</a:t>
            </a:r>
          </a:p>
          <a:p>
            <a:pPr lvl="4"/>
            <a:r>
              <a:rPr lang="en-GB" altLang="es-ES"/>
              <a:t>Eighth Outline Level</a:t>
            </a:r>
          </a:p>
          <a:p>
            <a:pPr lvl="4"/>
            <a:r>
              <a:rPr lang="en-GB" altLang="es-ES"/>
              <a:t>Ninth Outline Level</a:t>
            </a: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6985000"/>
            <a:ext cx="4810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1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7"/>
          <p:cNvSpPr txBox="1">
            <a:spLocks noChangeArrowheads="1"/>
          </p:cNvSpPr>
          <p:nvPr/>
        </p:nvSpPr>
        <p:spPr bwMode="auto">
          <a:xfrm rot="-600000">
            <a:off x="9291638" y="7123113"/>
            <a:ext cx="760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6048" rIns="0" bIns="0" anchor="ctr" anchorCtr="1"/>
          <a:lstStyle>
            <a:lvl1pPr eaLnBrk="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1pPr>
            <a:lvl2pPr eaLnBrk="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2pPr>
            <a:lvl3pPr eaLnBrk="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3pPr>
            <a:lvl4pPr eaLnBrk="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4pPr>
            <a:lvl5pPr eaLnBrk="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mincho" charset="0"/>
                <a:cs typeface="msmincho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E8189036-C378-4608-83C5-D14AA047AA08}" type="slidenum">
              <a:rPr lang="es-ES" altLang="es-ES" sz="1600" smtClean="0">
                <a:solidFill>
                  <a:srgbClr val="000000"/>
                </a:solidFill>
                <a:latin typeface="Arial Narrow" panose="020B0606020202030204" pitchFamily="34" charset="0"/>
              </a:rPr>
              <a:pPr eaLnBrk="1"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‹Nº›</a:t>
            </a:fld>
            <a:endParaRPr lang="es-ES" altLang="es-ES" sz="16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300"/>
            <a:ext cx="290671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449263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lack" pitchFamily="34" charset="0"/>
          <a:ea typeface="msmincho" charset="0"/>
          <a:cs typeface="msmincho" charset="0"/>
        </a:defRPr>
      </a:lvl2pPr>
      <a:lvl3pPr algn="r" defTabSz="449263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lack" pitchFamily="34" charset="0"/>
          <a:ea typeface="msmincho" charset="0"/>
          <a:cs typeface="msmincho" charset="0"/>
        </a:defRPr>
      </a:lvl3pPr>
      <a:lvl4pPr algn="r" defTabSz="449263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lack" pitchFamily="34" charset="0"/>
          <a:ea typeface="msmincho" charset="0"/>
          <a:cs typeface="msmincho" charset="0"/>
        </a:defRPr>
      </a:lvl4pPr>
      <a:lvl5pPr algn="r" defTabSz="449263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lack" pitchFamily="34" charset="0"/>
          <a:ea typeface="msmincho" charset="0"/>
          <a:cs typeface="msmincho" charset="0"/>
        </a:defRPr>
      </a:lvl5pPr>
      <a:lvl6pPr marL="2514600" indent="-228600" algn="r" defTabSz="449263" rtl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lack" pitchFamily="34" charset="0"/>
          <a:ea typeface="msmincho" charset="0"/>
          <a:cs typeface="msmincho" charset="0"/>
        </a:defRPr>
      </a:lvl6pPr>
      <a:lvl7pPr marL="2971800" indent="-228600" algn="r" defTabSz="449263" rtl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lack" pitchFamily="34" charset="0"/>
          <a:ea typeface="msmincho" charset="0"/>
          <a:cs typeface="msmincho" charset="0"/>
        </a:defRPr>
      </a:lvl7pPr>
      <a:lvl8pPr marL="3429000" indent="-228600" algn="r" defTabSz="449263" rtl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lack" pitchFamily="34" charset="0"/>
          <a:ea typeface="msmincho" charset="0"/>
          <a:cs typeface="msmincho" charset="0"/>
        </a:defRPr>
      </a:lvl8pPr>
      <a:lvl9pPr marL="3886200" indent="-228600" algn="r" defTabSz="449263" rtl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lack" pitchFamily="34" charset="0"/>
          <a:ea typeface="msmincho" charset="0"/>
          <a:cs typeface="msmincho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iadna.Fuertes@uv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8288" y="1079500"/>
            <a:ext cx="9548812" cy="6319838"/>
          </a:xfrm>
        </p:spPr>
        <p:txBody>
          <a:bodyPr tIns="42336" anchor="t"/>
          <a:lstStyle/>
          <a:p>
            <a:pPr marL="342900" indent="-342900" algn="ct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es-ES" sz="480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algn="ct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es-ES" sz="480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algn="ct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s-ES" sz="4800" b="1" dirty="0">
                <a:solidFill>
                  <a:srgbClr val="FF3366"/>
                </a:solidFill>
                <a:latin typeface="Arial" pitchFamily="34" charset="0"/>
              </a:rPr>
              <a:t>Fundamentos de informática</a:t>
            </a:r>
          </a:p>
          <a:p>
            <a:pPr marL="342900" indent="-342900" algn="ct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es-E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algn="ct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s-ES" sz="2800" dirty="0" err="1">
                <a:solidFill>
                  <a:srgbClr val="000000"/>
                </a:solidFill>
                <a:latin typeface="Arial" pitchFamily="34" charset="0"/>
              </a:rPr>
              <a:t>Universitat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s-ES" sz="2800" dirty="0" err="1">
                <a:solidFill>
                  <a:srgbClr val="000000"/>
                </a:solidFill>
                <a:latin typeface="Arial" pitchFamily="34" charset="0"/>
              </a:rPr>
              <a:t>València</a:t>
            </a:r>
            <a:endParaRPr lang="es-E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algn="ct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es-E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algn="ct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s-ES" sz="2800" dirty="0">
                <a:solidFill>
                  <a:srgbClr val="000000"/>
                </a:solidFill>
                <a:latin typeface="Arial" pitchFamily="34" charset="0"/>
                <a:hlinkClick r:id="rId3"/>
              </a:rPr>
              <a:t>vicente.cerveron@uv.es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Tipos de memoria (2/2)</a:t>
            </a:r>
          </a:p>
        </p:txBody>
      </p:sp>
      <p:grpSp>
        <p:nvGrpSpPr>
          <p:cNvPr id="44035" name="Group 2"/>
          <p:cNvGrpSpPr>
            <a:grpSpLocks/>
          </p:cNvGrpSpPr>
          <p:nvPr/>
        </p:nvGrpSpPr>
        <p:grpSpPr bwMode="auto">
          <a:xfrm>
            <a:off x="726181" y="1358900"/>
            <a:ext cx="9210675" cy="5089525"/>
            <a:chOff x="334" y="856"/>
            <a:chExt cx="5802" cy="3206"/>
          </a:xfrm>
        </p:grpSpPr>
        <p:grpSp>
          <p:nvGrpSpPr>
            <p:cNvPr id="44039" name="Group 3"/>
            <p:cNvGrpSpPr>
              <a:grpSpLocks/>
            </p:cNvGrpSpPr>
            <p:nvPr/>
          </p:nvGrpSpPr>
          <p:grpSpPr bwMode="auto">
            <a:xfrm>
              <a:off x="340" y="859"/>
              <a:ext cx="5790" cy="3199"/>
              <a:chOff x="340" y="859"/>
              <a:chExt cx="5790" cy="3199"/>
            </a:xfrm>
          </p:grpSpPr>
          <p:grpSp>
            <p:nvGrpSpPr>
              <p:cNvPr id="44041" name="Group 4"/>
              <p:cNvGrpSpPr>
                <a:grpSpLocks/>
              </p:cNvGrpSpPr>
              <p:nvPr/>
            </p:nvGrpSpPr>
            <p:grpSpPr bwMode="auto">
              <a:xfrm>
                <a:off x="340" y="859"/>
                <a:ext cx="1817" cy="901"/>
                <a:chOff x="340" y="859"/>
                <a:chExt cx="1817" cy="901"/>
              </a:xfrm>
            </p:grpSpPr>
            <p:sp>
              <p:nvSpPr>
                <p:cNvPr id="44075" name="Rectangle 5"/>
                <p:cNvSpPr>
                  <a:spLocks noChangeArrowheads="1"/>
                </p:cNvSpPr>
                <p:nvPr/>
              </p:nvSpPr>
              <p:spPr bwMode="auto">
                <a:xfrm>
                  <a:off x="422" y="859"/>
                  <a:ext cx="1655" cy="9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</a:pPr>
                  <a:r>
                    <a:rPr lang="es-ES" altLang="es-E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Tipo</a:t>
                  </a:r>
                </a:p>
              </p:txBody>
            </p:sp>
            <p:sp>
              <p:nvSpPr>
                <p:cNvPr id="44076" name="Rectangle 6"/>
                <p:cNvSpPr>
                  <a:spLocks noChangeArrowheads="1"/>
                </p:cNvSpPr>
                <p:nvPr/>
              </p:nvSpPr>
              <p:spPr bwMode="auto">
                <a:xfrm>
                  <a:off x="340" y="859"/>
                  <a:ext cx="1817" cy="901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s-ES" altLang="es-ES"/>
                </a:p>
              </p:txBody>
            </p:sp>
          </p:grpSp>
          <p:grpSp>
            <p:nvGrpSpPr>
              <p:cNvPr id="44042" name="Group 7"/>
              <p:cNvGrpSpPr>
                <a:grpSpLocks/>
              </p:cNvGrpSpPr>
              <p:nvPr/>
            </p:nvGrpSpPr>
            <p:grpSpPr bwMode="auto">
              <a:xfrm>
                <a:off x="2160" y="859"/>
                <a:ext cx="2294" cy="901"/>
                <a:chOff x="2160" y="859"/>
                <a:chExt cx="2294" cy="901"/>
              </a:xfrm>
            </p:grpSpPr>
            <p:sp>
              <p:nvSpPr>
                <p:cNvPr id="44073" name="Rectangle 8"/>
                <p:cNvSpPr>
                  <a:spLocks noChangeArrowheads="1"/>
                </p:cNvSpPr>
                <p:nvPr/>
              </p:nvSpPr>
              <p:spPr bwMode="auto">
                <a:xfrm>
                  <a:off x="2241" y="859"/>
                  <a:ext cx="2130" cy="9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</a:pPr>
                  <a:r>
                    <a:rPr lang="es-ES" altLang="es-E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Orden de magnitud</a:t>
                  </a:r>
                </a:p>
              </p:txBody>
            </p:sp>
            <p:sp>
              <p:nvSpPr>
                <p:cNvPr id="44074" name="Rectangle 9"/>
                <p:cNvSpPr>
                  <a:spLocks noChangeArrowheads="1"/>
                </p:cNvSpPr>
                <p:nvPr/>
              </p:nvSpPr>
              <p:spPr bwMode="auto">
                <a:xfrm>
                  <a:off x="2160" y="859"/>
                  <a:ext cx="2294" cy="901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s-ES" altLang="es-ES"/>
                </a:p>
              </p:txBody>
            </p:sp>
          </p:grpSp>
          <p:grpSp>
            <p:nvGrpSpPr>
              <p:cNvPr id="44043" name="Group 10"/>
              <p:cNvGrpSpPr>
                <a:grpSpLocks/>
              </p:cNvGrpSpPr>
              <p:nvPr/>
            </p:nvGrpSpPr>
            <p:grpSpPr bwMode="auto">
              <a:xfrm>
                <a:off x="4455" y="859"/>
                <a:ext cx="1675" cy="901"/>
                <a:chOff x="4455" y="859"/>
                <a:chExt cx="1675" cy="901"/>
              </a:xfrm>
            </p:grpSpPr>
            <p:sp>
              <p:nvSpPr>
                <p:cNvPr id="44071" name="Rectangle 11"/>
                <p:cNvSpPr>
                  <a:spLocks noChangeArrowheads="1"/>
                </p:cNvSpPr>
                <p:nvPr/>
              </p:nvSpPr>
              <p:spPr bwMode="auto">
                <a:xfrm>
                  <a:off x="4537" y="859"/>
                  <a:ext cx="1511" cy="9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</a:pPr>
                  <a:r>
                    <a:rPr lang="es-ES" altLang="es-E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Rapidez</a:t>
                  </a:r>
                </a:p>
              </p:txBody>
            </p:sp>
            <p:sp>
              <p:nvSpPr>
                <p:cNvPr id="44072" name="Rectangle 12"/>
                <p:cNvSpPr>
                  <a:spLocks noChangeArrowheads="1"/>
                </p:cNvSpPr>
                <p:nvPr/>
              </p:nvSpPr>
              <p:spPr bwMode="auto">
                <a:xfrm>
                  <a:off x="4455" y="859"/>
                  <a:ext cx="1675" cy="901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s-ES" altLang="es-ES"/>
                </a:p>
              </p:txBody>
            </p:sp>
          </p:grpSp>
          <p:grpSp>
            <p:nvGrpSpPr>
              <p:cNvPr id="44044" name="Group 13"/>
              <p:cNvGrpSpPr>
                <a:grpSpLocks/>
              </p:cNvGrpSpPr>
              <p:nvPr/>
            </p:nvGrpSpPr>
            <p:grpSpPr bwMode="auto">
              <a:xfrm>
                <a:off x="340" y="1761"/>
                <a:ext cx="1817" cy="574"/>
                <a:chOff x="340" y="1761"/>
                <a:chExt cx="1817" cy="574"/>
              </a:xfrm>
            </p:grpSpPr>
            <p:sp>
              <p:nvSpPr>
                <p:cNvPr id="44069" name="Rectangle 14"/>
                <p:cNvSpPr>
                  <a:spLocks noChangeArrowheads="1"/>
                </p:cNvSpPr>
                <p:nvPr/>
              </p:nvSpPr>
              <p:spPr bwMode="auto">
                <a:xfrm>
                  <a:off x="422" y="1761"/>
                  <a:ext cx="1655" cy="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</a:pPr>
                  <a:r>
                    <a:rPr lang="es-ES" altLang="es-ES" b="1">
                      <a:solidFill>
                        <a:srgbClr val="FF33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Registros</a:t>
                  </a:r>
                </a:p>
              </p:txBody>
            </p:sp>
            <p:sp>
              <p:nvSpPr>
                <p:cNvPr id="44070" name="Rectangle 15"/>
                <p:cNvSpPr>
                  <a:spLocks noChangeArrowheads="1"/>
                </p:cNvSpPr>
                <p:nvPr/>
              </p:nvSpPr>
              <p:spPr bwMode="auto">
                <a:xfrm>
                  <a:off x="340" y="1761"/>
                  <a:ext cx="1817" cy="57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s-ES" altLang="es-ES"/>
                </a:p>
              </p:txBody>
            </p:sp>
          </p:grpSp>
          <p:grpSp>
            <p:nvGrpSpPr>
              <p:cNvPr id="44045" name="Group 16"/>
              <p:cNvGrpSpPr>
                <a:grpSpLocks/>
              </p:cNvGrpSpPr>
              <p:nvPr/>
            </p:nvGrpSpPr>
            <p:grpSpPr bwMode="auto">
              <a:xfrm>
                <a:off x="2160" y="1761"/>
                <a:ext cx="2294" cy="574"/>
                <a:chOff x="2160" y="1761"/>
                <a:chExt cx="2294" cy="574"/>
              </a:xfrm>
            </p:grpSpPr>
            <p:sp>
              <p:nvSpPr>
                <p:cNvPr id="44067" name="Rectangle 17"/>
                <p:cNvSpPr>
                  <a:spLocks noChangeArrowheads="1"/>
                </p:cNvSpPr>
                <p:nvPr/>
              </p:nvSpPr>
              <p:spPr bwMode="auto">
                <a:xfrm>
                  <a:off x="2241" y="1761"/>
                  <a:ext cx="2130" cy="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</a:pPr>
                  <a:r>
                    <a:rPr lang="es-ES" altLang="es-ES" sz="36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Bytes</a:t>
                  </a:r>
                </a:p>
              </p:txBody>
            </p:sp>
            <p:sp>
              <p:nvSpPr>
                <p:cNvPr id="44068" name="Rectangle 18"/>
                <p:cNvSpPr>
                  <a:spLocks noChangeArrowheads="1"/>
                </p:cNvSpPr>
                <p:nvPr/>
              </p:nvSpPr>
              <p:spPr bwMode="auto">
                <a:xfrm>
                  <a:off x="2160" y="1761"/>
                  <a:ext cx="2294" cy="57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s-ES" altLang="es-ES"/>
                </a:p>
              </p:txBody>
            </p:sp>
          </p:grpSp>
          <p:grpSp>
            <p:nvGrpSpPr>
              <p:cNvPr id="44046" name="Group 19"/>
              <p:cNvGrpSpPr>
                <a:grpSpLocks/>
              </p:cNvGrpSpPr>
              <p:nvPr/>
            </p:nvGrpSpPr>
            <p:grpSpPr bwMode="auto">
              <a:xfrm>
                <a:off x="4455" y="1761"/>
                <a:ext cx="1675" cy="2297"/>
                <a:chOff x="4455" y="1761"/>
                <a:chExt cx="1675" cy="2297"/>
              </a:xfrm>
            </p:grpSpPr>
            <p:sp>
              <p:nvSpPr>
                <p:cNvPr id="44065" name="Rectangle 20"/>
                <p:cNvSpPr>
                  <a:spLocks noChangeArrowheads="1"/>
                </p:cNvSpPr>
                <p:nvPr/>
              </p:nvSpPr>
              <p:spPr bwMode="auto">
                <a:xfrm>
                  <a:off x="4537" y="1761"/>
                  <a:ext cx="1511" cy="2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</a:pPr>
                  <a:r>
                    <a:rPr lang="es-ES" altLang="es-ES" sz="2000">
                      <a:solidFill>
                        <a:srgbClr val="6666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s-ES" altLang="es-ES" sz="2000">
                      <a:solidFill>
                        <a:srgbClr val="666666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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s-ES" altLang="es-ES" sz="2000">
                      <a:solidFill>
                        <a:srgbClr val="666666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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s-ES" altLang="es-ES" sz="2000">
                      <a:solidFill>
                        <a:srgbClr val="666666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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s-ES" altLang="es-ES" sz="2000">
                      <a:solidFill>
                        <a:srgbClr val="6666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</a:p>
                <a:p>
                  <a:pPr algn="ctr">
                    <a:lnSpc>
                      <a:spcPct val="100000"/>
                    </a:lnSpc>
                  </a:pPr>
                  <a:endParaRPr lang="es-ES" altLang="es-ES" sz="2000">
                    <a:solidFill>
                      <a:srgbClr val="6666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066" name="Rectangle 21"/>
                <p:cNvSpPr>
                  <a:spLocks noChangeArrowheads="1"/>
                </p:cNvSpPr>
                <p:nvPr/>
              </p:nvSpPr>
              <p:spPr bwMode="auto">
                <a:xfrm>
                  <a:off x="4455" y="1761"/>
                  <a:ext cx="1675" cy="229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s-ES" altLang="es-ES"/>
                </a:p>
              </p:txBody>
            </p:sp>
          </p:grpSp>
          <p:grpSp>
            <p:nvGrpSpPr>
              <p:cNvPr id="44047" name="Group 22"/>
              <p:cNvGrpSpPr>
                <a:grpSpLocks/>
              </p:cNvGrpSpPr>
              <p:nvPr/>
            </p:nvGrpSpPr>
            <p:grpSpPr bwMode="auto">
              <a:xfrm>
                <a:off x="340" y="2336"/>
                <a:ext cx="1817" cy="574"/>
                <a:chOff x="340" y="2336"/>
                <a:chExt cx="1817" cy="574"/>
              </a:xfrm>
            </p:grpSpPr>
            <p:sp>
              <p:nvSpPr>
                <p:cNvPr id="44063" name="Rectangle 23"/>
                <p:cNvSpPr>
                  <a:spLocks noChangeArrowheads="1"/>
                </p:cNvSpPr>
                <p:nvPr/>
              </p:nvSpPr>
              <p:spPr bwMode="auto">
                <a:xfrm>
                  <a:off x="422" y="2336"/>
                  <a:ext cx="1655" cy="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</a:pPr>
                  <a:r>
                    <a:rPr lang="es-ES" altLang="es-ES" b="1">
                      <a:solidFill>
                        <a:srgbClr val="FF33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Caché</a:t>
                  </a:r>
                </a:p>
              </p:txBody>
            </p:sp>
            <p:sp>
              <p:nvSpPr>
                <p:cNvPr id="44064" name="Rectangle 24"/>
                <p:cNvSpPr>
                  <a:spLocks noChangeArrowheads="1"/>
                </p:cNvSpPr>
                <p:nvPr/>
              </p:nvSpPr>
              <p:spPr bwMode="auto">
                <a:xfrm>
                  <a:off x="340" y="2336"/>
                  <a:ext cx="1817" cy="57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s-ES" altLang="es-ES"/>
                </a:p>
              </p:txBody>
            </p:sp>
          </p:grpSp>
          <p:grpSp>
            <p:nvGrpSpPr>
              <p:cNvPr id="44048" name="Group 25"/>
              <p:cNvGrpSpPr>
                <a:grpSpLocks/>
              </p:cNvGrpSpPr>
              <p:nvPr/>
            </p:nvGrpSpPr>
            <p:grpSpPr bwMode="auto">
              <a:xfrm>
                <a:off x="2160" y="2336"/>
                <a:ext cx="2294" cy="574"/>
                <a:chOff x="2160" y="2336"/>
                <a:chExt cx="2294" cy="574"/>
              </a:xfrm>
            </p:grpSpPr>
            <p:sp>
              <p:nvSpPr>
                <p:cNvPr id="44061" name="Rectangle 26"/>
                <p:cNvSpPr>
                  <a:spLocks noChangeArrowheads="1"/>
                </p:cNvSpPr>
                <p:nvPr/>
              </p:nvSpPr>
              <p:spPr bwMode="auto">
                <a:xfrm>
                  <a:off x="2241" y="2336"/>
                  <a:ext cx="2130" cy="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</a:pPr>
                  <a:r>
                    <a:rPr lang="es-ES" altLang="es-ES" sz="36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Kb</a:t>
                  </a:r>
                </a:p>
              </p:txBody>
            </p:sp>
            <p:sp>
              <p:nvSpPr>
                <p:cNvPr id="44062" name="Rectangle 27"/>
                <p:cNvSpPr>
                  <a:spLocks noChangeArrowheads="1"/>
                </p:cNvSpPr>
                <p:nvPr/>
              </p:nvSpPr>
              <p:spPr bwMode="auto">
                <a:xfrm>
                  <a:off x="2160" y="2336"/>
                  <a:ext cx="2294" cy="57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s-ES" altLang="es-ES"/>
                </a:p>
              </p:txBody>
            </p:sp>
          </p:grpSp>
          <p:grpSp>
            <p:nvGrpSpPr>
              <p:cNvPr id="44049" name="Group 28"/>
              <p:cNvGrpSpPr>
                <a:grpSpLocks/>
              </p:cNvGrpSpPr>
              <p:nvPr/>
            </p:nvGrpSpPr>
            <p:grpSpPr bwMode="auto">
              <a:xfrm>
                <a:off x="340" y="2835"/>
                <a:ext cx="1817" cy="649"/>
                <a:chOff x="340" y="2835"/>
                <a:chExt cx="1817" cy="649"/>
              </a:xfrm>
            </p:grpSpPr>
            <p:sp>
              <p:nvSpPr>
                <p:cNvPr id="44059" name="Rectangle 29"/>
                <p:cNvSpPr>
                  <a:spLocks noChangeArrowheads="1"/>
                </p:cNvSpPr>
                <p:nvPr/>
              </p:nvSpPr>
              <p:spPr bwMode="auto">
                <a:xfrm>
                  <a:off x="422" y="2835"/>
                  <a:ext cx="1655" cy="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</a:pPr>
                  <a:r>
                    <a:rPr lang="es-ES" altLang="es-ES" b="1" dirty="0">
                      <a:solidFill>
                        <a:srgbClr val="FF33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Memoria principal</a:t>
                  </a:r>
                </a:p>
              </p:txBody>
            </p:sp>
            <p:sp>
              <p:nvSpPr>
                <p:cNvPr id="44060" name="Rectangle 30"/>
                <p:cNvSpPr>
                  <a:spLocks noChangeArrowheads="1"/>
                </p:cNvSpPr>
                <p:nvPr/>
              </p:nvSpPr>
              <p:spPr bwMode="auto">
                <a:xfrm>
                  <a:off x="340" y="2910"/>
                  <a:ext cx="1817" cy="57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s-ES" altLang="es-ES"/>
                </a:p>
              </p:txBody>
            </p:sp>
          </p:grpSp>
          <p:grpSp>
            <p:nvGrpSpPr>
              <p:cNvPr id="44050" name="Group 31"/>
              <p:cNvGrpSpPr>
                <a:grpSpLocks/>
              </p:cNvGrpSpPr>
              <p:nvPr/>
            </p:nvGrpSpPr>
            <p:grpSpPr bwMode="auto">
              <a:xfrm>
                <a:off x="2160" y="2910"/>
                <a:ext cx="2294" cy="574"/>
                <a:chOff x="2160" y="2910"/>
                <a:chExt cx="2294" cy="574"/>
              </a:xfrm>
            </p:grpSpPr>
            <p:sp>
              <p:nvSpPr>
                <p:cNvPr id="44057" name="Rectangle 32"/>
                <p:cNvSpPr>
                  <a:spLocks noChangeArrowheads="1"/>
                </p:cNvSpPr>
                <p:nvPr/>
              </p:nvSpPr>
              <p:spPr bwMode="auto">
                <a:xfrm>
                  <a:off x="2241" y="2910"/>
                  <a:ext cx="2130" cy="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</a:pPr>
                  <a:r>
                    <a:rPr lang="es-ES" altLang="es-ES" sz="3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Gb</a:t>
                  </a:r>
                </a:p>
              </p:txBody>
            </p:sp>
            <p:sp>
              <p:nvSpPr>
                <p:cNvPr id="44058" name="Rectangle 33"/>
                <p:cNvSpPr>
                  <a:spLocks noChangeArrowheads="1"/>
                </p:cNvSpPr>
                <p:nvPr/>
              </p:nvSpPr>
              <p:spPr bwMode="auto">
                <a:xfrm>
                  <a:off x="2160" y="2910"/>
                  <a:ext cx="2294" cy="57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s-ES" altLang="es-ES"/>
                </a:p>
              </p:txBody>
            </p:sp>
          </p:grpSp>
          <p:grpSp>
            <p:nvGrpSpPr>
              <p:cNvPr id="44051" name="Group 34"/>
              <p:cNvGrpSpPr>
                <a:grpSpLocks/>
              </p:cNvGrpSpPr>
              <p:nvPr/>
            </p:nvGrpSpPr>
            <p:grpSpPr bwMode="auto">
              <a:xfrm>
                <a:off x="340" y="3485"/>
                <a:ext cx="1817" cy="573"/>
                <a:chOff x="340" y="3485"/>
                <a:chExt cx="1817" cy="573"/>
              </a:xfrm>
            </p:grpSpPr>
            <p:sp>
              <p:nvSpPr>
                <p:cNvPr id="44055" name="Rectangle 35"/>
                <p:cNvSpPr>
                  <a:spLocks noChangeArrowheads="1"/>
                </p:cNvSpPr>
                <p:nvPr/>
              </p:nvSpPr>
              <p:spPr bwMode="auto">
                <a:xfrm>
                  <a:off x="422" y="3559"/>
                  <a:ext cx="1655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</a:pPr>
                  <a:r>
                    <a:rPr lang="es-ES" altLang="es-ES" b="1" dirty="0">
                      <a:solidFill>
                        <a:srgbClr val="FF33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Discos</a:t>
                  </a:r>
                </a:p>
              </p:txBody>
            </p:sp>
            <p:sp>
              <p:nvSpPr>
                <p:cNvPr id="44056" name="Rectangle 36"/>
                <p:cNvSpPr>
                  <a:spLocks noChangeArrowheads="1"/>
                </p:cNvSpPr>
                <p:nvPr/>
              </p:nvSpPr>
              <p:spPr bwMode="auto">
                <a:xfrm>
                  <a:off x="340" y="3485"/>
                  <a:ext cx="1817" cy="57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s-ES" altLang="es-ES"/>
                </a:p>
              </p:txBody>
            </p:sp>
          </p:grpSp>
          <p:grpSp>
            <p:nvGrpSpPr>
              <p:cNvPr id="44052" name="Group 37"/>
              <p:cNvGrpSpPr>
                <a:grpSpLocks/>
              </p:cNvGrpSpPr>
              <p:nvPr/>
            </p:nvGrpSpPr>
            <p:grpSpPr bwMode="auto">
              <a:xfrm>
                <a:off x="2160" y="3485"/>
                <a:ext cx="2294" cy="573"/>
                <a:chOff x="2160" y="3485"/>
                <a:chExt cx="2294" cy="573"/>
              </a:xfrm>
            </p:grpSpPr>
            <p:sp>
              <p:nvSpPr>
                <p:cNvPr id="44053" name="Rectangle 38"/>
                <p:cNvSpPr>
                  <a:spLocks noChangeArrowheads="1"/>
                </p:cNvSpPr>
                <p:nvPr/>
              </p:nvSpPr>
              <p:spPr bwMode="auto">
                <a:xfrm>
                  <a:off x="2241" y="3485"/>
                  <a:ext cx="2130" cy="5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mincho" charset="0"/>
                      <a:cs typeface="msmincho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</a:pPr>
                  <a:r>
                    <a:rPr lang="es-ES" altLang="es-ES" sz="3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Tb</a:t>
                  </a:r>
                </a:p>
              </p:txBody>
            </p:sp>
            <p:sp>
              <p:nvSpPr>
                <p:cNvPr id="44054" name="Rectangle 39"/>
                <p:cNvSpPr>
                  <a:spLocks noChangeArrowheads="1"/>
                </p:cNvSpPr>
                <p:nvPr/>
              </p:nvSpPr>
              <p:spPr bwMode="auto">
                <a:xfrm>
                  <a:off x="2160" y="3485"/>
                  <a:ext cx="2294" cy="57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s-ES" altLang="es-ES"/>
                </a:p>
              </p:txBody>
            </p:sp>
          </p:grpSp>
        </p:grpSp>
        <p:sp>
          <p:nvSpPr>
            <p:cNvPr id="44040" name="Rectangle 40"/>
            <p:cNvSpPr>
              <a:spLocks noChangeArrowheads="1"/>
            </p:cNvSpPr>
            <p:nvPr/>
          </p:nvSpPr>
          <p:spPr bwMode="auto">
            <a:xfrm>
              <a:off x="334" y="856"/>
              <a:ext cx="5802" cy="3206"/>
            </a:xfrm>
            <a:prstGeom prst="rect">
              <a:avLst/>
            </a:prstGeom>
            <a:noFill/>
            <a:ln w="79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/>
            </a:p>
          </p:txBody>
        </p:sp>
      </p:grpSp>
      <p:sp>
        <p:nvSpPr>
          <p:cNvPr id="44036" name="AutoShape 41"/>
          <p:cNvSpPr>
            <a:spLocks noChangeArrowheads="1"/>
          </p:cNvSpPr>
          <p:nvPr/>
        </p:nvSpPr>
        <p:spPr bwMode="auto">
          <a:xfrm>
            <a:off x="8288982" y="2935288"/>
            <a:ext cx="639762" cy="3278187"/>
          </a:xfrm>
          <a:prstGeom prst="upArrow">
            <a:avLst>
              <a:gd name="adj1" fmla="val 50000"/>
              <a:gd name="adj2" fmla="val 128102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44037" name="Text Box 42"/>
          <p:cNvSpPr txBox="1">
            <a:spLocks noChangeArrowheads="1"/>
          </p:cNvSpPr>
          <p:nvPr/>
        </p:nvSpPr>
        <p:spPr bwMode="auto">
          <a:xfrm>
            <a:off x="7526338" y="2935288"/>
            <a:ext cx="422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200" rIns="0" bIns="0"/>
          <a:lstStyle/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4038" name="Text Box 43"/>
          <p:cNvSpPr txBox="1">
            <a:spLocks noChangeArrowheads="1"/>
          </p:cNvSpPr>
          <p:nvPr/>
        </p:nvSpPr>
        <p:spPr bwMode="auto">
          <a:xfrm>
            <a:off x="7526338" y="5743575"/>
            <a:ext cx="422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200" rIns="0" bIns="0"/>
          <a:lstStyle/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2" name="Abrir llave 1"/>
          <p:cNvSpPr/>
          <p:nvPr/>
        </p:nvSpPr>
        <p:spPr bwMode="auto">
          <a:xfrm>
            <a:off x="359791" y="2794001"/>
            <a:ext cx="353689" cy="273685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Abrir llave 45"/>
          <p:cNvSpPr/>
          <p:nvPr/>
        </p:nvSpPr>
        <p:spPr bwMode="auto">
          <a:xfrm>
            <a:off x="359792" y="5530851"/>
            <a:ext cx="353689" cy="91328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-100053" y="3689339"/>
            <a:ext cx="553998" cy="9461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volátil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-72256" y="5436021"/>
            <a:ext cx="553998" cy="12961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no volátil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377825" y="0"/>
            <a:ext cx="960278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Proceso de ejecución de un programa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/>
          <a:lstStyle/>
          <a:p>
            <a:pPr marL="431800" indent="-323850" eaLnBrk="1">
              <a:spcAft>
                <a:spcPts val="2838"/>
              </a:spcAft>
              <a:buFont typeface="Times New Roman" pitchFamily="18" charset="0"/>
              <a:buAutoNum type="alphaU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/>
              <a:t> Se </a:t>
            </a:r>
            <a:r>
              <a:rPr lang="es-ES" altLang="es-ES" dirty="0">
                <a:solidFill>
                  <a:srgbClr val="FF3366"/>
                </a:solidFill>
              </a:rPr>
              <a:t>carga una instrucción</a:t>
            </a:r>
            <a:r>
              <a:rPr lang="es-ES" altLang="es-ES" dirty="0"/>
              <a:t> desde la memoria a la U.C. (y se incrementa el contador del programa) </a:t>
            </a:r>
          </a:p>
          <a:p>
            <a:pPr marL="431800" indent="-323850" eaLnBrk="1">
              <a:spcAft>
                <a:spcPts val="2838"/>
              </a:spcAft>
              <a:buFont typeface="Times New Roman" pitchFamily="18" charset="0"/>
              <a:buAutoNum type="alphaU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/>
              <a:t> La unidad de control </a:t>
            </a:r>
            <a:r>
              <a:rPr lang="es-ES" altLang="es-ES" dirty="0">
                <a:solidFill>
                  <a:srgbClr val="FF3366"/>
                </a:solidFill>
              </a:rPr>
              <a:t>interpreta la instrucción</a:t>
            </a:r>
            <a:r>
              <a:rPr lang="es-ES" altLang="es-ES" dirty="0"/>
              <a:t> y la ejecuta: </a:t>
            </a:r>
          </a:p>
          <a:p>
            <a:pPr marL="863600" lvl="1" indent="-287338" eaLnBrk="1">
              <a:spcAft>
                <a:spcPts val="2838"/>
              </a:spcAft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/>
              <a:t> </a:t>
            </a:r>
            <a:r>
              <a:rPr lang="es-ES" altLang="es-ES" u="sng" dirty="0"/>
              <a:t>Busca</a:t>
            </a:r>
            <a:r>
              <a:rPr lang="es-ES" altLang="es-ES" dirty="0"/>
              <a:t> información en la memoria y la lleva a la CPU</a:t>
            </a:r>
          </a:p>
          <a:p>
            <a:pPr marL="863600" lvl="1" indent="-287338" eaLnBrk="1">
              <a:spcAft>
                <a:spcPts val="2838"/>
              </a:spcAft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/>
              <a:t> </a:t>
            </a:r>
            <a:r>
              <a:rPr lang="es-ES" altLang="es-ES" u="sng" dirty="0"/>
              <a:t>Ejecuta</a:t>
            </a:r>
            <a:r>
              <a:rPr lang="es-ES" altLang="es-ES" dirty="0"/>
              <a:t> la instrucción</a:t>
            </a:r>
          </a:p>
          <a:p>
            <a:pPr marL="863600" lvl="1" indent="-287338" eaLnBrk="1">
              <a:spcAft>
                <a:spcPts val="2838"/>
              </a:spcAft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/>
              <a:t> </a:t>
            </a:r>
            <a:r>
              <a:rPr lang="es-ES" altLang="es-ES" u="sng" dirty="0"/>
              <a:t>Pone</a:t>
            </a:r>
            <a:r>
              <a:rPr lang="es-ES" altLang="es-ES" dirty="0"/>
              <a:t> el resultado de la instrucción en la memoria</a:t>
            </a:r>
          </a:p>
          <a:p>
            <a:pPr marL="431800" indent="-323850" eaLnBrk="1">
              <a:spcAft>
                <a:spcPts val="2838"/>
              </a:spcAft>
              <a:buFont typeface="Times New Roman" pitchFamily="18" charset="0"/>
              <a:buAutoNum type="alphaU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/>
              <a:t> Si no ha terminado el programa, </a:t>
            </a:r>
            <a:r>
              <a:rPr lang="es-ES" altLang="es-ES" dirty="0">
                <a:solidFill>
                  <a:srgbClr val="FF3366"/>
                </a:solidFill>
              </a:rPr>
              <a:t>volver a </a:t>
            </a:r>
            <a:r>
              <a:rPr lang="es-ES" altLang="es-ES" dirty="0" err="1">
                <a:solidFill>
                  <a:srgbClr val="FF3366"/>
                </a:solidFill>
              </a:rPr>
              <a:t>A</a:t>
            </a:r>
            <a:endParaRPr lang="es-ES" altLang="es-ES" dirty="0">
              <a:solidFill>
                <a:srgbClr val="FF33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Buses y señales de control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Las unidades funcionales se comunican mediante buses: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Bus de datos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Bus de direcciones</a:t>
            </a:r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Habitualmente existe un tercer </a:t>
            </a:r>
            <a:r>
              <a:rPr lang="es-ES" altLang="es-ES">
                <a:solidFill>
                  <a:srgbClr val="FF3366"/>
                </a:solidFill>
              </a:rPr>
              <a:t>bus de control</a:t>
            </a:r>
            <a:r>
              <a:rPr lang="es-ES" altLang="es-ES"/>
              <a:t>, que se encarga de transmitir las señales de control y sincronización generadas por la unidad de control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4360863"/>
            <a:ext cx="6858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0763A-ED24-43CD-8119-F19CF191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de </a:t>
            </a:r>
            <a:r>
              <a:rPr lang="es-ES" dirty="0" err="1"/>
              <a:t>pr</a:t>
            </a:r>
            <a:r>
              <a:rPr lang="es-ES" dirty="0"/>
              <a:t>. en lenguaje máquina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24DC01E-5BB9-474D-97AC-94D5CF7FF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288" y="899518"/>
            <a:ext cx="9547225" cy="5727368"/>
          </a:xfrm>
        </p:spPr>
      </p:pic>
    </p:spTree>
    <p:extLst>
      <p:ext uri="{BB962C8B-B14F-4D97-AF65-F5344CB8AC3E}">
        <p14:creationId xmlns:p14="http://schemas.microsoft.com/office/powerpoint/2010/main" val="2739272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0763A-ED24-43CD-8119-F19CF191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de </a:t>
            </a:r>
            <a:r>
              <a:rPr lang="es-ES" dirty="0" err="1"/>
              <a:t>pr</a:t>
            </a:r>
            <a:r>
              <a:rPr lang="es-ES" dirty="0"/>
              <a:t>. en lenguaje máquina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35E21-8881-456A-9C39-F461BD1C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B3C374-A2B0-4108-9FBA-F4539743D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3" y="899517"/>
            <a:ext cx="9671744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7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Guión del tema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 tIns="0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>
                <a:solidFill>
                  <a:srgbClr val="B3B3B3"/>
                </a:solidFill>
              </a:rPr>
              <a:t>Conceptos básicos</a:t>
            </a:r>
          </a:p>
          <a:p>
            <a:pPr marL="431800" indent="-323850" eaLnBrk="1">
              <a:lnSpc>
                <a:spcPct val="187000"/>
              </a:lnSpc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>
                <a:solidFill>
                  <a:srgbClr val="FF3366"/>
                </a:solidFill>
              </a:rPr>
              <a:t>El sistema operativo</a:t>
            </a:r>
          </a:p>
          <a:p>
            <a:pPr marL="431800" indent="-323850" eaLnBrk="1">
              <a:lnSpc>
                <a:spcPct val="187000"/>
              </a:lnSpc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/>
              <a:t>Conceptos básicos de algoritmos y programas</a:t>
            </a:r>
            <a:endParaRPr lang="es-ES" alt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Definición de Sistema Operativo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6881812" cy="6319838"/>
          </a:xfrm>
        </p:spPr>
        <p:txBody>
          <a:bodyPr tIns="24695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altLang="es-ES" sz="2800"/>
              <a:t>El </a:t>
            </a:r>
            <a:r>
              <a:rPr lang="es-ES" altLang="es-ES" sz="2800">
                <a:solidFill>
                  <a:srgbClr val="FF3366"/>
                </a:solidFill>
              </a:rPr>
              <a:t>Sistema Operativo</a:t>
            </a:r>
            <a:r>
              <a:rPr lang="es-ES" altLang="es-ES" sz="2800"/>
              <a:t> (SO) es el conjunto de programas que administran los recursos del ordenador y permiten la comunicación con el usuario mediante una determinada </a:t>
            </a:r>
            <a:r>
              <a:rPr lang="es-ES" altLang="es-ES" sz="2800">
                <a:solidFill>
                  <a:srgbClr val="FF3366"/>
                </a:solidFill>
              </a:rPr>
              <a:t>interfaz</a:t>
            </a:r>
            <a:r>
              <a:rPr lang="es-ES" altLang="es-ES" sz="2800"/>
              <a:t>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s-ES" altLang="es-ES" sz="28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altLang="es-ES" sz="2800">
                <a:solidFill>
                  <a:srgbClr val="FF3366"/>
                </a:solidFill>
              </a:rPr>
              <a:t>Interfaz de usuario</a:t>
            </a:r>
            <a:r>
              <a:rPr lang="es-ES" altLang="es-ES" sz="2800"/>
              <a:t>: Mecanismo mediante el que el usuario establece la comunicación con el ordenador: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altLang="es-ES"/>
              <a:t>Interfaz </a:t>
            </a:r>
            <a:r>
              <a:rPr lang="es-ES" altLang="es-ES">
                <a:solidFill>
                  <a:srgbClr val="FF3366"/>
                </a:solidFill>
              </a:rPr>
              <a:t>textual</a:t>
            </a:r>
            <a:r>
              <a:rPr lang="es-ES" altLang="es-ES"/>
              <a:t>: introducción de comandos de texto en la “línea de comandos” (p. ej. MS­DOS, UNIX).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altLang="es-ES"/>
              <a:t>Interfaz </a:t>
            </a:r>
            <a:r>
              <a:rPr lang="es-ES" altLang="es-ES">
                <a:solidFill>
                  <a:srgbClr val="FF3366"/>
                </a:solidFill>
              </a:rPr>
              <a:t>gráfica</a:t>
            </a:r>
            <a:r>
              <a:rPr lang="es-ES" altLang="es-ES"/>
              <a:t>: entornos de ventanas (p. ej. Windows, Mac i Linux). </a:t>
            </a:r>
          </a:p>
        </p:txBody>
      </p:sp>
      <p:sp>
        <p:nvSpPr>
          <p:cNvPr id="52228" name="AutoShape 3"/>
          <p:cNvSpPr>
            <a:spLocks noChangeArrowheads="1"/>
          </p:cNvSpPr>
          <p:nvPr/>
        </p:nvSpPr>
        <p:spPr bwMode="auto">
          <a:xfrm>
            <a:off x="7464425" y="5299075"/>
            <a:ext cx="2459038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21168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400"/>
              <a:t>Red de </a:t>
            </a:r>
          </a:p>
          <a:p>
            <a:pPr algn="ctr" eaLnBrk="1"/>
            <a:r>
              <a:rPr lang="es-ES" altLang="es-ES" sz="2400"/>
              <a:t>computadores</a:t>
            </a:r>
          </a:p>
        </p:txBody>
      </p:sp>
      <p:sp>
        <p:nvSpPr>
          <p:cNvPr id="52229" name="AutoShape 4"/>
          <p:cNvSpPr>
            <a:spLocks noChangeArrowheads="1"/>
          </p:cNvSpPr>
          <p:nvPr/>
        </p:nvSpPr>
        <p:spPr bwMode="auto">
          <a:xfrm>
            <a:off x="7464425" y="3895725"/>
            <a:ext cx="2459038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21168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400"/>
              <a:t>Hardware</a:t>
            </a:r>
          </a:p>
        </p:txBody>
      </p:sp>
      <p:sp>
        <p:nvSpPr>
          <p:cNvPr id="52230" name="AutoShape 5"/>
          <p:cNvSpPr>
            <a:spLocks noChangeArrowheads="1"/>
          </p:cNvSpPr>
          <p:nvPr/>
        </p:nvSpPr>
        <p:spPr bwMode="auto">
          <a:xfrm>
            <a:off x="7464425" y="1387475"/>
            <a:ext cx="2459038" cy="21177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21168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400"/>
              <a:t>Software</a:t>
            </a:r>
          </a:p>
          <a:p>
            <a:pPr algn="ctr" eaLnBrk="1"/>
            <a:endParaRPr lang="es-ES" altLang="es-ES" sz="2400"/>
          </a:p>
          <a:p>
            <a:pPr algn="ctr" eaLnBrk="1"/>
            <a:endParaRPr lang="es-ES" altLang="es-ES" sz="2400"/>
          </a:p>
          <a:p>
            <a:pPr algn="ctr" eaLnBrk="1"/>
            <a:endParaRPr lang="es-ES" altLang="es-ES" sz="2400"/>
          </a:p>
          <a:p>
            <a:pPr algn="ctr" eaLnBrk="1"/>
            <a:endParaRPr lang="es-ES" altLang="es-ES" sz="2400"/>
          </a:p>
          <a:p>
            <a:pPr algn="ctr" eaLnBrk="1"/>
            <a:endParaRPr lang="es-ES" altLang="es-ES" sz="2400"/>
          </a:p>
        </p:txBody>
      </p:sp>
      <p:cxnSp>
        <p:nvCxnSpPr>
          <p:cNvPr id="52231" name="AutoShape 6"/>
          <p:cNvCxnSpPr>
            <a:cxnSpLocks noChangeShapeType="1"/>
            <a:stCxn id="52230" idx="2"/>
            <a:endCxn id="52229" idx="0"/>
          </p:cNvCxnSpPr>
          <p:nvPr/>
        </p:nvCxnSpPr>
        <p:spPr bwMode="auto">
          <a:xfrm>
            <a:off x="8693150" y="3505200"/>
            <a:ext cx="1588" cy="390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2" name="AutoShape 7"/>
          <p:cNvCxnSpPr>
            <a:cxnSpLocks noChangeShapeType="1"/>
            <a:stCxn id="52229" idx="2"/>
            <a:endCxn id="52228" idx="0"/>
          </p:cNvCxnSpPr>
          <p:nvPr/>
        </p:nvCxnSpPr>
        <p:spPr bwMode="auto">
          <a:xfrm>
            <a:off x="8693150" y="4733925"/>
            <a:ext cx="1588" cy="565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3" name="Rectangle 8"/>
          <p:cNvSpPr>
            <a:spLocks noChangeArrowheads="1"/>
          </p:cNvSpPr>
          <p:nvPr/>
        </p:nvSpPr>
        <p:spPr bwMode="auto">
          <a:xfrm>
            <a:off x="7631113" y="2982913"/>
            <a:ext cx="2122487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176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000"/>
              <a:t>Sistema operativo</a:t>
            </a:r>
          </a:p>
        </p:txBody>
      </p:sp>
      <p:sp>
        <p:nvSpPr>
          <p:cNvPr id="52234" name="AutoShape 9"/>
          <p:cNvSpPr>
            <a:spLocks noChangeArrowheads="1"/>
          </p:cNvSpPr>
          <p:nvPr/>
        </p:nvSpPr>
        <p:spPr bwMode="auto">
          <a:xfrm>
            <a:off x="7726363" y="1784350"/>
            <a:ext cx="1976437" cy="881063"/>
          </a:xfrm>
          <a:prstGeom prst="flowChartMultidocument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176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000"/>
              <a:t>Aplicaciones</a:t>
            </a:r>
          </a:p>
        </p:txBody>
      </p:sp>
      <p:cxnSp>
        <p:nvCxnSpPr>
          <p:cNvPr id="52235" name="AutoShape 10"/>
          <p:cNvCxnSpPr>
            <a:cxnSpLocks noChangeShapeType="1"/>
            <a:stCxn id="52234" idx="2"/>
            <a:endCxn id="52233" idx="0"/>
          </p:cNvCxnSpPr>
          <p:nvPr/>
        </p:nvCxnSpPr>
        <p:spPr bwMode="auto">
          <a:xfrm flipH="1">
            <a:off x="8693150" y="2597150"/>
            <a:ext cx="20638" cy="387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Funciones del SO (1/2)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Las </a:t>
            </a:r>
            <a:r>
              <a:rPr lang="es-ES" altLang="es-ES">
                <a:solidFill>
                  <a:srgbClr val="FF3366"/>
                </a:solidFill>
              </a:rPr>
              <a:t>funciones fundamentales</a:t>
            </a:r>
            <a:r>
              <a:rPr lang="es-ES" altLang="es-ES"/>
              <a:t> del SO son: 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Comunicar los diferentes elementos del ordenador.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Relacionar al usuario con la máquina.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Optimizar al máximo los recursos del sistema.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Funciones concretas: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Administración y control de los dispositivos periféricos. Ej: monitores, impresoras, discos...</a:t>
            </a:r>
          </a:p>
          <a:p>
            <a:pPr marL="1295400" lvl="2" indent="-215900" eaLnBrk="1">
              <a:buSzPct val="45000"/>
              <a:buFont typeface="Wingdings" panose="05000000000000000000" pitchFamily="2" charset="2"/>
              <a:buChar char="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i="1">
                <a:solidFill>
                  <a:srgbClr val="FF3366"/>
                </a:solidFill>
              </a:rPr>
              <a:t>Drivers</a:t>
            </a:r>
            <a:r>
              <a:rPr lang="es-ES" altLang="es-ES"/>
              <a:t> o controladores.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altLang="es-ES" sz="280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Gestión de múltiples tareas o procesos (</a:t>
            </a:r>
            <a:r>
              <a:rPr lang="es-ES" altLang="es-ES">
                <a:solidFill>
                  <a:srgbClr val="FF3366"/>
                </a:solidFill>
              </a:rPr>
              <a:t>multitarea </a:t>
            </a:r>
            <a:r>
              <a:rPr lang="es-ES" altLang="es-ES"/>
              <a:t>o</a:t>
            </a:r>
            <a:r>
              <a:rPr lang="es-ES" altLang="es-ES">
                <a:solidFill>
                  <a:srgbClr val="FF3366"/>
                </a:solidFill>
              </a:rPr>
              <a:t> multiproceso</a:t>
            </a:r>
            <a:r>
              <a:rPr lang="es-ES" altLang="es-ES"/>
              <a:t>).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altLang="es-ES" sz="280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Administración de </a:t>
            </a:r>
            <a:r>
              <a:rPr lang="es-ES" altLang="es-ES">
                <a:solidFill>
                  <a:srgbClr val="FF3366"/>
                </a:solidFill>
              </a:rPr>
              <a:t>memoria</a:t>
            </a:r>
            <a:r>
              <a:rPr lang="es-ES" altLang="es-ES"/>
              <a:t>: Un mundo de procesos...</a:t>
            </a:r>
          </a:p>
          <a:p>
            <a:pPr marL="1295400" lvl="2" indent="-215900" eaLnBrk="1">
              <a:buSzPct val="45000"/>
              <a:buFont typeface="Wingdings" panose="05000000000000000000" pitchFamily="2" charset="2"/>
              <a:buChar char="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Memoria virtual.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Funcions del SO (2/2)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Funciones concretas</a:t>
            </a:r>
            <a:r>
              <a:rPr lang="es-ES" altLang="es-ES"/>
              <a:t>: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Planificación, inicio y supervisión de los </a:t>
            </a:r>
            <a:r>
              <a:rPr lang="es-ES" altLang="es-ES">
                <a:solidFill>
                  <a:srgbClr val="FF3366"/>
                </a:solidFill>
              </a:rPr>
              <a:t>programas</a:t>
            </a:r>
            <a:r>
              <a:rPr lang="es-ES" altLang="es-ES"/>
              <a:t>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altLang="es-ES" sz="280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Gestión de </a:t>
            </a:r>
            <a:r>
              <a:rPr lang="es-ES" altLang="es-ES">
                <a:solidFill>
                  <a:srgbClr val="FF3366"/>
                </a:solidFill>
              </a:rPr>
              <a:t>almacenamiento</a:t>
            </a:r>
            <a:r>
              <a:rPr lang="es-ES" altLang="es-ES"/>
              <a:t>: Mantenimiento del sistema de archivos.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altLang="es-ES" sz="280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Control de </a:t>
            </a:r>
            <a:r>
              <a:rPr lang="es-ES" altLang="es-ES">
                <a:solidFill>
                  <a:srgbClr val="FF3366"/>
                </a:solidFill>
              </a:rPr>
              <a:t>errores</a:t>
            </a:r>
            <a:r>
              <a:rPr lang="es-ES" altLang="es-ES"/>
              <a:t> del sistema.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altLang="es-ES" sz="280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Coordinación de las </a:t>
            </a:r>
            <a:r>
              <a:rPr lang="es-ES" altLang="es-ES">
                <a:solidFill>
                  <a:srgbClr val="FF3366"/>
                </a:solidFill>
              </a:rPr>
              <a:t>comunicaciones</a:t>
            </a:r>
            <a:r>
              <a:rPr lang="es-ES" altLang="es-ES"/>
              <a:t> en red.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altLang="es-ES" sz="280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Gestión de múltiples usuarios (</a:t>
            </a:r>
            <a:r>
              <a:rPr lang="es-ES" altLang="es-ES">
                <a:solidFill>
                  <a:srgbClr val="FF3366"/>
                </a:solidFill>
              </a:rPr>
              <a:t>multiusuario</a:t>
            </a:r>
            <a:r>
              <a:rPr lang="es-ES" altLang="es-ES"/>
              <a:t>).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altLang="es-ES" sz="28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El SO no descansa </a:t>
            </a:r>
            <a:r>
              <a:rPr lang="es-ES" altLang="es-ES">
                <a:solidFill>
                  <a:srgbClr val="FF3366"/>
                </a:solidFill>
              </a:rPr>
              <a:t>nunca!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Características deseables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Eficiencia:</a:t>
            </a:r>
            <a:r>
              <a:rPr lang="es-ES" altLang="es-ES"/>
              <a:t> Rapidez en las tareas.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Fiabilidad:</a:t>
            </a:r>
            <a:r>
              <a:rPr lang="es-ES" altLang="es-ES"/>
              <a:t> Ejecución sin fallos ni errores.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Interfaz</a:t>
            </a:r>
            <a:r>
              <a:rPr lang="es-ES" altLang="es-ES"/>
              <a:t> hombre-máquina.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Facilidad</a:t>
            </a:r>
            <a:r>
              <a:rPr lang="es-ES" altLang="es-ES"/>
              <a:t> de uso y de mantenimiento.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Compatibilidad</a:t>
            </a:r>
            <a:r>
              <a:rPr lang="es-ES" altLang="es-ES"/>
              <a:t> con otros sistemas.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Tamaño</a:t>
            </a:r>
            <a:r>
              <a:rPr lang="es-ES" altLang="es-ES"/>
              <a:t> reducido: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Últimamente es más importante la facilidad de uso por parte del usuario.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9359900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Concepto de informática y ordenador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/>
          <a:lstStyle/>
          <a:p>
            <a:pPr marL="431800" indent="-323850" eaLnBrk="1">
              <a:spcAft>
                <a:spcPts val="2275"/>
              </a:spcAft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Informática = </a:t>
            </a:r>
            <a:r>
              <a:rPr lang="es-ES" altLang="es-ES">
                <a:solidFill>
                  <a:srgbClr val="FF3366"/>
                </a:solidFill>
              </a:rPr>
              <a:t>INFOR</a:t>
            </a:r>
            <a:r>
              <a:rPr lang="es-ES" altLang="es-ES"/>
              <a:t>mación + auto</a:t>
            </a:r>
            <a:r>
              <a:rPr lang="es-ES" altLang="es-ES">
                <a:solidFill>
                  <a:srgbClr val="FF3366"/>
                </a:solidFill>
              </a:rPr>
              <a:t>MÁTICA</a:t>
            </a:r>
            <a:r>
              <a:rPr lang="es-ES" altLang="es-ES"/>
              <a:t>.</a:t>
            </a:r>
          </a:p>
          <a:p>
            <a:pPr marL="431800" indent="-323850" eaLnBrk="1">
              <a:spcAft>
                <a:spcPts val="2275"/>
              </a:spcAft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Informática: </a:t>
            </a:r>
            <a:r>
              <a:rPr lang="es-ES" altLang="es-ES"/>
              <a:t>disciplina científica encargada del tratamiento de la información mediante métodos automáticos.</a:t>
            </a:r>
          </a:p>
          <a:p>
            <a:pPr marL="431800" indent="-323850" eaLnBrk="1">
              <a:spcAft>
                <a:spcPts val="2275"/>
              </a:spcAft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Ordenador / Computador:</a:t>
            </a:r>
            <a:r>
              <a:rPr lang="es-ES" altLang="es-ES"/>
              <a:t> dispositivo electrónico digital programable capaz de almacenar, recuperar y procesar información.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709613" y="5084763"/>
            <a:ext cx="8478837" cy="2241550"/>
            <a:chOff x="447" y="3203"/>
            <a:chExt cx="5341" cy="1412"/>
          </a:xfrm>
        </p:grpSpPr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2072" y="4014"/>
              <a:ext cx="1608" cy="453"/>
            </a:xfrm>
            <a:prstGeom prst="rect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66960" rIns="90000" bIns="46800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9pPr>
            </a:lstStyle>
            <a:p>
              <a:pPr algn="ctr" eaLnBrk="1">
                <a:lnSpc>
                  <a:spcPct val="95000"/>
                </a:lnSpc>
              </a:pPr>
              <a:r>
                <a:rPr lang="en-GB" altLang="es-ES">
                  <a:latin typeface="Times New Roman" panose="02020603050405020304" pitchFamily="18" charset="0"/>
                </a:rPr>
                <a:t>Procesamiento</a:t>
              </a:r>
            </a:p>
          </p:txBody>
        </p:sp>
        <p:sp>
          <p:nvSpPr>
            <p:cNvPr id="7174" name="Line 5"/>
            <p:cNvSpPr>
              <a:spLocks noChangeShapeType="1"/>
            </p:cNvSpPr>
            <p:nvPr/>
          </p:nvSpPr>
          <p:spPr bwMode="auto">
            <a:xfrm>
              <a:off x="1558" y="4241"/>
              <a:ext cx="495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75" name="Line 6"/>
            <p:cNvSpPr>
              <a:spLocks noChangeShapeType="1"/>
            </p:cNvSpPr>
            <p:nvPr/>
          </p:nvSpPr>
          <p:spPr bwMode="auto">
            <a:xfrm>
              <a:off x="3682" y="4241"/>
              <a:ext cx="495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447" y="3958"/>
              <a:ext cx="1184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9pPr>
            </a:lstStyle>
            <a:p>
              <a:pPr eaLnBrk="1">
                <a:lnSpc>
                  <a:spcPct val="112000"/>
                </a:lnSpc>
              </a:pPr>
              <a:r>
                <a:rPr lang="en-GB" altLang="es-ES" sz="2800">
                  <a:latin typeface="Aral" charset="0"/>
                </a:rPr>
                <a:t>Datos de </a:t>
              </a:r>
            </a:p>
            <a:p>
              <a:pPr eaLnBrk="1">
                <a:lnSpc>
                  <a:spcPct val="112000"/>
                </a:lnSpc>
              </a:pPr>
              <a:r>
                <a:rPr lang="en-GB" altLang="es-ES" sz="2800">
                  <a:latin typeface="Aral" charset="0"/>
                </a:rPr>
                <a:t>entrada</a:t>
              </a:r>
            </a:p>
          </p:txBody>
        </p:sp>
        <p:sp>
          <p:nvSpPr>
            <p:cNvPr id="7177" name="Rectangle 8"/>
            <p:cNvSpPr>
              <a:spLocks noChangeArrowheads="1"/>
            </p:cNvSpPr>
            <p:nvPr/>
          </p:nvSpPr>
          <p:spPr bwMode="auto">
            <a:xfrm>
              <a:off x="4128" y="3969"/>
              <a:ext cx="1659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1495" rIns="90000" bIns="468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9pPr>
            </a:lstStyle>
            <a:p>
              <a:pPr eaLnBrk="1"/>
              <a:r>
                <a:rPr lang="en-GB" altLang="es-ES" sz="2800"/>
                <a:t>Datos de salida</a:t>
              </a:r>
            </a:p>
            <a:p>
              <a:pPr eaLnBrk="1"/>
              <a:r>
                <a:rPr lang="en-GB" altLang="es-ES" sz="2800"/>
                <a:t>(Resultados)</a:t>
              </a:r>
            </a:p>
          </p:txBody>
        </p:sp>
        <p:sp>
          <p:nvSpPr>
            <p:cNvPr id="7178" name="AutoShape 9"/>
            <p:cNvSpPr>
              <a:spLocks noChangeArrowheads="1"/>
            </p:cNvSpPr>
            <p:nvPr/>
          </p:nvSpPr>
          <p:spPr bwMode="auto">
            <a:xfrm>
              <a:off x="2213" y="3203"/>
              <a:ext cx="1333" cy="438"/>
            </a:xfrm>
            <a:prstGeom prst="can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15120" rIns="0" bIns="0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9pPr>
            </a:lstStyle>
            <a:p>
              <a:pPr algn="ctr" eaLnBrk="1">
                <a:lnSpc>
                  <a:spcPct val="95000"/>
                </a:lnSpc>
              </a:pPr>
              <a:r>
                <a:rPr lang="es-ES" altLang="es-ES" sz="2400">
                  <a:latin typeface="Times New Roman" panose="02020603050405020304" pitchFamily="18" charset="0"/>
                </a:rPr>
                <a:t>Almacén</a:t>
              </a:r>
            </a:p>
          </p:txBody>
        </p:sp>
        <p:cxnSp>
          <p:nvCxnSpPr>
            <p:cNvPr id="7179" name="AutoShape 10"/>
            <p:cNvCxnSpPr>
              <a:cxnSpLocks noChangeShapeType="1"/>
              <a:stCxn id="7178" idx="3"/>
              <a:endCxn id="7173" idx="0"/>
            </p:cNvCxnSpPr>
            <p:nvPr/>
          </p:nvCxnSpPr>
          <p:spPr bwMode="auto">
            <a:xfrm flipH="1">
              <a:off x="2876" y="3641"/>
              <a:ext cx="2" cy="3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SSOO: MS-DOS (1/2)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26587" cy="6319838"/>
          </a:xfrm>
        </p:spPr>
        <p:txBody>
          <a:bodyPr tIns="24695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>
                <a:solidFill>
                  <a:srgbClr val="FF3366"/>
                </a:solidFill>
              </a:rPr>
              <a:t>Microsoft</a:t>
            </a:r>
            <a:r>
              <a:rPr lang="es-ES" altLang="es-ES" sz="2800"/>
              <a:t> Disk Operating System (1981).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/>
              <a:t>Origen: QDOS (Quick and Dirty Operating            System) de Tim Paterson.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/>
              <a:t>SO de los IBM </a:t>
            </a:r>
            <a:r>
              <a:rPr lang="es-ES" altLang="es-ES" sz="2800">
                <a:solidFill>
                  <a:srgbClr val="FF3366"/>
                </a:solidFill>
              </a:rPr>
              <a:t>PC y compatibles</a:t>
            </a:r>
            <a:r>
              <a:rPr lang="es-ES" altLang="es-ES" sz="2800"/>
              <a:t>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 i="1">
              <a:solidFill>
                <a:srgbClr val="FF3366"/>
              </a:solidFill>
            </a:endParaRPr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>
                <a:solidFill>
                  <a:srgbClr val="FF3366"/>
                </a:solidFill>
              </a:rPr>
              <a:t>Procesadores</a:t>
            </a:r>
            <a:r>
              <a:rPr lang="es-ES" altLang="es-ES" sz="2800"/>
              <a:t>: 80806, 80286, 80386, 80486, Pentium...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>
                <a:solidFill>
                  <a:srgbClr val="FF3366"/>
                </a:solidFill>
              </a:rPr>
              <a:t>Monousuario.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>
              <a:solidFill>
                <a:srgbClr val="FF3366"/>
              </a:solidFill>
            </a:endParaRPr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>
                <a:solidFill>
                  <a:srgbClr val="FF3366"/>
                </a:solidFill>
              </a:rPr>
              <a:t>Monoproceso.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>
              <a:solidFill>
                <a:srgbClr val="FF3366"/>
              </a:solidFill>
            </a:endParaRPr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>
                <a:solidFill>
                  <a:srgbClr val="FF3366"/>
                </a:solidFill>
              </a:rPr>
              <a:t>No</a:t>
            </a:r>
            <a:r>
              <a:rPr lang="es-ES" altLang="es-ES" sz="2800"/>
              <a:t> implementa </a:t>
            </a:r>
            <a:r>
              <a:rPr lang="es-ES" altLang="es-ES" sz="2800">
                <a:solidFill>
                  <a:srgbClr val="FF3366"/>
                </a:solidFill>
              </a:rPr>
              <a:t>medidas de seguridad.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977900"/>
            <a:ext cx="186531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SSOO: MS-DOS (2/2)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835025"/>
            <a:ext cx="42799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3475" y="987425"/>
            <a:ext cx="4706938" cy="2605088"/>
          </a:xfrm>
        </p:spPr>
        <p:txBody>
          <a:bodyPr tIns="24695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 altLang="es-ES" sz="2800"/>
              <a:t>Interfaz de </a:t>
            </a:r>
            <a:r>
              <a:rPr lang="es-ES" altLang="es-ES" sz="2800">
                <a:solidFill>
                  <a:srgbClr val="FF3366"/>
                </a:solidFill>
              </a:rPr>
              <a:t>línea de comandos: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 altLang="es-ES" sz="2400"/>
              <a:t>El </a:t>
            </a:r>
            <a:r>
              <a:rPr lang="es-ES" altLang="es-ES" sz="2400" i="1">
                <a:solidFill>
                  <a:srgbClr val="FF3366"/>
                </a:solidFill>
              </a:rPr>
              <a:t>prompt</a:t>
            </a:r>
            <a:r>
              <a:rPr lang="es-ES" altLang="es-ES" sz="2400" i="1"/>
              <a:t> </a:t>
            </a:r>
            <a:r>
              <a:rPr lang="es-ES" altLang="es-ES" sz="2400"/>
              <a:t>indica al usuario que el sistema puede aceptar una nueva orden o instrucción.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s-ES" altLang="es-ES"/>
          </a:p>
        </p:txBody>
      </p:sp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4406900"/>
            <a:ext cx="49149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460375" y="5099050"/>
            <a:ext cx="3890963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695" rIns="0" bIns="0"/>
          <a:lstStyle>
            <a:lvl1pPr marL="431800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 marL="863600" indent="-2873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eaLnBrk="1">
              <a:buSzPct val="75000"/>
              <a:buFont typeface="StarSymbol" charset="0"/>
              <a:buChar char="■"/>
            </a:pPr>
            <a:r>
              <a:rPr lang="es-ES" altLang="es-ES" sz="2800"/>
              <a:t>Interfaz de </a:t>
            </a:r>
            <a:r>
              <a:rPr lang="es-ES" altLang="es-ES" sz="2800">
                <a:solidFill>
                  <a:srgbClr val="FF3366"/>
                </a:solidFill>
              </a:rPr>
              <a:t>menús:</a:t>
            </a:r>
          </a:p>
          <a:p>
            <a:pPr lvl="1" eaLnBrk="1">
              <a:buSzPct val="45000"/>
              <a:buFont typeface="Wingdings" panose="05000000000000000000" pitchFamily="2" charset="2"/>
              <a:buChar char=""/>
            </a:pPr>
            <a:r>
              <a:rPr lang="es-ES" altLang="es-ES" sz="2400"/>
              <a:t>Interfaz pseudo-gráfica en </a:t>
            </a:r>
            <a:r>
              <a:rPr lang="es-ES" altLang="es-ES" sz="2400">
                <a:solidFill>
                  <a:srgbClr val="FF3366"/>
                </a:solidFill>
              </a:rPr>
              <a:t>modo texto</a:t>
            </a:r>
            <a:r>
              <a:rPr lang="es-ES" altLang="es-ES" sz="2400"/>
              <a:t>.</a:t>
            </a:r>
          </a:p>
          <a:p>
            <a:pPr eaLnBrk="1">
              <a:buClrTx/>
              <a:buSzTx/>
              <a:buFontTx/>
              <a:buNone/>
            </a:pPr>
            <a:endParaRPr lang="es-ES" alt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SSOO: MAC OS (1/2)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26587" cy="6319838"/>
          </a:xfrm>
        </p:spPr>
        <p:txBody>
          <a:bodyPr tIns="24695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/>
              <a:t>Apple </a:t>
            </a:r>
            <a:r>
              <a:rPr lang="es-ES" altLang="es-ES" sz="2800">
                <a:solidFill>
                  <a:srgbClr val="FF3366"/>
                </a:solidFill>
              </a:rPr>
              <a:t>Macintosh</a:t>
            </a:r>
            <a:r>
              <a:rPr lang="es-ES" altLang="es-ES" sz="2800"/>
              <a:t> (1984).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/>
              <a:t>Origen: SO Alto de Xerox (1973).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>
                <a:solidFill>
                  <a:srgbClr val="FF3366"/>
                </a:solidFill>
              </a:rPr>
              <a:t>GUI</a:t>
            </a:r>
            <a:r>
              <a:rPr lang="es-ES" altLang="es-ES" sz="2800"/>
              <a:t> (</a:t>
            </a:r>
            <a:r>
              <a:rPr lang="es-ES" altLang="es-ES" sz="2800" i="1"/>
              <a:t>Graphical User Interface</a:t>
            </a:r>
            <a:r>
              <a:rPr lang="es-ES" altLang="es-ES" sz="2800"/>
              <a:t>).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>
                <a:solidFill>
                  <a:srgbClr val="FF3366"/>
                </a:solidFill>
              </a:rPr>
              <a:t>Paradigma gráfico:</a:t>
            </a:r>
            <a:r>
              <a:rPr lang="es-ES" altLang="es-ES" sz="2800"/>
              <a:t> Escritorio, iconos, ventanas, carpetas (directorios), documentos (ficheros)...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 i="1">
              <a:solidFill>
                <a:srgbClr val="FF3366"/>
              </a:solidFill>
            </a:endParaRPr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>
                <a:solidFill>
                  <a:srgbClr val="FF3366"/>
                </a:solidFill>
              </a:rPr>
              <a:t>Procesador</a:t>
            </a:r>
            <a:r>
              <a:rPr lang="es-ES" altLang="es-ES" sz="2800"/>
              <a:t>: IBM/Motorola Power PC (Plataforma Mac).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/>
              <a:t>Debajo de las ventanas hay un SO de tipo </a:t>
            </a:r>
            <a:r>
              <a:rPr lang="es-ES" altLang="es-ES" sz="2800">
                <a:solidFill>
                  <a:srgbClr val="FF3366"/>
                </a:solidFill>
              </a:rPr>
              <a:t>UNIX.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>
              <a:solidFill>
                <a:srgbClr val="FF3366"/>
              </a:solidFill>
            </a:endParaRPr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/>
              <a:t>Últimas</a:t>
            </a:r>
            <a:r>
              <a:rPr lang="es-ES" altLang="es-ES" sz="2800">
                <a:solidFill>
                  <a:srgbClr val="FF3366"/>
                </a:solidFill>
              </a:rPr>
              <a:t> versiones: </a:t>
            </a:r>
            <a:r>
              <a:rPr lang="es-ES" altLang="es-ES" sz="2800"/>
              <a:t>Mac OS 9, Mac OS X (10).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14375"/>
            <a:ext cx="1930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SSOO: MAC OS (2/2)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913" y="874713"/>
            <a:ext cx="3625850" cy="725487"/>
          </a:xfrm>
        </p:spPr>
        <p:txBody>
          <a:bodyPr tIns="24695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altLang="es-ES" sz="2800">
                <a:solidFill>
                  <a:srgbClr val="FF3366"/>
                </a:solidFill>
              </a:rPr>
              <a:t>Mac OS 8</a:t>
            </a:r>
            <a:r>
              <a:rPr lang="es-ES" altLang="es-ES" sz="2800"/>
              <a:t> (1997).</a:t>
            </a: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771525"/>
            <a:ext cx="516572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566" name="Text Box 5"/>
          <p:cNvSpPr txBox="1">
            <a:spLocks noChangeArrowheads="1"/>
          </p:cNvSpPr>
          <p:nvPr/>
        </p:nvSpPr>
        <p:spPr bwMode="auto">
          <a:xfrm>
            <a:off x="0" y="6384925"/>
            <a:ext cx="38163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695" rIns="0" bIns="0"/>
          <a:lstStyle>
            <a:lvl1pPr marL="431800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eaLnBrk="1">
              <a:buSzPct val="75000"/>
              <a:buFont typeface="StarSymbol" charset="0"/>
              <a:buChar char="■"/>
            </a:pPr>
            <a:r>
              <a:rPr lang="es-ES" altLang="es-ES" sz="2800" dirty="0">
                <a:solidFill>
                  <a:srgbClr val="FF3366"/>
                </a:solidFill>
              </a:rPr>
              <a:t>Mac OS X</a:t>
            </a:r>
            <a:r>
              <a:rPr lang="es-ES" altLang="es-ES" sz="2800" dirty="0"/>
              <a:t> Yosemite.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125" y="2248214"/>
            <a:ext cx="6667500" cy="417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SSOO: Windows (1/3)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26587" cy="6319838"/>
          </a:xfrm>
        </p:spPr>
        <p:txBody>
          <a:bodyPr tIns="24695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 dirty="0"/>
              <a:t>Desarrollado a partir de 1985.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 dirty="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 dirty="0"/>
              <a:t>Primeras versiones (</a:t>
            </a:r>
            <a:r>
              <a:rPr lang="es-ES" altLang="es-ES" sz="2800" dirty="0">
                <a:solidFill>
                  <a:srgbClr val="FF3366"/>
                </a:solidFill>
              </a:rPr>
              <a:t>Windows 3.11, 95 i 98</a:t>
            </a:r>
            <a:r>
              <a:rPr lang="es-ES" altLang="es-ES" sz="2800" dirty="0"/>
              <a:t>):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/>
              <a:t>Shell gráfica para MS-DOS.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altLang="es-ES" sz="2400" dirty="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/>
              <a:t>Monousuario.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altLang="es-ES" sz="2400" dirty="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/>
              <a:t>Multiproceso.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altLang="es-ES" sz="2400" dirty="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/>
              <a:t>Características de seguridad mínimas.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 dirty="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 dirty="0"/>
              <a:t>Se prefiere la </a:t>
            </a:r>
            <a:r>
              <a:rPr lang="es-ES" altLang="es-ES" sz="2800" dirty="0">
                <a:solidFill>
                  <a:srgbClr val="FF3366"/>
                </a:solidFill>
              </a:rPr>
              <a:t>facilidad de uso</a:t>
            </a:r>
            <a:r>
              <a:rPr lang="es-ES" altLang="es-ES" sz="2800" dirty="0"/>
              <a:t> frente a la velocidad o capacidad de control del usuario.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 dirty="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 dirty="0"/>
              <a:t>Se sacrifican ventajas posibles para mantener la </a:t>
            </a:r>
            <a:r>
              <a:rPr lang="es-ES" altLang="es-ES" sz="2800" dirty="0">
                <a:solidFill>
                  <a:srgbClr val="FF3366"/>
                </a:solidFill>
              </a:rPr>
              <a:t>compatibilidad</a:t>
            </a:r>
            <a:r>
              <a:rPr lang="es-ES" altLang="es-ES" sz="2800" dirty="0"/>
              <a:t> con sistemas anteriores.</a:t>
            </a: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860425"/>
            <a:ext cx="22733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SSOO: Windows (2/3)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26587" cy="6319838"/>
          </a:xfrm>
        </p:spPr>
        <p:txBody>
          <a:bodyPr tIns="24695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 dirty="0"/>
              <a:t>Últimas versiones: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 dirty="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>
                <a:solidFill>
                  <a:srgbClr val="FF3366"/>
                </a:solidFill>
              </a:rPr>
              <a:t>Windows NT, 2000, XP, Vista, 7, 8, 10, 11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altLang="es-ES" sz="2400" dirty="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/>
              <a:t>Arquitectura de </a:t>
            </a:r>
            <a:r>
              <a:rPr lang="es-ES" altLang="es-ES" sz="2400" dirty="0" err="1"/>
              <a:t>micronúcleo</a:t>
            </a:r>
            <a:r>
              <a:rPr lang="es-ES" altLang="es-ES" sz="2400" dirty="0"/>
              <a:t> (</a:t>
            </a:r>
            <a:r>
              <a:rPr lang="es-ES" altLang="es-ES" sz="2400" i="1" dirty="0" err="1"/>
              <a:t>kernel</a:t>
            </a:r>
            <a:r>
              <a:rPr lang="es-ES" altLang="es-ES" sz="2400" dirty="0"/>
              <a:t>) de SO.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altLang="es-ES" sz="2400" dirty="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/>
              <a:t>Multiusuario.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altLang="es-ES" sz="2400" dirty="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/>
              <a:t>Multiproceso.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altLang="es-ES" sz="2400" dirty="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/>
              <a:t>Características de seguridad avanzadas.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 dirty="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 dirty="0"/>
              <a:t>La empresa Microsoft no publica el código fuente.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 dirty="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 dirty="0"/>
              <a:t>Por tanto es un SO </a:t>
            </a:r>
            <a:r>
              <a:rPr lang="es-ES" altLang="es-ES" sz="2800" dirty="0">
                <a:solidFill>
                  <a:srgbClr val="FF3366"/>
                </a:solidFill>
              </a:rPr>
              <a:t>privado y no se puede modificar</a:t>
            </a:r>
            <a:r>
              <a:rPr lang="es-ES" altLang="es-ES" sz="2800" dirty="0"/>
              <a:t>, a diferencia de Linux (Software libre).</a:t>
            </a:r>
          </a:p>
        </p:txBody>
      </p:sp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860425"/>
            <a:ext cx="22733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SSOO: Windows (3/3)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0913" y="6438900"/>
            <a:ext cx="2759075" cy="569913"/>
          </a:xfrm>
        </p:spPr>
        <p:txBody>
          <a:bodyPr tIns="24695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</a:tabLst>
            </a:pPr>
            <a:r>
              <a:rPr lang="es-ES" altLang="es-ES" sz="2800" dirty="0">
                <a:solidFill>
                  <a:srgbClr val="FF3366"/>
                </a:solidFill>
              </a:rPr>
              <a:t>Windows 10</a:t>
            </a:r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9938"/>
            <a:ext cx="6096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6253163" y="776288"/>
            <a:ext cx="27590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695" rIns="0" bIns="0"/>
          <a:lstStyle>
            <a:lvl1pPr marL="431800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eaLnBrk="1">
              <a:buSzPct val="75000"/>
              <a:buFont typeface="StarSymbol" charset="0"/>
              <a:buChar char="■"/>
            </a:pPr>
            <a:r>
              <a:rPr lang="es-ES" altLang="es-ES" sz="2800">
                <a:solidFill>
                  <a:srgbClr val="FF3366"/>
                </a:solidFill>
              </a:rPr>
              <a:t>Windows 3.11</a:t>
            </a:r>
          </a:p>
        </p:txBody>
      </p:sp>
      <p:pic>
        <p:nvPicPr>
          <p:cNvPr id="72712" name="Picture 8" descr="https://c.s-microsoft.com/es-es/CMSImages/hero_carousel_2in1_mini_start_CortanaMarket_1x_es_ES.png?version=0b0aad4a-8167-725f-456e-0b8ce25805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4" y="2299227"/>
            <a:ext cx="71151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SSOO: UNIX (1/2)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3327400"/>
            <a:ext cx="257175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7308850" cy="6511925"/>
          </a:xfrm>
        </p:spPr>
        <p:txBody>
          <a:bodyPr tIns="21168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/>
              <a:t>Creado ~1970 en los laboratorios Bell AT&amp;T.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/>
              <a:t>SO para </a:t>
            </a:r>
            <a:r>
              <a:rPr lang="es-ES" altLang="es-ES" sz="2400" i="1"/>
              <a:t>mainframes</a:t>
            </a:r>
            <a:r>
              <a:rPr lang="es-ES" altLang="es-ES" sz="2400"/>
              <a:t> y </a:t>
            </a:r>
            <a:r>
              <a:rPr lang="es-ES" altLang="es-ES" sz="2400" i="1"/>
              <a:t>supercomputadores</a:t>
            </a:r>
            <a:r>
              <a:rPr lang="es-ES" altLang="es-ES" sz="2400"/>
              <a:t>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>
                <a:solidFill>
                  <a:srgbClr val="FF3366"/>
                </a:solidFill>
              </a:rPr>
              <a:t>Multiusuario</a:t>
            </a:r>
            <a:r>
              <a:rPr lang="es-ES" altLang="es-ES" sz="2400"/>
              <a:t> (SO de red).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>
                <a:solidFill>
                  <a:srgbClr val="FF3366"/>
                </a:solidFill>
              </a:rPr>
              <a:t>Multiproceso</a:t>
            </a:r>
            <a:r>
              <a:rPr lang="es-ES" altLang="es-ES" sz="2400"/>
              <a:t> (muchas tareas a la vez).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/>
              <a:t>Características de </a:t>
            </a:r>
            <a:r>
              <a:rPr lang="es-ES" altLang="es-ES" sz="2400">
                <a:solidFill>
                  <a:srgbClr val="FF3366"/>
                </a:solidFill>
              </a:rPr>
              <a:t>seguridad avanzadas</a:t>
            </a:r>
            <a:r>
              <a:rPr lang="es-ES" altLang="es-ES" sz="2400"/>
              <a:t>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/>
              <a:t>SO de línea de comandos (</a:t>
            </a:r>
            <a:r>
              <a:rPr lang="es-ES" altLang="es-ES" sz="2400">
                <a:solidFill>
                  <a:srgbClr val="FF3366"/>
                </a:solidFill>
              </a:rPr>
              <a:t>núcleo + GUI</a:t>
            </a:r>
            <a:r>
              <a:rPr lang="es-ES" altLang="es-ES" sz="2400"/>
              <a:t>).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>
                <a:solidFill>
                  <a:srgbClr val="FF3366"/>
                </a:solidFill>
              </a:rPr>
              <a:t>Multiplataforma:</a:t>
            </a:r>
            <a:r>
              <a:rPr lang="es-ES" altLang="es-ES" sz="2400"/>
              <a:t> Funciona sobre cualquier procesador.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>
                <a:solidFill>
                  <a:srgbClr val="FF3366"/>
                </a:solidFill>
              </a:rPr>
              <a:t>Utilizado por sistemas grandes</a:t>
            </a:r>
            <a:r>
              <a:rPr lang="es-ES" altLang="es-ES" sz="2400"/>
              <a:t> con muchos usuarios y programas (Universidades, centros de investigación...)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800"/>
          </a:p>
        </p:txBody>
      </p:sp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819150"/>
            <a:ext cx="1804987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SSOO: UNIX (2/2)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3800" y="911225"/>
            <a:ext cx="4919663" cy="1414463"/>
          </a:xfrm>
        </p:spPr>
        <p:txBody>
          <a:bodyPr tIns="21168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 altLang="es-ES" sz="2400">
                <a:solidFill>
                  <a:srgbClr val="FF3366"/>
                </a:solidFill>
              </a:rPr>
              <a:t>Versiones comerciales</a:t>
            </a:r>
            <a:r>
              <a:rPr lang="es-ES" altLang="es-ES" sz="2400"/>
              <a:t>: Solaris (Sun), HP-UX (Hewlett Packard), AIX (IBM)... y </a:t>
            </a:r>
            <a:r>
              <a:rPr lang="es-ES" altLang="es-ES" sz="2400">
                <a:solidFill>
                  <a:srgbClr val="FF3366"/>
                </a:solidFill>
              </a:rPr>
              <a:t>MAC OS!!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s-ES" altLang="es-ES" sz="2800"/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774700"/>
            <a:ext cx="48768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2232025"/>
            <a:ext cx="6240463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6806" name="Text Box 5"/>
          <p:cNvSpPr txBox="1">
            <a:spLocks noChangeArrowheads="1"/>
          </p:cNvSpPr>
          <p:nvPr/>
        </p:nvSpPr>
        <p:spPr bwMode="auto">
          <a:xfrm>
            <a:off x="2103438" y="6823075"/>
            <a:ext cx="145256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168" rIns="0" bIns="0"/>
          <a:lstStyle>
            <a:lvl1pPr marL="431800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eaLnBrk="1">
              <a:buSzPct val="75000"/>
              <a:buFont typeface="StarSymbol" charset="0"/>
              <a:buChar char="■"/>
            </a:pPr>
            <a:r>
              <a:rPr lang="es-ES" altLang="es-ES" sz="2400">
                <a:solidFill>
                  <a:srgbClr val="FF3366"/>
                </a:solidFill>
              </a:rPr>
              <a:t>AIX</a:t>
            </a:r>
          </a:p>
          <a:p>
            <a:pPr eaLnBrk="1">
              <a:buClrTx/>
              <a:buSzTx/>
              <a:buFontTx/>
              <a:buNone/>
            </a:pPr>
            <a:endParaRPr lang="es-ES" altLang="es-ES" sz="2800"/>
          </a:p>
        </p:txBody>
      </p:sp>
      <p:sp>
        <p:nvSpPr>
          <p:cNvPr id="76807" name="Text Box 6"/>
          <p:cNvSpPr txBox="1">
            <a:spLocks noChangeArrowheads="1"/>
          </p:cNvSpPr>
          <p:nvPr/>
        </p:nvSpPr>
        <p:spPr bwMode="auto">
          <a:xfrm>
            <a:off x="207963" y="4579938"/>
            <a:ext cx="145256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168" rIns="0" bIns="0"/>
          <a:lstStyle>
            <a:lvl1pPr marL="431800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eaLnBrk="1">
              <a:buSzPct val="75000"/>
              <a:buFont typeface="StarSymbol" charset="0"/>
              <a:buChar char="■"/>
            </a:pPr>
            <a:r>
              <a:rPr lang="es-ES" altLang="es-ES" sz="2400">
                <a:solidFill>
                  <a:srgbClr val="FF3366"/>
                </a:solidFill>
              </a:rPr>
              <a:t>Solaris</a:t>
            </a:r>
          </a:p>
          <a:p>
            <a:pPr eaLnBrk="1">
              <a:buClrTx/>
              <a:buSzTx/>
              <a:buFontTx/>
              <a:buNone/>
            </a:pPr>
            <a:endParaRPr lang="es-ES" altLang="es-ES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SSOO: Linux (1/3)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3150"/>
            <a:ext cx="7621587" cy="6319838"/>
          </a:xfrm>
        </p:spPr>
        <p:txBody>
          <a:bodyPr tIns="21168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/>
              <a:t>Creador Linus Torvalds (a partir de 1991).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/>
              <a:t>SO de proposito general basado en UNIX (Minix) para plataformas de bajo coste (PC).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>
                <a:solidFill>
                  <a:srgbClr val="FF3366"/>
                </a:solidFill>
              </a:rPr>
              <a:t>Denominación GNU/Linux:</a:t>
            </a:r>
            <a:r>
              <a:rPr lang="es-ES" altLang="es-ES" sz="2400"/>
              <a:t> GNU's not Unix / Linux.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/>
              <a:t>GNU: Proyecto de SO Unix de software libre.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/>
              <a:t>El código GNU/Linux se puede leer, modificar, intercambiar y volver a distribuir.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>
                <a:solidFill>
                  <a:srgbClr val="FF3366"/>
                </a:solidFill>
              </a:rPr>
              <a:t>GPL</a:t>
            </a:r>
            <a:r>
              <a:rPr lang="es-ES" altLang="es-ES" sz="2400"/>
              <a:t> (General Public License).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/>
              <a:t>Software libre (</a:t>
            </a:r>
            <a:r>
              <a:rPr lang="es-ES" altLang="es-ES" sz="2400">
                <a:solidFill>
                  <a:srgbClr val="FF3366"/>
                </a:solidFill>
              </a:rPr>
              <a:t>Open Source</a:t>
            </a:r>
            <a:r>
              <a:rPr lang="es-ES" altLang="es-ES" sz="2400"/>
              <a:t>) vs Gratis.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/>
              <a:t>Buen ejemplo de informática distribuida.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800"/>
          </a:p>
        </p:txBody>
      </p:sp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765175"/>
            <a:ext cx="209391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Conceptos básicos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6881812" cy="6319838"/>
          </a:xfrm>
        </p:spPr>
        <p:txBody>
          <a:bodyPr tIns="24695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altLang="es-ES" sz="2800">
                <a:solidFill>
                  <a:srgbClr val="FF3366"/>
                </a:solidFill>
              </a:rPr>
              <a:t>Hardware</a:t>
            </a:r>
            <a:r>
              <a:rPr lang="es-ES" altLang="es-ES" sz="2800"/>
              <a:t>: Conjunto de elementos físicos de un sistema informático, que generalmente se compone de una unidad central y de periféricos. 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s-ES" altLang="es-ES" sz="28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altLang="es-ES" sz="2800">
                <a:solidFill>
                  <a:srgbClr val="FF3366"/>
                </a:solidFill>
              </a:rPr>
              <a:t>Software</a:t>
            </a:r>
            <a:r>
              <a:rPr lang="es-ES" altLang="es-ES" sz="2800"/>
              <a:t>: Soporte lógico de un ordenador. Incluye el software de sistema (sistema operativo) y el de aplicación (p. ej. procesador de textos...)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s-ES" altLang="es-ES" sz="28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altLang="es-ES" sz="2800">
                <a:solidFill>
                  <a:srgbClr val="FF3366"/>
                </a:solidFill>
              </a:rPr>
              <a:t>Red de computadores</a:t>
            </a:r>
            <a:r>
              <a:rPr lang="es-ES" altLang="es-ES" sz="2800"/>
              <a:t>: Conjunto de dispositivos interconectados que comparten información (archivos), recursos (impresoras) y servicios (acceso a Internet, e-mail...)</a:t>
            </a:r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7464425" y="5299075"/>
            <a:ext cx="2459038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21168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400"/>
              <a:t>Red de </a:t>
            </a:r>
          </a:p>
          <a:p>
            <a:pPr algn="ctr" eaLnBrk="1"/>
            <a:r>
              <a:rPr lang="es-ES" altLang="es-ES" sz="2400"/>
              <a:t>computadores</a:t>
            </a:r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7464425" y="3895725"/>
            <a:ext cx="2459038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21168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400"/>
              <a:t>Hardware</a:t>
            </a:r>
          </a:p>
        </p:txBody>
      </p:sp>
      <p:sp>
        <p:nvSpPr>
          <p:cNvPr id="29702" name="AutoShape 5"/>
          <p:cNvSpPr>
            <a:spLocks noChangeArrowheads="1"/>
          </p:cNvSpPr>
          <p:nvPr/>
        </p:nvSpPr>
        <p:spPr bwMode="auto">
          <a:xfrm>
            <a:off x="7464425" y="1387475"/>
            <a:ext cx="2459038" cy="21177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21168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400"/>
              <a:t>Software</a:t>
            </a:r>
          </a:p>
          <a:p>
            <a:pPr algn="ctr" eaLnBrk="1"/>
            <a:endParaRPr lang="es-ES" altLang="es-ES" sz="2400"/>
          </a:p>
          <a:p>
            <a:pPr algn="ctr" eaLnBrk="1"/>
            <a:endParaRPr lang="es-ES" altLang="es-ES" sz="2400"/>
          </a:p>
          <a:p>
            <a:pPr algn="ctr" eaLnBrk="1"/>
            <a:endParaRPr lang="es-ES" altLang="es-ES" sz="2400"/>
          </a:p>
          <a:p>
            <a:pPr algn="ctr" eaLnBrk="1"/>
            <a:endParaRPr lang="es-ES" altLang="es-ES" sz="2400"/>
          </a:p>
          <a:p>
            <a:pPr algn="ctr" eaLnBrk="1"/>
            <a:endParaRPr lang="es-ES" altLang="es-ES" sz="2400"/>
          </a:p>
        </p:txBody>
      </p:sp>
      <p:cxnSp>
        <p:nvCxnSpPr>
          <p:cNvPr id="29703" name="AutoShape 6"/>
          <p:cNvCxnSpPr>
            <a:cxnSpLocks noChangeShapeType="1"/>
            <a:stCxn id="29702" idx="2"/>
            <a:endCxn id="29701" idx="0"/>
          </p:cNvCxnSpPr>
          <p:nvPr/>
        </p:nvCxnSpPr>
        <p:spPr bwMode="auto">
          <a:xfrm>
            <a:off x="8693150" y="3505200"/>
            <a:ext cx="1588" cy="390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AutoShape 7"/>
          <p:cNvCxnSpPr>
            <a:cxnSpLocks noChangeShapeType="1"/>
            <a:stCxn id="29701" idx="2"/>
            <a:endCxn id="29700" idx="0"/>
          </p:cNvCxnSpPr>
          <p:nvPr/>
        </p:nvCxnSpPr>
        <p:spPr bwMode="auto">
          <a:xfrm>
            <a:off x="8693150" y="4733925"/>
            <a:ext cx="1588" cy="565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7631113" y="2982913"/>
            <a:ext cx="2122487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176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000"/>
              <a:t>Sistema operativo</a:t>
            </a:r>
          </a:p>
        </p:txBody>
      </p:sp>
      <p:sp>
        <p:nvSpPr>
          <p:cNvPr id="29706" name="AutoShape 9"/>
          <p:cNvSpPr>
            <a:spLocks noChangeArrowheads="1"/>
          </p:cNvSpPr>
          <p:nvPr/>
        </p:nvSpPr>
        <p:spPr bwMode="auto">
          <a:xfrm>
            <a:off x="7726363" y="1784350"/>
            <a:ext cx="1976437" cy="881063"/>
          </a:xfrm>
          <a:prstGeom prst="flowChartMultidocument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176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000"/>
              <a:t>Aplicaciones</a:t>
            </a:r>
          </a:p>
        </p:txBody>
      </p:sp>
      <p:cxnSp>
        <p:nvCxnSpPr>
          <p:cNvPr id="29707" name="AutoShape 10"/>
          <p:cNvCxnSpPr>
            <a:cxnSpLocks noChangeShapeType="1"/>
            <a:stCxn id="29706" idx="2"/>
            <a:endCxn id="29705" idx="0"/>
          </p:cNvCxnSpPr>
          <p:nvPr/>
        </p:nvCxnSpPr>
        <p:spPr bwMode="auto">
          <a:xfrm flipH="1">
            <a:off x="8693150" y="2595563"/>
            <a:ext cx="20638" cy="387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SSOO: Linux (2/3)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971550"/>
            <a:ext cx="7621587" cy="6319838"/>
          </a:xfrm>
        </p:spPr>
        <p:txBody>
          <a:bodyPr tIns="21168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>
                <a:solidFill>
                  <a:srgbClr val="FF3366"/>
                </a:solidFill>
              </a:rPr>
              <a:t>Multiusuario</a:t>
            </a:r>
            <a:r>
              <a:rPr lang="es-ES" altLang="es-ES" sz="2400"/>
              <a:t>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>
                <a:solidFill>
                  <a:srgbClr val="FF3366"/>
                </a:solidFill>
              </a:rPr>
              <a:t>Multiproceso</a:t>
            </a:r>
            <a:r>
              <a:rPr lang="es-ES" altLang="es-ES" sz="2400"/>
              <a:t>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/>
              <a:t>Características de </a:t>
            </a:r>
            <a:r>
              <a:rPr lang="es-ES" altLang="es-ES" sz="2400">
                <a:solidFill>
                  <a:srgbClr val="FF3366"/>
                </a:solidFill>
              </a:rPr>
              <a:t>seguridad avanzadas</a:t>
            </a:r>
            <a:r>
              <a:rPr lang="es-ES" altLang="es-ES" sz="2400"/>
              <a:t>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2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>
                <a:solidFill>
                  <a:srgbClr val="FF3366"/>
                </a:solidFill>
              </a:rPr>
              <a:t>Multiplataforma.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/>
              <a:t>Arquitectura de </a:t>
            </a:r>
            <a:r>
              <a:rPr lang="es-ES" altLang="es-ES" sz="2400">
                <a:solidFill>
                  <a:srgbClr val="FF3366"/>
                </a:solidFill>
              </a:rPr>
              <a:t>núcleo + shell gràfica</a:t>
            </a:r>
            <a:r>
              <a:rPr lang="es-ES" altLang="es-ES" sz="2400"/>
              <a:t>.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200"/>
              <a:t>Ej: KDE y Gnome.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/>
              <a:t>GUI similar a Windows: escritorio(s), explorador, ventanas, iconos, botones.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40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altLang="es-ES" sz="2400"/>
              <a:t>Incorpora muchas aplicaciones ofimáticas multimedia y de comunicaciones.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altLang="es-ES" sz="2800"/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765175"/>
            <a:ext cx="209391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SSOO: Linux (3/3)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3800" y="911225"/>
            <a:ext cx="4919663" cy="1074738"/>
          </a:xfrm>
        </p:spPr>
        <p:txBody>
          <a:bodyPr tIns="21168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 altLang="es-ES" sz="2400">
                <a:solidFill>
                  <a:srgbClr val="FF3366"/>
                </a:solidFill>
              </a:rPr>
              <a:t>Distribuciones</a:t>
            </a:r>
            <a:r>
              <a:rPr lang="es-ES" altLang="es-ES" sz="2400"/>
              <a:t>: Suse, Debian, Ubuntu, Lliurex, Red Hat...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s-ES" altLang="es-ES" sz="2800"/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2103438" y="6607175"/>
            <a:ext cx="145256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168" rIns="0" bIns="0"/>
          <a:lstStyle>
            <a:lvl1pPr marL="431800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eaLnBrk="1">
              <a:buSzPct val="75000"/>
              <a:buFont typeface="StarSymbol" charset="0"/>
              <a:buChar char="■"/>
            </a:pPr>
            <a:r>
              <a:rPr lang="es-ES" altLang="es-ES" sz="2400">
                <a:solidFill>
                  <a:srgbClr val="FF3366"/>
                </a:solidFill>
              </a:rPr>
              <a:t>Suse</a:t>
            </a:r>
          </a:p>
          <a:p>
            <a:pPr eaLnBrk="1">
              <a:buClrTx/>
              <a:buSzTx/>
              <a:buFontTx/>
              <a:buNone/>
            </a:pPr>
            <a:endParaRPr lang="es-ES" altLang="es-ES" sz="2800"/>
          </a:p>
        </p:txBody>
      </p:sp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207963" y="4579938"/>
            <a:ext cx="145256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168" rIns="0" bIns="0"/>
          <a:lstStyle>
            <a:lvl1pPr marL="431800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eaLnBrk="1">
              <a:buSzPct val="75000"/>
              <a:buFont typeface="StarSymbol" charset="0"/>
              <a:buChar char="■"/>
            </a:pPr>
            <a:r>
              <a:rPr lang="es-ES" altLang="es-ES" sz="2400">
                <a:solidFill>
                  <a:srgbClr val="FF3366"/>
                </a:solidFill>
              </a:rPr>
              <a:t>Ubuntu</a:t>
            </a:r>
          </a:p>
          <a:p>
            <a:pPr eaLnBrk="1">
              <a:buClrTx/>
              <a:buSzTx/>
              <a:buFontTx/>
              <a:buNone/>
            </a:pPr>
            <a:endParaRPr lang="es-ES" altLang="es-ES" sz="2800"/>
          </a:p>
        </p:txBody>
      </p:sp>
      <p:pic>
        <p:nvPicPr>
          <p:cNvPr id="829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3214688"/>
            <a:ext cx="6242050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9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815975"/>
            <a:ext cx="515778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Otros SSOO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408113"/>
            <a:ext cx="5332412" cy="1763712"/>
          </a:xfrm>
        </p:spPr>
        <p:txBody>
          <a:bodyPr tIns="21168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altLang="es-ES" sz="2400" dirty="0">
                <a:solidFill>
                  <a:srgbClr val="FF3366"/>
                </a:solidFill>
              </a:rPr>
              <a:t>iOS: 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altLang="es-ES" sz="2400" dirty="0"/>
              <a:t>para móviles y </a:t>
            </a:r>
            <a:r>
              <a:rPr lang="es-ES" altLang="es-ES" sz="2400" dirty="0" err="1"/>
              <a:t>tablets</a:t>
            </a:r>
            <a:r>
              <a:rPr lang="es-ES" altLang="es-ES" sz="2400" dirty="0"/>
              <a:t>.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altLang="es-ES" sz="2400" dirty="0"/>
              <a:t>de MAC.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ES" altLang="es-ES" sz="2800" dirty="0"/>
          </a:p>
        </p:txBody>
      </p:sp>
      <p:sp>
        <p:nvSpPr>
          <p:cNvPr id="84998" name="Text Box 5"/>
          <p:cNvSpPr txBox="1">
            <a:spLocks noChangeArrowheads="1"/>
          </p:cNvSpPr>
          <p:nvPr/>
        </p:nvSpPr>
        <p:spPr bwMode="auto">
          <a:xfrm>
            <a:off x="5316538" y="5724053"/>
            <a:ext cx="476408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168" rIns="0" bIns="0"/>
          <a:lstStyle>
            <a:lvl1pPr marL="431800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 marL="863600" indent="-2873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eaLnBrk="1">
              <a:buSzPct val="75000"/>
              <a:buFont typeface="StarSymbol" charset="0"/>
              <a:buChar char="■"/>
            </a:pPr>
            <a:r>
              <a:rPr lang="es-ES" altLang="es-ES" sz="2400" dirty="0">
                <a:solidFill>
                  <a:srgbClr val="FF3366"/>
                </a:solidFill>
              </a:rPr>
              <a:t>Android</a:t>
            </a:r>
          </a:p>
          <a:p>
            <a:pPr lvl="1" eaLnBrk="1">
              <a:buSzPct val="45000"/>
              <a:buFont typeface="Wingdings" panose="05000000000000000000" pitchFamily="2" charset="2"/>
              <a:buChar char=""/>
            </a:pPr>
            <a:r>
              <a:rPr lang="es-ES" altLang="es-ES" sz="2400" dirty="0"/>
              <a:t>para móviles y </a:t>
            </a:r>
            <a:r>
              <a:rPr lang="es-ES" altLang="es-ES" sz="2400" dirty="0" err="1"/>
              <a:t>tablets</a:t>
            </a:r>
            <a:r>
              <a:rPr lang="es-ES" altLang="es-ES" sz="2400" dirty="0"/>
              <a:t>.</a:t>
            </a:r>
          </a:p>
          <a:p>
            <a:pPr lvl="1" eaLnBrk="1">
              <a:buSzPct val="45000"/>
              <a:buFont typeface="Wingdings" panose="05000000000000000000" pitchFamily="2" charset="2"/>
              <a:buChar char=""/>
            </a:pPr>
            <a:r>
              <a:rPr lang="es-ES" altLang="es-ES" sz="2400" dirty="0"/>
              <a:t>código abierto.</a:t>
            </a:r>
          </a:p>
          <a:p>
            <a:pPr lvl="1" eaLnBrk="1">
              <a:buSzPct val="45000"/>
              <a:buFont typeface="Wingdings" panose="05000000000000000000" pitchFamily="2" charset="2"/>
              <a:buChar char=""/>
            </a:pPr>
            <a:r>
              <a:rPr lang="es-ES" altLang="es-ES" sz="2400" dirty="0"/>
              <a:t>de Google.</a:t>
            </a:r>
          </a:p>
          <a:p>
            <a:pPr lvl="1" eaLnBrk="1">
              <a:buSzPct val="45000"/>
              <a:buFont typeface="Wingdings" panose="05000000000000000000" pitchFamily="2" charset="2"/>
              <a:buChar char=""/>
            </a:pPr>
            <a:endParaRPr lang="es-ES" altLang="es-ES" sz="2400" dirty="0"/>
          </a:p>
          <a:p>
            <a:pPr eaLnBrk="1">
              <a:buClrTx/>
              <a:buSzTx/>
              <a:buFontTx/>
              <a:buNone/>
            </a:pPr>
            <a:endParaRPr lang="es-ES" altLang="es-ES" sz="2800" dirty="0"/>
          </a:p>
        </p:txBody>
      </p:sp>
      <p:pic>
        <p:nvPicPr>
          <p:cNvPr id="85002" name="Picture 10" descr="http://www.pcglober.com/wp-content/uploads/2015/09/ios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01"/>
          <a:stretch/>
        </p:blipFill>
        <p:spPr bwMode="auto">
          <a:xfrm>
            <a:off x="1295896" y="2548898"/>
            <a:ext cx="288032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http://www.movilesplus.com/131-171-thickbox/android-s3-sta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8" t="7558" r="21272" b="10543"/>
          <a:stretch/>
        </p:blipFill>
        <p:spPr bwMode="auto">
          <a:xfrm>
            <a:off x="5328344" y="971525"/>
            <a:ext cx="38884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Guión del tema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 tIns="0"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s-ES" dirty="0">
                <a:solidFill>
                  <a:srgbClr val="B3B3B3"/>
                </a:solidFill>
              </a:rPr>
              <a:t>Conceptos básicos</a:t>
            </a:r>
          </a:p>
          <a:p>
            <a:pPr marL="431800" indent="-323850" eaLnBrk="1">
              <a:lnSpc>
                <a:spcPct val="187000"/>
              </a:lnSpc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El sistema operativo</a:t>
            </a:r>
          </a:p>
          <a:p>
            <a:pPr marL="431800" indent="-323850" eaLnBrk="1">
              <a:lnSpc>
                <a:spcPct val="187000"/>
              </a:lnSpc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s-ES" dirty="0">
                <a:solidFill>
                  <a:srgbClr val="FF3366"/>
                </a:solidFill>
              </a:rPr>
              <a:t>Conceptos básicos de algoritmos y programas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Concepto de algoritmo y programa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Definiremos </a:t>
            </a:r>
            <a:r>
              <a:rPr lang="es-ES" altLang="es-ES" b="1">
                <a:solidFill>
                  <a:srgbClr val="FF3366"/>
                </a:solidFill>
              </a:rPr>
              <a:t>algoritmo</a:t>
            </a:r>
            <a:r>
              <a:rPr lang="es-ES" altLang="es-ES"/>
              <a:t> como un conjunto finito de pasos y acciones que especifican de forma clara y concisa (sin ambigüedades) la secuencia de operaciones a realizar para procesar adecuadamente unos datos con un determinado objetivo. </a:t>
            </a:r>
          </a:p>
          <a:p>
            <a:pPr marL="431800" indent="-323850" eaLnBrk="1">
              <a:buSzPct val="7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Llamaremos </a:t>
            </a:r>
            <a:r>
              <a:rPr lang="es-ES" altLang="es-ES" b="1">
                <a:solidFill>
                  <a:srgbClr val="FF3366"/>
                </a:solidFill>
              </a:rPr>
              <a:t>programa</a:t>
            </a:r>
            <a:r>
              <a:rPr lang="es-ES" altLang="es-ES"/>
              <a:t> a la plasmación (implementación) de un algoritmo de forma que pueda ser entendido y ejecutado por un ordenador, mediante un lenguaje comprendido por éste.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9793287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3500"/>
              <a:t>Resolución informática de un problema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/>
          <a:lstStyle/>
          <a:p>
            <a:pPr marL="431800" indent="-323850" eaLnBrk="1">
              <a:spcAft>
                <a:spcPts val="2838"/>
              </a:spcAft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Planteamiento</a:t>
            </a:r>
            <a:r>
              <a:rPr lang="es-ES" altLang="es-ES"/>
              <a:t> del problema y propuesta de un método de resolución en </a:t>
            </a:r>
            <a:r>
              <a:rPr lang="es-ES" altLang="es-ES">
                <a:solidFill>
                  <a:srgbClr val="FF3366"/>
                </a:solidFill>
              </a:rPr>
              <a:t>lenguaje natural</a:t>
            </a:r>
            <a:r>
              <a:rPr lang="es-ES" altLang="es-ES"/>
              <a:t>.</a:t>
            </a:r>
          </a:p>
          <a:p>
            <a:pPr marL="431800" indent="-323850" eaLnBrk="1">
              <a:spcAft>
                <a:spcPts val="2838"/>
              </a:spcAft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Plasmación del método de resolución en un </a:t>
            </a:r>
            <a:r>
              <a:rPr lang="es-ES" altLang="es-ES">
                <a:solidFill>
                  <a:srgbClr val="FF3366"/>
                </a:solidFill>
              </a:rPr>
              <a:t>algoritmo</a:t>
            </a:r>
            <a:r>
              <a:rPr lang="es-ES" altLang="es-ES"/>
              <a:t>.</a:t>
            </a:r>
          </a:p>
          <a:p>
            <a:pPr marL="431800" indent="-323850" eaLnBrk="1">
              <a:spcAft>
                <a:spcPts val="2838"/>
              </a:spcAft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Traducción del algoritmo a un </a:t>
            </a:r>
            <a:r>
              <a:rPr lang="es-ES" altLang="es-ES" u="sng"/>
              <a:t>lenguaje de programación</a:t>
            </a:r>
            <a:r>
              <a:rPr lang="es-ES" altLang="es-ES"/>
              <a:t> (generación del </a:t>
            </a:r>
            <a:r>
              <a:rPr lang="es-ES" altLang="es-ES">
                <a:solidFill>
                  <a:srgbClr val="FF3366"/>
                </a:solidFill>
              </a:rPr>
              <a:t>programa o implementación</a:t>
            </a:r>
            <a:r>
              <a:rPr lang="es-ES" altLang="es-ES"/>
              <a:t>).</a:t>
            </a:r>
          </a:p>
          <a:p>
            <a:pPr marL="431800" indent="-323850" eaLnBrk="1">
              <a:spcAft>
                <a:spcPts val="2838"/>
              </a:spcAft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Interpretación</a:t>
            </a:r>
            <a:r>
              <a:rPr lang="es-ES" altLang="es-ES"/>
              <a:t> o </a:t>
            </a:r>
            <a:r>
              <a:rPr lang="es-ES" altLang="es-ES">
                <a:solidFill>
                  <a:srgbClr val="FF3366"/>
                </a:solidFill>
              </a:rPr>
              <a:t>compilación</a:t>
            </a:r>
            <a:r>
              <a:rPr lang="es-ES" altLang="es-ES"/>
              <a:t> del programa a lenguaje binario.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Lenguaje de programación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Un </a:t>
            </a:r>
            <a:r>
              <a:rPr lang="es-ES" altLang="es-ES">
                <a:solidFill>
                  <a:srgbClr val="FF3366"/>
                </a:solidFill>
              </a:rPr>
              <a:t>lenguaje de programación</a:t>
            </a:r>
            <a:r>
              <a:rPr lang="es-ES" altLang="es-ES"/>
              <a:t> es un conjunto controlado de palabras con una sintaxis y una semántica asociadas que permiten describir algoritmos de forma que puedan ser ejecutados por un ordenador.</a:t>
            </a:r>
          </a:p>
          <a:p>
            <a:pPr marL="431800" indent="-323850" eaLnBrk="1">
              <a:buSzPct val="7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Todo lenguaje de programación deberá tener: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Un </a:t>
            </a:r>
            <a:r>
              <a:rPr lang="es-ES" altLang="es-ES">
                <a:solidFill>
                  <a:srgbClr val="FF3366"/>
                </a:solidFill>
              </a:rPr>
              <a:t>vocabulario</a:t>
            </a:r>
            <a:r>
              <a:rPr lang="es-ES" altLang="es-ES"/>
              <a:t> limitado (palabras reservadas).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Una </a:t>
            </a:r>
            <a:r>
              <a:rPr lang="es-ES" altLang="es-ES">
                <a:solidFill>
                  <a:srgbClr val="FF3366"/>
                </a:solidFill>
              </a:rPr>
              <a:t>sintaxis</a:t>
            </a:r>
            <a:r>
              <a:rPr lang="es-ES" altLang="es-ES"/>
              <a:t> rígida y sin excepciones y con pocas variaciones.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Una </a:t>
            </a:r>
            <a:r>
              <a:rPr lang="es-ES" altLang="es-ES">
                <a:solidFill>
                  <a:srgbClr val="FF3366"/>
                </a:solidFill>
              </a:rPr>
              <a:t>semántica</a:t>
            </a:r>
            <a:r>
              <a:rPr lang="es-ES" altLang="es-ES"/>
              <a:t> estricta y sin ambigüedades.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 dirty="0"/>
              <a:t>Bibliografía y ejercicios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/>
          <a:lstStyle/>
          <a:p>
            <a:pPr marL="463550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 dirty="0">
                <a:solidFill>
                  <a:srgbClr val="FF3366"/>
                </a:solidFill>
              </a:rPr>
              <a:t>Introducción a la Informática. </a:t>
            </a:r>
            <a:r>
              <a:rPr lang="es-ES" altLang="es-ES" sz="2800" dirty="0"/>
              <a:t>George </a:t>
            </a:r>
            <a:r>
              <a:rPr lang="es-ES" altLang="es-ES" sz="2800" dirty="0" err="1"/>
              <a:t>Beekman</a:t>
            </a:r>
            <a:r>
              <a:rPr lang="es-ES" altLang="es-ES" sz="2800" dirty="0"/>
              <a:t>. Pearson- Prentice Hall. </a:t>
            </a:r>
            <a:r>
              <a:rPr lang="es-ES" altLang="es-ES" sz="2400" dirty="0"/>
              <a:t>(esp. temas 0, 1 y 4)</a:t>
            </a:r>
            <a:endParaRPr lang="es-ES" altLang="es-ES" dirty="0"/>
          </a:p>
          <a:p>
            <a:pPr marL="463550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sz="2800" dirty="0"/>
          </a:p>
          <a:p>
            <a:pPr marL="463550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800" dirty="0"/>
              <a:t>Ejercicios: describir (del modo que se considere conveniente, pero suficientemente claro y explícito) los algoritmos necesarios para:</a:t>
            </a:r>
            <a:endParaRPr lang="es-ES" altLang="es-ES" dirty="0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/>
              <a:t>Dadas las dimensiones de un rectángulo, calcular y mostrar su área, su perímetro y el área del círculo más grande inscrito.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/>
              <a:t>Dado un año (a partir del 1700) indicar si es o no bisiesto.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/>
              <a:t>Dado un número natural positivo que representa euros, indicar si puede ser dispensado por un cajero (que tiene billetes de 50 y 20 euros) y en caso afirmativo cuántos billetes de cada tipo debería dispensar (dando el menor número de billetes).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/>
              <a:t>Dado un número natural positivo, calcular el factorial del mismo.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/>
              <a:t>Dados dos números naturales positivos, calcular su máximo común divisor.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sz="2400" dirty="0"/>
              <a:t>Dado un número natural positivo, calcular su raíz cuadrada.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Estructura interna del computador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7226300" cy="6319838"/>
          </a:xfrm>
        </p:spPr>
        <p:txBody>
          <a:bodyPr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altLang="es-ES">
                <a:solidFill>
                  <a:srgbClr val="FF3366"/>
                </a:solidFill>
              </a:rPr>
              <a:t>Arquitectura de Von Newman (1945):</a:t>
            </a:r>
            <a:r>
              <a:rPr lang="es-ES" altLang="es-ES"/>
              <a:t> 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altLang="es-ES" sz="2600"/>
              <a:t>Se trata de un diseño conceptual que especifica cómo debería funcionar una máquina programable capaz de procesar información.</a:t>
            </a:r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altLang="es-ES">
                <a:solidFill>
                  <a:srgbClr val="FF3366"/>
                </a:solidFill>
              </a:rPr>
              <a:t>Características: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altLang="es-ES" sz="2600"/>
              <a:t>La máquina debe ser controlada por un </a:t>
            </a:r>
            <a:r>
              <a:rPr lang="es-ES" altLang="es-ES" sz="2600" u="sng"/>
              <a:t>conjunto de instrucciones</a:t>
            </a:r>
            <a:r>
              <a:rPr lang="es-ES" altLang="es-ES" sz="2600"/>
              <a:t> con un pequeño número de elementos centrales de proceso. 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altLang="es-ES" sz="2600"/>
              <a:t>Tanto la información (datos) como el programa (método de procesado de la información) deben </a:t>
            </a:r>
            <a:r>
              <a:rPr lang="es-ES" altLang="es-ES" sz="2600" u="sng"/>
              <a:t>almacenarse</a:t>
            </a:r>
            <a:r>
              <a:rPr lang="es-ES" altLang="es-ES" sz="2600"/>
              <a:t> en el interior del computador </a:t>
            </a:r>
            <a:r>
              <a:rPr lang="es-ES" altLang="es-ES" sz="2600" u="sng"/>
              <a:t>en formato binario</a:t>
            </a:r>
            <a:r>
              <a:rPr lang="es-ES" altLang="es-ES" sz="2600"/>
              <a:t> (con un alfabeto compuesto exclusivamente de ceros y unos).</a:t>
            </a:r>
          </a:p>
        </p:txBody>
      </p:sp>
      <p:sp>
        <p:nvSpPr>
          <p:cNvPr id="31748" name="AutoShape 3"/>
          <p:cNvSpPr>
            <a:spLocks noChangeArrowheads="1"/>
          </p:cNvSpPr>
          <p:nvPr/>
        </p:nvSpPr>
        <p:spPr bwMode="auto">
          <a:xfrm>
            <a:off x="7535863" y="5299075"/>
            <a:ext cx="2459037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21168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400"/>
              <a:t>Red de </a:t>
            </a:r>
          </a:p>
          <a:p>
            <a:pPr algn="ctr" eaLnBrk="1"/>
            <a:r>
              <a:rPr lang="es-ES" altLang="es-ES" sz="2400"/>
              <a:t>computadores</a:t>
            </a:r>
          </a:p>
        </p:txBody>
      </p:sp>
      <p:sp>
        <p:nvSpPr>
          <p:cNvPr id="31749" name="AutoShape 4"/>
          <p:cNvSpPr>
            <a:spLocks noChangeArrowheads="1"/>
          </p:cNvSpPr>
          <p:nvPr/>
        </p:nvSpPr>
        <p:spPr bwMode="auto">
          <a:xfrm>
            <a:off x="7535863" y="3895725"/>
            <a:ext cx="2459037" cy="838200"/>
          </a:xfrm>
          <a:prstGeom prst="roundRect">
            <a:avLst>
              <a:gd name="adj" fmla="val 16667"/>
            </a:avLst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21168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400"/>
              <a:t>Hardware</a:t>
            </a:r>
          </a:p>
        </p:txBody>
      </p:sp>
      <p:sp>
        <p:nvSpPr>
          <p:cNvPr id="31750" name="AutoShape 5"/>
          <p:cNvSpPr>
            <a:spLocks noChangeArrowheads="1"/>
          </p:cNvSpPr>
          <p:nvPr/>
        </p:nvSpPr>
        <p:spPr bwMode="auto">
          <a:xfrm>
            <a:off x="7535863" y="1387475"/>
            <a:ext cx="2459037" cy="21177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21168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400"/>
              <a:t>Software</a:t>
            </a:r>
          </a:p>
          <a:p>
            <a:pPr algn="ctr" eaLnBrk="1"/>
            <a:endParaRPr lang="es-ES" altLang="es-ES" sz="2400"/>
          </a:p>
          <a:p>
            <a:pPr algn="ctr" eaLnBrk="1"/>
            <a:endParaRPr lang="es-ES" altLang="es-ES" sz="2400"/>
          </a:p>
          <a:p>
            <a:pPr algn="ctr" eaLnBrk="1"/>
            <a:endParaRPr lang="es-ES" altLang="es-ES" sz="2400"/>
          </a:p>
          <a:p>
            <a:pPr algn="ctr" eaLnBrk="1"/>
            <a:endParaRPr lang="es-ES" altLang="es-ES" sz="2400"/>
          </a:p>
          <a:p>
            <a:pPr algn="ctr" eaLnBrk="1"/>
            <a:endParaRPr lang="es-ES" altLang="es-ES" sz="2400"/>
          </a:p>
        </p:txBody>
      </p:sp>
      <p:cxnSp>
        <p:nvCxnSpPr>
          <p:cNvPr id="31751" name="AutoShape 6"/>
          <p:cNvCxnSpPr>
            <a:cxnSpLocks noChangeShapeType="1"/>
            <a:stCxn id="31750" idx="2"/>
            <a:endCxn id="31749" idx="0"/>
          </p:cNvCxnSpPr>
          <p:nvPr/>
        </p:nvCxnSpPr>
        <p:spPr bwMode="auto">
          <a:xfrm>
            <a:off x="8766175" y="3505200"/>
            <a:ext cx="1588" cy="390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2" name="AutoShape 7"/>
          <p:cNvCxnSpPr>
            <a:cxnSpLocks noChangeShapeType="1"/>
            <a:stCxn id="31749" idx="2"/>
            <a:endCxn id="31748" idx="0"/>
          </p:cNvCxnSpPr>
          <p:nvPr/>
        </p:nvCxnSpPr>
        <p:spPr bwMode="auto">
          <a:xfrm>
            <a:off x="8766175" y="4733925"/>
            <a:ext cx="1588" cy="565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7702550" y="2982913"/>
            <a:ext cx="2122488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176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000"/>
              <a:t>Sistema operativo</a:t>
            </a:r>
          </a:p>
        </p:txBody>
      </p:sp>
      <p:sp>
        <p:nvSpPr>
          <p:cNvPr id="31754" name="AutoShape 9"/>
          <p:cNvSpPr>
            <a:spLocks noChangeArrowheads="1"/>
          </p:cNvSpPr>
          <p:nvPr/>
        </p:nvSpPr>
        <p:spPr bwMode="auto">
          <a:xfrm>
            <a:off x="7797800" y="1784350"/>
            <a:ext cx="1976438" cy="881063"/>
          </a:xfrm>
          <a:prstGeom prst="flowChartMultidocument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176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r>
              <a:rPr lang="es-ES" altLang="es-ES" sz="2000"/>
              <a:t>Aplicaciones</a:t>
            </a:r>
          </a:p>
        </p:txBody>
      </p:sp>
      <p:cxnSp>
        <p:nvCxnSpPr>
          <p:cNvPr id="31755" name="AutoShape 10"/>
          <p:cNvCxnSpPr>
            <a:cxnSpLocks noChangeShapeType="1"/>
            <a:stCxn id="31754" idx="2"/>
            <a:endCxn id="31753" idx="0"/>
          </p:cNvCxnSpPr>
          <p:nvPr/>
        </p:nvCxnSpPr>
        <p:spPr bwMode="auto">
          <a:xfrm flipH="1">
            <a:off x="8764588" y="2597150"/>
            <a:ext cx="20637" cy="387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Unidades funcionales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819275"/>
            <a:ext cx="827405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2205038" y="6521450"/>
            <a:ext cx="19573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1512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s-ES" altLang="es-ES" sz="2400" b="1">
                <a:solidFill>
                  <a:srgbClr val="FF3366"/>
                </a:solidFill>
                <a:latin typeface="Times New Roman" panose="02020603050405020304" pitchFamily="18" charset="0"/>
              </a:rPr>
              <a:t>Unidad central</a:t>
            </a:r>
          </a:p>
          <a:p>
            <a:pPr eaLnBrk="1">
              <a:lnSpc>
                <a:spcPct val="95000"/>
              </a:lnSpc>
            </a:pPr>
            <a:r>
              <a:rPr lang="es-ES" altLang="es-ES" sz="2400" b="1">
                <a:solidFill>
                  <a:srgbClr val="FF3366"/>
                </a:solidFill>
                <a:latin typeface="Times New Roman" panose="02020603050405020304" pitchFamily="18" charset="0"/>
              </a:rPr>
              <a:t> de procesos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278563" y="6480175"/>
            <a:ext cx="3248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1512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s-ES" altLang="es-ES" sz="2400" b="1">
                <a:solidFill>
                  <a:srgbClr val="FF3366"/>
                </a:solidFill>
                <a:latin typeface="Times New Roman" panose="02020603050405020304" pitchFamily="18" charset="0"/>
              </a:rPr>
              <a:t>Unidad aritmético-lógica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220663" y="1058863"/>
            <a:ext cx="28908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>
              <a:lnSpc>
                <a:spcPct val="95000"/>
              </a:lnSpc>
            </a:pPr>
            <a:r>
              <a:rPr lang="es-ES" altLang="es-ES" sz="2400" b="1">
                <a:solidFill>
                  <a:srgbClr val="FF3366"/>
                </a:solidFill>
                <a:latin typeface="Times New Roman" panose="02020603050405020304" pitchFamily="18" charset="0"/>
              </a:rPr>
              <a:t>Datos + Instrucciones</a:t>
            </a:r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>
            <a:off x="874713" y="1436688"/>
            <a:ext cx="406400" cy="530225"/>
          </a:xfrm>
          <a:prstGeom prst="line">
            <a:avLst/>
          </a:prstGeom>
          <a:noFill/>
          <a:ln w="9525">
            <a:solidFill>
              <a:srgbClr val="FF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 flipH="1" flipV="1">
            <a:off x="6681788" y="5400675"/>
            <a:ext cx="1220787" cy="971550"/>
          </a:xfrm>
          <a:prstGeom prst="line">
            <a:avLst/>
          </a:prstGeom>
          <a:noFill/>
          <a:ln w="9525">
            <a:solidFill>
              <a:srgbClr val="FF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01" name="Line 8"/>
          <p:cNvSpPr>
            <a:spLocks noChangeShapeType="1"/>
          </p:cNvSpPr>
          <p:nvPr/>
        </p:nvSpPr>
        <p:spPr bwMode="auto">
          <a:xfrm flipV="1">
            <a:off x="3481388" y="6026150"/>
            <a:ext cx="1452562" cy="487363"/>
          </a:xfrm>
          <a:prstGeom prst="line">
            <a:avLst/>
          </a:prstGeom>
          <a:noFill/>
          <a:ln w="9525">
            <a:solidFill>
              <a:srgbClr val="FF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La unidad central de procesos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Dos subunidades con funciones diferenciadas:</a:t>
            </a:r>
          </a:p>
          <a:p>
            <a:pPr marL="431800" indent="-323850" eaLnBrk="1">
              <a:buSzPct val="7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La unidad de control (U.C.)</a:t>
            </a:r>
            <a:r>
              <a:rPr lang="es-ES" altLang="es-ES"/>
              <a:t>, cuyas tareas son:</a:t>
            </a:r>
          </a:p>
          <a:p>
            <a:pPr marL="1295400" lvl="2" indent="-215900" eaLnBrk="1">
              <a:buSzPct val="45000"/>
              <a:buFont typeface="Wingdings" panose="05000000000000000000" pitchFamily="2" charset="2"/>
              <a:buChar char="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Interpretar el código y generar las señales de control que lo ejecutan. </a:t>
            </a:r>
          </a:p>
          <a:p>
            <a:pPr marL="1295400" lvl="2" indent="-215900" eaLnBrk="1">
              <a:buSzPct val="45000"/>
              <a:buFont typeface="Wingdings" panose="05000000000000000000" pitchFamily="2" charset="2"/>
              <a:buChar char="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Controlar la secuencia en que se ejecutan las operaciones. </a:t>
            </a:r>
          </a:p>
          <a:p>
            <a:pPr marL="1295400" lvl="2" indent="-215900" eaLnBrk="1">
              <a:buSzPct val="45000"/>
              <a:buFont typeface="Wingdings" panose="05000000000000000000" pitchFamily="2" charset="2"/>
              <a:buChar char="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Controlar el acceso a memoria.</a:t>
            </a:r>
          </a:p>
          <a:p>
            <a:pPr marL="1295400" lvl="2" indent="-215900" eaLnBrk="1">
              <a:buSzPct val="45000"/>
              <a:buFont typeface="Wingdings" panose="05000000000000000000" pitchFamily="2" charset="2"/>
              <a:buChar char="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Enviar y recibir señales de control relacionadas con las operaciones que se ejecutan en la A.L.U. </a:t>
            </a:r>
          </a:p>
          <a:p>
            <a:pPr marL="1295400" lvl="2" indent="-215900" eaLnBrk="1">
              <a:buSzPct val="45000"/>
              <a:buFont typeface="Wingdings" panose="05000000000000000000" pitchFamily="2" charset="2"/>
              <a:buChar char="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Regular la entrada/salida.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/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>
                <a:solidFill>
                  <a:srgbClr val="FF3366"/>
                </a:solidFill>
              </a:rPr>
              <a:t>La unidad aritmético-lógica (A.L.U.)</a:t>
            </a:r>
            <a:r>
              <a:rPr lang="es-ES" altLang="es-ES"/>
              <a:t>, que se encarga de ejecutar las instrucciones aritméticas y lógicas con los datos según el programa almacenado en la memoria.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La memoria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/>
          <a:lstStyle/>
          <a:p>
            <a:pPr marL="431800" indent="-323850" eaLnBrk="1">
              <a:spcAft>
                <a:spcPts val="850"/>
              </a:spcAft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La memoria es el dispositivo que se encarga de </a:t>
            </a:r>
            <a:r>
              <a:rPr lang="es-ES" altLang="es-ES">
                <a:solidFill>
                  <a:srgbClr val="FF3366"/>
                </a:solidFill>
              </a:rPr>
              <a:t>almacenar</a:t>
            </a:r>
            <a:r>
              <a:rPr lang="es-ES" altLang="es-ES"/>
              <a:t> toda la información.</a:t>
            </a:r>
          </a:p>
          <a:p>
            <a:pPr marL="431800" indent="-323850" eaLnBrk="1">
              <a:spcAft>
                <a:spcPts val="850"/>
              </a:spcAft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En la arquitectura de Von Neumann, </a:t>
            </a:r>
            <a:r>
              <a:rPr lang="es-ES" altLang="es-ES">
                <a:solidFill>
                  <a:srgbClr val="FF3366"/>
                </a:solidFill>
              </a:rPr>
              <a:t>tanto los datos como las instrucciones</a:t>
            </a:r>
            <a:r>
              <a:rPr lang="es-ES" altLang="es-ES"/>
              <a:t> para procesarlos se almacenan internamente.</a:t>
            </a:r>
          </a:p>
          <a:p>
            <a:pPr marL="431800" indent="-323850" eaLnBrk="1">
              <a:spcAft>
                <a:spcPts val="850"/>
              </a:spcAft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/>
              <a:t>El contenido de la memoria se almacenará codificado en forma de </a:t>
            </a:r>
            <a:r>
              <a:rPr lang="es-ES" altLang="es-ES">
                <a:solidFill>
                  <a:srgbClr val="FF3366"/>
                </a:solidFill>
              </a:rPr>
              <a:t>bits (0 ó 1).</a:t>
            </a:r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844550" y="4624388"/>
            <a:ext cx="2397125" cy="2587625"/>
            <a:chOff x="532" y="2913"/>
            <a:chExt cx="1510" cy="1630"/>
          </a:xfrm>
        </p:grpSpPr>
        <p:sp>
          <p:nvSpPr>
            <p:cNvPr id="37907" name="Rectangle 4"/>
            <p:cNvSpPr>
              <a:spLocks noChangeArrowheads="1"/>
            </p:cNvSpPr>
            <p:nvPr/>
          </p:nvSpPr>
          <p:spPr bwMode="auto">
            <a:xfrm>
              <a:off x="1286" y="3819"/>
              <a:ext cx="754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444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spcBef>
                  <a:spcPts val="500"/>
                </a:spcBef>
              </a:pPr>
              <a:r>
                <a:rPr lang="en-GB" altLang="es-ES" sz="2000">
                  <a:solidFill>
                    <a:srgbClr val="666666"/>
                  </a:solidFill>
                </a:rPr>
                <a:t>VALOR</a:t>
              </a:r>
            </a:p>
            <a:p>
              <a:pPr algn="ctr" eaLnBrk="1" hangingPunct="1">
                <a:spcBef>
                  <a:spcPts val="500"/>
                </a:spcBef>
              </a:pPr>
              <a:r>
                <a:rPr lang="en-GB" altLang="es-ES" sz="2000">
                  <a:solidFill>
                    <a:srgbClr val="666666"/>
                  </a:solidFill>
                </a:rPr>
                <a:t>0</a:t>
              </a:r>
            </a:p>
          </p:txBody>
        </p:sp>
        <p:sp>
          <p:nvSpPr>
            <p:cNvPr id="37908" name="Rectangle 5"/>
            <p:cNvSpPr>
              <a:spLocks noChangeArrowheads="1"/>
            </p:cNvSpPr>
            <p:nvPr/>
          </p:nvSpPr>
          <p:spPr bwMode="auto">
            <a:xfrm>
              <a:off x="532" y="3819"/>
              <a:ext cx="754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444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spcBef>
                  <a:spcPts val="500"/>
                </a:spcBef>
              </a:pPr>
              <a:r>
                <a:rPr lang="en-GB" altLang="es-ES" sz="2000">
                  <a:solidFill>
                    <a:srgbClr val="666666"/>
                  </a:solidFill>
                </a:rPr>
                <a:t>VALOR </a:t>
              </a:r>
            </a:p>
            <a:p>
              <a:pPr algn="ctr" eaLnBrk="1" hangingPunct="1">
                <a:spcBef>
                  <a:spcPts val="500"/>
                </a:spcBef>
              </a:pPr>
              <a:r>
                <a:rPr lang="en-GB" altLang="es-ES" sz="2000">
                  <a:solidFill>
                    <a:srgbClr val="666666"/>
                  </a:solidFill>
                </a:rPr>
                <a:t>1</a:t>
              </a:r>
            </a:p>
          </p:txBody>
        </p:sp>
        <p:sp>
          <p:nvSpPr>
            <p:cNvPr id="37909" name="Rectangle 6"/>
            <p:cNvSpPr>
              <a:spLocks noChangeArrowheads="1"/>
            </p:cNvSpPr>
            <p:nvPr/>
          </p:nvSpPr>
          <p:spPr bwMode="auto">
            <a:xfrm>
              <a:off x="1286" y="2913"/>
              <a:ext cx="754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/>
            </a:p>
          </p:txBody>
        </p:sp>
        <p:sp>
          <p:nvSpPr>
            <p:cNvPr id="37910" name="Rectangle 7"/>
            <p:cNvSpPr>
              <a:spLocks noChangeArrowheads="1"/>
            </p:cNvSpPr>
            <p:nvPr/>
          </p:nvSpPr>
          <p:spPr bwMode="auto">
            <a:xfrm>
              <a:off x="532" y="2913"/>
              <a:ext cx="754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/>
            </a:p>
          </p:txBody>
        </p:sp>
        <p:sp>
          <p:nvSpPr>
            <p:cNvPr id="37911" name="Line 8"/>
            <p:cNvSpPr>
              <a:spLocks noChangeShapeType="1"/>
            </p:cNvSpPr>
            <p:nvPr/>
          </p:nvSpPr>
          <p:spPr bwMode="auto">
            <a:xfrm>
              <a:off x="532" y="2913"/>
              <a:ext cx="1509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912" name="Line 9"/>
            <p:cNvSpPr>
              <a:spLocks noChangeShapeType="1"/>
            </p:cNvSpPr>
            <p:nvPr/>
          </p:nvSpPr>
          <p:spPr bwMode="auto">
            <a:xfrm>
              <a:off x="532" y="3819"/>
              <a:ext cx="150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913" name="Line 10"/>
            <p:cNvSpPr>
              <a:spLocks noChangeShapeType="1"/>
            </p:cNvSpPr>
            <p:nvPr/>
          </p:nvSpPr>
          <p:spPr bwMode="auto">
            <a:xfrm>
              <a:off x="532" y="4543"/>
              <a:ext cx="1509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914" name="Line 11"/>
            <p:cNvSpPr>
              <a:spLocks noChangeShapeType="1"/>
            </p:cNvSpPr>
            <p:nvPr/>
          </p:nvSpPr>
          <p:spPr bwMode="auto">
            <a:xfrm>
              <a:off x="532" y="2913"/>
              <a:ext cx="0" cy="162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915" name="Line 12"/>
            <p:cNvSpPr>
              <a:spLocks noChangeShapeType="1"/>
            </p:cNvSpPr>
            <p:nvPr/>
          </p:nvSpPr>
          <p:spPr bwMode="auto">
            <a:xfrm>
              <a:off x="1286" y="2913"/>
              <a:ext cx="0" cy="162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916" name="Line 13"/>
            <p:cNvSpPr>
              <a:spLocks noChangeShapeType="1"/>
            </p:cNvSpPr>
            <p:nvPr/>
          </p:nvSpPr>
          <p:spPr bwMode="auto">
            <a:xfrm>
              <a:off x="2041" y="2913"/>
              <a:ext cx="0" cy="162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789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4911725"/>
            <a:ext cx="673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4911725"/>
            <a:ext cx="6635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924425"/>
            <a:ext cx="6635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4897438"/>
            <a:ext cx="673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5788025"/>
            <a:ext cx="673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5761038"/>
            <a:ext cx="673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761038"/>
            <a:ext cx="673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900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5788025"/>
            <a:ext cx="6635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901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4924425"/>
            <a:ext cx="6635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902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4897438"/>
            <a:ext cx="6635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903" name="Text Box 24"/>
          <p:cNvSpPr txBox="1">
            <a:spLocks noChangeArrowheads="1"/>
          </p:cNvSpPr>
          <p:nvPr/>
        </p:nvSpPr>
        <p:spPr bwMode="auto">
          <a:xfrm>
            <a:off x="5808663" y="5140325"/>
            <a:ext cx="56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1920" rIns="90000" bIns="46800"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s-ES">
                <a:solidFill>
                  <a:srgbClr val="666666"/>
                </a:solidFill>
              </a:rPr>
              <a:t>0 0</a:t>
            </a:r>
          </a:p>
        </p:txBody>
      </p:sp>
      <p:sp>
        <p:nvSpPr>
          <p:cNvPr id="37904" name="Text Box 25"/>
          <p:cNvSpPr txBox="1">
            <a:spLocks noChangeArrowheads="1"/>
          </p:cNvSpPr>
          <p:nvPr/>
        </p:nvSpPr>
        <p:spPr bwMode="auto">
          <a:xfrm>
            <a:off x="5808663" y="5932488"/>
            <a:ext cx="56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1920" rIns="90000" bIns="46800"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s-ES">
                <a:solidFill>
                  <a:srgbClr val="666666"/>
                </a:solidFill>
              </a:rPr>
              <a:t>0 1</a:t>
            </a:r>
          </a:p>
        </p:txBody>
      </p:sp>
      <p:sp>
        <p:nvSpPr>
          <p:cNvPr id="37905" name="Text Box 26"/>
          <p:cNvSpPr txBox="1">
            <a:spLocks noChangeArrowheads="1"/>
          </p:cNvSpPr>
          <p:nvPr/>
        </p:nvSpPr>
        <p:spPr bwMode="auto">
          <a:xfrm>
            <a:off x="8859838" y="5041900"/>
            <a:ext cx="56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1920" rIns="90000" bIns="46800"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s-ES">
                <a:solidFill>
                  <a:srgbClr val="666666"/>
                </a:solidFill>
              </a:rPr>
              <a:t>1 0</a:t>
            </a:r>
          </a:p>
        </p:txBody>
      </p:sp>
      <p:sp>
        <p:nvSpPr>
          <p:cNvPr id="37906" name="Text Box 27"/>
          <p:cNvSpPr txBox="1">
            <a:spLocks noChangeArrowheads="1"/>
          </p:cNvSpPr>
          <p:nvPr/>
        </p:nvSpPr>
        <p:spPr bwMode="auto">
          <a:xfrm>
            <a:off x="8859838" y="5905500"/>
            <a:ext cx="56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1920" rIns="90000" bIns="46800"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s-ES">
                <a:solidFill>
                  <a:srgbClr val="666666"/>
                </a:solidFill>
              </a:rPr>
              <a:t>1 1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Almacenamiento digital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/>
          <a:lstStyle/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>
                <a:solidFill>
                  <a:srgbClr val="FF3366"/>
                </a:solidFill>
              </a:rPr>
              <a:t>BIT (</a:t>
            </a:r>
            <a:r>
              <a:rPr lang="es-ES" altLang="es-ES" dirty="0" err="1">
                <a:solidFill>
                  <a:srgbClr val="FF3366"/>
                </a:solidFill>
              </a:rPr>
              <a:t>BInary</a:t>
            </a:r>
            <a:r>
              <a:rPr lang="es-ES" altLang="es-ES" dirty="0">
                <a:solidFill>
                  <a:srgbClr val="FF3366"/>
                </a:solidFill>
              </a:rPr>
              <a:t> </a:t>
            </a:r>
            <a:r>
              <a:rPr lang="es-ES" altLang="es-ES" dirty="0" err="1">
                <a:solidFill>
                  <a:srgbClr val="FF3366"/>
                </a:solidFill>
              </a:rPr>
              <a:t>digiT</a:t>
            </a:r>
            <a:r>
              <a:rPr lang="es-ES" altLang="es-ES" dirty="0">
                <a:solidFill>
                  <a:srgbClr val="FF3366"/>
                </a:solidFill>
              </a:rPr>
              <a:t>)</a:t>
            </a:r>
            <a:r>
              <a:rPr lang="es-ES" altLang="es-ES" dirty="0"/>
              <a:t>: unidad mínima de información que sólo puede contener 0 </a:t>
            </a:r>
            <a:r>
              <a:rPr lang="es-ES" altLang="es-ES" dirty="0" err="1"/>
              <a:t>ó</a:t>
            </a:r>
            <a:r>
              <a:rPr lang="es-ES" altLang="es-ES" dirty="0"/>
              <a:t> 1.</a:t>
            </a:r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/>
              <a:t>Denominaremos </a:t>
            </a:r>
            <a:r>
              <a:rPr lang="es-ES" altLang="es-ES" dirty="0">
                <a:solidFill>
                  <a:srgbClr val="FF3366"/>
                </a:solidFill>
              </a:rPr>
              <a:t>byte</a:t>
            </a:r>
            <a:r>
              <a:rPr lang="es-ES" altLang="es-ES" dirty="0"/>
              <a:t> a un conjunto de 8 bits.</a:t>
            </a:r>
          </a:p>
          <a:p>
            <a:pPr marL="431800" indent="-323850" eaLnBrk="1">
              <a:buSzPct val="7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ES" altLang="es-ES" dirty="0"/>
          </a:p>
          <a:p>
            <a:pPr marL="431800" indent="-323850" eaLnBrk="1"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/>
              <a:t>A partir de ahí: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s-ES" dirty="0">
                <a:cs typeface="Times New Roman" panose="02020603050405020304" pitchFamily="18" charset="0"/>
              </a:rPr>
              <a:t>1 </a:t>
            </a:r>
            <a:r>
              <a:rPr lang="en-GB" altLang="es-ES" dirty="0">
                <a:solidFill>
                  <a:srgbClr val="FF3366"/>
                </a:solidFill>
                <a:cs typeface="Times New Roman" panose="02020603050405020304" pitchFamily="18" charset="0"/>
              </a:rPr>
              <a:t>Kilobyte</a:t>
            </a:r>
            <a:r>
              <a:rPr lang="en-GB" altLang="es-ES" dirty="0">
                <a:cs typeface="Times New Roman" panose="02020603050405020304" pitchFamily="18" charset="0"/>
              </a:rPr>
              <a:t> (1 Kb) = 2</a:t>
            </a:r>
            <a:r>
              <a:rPr lang="en-GB" altLang="es-ES" baseline="30000" dirty="0">
                <a:cs typeface="Times New Roman" panose="02020603050405020304" pitchFamily="18" charset="0"/>
              </a:rPr>
              <a:t>10</a:t>
            </a:r>
            <a:r>
              <a:rPr lang="en-GB" altLang="es-ES" dirty="0">
                <a:cs typeface="Times New Roman" panose="02020603050405020304" pitchFamily="18" charset="0"/>
              </a:rPr>
              <a:t>bytes = 1.024 bytes </a:t>
            </a:r>
            <a:r>
              <a:rPr lang="es-ES" altLang="es-ES" dirty="0">
                <a:latin typeface="Symbol" panose="05050102010706020507" pitchFamily="18" charset="2"/>
                <a:cs typeface="Times New Roman" panose="02020603050405020304" pitchFamily="18" charset="0"/>
              </a:rPr>
              <a:t></a:t>
            </a:r>
            <a:r>
              <a:rPr lang="en-GB" altLang="es-ES" dirty="0">
                <a:cs typeface="Times New Roman" panose="02020603050405020304" pitchFamily="18" charset="0"/>
              </a:rPr>
              <a:t> 1.000 bytes</a:t>
            </a:r>
            <a:r>
              <a:rPr lang="es-ES" altLang="es-ES" dirty="0"/>
              <a:t> 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s-ES" dirty="0">
                <a:cs typeface="Times New Roman" panose="02020603050405020304" pitchFamily="18" charset="0"/>
              </a:rPr>
              <a:t>1 </a:t>
            </a:r>
            <a:r>
              <a:rPr lang="en-GB" altLang="es-ES" dirty="0">
                <a:solidFill>
                  <a:srgbClr val="FF3366"/>
                </a:solidFill>
                <a:cs typeface="Times New Roman" panose="02020603050405020304" pitchFamily="18" charset="0"/>
              </a:rPr>
              <a:t>Megabyte</a:t>
            </a:r>
            <a:r>
              <a:rPr lang="en-GB" altLang="es-ES" dirty="0">
                <a:cs typeface="Times New Roman" panose="02020603050405020304" pitchFamily="18" charset="0"/>
              </a:rPr>
              <a:t> (1 Mb) = 2</a:t>
            </a:r>
            <a:r>
              <a:rPr lang="en-GB" altLang="es-ES" baseline="30000" dirty="0">
                <a:cs typeface="Times New Roman" panose="02020603050405020304" pitchFamily="18" charset="0"/>
              </a:rPr>
              <a:t>20</a:t>
            </a:r>
            <a:r>
              <a:rPr lang="en-GB" altLang="es-ES" dirty="0">
                <a:cs typeface="Times New Roman" panose="02020603050405020304" pitchFamily="18" charset="0"/>
              </a:rPr>
              <a:t>bytes = 1.048.576 bytes </a:t>
            </a:r>
            <a:r>
              <a:rPr lang="es-ES" altLang="es-ES" dirty="0">
                <a:latin typeface="Symbol" panose="05050102010706020507" pitchFamily="18" charset="2"/>
                <a:cs typeface="Times New Roman" panose="02020603050405020304" pitchFamily="18" charset="0"/>
              </a:rPr>
              <a:t></a:t>
            </a:r>
            <a:r>
              <a:rPr lang="en-GB" altLang="es-ES" dirty="0">
                <a:cs typeface="Times New Roman" panose="02020603050405020304" pitchFamily="18" charset="0"/>
              </a:rPr>
              <a:t> 1</a:t>
            </a:r>
            <a:r>
              <a:rPr lang="en-GB" altLang="es-ES" baseline="-30000" dirty="0">
                <a:cs typeface="Times New Roman" panose="02020603050405020304" pitchFamily="18" charset="0"/>
              </a:rPr>
              <a:t>1</a:t>
            </a:r>
            <a:r>
              <a:rPr lang="en-GB" altLang="es-ES" dirty="0">
                <a:cs typeface="Times New Roman" panose="02020603050405020304" pitchFamily="18" charset="0"/>
              </a:rPr>
              <a:t>000.000 bytes</a:t>
            </a:r>
            <a:r>
              <a:rPr lang="es-ES" altLang="es-ES" dirty="0"/>
              <a:t> 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s-ES" dirty="0">
                <a:cs typeface="Times New Roman" panose="02020603050405020304" pitchFamily="18" charset="0"/>
              </a:rPr>
              <a:t>1 </a:t>
            </a:r>
            <a:r>
              <a:rPr lang="en-GB" altLang="es-ES" dirty="0">
                <a:solidFill>
                  <a:srgbClr val="FF3366"/>
                </a:solidFill>
                <a:cs typeface="Times New Roman" panose="02020603050405020304" pitchFamily="18" charset="0"/>
              </a:rPr>
              <a:t>Gigabyte</a:t>
            </a:r>
            <a:r>
              <a:rPr lang="en-GB" altLang="es-ES" dirty="0">
                <a:cs typeface="Times New Roman" panose="02020603050405020304" pitchFamily="18" charset="0"/>
              </a:rPr>
              <a:t> (1 Gb) = 2</a:t>
            </a:r>
            <a:r>
              <a:rPr lang="en-GB" altLang="es-ES" baseline="30000" dirty="0">
                <a:cs typeface="Times New Roman" panose="02020603050405020304" pitchFamily="18" charset="0"/>
              </a:rPr>
              <a:t>30</a:t>
            </a:r>
            <a:r>
              <a:rPr lang="en-GB" altLang="es-ES" dirty="0">
                <a:cs typeface="Times New Roman" panose="02020603050405020304" pitchFamily="18" charset="0"/>
              </a:rPr>
              <a:t>bytes = 1.073.741.824  bytes </a:t>
            </a:r>
            <a:r>
              <a:rPr lang="es-ES" altLang="es-ES" dirty="0">
                <a:latin typeface="Symbol" panose="05050102010706020507" pitchFamily="18" charset="2"/>
                <a:cs typeface="Times New Roman" panose="02020603050405020304" pitchFamily="18" charset="0"/>
              </a:rPr>
              <a:t></a:t>
            </a:r>
            <a:r>
              <a:rPr lang="en-GB" altLang="es-ES" dirty="0">
                <a:cs typeface="Times New Roman" panose="02020603050405020304" pitchFamily="18" charset="0"/>
              </a:rPr>
              <a:t> 1.000.000.000 bytes</a:t>
            </a:r>
            <a:r>
              <a:rPr lang="es-ES" altLang="es-ES" dirty="0"/>
              <a:t> </a:t>
            </a:r>
          </a:p>
          <a:p>
            <a:pPr marL="863600" lvl="1" indent="-287338" eaLnBrk="1"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s-ES" dirty="0">
                <a:cs typeface="Times New Roman" panose="02020603050405020304" pitchFamily="18" charset="0"/>
              </a:rPr>
              <a:t>1 </a:t>
            </a:r>
            <a:r>
              <a:rPr lang="en-GB" altLang="es-ES" dirty="0">
                <a:solidFill>
                  <a:srgbClr val="FF3366"/>
                </a:solidFill>
                <a:cs typeface="Times New Roman" panose="02020603050405020304" pitchFamily="18" charset="0"/>
              </a:rPr>
              <a:t>Terabyte</a:t>
            </a:r>
            <a:r>
              <a:rPr lang="en-GB" altLang="es-ES" dirty="0">
                <a:cs typeface="Times New Roman" panose="02020603050405020304" pitchFamily="18" charset="0"/>
              </a:rPr>
              <a:t> (1 Tb) = 2</a:t>
            </a:r>
            <a:r>
              <a:rPr lang="en-GB" altLang="es-ES" baseline="30000" dirty="0">
                <a:cs typeface="Times New Roman" panose="02020603050405020304" pitchFamily="18" charset="0"/>
              </a:rPr>
              <a:t>40</a:t>
            </a:r>
            <a:r>
              <a:rPr lang="en-GB" altLang="es-ES" dirty="0">
                <a:cs typeface="Times New Roman" panose="02020603050405020304" pitchFamily="18" charset="0"/>
              </a:rPr>
              <a:t>bytes </a:t>
            </a:r>
            <a:r>
              <a:rPr lang="es-ES" altLang="es-ES" dirty="0">
                <a:latin typeface="Symbol" panose="05050102010706020507" pitchFamily="18" charset="2"/>
                <a:cs typeface="Times New Roman" panose="02020603050405020304" pitchFamily="18" charset="0"/>
              </a:rPr>
              <a:t></a:t>
            </a:r>
            <a:r>
              <a:rPr lang="en-GB" altLang="es-ES" dirty="0">
                <a:cs typeface="Times New Roman" panose="02020603050405020304" pitchFamily="18" charset="0"/>
              </a:rPr>
              <a:t> 1.000.000.000.000 bytes</a:t>
            </a:r>
            <a:r>
              <a:rPr lang="es-ES" altLang="es-ES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999538" cy="7207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/>
              <a:t>Tipos de memoria (1/2)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079500"/>
            <a:ext cx="9548812" cy="6319838"/>
          </a:xfrm>
        </p:spPr>
        <p:txBody>
          <a:bodyPr/>
          <a:lstStyle/>
          <a:p>
            <a:pPr marL="431800" indent="-323850" eaLnBrk="1">
              <a:spcAft>
                <a:spcPts val="850"/>
              </a:spcAft>
              <a:buSzPct val="75000"/>
              <a:buFont typeface="StarSymbol" charset="0"/>
              <a:buChar char="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/>
              <a:t>Según su tamaño y rapidez, distinguimos:</a:t>
            </a:r>
          </a:p>
          <a:p>
            <a:pPr marL="863600" lvl="1" indent="-287338" eaLnBrk="1">
              <a:spcAft>
                <a:spcPts val="850"/>
              </a:spcAft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>
                <a:solidFill>
                  <a:srgbClr val="FF3366"/>
                </a:solidFill>
              </a:rPr>
              <a:t>Registros:</a:t>
            </a:r>
            <a:r>
              <a:rPr lang="es-ES" altLang="es-ES" dirty="0"/>
              <a:t> Pequeñas memorias que están en la A.L.U. y sobre las que se realizan las operaciones directamente.</a:t>
            </a:r>
          </a:p>
          <a:p>
            <a:pPr marL="863600" lvl="1" indent="-287338" eaLnBrk="1">
              <a:spcAft>
                <a:spcPts val="850"/>
              </a:spcAft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>
                <a:solidFill>
                  <a:srgbClr val="FF3366"/>
                </a:solidFill>
              </a:rPr>
              <a:t>Caché:</a:t>
            </a:r>
            <a:r>
              <a:rPr lang="es-ES" altLang="es-ES" dirty="0"/>
              <a:t> Memoria intermedia contenida en la C.P.U. de manera que no hay que atravesar los buses para acceder a la información contenida en la caché.</a:t>
            </a:r>
          </a:p>
          <a:p>
            <a:pPr marL="863600" lvl="1" indent="-287338" eaLnBrk="1">
              <a:spcAft>
                <a:spcPts val="850"/>
              </a:spcAft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>
                <a:solidFill>
                  <a:srgbClr val="FF3366"/>
                </a:solidFill>
              </a:rPr>
              <a:t>Memoria principal (RAM y ROM):</a:t>
            </a:r>
            <a:r>
              <a:rPr lang="es-ES" altLang="es-ES" dirty="0"/>
              <a:t> Región de memoria a la que la C.P.U. puede acceder directamente.</a:t>
            </a:r>
          </a:p>
          <a:p>
            <a:pPr marL="863600" lvl="1" indent="-287338" eaLnBrk="1">
              <a:spcAft>
                <a:spcPts val="850"/>
              </a:spcAft>
              <a:buSzPct val="45000"/>
              <a:buFont typeface="Wingdings" panose="05000000000000000000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altLang="es-ES" dirty="0">
                <a:solidFill>
                  <a:srgbClr val="FF3366"/>
                </a:solidFill>
              </a:rPr>
              <a:t>Memoria secundaria:</a:t>
            </a:r>
            <a:r>
              <a:rPr lang="es-ES" altLang="es-ES" dirty="0"/>
              <a:t> Memoria adicional en donde se puede guardar información de forma permanente, aunque para poder trabajar con esa información, primero la C.P.U. deberá pasarla a la memoria principal.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 Black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2130</Words>
  <Application>Microsoft Office PowerPoint</Application>
  <PresentationFormat>Personalizado</PresentationFormat>
  <Paragraphs>347</Paragraphs>
  <Slides>37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6" baseType="lpstr">
      <vt:lpstr>Aral</vt:lpstr>
      <vt:lpstr>Arial</vt:lpstr>
      <vt:lpstr>Arial Black</vt:lpstr>
      <vt:lpstr>Arial Narrow</vt:lpstr>
      <vt:lpstr>StarSymbol</vt:lpstr>
      <vt:lpstr>Symbol</vt:lpstr>
      <vt:lpstr>Times New Roman</vt:lpstr>
      <vt:lpstr>Wingdings</vt:lpstr>
      <vt:lpstr>Tema de Office</vt:lpstr>
      <vt:lpstr>Presentación de PowerPoint</vt:lpstr>
      <vt:lpstr>Concepto de informática y ordenador</vt:lpstr>
      <vt:lpstr>Conceptos básicos</vt:lpstr>
      <vt:lpstr>Estructura interna del computador</vt:lpstr>
      <vt:lpstr>Unidades funcionales</vt:lpstr>
      <vt:lpstr>La unidad central de procesos</vt:lpstr>
      <vt:lpstr>La memoria</vt:lpstr>
      <vt:lpstr>Almacenamiento digital</vt:lpstr>
      <vt:lpstr>Tipos de memoria (1/2)</vt:lpstr>
      <vt:lpstr>Tipos de memoria (2/2)</vt:lpstr>
      <vt:lpstr>Proceso de ejecución de un programa</vt:lpstr>
      <vt:lpstr>Buses y señales de control</vt:lpstr>
      <vt:lpstr>Ejemplo de pr. en lenguaje máquina</vt:lpstr>
      <vt:lpstr>Ejemplo de pr. en lenguaje máquina</vt:lpstr>
      <vt:lpstr>Guión del tema</vt:lpstr>
      <vt:lpstr>Definición de Sistema Operativo</vt:lpstr>
      <vt:lpstr>Funciones del SO (1/2)</vt:lpstr>
      <vt:lpstr>Funcions del SO (2/2)</vt:lpstr>
      <vt:lpstr>Características deseables</vt:lpstr>
      <vt:lpstr>SSOO: MS-DOS (1/2)</vt:lpstr>
      <vt:lpstr>SSOO: MS-DOS (2/2)</vt:lpstr>
      <vt:lpstr>SSOO: MAC OS (1/2)</vt:lpstr>
      <vt:lpstr>SSOO: MAC OS (2/2)</vt:lpstr>
      <vt:lpstr>SSOO: Windows (1/3)</vt:lpstr>
      <vt:lpstr>SSOO: Windows (2/3)</vt:lpstr>
      <vt:lpstr>SSOO: Windows (3/3)</vt:lpstr>
      <vt:lpstr>SSOO: UNIX (1/2)</vt:lpstr>
      <vt:lpstr>SSOO: UNIX (2/2)</vt:lpstr>
      <vt:lpstr>SSOO: Linux (1/3)</vt:lpstr>
      <vt:lpstr>SSOO: Linux (2/3)</vt:lpstr>
      <vt:lpstr>SSOO: Linux (3/3)</vt:lpstr>
      <vt:lpstr>Otros SSOO</vt:lpstr>
      <vt:lpstr>Guión del tema</vt:lpstr>
      <vt:lpstr>Concepto de algoritmo y programa</vt:lpstr>
      <vt:lpstr>Resolución informática de un problema</vt:lpstr>
      <vt:lpstr>Lenguaje de programación</vt:lpstr>
      <vt:lpstr>Bibliografía y ejercicios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Vicente Cerveron Lleo</dc:creator>
  <cp:lastModifiedBy>Vicente Cerveron Lleo</cp:lastModifiedBy>
  <cp:revision>181</cp:revision>
  <cp:lastPrinted>1601-01-01T00:00:00Z</cp:lastPrinted>
  <dcterms:created xsi:type="dcterms:W3CDTF">2008-07-08T14:57:30Z</dcterms:created>
  <dcterms:modified xsi:type="dcterms:W3CDTF">2022-02-07T19:38:42Z</dcterms:modified>
</cp:coreProperties>
</file>