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93" r:id="rId3"/>
    <p:sldId id="392" r:id="rId4"/>
    <p:sldId id="257" r:id="rId5"/>
    <p:sldId id="328" r:id="rId6"/>
    <p:sldId id="376" r:id="rId7"/>
    <p:sldId id="368" r:id="rId8"/>
    <p:sldId id="359" r:id="rId9"/>
    <p:sldId id="330" r:id="rId10"/>
    <p:sldId id="365" r:id="rId11"/>
    <p:sldId id="331" r:id="rId12"/>
    <p:sldId id="366" r:id="rId13"/>
    <p:sldId id="291" r:id="rId14"/>
    <p:sldId id="342" r:id="rId15"/>
    <p:sldId id="269" r:id="rId16"/>
    <p:sldId id="367" r:id="rId17"/>
    <p:sldId id="335" r:id="rId18"/>
    <p:sldId id="354" r:id="rId19"/>
    <p:sldId id="337" r:id="rId20"/>
    <p:sldId id="371" r:id="rId21"/>
    <p:sldId id="372" r:id="rId22"/>
    <p:sldId id="369" r:id="rId23"/>
    <p:sldId id="370" r:id="rId24"/>
    <p:sldId id="373" r:id="rId25"/>
    <p:sldId id="374" r:id="rId26"/>
    <p:sldId id="338" r:id="rId27"/>
    <p:sldId id="339" r:id="rId28"/>
    <p:sldId id="378" r:id="rId29"/>
    <p:sldId id="375" r:id="rId30"/>
    <p:sldId id="341" r:id="rId31"/>
    <p:sldId id="275" r:id="rId32"/>
    <p:sldId id="288" r:id="rId33"/>
    <p:sldId id="343" r:id="rId34"/>
    <p:sldId id="344" r:id="rId35"/>
    <p:sldId id="345" r:id="rId36"/>
    <p:sldId id="346" r:id="rId37"/>
    <p:sldId id="347" r:id="rId38"/>
    <p:sldId id="388" r:id="rId39"/>
    <p:sldId id="362" r:id="rId40"/>
    <p:sldId id="363" r:id="rId41"/>
    <p:sldId id="350" r:id="rId42"/>
    <p:sldId id="391" r:id="rId43"/>
    <p:sldId id="364" r:id="rId44"/>
    <p:sldId id="351" r:id="rId45"/>
    <p:sldId id="379" r:id="rId46"/>
    <p:sldId id="381" r:id="rId47"/>
    <p:sldId id="382" r:id="rId48"/>
    <p:sldId id="383" r:id="rId49"/>
    <p:sldId id="384" r:id="rId50"/>
    <p:sldId id="385" r:id="rId51"/>
    <p:sldId id="387" r:id="rId52"/>
    <p:sldId id="389" r:id="rId53"/>
  </p:sldIdLst>
  <p:sldSz cx="9144000" cy="6858000" type="screen4x3"/>
  <p:notesSz cx="6662738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8475" autoAdjust="0"/>
  </p:normalViewPr>
  <p:slideViewPr>
    <p:cSldViewPr>
      <p:cViewPr varScale="1">
        <p:scale>
          <a:sx n="61" d="100"/>
          <a:sy n="61" d="100"/>
        </p:scale>
        <p:origin x="14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AC3C5F8-0BAA-45F5-A4D5-5800FDD75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D4571916-C5BF-4EBA-AC58-3F2E3E8A56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C1B4BF-6B06-4336-A976-3900855DD34F}" type="datetimeFigureOut">
              <a:rPr lang="es-ES"/>
              <a:pPr>
                <a:defRPr/>
              </a:pPr>
              <a:t>07/02/2022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B076B739-9A88-4988-8E09-82A6198ED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961021E9-5467-4D35-A698-422DE94CE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A9E97E5-3A9F-4953-A2C1-7810B789C2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B4F3B7AA-AFD0-4916-A4F5-AA47C1797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5DFEC9B-4CC8-4582-A11A-0FB46DB3DE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4793EF-438B-4650-A2F8-42A5D399A35C}" type="datetimeFigureOut">
              <a:rPr lang="es-ES"/>
              <a:pPr>
                <a:defRPr/>
              </a:pPr>
              <a:t>07/02/2022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7050079B-2DEC-4049-AB11-990EA2FBDD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699D4DD-84CA-43D6-98EF-685A9CFCC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1E0565-DE03-4C51-A4D5-073E2764AF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B3A9B00-CF69-4C27-883E-4EC5E1FEC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A40A63-174B-4772-B556-5FD29DCC210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145A34C0-B668-4275-B37E-6E037104D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67B0AC1E-8977-49D3-AA5F-086D1C65FE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/>
              <a:t>Formación a lo largo de la vida, motivación por la cultura</a:t>
            </a:r>
          </a:p>
          <a:p>
            <a:r>
              <a:rPr lang="es-ES" altLang="es-ES"/>
              <a:t>Cultura científica y TECNOLÓGICA</a:t>
            </a:r>
          </a:p>
          <a:p>
            <a:r>
              <a:rPr lang="es-ES" altLang="es-ES"/>
              <a:t>Ven Biología</a:t>
            </a:r>
          </a:p>
          <a:p>
            <a:r>
              <a:rPr lang="es-ES" altLang="es-ES"/>
              <a:t>Física, Matemáticas y TIC</a:t>
            </a:r>
          </a:p>
          <a:p>
            <a:r>
              <a:rPr lang="es-ES" altLang="es-ES"/>
              <a:t>Gracias a los organizadores y a los asistentes</a:t>
            </a:r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:a16="http://schemas.microsoft.com/office/drawing/2014/main" id="{7CD73D0F-F47C-4E50-8171-9E56EB126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C0C0D-4055-4C31-9951-0699014ADC0A}" type="slidenum">
              <a:rPr lang="es-ES" altLang="es-ES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145A34C0-B668-4275-B37E-6E037104DE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67B0AC1E-8977-49D3-AA5F-086D1C65FE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/>
              <a:t>Formación a lo largo de la vida, motivación por la cultura</a:t>
            </a:r>
          </a:p>
          <a:p>
            <a:r>
              <a:rPr lang="es-ES" altLang="es-ES"/>
              <a:t>Cultura científica y TECNOLÓGICA</a:t>
            </a:r>
          </a:p>
          <a:p>
            <a:r>
              <a:rPr lang="es-ES" altLang="es-ES"/>
              <a:t>Ven Biología</a:t>
            </a:r>
          </a:p>
          <a:p>
            <a:r>
              <a:rPr lang="es-ES" altLang="es-ES"/>
              <a:t>Física, Matemáticas y TIC</a:t>
            </a:r>
          </a:p>
          <a:p>
            <a:r>
              <a:rPr lang="es-ES" altLang="es-ES"/>
              <a:t>Gracias a los organizadores y a los asistentes</a:t>
            </a:r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:a16="http://schemas.microsoft.com/office/drawing/2014/main" id="{7CD73D0F-F47C-4E50-8171-9E56EB126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C0C0D-4055-4C31-9951-0699014ADC0A}" type="slidenum">
              <a:rPr lang="es-ES" altLang="es-ES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396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7CE04DB2-283A-4826-A199-B8CFF2B9A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F92F0611-7A44-4616-9016-265099899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8D26317F-90DD-4D2E-B090-6160D8F7B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15E56A-0CDE-4B91-B4DA-55FE48416757}" type="slidenum">
              <a:rPr lang="es-ES" altLang="es-ES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>
            <a:extLst>
              <a:ext uri="{FF2B5EF4-FFF2-40B4-BE49-F238E27FC236}">
                <a16:creationId xmlns:a16="http://schemas.microsoft.com/office/drawing/2014/main" id="{21D72D95-0447-4313-9BAF-273E8EA5E9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0 Rectángulo redondeado">
            <a:extLst>
              <a:ext uri="{FF2B5EF4-FFF2-40B4-BE49-F238E27FC236}">
                <a16:creationId xmlns:a16="http://schemas.microsoft.com/office/drawing/2014/main" id="{5DDF9692-A20A-4DE7-AC90-D8105A2FF735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7AD79DFB-6EB0-4149-9F56-514FE7BD3D2C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BAC1C522-E70F-4E1C-9D56-0F11FBB253D0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4 Rectángulo">
            <a:extLst>
              <a:ext uri="{FF2B5EF4-FFF2-40B4-BE49-F238E27FC236}">
                <a16:creationId xmlns:a16="http://schemas.microsoft.com/office/drawing/2014/main" id="{EE121041-C8C0-4EFA-9618-E19985DE6810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>
            <a:extLst>
              <a:ext uri="{FF2B5EF4-FFF2-40B4-BE49-F238E27FC236}">
                <a16:creationId xmlns:a16="http://schemas.microsoft.com/office/drawing/2014/main" id="{7F5C525B-07FE-4950-9F67-A106029C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EA83D86B-F677-4AC5-B306-0101BE43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13" name="28 Marcador de número de diapositiva">
            <a:extLst>
              <a:ext uri="{FF2B5EF4-FFF2-40B4-BE49-F238E27FC236}">
                <a16:creationId xmlns:a16="http://schemas.microsoft.com/office/drawing/2014/main" id="{FB2586DA-52C6-489E-B2CC-18FD0C75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B2EA47-0EBC-4C60-905E-745B5E52B7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602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7C914A1A-4E89-4D17-BFE3-FAD807F2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8860B179-E2C0-440D-B1F4-6A70D15D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45E19B8A-8BFC-4A37-9642-5B477146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B045-C016-4F1E-A393-5E809C5372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906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2F94CCC2-F182-4F85-B64F-1855A044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15ECCD88-5FFD-4C88-9D94-734D8FD2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D2047EC5-C86B-4586-8CDF-BA9A4C28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DD11-A3A9-4512-B727-9FB19CD9466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564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 descr="UV_con_xanoETSE.gif">
            <a:extLst>
              <a:ext uri="{FF2B5EF4-FFF2-40B4-BE49-F238E27FC236}">
                <a16:creationId xmlns:a16="http://schemas.microsoft.com/office/drawing/2014/main" id="{BBFFEAA0-903F-4D67-B789-0D642FF9F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188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63408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978080" cy="49670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C099324-CFA6-4856-982B-7CF2C1A9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25" y="6191250"/>
            <a:ext cx="12255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CCC4784-A21A-4A7F-AA2C-EF850042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313" y="6211888"/>
            <a:ext cx="52578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65EA25C-3841-44DD-875F-FD767C28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9433EA-CD1F-414B-AA78-821A321ADC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3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>
            <a:extLst>
              <a:ext uri="{FF2B5EF4-FFF2-40B4-BE49-F238E27FC236}">
                <a16:creationId xmlns:a16="http://schemas.microsoft.com/office/drawing/2014/main" id="{09025EDD-5BDC-4285-9D95-8BFAF6CDCF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0 Rectángulo redondeado">
            <a:extLst>
              <a:ext uri="{FF2B5EF4-FFF2-40B4-BE49-F238E27FC236}">
                <a16:creationId xmlns:a16="http://schemas.microsoft.com/office/drawing/2014/main" id="{A5E5B6D1-FF80-4BA4-B428-3DDADF7B986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A4DCE9A3-84EA-4165-9DDA-839502E56F51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FBB42B8C-9CF3-4AA1-A482-B9BBDD20D2E2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4 Rectángulo">
            <a:extLst>
              <a:ext uri="{FF2B5EF4-FFF2-40B4-BE49-F238E27FC236}">
                <a16:creationId xmlns:a16="http://schemas.microsoft.com/office/drawing/2014/main" id="{FF94C9B9-5757-44EC-B8E0-348F2401402F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17 Imagen" descr="UV_logo_vert_etse.gif">
            <a:extLst>
              <a:ext uri="{FF2B5EF4-FFF2-40B4-BE49-F238E27FC236}">
                <a16:creationId xmlns:a16="http://schemas.microsoft.com/office/drawing/2014/main" id="{9C97AB76-67F3-4912-B780-3A248F6A0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343400"/>
            <a:ext cx="2609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1" cap="none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3 Marcador de fecha">
            <a:extLst>
              <a:ext uri="{FF2B5EF4-FFF2-40B4-BE49-F238E27FC236}">
                <a16:creationId xmlns:a16="http://schemas.microsoft.com/office/drawing/2014/main" id="{DD5A499D-D9A9-4F43-A80C-21ADC284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11" name="4 Marcador de pie de página">
            <a:extLst>
              <a:ext uri="{FF2B5EF4-FFF2-40B4-BE49-F238E27FC236}">
                <a16:creationId xmlns:a16="http://schemas.microsoft.com/office/drawing/2014/main" id="{EE21B296-BD2D-44F2-8405-186F4137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211888"/>
            <a:ext cx="52117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:a16="http://schemas.microsoft.com/office/drawing/2014/main" id="{749B29AA-D991-45D1-9767-C6A85BCB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41AFF4-8759-4A99-BE58-A8297E92B1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980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>
            <a:extLst>
              <a:ext uri="{FF2B5EF4-FFF2-40B4-BE49-F238E27FC236}">
                <a16:creationId xmlns:a16="http://schemas.microsoft.com/office/drawing/2014/main" id="{AB1D48F8-65D5-43AB-868E-2D5B6984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025E6710-EB35-43CE-BBA1-B55189AA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7" name="22 Marcador de número de diapositiva">
            <a:extLst>
              <a:ext uri="{FF2B5EF4-FFF2-40B4-BE49-F238E27FC236}">
                <a16:creationId xmlns:a16="http://schemas.microsoft.com/office/drawing/2014/main" id="{0E9585FF-F863-4EA2-A3D8-E14852B7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30F9-366F-4EBC-A3D0-355607E14F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741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>
            <a:extLst>
              <a:ext uri="{FF2B5EF4-FFF2-40B4-BE49-F238E27FC236}">
                <a16:creationId xmlns:a16="http://schemas.microsoft.com/office/drawing/2014/main" id="{F8A067D4-6154-4713-8B90-5A5B143A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A6F0A6C1-D93A-42BC-BA88-B9D960C4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9" name="22 Marcador de número de diapositiva">
            <a:extLst>
              <a:ext uri="{FF2B5EF4-FFF2-40B4-BE49-F238E27FC236}">
                <a16:creationId xmlns:a16="http://schemas.microsoft.com/office/drawing/2014/main" id="{27EEE9E6-F796-4883-927F-12B62D06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3388-2ED9-4749-85AA-889DDB61505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651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>
            <a:extLst>
              <a:ext uri="{FF2B5EF4-FFF2-40B4-BE49-F238E27FC236}">
                <a16:creationId xmlns:a16="http://schemas.microsoft.com/office/drawing/2014/main" id="{374EFDC2-573D-46C1-8506-1672F23D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4" name="2 Marcador de pie de página">
            <a:extLst>
              <a:ext uri="{FF2B5EF4-FFF2-40B4-BE49-F238E27FC236}">
                <a16:creationId xmlns:a16="http://schemas.microsoft.com/office/drawing/2014/main" id="{2D7CE972-0EF2-48C3-9ACF-13250355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5" name="22 Marcador de número de diapositiva">
            <a:extLst>
              <a:ext uri="{FF2B5EF4-FFF2-40B4-BE49-F238E27FC236}">
                <a16:creationId xmlns:a16="http://schemas.microsoft.com/office/drawing/2014/main" id="{79388CC8-83F4-4EF8-A73D-D8FE8993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3691-51A7-4E9E-BF85-DE5217419A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945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>
            <a:extLst>
              <a:ext uri="{FF2B5EF4-FFF2-40B4-BE49-F238E27FC236}">
                <a16:creationId xmlns:a16="http://schemas.microsoft.com/office/drawing/2014/main" id="{B9B34009-518A-4D95-A647-62D88F26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F9B57869-AAB5-4767-9787-C995E4A6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4" name="22 Marcador de número de diapositiva">
            <a:extLst>
              <a:ext uri="{FF2B5EF4-FFF2-40B4-BE49-F238E27FC236}">
                <a16:creationId xmlns:a16="http://schemas.microsoft.com/office/drawing/2014/main" id="{FDF64BC4-69A1-44D3-9A34-C8D00B7E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0DA6-44CE-4D55-B1BA-5536193B78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499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>
            <a:extLst>
              <a:ext uri="{FF2B5EF4-FFF2-40B4-BE49-F238E27FC236}">
                <a16:creationId xmlns:a16="http://schemas.microsoft.com/office/drawing/2014/main" id="{BF95011E-709E-46CC-9F1C-67E7C8AF6C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10 Rectángulo redondeado">
            <a:extLst>
              <a:ext uri="{FF2B5EF4-FFF2-40B4-BE49-F238E27FC236}">
                <a16:creationId xmlns:a16="http://schemas.microsoft.com/office/drawing/2014/main" id="{5835720F-826C-4C70-AA78-BF69113FF26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4 Marcador de fecha">
            <a:extLst>
              <a:ext uri="{FF2B5EF4-FFF2-40B4-BE49-F238E27FC236}">
                <a16:creationId xmlns:a16="http://schemas.microsoft.com/office/drawing/2014/main" id="{F49A3AAD-6F97-4C7C-85CA-6BC7CCD3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8" name="5 Marcador de pie de página">
            <a:extLst>
              <a:ext uri="{FF2B5EF4-FFF2-40B4-BE49-F238E27FC236}">
                <a16:creationId xmlns:a16="http://schemas.microsoft.com/office/drawing/2014/main" id="{EF006029-4805-49EA-B8AA-CAC816BE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9" name="6 Marcador de número de diapositiva">
            <a:extLst>
              <a:ext uri="{FF2B5EF4-FFF2-40B4-BE49-F238E27FC236}">
                <a16:creationId xmlns:a16="http://schemas.microsoft.com/office/drawing/2014/main" id="{0D800AF1-1506-4996-9A3F-2384C447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C5BE4-2A9E-41C6-A122-0AE754C568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989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>
            <a:extLst>
              <a:ext uri="{FF2B5EF4-FFF2-40B4-BE49-F238E27FC236}">
                <a16:creationId xmlns:a16="http://schemas.microsoft.com/office/drawing/2014/main" id="{03C4AA09-6F23-4C86-9F23-8C075A36658D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6960D17E-FDA0-44FE-BDE4-7544A96E8A1C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4F9DD3EA-94C5-43B5-83A6-BB4B8F12F722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877BAF29-E9E7-4A01-854F-812E13D7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10A82885-60FC-4453-81FF-3451F812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1C76DA5F-A4C2-44CC-9571-491C3C0B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8871F-F095-4089-BDF8-D3BA8B3716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843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E0357FF6-67EF-4288-8A48-D6B1A8DFDD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>
            <a:extLst>
              <a:ext uri="{FF2B5EF4-FFF2-40B4-BE49-F238E27FC236}">
                <a16:creationId xmlns:a16="http://schemas.microsoft.com/office/drawing/2014/main" id="{9A0D8C3F-4FE7-440F-BB3A-43190C3EFBB1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21 Marcador de título">
            <a:extLst>
              <a:ext uri="{FF2B5EF4-FFF2-40B4-BE49-F238E27FC236}">
                <a16:creationId xmlns:a16="http://schemas.microsoft.com/office/drawing/2014/main" id="{5D60F3F1-6A59-45E4-9A23-DB1DF3B3CB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9" name="12 Marcador de texto">
            <a:extLst>
              <a:ext uri="{FF2B5EF4-FFF2-40B4-BE49-F238E27FC236}">
                <a16:creationId xmlns:a16="http://schemas.microsoft.com/office/drawing/2014/main" id="{DBD3472D-DBFA-4893-B5EF-AE1557C29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D3B6ACF2-D37A-4E5B-A93D-36B4A3F2E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43225BB5-F5A1-4DEC-89C5-51F65224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Pasado, presente y futuro de las TIC</a:t>
            </a:r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7056BEB8-8BE8-4F09-9CE8-8DC54C3BE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C06D65E-D0E1-4101-9999-83EF1BF74B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09" r:id="rId4"/>
    <p:sldLayoutId id="2147484310" r:id="rId5"/>
    <p:sldLayoutId id="2147484311" r:id="rId6"/>
    <p:sldLayoutId id="2147484312" r:id="rId7"/>
    <p:sldLayoutId id="2147484318" r:id="rId8"/>
    <p:sldLayoutId id="2147484319" r:id="rId9"/>
    <p:sldLayoutId id="2147484313" r:id="rId10"/>
    <p:sldLayoutId id="214748431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725A64A2-EC5B-4908-A35B-3C02BAC0D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557338"/>
            <a:ext cx="8642350" cy="1470025"/>
          </a:xfrm>
        </p:spPr>
        <p:txBody>
          <a:bodyPr/>
          <a:lstStyle/>
          <a:p>
            <a:pPr eaLnBrk="1" hangingPunct="1"/>
            <a:r>
              <a:rPr lang="es-ES" altLang="es-ES" dirty="0"/>
              <a:t>Fundamentos de Informática </a:t>
            </a:r>
            <a:br>
              <a:rPr lang="es-ES" altLang="es-ES" dirty="0"/>
            </a:br>
            <a:r>
              <a:rPr lang="es-ES" altLang="es-ES" dirty="0"/>
              <a:t>y Cultura Digital</a:t>
            </a:r>
          </a:p>
        </p:txBody>
      </p:sp>
      <p:sp>
        <p:nvSpPr>
          <p:cNvPr id="9219" name="7 Subtítulo">
            <a:extLst>
              <a:ext uri="{FF2B5EF4-FFF2-40B4-BE49-F238E27FC236}">
                <a16:creationId xmlns:a16="http://schemas.microsoft.com/office/drawing/2014/main" id="{3D176BDD-3C53-4147-A60F-E745DDD89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3" y="476250"/>
            <a:ext cx="3636962" cy="720725"/>
          </a:xfrm>
        </p:spPr>
        <p:txBody>
          <a:bodyPr/>
          <a:lstStyle/>
          <a:p>
            <a:endParaRPr lang="es-ES" altLang="es-ES" sz="2800" b="1" dirty="0"/>
          </a:p>
        </p:txBody>
      </p:sp>
      <p:pic>
        <p:nvPicPr>
          <p:cNvPr id="9220" name="5 Imagen" descr="vicerec_proj_vertical.jpg">
            <a:extLst>
              <a:ext uri="{FF2B5EF4-FFF2-40B4-BE49-F238E27FC236}">
                <a16:creationId xmlns:a16="http://schemas.microsoft.com/office/drawing/2014/main" id="{C5B903F9-1C54-4DD6-BE4C-3EA73291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213100"/>
            <a:ext cx="34782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6 Imagen" descr="logo_UV_ETSEUV_4lineas.gif">
            <a:extLst>
              <a:ext uri="{FF2B5EF4-FFF2-40B4-BE49-F238E27FC236}">
                <a16:creationId xmlns:a16="http://schemas.microsoft.com/office/drawing/2014/main" id="{A918DB08-724D-4645-9BE4-E523FAC44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5040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83815A9-1EE9-4D33-B8E3-CFFF97C9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Organización de la información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8DE2AB2-774E-4477-BE85-0D3C551699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b="1" dirty="0">
                <a:solidFill>
                  <a:schemeClr val="accent1"/>
                </a:solidFill>
              </a:rPr>
              <a:t>Censos:</a:t>
            </a:r>
          </a:p>
          <a:p>
            <a:pPr lvl="1">
              <a:defRPr/>
            </a:pPr>
            <a:r>
              <a:rPr lang="es-ES" b="1" dirty="0"/>
              <a:t>China</a:t>
            </a:r>
            <a:r>
              <a:rPr lang="es-ES" dirty="0"/>
              <a:t>, 2.238 </a:t>
            </a:r>
            <a:r>
              <a:rPr lang="es-ES" dirty="0" err="1"/>
              <a:t>a.C</a:t>
            </a:r>
            <a:r>
              <a:rPr lang="es-ES" dirty="0"/>
              <a:t>: el emperador </a:t>
            </a:r>
            <a:r>
              <a:rPr lang="es-ES" dirty="0" err="1"/>
              <a:t>Yao</a:t>
            </a:r>
            <a:r>
              <a:rPr lang="es-ES" dirty="0"/>
              <a:t> ordenó empadronar a la población y recopilar datos de cultivos,  industria y comercio.</a:t>
            </a:r>
          </a:p>
          <a:p>
            <a:pPr lvl="1">
              <a:defRPr/>
            </a:pPr>
            <a:r>
              <a:rPr lang="es-ES" b="1" dirty="0"/>
              <a:t>Roma</a:t>
            </a:r>
            <a:r>
              <a:rPr lang="es-ES" dirty="0"/>
              <a:t>: comenzó a hacerse en la época de la </a:t>
            </a:r>
            <a:br>
              <a:rPr lang="es-ES" dirty="0"/>
            </a:br>
            <a:r>
              <a:rPr lang="es-ES" dirty="0"/>
              <a:t>República para determinar la composición de las </a:t>
            </a:r>
            <a:br>
              <a:rPr lang="es-ES" dirty="0"/>
            </a:br>
            <a:r>
              <a:rPr lang="es-ES" dirty="0"/>
              <a:t>diversas clases y estamentos de la sociedad, con </a:t>
            </a:r>
            <a:br>
              <a:rPr lang="es-ES" dirty="0"/>
            </a:br>
            <a:r>
              <a:rPr lang="es-ES" dirty="0"/>
              <a:t>diferentes derechos políticos.</a:t>
            </a:r>
          </a:p>
          <a:p>
            <a:pPr lvl="2">
              <a:defRPr/>
            </a:pPr>
            <a:r>
              <a:rPr lang="es-ES" b="1" dirty="0"/>
              <a:t>Estadística</a:t>
            </a:r>
            <a:r>
              <a:rPr lang="es-ES" dirty="0"/>
              <a:t>: uso de los datos para el gobierno del Estado.</a:t>
            </a:r>
          </a:p>
          <a:p>
            <a:pPr>
              <a:defRPr/>
            </a:pPr>
            <a:r>
              <a:rPr lang="es-ES" b="1" dirty="0">
                <a:solidFill>
                  <a:srgbClr val="C00000"/>
                </a:solidFill>
              </a:rPr>
              <a:t>Catálogos bibliográficos</a:t>
            </a:r>
            <a:r>
              <a:rPr lang="es-ES" dirty="0"/>
              <a:t>: </a:t>
            </a:r>
          </a:p>
          <a:p>
            <a:pPr lvl="1">
              <a:defRPr/>
            </a:pPr>
            <a:r>
              <a:rPr lang="es-ES" dirty="0"/>
              <a:t>el más antiguo conocido es una tablilla sumeria de arcilla de unos 4 x 6 cm de 2.000 a.C. </a:t>
            </a:r>
          </a:p>
          <a:p>
            <a:pPr lvl="1">
              <a:defRPr/>
            </a:pPr>
            <a:r>
              <a:rPr lang="es-ES" dirty="0"/>
              <a:t>hacía referencia a unos sesenta títulos (a los primeros renglones del texto, ya que en esa época las obras carecían de título).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4BDBAA-1295-4F23-BA4D-7868DC1CD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58D4674-EA37-4E46-8854-175A5228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18438" name="5 Marcador de número de diapositiva">
            <a:extLst>
              <a:ext uri="{FF2B5EF4-FFF2-40B4-BE49-F238E27FC236}">
                <a16:creationId xmlns:a16="http://schemas.microsoft.com/office/drawing/2014/main" id="{2916BD7E-4422-429C-9F32-307D825B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0B048D-F75C-443C-864E-3831F5E80376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439" name="6 Imagen" descr="china_emperador_yao.jpg">
            <a:extLst>
              <a:ext uri="{FF2B5EF4-FFF2-40B4-BE49-F238E27FC236}">
                <a16:creationId xmlns:a16="http://schemas.microsoft.com/office/drawing/2014/main" id="{41112665-300F-421B-B619-A77EACCC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052513"/>
            <a:ext cx="993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10 Imagen" descr="roma_senado.jpg">
            <a:extLst>
              <a:ext uri="{FF2B5EF4-FFF2-40B4-BE49-F238E27FC236}">
                <a16:creationId xmlns:a16="http://schemas.microsoft.com/office/drawing/2014/main" id="{89D2EB65-2101-47D6-ABD3-60A714C7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86000"/>
            <a:ext cx="18859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6 Imagen" descr="sumerios_tablilla.jpg">
            <a:extLst>
              <a:ext uri="{FF2B5EF4-FFF2-40B4-BE49-F238E27FC236}">
                <a16:creationId xmlns:a16="http://schemas.microsoft.com/office/drawing/2014/main" id="{14B13A95-294C-41CE-A8F8-AFF0CAFF1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40275"/>
            <a:ext cx="12858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ED048-42D8-4A1D-8442-32DCE992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Instrumentos de cálculo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0CD924-53B1-47F6-82BA-EE58887825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3C93D4-FC73-4F26-8D5A-F8CFBF20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19461" name="Marcador de número de diapositiva 5">
            <a:extLst>
              <a:ext uri="{FF2B5EF4-FFF2-40B4-BE49-F238E27FC236}">
                <a16:creationId xmlns:a16="http://schemas.microsoft.com/office/drawing/2014/main" id="{F4B0E6D3-776E-41E5-B402-E6DDC983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02808D-427E-4895-8FE1-4EF8CC305927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9462" name="Picture 13" descr="http://www.um.es/museo/fondo/imagenes/Abaco.jpg">
            <a:extLst>
              <a:ext uri="{FF2B5EF4-FFF2-40B4-BE49-F238E27FC236}">
                <a16:creationId xmlns:a16="http://schemas.microsoft.com/office/drawing/2014/main" id="{A1C21BA9-8CD6-4D89-976D-928D39C87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2380" r="15154" b="3810"/>
          <a:stretch>
            <a:fillRect/>
          </a:stretch>
        </p:blipFill>
        <p:spPr bwMode="auto">
          <a:xfrm>
            <a:off x="142875" y="928688"/>
            <a:ext cx="43624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9 Imagen" descr="regla_de_calculo.png">
            <a:extLst>
              <a:ext uri="{FF2B5EF4-FFF2-40B4-BE49-F238E27FC236}">
                <a16:creationId xmlns:a16="http://schemas.microsoft.com/office/drawing/2014/main" id="{06202571-C22A-4E1E-8FE8-A7AFBE67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393950"/>
            <a:ext cx="4383087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10 CuadroTexto">
            <a:extLst>
              <a:ext uri="{FF2B5EF4-FFF2-40B4-BE49-F238E27FC236}">
                <a16:creationId xmlns:a16="http://schemas.microsoft.com/office/drawing/2014/main" id="{5310E406-FD60-430B-9AD5-26B23A03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42925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ábaco</a:t>
            </a:r>
          </a:p>
        </p:txBody>
      </p:sp>
      <p:sp>
        <p:nvSpPr>
          <p:cNvPr id="19465" name="11 CuadroTexto">
            <a:extLst>
              <a:ext uri="{FF2B5EF4-FFF2-40B4-BE49-F238E27FC236}">
                <a16:creationId xmlns:a16="http://schemas.microsoft.com/office/drawing/2014/main" id="{C97C8905-2FC7-46FF-A8F5-D80CFCA2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1785938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regla de cálculo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89B9C7B-1FB8-4038-A708-DD25317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Máquinas calculadoras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7D507BE-6691-4F32-8C93-BCE3A4E552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C7D4591-B7F7-46F3-9848-98724DF3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0485" name="5 Marcador de número de diapositiva">
            <a:extLst>
              <a:ext uri="{FF2B5EF4-FFF2-40B4-BE49-F238E27FC236}">
                <a16:creationId xmlns:a16="http://schemas.microsoft.com/office/drawing/2014/main" id="{532BFBE4-1792-472F-B259-091957CF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E4AFF2-334E-4C81-AC55-269B24E22015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486" name="Picture 4">
            <a:extLst>
              <a:ext uri="{FF2B5EF4-FFF2-40B4-BE49-F238E27FC236}">
                <a16:creationId xmlns:a16="http://schemas.microsoft.com/office/drawing/2014/main" id="{1ECF08B6-3888-4426-98C6-FB34F0C3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316038"/>
            <a:ext cx="29003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6">
            <a:extLst>
              <a:ext uri="{FF2B5EF4-FFF2-40B4-BE49-F238E27FC236}">
                <a16:creationId xmlns:a16="http://schemas.microsoft.com/office/drawing/2014/main" id="{9EB0E0CD-0E12-4237-B289-48A76509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911600"/>
            <a:ext cx="28797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9 CuadroTexto">
            <a:extLst>
              <a:ext uri="{FF2B5EF4-FFF2-40B4-BE49-F238E27FC236}">
                <a16:creationId xmlns:a16="http://schemas.microsoft.com/office/drawing/2014/main" id="{716A3E54-8331-4B28-AD4F-EB559F074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27363"/>
            <a:ext cx="3643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Machina arithmetica de Pascal (1642)</a:t>
            </a:r>
          </a:p>
        </p:txBody>
      </p:sp>
      <p:sp>
        <p:nvSpPr>
          <p:cNvPr id="20489" name="10 CuadroTexto">
            <a:extLst>
              <a:ext uri="{FF2B5EF4-FFF2-40B4-BE49-F238E27FC236}">
                <a16:creationId xmlns:a16="http://schemas.microsoft.com/office/drawing/2014/main" id="{2F5AA48C-6FE8-43E5-8C90-B41B7999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286375"/>
            <a:ext cx="4000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Calculadora universal de Leibniz (entre 1671 y 1694)</a:t>
            </a:r>
          </a:p>
        </p:txBody>
      </p:sp>
      <p:pic>
        <p:nvPicPr>
          <p:cNvPr id="20490" name="Picture 3">
            <a:extLst>
              <a:ext uri="{FF2B5EF4-FFF2-40B4-BE49-F238E27FC236}">
                <a16:creationId xmlns:a16="http://schemas.microsoft.com/office/drawing/2014/main" id="{71726A49-B7B7-465F-8CF3-D4075665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2071688"/>
            <a:ext cx="3127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91" name="12 CuadroTexto">
            <a:extLst>
              <a:ext uri="{FF2B5EF4-FFF2-40B4-BE49-F238E27FC236}">
                <a16:creationId xmlns:a16="http://schemas.microsoft.com/office/drawing/2014/main" id="{B3AC562A-046C-425A-AC9B-6B64AAE0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857250"/>
            <a:ext cx="4643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Máquina analítica de Babbage</a:t>
            </a:r>
            <a:br>
              <a:rPr lang="es-ES" altLang="es-ES" sz="2400">
                <a:latin typeface="Arial" panose="020B0604020202020204" pitchFamily="34" charset="0"/>
              </a:rPr>
            </a:br>
            <a:r>
              <a:rPr lang="es-ES" altLang="es-ES" sz="2400">
                <a:latin typeface="Arial" panose="020B0604020202020204" pitchFamily="34" charset="0"/>
              </a:rPr>
              <a:t>programada por Ada Lovelace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(de 1816 a 1871 …)</a:t>
            </a:r>
          </a:p>
        </p:txBody>
      </p:sp>
      <p:pic>
        <p:nvPicPr>
          <p:cNvPr id="20492" name="Picture 4">
            <a:extLst>
              <a:ext uri="{FF2B5EF4-FFF2-40B4-BE49-F238E27FC236}">
                <a16:creationId xmlns:a16="http://schemas.microsoft.com/office/drawing/2014/main" id="{3A88BE59-2691-4A89-BD53-52F62AD6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270500"/>
            <a:ext cx="1384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14 CuadroTexto">
            <a:extLst>
              <a:ext uri="{FF2B5EF4-FFF2-40B4-BE49-F238E27FC236}">
                <a16:creationId xmlns:a16="http://schemas.microsoft.com/office/drawing/2014/main" id="{843BC8E0-450D-4D98-A17B-124BE4D252F2}"/>
              </a:ext>
            </a:extLst>
          </p:cNvPr>
          <p:cNvSpPr txBox="1"/>
          <p:nvPr/>
        </p:nvSpPr>
        <p:spPr>
          <a:xfrm>
            <a:off x="142844" y="1571612"/>
            <a:ext cx="553998" cy="364333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ES" sz="2400" b="1" dirty="0">
                <a:latin typeface="Arial" charset="0"/>
                <a:cs typeface="Arial" charset="0"/>
              </a:rPr>
              <a:t>máquinas mecánicas</a:t>
            </a:r>
          </a:p>
        </p:txBody>
      </p:sp>
      <p:sp>
        <p:nvSpPr>
          <p:cNvPr id="20494" name="16 CuadroTexto">
            <a:extLst>
              <a:ext uri="{FF2B5EF4-FFF2-40B4-BE49-F238E27FC236}">
                <a16:creationId xmlns:a16="http://schemas.microsoft.com/office/drawing/2014/main" id="{E84D1E09-129B-4AF3-A882-B4E4C738E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1857375"/>
            <a:ext cx="5540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/>
              <a:t>máquinas electromecánicas</a:t>
            </a:r>
            <a:endParaRPr lang="es-ES" altLang="es-E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DC17091-D494-4298-94F1-0B47A3C0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La máquina tabuladora de </a:t>
            </a:r>
            <a:r>
              <a:rPr lang="es-ES" dirty="0" err="1"/>
              <a:t>Hollerith</a:t>
            </a:r>
            <a:endParaRPr lang="es-ES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919942A-F16B-49DA-8B0A-7145F49371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6600" y="836613"/>
            <a:ext cx="5795963" cy="18716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sz="2400" dirty="0"/>
              <a:t>Para gestionar el censo de USA, ideó una tarjeta con filas y columnas que se perforaba en posiciones determinadas para recoger los datos.  La máquina después utilizaba sistemas mecánicos para “leer” los datos y calcular los resultados.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7C372EE-FE28-4A6F-9FBD-82D87F44EC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CE0FF1F-6707-46EC-95ED-C6B43FA9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1510" name="5 Marcador de número de diapositiva">
            <a:extLst>
              <a:ext uri="{FF2B5EF4-FFF2-40B4-BE49-F238E27FC236}">
                <a16:creationId xmlns:a16="http://schemas.microsoft.com/office/drawing/2014/main" id="{BE6546AA-0DBA-4219-BCFA-BE3F7467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FEE918-9014-46FE-82FC-755B24B7E513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1511" name="6 Imagen" descr="maquina_hollerith.gif">
            <a:extLst>
              <a:ext uri="{FF2B5EF4-FFF2-40B4-BE49-F238E27FC236}">
                <a16:creationId xmlns:a16="http://schemas.microsoft.com/office/drawing/2014/main" id="{5E753FF7-2FDA-4A84-9A06-DDDF0005B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81300"/>
            <a:ext cx="3797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id="{83623E71-7C34-4A94-8A7E-25C0213F92B9}"/>
              </a:ext>
            </a:extLst>
          </p:cNvPr>
          <p:cNvSpPr txBox="1"/>
          <p:nvPr/>
        </p:nvSpPr>
        <p:spPr>
          <a:xfrm>
            <a:off x="539750" y="2687638"/>
            <a:ext cx="4752975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  <a:cs typeface="Arial" charset="0"/>
              </a:rPr>
              <a:t>Para el censo de 1890, en 3 años se perforaron unos 56 millones de tarjetas y se obtuvieron resultados detallados.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000" dirty="0" err="1">
                <a:latin typeface="+mn-lt"/>
                <a:cs typeface="Arial" charset="0"/>
              </a:rPr>
              <a:t>Hollerith</a:t>
            </a:r>
            <a:r>
              <a:rPr lang="es-ES" sz="2000" dirty="0">
                <a:latin typeface="+mn-lt"/>
                <a:cs typeface="Arial" charset="0"/>
              </a:rPr>
              <a:t> patentó su máquina en 1889 y añadió la operación de sumar para uso en la contabilidad de los Ferrocarriles Centrales de Nueva York.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  <a:cs typeface="Arial" charset="0"/>
              </a:rPr>
              <a:t>En 1896 fundó la </a:t>
            </a:r>
            <a:r>
              <a:rPr lang="es-ES" sz="2000" dirty="0" err="1">
                <a:latin typeface="+mn-lt"/>
                <a:cs typeface="Arial" charset="0"/>
              </a:rPr>
              <a:t>Tabulating</a:t>
            </a:r>
            <a:r>
              <a:rPr lang="es-ES" sz="2000" dirty="0">
                <a:latin typeface="+mn-lt"/>
                <a:cs typeface="Arial" charset="0"/>
              </a:rPr>
              <a:t> Machine </a:t>
            </a:r>
            <a:r>
              <a:rPr lang="es-ES" sz="2000" dirty="0" err="1">
                <a:latin typeface="+mn-lt"/>
                <a:cs typeface="Arial" charset="0"/>
              </a:rPr>
              <a:t>Company</a:t>
            </a:r>
            <a:r>
              <a:rPr lang="es-ES" sz="2000" dirty="0">
                <a:latin typeface="+mn-lt"/>
                <a:cs typeface="Arial" charset="0"/>
              </a:rPr>
              <a:t>, empresa que se fusionó con otras en 1911 para crear la Computing </a:t>
            </a:r>
            <a:r>
              <a:rPr lang="es-ES" sz="2000" dirty="0" err="1">
                <a:latin typeface="+mn-lt"/>
                <a:cs typeface="Arial" charset="0"/>
              </a:rPr>
              <a:t>Tabulating</a:t>
            </a:r>
            <a:r>
              <a:rPr lang="es-ES" sz="2000" dirty="0">
                <a:latin typeface="+mn-lt"/>
                <a:cs typeface="Arial" charset="0"/>
              </a:rPr>
              <a:t> </a:t>
            </a:r>
            <a:r>
              <a:rPr lang="es-ES" sz="2000" dirty="0" err="1">
                <a:latin typeface="+mn-lt"/>
                <a:cs typeface="Arial" charset="0"/>
              </a:rPr>
              <a:t>Recording</a:t>
            </a:r>
            <a:r>
              <a:rPr lang="es-ES" sz="2000" dirty="0">
                <a:latin typeface="+mn-lt"/>
                <a:cs typeface="Arial" charset="0"/>
              </a:rPr>
              <a:t> </a:t>
            </a:r>
            <a:r>
              <a:rPr lang="es-ES" sz="2000" dirty="0" err="1">
                <a:latin typeface="+mn-lt"/>
                <a:cs typeface="Arial" charset="0"/>
              </a:rPr>
              <a:t>Corporation</a:t>
            </a:r>
            <a:r>
              <a:rPr lang="es-ES" sz="2000" dirty="0">
                <a:latin typeface="+mn-lt"/>
                <a:cs typeface="Arial" charset="0"/>
              </a:rPr>
              <a:t>, que en 1924 cambió su nombre al de </a:t>
            </a:r>
            <a:r>
              <a:rPr lang="es-ES" sz="2000" b="1" dirty="0">
                <a:latin typeface="+mn-lt"/>
                <a:cs typeface="Arial" charset="0"/>
              </a:rPr>
              <a:t>International Business Machines</a:t>
            </a:r>
            <a:r>
              <a:rPr lang="es-ES" sz="2000" dirty="0">
                <a:latin typeface="+mn-lt"/>
                <a:cs typeface="Arial" charset="0"/>
              </a:rPr>
              <a:t>.</a:t>
            </a:r>
          </a:p>
        </p:txBody>
      </p:sp>
      <p:pic>
        <p:nvPicPr>
          <p:cNvPr id="21513" name="8 Imagen" descr="hollerith_tarjeta_240.jpg">
            <a:extLst>
              <a:ext uri="{FF2B5EF4-FFF2-40B4-BE49-F238E27FC236}">
                <a16:creationId xmlns:a16="http://schemas.microsoft.com/office/drawing/2014/main" id="{252920BF-D0D7-471F-99AD-327FDE25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14438"/>
            <a:ext cx="3048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1252C-E8BD-4B11-97D3-2711E4ED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0958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Los primeros computadores eran humanos …</a:t>
            </a:r>
            <a:br>
              <a:rPr lang="es-ES" sz="3200" dirty="0"/>
            </a:br>
            <a:r>
              <a:rPr lang="es-ES" sz="2800" i="1" dirty="0"/>
              <a:t>y la potencia de cálculo se medía en Kilo-</a:t>
            </a:r>
            <a:r>
              <a:rPr lang="es-ES" sz="2800" i="1" dirty="0" err="1"/>
              <a:t>girls</a:t>
            </a:r>
            <a:endParaRPr lang="es-ES" i="1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6D9D9A-0310-4E30-8C61-62C4BA1D76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96018-27E6-4FA2-A62B-839DF2D8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2533" name="Marcador de número de diapositiva 5">
            <a:extLst>
              <a:ext uri="{FF2B5EF4-FFF2-40B4-BE49-F238E27FC236}">
                <a16:creationId xmlns:a16="http://schemas.microsoft.com/office/drawing/2014/main" id="{6791C374-BE4C-4DB5-A759-59E84222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9BD218-8EE9-45B1-A4EF-A1209F05DE22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4" name="7 CuadroTexto">
            <a:extLst>
              <a:ext uri="{FF2B5EF4-FFF2-40B4-BE49-F238E27FC236}">
                <a16:creationId xmlns:a16="http://schemas.microsoft.com/office/drawing/2014/main" id="{13E31806-0552-405D-9B89-6F305F8C2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929188"/>
            <a:ext cx="371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i="1">
                <a:latin typeface="Arial" panose="020B0604020202020204" pitchFamily="34" charset="0"/>
              </a:rPr>
              <a:t>Computer room</a:t>
            </a:r>
            <a:r>
              <a:rPr lang="es-ES" altLang="es-ES" sz="2000">
                <a:latin typeface="Arial" panose="020B0604020202020204" pitchFamily="34" charset="0"/>
              </a:rPr>
              <a:t> de la </a:t>
            </a:r>
            <a:r>
              <a:rPr lang="en-US" altLang="es-ES" sz="2000">
                <a:latin typeface="Arial" panose="020B0604020202020204" pitchFamily="34" charset="0"/>
              </a:rPr>
              <a:t>NACA High Speed Flight Station</a:t>
            </a:r>
            <a:endParaRPr lang="es-ES" altLang="es-ES" sz="2000">
              <a:latin typeface="Arial" panose="020B0604020202020204" pitchFamily="34" charset="0"/>
            </a:endParaRPr>
          </a:p>
        </p:txBody>
      </p:sp>
      <p:pic>
        <p:nvPicPr>
          <p:cNvPr id="22535" name="Picture 10" descr="http://cdn.theatlantic.com/newsroom/img/posts/computer_wide.jpeg">
            <a:extLst>
              <a:ext uri="{FF2B5EF4-FFF2-40B4-BE49-F238E27FC236}">
                <a16:creationId xmlns:a16="http://schemas.microsoft.com/office/drawing/2014/main" id="{A1F85DC6-7F1B-418F-889D-A3F25D7B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5725"/>
            <a:ext cx="45005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ttp://cdn.theatlantic.com/newsroom/img/posts/766px-Human_computers_-_Dryden.jpg">
            <a:extLst>
              <a:ext uri="{FF2B5EF4-FFF2-40B4-BE49-F238E27FC236}">
                <a16:creationId xmlns:a16="http://schemas.microsoft.com/office/drawing/2014/main" id="{B2B17BF2-8408-4EFF-8D32-BB25163B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57313"/>
            <a:ext cx="4384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9 CuadroTexto">
            <a:extLst>
              <a:ext uri="{FF2B5EF4-FFF2-40B4-BE49-F238E27FC236}">
                <a16:creationId xmlns:a16="http://schemas.microsoft.com/office/drawing/2014/main" id="{63A288F7-CAE6-4AA8-8CCE-DD894959A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357313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latin typeface="Arial" panose="020B0604020202020204" pitchFamily="34" charset="0"/>
              </a:rPr>
              <a:t>mujeres calculando durante la Segunda Guerra Mundial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79978FC-61AD-43CF-BBDF-E9A97234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Primeros ordenadores</a:t>
            </a:r>
          </a:p>
        </p:txBody>
      </p:sp>
      <p:sp>
        <p:nvSpPr>
          <p:cNvPr id="23555" name="2 Marcador de contenido">
            <a:extLst>
              <a:ext uri="{FF2B5EF4-FFF2-40B4-BE49-F238E27FC236}">
                <a16:creationId xmlns:a16="http://schemas.microsoft.com/office/drawing/2014/main" id="{3AA78017-F6FE-4B6D-A3C1-0CD6EEF4F5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052513"/>
            <a:ext cx="8393112" cy="4967287"/>
          </a:xfrm>
        </p:spPr>
        <p:txBody>
          <a:bodyPr/>
          <a:lstStyle/>
          <a:p>
            <a:pPr eaLnBrk="1" hangingPunct="1"/>
            <a:r>
              <a:rPr lang="es-ES" altLang="es-ES"/>
              <a:t>s.XX: desarrollo de las tecnologías para almacenar y procesar.</a:t>
            </a:r>
          </a:p>
          <a:p>
            <a:pPr eaLnBrk="1" hangingPunct="1"/>
            <a:r>
              <a:rPr lang="es-ES" altLang="es-ES"/>
              <a:t>1941-45: Primeros computadores en sentido estricto: </a:t>
            </a:r>
            <a:br>
              <a:rPr lang="es-ES" altLang="es-ES"/>
            </a:br>
            <a:r>
              <a:rPr lang="es-ES" altLang="es-ES"/>
              <a:t>Mark I, </a:t>
            </a:r>
            <a:br>
              <a:rPr lang="es-ES" altLang="es-ES"/>
            </a:br>
            <a:r>
              <a:rPr lang="es-ES" altLang="es-ES"/>
              <a:t>ENIAC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CB0DBAD-914B-4AC7-B3CD-36D9944D36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5C54861-C79B-4A2B-8DA4-A0AA7792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3558" name="5 Marcador de número de diapositiva">
            <a:extLst>
              <a:ext uri="{FF2B5EF4-FFF2-40B4-BE49-F238E27FC236}">
                <a16:creationId xmlns:a16="http://schemas.microsoft.com/office/drawing/2014/main" id="{934B29B1-6EE6-4350-83F4-D5FF1873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B8933D-5240-4095-84A3-30BF655CFBA4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559" name="Picture 3">
            <a:extLst>
              <a:ext uri="{FF2B5EF4-FFF2-40B4-BE49-F238E27FC236}">
                <a16:creationId xmlns:a16="http://schemas.microsoft.com/office/drawing/2014/main" id="{3DD0BA6C-7175-4B63-B6FA-E5502E0C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143125"/>
            <a:ext cx="61483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BB9EB8C-9D3B-4A78-8E50-022EDA60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Desarrollo de las tecnologías</a:t>
            </a:r>
          </a:p>
        </p:txBody>
      </p:sp>
      <p:sp>
        <p:nvSpPr>
          <p:cNvPr id="24579" name="2 Marcador de contenido">
            <a:extLst>
              <a:ext uri="{FF2B5EF4-FFF2-40B4-BE49-F238E27FC236}">
                <a16:creationId xmlns:a16="http://schemas.microsoft.com/office/drawing/2014/main" id="{12F3503E-7C72-4A1E-9912-9AC5F3A09F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052513"/>
            <a:ext cx="8464550" cy="4967287"/>
          </a:xfrm>
        </p:spPr>
        <p:txBody>
          <a:bodyPr/>
          <a:lstStyle/>
          <a:p>
            <a:pPr eaLnBrk="1" hangingPunct="1"/>
            <a:r>
              <a:rPr lang="es-ES" altLang="es-ES" dirty="0"/>
              <a:t>1950s: cintas magnéticas para almacenamiento informático, y los computadores están al alcance de las compañías privadas.</a:t>
            </a:r>
          </a:p>
          <a:p>
            <a:pPr eaLnBrk="1" hangingPunct="1"/>
            <a:r>
              <a:rPr lang="es-ES" altLang="es-ES" dirty="0"/>
              <a:t>1960s: primeros discos duros para almacenamiento </a:t>
            </a:r>
            <a:r>
              <a:rPr lang="es-ES" altLang="es-ES" dirty="0" err="1"/>
              <a:t>inform.</a:t>
            </a:r>
            <a:endParaRPr lang="es-ES" altLang="es-ES" dirty="0"/>
          </a:p>
          <a:p>
            <a:pPr eaLnBrk="1" hangingPunct="1"/>
            <a:r>
              <a:rPr lang="es-ES" altLang="es-ES" dirty="0"/>
              <a:t>2ª generación (1958-1964):  aparece el transistor.</a:t>
            </a:r>
          </a:p>
          <a:p>
            <a:pPr eaLnBrk="1" hangingPunct="1"/>
            <a:r>
              <a:rPr lang="es-ES" altLang="es-ES" dirty="0"/>
              <a:t>3ª generación (1964-1971):  el circuito integrado (chip).</a:t>
            </a:r>
          </a:p>
          <a:p>
            <a:pPr eaLnBrk="1" hangingPunct="1"/>
            <a:r>
              <a:rPr lang="es-ES" altLang="es-ES" dirty="0"/>
              <a:t>4ª generación (1971-): microprocesador (integración de chips)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9B70A18-4FDD-4C61-95EC-E9AFB7337C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F8C5128-A1A5-4EC0-9F6E-C5A216A8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4582" name="5 Marcador de número de diapositiva">
            <a:extLst>
              <a:ext uri="{FF2B5EF4-FFF2-40B4-BE49-F238E27FC236}">
                <a16:creationId xmlns:a16="http://schemas.microsoft.com/office/drawing/2014/main" id="{8C6F4602-DE23-43CB-A199-19C58F52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5214A6-67F5-4EED-A437-C8BD468C9959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583" name="Picture 4">
            <a:extLst>
              <a:ext uri="{FF2B5EF4-FFF2-40B4-BE49-F238E27FC236}">
                <a16:creationId xmlns:a16="http://schemas.microsoft.com/office/drawing/2014/main" id="{40F24137-7B78-45C6-9080-1AD6A2B1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97338"/>
            <a:ext cx="25717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4" name="Picture 3">
            <a:extLst>
              <a:ext uri="{FF2B5EF4-FFF2-40B4-BE49-F238E27FC236}">
                <a16:creationId xmlns:a16="http://schemas.microsoft.com/office/drawing/2014/main" id="{02F84CA1-424F-4511-AC74-2025405C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00500"/>
            <a:ext cx="25638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5" name="Picture 3">
            <a:extLst>
              <a:ext uri="{FF2B5EF4-FFF2-40B4-BE49-F238E27FC236}">
                <a16:creationId xmlns:a16="http://schemas.microsoft.com/office/drawing/2014/main" id="{3D7B2004-E6C5-4D12-918B-D437021F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000500"/>
            <a:ext cx="237331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A1732-DEB6-4BEB-9C10-E22E220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Ordenadores personales</a:t>
            </a:r>
          </a:p>
        </p:txBody>
      </p:sp>
      <p:sp>
        <p:nvSpPr>
          <p:cNvPr id="25603" name="Marcador de contenido 2">
            <a:extLst>
              <a:ext uri="{FF2B5EF4-FFF2-40B4-BE49-F238E27FC236}">
                <a16:creationId xmlns:a16="http://schemas.microsoft.com/office/drawing/2014/main" id="{17EE840D-FDF6-44E9-9978-B4E4F79E9F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r>
              <a:rPr lang="es-ES" altLang="es-ES"/>
              <a:t>En la década de 1970 aparecen los primeros ordenadores personales (PC), cobran fuerza en la de 1980, se popularizan en la de 1990 y se generalizan en la de 2000.</a:t>
            </a:r>
          </a:p>
          <a:p>
            <a:r>
              <a:rPr lang="es-ES" altLang="es-ES"/>
              <a:t>Cada vez más potentes, más baratos y más pequeños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0F02C4-B255-494F-9593-F03094EB90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190BC-7092-42DA-B7E4-D6A026A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5606" name="Marcador de número de diapositiva 5">
            <a:extLst>
              <a:ext uri="{FF2B5EF4-FFF2-40B4-BE49-F238E27FC236}">
                <a16:creationId xmlns:a16="http://schemas.microsoft.com/office/drawing/2014/main" id="{062B6916-B726-45E9-9E8F-4402085E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2000C-31BC-4501-BD39-3F553DADE85D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5607" name="Picture 8" descr="Retroinformática: IBM PC (1981)">
            <a:extLst>
              <a:ext uri="{FF2B5EF4-FFF2-40B4-BE49-F238E27FC236}">
                <a16:creationId xmlns:a16="http://schemas.microsoft.com/office/drawing/2014/main" id="{30D3E9FC-D0C5-4F2E-A87D-116EDFBD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071813"/>
            <a:ext cx="3273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10" descr="data:image/jpeg;base64,/9j/4AAQSkZJRgABAQAAAQABAAD/2wCEAAkGBhARDw8QEBAQEBAQEBAQEBAUEA8QEBANFBAVFRQQEhQXGyYeFxkkGRUVHy8gIycpLC0sFR4xNTAqNSYrLCkBCQoKDgwOGQ8PGi0kHxwqKSkpKSwsKSwpLCwpLCkpLCkpKSoqKSwpLCwpKSksNSkpLCkpKSkpKSkpKSw1KSksKf/AABEIAOEA4QMBIgACEQEDEQH/xAAcAAEAAQUBAQAAAAAAAAAAAAAABwECAwUGBAj/xABTEAABAwIBBAoNCAcGBgMAAAABAAIDBBESBSExUQYHEyJBYZGSwdEUIzJSU1Rxc4GTobHSFRYkM7KzwtNCcoKDoqPhNGNklKTiQ0Riw+TwCBd0/8QAGQEBAAMBAQAAAAAAAAAAAAAAAAECAwQF/8QAKhEBAAIBAwMDBAEFAAAAAAAAAAERAgMSMRMhMkFRYQQUkfCxInGBoeH/2gAMAwEAAhEDEQA/AINREQEREBERAREQEREBERARFWyCiKtksgoirZUQERVsgoirZUQEREBERAREQEREBERAREQFKe0PFE6oqmSxxyYo2YMbGPsWlxNsQzf0UWLv9qer3GobJwbs0HjaWkEe1Z6vjK+HL6B+Rqbxen9RF8KfIlN4tT+oi+FeQbJ4vBv/AIetV+c8fg3/AMK490e7bbL1fIdL4tT+oh+FU+QaXxan9RD8K83znj8G/lah2Sx+DfytTfHujbL0/IFL4tT+oh+FVGQqbxan9RF8K8vzlj8G/nBPnHH4N/OCnfBtl6xkSm8Xg9TF1KvyNT+Ag9TF1Lx/ONng384KnzkZ4N/OCboNsvd8kU/gIfVR9SqMlweBh9VH1LwfOVng384J85WeDfzgm6DbLZDJ8PgovVs6ld2HH4NnMb1LV/OZngn84J852eCdzgm6DbLadis7xnNb1KvY7O9bzQtSdlLPBO5zepU+dbPBO5zepN0J2y2xp2d63mhQDtw7XnYc3ZlMy1LO/fsAzQTnPbiY7ORqNxqUyT7KhY4Y3gkGxBDiDxNtn8i12UMo7vG6GVj5Ypd5Kx1Pha6M91viMxGkHgICtjqbZtE4W+YUXoyhTCOaWMHEI5HsB0XDXEX9i867XOIiICIiAiIgIiICIiAu52uhnHnx7mrhl3m12O445+hqy1vGWmn5O32VVz420+B748dSxjy3Di3MtcXAXBHAvcG03j9dzYvy1pNmzv7IP8QPu3rQ7Jp3MZGWkjuhmJFzvbLixi6dEu5wU3j9dzIvy0tTePV/Ni/LUSdky+Efz3daqZpO/fz3da16Sm9LP0bx6v5Ify0vTeO5Q5IfgUPunf4R/Pd1rJFK7he/nO606RvS3ipvHcockPwKuKm8cyh/J+BRUHu75/OcrS9/fP5zk6ZuStipfG8o/wAr4ExUvjeUeWL4VFGJ3fP5zlje93fO5xVukjelv6L43lLnR/CqYabxrKXOj+FQ+57u+dzisZkf37uc5Okb0xllL41lLns6l56h8DXRGKorXP3aNpbK9pY5huCCAFF1BO8uLS5xzAi5Ou1l3GT25qUaTujc/ka89Czyx2zS+M3FuxBzjyHoV8YzjTpHDcaVij0+g9CzXtn1LBo+d8pPvPMdcsh5XleZXSOuSdZJ5VavWcAiIgIiICIiAiIgIiIC77a+GaHzx946lwKkDYD3MHnT9pY63i00/J0ezTTSf/o/7T1o9lLe1M/X6lu9mfdUfnz905abZMO1s/XC5NP0dGXq55kSymEKrArwV08seHnMA1K9kSy2VQrUoyxx5lcYVY16vEijbCbW7ksMkK9ONWPcr1CLa98I1LA+BbBwWCRqrSbUyTF279j8QXdZPHbKUf8AUTyRP61xmR29uPmz9pq7bJg7fTDief5YHSufU5bYcOoYM/o6VSrfaOR2qN55Gkq9mk+QdK8uXJMNLVO1U855InLnjlpL56REXrOEREQEREBERAREQEREBSDsA7mDzp+0o+Ug7Ae5p/OH7RWOt4tNPydFsy7uj8877py02yf6pnnB7itzsxPbKPzz/uitJsqPao/OD7Lly6Xo3z4loA5ZAV5wVkDl0sWYFXArECrsSlC+6riWO6XQZMSoXLHiTEpFxKxSFXYljeUQ9eRB21/m/wAQXa5Kb9Ih4o5T92OlcZkAdsk/UaOVx6l22Rx9JbxQye17Opc2py3w4dIzSfR0rW7K3WoKw/4aUcrCOlbJo0+j3LS7N3Ycm1h/urcr2jpWGHlC+XCCkRF6riEREBERAREQEREBERAUhbAe5p/OO+2VHqkHYA7NT8UjgfLiJWOt4tNPydFsx+so/Ov+7K0Wyv6qPzg+y5b3Zh9ZR+cf92Votlo7Qzzg9zly6XMN8+Jc4CrwV52uWQOXUwtmBV2JYQ5VxJRbNdUuseJUxIWy3VpKsxK0uRFshcsb3q0lWOcpLbnY2LmU8bB7HHpXbZDH0l3FAPbIepcdsXZvXnXJ7g0LtMgD6RMdUUQ5XyFcupzLow4dAzh8vQFzu2M+2TKnj3IcszOpdGzh8q5bbPfbJsg76WEfxX6Flp+Uf3TlxKF0RF6jjEREBERAREQEREBERAXcbW0t5A3vZWnnD/auHXWbWstq1re+APpaf6lZ6vhK+n5Q7fZf9bR+ck+7WDKmQJKqBzYgC9pDmi9sRGlt+DMSs+zFwEtGXEAbpJnJAF8GtbbIuyGCBrg6ziTcEPj0as5XFpzVS6cou4RlPkSePM+CdhGuJ9uW1l5nRW05vLm96mU7NabV/HD1q12zSkOloPlkhPSt+pDLYhsDjHKFXCpck2VZPPdQQnymmKwOy/ks6aWlP+V6lPUhGyUVWSylI5cyV4pSctN8KfOHJgOako/9N8KdSDZKLLcY5Vc2O+jP5M6lVuzGgb3NPSjyOgHuYsrdsKnHcsiHklA9zVHUhPTRbFkid/cQzv8A1YZD0L2wbDK15AFM9t/0pC2No4yDn9ikV22NDqj9a4/hWI7YcPex895/CnUOm0kWxo0jI2E4uFzrWBeTc24ltNjw7bUH/phHscelW12zSGVhYWtF9BAlcQdY3q9Oxynd22Qse1shYWFzS3G0MAxAHPa9x6Fhl6y1huWdJ9643bZfagYO+qYxyRyHoXVVdQY2Ys2kjuXOz3NtGhcVtsTE0VNe13VBOYEaI3DQfKo0Y/rgz8ZRUiIvScYiIgIiICIiAiIgIiIC3GxPKjaatgmkNo2us82JswixNhq0+hagBSpSbVlKyEGZ80stgXlj2xxgk6GjCSQNZ08SpnMVU+q2MTfZv8oZbpjHvntwvA0xucCMxGbCVzz6rJ/AY/USfAvRlqPcaR8kJcwsjYGOJBcBukbdOu2ZcYdkVX4xLzre5cUaF8T+/h09SuXVCqoeAM9FPL8CqKqk4G/6WX4FyTsv1Z/5mf1r+tYvlmc91WTA6t0lze1T9tPv+/hHWdoKim4I3f5WX4VcJ4OCKT/KyfCuH+VJeCrmJ1bpLn9qHKM3hpvWydafbT7nWd22eLghm/yr+peWry9SxPwSNlY6wOE0+E2Og5yuMNbKdMsh8sjz0quUrltJckkwuNybn+0zdSmPp+/eSdWfR3kdbG5oc2GZzXC4IhbYjX3Su7LHi9T6lnxListttIwaoKf7pp6Vr1EfT3F2Tq0kXsz/AA9T6uMfjVezT4tU82EfjUbPLc2K9uLSrccWt/IFb7X5/fyjrJOjrnA37DqT6kfiW0i2RTgADJ9Qc3fxDpUQtDf0b247XVcI4lMfTRH7/wBROraVcobNJ6eJ0r6CYMbbEd2j3oJtc2BzXI5VH2zTZx8oNiYITE2NznG78Zc5wA1C2j2rxU4tFVu1U9udPE3pK0K109LHGbUzzmRERbshERAREQEREBERAREQZaZl3sGtzRykL6CD8UY42e0C/QoBycLzQj+9j+2FPuSjeNh8o9pWGr6NMHNbJW/QagasI9G7st7FwIyYfC04/fE+4KSdlUdqWrHmj/NjHQo+dTtDSRICRobhfvs9tJFh/VNLhbPl5jk0+Fp+fIfwrwPpRidnvnOcHMfJdbTBrCqIBrC0m/RRqo6YYm57Z9JuQPLbOtg2hZwzxj91MehZHwDg1gq6OO5tdrc2k6PJoKQMRoY/GGk6twl96syk3+yD/D++pnXqlhs1pxNdcuFha4w2znhsb8NtCplSE3pDY23BgvwZ5pT0qMpTEPRlynaah2J7m2jpwMMbX5hTxjPciy1/YkfhH+pZ8S6HKOTnyVNRgimkwEA4BcABjRnzaVrazJskZJdHJGzG5jcYs64scJ4wCOUJjxBPLU1FK3NZznZ+Fgb7iVgdSjUtsIwdKGIKe6Ozx01MzALveDqEbCBn1lyzdjR+Ek9VH8SyNjsFndC3P2y+Y2s1wu64zZ+InkUikGSXyUuUDFieIoYpH3aGncxM0uzAnQBfyArkVNW1PTA9mYmhzXNijcDocxwfiafKCot2XZAdRVs9Mb4WPvGT+lC7fMdzSL8YKjGe8wZR2tp0RFdQREQEREBERAREQEREHtyM29TB52P2OBX0HsKpTLDYcHSB1FfPOS5cM8LtUjOTELr6L2spfrW6tzP21lqRbTBdsn2FyzxSsisDI1rbnQMMgff2ELTO2J5ULDFenwgBhw08dw218xLxbTfNbOpWssDWnG/jDD9ofhCzjtwsh+r2rqyWR8sjnF8ji51o4QMR02G7ZlYNqOo1yerp/wA9TPhTCp3SUhobUU+uTkph/wB4q8bUE395zqcfiKmLCtTsmqZIoQ+NxaQ8BxAHckHXxpukpGjdp6XhL+H9OAZr5vYtxJtVB8DI3OIcxgaDcEggkg3A1lbgZXmIHbZm3scZ3AgN4ThBuVj+U5CR9NfnIH1bc3c3vynPxKO+Ud4n/Pb+aXywnCan/UxP8W1R2t6nHI9sj2GRxe7BWGNpcdTRTn3lYZtqqaQASSPeAS6zqwus4gAnPTabAci3rMpOJsauYZzchhOrUPKrDlWUNY5s0znhwxtOItw3N7b0ahy8Kt3hWmjG07x/6n/x1eNp0cLh68/kKT25wDrF1XCo3SioRm3acj4X/wA535SvO07CM5ec2f6x3wKSg1VwpcjmNjWwiKibI1jid0IJub6BbpXCbfWxMGnhr2DfQEQy8cL3bwnyPNv3imCEb0cV28ht0LU7MMjdl0FXTWzywva3iktdh5waUiaknu+Q0VXCxIOYjSNRVF0MRERAREQEREBERAREQVa6xB1Z19E7V8l5ZLfpQtfyPHWvnVTztQ1m/hJ/SpcPpAb8Kz1OF8Et4+IrEX9s0HOw+xw+Jei6tuL3vwEaddupZLqY+IqmLiKvMg1jlWv+cVNiLd1AsXNLiHBmJouRjIt7UHuxcRQ/qrV/OyksXbpYBuLO0guF7WbfSeJWt2XUpH1ljia3CRZxJF8Vr9zxqE02uEd77FX9lag7MKTN2y5OPegC7cOnFnzX4Natds0oxokxWDSSMNhiOg3OkcI4EKluc+pM+paT570eK26i2Itx3ZhzC+IZ74TovZYfn9R2JxEWbcDeXcb2w2BzHhzqbKl0OfUq59S5s7YNJbus+IADEzOCLl172AGgrHJti0gtY3NnXGIWBGgXFwb8SXBUuoz6kz6lyr9smkBzEkWbc3tnPdAC2e3tWSi2waaWZkTf034Gm5vcmzSW4bC5tw8KXBUujY113aNIP8IHQVcWniV3o9yrdEPlDbMyJ2JlatiAswymaPVuco3QAeTER6Fy6mP/AORWR7TUdWBmfG6neeNhxsv6HP5qhxdGM3DKeRERSgREQEREBERAREQFMO0/U/2XidLGf4yPeFDykzahqbPYO9qmH0PDR0FUz4Xw5fRQOYeRXLHEd6PIr1ku0OzPLppKbGG33R25XuN6SxztBGe+Ej0qKKqIBzZXU7xC4BuEyXxG4As72KZ8t5PZPTTRPa14dHJhBaHWfgcGuF9BF8xUTnIZMBlfTVL48IkMgcRFYZy4C+gH3KsrYtduO5yb+mJEuaJhkAtvc++VaekLXPhdTXkdicwY7FrL5hbhK88UsOJ+NsjgD2vfm7QWjTn41bTYCx14pZH3cGvDnENz5gfYqLvRHRPex8DYGbrGBjfjAINr6Fd2IZI8TIImiF3bDugxOwmxGHyrzugBiDRTzCXNeTfYSc183kV89Ni3PBSyNLXAvu4kObnuBqQXvJwNqRBE2No7nFfFewuR/wC6Vc8OY8SGKC0tmtbclrSb75WvpQZGObRuDGizoy++PMLZ+DhVzKa0r39h7xwzRl43pz58X9FKFWNdG8xltMd1xOBJu1gzb0EaFSnxFhpi+nAbvt1Izkm+YPCpT0sjcf0Vjg83AJbvBmzAoyhmEJj7GYTY9s3mO+fh0oLxKZBhdJAzcnAN3oDnFug34V6IMpyuY1wmix3GGIRgPLgcwBC825TSRsDaV1hhc17YH4nDNYkgZx1r3tZWEWFK8cYpZAeWyhKYqeQuYxxaWlzWuLSLFpIuWkcBGhZCvPk+Yvhie5pa50bHOa4FrmuLRcEHRnuvQQtWThtufI3ZGR6ggXdTltQ3iDDZ/wDA56+YV9n11K2WGSJ4uyRjmOGtrmkOHISvjrKdA6CeaB/dQyvid+sxxafctMJUyeVERaKCIiAiIgIiICIiAu12sanDNINRhk5r7dIXFLoNhNY2OqOI4Q6J7b8YId+FVy4Wx5fWVOd6PT71lAXBUm2rk4MAfUta6wvZryCeHgWQ7beTR/zV/wB2/qXPbWndBcI/YtlXcjAyogbT4HRNYbntJBGEnc76DrVjtuHJg/47vVv6ljdtz5MH/FkP7tyWVTrmbGKIDPSU17C/aY9NvIuWyhteT7tM6lmgp4ZHl4jEegkC+bCQM99C8rtuzJvfzH9hYnbeOT/78/sjrTn0OHoG1xW8NcweRjuoK4bWlVw5Q5GP614HbelB3s59DfiWJ23xReDnPM61FfEpv5bb/wCspzpyjJ6GP/MVRtWO4a+bmO/MWift+UnBBMf2mBYXbf1PwU0npkb1Ka+C/l0w2q28NbOf2f8Aerm7VUPDVVB5o6VyLtv6LgpT6Zf9qwv2/wAcFKPWnqTbPsX8pmydS7jDFEHlwjY1gcbXIaLC9uIL0Y+P2qDHbf7+Clj9Y7qWF239NwU8Q/acVasvZXt7p4xjWOVUMg1hQE7b8qeCGAeh56Vidt81nBHAP2HdaVl7F4+76B3QawvmbbqyWIcsTOboqI46i2pxBY7lcwn0rZP29a/gEPqz1riNlGyaavqOyJ8OPA1gwiwwNJI4dOcq+ETE91cpimoREWrMREQEREBERAREQEREFcZ1nlTEdaoiCt0uqIgIiICIiAiIgIiICIiAiIgIiICIiAiIgIiICIiAiIgIiICIiAiIgIiICIiAiIgIiICIiAiIgIiICIiAiIgIiIP/2Q==">
            <a:extLst>
              <a:ext uri="{FF2B5EF4-FFF2-40B4-BE49-F238E27FC236}">
                <a16:creationId xmlns:a16="http://schemas.microsoft.com/office/drawing/2014/main" id="{8CBFFB8E-FB78-4C5D-8E7C-E6489CADE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25609" name="AutoShape 12" descr="data:image/jpeg;base64,/9j/4AAQSkZJRgABAQAAAQABAAD/2wCEAAkGBhARDw8QEBAQEBAQEBAQEBAUEA8QEBANFBAVFRQQEhQXGyYeFxkkGRUVHy8gIycpLC0sFR4xNTAqNSYrLCkBCQoKDgwOGQ8PGi0kHxwqKSkpKSwsKSwpLCwpLCkpLCkpKSoqKSwpLCwpKSksNSkpLCkpKSkpKSkpKSw1KSksKf/AABEIAOEA4QMBIgACEQEDEQH/xAAcAAEAAQUBAQAAAAAAAAAAAAAABwECAwUGBAj/xABTEAABAwIBBAoNCAcGBgMAAAABAAIDBBESBSExUQYHEyJBYZGSwdEUIzJSU1Rxc4GTobHSFRYkM7KzwtNCcoKDoqPhNGNklKTiQ0Riw+TwCBd0/8QAGQEBAAMBAQAAAAAAAAAAAAAAAAECAwQF/8QAKhEBAAIBAwMDBAEFAAAAAAAAAAERAgMSMRMhMkFRYQQUkfCxInGBoeH/2gAMAwEAAhEDEQA/AINREQEREBERAREQEREBERARFWyCiKtksgoirZUQERVsgoirZUQEREBERAREQEREBERAREQFKe0PFE6oqmSxxyYo2YMbGPsWlxNsQzf0UWLv9qer3GobJwbs0HjaWkEe1Z6vjK+HL6B+Rqbxen9RF8KfIlN4tT+oi+FeQbJ4vBv/AIetV+c8fg3/AMK490e7bbL1fIdL4tT+oh+FU+QaXxan9RD8K83znj8G/lah2Sx+DfytTfHujbL0/IFL4tT+oh+FVGQqbxan9RF8K8vzlj8G/nBPnHH4N/OCnfBtl6xkSm8Xg9TF1KvyNT+Ag9TF1Lx/ONng384KnzkZ4N/OCboNsvd8kU/gIfVR9SqMlweBh9VH1LwfOVng384J85WeDfzgm6DbLZDJ8PgovVs6ld2HH4NnMb1LV/OZngn84J852eCdzgm6DbLadis7xnNb1KvY7O9bzQtSdlLPBO5zepU+dbPBO5zepN0J2y2xp2d63mhQDtw7XnYc3ZlMy1LO/fsAzQTnPbiY7ORqNxqUyT7KhY4Y3gkGxBDiDxNtn8i12UMo7vG6GVj5Ypd5Kx1Pha6M91viMxGkHgICtjqbZtE4W+YUXoyhTCOaWMHEI5HsB0XDXEX9i867XOIiICIiAiIgIiICIiAu52uhnHnx7mrhl3m12O445+hqy1vGWmn5O32VVz420+B748dSxjy3Di3MtcXAXBHAvcG03j9dzYvy1pNmzv7IP8QPu3rQ7Jp3MZGWkjuhmJFzvbLixi6dEu5wU3j9dzIvy0tTePV/Ni/LUSdky+Efz3daqZpO/fz3da16Sm9LP0bx6v5Ify0vTeO5Q5IfgUPunf4R/Pd1rJFK7he/nO606RvS3ipvHcockPwKuKm8cyh/J+BRUHu75/OcrS9/fP5zk6ZuStipfG8o/wAr4ExUvjeUeWL4VFGJ3fP5zlje93fO5xVukjelv6L43lLnR/CqYabxrKXOj+FQ+57u+dzisZkf37uc5Okb0xllL41lLns6l56h8DXRGKorXP3aNpbK9pY5huCCAFF1BO8uLS5xzAi5Ou1l3GT25qUaTujc/ka89Czyx2zS+M3FuxBzjyHoV8YzjTpHDcaVij0+g9CzXtn1LBo+d8pPvPMdcsh5XleZXSOuSdZJ5VavWcAiIgIiICIiAiIgIiIC77a+GaHzx946lwKkDYD3MHnT9pY63i00/J0ezTTSf/o/7T1o9lLe1M/X6lu9mfdUfnz905abZMO1s/XC5NP0dGXq55kSymEKrArwV08seHnMA1K9kSy2VQrUoyxx5lcYVY16vEijbCbW7ksMkK9ONWPcr1CLa98I1LA+BbBwWCRqrSbUyTF279j8QXdZPHbKUf8AUTyRP61xmR29uPmz9pq7bJg7fTDief5YHSufU5bYcOoYM/o6VSrfaOR2qN55Gkq9mk+QdK8uXJMNLVO1U855InLnjlpL56REXrOEREQEREBERAREQEREBSDsA7mDzp+0o+Ug7Ae5p/OH7RWOt4tNPydFsy7uj8877py02yf6pnnB7itzsxPbKPzz/uitJsqPao/OD7Lly6Xo3z4loA5ZAV5wVkDl0sWYFXArECrsSlC+6riWO6XQZMSoXLHiTEpFxKxSFXYljeUQ9eRB21/m/wAQXa5Kb9Ih4o5T92OlcZkAdsk/UaOVx6l22Rx9JbxQye17Opc2py3w4dIzSfR0rW7K3WoKw/4aUcrCOlbJo0+j3LS7N3Ycm1h/urcr2jpWGHlC+XCCkRF6riEREBERAREQEREBERAUhbAe5p/OO+2VHqkHYA7NT8UjgfLiJWOt4tNPydFsx+so/Ov+7K0Wyv6qPzg+y5b3Zh9ZR+cf92Votlo7Qzzg9zly6XMN8+Jc4CrwV52uWQOXUwtmBV2JYQ5VxJRbNdUuseJUxIWy3VpKsxK0uRFshcsb3q0lWOcpLbnY2LmU8bB7HHpXbZDH0l3FAPbIepcdsXZvXnXJ7g0LtMgD6RMdUUQ5XyFcupzLow4dAzh8vQFzu2M+2TKnj3IcszOpdGzh8q5bbPfbJsg76WEfxX6Flp+Uf3TlxKF0RF6jjEREBERAREQEREBERAXcbW0t5A3vZWnnD/auHXWbWstq1re+APpaf6lZ6vhK+n5Q7fZf9bR+ck+7WDKmQJKqBzYgC9pDmi9sRGlt+DMSs+zFwEtGXEAbpJnJAF8GtbbIuyGCBrg6ziTcEPj0as5XFpzVS6cou4RlPkSePM+CdhGuJ9uW1l5nRW05vLm96mU7NabV/HD1q12zSkOloPlkhPSt+pDLYhsDjHKFXCpck2VZPPdQQnymmKwOy/ks6aWlP+V6lPUhGyUVWSylI5cyV4pSctN8KfOHJgOako/9N8KdSDZKLLcY5Vc2O+jP5M6lVuzGgb3NPSjyOgHuYsrdsKnHcsiHklA9zVHUhPTRbFkid/cQzv8A1YZD0L2wbDK15AFM9t/0pC2No4yDn9ikV22NDqj9a4/hWI7YcPex895/CnUOm0kWxo0jI2E4uFzrWBeTc24ltNjw7bUH/phHscelW12zSGVhYWtF9BAlcQdY3q9Oxynd22Qse1shYWFzS3G0MAxAHPa9x6Fhl6y1huWdJ9643bZfagYO+qYxyRyHoXVVdQY2Ys2kjuXOz3NtGhcVtsTE0VNe13VBOYEaI3DQfKo0Y/rgz8ZRUiIvScYiIgIiICIiAiIgIiIC3GxPKjaatgmkNo2us82JswixNhq0+hagBSpSbVlKyEGZ80stgXlj2xxgk6GjCSQNZ08SpnMVU+q2MTfZv8oZbpjHvntwvA0xucCMxGbCVzz6rJ/AY/USfAvRlqPcaR8kJcwsjYGOJBcBukbdOu2ZcYdkVX4xLzre5cUaF8T+/h09SuXVCqoeAM9FPL8CqKqk4G/6WX4FyTsv1Z/5mf1r+tYvlmc91WTA6t0lze1T9tPv+/hHWdoKim4I3f5WX4VcJ4OCKT/KyfCuH+VJeCrmJ1bpLn9qHKM3hpvWydafbT7nWd22eLghm/yr+peWry9SxPwSNlY6wOE0+E2Og5yuMNbKdMsh8sjz0quUrltJckkwuNybn+0zdSmPp+/eSdWfR3kdbG5oc2GZzXC4IhbYjX3Su7LHi9T6lnxListttIwaoKf7pp6Vr1EfT3F2Tq0kXsz/AA9T6uMfjVezT4tU82EfjUbPLc2K9uLSrccWt/IFb7X5/fyjrJOjrnA37DqT6kfiW0i2RTgADJ9Qc3fxDpUQtDf0b247XVcI4lMfTRH7/wBROraVcobNJ6eJ0r6CYMbbEd2j3oJtc2BzXI5VH2zTZx8oNiYITE2NznG78Zc5wA1C2j2rxU4tFVu1U9udPE3pK0K109LHGbUzzmRERbshERAREQEREBERAREQZaZl3sGtzRykL6CD8UY42e0C/QoBycLzQj+9j+2FPuSjeNh8o9pWGr6NMHNbJW/QagasI9G7st7FwIyYfC04/fE+4KSdlUdqWrHmj/NjHQo+dTtDSRICRobhfvs9tJFh/VNLhbPl5jk0+Fp+fIfwrwPpRidnvnOcHMfJdbTBrCqIBrC0m/RRqo6YYm57Z9JuQPLbOtg2hZwzxj91MehZHwDg1gq6OO5tdrc2k6PJoKQMRoY/GGk6twl96syk3+yD/D++pnXqlhs1pxNdcuFha4w2znhsb8NtCplSE3pDY23BgvwZ5pT0qMpTEPRlynaah2J7m2jpwMMbX5hTxjPciy1/YkfhH+pZ8S6HKOTnyVNRgimkwEA4BcABjRnzaVrazJskZJdHJGzG5jcYs64scJ4wCOUJjxBPLU1FK3NZznZ+Fgb7iVgdSjUtsIwdKGIKe6Ozx01MzALveDqEbCBn1lyzdjR+Ek9VH8SyNjsFndC3P2y+Y2s1wu64zZ+InkUikGSXyUuUDFieIoYpH3aGncxM0uzAnQBfyArkVNW1PTA9mYmhzXNijcDocxwfiafKCot2XZAdRVs9Mb4WPvGT+lC7fMdzSL8YKjGe8wZR2tp0RFdQREQEREBERAREQEREHtyM29TB52P2OBX0HsKpTLDYcHSB1FfPOS5cM8LtUjOTELr6L2spfrW6tzP21lqRbTBdsn2FyzxSsisDI1rbnQMMgff2ELTO2J5ULDFenwgBhw08dw218xLxbTfNbOpWssDWnG/jDD9ofhCzjtwsh+r2rqyWR8sjnF8ji51o4QMR02G7ZlYNqOo1yerp/wA9TPhTCp3SUhobUU+uTkph/wB4q8bUE395zqcfiKmLCtTsmqZIoQ+NxaQ8BxAHckHXxpukpGjdp6XhL+H9OAZr5vYtxJtVB8DI3OIcxgaDcEggkg3A1lbgZXmIHbZm3scZ3AgN4ThBuVj+U5CR9NfnIH1bc3c3vynPxKO+Ud4n/Pb+aXywnCan/UxP8W1R2t6nHI9sj2GRxe7BWGNpcdTRTn3lYZtqqaQASSPeAS6zqwus4gAnPTabAci3rMpOJsauYZzchhOrUPKrDlWUNY5s0znhwxtOItw3N7b0ahy8Kt3hWmjG07x/6n/x1eNp0cLh68/kKT25wDrF1XCo3SioRm3acj4X/wA535SvO07CM5ec2f6x3wKSg1VwpcjmNjWwiKibI1jid0IJub6BbpXCbfWxMGnhr2DfQEQy8cL3bwnyPNv3imCEb0cV28ht0LU7MMjdl0FXTWzywva3iktdh5waUiaknu+Q0VXCxIOYjSNRVF0MRERAREQEREBERAREQVa6xB1Z19E7V8l5ZLfpQtfyPHWvnVTztQ1m/hJ/SpcPpAb8Kz1OF8Et4+IrEX9s0HOw+xw+Jei6tuL3vwEaddupZLqY+IqmLiKvMg1jlWv+cVNiLd1AsXNLiHBmJouRjIt7UHuxcRQ/qrV/OyksXbpYBuLO0guF7WbfSeJWt2XUpH1ljia3CRZxJF8Vr9zxqE02uEd77FX9lag7MKTN2y5OPegC7cOnFnzX4Natds0oxokxWDSSMNhiOg3OkcI4EKluc+pM+paT570eK26i2Itx3ZhzC+IZ74TovZYfn9R2JxEWbcDeXcb2w2BzHhzqbKl0OfUq59S5s7YNJbus+IADEzOCLl172AGgrHJti0gtY3NnXGIWBGgXFwb8SXBUuoz6kz6lyr9smkBzEkWbc3tnPdAC2e3tWSi2waaWZkTf034Gm5vcmzSW4bC5tw8KXBUujY113aNIP8IHQVcWniV3o9yrdEPlDbMyJ2JlatiAswymaPVuco3QAeTER6Fy6mP/AORWR7TUdWBmfG6neeNhxsv6HP5qhxdGM3DKeRERSgREQEREBERAREQFMO0/U/2XidLGf4yPeFDykzahqbPYO9qmH0PDR0FUz4Xw5fRQOYeRXLHEd6PIr1ku0OzPLppKbGG33R25XuN6SxztBGe+Ej0qKKqIBzZXU7xC4BuEyXxG4As72KZ8t5PZPTTRPa14dHJhBaHWfgcGuF9BF8xUTnIZMBlfTVL48IkMgcRFYZy4C+gH3KsrYtduO5yb+mJEuaJhkAtvc++VaekLXPhdTXkdicwY7FrL5hbhK88UsOJ+NsjgD2vfm7QWjTn41bTYCx14pZH3cGvDnENz5gfYqLvRHRPex8DYGbrGBjfjAINr6Fd2IZI8TIImiF3bDugxOwmxGHyrzugBiDRTzCXNeTfYSc183kV89Ni3PBSyNLXAvu4kObnuBqQXvJwNqRBE2No7nFfFewuR/wC6Vc8OY8SGKC0tmtbclrSb75WvpQZGObRuDGizoy++PMLZ+DhVzKa0r39h7xwzRl43pz58X9FKFWNdG8xltMd1xOBJu1gzb0EaFSnxFhpi+nAbvt1Izkm+YPCpT0sjcf0Vjg83AJbvBmzAoyhmEJj7GYTY9s3mO+fh0oLxKZBhdJAzcnAN3oDnFug34V6IMpyuY1wmix3GGIRgPLgcwBC825TSRsDaV1hhc17YH4nDNYkgZx1r3tZWEWFK8cYpZAeWyhKYqeQuYxxaWlzWuLSLFpIuWkcBGhZCvPk+Yvhie5pa50bHOa4FrmuLRcEHRnuvQQtWThtufI3ZGR6ggXdTltQ3iDDZ/wDA56+YV9n11K2WGSJ4uyRjmOGtrmkOHISvjrKdA6CeaB/dQyvid+sxxafctMJUyeVERaKCIiAiIgIiICIiAu12sanDNINRhk5r7dIXFLoNhNY2OqOI4Q6J7b8YId+FVy4Wx5fWVOd6PT71lAXBUm2rk4MAfUta6wvZryCeHgWQ7beTR/zV/wB2/qXPbWndBcI/YtlXcjAyogbT4HRNYbntJBGEnc76DrVjtuHJg/47vVv6ljdtz5MH/FkP7tyWVTrmbGKIDPSU17C/aY9NvIuWyhteT7tM6lmgp4ZHl4jEegkC+bCQM99C8rtuzJvfzH9hYnbeOT/78/sjrTn0OHoG1xW8NcweRjuoK4bWlVw5Q5GP614HbelB3s59DfiWJ23xReDnPM61FfEpv5bb/wCspzpyjJ6GP/MVRtWO4a+bmO/MWift+UnBBMf2mBYXbf1PwU0npkb1Ka+C/l0w2q28NbOf2f8Aerm7VUPDVVB5o6VyLtv6LgpT6Zf9qwv2/wAcFKPWnqTbPsX8pmydS7jDFEHlwjY1gcbXIaLC9uIL0Y+P2qDHbf7+Clj9Y7qWF239NwU8Q/acVasvZXt7p4xjWOVUMg1hQE7b8qeCGAeh56Vidt81nBHAP2HdaVl7F4+76B3QawvmbbqyWIcsTOboqI46i2pxBY7lcwn0rZP29a/gEPqz1riNlGyaavqOyJ8OPA1gwiwwNJI4dOcq+ETE91cpimoREWrMREQEREBERAREQEREFcZ1nlTEdaoiCt0uqIgIiICIiAiIgIiICIiAiIgIiICIiAiIgIiICIiAiIgIiICIiAiIgIiICIiAiIgIiICIiAiIgIiICIiAiIgIiIP/2Q==">
            <a:extLst>
              <a:ext uri="{FF2B5EF4-FFF2-40B4-BE49-F238E27FC236}">
                <a16:creationId xmlns:a16="http://schemas.microsoft.com/office/drawing/2014/main" id="{F437EBE6-AF51-4131-A709-D4085A8DA8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25610" name="AutoShape 14" descr="data:image/jpeg;base64,/9j/4AAQSkZJRgABAQAAAQABAAD/2wCEAAkGBhARDw8QEBAQEBAQEBAQEBAUEA8QEBANFBAVFRQQEhQXGyYeFxkkGRUVHy8gIycpLC0sFR4xNTAqNSYrLCkBCQoKDgwOGQ8PGi0kHxwqKSkpKSwsKSwpLCwpLCkpLCkpKSoqKSwpLCwpKSksNSkpLCkpKSkpKSkpKSw1KSksKf/AABEIAOEA4QMBIgACEQEDEQH/xAAcAAEAAQUBAQAAAAAAAAAAAAAABwECAwUGBAj/xABTEAABAwIBBAoNCAcGBgMAAAABAAIDBBESBSExUQYHEyJBYZGSwdEUIzJSU1Rxc4GTobHSFRYkM7KzwtNCcoKDoqPhNGNklKTiQ0Riw+TwCBd0/8QAGQEBAAMBAQAAAAAAAAAAAAAAAAECAwQF/8QAKhEBAAIBAwMDBAEFAAAAAAAAAAERAgMSMRMhMkFRYQQUkfCxInGBoeH/2gAMAwEAAhEDEQA/AINREQEREBERAREQEREBERARFWyCiKtksgoirZUQERVsgoirZUQEREBERAREQEREBERAREQFKe0PFE6oqmSxxyYo2YMbGPsWlxNsQzf0UWLv9qer3GobJwbs0HjaWkEe1Z6vjK+HL6B+Rqbxen9RF8KfIlN4tT+oi+FeQbJ4vBv/AIetV+c8fg3/AMK490e7bbL1fIdL4tT+oh+FU+QaXxan9RD8K83znj8G/lah2Sx+DfytTfHujbL0/IFL4tT+oh+FVGQqbxan9RF8K8vzlj8G/nBPnHH4N/OCnfBtl6xkSm8Xg9TF1KvyNT+Ag9TF1Lx/ONng384KnzkZ4N/OCboNsvd8kU/gIfVR9SqMlweBh9VH1LwfOVng384J85WeDfzgm6DbLZDJ8PgovVs6ld2HH4NnMb1LV/OZngn84J852eCdzgm6DbLadis7xnNb1KvY7O9bzQtSdlLPBO5zepU+dbPBO5zepN0J2y2xp2d63mhQDtw7XnYc3ZlMy1LO/fsAzQTnPbiY7ORqNxqUyT7KhY4Y3gkGxBDiDxNtn8i12UMo7vG6GVj5Ypd5Kx1Pha6M91viMxGkHgICtjqbZtE4W+YUXoyhTCOaWMHEI5HsB0XDXEX9i867XOIiICIiAiIgIiICIiAu52uhnHnx7mrhl3m12O445+hqy1vGWmn5O32VVz420+B748dSxjy3Di3MtcXAXBHAvcG03j9dzYvy1pNmzv7IP8QPu3rQ7Jp3MZGWkjuhmJFzvbLixi6dEu5wU3j9dzIvy0tTePV/Ni/LUSdky+Efz3daqZpO/fz3da16Sm9LP0bx6v5Ify0vTeO5Q5IfgUPunf4R/Pd1rJFK7he/nO606RvS3ipvHcockPwKuKm8cyh/J+BRUHu75/OcrS9/fP5zk6ZuStipfG8o/wAr4ExUvjeUeWL4VFGJ3fP5zlje93fO5xVukjelv6L43lLnR/CqYabxrKXOj+FQ+57u+dzisZkf37uc5Okb0xllL41lLns6l56h8DXRGKorXP3aNpbK9pY5huCCAFF1BO8uLS5xzAi5Ou1l3GT25qUaTujc/ka89Czyx2zS+M3FuxBzjyHoV8YzjTpHDcaVij0+g9CzXtn1LBo+d8pPvPMdcsh5XleZXSOuSdZJ5VavWcAiIgIiICIiAiIgIiIC77a+GaHzx946lwKkDYD3MHnT9pY63i00/J0ezTTSf/o/7T1o9lLe1M/X6lu9mfdUfnz905abZMO1s/XC5NP0dGXq55kSymEKrArwV08seHnMA1K9kSy2VQrUoyxx5lcYVY16vEijbCbW7ksMkK9ONWPcr1CLa98I1LA+BbBwWCRqrSbUyTF279j8QXdZPHbKUf8AUTyRP61xmR29uPmz9pq7bJg7fTDief5YHSufU5bYcOoYM/o6VSrfaOR2qN55Gkq9mk+QdK8uXJMNLVO1U855InLnjlpL56REXrOEREQEREBERAREQEREBSDsA7mDzp+0o+Ug7Ae5p/OH7RWOt4tNPydFsy7uj8877py02yf6pnnB7itzsxPbKPzz/uitJsqPao/OD7Lly6Xo3z4loA5ZAV5wVkDl0sWYFXArECrsSlC+6riWO6XQZMSoXLHiTEpFxKxSFXYljeUQ9eRB21/m/wAQXa5Kb9Ih4o5T92OlcZkAdsk/UaOVx6l22Rx9JbxQye17Opc2py3w4dIzSfR0rW7K3WoKw/4aUcrCOlbJo0+j3LS7N3Ycm1h/urcr2jpWGHlC+XCCkRF6riEREBERAREQEREBERAUhbAe5p/OO+2VHqkHYA7NT8UjgfLiJWOt4tNPydFsx+so/Ov+7K0Wyv6qPzg+y5b3Zh9ZR+cf92Votlo7Qzzg9zly6XMN8+Jc4CrwV52uWQOXUwtmBV2JYQ5VxJRbNdUuseJUxIWy3VpKsxK0uRFshcsb3q0lWOcpLbnY2LmU8bB7HHpXbZDH0l3FAPbIepcdsXZvXnXJ7g0LtMgD6RMdUUQ5XyFcupzLow4dAzh8vQFzu2M+2TKnj3IcszOpdGzh8q5bbPfbJsg76WEfxX6Flp+Uf3TlxKF0RF6jjEREBERAREQEREBERAXcbW0t5A3vZWnnD/auHXWbWstq1re+APpaf6lZ6vhK+n5Q7fZf9bR+ck+7WDKmQJKqBzYgC9pDmi9sRGlt+DMSs+zFwEtGXEAbpJnJAF8GtbbIuyGCBrg6ziTcEPj0as5XFpzVS6cou4RlPkSePM+CdhGuJ9uW1l5nRW05vLm96mU7NabV/HD1q12zSkOloPlkhPSt+pDLYhsDjHKFXCpck2VZPPdQQnymmKwOy/ks6aWlP+V6lPUhGyUVWSylI5cyV4pSctN8KfOHJgOako/9N8KdSDZKLLcY5Vc2O+jP5M6lVuzGgb3NPSjyOgHuYsrdsKnHcsiHklA9zVHUhPTRbFkid/cQzv8A1YZD0L2wbDK15AFM9t/0pC2No4yDn9ikV22NDqj9a4/hWI7YcPex895/CnUOm0kWxo0jI2E4uFzrWBeTc24ltNjw7bUH/phHscelW12zSGVhYWtF9BAlcQdY3q9Oxynd22Qse1shYWFzS3G0MAxAHPa9x6Fhl6y1huWdJ9643bZfagYO+qYxyRyHoXVVdQY2Ys2kjuXOz3NtGhcVtsTE0VNe13VBOYEaI3DQfKo0Y/rgz8ZRUiIvScYiIgIiICIiAiIgIiIC3GxPKjaatgmkNo2us82JswixNhq0+hagBSpSbVlKyEGZ80stgXlj2xxgk6GjCSQNZ08SpnMVU+q2MTfZv8oZbpjHvntwvA0xucCMxGbCVzz6rJ/AY/USfAvRlqPcaR8kJcwsjYGOJBcBukbdOu2ZcYdkVX4xLzre5cUaF8T+/h09SuXVCqoeAM9FPL8CqKqk4G/6WX4FyTsv1Z/5mf1r+tYvlmc91WTA6t0lze1T9tPv+/hHWdoKim4I3f5WX4VcJ4OCKT/KyfCuH+VJeCrmJ1bpLn9qHKM3hpvWydafbT7nWd22eLghm/yr+peWry9SxPwSNlY6wOE0+E2Og5yuMNbKdMsh8sjz0quUrltJckkwuNybn+0zdSmPp+/eSdWfR3kdbG5oc2GZzXC4IhbYjX3Su7LHi9T6lnxListttIwaoKf7pp6Vr1EfT3F2Tq0kXsz/AA9T6uMfjVezT4tU82EfjUbPLc2K9uLSrccWt/IFb7X5/fyjrJOjrnA37DqT6kfiW0i2RTgADJ9Qc3fxDpUQtDf0b247XVcI4lMfTRH7/wBROraVcobNJ6eJ0r6CYMbbEd2j3oJtc2BzXI5VH2zTZx8oNiYITE2NznG78Zc5wA1C2j2rxU4tFVu1U9udPE3pK0K109LHGbUzzmRERbshERAREQEREBERAREQZaZl3sGtzRykL6CD8UY42e0C/QoBycLzQj+9j+2FPuSjeNh8o9pWGr6NMHNbJW/QagasI9G7st7FwIyYfC04/fE+4KSdlUdqWrHmj/NjHQo+dTtDSRICRobhfvs9tJFh/VNLhbPl5jk0+Fp+fIfwrwPpRidnvnOcHMfJdbTBrCqIBrC0m/RRqo6YYm57Z9JuQPLbOtg2hZwzxj91MehZHwDg1gq6OO5tdrc2k6PJoKQMRoY/GGk6twl96syk3+yD/D++pnXqlhs1pxNdcuFha4w2znhsb8NtCplSE3pDY23BgvwZ5pT0qMpTEPRlynaah2J7m2jpwMMbX5hTxjPciy1/YkfhH+pZ8S6HKOTnyVNRgimkwEA4BcABjRnzaVrazJskZJdHJGzG5jcYs64scJ4wCOUJjxBPLU1FK3NZznZ+Fgb7iVgdSjUtsIwdKGIKe6Ozx01MzALveDqEbCBn1lyzdjR+Ek9VH8SyNjsFndC3P2y+Y2s1wu64zZ+InkUikGSXyUuUDFieIoYpH3aGncxM0uzAnQBfyArkVNW1PTA9mYmhzXNijcDocxwfiafKCot2XZAdRVs9Mb4WPvGT+lC7fMdzSL8YKjGe8wZR2tp0RFdQREQEREBERAREQEREHtyM29TB52P2OBX0HsKpTLDYcHSB1FfPOS5cM8LtUjOTELr6L2spfrW6tzP21lqRbTBdsn2FyzxSsisDI1rbnQMMgff2ELTO2J5ULDFenwgBhw08dw218xLxbTfNbOpWssDWnG/jDD9ofhCzjtwsh+r2rqyWR8sjnF8ji51o4QMR02G7ZlYNqOo1yerp/wA9TPhTCp3SUhobUU+uTkph/wB4q8bUE395zqcfiKmLCtTsmqZIoQ+NxaQ8BxAHckHXxpukpGjdp6XhL+H9OAZr5vYtxJtVB8DI3OIcxgaDcEggkg3A1lbgZXmIHbZm3scZ3AgN4ThBuVj+U5CR9NfnIH1bc3c3vynPxKO+Ud4n/Pb+aXywnCan/UxP8W1R2t6nHI9sj2GRxe7BWGNpcdTRTn3lYZtqqaQASSPeAS6zqwus4gAnPTabAci3rMpOJsauYZzchhOrUPKrDlWUNY5s0znhwxtOItw3N7b0ahy8Kt3hWmjG07x/6n/x1eNp0cLh68/kKT25wDrF1XCo3SioRm3acj4X/wA535SvO07CM5ec2f6x3wKSg1VwpcjmNjWwiKibI1jid0IJub6BbpXCbfWxMGnhr2DfQEQy8cL3bwnyPNv3imCEb0cV28ht0LU7MMjdl0FXTWzywva3iktdh5waUiaknu+Q0VXCxIOYjSNRVF0MRERAREQEREBERAREQVa6xB1Z19E7V8l5ZLfpQtfyPHWvnVTztQ1m/hJ/SpcPpAb8Kz1OF8Et4+IrEX9s0HOw+xw+Jei6tuL3vwEaddupZLqY+IqmLiKvMg1jlWv+cVNiLd1AsXNLiHBmJouRjIt7UHuxcRQ/qrV/OyksXbpYBuLO0guF7WbfSeJWt2XUpH1ljia3CRZxJF8Vr9zxqE02uEd77FX9lag7MKTN2y5OPegC7cOnFnzX4Natds0oxokxWDSSMNhiOg3OkcI4EKluc+pM+paT570eK26i2Itx3ZhzC+IZ74TovZYfn9R2JxEWbcDeXcb2w2BzHhzqbKl0OfUq59S5s7YNJbus+IADEzOCLl172AGgrHJti0gtY3NnXGIWBGgXFwb8SXBUuoz6kz6lyr9smkBzEkWbc3tnPdAC2e3tWSi2waaWZkTf034Gm5vcmzSW4bC5tw8KXBUujY113aNIP8IHQVcWniV3o9yrdEPlDbMyJ2JlatiAswymaPVuco3QAeTER6Fy6mP/AORWR7TUdWBmfG6neeNhxsv6HP5qhxdGM3DKeRERSgREQEREBERAREQFMO0/U/2XidLGf4yPeFDykzahqbPYO9qmH0PDR0FUz4Xw5fRQOYeRXLHEd6PIr1ku0OzPLppKbGG33R25XuN6SxztBGe+Ej0qKKqIBzZXU7xC4BuEyXxG4As72KZ8t5PZPTTRPa14dHJhBaHWfgcGuF9BF8xUTnIZMBlfTVL48IkMgcRFYZy4C+gH3KsrYtduO5yb+mJEuaJhkAtvc++VaekLXPhdTXkdicwY7FrL5hbhK88UsOJ+NsjgD2vfm7QWjTn41bTYCx14pZH3cGvDnENz5gfYqLvRHRPex8DYGbrGBjfjAINr6Fd2IZI8TIImiF3bDugxOwmxGHyrzugBiDRTzCXNeTfYSc183kV89Ni3PBSyNLXAvu4kObnuBqQXvJwNqRBE2No7nFfFewuR/wC6Vc8OY8SGKC0tmtbclrSb75WvpQZGObRuDGizoy++PMLZ+DhVzKa0r39h7xwzRl43pz58X9FKFWNdG8xltMd1xOBJu1gzb0EaFSnxFhpi+nAbvt1Izkm+YPCpT0sjcf0Vjg83AJbvBmzAoyhmEJj7GYTY9s3mO+fh0oLxKZBhdJAzcnAN3oDnFug34V6IMpyuY1wmix3GGIRgPLgcwBC825TSRsDaV1hhc17YH4nDNYkgZx1r3tZWEWFK8cYpZAeWyhKYqeQuYxxaWlzWuLSLFpIuWkcBGhZCvPk+Yvhie5pa50bHOa4FrmuLRcEHRnuvQQtWThtufI3ZGR6ggXdTltQ3iDDZ/wDA56+YV9n11K2WGSJ4uyRjmOGtrmkOHISvjrKdA6CeaB/dQyvid+sxxafctMJUyeVERaKCIiAiIgIiICIiAu12sanDNINRhk5r7dIXFLoNhNY2OqOI4Q6J7b8YId+FVy4Wx5fWVOd6PT71lAXBUm2rk4MAfUta6wvZryCeHgWQ7beTR/zV/wB2/qXPbWndBcI/YtlXcjAyogbT4HRNYbntJBGEnc76DrVjtuHJg/47vVv6ljdtz5MH/FkP7tyWVTrmbGKIDPSU17C/aY9NvIuWyhteT7tM6lmgp4ZHl4jEegkC+bCQM99C8rtuzJvfzH9hYnbeOT/78/sjrTn0OHoG1xW8NcweRjuoK4bWlVw5Q5GP614HbelB3s59DfiWJ23xReDnPM61FfEpv5bb/wCspzpyjJ6GP/MVRtWO4a+bmO/MWift+UnBBMf2mBYXbf1PwU0npkb1Ka+C/l0w2q28NbOf2f8Aerm7VUPDVVB5o6VyLtv6LgpT6Zf9qwv2/wAcFKPWnqTbPsX8pmydS7jDFEHlwjY1gcbXIaLC9uIL0Y+P2qDHbf7+Clj9Y7qWF239NwU8Q/acVasvZXt7p4xjWOVUMg1hQE7b8qeCGAeh56Vidt81nBHAP2HdaVl7F4+76B3QawvmbbqyWIcsTOboqI46i2pxBY7lcwn0rZP29a/gEPqz1riNlGyaavqOyJ8OPA1gwiwwNJI4dOcq+ETE91cpimoREWrMREQEREBERAREQEREFcZ1nlTEdaoiCt0uqIgIiICIiAiIgIiICIiAiIgIiICIiAiIgIiICIiAiIgIiICIiAiIgIiICIiAiIgIiICIiAiIgIiICIiAiIgIiIP/2Q==">
            <a:extLst>
              <a:ext uri="{FF2B5EF4-FFF2-40B4-BE49-F238E27FC236}">
                <a16:creationId xmlns:a16="http://schemas.microsoft.com/office/drawing/2014/main" id="{B63DC576-B754-4D82-B20C-44BBEBFEA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4048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25611" name="11 Imagen" descr="Apple_II.jpg">
            <a:extLst>
              <a:ext uri="{FF2B5EF4-FFF2-40B4-BE49-F238E27FC236}">
                <a16:creationId xmlns:a16="http://schemas.microsoft.com/office/drawing/2014/main" id="{961B51DD-7524-4A01-ADA3-8087EC0CE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25717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12 CuadroTexto">
            <a:extLst>
              <a:ext uri="{FF2B5EF4-FFF2-40B4-BE49-F238E27FC236}">
                <a16:creationId xmlns:a16="http://schemas.microsoft.com/office/drawing/2014/main" id="{C6A87E2F-5F5B-4C47-9588-CBE5DCF9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357563"/>
            <a:ext cx="1285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Apple II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1977</a:t>
            </a:r>
          </a:p>
        </p:txBody>
      </p:sp>
      <p:sp>
        <p:nvSpPr>
          <p:cNvPr id="25613" name="13 CuadroTexto">
            <a:extLst>
              <a:ext uri="{FF2B5EF4-FFF2-40B4-BE49-F238E27FC236}">
                <a16:creationId xmlns:a16="http://schemas.microsoft.com/office/drawing/2014/main" id="{430516DF-CBEB-4EF3-992F-A32E77D97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884738"/>
            <a:ext cx="1285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latin typeface="Arial" panose="020B0604020202020204" pitchFamily="34" charset="0"/>
              </a:rPr>
              <a:t>IBM PC 1981</a:t>
            </a: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501D9-F93A-4678-B68B-D8454E5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La comunicación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123D4-AB41-402B-A29B-A633F67ACC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239DF-AB19-4921-9860-2D988DB6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6629" name="Marcador de número de diapositiva 5">
            <a:extLst>
              <a:ext uri="{FF2B5EF4-FFF2-40B4-BE49-F238E27FC236}">
                <a16:creationId xmlns:a16="http://schemas.microsoft.com/office/drawing/2014/main" id="{D2322655-0CC0-44D3-A5C2-789F231E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DFF2C4-F96E-4502-8255-88FDF803E0DB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630" name="Picture 10" descr="http://2.bp.blogspot.com/-dG1CnOQhriw/UWRzgSefrdI/AAAAAAAACkk/T5cKbPIg1R4/s1600/comunica.jpg">
            <a:extLst>
              <a:ext uri="{FF2B5EF4-FFF2-40B4-BE49-F238E27FC236}">
                <a16:creationId xmlns:a16="http://schemas.microsoft.com/office/drawing/2014/main" id="{B29F94AC-706C-4577-A08A-750B79A9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6055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http://www.natureduca.com/images_tecno/codigo_semaforo.jpg">
            <a:extLst>
              <a:ext uri="{FF2B5EF4-FFF2-40B4-BE49-F238E27FC236}">
                <a16:creationId xmlns:a16="http://schemas.microsoft.com/office/drawing/2014/main" id="{ADF6C365-4029-42C3-9F17-884C1787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875213"/>
            <a:ext cx="30257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BE100E-887A-4982-AB1F-0B28E7FF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Comunicaciones: canales y códigos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ACAF9-9718-4FAA-8C55-DD07AABACB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86A44-1C61-44FD-853E-A075EEBB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7654" name="Marcador de número de diapositiva 5">
            <a:extLst>
              <a:ext uri="{FF2B5EF4-FFF2-40B4-BE49-F238E27FC236}">
                <a16:creationId xmlns:a16="http://schemas.microsoft.com/office/drawing/2014/main" id="{1D0A48A9-140E-490E-B0E1-47E9B8E7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E27185-B243-4CFE-9055-C5C52FFA15F9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D940C855-581E-48FB-8140-A4F85317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25796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http://upload.wikimedia.org/wikipedia/commons/thumb/e/ee/Hieroglyphe_karnak.jpg/280px-Hieroglyphe_karnak.jpg">
            <a:extLst>
              <a:ext uri="{FF2B5EF4-FFF2-40B4-BE49-F238E27FC236}">
                <a16:creationId xmlns:a16="http://schemas.microsoft.com/office/drawing/2014/main" id="{D5CA69AD-DC3B-4E19-BBCE-C5334F61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71625"/>
            <a:ext cx="21510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 descr="http://upload.wikimedia.org/wikipedia/commons/thumb/1/1c/Frederic_Remington_smoke_signal.jpg/250px-Frederic_Remington_smoke_signal.jpg">
            <a:extLst>
              <a:ext uri="{FF2B5EF4-FFF2-40B4-BE49-F238E27FC236}">
                <a16:creationId xmlns:a16="http://schemas.microsoft.com/office/drawing/2014/main" id="{BAF5580B-39C0-4DCB-8B12-D59CEF36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1875"/>
            <a:ext cx="23812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8">
            <a:extLst>
              <a:ext uri="{FF2B5EF4-FFF2-40B4-BE49-F238E27FC236}">
                <a16:creationId xmlns:a16="http://schemas.microsoft.com/office/drawing/2014/main" id="{E7FF00BA-BC7D-4BA9-AA4A-009AD0E7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19780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2">
            <a:extLst>
              <a:ext uri="{FF2B5EF4-FFF2-40B4-BE49-F238E27FC236}">
                <a16:creationId xmlns:a16="http://schemas.microsoft.com/office/drawing/2014/main" id="{F2B49A64-CA29-4867-8D45-171A65E4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86250"/>
            <a:ext cx="1806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">
            <a:extLst>
              <a:ext uri="{FF2B5EF4-FFF2-40B4-BE49-F238E27FC236}">
                <a16:creationId xmlns:a16="http://schemas.microsoft.com/office/drawing/2014/main" id="{545ED40A-F13C-46B9-8CDF-EC024C62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357438"/>
            <a:ext cx="236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1" descr="http://bibliotecas1978.files.wordpress.com/2012/08/del-papiro-al-blog.gif">
            <a:extLst>
              <a:ext uri="{FF2B5EF4-FFF2-40B4-BE49-F238E27FC236}">
                <a16:creationId xmlns:a16="http://schemas.microsoft.com/office/drawing/2014/main" id="{777C09AF-5FFE-4B1C-9707-9883E3014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57238"/>
            <a:ext cx="19621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EA7C1-CDF7-4E7E-A939-8C9FF639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del curso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79B02AE4-73E1-42B5-8C40-C42AB4D644C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8321528"/>
              </p:ext>
            </p:extLst>
          </p:nvPr>
        </p:nvGraphicFramePr>
        <p:xfrm>
          <a:off x="395536" y="1196752"/>
          <a:ext cx="8352928" cy="4649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917198898"/>
                    </a:ext>
                  </a:extLst>
                </a:gridCol>
                <a:gridCol w="2953312">
                  <a:extLst>
                    <a:ext uri="{9D8B030D-6E8A-4147-A177-3AD203B41FA5}">
                      <a16:colId xmlns:a16="http://schemas.microsoft.com/office/drawing/2014/main" val="4122696796"/>
                    </a:ext>
                  </a:extLst>
                </a:gridCol>
                <a:gridCol w="4175480">
                  <a:extLst>
                    <a:ext uri="{9D8B030D-6E8A-4147-A177-3AD203B41FA5}">
                      <a16:colId xmlns:a16="http://schemas.microsoft.com/office/drawing/2014/main" val="260145641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PROFESORADO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CONTENIDOS DE LA SESIÓN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78998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14/02/21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Vicente </a:t>
                      </a:r>
                      <a:r>
                        <a:rPr lang="en-US" sz="2000" dirty="0" err="1">
                          <a:effectLst/>
                        </a:rPr>
                        <a:t>Cerverón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Lleó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Introducción a la Informática y las TIC.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98625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21/02/21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Vicente </a:t>
                      </a:r>
                      <a:r>
                        <a:rPr lang="en-US" sz="2000" dirty="0" err="1">
                          <a:effectLst/>
                        </a:rPr>
                        <a:t>Cerverón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Lleó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Algoritmos y programas.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0577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28/02/21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>
                          <a:effectLst/>
                        </a:rPr>
                        <a:t>Juan Manuel Orduña Huertas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>
                          <a:effectLst/>
                        </a:rPr>
                        <a:t>Fundamentos de computadores (I).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9714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7/03/21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Juan Manuel Orduña Huertas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Fundamentos de computadores (II).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06548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21/03/21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Vicente Cerverón Lleó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</a:rPr>
                        <a:t>Ofimática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 err="1">
                          <a:effectLst/>
                        </a:rPr>
                        <a:t>preparación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dirty="0" err="1">
                          <a:effectLst/>
                        </a:rPr>
                        <a:t>documentos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62385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28/03/21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Vicente Cerverón Lleó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Ofimática: preparación de presentaciones.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8501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4/04/21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Vicente </a:t>
                      </a:r>
                      <a:r>
                        <a:rPr lang="en-US" sz="2000" dirty="0" err="1">
                          <a:effectLst/>
                        </a:rPr>
                        <a:t>Cerverón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Lleó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Sistemas de información y bases de datos.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76311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11/04/21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Paloma Moreno </a:t>
                      </a:r>
                      <a:r>
                        <a:rPr lang="es-ES" sz="2000" dirty="0" err="1">
                          <a:effectLst/>
                        </a:rPr>
                        <a:t>Clari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</a:rPr>
                        <a:t>Redes y aplicaciones telemáticas. </a:t>
                      </a:r>
                      <a:br>
                        <a:rPr lang="es-ES" sz="2000" dirty="0">
                          <a:effectLst/>
                        </a:rPr>
                      </a:br>
                      <a:r>
                        <a:rPr lang="es-ES" sz="2000" dirty="0">
                          <a:effectLst/>
                        </a:rPr>
                        <a:t>Seguridad informática y delitos en la red.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839032"/>
                  </a:ext>
                </a:extLst>
              </a:tr>
            </a:tbl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42650-60B7-4BAB-AB37-BE549DFF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F1D60B-49AD-4D13-BE96-B516125C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F8CB07-363D-4EEF-9131-0EA3D7FB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433EA-CD1F-414B-AA78-821A321ADC7B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318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14C329C-C074-4642-8046-13B3D78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Telegrafía y telefonía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93CC9A9-1EFE-43C9-9424-11DAE5368E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EAB01A-CB4D-4FD4-B405-4176A8CB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8677" name="5 Marcador de número de diapositiva">
            <a:extLst>
              <a:ext uri="{FF2B5EF4-FFF2-40B4-BE49-F238E27FC236}">
                <a16:creationId xmlns:a16="http://schemas.microsoft.com/office/drawing/2014/main" id="{D1E022B8-B7A6-48E1-B6C8-E1A7A173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AE96DF-DD19-456E-848D-57AF14A8CDCA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8678" name="Picture 10" descr="http://upload.wikimedia.org/wikipedia/commons/thumb/e/e7/Chappe_semaphore.jpg/220px-Chappe_semaphore.jpg">
            <a:extLst>
              <a:ext uri="{FF2B5EF4-FFF2-40B4-BE49-F238E27FC236}">
                <a16:creationId xmlns:a16="http://schemas.microsoft.com/office/drawing/2014/main" id="{A3EF6576-DF9D-4D6D-82EE-5A26AD61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2095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2 CuadroTexto">
            <a:extLst>
              <a:ext uri="{FF2B5EF4-FFF2-40B4-BE49-F238E27FC236}">
                <a16:creationId xmlns:a16="http://schemas.microsoft.com/office/drawing/2014/main" id="{C53B683A-F250-4F25-A57F-50C57E6B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2671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Claude Chappe (1792)</a:t>
            </a:r>
            <a:br>
              <a:rPr lang="es-ES" altLang="es-ES" sz="1800">
                <a:latin typeface="Arial" panose="020B0604020202020204" pitchFamily="34" charset="0"/>
              </a:rPr>
            </a:br>
            <a:r>
              <a:rPr lang="es-ES" altLang="es-ES" sz="1800">
                <a:latin typeface="Arial" panose="020B0604020202020204" pitchFamily="34" charset="0"/>
              </a:rPr>
              <a:t>telegrafía óptica</a:t>
            </a:r>
          </a:p>
        </p:txBody>
      </p:sp>
      <p:pic>
        <p:nvPicPr>
          <p:cNvPr id="28680" name="Picture 12" descr="http://www.yalosabes.com/images/telegrafo.jpg">
            <a:extLst>
              <a:ext uri="{FF2B5EF4-FFF2-40B4-BE49-F238E27FC236}">
                <a16:creationId xmlns:a16="http://schemas.microsoft.com/office/drawing/2014/main" id="{CC42423D-021C-4A4E-859F-67191A22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96950"/>
            <a:ext cx="28082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http://www.c-carey-cloud.com/cracker-jack/Paper/Morse-Code-Signals/Morse-Code-reverse.jpg">
            <a:extLst>
              <a:ext uri="{FF2B5EF4-FFF2-40B4-BE49-F238E27FC236}">
                <a16:creationId xmlns:a16="http://schemas.microsoft.com/office/drawing/2014/main" id="{83A55004-31BE-4D3F-99A8-45686E47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981075"/>
            <a:ext cx="263683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5 CuadroTexto">
            <a:extLst>
              <a:ext uri="{FF2B5EF4-FFF2-40B4-BE49-F238E27FC236}">
                <a16:creationId xmlns:a16="http://schemas.microsoft.com/office/drawing/2014/main" id="{0EDB7C5B-D97A-4801-A7DD-B0E66C07F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3068638"/>
            <a:ext cx="273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Morse (1838) telégrafo por señales eléctricas</a:t>
            </a:r>
          </a:p>
        </p:txBody>
      </p:sp>
      <p:pic>
        <p:nvPicPr>
          <p:cNvPr id="28683" name="Picture 18" descr="http://upload.wikimedia.org/wikipedia/commons/thumb/f/f4/Actor_portraying_Alexander_Graham_Bell_in_an_AT%26T_promotional_film_%281926%29.jpg/200px-Actor_portraying_Alexander_Graham_Bell_in_an_AT%26T_promotional_film_%281926%29.jpg">
            <a:extLst>
              <a:ext uri="{FF2B5EF4-FFF2-40B4-BE49-F238E27FC236}">
                <a16:creationId xmlns:a16="http://schemas.microsoft.com/office/drawing/2014/main" id="{E3AFABF1-CD5F-49DE-93AA-A2790A37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446588"/>
            <a:ext cx="1905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6 CuadroTexto">
            <a:extLst>
              <a:ext uri="{FF2B5EF4-FFF2-40B4-BE49-F238E27FC236}">
                <a16:creationId xmlns:a16="http://schemas.microsoft.com/office/drawing/2014/main" id="{82D2E1BE-B4C7-48A0-8AD1-9F62677F8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24400"/>
            <a:ext cx="3279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Teléfono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Antonio Meucci (1860)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Alexander Graham Bell (1876)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6B29623-9005-4420-95F8-2BD8A71B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Comunicaciones por ondas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11F3A67-705C-4346-919D-E73F16720F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324EA30-7A59-4139-B30F-82DB1684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29701" name="5 Marcador de número de diapositiva">
            <a:extLst>
              <a:ext uri="{FF2B5EF4-FFF2-40B4-BE49-F238E27FC236}">
                <a16:creationId xmlns:a16="http://schemas.microsoft.com/office/drawing/2014/main" id="{B1D48B6F-78C2-408A-B037-1815104B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F4B292-9D9D-4A00-805E-ACCDB0E2AD9A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9702" name="Picture 8" descr="http://www.upm.es/institucional/UPM/Bibliotecauniversitaria/bucs/images/biblioteca/Otras/logobbddeuitt.png">
            <a:extLst>
              <a:ext uri="{FF2B5EF4-FFF2-40B4-BE49-F238E27FC236}">
                <a16:creationId xmlns:a16="http://schemas.microsoft.com/office/drawing/2014/main" id="{3024686D-103B-4017-A9E8-BC9B135445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3605213"/>
            <a:ext cx="2478088" cy="3011487"/>
          </a:xfrm>
        </p:spPr>
      </p:pic>
      <p:pic>
        <p:nvPicPr>
          <p:cNvPr id="29703" name="Picture 2" descr="http://www.laaventuradelahistoria.es/wp-content/uploads/2012/07/1876_Marconi.jpg">
            <a:extLst>
              <a:ext uri="{FF2B5EF4-FFF2-40B4-BE49-F238E27FC236}">
                <a16:creationId xmlns:a16="http://schemas.microsoft.com/office/drawing/2014/main" id="{E73E9B2B-4743-4E96-BC9D-46F44B50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952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7 CuadroTexto">
            <a:extLst>
              <a:ext uri="{FF2B5EF4-FFF2-40B4-BE49-F238E27FC236}">
                <a16:creationId xmlns:a16="http://schemas.microsoft.com/office/drawing/2014/main" id="{247174AB-0811-4687-8678-1D933B5B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00438"/>
            <a:ext cx="2592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Marconi (1896)</a:t>
            </a:r>
            <a:br>
              <a:rPr lang="es-ES" altLang="es-ES" sz="1800">
                <a:latin typeface="Arial" panose="020B0604020202020204" pitchFamily="34" charset="0"/>
              </a:rPr>
            </a:br>
            <a:r>
              <a:rPr lang="es-ES" altLang="es-ES" sz="1800">
                <a:latin typeface="Arial" panose="020B0604020202020204" pitchFamily="34" charset="0"/>
              </a:rPr>
              <a:t>transmisión de señales electromagnéticas</a:t>
            </a:r>
          </a:p>
        </p:txBody>
      </p:sp>
      <p:pic>
        <p:nvPicPr>
          <p:cNvPr id="29705" name="Picture 4" descr="http://upload.wikimedia.org/wikipedia/commons/6/6a/Julio_Cervera_Baviera.jpg">
            <a:extLst>
              <a:ext uri="{FF2B5EF4-FFF2-40B4-BE49-F238E27FC236}">
                <a16:creationId xmlns:a16="http://schemas.microsoft.com/office/drawing/2014/main" id="{4448FF9F-A5E3-4B83-A011-7E0E22D2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1714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8 CuadroTexto">
            <a:extLst>
              <a:ext uri="{FF2B5EF4-FFF2-40B4-BE49-F238E27FC236}">
                <a16:creationId xmlns:a16="http://schemas.microsoft.com/office/drawing/2014/main" id="{B84BA874-F9EB-4CA2-BDC3-450E12207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97463"/>
            <a:ext cx="3025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Julio Cervera (1902)</a:t>
            </a:r>
            <a:br>
              <a:rPr lang="es-ES" altLang="es-ES" sz="1800">
                <a:latin typeface="Arial" panose="020B0604020202020204" pitchFamily="34" charset="0"/>
              </a:rPr>
            </a:br>
            <a:r>
              <a:rPr lang="es-ES" altLang="es-ES" sz="1800">
                <a:latin typeface="Arial" panose="020B0604020202020204" pitchFamily="34" charset="0"/>
              </a:rPr>
              <a:t>primera transmisión de voz por radio (Jávea-Ibiza)</a:t>
            </a:r>
          </a:p>
        </p:txBody>
      </p:sp>
      <p:pic>
        <p:nvPicPr>
          <p:cNvPr id="29707" name="Picture 6" descr="http://www.mindfully.org/Technology/TV-75-%20Years-Old7sep02b.jpg">
            <a:extLst>
              <a:ext uri="{FF2B5EF4-FFF2-40B4-BE49-F238E27FC236}">
                <a16:creationId xmlns:a16="http://schemas.microsoft.com/office/drawing/2014/main" id="{1FCB2B95-A5C8-4A2F-B060-E1A299B6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857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9 CuadroTexto">
            <a:extLst>
              <a:ext uri="{FF2B5EF4-FFF2-40B4-BE49-F238E27FC236}">
                <a16:creationId xmlns:a16="http://schemas.microsoft.com/office/drawing/2014/main" id="{C83E6E7F-1B0C-42E3-B2B9-67A8551A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557338"/>
            <a:ext cx="129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Televisión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1925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1928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F5822-424F-4367-A7ED-02D8D93E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Variantes de la comunicación</a:t>
            </a:r>
          </a:p>
        </p:txBody>
      </p:sp>
      <p:sp>
        <p:nvSpPr>
          <p:cNvPr id="30723" name="Marcador de contenido 2">
            <a:extLst>
              <a:ext uri="{FF2B5EF4-FFF2-40B4-BE49-F238E27FC236}">
                <a16:creationId xmlns:a16="http://schemas.microsoft.com/office/drawing/2014/main" id="{2BC107E2-47F8-4422-9F7F-83602712B9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84313"/>
            <a:ext cx="7978775" cy="4535487"/>
          </a:xfrm>
        </p:spPr>
        <p:txBody>
          <a:bodyPr/>
          <a:lstStyle/>
          <a:p>
            <a:r>
              <a:rPr lang="es-ES" altLang="es-ES"/>
              <a:t>Comunicación entre personas</a:t>
            </a:r>
          </a:p>
          <a:p>
            <a:r>
              <a:rPr lang="es-ES" altLang="es-ES"/>
              <a:t>Comunicación entre personas mediante máquinas</a:t>
            </a:r>
          </a:p>
          <a:p>
            <a:r>
              <a:rPr lang="es-ES" altLang="es-ES"/>
              <a:t>Comunicación entre máquinas</a:t>
            </a:r>
          </a:p>
          <a:p>
            <a:endParaRPr lang="es-ES" altLang="es-ES"/>
          </a:p>
          <a:p>
            <a:r>
              <a:rPr lang="es-ES" altLang="es-ES"/>
              <a:t>Comunicación con conexión uno a uno</a:t>
            </a:r>
          </a:p>
          <a:p>
            <a:r>
              <a:rPr lang="es-ES" altLang="es-ES"/>
              <a:t>Difusión de uno a varios</a:t>
            </a:r>
          </a:p>
          <a:p>
            <a:r>
              <a:rPr lang="es-ES" altLang="es-ES"/>
              <a:t>Red de comunicaciones</a:t>
            </a:r>
          </a:p>
          <a:p>
            <a:endParaRPr lang="es-ES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801BB-16A2-434A-932C-C3B28AB9F0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E9A39-3A66-4990-81B1-E0F881B3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0726" name="Marcador de número de diapositiva 5">
            <a:extLst>
              <a:ext uri="{FF2B5EF4-FFF2-40B4-BE49-F238E27FC236}">
                <a16:creationId xmlns:a16="http://schemas.microsoft.com/office/drawing/2014/main" id="{6A4A3843-57A2-41C7-B9E3-3DB0C3EA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AEDFDE-B7E6-4C8B-822E-E9B6B45E4AAE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2AC88EC-97DF-4D27-BE9D-B5277883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Comunicación entre ordenadores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5AA96A9-C20C-4CDE-8029-B09CDDF225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5ABC1C5-6C0B-47E5-A969-B210D253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1749" name="5 Marcador de número de diapositiva">
            <a:extLst>
              <a:ext uri="{FF2B5EF4-FFF2-40B4-BE49-F238E27FC236}">
                <a16:creationId xmlns:a16="http://schemas.microsoft.com/office/drawing/2014/main" id="{ED9F306D-5B39-4431-9853-AE40D03A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C324B1-9D33-4FA1-A51D-0AFDF592B2FA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1750" name="Picture 3">
            <a:extLst>
              <a:ext uri="{FF2B5EF4-FFF2-40B4-BE49-F238E27FC236}">
                <a16:creationId xmlns:a16="http://schemas.microsoft.com/office/drawing/2014/main" id="{D148CA53-9E66-411A-B61F-D97363D7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3450"/>
            <a:ext cx="78486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BFE4CD4E-3EA0-43BD-99C9-9D1B1911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94063"/>
            <a:ext cx="17827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>
            <a:extLst>
              <a:ext uri="{FF2B5EF4-FFF2-40B4-BE49-F238E27FC236}">
                <a16:creationId xmlns:a16="http://schemas.microsoft.com/office/drawing/2014/main" id="{842D976B-F19D-4869-9A88-238B2D66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46375"/>
            <a:ext cx="250666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>
            <a:extLst>
              <a:ext uri="{FF2B5EF4-FFF2-40B4-BE49-F238E27FC236}">
                <a16:creationId xmlns:a16="http://schemas.microsoft.com/office/drawing/2014/main" id="{E8900808-98AB-4594-A9AE-9BD68272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178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3E8D326A-369F-47C2-9AD8-6F534950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sz="3200" dirty="0"/>
              <a:t>Medios de comunicación entre ordenadores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28B0820-7A91-4F08-9F0E-67603A9686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>
            <a:miter lim="800000"/>
            <a:headEnd/>
            <a:tailEnd/>
          </a:ln>
        </p:spPr>
        <p:txBody>
          <a:bodyPr numCol="2">
            <a:normAutofit fontScale="92500"/>
          </a:bodyPr>
          <a:lstStyle/>
          <a:p>
            <a:pPr>
              <a:defRPr/>
            </a:pPr>
            <a:r>
              <a:rPr lang="es-ES" dirty="0"/>
              <a:t>Con cables</a:t>
            </a:r>
          </a:p>
          <a:p>
            <a:pPr lvl="1">
              <a:defRPr/>
            </a:pPr>
            <a:r>
              <a:rPr lang="es-ES" dirty="0"/>
              <a:t>Par trenzado</a:t>
            </a:r>
          </a:p>
          <a:p>
            <a:pPr lvl="1">
              <a:defRPr/>
            </a:pPr>
            <a:r>
              <a:rPr lang="es-ES" dirty="0"/>
              <a:t>Cable coaxial</a:t>
            </a:r>
          </a:p>
          <a:p>
            <a:pPr lvl="1">
              <a:defRPr/>
            </a:pPr>
            <a:r>
              <a:rPr lang="es-ES" dirty="0"/>
              <a:t>Fibra óptica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Sin cables</a:t>
            </a:r>
          </a:p>
          <a:p>
            <a:pPr lvl="1">
              <a:defRPr/>
            </a:pPr>
            <a:r>
              <a:rPr lang="es-ES" dirty="0" err="1"/>
              <a:t>Wifi</a:t>
            </a:r>
            <a:r>
              <a:rPr lang="es-ES" dirty="0"/>
              <a:t> 802.11, </a:t>
            </a:r>
            <a:r>
              <a:rPr lang="es-ES" dirty="0" err="1"/>
              <a:t>WiMAX</a:t>
            </a:r>
            <a:endParaRPr lang="es-ES" dirty="0"/>
          </a:p>
          <a:p>
            <a:pPr lvl="1">
              <a:defRPr/>
            </a:pPr>
            <a:r>
              <a:rPr lang="es-ES" dirty="0"/>
              <a:t> Bluetooth</a:t>
            </a:r>
          </a:p>
          <a:p>
            <a:pPr lvl="1">
              <a:defRPr/>
            </a:pPr>
            <a:r>
              <a:rPr lang="es-ES" dirty="0"/>
              <a:t> Infrarrojos</a:t>
            </a:r>
          </a:p>
          <a:p>
            <a:pPr lvl="1">
              <a:defRPr/>
            </a:pPr>
            <a:r>
              <a:rPr lang="es-ES" dirty="0"/>
              <a:t> Conexiones telefonía móvil</a:t>
            </a:r>
          </a:p>
          <a:p>
            <a:pPr lvl="2">
              <a:defRPr/>
            </a:pPr>
            <a:r>
              <a:rPr lang="es-ES" dirty="0"/>
              <a:t>GSM, GPRS, 3G, 4G, …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Comunicaciones entre servidores: cables, ondas, …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DEF30BC-7E4F-40C2-8BE4-5B8C43E524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4CFB1D0-E963-4E56-AA91-BA6278B9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2777" name="5 Marcador de número de diapositiva">
            <a:extLst>
              <a:ext uri="{FF2B5EF4-FFF2-40B4-BE49-F238E27FC236}">
                <a16:creationId xmlns:a16="http://schemas.microsoft.com/office/drawing/2014/main" id="{70DDCEEB-F784-40EC-A7A2-63DB34F0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9CE157-AB76-46FD-8A9A-8C55244DF775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778" name="Picture 4">
            <a:extLst>
              <a:ext uri="{FF2B5EF4-FFF2-40B4-BE49-F238E27FC236}">
                <a16:creationId xmlns:a16="http://schemas.microsoft.com/office/drawing/2014/main" id="{EFE947AE-599B-43B1-A386-E5E56192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87813"/>
            <a:ext cx="18891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9" name="9 Grupo">
            <a:extLst>
              <a:ext uri="{FF2B5EF4-FFF2-40B4-BE49-F238E27FC236}">
                <a16:creationId xmlns:a16="http://schemas.microsoft.com/office/drawing/2014/main" id="{C05F4AF7-5AB0-4BE8-BBDB-E9ACC924C1F2}"/>
              </a:ext>
            </a:extLst>
          </p:cNvPr>
          <p:cNvGrpSpPr>
            <a:grpSpLocks/>
          </p:cNvGrpSpPr>
          <p:nvPr/>
        </p:nvGrpSpPr>
        <p:grpSpPr bwMode="auto">
          <a:xfrm>
            <a:off x="5318125" y="3429000"/>
            <a:ext cx="1227138" cy="1354138"/>
            <a:chOff x="2428860" y="4357694"/>
            <a:chExt cx="2389561" cy="2143125"/>
          </a:xfrm>
        </p:grpSpPr>
        <p:pic>
          <p:nvPicPr>
            <p:cNvPr id="32780" name="Picture 4">
              <a:extLst>
                <a:ext uri="{FF2B5EF4-FFF2-40B4-BE49-F238E27FC236}">
                  <a16:creationId xmlns:a16="http://schemas.microsoft.com/office/drawing/2014/main" id="{3133A26E-2602-44F9-BFD2-5D19D12EB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4357694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3">
              <a:extLst>
                <a:ext uri="{FF2B5EF4-FFF2-40B4-BE49-F238E27FC236}">
                  <a16:creationId xmlns:a16="http://schemas.microsoft.com/office/drawing/2014/main" id="{C7C952AD-CA46-4E54-B78F-805AD498D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4643446"/>
              <a:ext cx="960801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3E95554-696B-4C64-9FEB-3B27C599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Telefonía móvil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82933FB-DA4B-47FC-ABAE-4D0108BD8E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E919175-A812-4A26-9430-FA257D07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3797" name="5 Marcador de número de diapositiva">
            <a:extLst>
              <a:ext uri="{FF2B5EF4-FFF2-40B4-BE49-F238E27FC236}">
                <a16:creationId xmlns:a16="http://schemas.microsoft.com/office/drawing/2014/main" id="{FF06E8AF-5702-4C98-A5D5-141C1899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BB1274-2197-4500-AB76-0FEA914F20A1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3798" name="Picture 7">
            <a:extLst>
              <a:ext uri="{FF2B5EF4-FFF2-40B4-BE49-F238E27FC236}">
                <a16:creationId xmlns:a16="http://schemas.microsoft.com/office/drawing/2014/main" id="{52006284-0418-4494-AB71-53FCD3DAA84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" y="1000125"/>
            <a:ext cx="8694738" cy="46434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5C6AD-E531-4E85-8B85-8AE46094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Internet</a:t>
            </a:r>
          </a:p>
        </p:txBody>
      </p:sp>
      <p:sp>
        <p:nvSpPr>
          <p:cNvPr id="30723" name="Marcador de contenido 2">
            <a:extLst>
              <a:ext uri="{FF2B5EF4-FFF2-40B4-BE49-F238E27FC236}">
                <a16:creationId xmlns:a16="http://schemas.microsoft.com/office/drawing/2014/main" id="{177CC590-26E2-4269-990B-DEF7C8CA28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569325" cy="496728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altLang="es-ES" dirty="0"/>
              <a:t>1969: DARPA impulsa ARPANET una malla de redes interconectadas con diferentes caminos para ir de un lugar a otro, permitiendo la comunicación con protocolos determinados.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ES" altLang="es-E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altLang="es-ES" dirty="0"/>
              <a:t>Cada ordenador se conecta a Internet por medio de un servidor de red a través del cual se puede conectar a otros.</a:t>
            </a:r>
          </a:p>
          <a:p>
            <a:pPr>
              <a:defRPr/>
            </a:pPr>
            <a:endParaRPr lang="es-ES" alt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386F4-82D3-464B-A5FD-CD6740A4C8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379B2-8BDE-4E09-B342-43D3D550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4822" name="Marcador de número de diapositiva 5">
            <a:extLst>
              <a:ext uri="{FF2B5EF4-FFF2-40B4-BE49-F238E27FC236}">
                <a16:creationId xmlns:a16="http://schemas.microsoft.com/office/drawing/2014/main" id="{6AC80918-535E-441C-9ACC-E9496253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B1CAD-6463-4172-B4BC-D1D066FA2CCD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4823" name="Picture 2">
            <a:extLst>
              <a:ext uri="{FF2B5EF4-FFF2-40B4-BE49-F238E27FC236}">
                <a16:creationId xmlns:a16="http://schemas.microsoft.com/office/drawing/2014/main" id="{3AB66683-86DC-4464-981A-28EB0361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40719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B356DE4B-0096-4785-ACBE-F41118E3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0"/>
            <a:ext cx="2514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0AC0A3-D4C6-4161-852F-3C282EAF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La Web</a:t>
            </a:r>
          </a:p>
        </p:txBody>
      </p:sp>
      <p:sp>
        <p:nvSpPr>
          <p:cNvPr id="35844" name="Marcador de contenido 2">
            <a:extLst>
              <a:ext uri="{FF2B5EF4-FFF2-40B4-BE49-F238E27FC236}">
                <a16:creationId xmlns:a16="http://schemas.microsoft.com/office/drawing/2014/main" id="{FF8FB62C-3826-4423-B7B9-DD2A8AAC63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r>
              <a:rPr lang="es-ES" altLang="es-ES"/>
              <a:t>1991: World Wide Web: sistema de información distribuida basado en hipertexto.</a:t>
            </a:r>
          </a:p>
          <a:p>
            <a:r>
              <a:rPr lang="es-ES" altLang="es-ES"/>
              <a:t>Permite un acceso global a archivos informáticos,</a:t>
            </a:r>
            <a:br>
              <a:rPr lang="es-ES" altLang="es-ES"/>
            </a:br>
            <a:r>
              <a:rPr lang="es-ES" altLang="es-ES"/>
              <a:t>establecer relaciones contextuales entre unos y otros y posibilita la interconexión entre servidores informáticos.</a:t>
            </a:r>
          </a:p>
          <a:p>
            <a:r>
              <a:rPr lang="es-ES" altLang="es-ES"/>
              <a:t>La Web se ha constituido en un medio para acceder a archivos de todo tipo y a bases de datos desde cualquier ordenador y a cualquier hora y permite acceder desde múltiples aplicaciones e interrelacionar diferentes fuentes de información.</a:t>
            </a:r>
          </a:p>
          <a:p>
            <a:endParaRPr lang="es-ES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40C36D-66A5-4E8C-B7B1-F6CD2CAD84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7FF7DB-0817-406B-A753-E10AE55B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Pasado, presente y futuro de las TIC</a:t>
            </a:r>
          </a:p>
        </p:txBody>
      </p:sp>
      <p:sp>
        <p:nvSpPr>
          <p:cNvPr id="35847" name="Marcador de número de diapositiva 5">
            <a:extLst>
              <a:ext uri="{FF2B5EF4-FFF2-40B4-BE49-F238E27FC236}">
                <a16:creationId xmlns:a16="http://schemas.microsoft.com/office/drawing/2014/main" id="{C3DA0F02-F12C-4D4D-90AB-48ACD40A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E04D77-C0F9-4001-AE64-5A83712886FB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7 Subtítulo">
            <a:extLst>
              <a:ext uri="{FF2B5EF4-FFF2-40B4-BE49-F238E27FC236}">
                <a16:creationId xmlns:a16="http://schemas.microsoft.com/office/drawing/2014/main" id="{99F01DB1-4BAF-4893-9012-D648EE2FB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6867" name="6 Título">
            <a:extLst>
              <a:ext uri="{FF2B5EF4-FFF2-40B4-BE49-F238E27FC236}">
                <a16:creationId xmlns:a16="http://schemas.microsoft.com/office/drawing/2014/main" id="{9B3D2147-FED0-4E80-8D47-C171B5091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s-ES" altLang="es-ES"/>
              <a:t>¿Qué son las TIC?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223A3-C1D4-4C8F-9CF6-B33103AC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TIC : ¿qué son?</a:t>
            </a:r>
          </a:p>
        </p:txBody>
      </p:sp>
      <p:sp>
        <p:nvSpPr>
          <p:cNvPr id="37891" name="Marcador de contenido 2">
            <a:extLst>
              <a:ext uri="{FF2B5EF4-FFF2-40B4-BE49-F238E27FC236}">
                <a16:creationId xmlns:a16="http://schemas.microsoft.com/office/drawing/2014/main" id="{268323E5-156D-4352-97BC-4A7574EB11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6121400" cy="4967287"/>
          </a:xfrm>
        </p:spPr>
        <p:txBody>
          <a:bodyPr/>
          <a:lstStyle/>
          <a:p>
            <a:r>
              <a:rPr lang="es-ES" altLang="es-ES"/>
              <a:t>Las tecnologías de la información y la comunicación (TIC) son el conjunto de recursos, procedimientos y técnicas usadas en el </a:t>
            </a:r>
            <a:r>
              <a:rPr lang="es-ES" altLang="es-ES" b="1"/>
              <a:t>procesamiento, almacenamiento y transmisión de información</a:t>
            </a:r>
            <a:r>
              <a:rPr lang="es-ES" altLang="es-ES"/>
              <a:t>.</a:t>
            </a:r>
          </a:p>
          <a:p>
            <a:r>
              <a:rPr lang="es-ES" altLang="es-ES"/>
              <a:t>Constan de equipos y programas informáticos y de medios de comunicación para reunir, almacenar, procesar, presentar y/o compartir información en cualquier formato, es decir texto, datos, voz, imágenes y video.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AB6B4-DFEF-443D-A8CE-B6AEB4236D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13FDA-1BC0-4810-B49E-42586103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7894" name="Marcador de número de diapositiva 5">
            <a:extLst>
              <a:ext uri="{FF2B5EF4-FFF2-40B4-BE49-F238E27FC236}">
                <a16:creationId xmlns:a16="http://schemas.microsoft.com/office/drawing/2014/main" id="{58E5042A-BDA7-45D4-85C9-23D7683C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B8F370-9133-4B4C-9B14-6075B96B1506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895" name="AutoShape 3">
            <a:extLst>
              <a:ext uri="{FF2B5EF4-FFF2-40B4-BE49-F238E27FC236}">
                <a16:creationId xmlns:a16="http://schemas.microsoft.com/office/drawing/2014/main" id="{4FEBE3A8-A3DD-4861-BC15-5DAE1809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830763"/>
            <a:ext cx="2459037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rPr>
              <a:t>Red de 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rPr>
              <a:t>comunicaciones</a:t>
            </a:r>
          </a:p>
        </p:txBody>
      </p:sp>
      <p:sp>
        <p:nvSpPr>
          <p:cNvPr id="37896" name="AutoShape 4">
            <a:extLst>
              <a:ext uri="{FF2B5EF4-FFF2-40B4-BE49-F238E27FC236}">
                <a16:creationId xmlns:a16="http://schemas.microsoft.com/office/drawing/2014/main" id="{C58FB3A3-FD7C-4430-8446-22EAB3DF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427413"/>
            <a:ext cx="2459037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rPr>
              <a:t>Hardware</a:t>
            </a:r>
          </a:p>
        </p:txBody>
      </p:sp>
      <p:sp>
        <p:nvSpPr>
          <p:cNvPr id="37897" name="AutoShape 5">
            <a:extLst>
              <a:ext uri="{FF2B5EF4-FFF2-40B4-BE49-F238E27FC236}">
                <a16:creationId xmlns:a16="http://schemas.microsoft.com/office/drawing/2014/main" id="{3B2806D3-D332-4D93-99D0-6DE30398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919163"/>
            <a:ext cx="2459037" cy="2117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21168" rIns="0" b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rPr>
              <a:t>Software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000000"/>
              </a:solidFill>
              <a:latin typeface="Arial" panose="020B0604020202020204" pitchFamily="34" charset="0"/>
              <a:ea typeface="msmincho"/>
              <a:cs typeface="msmincho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000000"/>
              </a:solidFill>
              <a:latin typeface="Arial" panose="020B0604020202020204" pitchFamily="34" charset="0"/>
              <a:ea typeface="msmincho"/>
              <a:cs typeface="msmincho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000000"/>
              </a:solidFill>
              <a:latin typeface="Arial" panose="020B0604020202020204" pitchFamily="34" charset="0"/>
              <a:ea typeface="msmincho"/>
              <a:cs typeface="msmincho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000000"/>
              </a:solidFill>
              <a:latin typeface="Arial" panose="020B0604020202020204" pitchFamily="34" charset="0"/>
              <a:ea typeface="msmincho"/>
              <a:cs typeface="msmincho"/>
            </a:endParaRP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rgbClr val="000000"/>
              </a:solidFill>
              <a:latin typeface="Arial" panose="020B0604020202020204" pitchFamily="34" charset="0"/>
              <a:ea typeface="msmincho"/>
              <a:cs typeface="msmincho"/>
            </a:endParaRPr>
          </a:p>
        </p:txBody>
      </p:sp>
      <p:cxnSp>
        <p:nvCxnSpPr>
          <p:cNvPr id="37898" name="AutoShape 6">
            <a:extLst>
              <a:ext uri="{FF2B5EF4-FFF2-40B4-BE49-F238E27FC236}">
                <a16:creationId xmlns:a16="http://schemas.microsoft.com/office/drawing/2014/main" id="{A9D2C757-166C-4520-B189-1522D6978B00}"/>
              </a:ext>
            </a:extLst>
          </p:cNvPr>
          <p:cNvCxnSpPr>
            <a:cxnSpLocks noChangeShapeType="1"/>
            <a:stCxn id="37897" idx="2"/>
            <a:endCxn id="37896" idx="0"/>
          </p:cNvCxnSpPr>
          <p:nvPr/>
        </p:nvCxnSpPr>
        <p:spPr bwMode="auto">
          <a:xfrm>
            <a:off x="7672388" y="3036888"/>
            <a:ext cx="1587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AutoShape 7">
            <a:extLst>
              <a:ext uri="{FF2B5EF4-FFF2-40B4-BE49-F238E27FC236}">
                <a16:creationId xmlns:a16="http://schemas.microsoft.com/office/drawing/2014/main" id="{4342D1A7-DA9C-4684-BF5E-C21C3E6163C1}"/>
              </a:ext>
            </a:extLst>
          </p:cNvPr>
          <p:cNvCxnSpPr>
            <a:cxnSpLocks noChangeShapeType="1"/>
            <a:stCxn id="37896" idx="2"/>
            <a:endCxn id="37895" idx="0"/>
          </p:cNvCxnSpPr>
          <p:nvPr/>
        </p:nvCxnSpPr>
        <p:spPr bwMode="auto">
          <a:xfrm>
            <a:off x="7672388" y="4265613"/>
            <a:ext cx="1587" cy="565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Rectangle 8">
            <a:extLst>
              <a:ext uri="{FF2B5EF4-FFF2-40B4-BE49-F238E27FC236}">
                <a16:creationId xmlns:a16="http://schemas.microsoft.com/office/drawing/2014/main" id="{B17AF4A8-7EDC-4936-87F6-E6796749B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514600"/>
            <a:ext cx="2122488" cy="384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rPr>
              <a:t>Sistema operativo</a:t>
            </a:r>
          </a:p>
        </p:txBody>
      </p:sp>
      <p:sp>
        <p:nvSpPr>
          <p:cNvPr id="37901" name="AutoShape 9">
            <a:extLst>
              <a:ext uri="{FF2B5EF4-FFF2-40B4-BE49-F238E27FC236}">
                <a16:creationId xmlns:a16="http://schemas.microsoft.com/office/drawing/2014/main" id="{2D0CE540-E10A-4B0A-98B3-06219B1E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316038"/>
            <a:ext cx="1976438" cy="881062"/>
          </a:xfrm>
          <a:prstGeom prst="flowChartMultidocument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17640" rIns="0" bIns="0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rPr>
              <a:t>Aplicaciones</a:t>
            </a:r>
          </a:p>
        </p:txBody>
      </p:sp>
      <p:cxnSp>
        <p:nvCxnSpPr>
          <p:cNvPr id="37902" name="AutoShape 10">
            <a:extLst>
              <a:ext uri="{FF2B5EF4-FFF2-40B4-BE49-F238E27FC236}">
                <a16:creationId xmlns:a16="http://schemas.microsoft.com/office/drawing/2014/main" id="{C4DA95C2-8EC3-4665-B387-591B8F1B3544}"/>
              </a:ext>
            </a:extLst>
          </p:cNvPr>
          <p:cNvCxnSpPr>
            <a:cxnSpLocks noChangeShapeType="1"/>
            <a:stCxn id="37901" idx="2"/>
            <a:endCxn id="37900" idx="0"/>
          </p:cNvCxnSpPr>
          <p:nvPr/>
        </p:nvCxnSpPr>
        <p:spPr bwMode="auto">
          <a:xfrm flipH="1">
            <a:off x="7672388" y="2127250"/>
            <a:ext cx="20637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725A64A2-EC5B-4908-A35B-3C02BAC0D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557338"/>
            <a:ext cx="8642350" cy="1470025"/>
          </a:xfrm>
        </p:spPr>
        <p:txBody>
          <a:bodyPr/>
          <a:lstStyle/>
          <a:p>
            <a:pPr eaLnBrk="1" hangingPunct="1"/>
            <a:r>
              <a:rPr lang="es-ES" altLang="es-ES" dirty="0"/>
              <a:t>Introducción a la Informática y las TIC</a:t>
            </a:r>
          </a:p>
        </p:txBody>
      </p:sp>
      <p:sp>
        <p:nvSpPr>
          <p:cNvPr id="9219" name="7 Subtítulo">
            <a:extLst>
              <a:ext uri="{FF2B5EF4-FFF2-40B4-BE49-F238E27FC236}">
                <a16:creationId xmlns:a16="http://schemas.microsoft.com/office/drawing/2014/main" id="{3D176BDD-3C53-4147-A60F-E745DDD89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3" y="476250"/>
            <a:ext cx="3636962" cy="720725"/>
          </a:xfrm>
        </p:spPr>
        <p:txBody>
          <a:bodyPr/>
          <a:lstStyle/>
          <a:p>
            <a:r>
              <a:rPr lang="es-ES" altLang="es-ES" sz="2800" b="1"/>
              <a:t>Vicente Cerverón Lleó</a:t>
            </a:r>
          </a:p>
        </p:txBody>
      </p:sp>
      <p:pic>
        <p:nvPicPr>
          <p:cNvPr id="9220" name="5 Imagen" descr="vicerec_proj_vertical.jpg">
            <a:extLst>
              <a:ext uri="{FF2B5EF4-FFF2-40B4-BE49-F238E27FC236}">
                <a16:creationId xmlns:a16="http://schemas.microsoft.com/office/drawing/2014/main" id="{C5B903F9-1C54-4DD6-BE4C-3EA73291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213100"/>
            <a:ext cx="34782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6 Imagen" descr="logo_UV_ETSEUV_4lineas.gif">
            <a:extLst>
              <a:ext uri="{FF2B5EF4-FFF2-40B4-BE49-F238E27FC236}">
                <a16:creationId xmlns:a16="http://schemas.microsoft.com/office/drawing/2014/main" id="{A918DB08-724D-4645-9BE4-E523FAC44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5040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67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A537D-4AFF-4B30-9756-6B817CD5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Tipos de tecnologías TIC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8A683-7C87-4F3D-96CE-B958872EA3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8713787" cy="511333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sz="3600" b="1" dirty="0">
                <a:solidFill>
                  <a:srgbClr val="C00000"/>
                </a:solidFill>
              </a:rPr>
              <a:t>Redes</a:t>
            </a:r>
            <a:r>
              <a:rPr lang="es-ES" sz="3600" dirty="0"/>
              <a:t>: telefonía fija, banda ancha, fibra óptica, telefonía móvil, redes de difusión (televisión, radio), redes locales, … son algunas de las redes TIC.</a:t>
            </a:r>
          </a:p>
          <a:p>
            <a:pPr>
              <a:defRPr/>
            </a:pPr>
            <a:r>
              <a:rPr lang="es-ES" sz="3600" b="1" dirty="0">
                <a:solidFill>
                  <a:srgbClr val="C00000"/>
                </a:solidFill>
              </a:rPr>
              <a:t>Terminales/Dispositivos</a:t>
            </a:r>
            <a:r>
              <a:rPr lang="es-ES" sz="3600" dirty="0"/>
              <a:t>: ordenadores, teléfonos móviles, televisores, reproductores portátiles de audio y video, consolas de juego, dispositivos conectados, sensores, dispositivos “</a:t>
            </a:r>
            <a:r>
              <a:rPr lang="es-ES" sz="3600" dirty="0" err="1"/>
              <a:t>ponibles</a:t>
            </a:r>
            <a:r>
              <a:rPr lang="es-ES" sz="3600" dirty="0"/>
              <a:t>”.</a:t>
            </a:r>
          </a:p>
          <a:p>
            <a:pPr>
              <a:defRPr/>
            </a:pPr>
            <a:r>
              <a:rPr lang="es-ES" sz="3600" b="1" dirty="0">
                <a:solidFill>
                  <a:srgbClr val="C00000"/>
                </a:solidFill>
              </a:rPr>
              <a:t>Programas y Servicios</a:t>
            </a:r>
            <a:r>
              <a:rPr lang="es-ES" sz="3600" dirty="0"/>
              <a:t>: las TIC ofrecen varios servicios a los organizaciones y a las personas: correo electrónico, búsqueda de información, ofimática, e-administración y e-gobierno, e-sanidad, educación, audio y video en red, banca online, comercio electrónico, videojuegos, servicios móviles, redes sociales, intercambio de archivos, blogs, comunidades virtuales, ...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F5B608-7A9B-4783-998D-8725588F73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5BF9C-3BEE-4AC3-9A3E-317CD1D7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8918" name="Marcador de número de diapositiva 5">
            <a:extLst>
              <a:ext uri="{FF2B5EF4-FFF2-40B4-BE49-F238E27FC236}">
                <a16:creationId xmlns:a16="http://schemas.microsoft.com/office/drawing/2014/main" id="{E1448241-9099-4552-8183-E8ED5A93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4F23DC-5CF4-4603-A8A4-0D23AC4CA56C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0133463-1EE6-49E6-8328-E66F3697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De los datos a la información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65C3C1A-C61F-49E2-82B4-7CB1C9B453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1550" y="1052513"/>
            <a:ext cx="7978775" cy="49672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s-ES" dirty="0"/>
              <a:t>Los </a:t>
            </a:r>
            <a:r>
              <a:rPr lang="es-ES" b="1" dirty="0">
                <a:solidFill>
                  <a:srgbClr val="C00000"/>
                </a:solidFill>
              </a:rPr>
              <a:t>datos</a:t>
            </a:r>
            <a:r>
              <a:rPr lang="es-ES" dirty="0"/>
              <a:t> son la mínima unidad semántica, y por sí solos son irrelevantes. </a:t>
            </a:r>
            <a:br>
              <a:rPr lang="es-ES" dirty="0"/>
            </a:br>
            <a:r>
              <a:rPr lang="es-ES" dirty="0"/>
              <a:t>Los datos pueden transformase en información :</a:t>
            </a:r>
          </a:p>
          <a:p>
            <a:pPr lvl="1" eaLnBrk="1" hangingPunct="1">
              <a:defRPr/>
            </a:pPr>
            <a:r>
              <a:rPr lang="es-ES" sz="2600" dirty="0"/>
              <a:t>contextualizando</a:t>
            </a:r>
            <a:r>
              <a:rPr lang="es-ES" dirty="0"/>
              <a:t>: relacionarlos con su contexto y con otros datos;</a:t>
            </a:r>
          </a:p>
          <a:p>
            <a:pPr lvl="1" eaLnBrk="1" hangingPunct="1">
              <a:defRPr/>
            </a:pPr>
            <a:r>
              <a:rPr lang="es-ES" sz="2600" dirty="0"/>
              <a:t>calculando</a:t>
            </a:r>
            <a:r>
              <a:rPr lang="es-ES" dirty="0"/>
              <a:t>: obtener datos elaborados a partir de los primarios;</a:t>
            </a:r>
          </a:p>
          <a:p>
            <a:pPr lvl="1" eaLnBrk="1" hangingPunct="1">
              <a:defRPr/>
            </a:pPr>
            <a:r>
              <a:rPr lang="es-ES" sz="2600" dirty="0"/>
              <a:t>condensando</a:t>
            </a:r>
            <a:r>
              <a:rPr lang="es-ES" dirty="0"/>
              <a:t>: resumir de forma más concisa (agregación);</a:t>
            </a:r>
          </a:p>
          <a:p>
            <a:pPr lvl="1" eaLnBrk="1" hangingPunct="1">
              <a:defRPr/>
            </a:pPr>
            <a:r>
              <a:rPr lang="es-ES" sz="2600" dirty="0"/>
              <a:t>interrogando</a:t>
            </a:r>
            <a:r>
              <a:rPr lang="es-ES" dirty="0"/>
              <a:t>: obtener respuestas a las preguntas adecuadas.</a:t>
            </a:r>
          </a:p>
          <a:p>
            <a:pPr eaLnBrk="1" hangingPunct="1">
              <a:defRPr/>
            </a:pPr>
            <a:r>
              <a:rPr lang="es-ES" dirty="0"/>
              <a:t>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información</a:t>
            </a:r>
            <a:r>
              <a:rPr lang="es-ES" dirty="0"/>
              <a:t> es una colección de hechos significativos y pertinentes para el organismo u organización que los percibe. La información es capaz de impactar sobre juicios de valor y sus comportamientos. </a:t>
            </a:r>
          </a:p>
          <a:p>
            <a:pPr eaLnBrk="1" hangingPunct="1">
              <a:defRPr/>
            </a:pP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5AA30DF-CC80-4326-A709-8236BD9B1C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39CCD6F-8C9E-43E1-8353-814EAC9A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39942" name="5 Marcador de número de diapositiva">
            <a:extLst>
              <a:ext uri="{FF2B5EF4-FFF2-40B4-BE49-F238E27FC236}">
                <a16:creationId xmlns:a16="http://schemas.microsoft.com/office/drawing/2014/main" id="{D5C9C79E-1AB3-4779-905A-F2D70481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C25469-AE4B-4DE9-A36E-4B288CDC6075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BA43B28-AA98-4CD6-900F-3B4AC585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De la información al conocimiento</a:t>
            </a:r>
          </a:p>
        </p:txBody>
      </p:sp>
      <p:sp>
        <p:nvSpPr>
          <p:cNvPr id="40963" name="2 Marcador de contenido">
            <a:extLst>
              <a:ext uri="{FF2B5EF4-FFF2-40B4-BE49-F238E27FC236}">
                <a16:creationId xmlns:a16="http://schemas.microsoft.com/office/drawing/2014/main" id="{750BEDD0-FB86-41AF-AE0D-905577A68B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2988" y="1052513"/>
            <a:ext cx="7921625" cy="4967287"/>
          </a:xfrm>
        </p:spPr>
        <p:txBody>
          <a:bodyPr/>
          <a:lstStyle/>
          <a:p>
            <a:pPr eaLnBrk="1" hangingPunct="1"/>
            <a:r>
              <a:rPr lang="es-ES" altLang="es-ES"/>
              <a:t>De la información se deriva </a:t>
            </a:r>
            <a:r>
              <a:rPr lang="es-ES" altLang="es-ES" b="1">
                <a:solidFill>
                  <a:srgbClr val="C00000"/>
                </a:solidFill>
              </a:rPr>
              <a:t>conocimiento</a:t>
            </a:r>
            <a:r>
              <a:rPr lang="es-ES" altLang="es-ES"/>
              <a:t> cuando se compara con otros elementos, se predicen consecuencias </a:t>
            </a:r>
            <a:br>
              <a:rPr lang="es-ES" altLang="es-ES"/>
            </a:br>
            <a:r>
              <a:rPr lang="es-ES" altLang="es-ES"/>
              <a:t>y se buscan conexiones, y este conocimiento inciden decisivamente en las acciones.</a:t>
            </a:r>
          </a:p>
          <a:p>
            <a:pPr eaLnBrk="1" hangingPunct="1"/>
            <a:endParaRPr lang="es-E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AE355C-B01E-4BD2-93D6-D4992A4263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C3989F0-5556-48E4-81EB-405ED75C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0966" name="5 Marcador de número de diapositiva">
            <a:extLst>
              <a:ext uri="{FF2B5EF4-FFF2-40B4-BE49-F238E27FC236}">
                <a16:creationId xmlns:a16="http://schemas.microsoft.com/office/drawing/2014/main" id="{9D81C719-5934-4474-B8D0-93FBBB90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6BB86A-A2D7-4815-8B6A-45F2B699E0F6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0967" name="7 Imagen" descr="piramide_negocio.gif">
            <a:extLst>
              <a:ext uri="{FF2B5EF4-FFF2-40B4-BE49-F238E27FC236}">
                <a16:creationId xmlns:a16="http://schemas.microsoft.com/office/drawing/2014/main" id="{51F4997E-EF78-4AF3-A4E7-8EF81443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886075"/>
            <a:ext cx="57673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ítulo 7">
            <a:extLst>
              <a:ext uri="{FF2B5EF4-FFF2-40B4-BE49-F238E27FC236}">
                <a16:creationId xmlns:a16="http://schemas.microsoft.com/office/drawing/2014/main" id="{A3B3F5F7-732E-4FF4-8248-EE1970105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1987" name="Título 6">
            <a:extLst>
              <a:ext uri="{FF2B5EF4-FFF2-40B4-BE49-F238E27FC236}">
                <a16:creationId xmlns:a16="http://schemas.microsoft.com/office/drawing/2014/main" id="{0525E34B-82BC-4683-920F-CF9681D63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s-ES" altLang="es-ES"/>
              <a:t>¿Para qué sirven las Tecnologías de la Información y de la Comunicación?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9AD3-640C-44DB-B648-8DA3AB0E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TIC: ¿para qué sirven?</a:t>
            </a:r>
          </a:p>
        </p:txBody>
      </p:sp>
      <p:sp>
        <p:nvSpPr>
          <p:cNvPr id="43011" name="Marcador de contenido 2">
            <a:extLst>
              <a:ext uri="{FF2B5EF4-FFF2-40B4-BE49-F238E27FC236}">
                <a16:creationId xmlns:a16="http://schemas.microsoft.com/office/drawing/2014/main" id="{1F1FB02B-83F4-4028-A361-57992C7D51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r>
              <a:rPr lang="es-ES" altLang="es-ES"/>
              <a:t>Las TIC sirven para optimizar el manejo de la información y el desarrollo de la comunicación. </a:t>
            </a:r>
          </a:p>
          <a:p>
            <a:r>
              <a:rPr lang="es-ES" altLang="es-ES"/>
              <a:t>Las TIC permiten actuar sobre la información y generar mayor conocimiento. </a:t>
            </a:r>
          </a:p>
          <a:p>
            <a:r>
              <a:rPr lang="es-ES" altLang="es-ES"/>
              <a:t>Las TIC abarcan actualmente todos los ámbitos de la experiencia humana, y modifican los ámbitos de la experiencia cotidiana: el trabajo, las formas de estudiar, las modalidades para comprar y vender, los trámites, el aprendizaje y el acceso a la salud, entre otros.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6F75D-F45D-4544-B396-850A8296BEA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1EBB36-C226-45A1-99FF-491D6132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3014" name="Marcador de número de diapositiva 5">
            <a:extLst>
              <a:ext uri="{FF2B5EF4-FFF2-40B4-BE49-F238E27FC236}">
                <a16:creationId xmlns:a16="http://schemas.microsoft.com/office/drawing/2014/main" id="{8AE85951-C55F-4233-A7FE-3769C3C2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421366-D55F-4504-8BD5-92E885439258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3CA5B-D023-446E-A700-A3E70D7A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Características y utilidad de las TIC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DFC01-0401-484C-828D-436FDC9695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dirty="0"/>
              <a:t>Las TIC son útiles en tanto en cuanto proporcionan fácil y rápido acceso a la información en cualquier formato, por sus características: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b="1" dirty="0"/>
              <a:t>Inmaterialidad.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b="1" dirty="0"/>
              <a:t>Instantaneidad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b="1" dirty="0"/>
              <a:t>Interactividad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b="1" dirty="0"/>
              <a:t>Automatización de tareas.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4ADE77-4912-4CB4-A6D4-68224F3FAE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D5A00-E486-4A29-BB3F-AE9246ED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4038" name="Marcador de número de diapositiva 5">
            <a:extLst>
              <a:ext uri="{FF2B5EF4-FFF2-40B4-BE49-F238E27FC236}">
                <a16:creationId xmlns:a16="http://schemas.microsoft.com/office/drawing/2014/main" id="{C69A7542-2DF2-4A9A-9630-8DBFC74C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076A26-5BE6-40B4-BE84-29B2FA6D7AA1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E5923-91D7-4976-8A29-828E6652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sz="3600" dirty="0"/>
              <a:t>Características que hacen útiles las TIC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BD548B-1B69-4D40-89B2-E25B772C85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s-ES" b="1" dirty="0">
                <a:solidFill>
                  <a:srgbClr val="C00000"/>
                </a:solidFill>
              </a:rPr>
              <a:t>Inmaterialidad</a:t>
            </a:r>
            <a:r>
              <a:rPr lang="es-ES" dirty="0"/>
              <a:t>. La digitalización permite disponer de información inmaterial, almacenar grandes cantidades en pequeños soportes o acceder a información ubicada en dispositivos lejanos.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s-E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s-ES" b="1" dirty="0">
                <a:solidFill>
                  <a:srgbClr val="C00000"/>
                </a:solidFill>
              </a:rPr>
              <a:t>Instantaneidad</a:t>
            </a:r>
            <a:r>
              <a:rPr lang="es-ES" dirty="0"/>
              <a:t>. Permite conseguir información y comunicarse instantáneamente a pesar de encontrarse alejados de la fuente original.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17DC7-7ECC-4EF9-A385-FDF06E6775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FB4254-5AC3-4530-A9C3-B56E8346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5062" name="Marcador de número de diapositiva 5">
            <a:extLst>
              <a:ext uri="{FF2B5EF4-FFF2-40B4-BE49-F238E27FC236}">
                <a16:creationId xmlns:a16="http://schemas.microsoft.com/office/drawing/2014/main" id="{502BFA56-3C4B-4CC0-A365-E4731FDF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4D2DC8-A08B-4A04-BD89-01DA3E73FDAD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76D8A-F184-48B3-BE85-DCFC1CBE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sz="3600" dirty="0"/>
              <a:t>Características que hacen útiles las TIC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0D047-C1AD-435D-81E4-5DD9768503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s-ES" b="1" dirty="0">
                <a:solidFill>
                  <a:srgbClr val="C00000"/>
                </a:solidFill>
              </a:rPr>
              <a:t>Interactividad</a:t>
            </a:r>
            <a:r>
              <a:rPr lang="es-ES" dirty="0"/>
              <a:t>. Las  TIC se caracterizan por permitir la comunicación bidireccional, entre personas o grupos sin importar donde se encuentren, a través de páginas web, correo electrónico, foros, mensajería instantánea, videoconferencias, blogs o wikis entre otros sistemas.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s-ES" b="1" dirty="0">
                <a:solidFill>
                  <a:srgbClr val="C00000"/>
                </a:solidFill>
              </a:rPr>
              <a:t>Automatización de tareas</a:t>
            </a:r>
            <a:r>
              <a:rPr lang="es-ES" dirty="0"/>
              <a:t>. Las TIC han facilitado muchos aspectos de la vida de las personas. Con la automatización de tareas podemos, por ejemplo, programar actividades que realizaran automáticamente los ordenadores, o seguir cursos on-line prácticamente sin interacción humana. </a:t>
            </a:r>
            <a:r>
              <a:rPr lang="es-ES" i="1" dirty="0"/>
              <a:t>¿Qué se puede automatizar?</a:t>
            </a:r>
            <a:r>
              <a:rPr lang="es-ES" dirty="0"/>
              <a:t> 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69740-86F7-4EBD-A76E-DE5C37DA70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CB2AD8-01BF-4004-A8AC-B7D2005F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6086" name="Marcador de número de diapositiva 5">
            <a:extLst>
              <a:ext uri="{FF2B5EF4-FFF2-40B4-BE49-F238E27FC236}">
                <a16:creationId xmlns:a16="http://schemas.microsoft.com/office/drawing/2014/main" id="{13185FB7-5DAF-4CF2-B711-E3B814AF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58773B-2EFB-4BF4-B5B9-5A248161A6AF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4CDC083-06F5-424D-AF63-916A4F6F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Usos de las TIC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C1DF4EA-9485-4D6A-90CF-91909AF8AC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3657600" cy="49672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s-ES" dirty="0"/>
              <a:t>correo electrónico, </a:t>
            </a:r>
          </a:p>
          <a:p>
            <a:pPr>
              <a:defRPr/>
            </a:pPr>
            <a:r>
              <a:rPr lang="es-ES" dirty="0"/>
              <a:t>consulta / búsqueda de información, </a:t>
            </a:r>
          </a:p>
          <a:p>
            <a:pPr>
              <a:defRPr/>
            </a:pPr>
            <a:r>
              <a:rPr lang="es-ES" dirty="0"/>
              <a:t>ofimática, </a:t>
            </a:r>
          </a:p>
          <a:p>
            <a:pPr>
              <a:defRPr/>
            </a:pPr>
            <a:r>
              <a:rPr lang="es-ES" dirty="0"/>
              <a:t>e-administración y </a:t>
            </a:r>
            <a:br>
              <a:rPr lang="es-ES" dirty="0"/>
            </a:br>
            <a:r>
              <a:rPr lang="es-ES" dirty="0"/>
              <a:t>e-gobierno, </a:t>
            </a:r>
          </a:p>
          <a:p>
            <a:pPr>
              <a:defRPr/>
            </a:pPr>
            <a:r>
              <a:rPr lang="es-ES" dirty="0"/>
              <a:t>e-sanidad / telemedicina, </a:t>
            </a:r>
          </a:p>
          <a:p>
            <a:pPr>
              <a:defRPr/>
            </a:pPr>
            <a:r>
              <a:rPr lang="es-ES" dirty="0"/>
              <a:t>educación / teleeducación,</a:t>
            </a:r>
          </a:p>
          <a:p>
            <a:pPr>
              <a:defRPr/>
            </a:pPr>
            <a:r>
              <a:rPr lang="es-ES" dirty="0"/>
              <a:t>tecnologías de ayuda para la diversidad funcional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81192A4-A356-45FD-9180-DAD3FCC117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D929ACD-7E37-44B8-9B0D-87D35630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7110" name="5 Marcador de número de diapositiva">
            <a:extLst>
              <a:ext uri="{FF2B5EF4-FFF2-40B4-BE49-F238E27FC236}">
                <a16:creationId xmlns:a16="http://schemas.microsoft.com/office/drawing/2014/main" id="{DD47B75D-EAD6-4C8D-9205-FB9D057F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DB97C1-A8AD-4596-B2DC-1BAF34386919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73685776-7258-40BE-AF94-3B994FF2B3D2}"/>
              </a:ext>
            </a:extLst>
          </p:cNvPr>
          <p:cNvSpPr txBox="1">
            <a:spLocks/>
          </p:cNvSpPr>
          <p:nvPr/>
        </p:nvSpPr>
        <p:spPr bwMode="auto">
          <a:xfrm>
            <a:off x="4572000" y="1052513"/>
            <a:ext cx="4103688" cy="496728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/>
              <a:t>audio y vídeo en red</a:t>
            </a:r>
          </a:p>
          <a:p>
            <a:pPr>
              <a:defRPr/>
            </a:pPr>
            <a:r>
              <a:rPr lang="es-ES" dirty="0"/>
              <a:t>banca online, </a:t>
            </a:r>
          </a:p>
          <a:p>
            <a:pPr>
              <a:defRPr/>
            </a:pPr>
            <a:r>
              <a:rPr lang="es-ES" dirty="0"/>
              <a:t>comercio electrónico, </a:t>
            </a:r>
          </a:p>
          <a:p>
            <a:pPr>
              <a:defRPr/>
            </a:pPr>
            <a:r>
              <a:rPr lang="es-ES" dirty="0"/>
              <a:t>videojuegos, </a:t>
            </a:r>
          </a:p>
          <a:p>
            <a:pPr>
              <a:defRPr/>
            </a:pPr>
            <a:r>
              <a:rPr lang="es-ES" dirty="0"/>
              <a:t>servicios móviles, navegadores</a:t>
            </a:r>
          </a:p>
          <a:p>
            <a:pPr>
              <a:defRPr/>
            </a:pPr>
            <a:r>
              <a:rPr lang="es-ES" dirty="0"/>
              <a:t>redes sociales, </a:t>
            </a:r>
          </a:p>
          <a:p>
            <a:pPr>
              <a:defRPr/>
            </a:pPr>
            <a:r>
              <a:rPr lang="es-ES" dirty="0"/>
              <a:t>intercambio de archivos, </a:t>
            </a:r>
          </a:p>
          <a:p>
            <a:pPr>
              <a:defRPr/>
            </a:pPr>
            <a:r>
              <a:rPr lang="es-ES" dirty="0"/>
              <a:t>blogs, </a:t>
            </a:r>
          </a:p>
          <a:p>
            <a:pPr>
              <a:defRPr/>
            </a:pPr>
            <a:r>
              <a:rPr lang="es-ES" dirty="0"/>
              <a:t>comunidades virtuales,</a:t>
            </a:r>
          </a:p>
          <a:p>
            <a:pPr>
              <a:defRPr/>
            </a:pPr>
            <a:r>
              <a:rPr lang="es-ES" dirty="0"/>
              <a:t>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7 Subtítulo">
            <a:extLst>
              <a:ext uri="{FF2B5EF4-FFF2-40B4-BE49-F238E27FC236}">
                <a16:creationId xmlns:a16="http://schemas.microsoft.com/office/drawing/2014/main" id="{26095FC8-4EB2-4184-93FA-26EAC98B0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8131" name="6 Título">
            <a:extLst>
              <a:ext uri="{FF2B5EF4-FFF2-40B4-BE49-F238E27FC236}">
                <a16:creationId xmlns:a16="http://schemas.microsoft.com/office/drawing/2014/main" id="{C7455782-BE61-4A73-A9ED-B9280C59E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s-ES" altLang="es-ES"/>
              <a:t>Retos en/de las TIC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A55670B-D965-41EF-A37F-C71B67D7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Contenidos</a:t>
            </a:r>
          </a:p>
        </p:txBody>
      </p:sp>
      <p:sp>
        <p:nvSpPr>
          <p:cNvPr id="11267" name="2 Marcador de contenido">
            <a:extLst>
              <a:ext uri="{FF2B5EF4-FFF2-40B4-BE49-F238E27FC236}">
                <a16:creationId xmlns:a16="http://schemas.microsoft.com/office/drawing/2014/main" id="{C5850CBE-71D0-40B1-81C3-2B5519472E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pPr eaLnBrk="1" hangingPunct="1"/>
            <a:r>
              <a:rPr lang="es-ES" altLang="es-ES"/>
              <a:t>Introducción: conceptos básicos de las TIC</a:t>
            </a:r>
          </a:p>
          <a:p>
            <a:pPr eaLnBrk="1" hangingPunct="1"/>
            <a:r>
              <a:rPr lang="es-ES" altLang="es-ES"/>
              <a:t>Pasado</a:t>
            </a:r>
          </a:p>
          <a:p>
            <a:pPr lvl="1" eaLnBrk="1" hangingPunct="1"/>
            <a:r>
              <a:rPr lang="es-ES" altLang="es-ES"/>
              <a:t>Historia de las Tecnologías de la Información y la Comunicación</a:t>
            </a:r>
          </a:p>
          <a:p>
            <a:pPr eaLnBrk="1" hangingPunct="1"/>
            <a:r>
              <a:rPr lang="es-ES" altLang="es-ES"/>
              <a:t>Presente</a:t>
            </a:r>
          </a:p>
          <a:p>
            <a:pPr lvl="1" eaLnBrk="1" hangingPunct="1"/>
            <a:r>
              <a:rPr lang="es-ES" altLang="es-ES"/>
              <a:t>¿Qué son las TIC?</a:t>
            </a:r>
          </a:p>
          <a:p>
            <a:pPr lvl="1" eaLnBrk="1" hangingPunct="1"/>
            <a:r>
              <a:rPr lang="es-ES" altLang="es-ES"/>
              <a:t>Características y utilidad de las TIC</a:t>
            </a:r>
          </a:p>
          <a:p>
            <a:pPr lvl="1" eaLnBrk="1" hangingPunct="1"/>
            <a:r>
              <a:rPr lang="es-ES" altLang="es-ES"/>
              <a:t>Las TIC en la educación</a:t>
            </a:r>
          </a:p>
          <a:p>
            <a:pPr lvl="1" eaLnBrk="1" hangingPunct="1"/>
            <a:r>
              <a:rPr lang="es-ES" altLang="es-ES"/>
              <a:t>Retos</a:t>
            </a:r>
          </a:p>
          <a:p>
            <a:pPr eaLnBrk="1" hangingPunct="1"/>
            <a:r>
              <a:rPr lang="es-ES" altLang="es-ES"/>
              <a:t>Futuro</a:t>
            </a:r>
          </a:p>
          <a:p>
            <a:pPr lvl="1" eaLnBrk="1" hangingPunct="1"/>
            <a:r>
              <a:rPr lang="es-ES" altLang="es-ES"/>
              <a:t>Tendencias y futuro de las TIC</a:t>
            </a:r>
          </a:p>
          <a:p>
            <a:pPr eaLnBrk="1" hangingPunct="1"/>
            <a:endParaRPr lang="es-ES" altLang="es-ES"/>
          </a:p>
        </p:txBody>
      </p:sp>
      <p:sp>
        <p:nvSpPr>
          <p:cNvPr id="8196" name="3 Marcador de fecha">
            <a:extLst>
              <a:ext uri="{FF2B5EF4-FFF2-40B4-BE49-F238E27FC236}">
                <a16:creationId xmlns:a16="http://schemas.microsoft.com/office/drawing/2014/main" id="{A1A3193D-E342-446F-9D2C-45B064C662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22/10/2014</a:t>
            </a:r>
          </a:p>
        </p:txBody>
      </p:sp>
      <p:sp>
        <p:nvSpPr>
          <p:cNvPr id="11269" name="4 Marcador de número de diapositiva">
            <a:extLst>
              <a:ext uri="{FF2B5EF4-FFF2-40B4-BE49-F238E27FC236}">
                <a16:creationId xmlns:a16="http://schemas.microsoft.com/office/drawing/2014/main" id="{4901EADD-5A6A-49C4-868E-0C1139FF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B7AB11-AFDA-4BE1-97BF-1CE35B80047A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198" name="5 Marcador de pie de página">
            <a:extLst>
              <a:ext uri="{FF2B5EF4-FFF2-40B4-BE49-F238E27FC236}">
                <a16:creationId xmlns:a16="http://schemas.microsoft.com/office/drawing/2014/main" id="{2B43BE44-A08A-46AF-AC34-2E399C20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Pasado, presente y futuro de las 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DC42638-A308-47EE-AC9B-492F136D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/>
              <a:t>Educar con y en las TIC</a:t>
            </a:r>
            <a:endParaRPr lang="es-ES" dirty="0"/>
          </a:p>
        </p:txBody>
      </p:sp>
      <p:sp>
        <p:nvSpPr>
          <p:cNvPr id="51203" name="2 Marcador de contenido">
            <a:extLst>
              <a:ext uri="{FF2B5EF4-FFF2-40B4-BE49-F238E27FC236}">
                <a16:creationId xmlns:a16="http://schemas.microsoft.com/office/drawing/2014/main" id="{B69602C7-5D27-4574-A093-AE05E17705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altLang="es-ES" dirty="0"/>
              <a:t>Elaborar materiales didácticos para e-</a:t>
            </a:r>
            <a:r>
              <a:rPr lang="es-ES" altLang="es-ES" dirty="0" err="1"/>
              <a:t>learning</a:t>
            </a:r>
            <a:r>
              <a:rPr lang="es-ES" altLang="es-ES" dirty="0"/>
              <a:t> y b-</a:t>
            </a:r>
            <a:r>
              <a:rPr lang="es-ES" altLang="es-ES" dirty="0" err="1"/>
              <a:t>learning</a:t>
            </a:r>
            <a:endParaRPr lang="es-ES" altLang="es-ES" dirty="0"/>
          </a:p>
          <a:p>
            <a:pPr>
              <a:defRPr/>
            </a:pPr>
            <a:r>
              <a:rPr lang="es-ES" altLang="es-ES" dirty="0"/>
              <a:t>Formar a los estudiantes de manera adaptada y/o personalizada, con evaluación proactiva.</a:t>
            </a:r>
          </a:p>
          <a:p>
            <a:pPr>
              <a:defRPr/>
            </a:pPr>
            <a:r>
              <a:rPr lang="es-ES" altLang="es-ES" dirty="0"/>
              <a:t>Evaluar y certificar el progreso y las competencias </a:t>
            </a:r>
            <a:r>
              <a:rPr lang="es-ES" altLang="es-ES" dirty="0" err="1"/>
              <a:t>adqu</a:t>
            </a:r>
            <a:r>
              <a:rPr lang="es-ES" altLang="es-ES" dirty="0"/>
              <a:t>.</a:t>
            </a:r>
          </a:p>
          <a:p>
            <a:pPr>
              <a:defRPr/>
            </a:pPr>
            <a:r>
              <a:rPr lang="es-ES" altLang="es-ES" dirty="0"/>
              <a:t>Formar a los estudiantes en las posibilidades y problemas de las TIC.</a:t>
            </a:r>
          </a:p>
          <a:p>
            <a:pPr>
              <a:defRPr/>
            </a:pPr>
            <a:r>
              <a:rPr lang="es-ES" altLang="es-ES" dirty="0"/>
              <a:t>Formar a los estudiantes para acceder, seleccionar y discriminar la información.</a:t>
            </a:r>
          </a:p>
          <a:p>
            <a:pPr>
              <a:spcBef>
                <a:spcPts val="1800"/>
              </a:spcBef>
              <a:defRPr/>
            </a:pPr>
            <a:r>
              <a:rPr lang="es-ES" altLang="es-ES" dirty="0"/>
              <a:t>Formarse sobre las novedades TIC y sus posibilidades.</a:t>
            </a:r>
          </a:p>
          <a:p>
            <a:pPr>
              <a:defRPr/>
            </a:pPr>
            <a:r>
              <a:rPr lang="es-ES" altLang="es-ES" dirty="0"/>
              <a:t>Investigar desde la pedagogía el uso adecuado de las mismas.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6C9FB1B-3894-4465-B60C-010CD77BA3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C473E66-F7A4-4715-88EF-C331B05E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49158" name="5 Marcador de número de diapositiva">
            <a:extLst>
              <a:ext uri="{FF2B5EF4-FFF2-40B4-BE49-F238E27FC236}">
                <a16:creationId xmlns:a16="http://schemas.microsoft.com/office/drawing/2014/main" id="{3DED6282-29B2-4E1B-9EBE-A9C150E2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57A65E-9E31-43DC-88DA-B2C117704BDD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760F72-84BD-4914-A37B-C47E28FFC439}"/>
              </a:ext>
            </a:extLst>
          </p:cNvPr>
          <p:cNvCxnSpPr/>
          <p:nvPr/>
        </p:nvCxnSpPr>
        <p:spPr>
          <a:xfrm>
            <a:off x="755650" y="4581525"/>
            <a:ext cx="8208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aughingsquid.com/wp-content/uploads/the-isolator-640x539.jpg">
            <a:extLst>
              <a:ext uri="{FF2B5EF4-FFF2-40B4-BE49-F238E27FC236}">
                <a16:creationId xmlns:a16="http://schemas.microsoft.com/office/drawing/2014/main" id="{E730790D-32A0-493A-8443-BBFE343A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815975"/>
            <a:ext cx="6096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799497-1328-48D9-92A8-C70B1D77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sz="3600" dirty="0"/>
              <a:t>Las TIC : ¿útiles o contraproducentes?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C5B3C-A138-4B9D-8F43-857C4F5629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dirty="0"/>
              <a:t>Posibles pérdidas de tiempo y privacidad</a:t>
            </a:r>
          </a:p>
          <a:p>
            <a:pPr>
              <a:defRPr/>
            </a:pPr>
            <a:r>
              <a:rPr lang="es-ES" dirty="0"/>
              <a:t>Jugar</a:t>
            </a:r>
          </a:p>
          <a:p>
            <a:pPr>
              <a:defRPr/>
            </a:pPr>
            <a:r>
              <a:rPr lang="es-ES" dirty="0"/>
              <a:t>Redes sociales</a:t>
            </a:r>
          </a:p>
          <a:p>
            <a:pPr>
              <a:defRPr/>
            </a:pPr>
            <a:r>
              <a:rPr lang="es-ES" i="1" dirty="0" err="1"/>
              <a:t>Guasapear</a:t>
            </a:r>
            <a:endParaRPr lang="es-ES" i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ES" dirty="0"/>
              <a:t>Nuevas actividades </a:t>
            </a:r>
          </a:p>
          <a:p>
            <a:pPr>
              <a:defRPr/>
            </a:pPr>
            <a:r>
              <a:rPr lang="es-ES" dirty="0" err="1"/>
              <a:t>Gamificación</a:t>
            </a:r>
            <a:endParaRPr lang="es-ES" dirty="0"/>
          </a:p>
          <a:p>
            <a:pPr>
              <a:defRPr/>
            </a:pPr>
            <a:r>
              <a:rPr lang="es-ES" dirty="0"/>
              <a:t>Videojuegos: industria, entretenimiento y espectáculo</a:t>
            </a:r>
          </a:p>
          <a:p>
            <a:pPr>
              <a:defRPr/>
            </a:pPr>
            <a:r>
              <a:rPr lang="es-ES" i="1" dirty="0" err="1"/>
              <a:t>Bloggers</a:t>
            </a:r>
            <a:endParaRPr lang="es-ES" i="1" dirty="0"/>
          </a:p>
          <a:p>
            <a:pPr>
              <a:defRPr/>
            </a:pPr>
            <a:r>
              <a:rPr lang="es-ES" dirty="0"/>
              <a:t>Presencia/prestigio/promoción en redes sociales</a:t>
            </a:r>
          </a:p>
          <a:p>
            <a:pPr>
              <a:defRPr/>
            </a:pPr>
            <a:r>
              <a:rPr lang="es-ES" dirty="0"/>
              <a:t>Nuevas formas de socialización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AF774-2E93-44C9-867E-48E3427EE9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89FA42-F181-49B5-A4B6-2C3382F5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0183" name="Marcador de número de diapositiva 5">
            <a:extLst>
              <a:ext uri="{FF2B5EF4-FFF2-40B4-BE49-F238E27FC236}">
                <a16:creationId xmlns:a16="http://schemas.microsoft.com/office/drawing/2014/main" id="{2A894427-67E5-4547-B486-11DB47AE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722073-BB88-42A7-9883-249FB305C46E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E4A59B7-35D3-4D5C-9BC9-6D45D5FD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Retos</a:t>
            </a:r>
          </a:p>
        </p:txBody>
      </p:sp>
      <p:sp>
        <p:nvSpPr>
          <p:cNvPr id="51203" name="2 Marcador de contenido">
            <a:extLst>
              <a:ext uri="{FF2B5EF4-FFF2-40B4-BE49-F238E27FC236}">
                <a16:creationId xmlns:a16="http://schemas.microsoft.com/office/drawing/2014/main" id="{B06F317F-DD34-46D1-B9D2-64C6A42D82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r>
              <a:rPr lang="es-ES" altLang="es-ES" sz="3200"/>
              <a:t>Desarrollar las TIC</a:t>
            </a:r>
          </a:p>
          <a:p>
            <a:pPr lvl="1"/>
            <a:r>
              <a:rPr lang="es-ES" altLang="es-ES" sz="2800"/>
              <a:t>Eficientes</a:t>
            </a:r>
          </a:p>
          <a:p>
            <a:pPr lvl="1"/>
            <a:r>
              <a:rPr lang="es-ES" altLang="es-ES" sz="2800"/>
              <a:t>Accesibles</a:t>
            </a:r>
          </a:p>
          <a:p>
            <a:r>
              <a:rPr lang="es-ES" altLang="es-ES" sz="3200"/>
              <a:t>Vivir con las TIC</a:t>
            </a:r>
          </a:p>
          <a:p>
            <a:pPr lvl="1"/>
            <a:r>
              <a:rPr lang="es-ES" altLang="es-ES" sz="2800"/>
              <a:t>Privacidad</a:t>
            </a:r>
          </a:p>
          <a:p>
            <a:pPr lvl="1"/>
            <a:r>
              <a:rPr lang="es-ES" altLang="es-ES" sz="2800"/>
              <a:t>Seguridad</a:t>
            </a:r>
          </a:p>
          <a:p>
            <a:pPr lvl="1"/>
            <a:r>
              <a:rPr lang="es-ES" altLang="es-ES" sz="2800"/>
              <a:t>Uso eficiente de las TIC</a:t>
            </a:r>
          </a:p>
          <a:p>
            <a:pPr lvl="1"/>
            <a:r>
              <a:rPr lang="es-ES" altLang="es-ES" sz="2800"/>
              <a:t>Evitar la brecha digital</a:t>
            </a:r>
          </a:p>
          <a:p>
            <a:endParaRPr lang="es-E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F361311-C28A-4B39-94F0-4AF3080386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B6B2973-80F5-4BF7-9592-F0CBC72E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1206" name="5 Marcador de número de diapositiva">
            <a:extLst>
              <a:ext uri="{FF2B5EF4-FFF2-40B4-BE49-F238E27FC236}">
                <a16:creationId xmlns:a16="http://schemas.microsoft.com/office/drawing/2014/main" id="{F3AB5DF4-FCA3-498B-A267-73FF0E62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0157E8-388C-4025-91A8-888BAD0F4683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1207" name="Picture 2" descr="http://www.agenciasdecomunicacion.org/wp-content/uploads/Retos-del-marketing-on-line.jpg">
            <a:extLst>
              <a:ext uri="{FF2B5EF4-FFF2-40B4-BE49-F238E27FC236}">
                <a16:creationId xmlns:a16="http://schemas.microsoft.com/office/drawing/2014/main" id="{DECE9397-85D9-4DC9-910B-BD31477D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7 Subtítulo">
            <a:extLst>
              <a:ext uri="{FF2B5EF4-FFF2-40B4-BE49-F238E27FC236}">
                <a16:creationId xmlns:a16="http://schemas.microsoft.com/office/drawing/2014/main" id="{8A8B8F36-23D0-44A4-86FA-D09DF5467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2227" name="6 Título">
            <a:extLst>
              <a:ext uri="{FF2B5EF4-FFF2-40B4-BE49-F238E27FC236}">
                <a16:creationId xmlns:a16="http://schemas.microsoft.com/office/drawing/2014/main" id="{5548EDBC-D7B7-4254-9840-2461EDFF6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s-ES" altLang="es-ES"/>
              <a:t>Tendencias y futuro de las TIC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29701-6125-4C99-A1A5-6E92C4F6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Tendencias y futuro de las TIC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091A5-1BC1-49AC-9DDA-FA5FA1F0CF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509A80-0610-4238-8269-7B34133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3253" name="Marcador de número de diapositiva 5">
            <a:extLst>
              <a:ext uri="{FF2B5EF4-FFF2-40B4-BE49-F238E27FC236}">
                <a16:creationId xmlns:a16="http://schemas.microsoft.com/office/drawing/2014/main" id="{B5193A8B-ADFF-41E7-B736-BA01B49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46A0B0-C91E-4E89-8CB0-53577A60F561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3254" name="Picture 8" descr="concepto de tiempo - pasado, presente y futuro - las notas adhesivas de colores en pizarra con la tiza y borrador flecha manchas Foto de archivo - 4563749">
            <a:extLst>
              <a:ext uri="{FF2B5EF4-FFF2-40B4-BE49-F238E27FC236}">
                <a16:creationId xmlns:a16="http://schemas.microsoft.com/office/drawing/2014/main" id="{A584F919-1974-4753-B345-CC3548C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11225"/>
            <a:ext cx="4824412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AutoShape 10" descr="data:image/jpeg;base64,/9j/4AAQSkZJRgABAQAAAQABAAD/2wCEAAkGBhQSEBQUExQWFRQUFBUYFRcXFBcXGBcYFxQXFhgUFBQYHCYeFxkjGRcUHy8gIycpLCwsFx4xNTAqNSYrLCkBCQoKDgwOGg8PGiwgHyQpLDQsKS0sLCwqLCwsLCwsLCksLCwsLCwsLCwsLC8sLCwsKSwsLCwsLywsLCwsLCwsLP/AABEIARUAtgMBIgACEQEDEQH/xAAcAAABBQEBAQAAAAAAAAAAAAAEAAEDBQYCBwj/xABIEAABAwEFBAcDCAgEBgMAAAABAAIDEQQFEiExBkFRYRMiMnGBkaEHQrEUI1JiksHR8FNygpOi0uHiFTPC8Rc0Q2NzshYks//EABsBAAIDAQEBAAAAAAAAAAAAAAACAQMEBQYH/8QAMxEAAQMCBAQCCwACAwAAAAAAAQACAwQRBRIhMRNBYXEGURQiMoGRobHB0eHwsvEVgpL/2gAMAwEAAhEDEQA/AMIlVMkvbLzS6qlVMnohCaqVU9E1EISqlVKiVEISqlVKiVEISqlVKiVEISqlVKiSEJVT1TJUQhPVKqZJCE9UqpkkIT1SqmSQhPiSTJkISSSSQoTpVTJIUp6p6rlJCF1VKq5SQhdVSquUkIXVUqrlJCF0lVcpIQuqpJkyELpJMkhCdJMkhCdJcpIQukyZJCExcmDxxWm2GuiyWqcw2phJcKxESOZm2pLTQ51GY/V5raXl7I7H0MnQMe2bAejJle4YgKgEE0IJy8Vwa3HYaOfgStPLXS1jz3WyKkMrMwK8mJTdIOKttl7sjntcMUzSWPeWvbUtNcLsqjMHEAvRrb7IrEYn9Cx7ZcLujJleQH06tQTQitE9fjUFDK2OQHUXuNrXt5qIaV0rSQdl5ISm6QcVdbK3Oye2RQztOFznte3EWkEMdlUZghwXpJ9kt3DPopP30n4pcQxyChkEcgJuL6W2169FMFIZmkg7FeOlyYPHFarYXZqz2ud0VoaXN6IuZR7m5hzQcwc8nLW3z7LLDHZpnxRvEjIpHMJleaOawuGRNDoorMcgpKgU8jTfTXS2vvRFSGVmcFeUkpukHFXmy1zx2i1wxTAmOQuBAcWnsOIzGeoC9IHsku79FJ++k/FNiWNw4fKI5Gkki+luo8+iinpTO3MCvHUxKIkstCRwJHkSFcbG7OMtdsbFKCYwx73gEtNAKDMZjrOaupUVDYIXTu2Aus0bc7wwLPdIOKcFexf8I7u/RSfv5PxXnO2NwsslskiiBEYaxzASXGjmAnrHM9bEuVh2OQV8pijBBtfW356rVPSGFuYlURkHFLpBxXrF0eyuwyWeF8kby98UbnnpnirnMBOQNBmSi/8AhHd36KT9/J+KwP8AFVK1xbldp0H5Vww9xF7rxzpBxT4wvYv+Ed3fopP38n4rG2/ZazNviKyRsPQ4oxI0vca9UyOGKtR1aDJaaXxFT1JcGNd6rS47bD3pJKIstrubLGiYcV3Ver7S7D3dZbJLMLM0Oa3qfOTdtxwtyL+JHkvMbpuaa1yiGztxO1c45NY36T3bh6ndVaqHGIauF09i1rTubfkquWlcxwYNSUKXJhKOK9Tun2NWZoBtMkk794B6Ng7gOse8nwVjaPZPdxaaROZ9Zs0lRz6ziPRc1/iqka7K0OI87fkg/JXjDn21K8dqkpbZFG2R7YnOdGHEMc6lS0HImnEJ16lrswBXNIsbLmw2t0b2vYaOY4OaeBBqCvf7hvdtqs8czffGY+i4ZOb4Gvovn9kIW89l9+dFMbO49SbNnKQDT9oZd4C8v4jw/wBJpuKweszXuOfw3/2ttDUBkmU7H6ptoLr+S31C8Ckc80creAcZAJG+Zxftr1VZnb+6ulsvSNHXsz2zNprRp67fs1Pe0LSPkFCSctarxFdVekwQE+00Fp91rfI/FdeKPhvdbY6rzm87lMF9QyNHUmkbJyDsWGQeZDv216M/Q9xVLtbYS+Fsje3Z5GSj9UOHSN+zU/shXUpyPcUtbV+kxQl27QWn3HT5FEUfDc+2xN15HsHNgt0P1sTT+0w09QF61PFiY5v0mlvmKfevGrpaY54H7myRu8A4V9Kr2hd7xczLUxyjm36H9rn4Q/NE5p5H6rxbZeJzLXZnEEUmYD4nCfivags3HsBZGyCQMeHB4ePnX0xB2LStKV3LR1XKxzE48RkZIwEWFjfv3K2UlN6O0tve5XhNvgpNKOEsg8nlbX2VWDrWiY/Ujb6vd/oVVfV3sM0uoIllrTQ9clbbYWxCOxMp/wBRz5M9es6jf4WtXrMerQMLa0bvyj7/AGXKoYT6U4nldaFeX+1Kx/8A243/AE4aeLHu+5wW9sVvD7TOwHsCMU4ZOr6lUm313Nf8ne+tGGQGm/E0EDzavM4C80uJRh/Mf5NuPsunWt4kDrf1iqOx+0ef5uNsMWrGDt8Q0b16UV41c9irboGZ/wCezXWjXYsx3BeyF1MzuzK0+KKWnppo2wNy3BJ63P6VGGSySsJeb6rz6+faTLFaJY2RRubG9zQTiqcJpU0PGqp9jp3Wq+RO8AOIleQNB83gFK94VBaZMb3v+m5zvtOJ+9GXReklkkMkWHEWlvWbXIkHLyC9g7BIoqN7KdgEjmZb663Gq5Yr3GYGQ+qDdan2v3pSKKAe8TI7ub1W+pd9laLYPZ5tkscYp85KBJKd5c4VDa8GggDx4ryy+rdLbJekkzdhDeq3IAV0A7yvZLhvATWeN9KHA0Oaci1wFCKevdReVxijlocOhg5XJfbz5f3RdWkqGTzOcPd2WT239oclln+TwNbja1pe54J7QqA1tRupmeKzdv8AaZaJbLJC9rA6QBvSMq2jT2hhqcyMqimpW+2t2IhtzQXdSZooyVuo34Xj3213ajcQvHbwu18Ej4ZRSSM0PA7w4HeCKEd624CzDqqJrOGOI2xN9yQd+1+SrrXTRHNf1SgE6TwkvcXC5alYUXA8hwLTQgggjUEGoIQsDUXGM0gF9Cs7zY6L264L2Fqs7JMqkYXjg4ZOFOB17iETb2fMyDd0bx/AVhtib+jjeIuyJKDPTHuNeeniFu7QascK6tcPMFfI8VoTQ1hYBZpN29r/AG2XqKScTxA315qC6bZ0sLSczSju+n3jPxRcp6p7j8FkdmbeY5cDjk8Adzhp948QtXM8YXZjsn4KrFaM0lUWD2TqOx/Gysp5hKy/luvLW2M4dRp9y9Ssc+ONjvpMa7zaCvKjPkByC9D2YtGKyRZ6NLfsuI+AC9R4qiJhjkPIkfEfpcvDHND3NH9/XVRe+0c0U0zA4AMPV6o0LA4d+q1kclWg8QD5iqxe01kHyl53PYw+IBafgFq7uk+Zj/8AGz/1C4eJwxCjp5Y2gEjWw3Nhv810IHP4jw46cl5/fzT09oA1MrwO9xy9SvRrJZxHGxg0Y1rR+yAPuWTlsOO8KbumEh7mtDviAtNeVpwQyOBzDTTvOQ9SFbi8rpm00Dd8oPvdYD6JaaMRl7+qisVwxRTSTMa4SS9sl7iDU17JNBnwQu1zK2fERXBIw+Zw/wCpU9yWx3Tx1c4gkg1cSM2mmvOi0G0EOOyytGuAkd7esPgs8tPJQ10XEdm1ab9L2t7gFbnEkTrC26xmzNhY+3MkBzD5HU4UYRn4kLdXw8izylva6N4HeWkD1IWQ2Ms5+VOcdGxO83Ob9wK0+0FoDYHHiWjLP3gdPBdDG7z4rHHv7A+d/uslFZlMSdN1i7p2Ujjo6Tru4e6O4b+8+SnvSLEKNaPJHRuxNq7IcOXPmq68b1wA4ADTfuXt2vkkfc6n5LlTNY1mmg+ZQFttkcDACQ2qq49tTZ3Y45M941a4cHDetnsXY45o5ZJujkdKcOB2F2Fjc6Fp4uz8ArZuyFgid0nyaBhBqHFooCN4DjhC87XY9DDLJTSxl1tOh+PXutcFDnY2RrrK2u+1GSGOQtLC9jHFp1aXNBwnuqvIvaVa2uvB+H3GMY79YNqfKoHgtrtF7QI42llncJJT72rGc6++eQy4ncvJbU0ucXONSSSSTmScyeap8N4ZLHI6qlblBFmg768+3l5q2uqWOAiab+ahaalJPA01NBVJe1XJJsiYmolgUcYU7ArmrI8qRqPsEzmHLehI0fZ7LI4VY2orStQPih5FtUsbXE+qjJp671E2wTynDA0OfQmhcG5ClczlvCnZczsNS6juFMu6qKuIvitMLnCgLsBzrTGC3PxIXMqpDHA90JBcASO4C3RxHiN4g0JVbJdNqs46S1RBsdQ3EHtdQk5Yg0mgrlXmFMLBLOKWZoc4CpGINyrTVxpwXpdqs7ZWOjeMTHtLXA7wVhtmrO+yXl8meSQWP6N302HrNd39Qg8wV5Kj8QS1FPKXWEjQSPIgb6X5d11paJjHtsPVOhQVkui0QOHyhmHFUNo9rsxr2TlrvRD7DbJM4I2vYCRUva3MU3E8wtHtjFWOF1aYZfQscKegUuyj/m5Bwk+LG/gpdjM7sO9L0zZrHQ2379uatZTsbLkAsFlTc95foGfvY/5khYLW0hssbWvfURjpGkEimRIOWo1Wqv8A2pbZXsa4DrtJBLqaGlNFSWzaFtqwlgAwVzBrrTlyTYdWYlVFr3MaGG+vxtpmvv0Tysibcc1X/wCE3iM3QNoMzSVhNBnkK5qJj5ZiG2dmN5biILg0BtQKkk01IXod3WzpI2v3kZ/rDX1Vbs7cPyZ07v0kpwcohm1vmXeQWFviKaNsrZmgPboBra97G+vJD6Rry0jbmsnHdltjBfLExoFAKSMJJJoGgAru03XeZ0gZ++j/AJlY7R7Qjp2jWOJwJFaYnAgnPwp5qxuDbEWqYxiMtowvJx194AClOfot1RWYpFTMqcjbWu7oOWma9/8ASzsFM6QxX/ax0+zl6u/6Taf+Zn8yEttzWyJodaWNaytBSRjsyCdGnkV6VtFf4skQeWl+J4aADTUE1rQ8PVUtuvyG0sZibkKmjs8yKcBmM/NW4TimJ1TmSFjeFc3IHl/2v02VNVTUzQWA2dZYCRhGdCAdD+C6s1hfM4AVPmacFqbbekGEB7RQdkUB8ghbJtRDH1WxFormajzXsjM4i4ZquO2JodYv096Dj2Gk1c9vdn8VINjut1nZeqspNsofdD3HgG/jRQu2kbvjkFdMm+Z62Sy8SY7hansh5G6Ls90wxigaO8pKlnv5pO/zH3JKMjjuUudvIBUrnR54WuFez1tO/LNG3bczpcycLeOpPci7NckbWh5krvrQU8iuzb34e2OQFK050GS0ZyRZirEYabyIf/BHCTDWraVxYfTvWjs0WFoFa0GpVfdFtxgg7qU586nU1Vs0LNM9xOVy3U8bAMzeaQamkyFeH3ZqUBItWY67rX2Wp+UVjxgV6uIDjlUBBT2Vlo6CdhGKNwfG76rsnsPe0nuIHBSXNJWFv1ajyOXpRU9y23oJHQvNG9I4N5HEaeBFF8xjoZM0zYvbjJ0826h39zF10nSAZc2x+qO2s/5Vx+i5jv4wPgSq/Yq3h5nA3GM+YcPuVptLDjsc7f8AtuP2et9yzewVBNMACAY2HOuocRv/AFl0aMCTBKgc2uB+bf2s0ri2qYORB+6017Q2Zxb8oZG40ODGwOyyrSoNNyoLzs8DXt+TtY1uE4gxoaK11NANys9ptnX2ro8E3RFmKvUxVxYfrClKeqz9p2XngDQJumdIcLRgw0NNScRyVuBSUjCxzpXZ9fV1y8+lttd1ZOHm4torzZCd7um/RBwDTxeB1qcqYfFWl+Wl7LPI9mbmtr4e8RzDanwXEMTbLZqDSNn2naknm5x9Vxs/eJnszHu7VC14pQYhkcuBFD4rk1Ujp5nV4Z6geB379wNe6sbZoEV9bLyy8byxkhvZ+K1nsyjqZ3006Ng/icf9KzF73P8AJp5IjXCHVjPFjs258hl3grc+zyzYbIXfpJXnwADB/wCpXuvEVUx2FZ2HR+W3+X2XCoIyKsh24v8AhVvtLt5DoIwdA958SGj4OWJ+VO3uKvtu7RjtrxuY1jB4NxH1cVnS1dPAoeDh8TfMX/8AWv3WWufnnd3+miZ864DqpPCicV1yVmDQpxaKaFQz28neoXKN4SEq1rApG2klJBvekq8yv4QKuBaHUpUlTRz5UVYy8KimW7dnlzUgtOQV4KzOjKtobaWEEHMGqtbv2jkc8NwY68Mj310ossJKq2ui8mw1IHWO8nd3KHgOG11LCYzvZbpmma6IWes21rSQHNoDTOunMiiD2gvljwGxk1DiSc6aUyzWAQOLrHRdJ1SwNuNVa3hfr43FrXEDk4hVfyh0zwHE1caVOZVMHuP9UdA4tzDjWmRGVO4rWIoohmAAPnsuaXvldzPRHXtbJGHC20THLMF7jkRprQ5Ksstucx1WySN44XFteRIOi5Nlc41NPNcT2TDo5pPCtFk9Jo4m5Lt62G/wC0ejVMhzBpH91VpHtPLWhkkpxxn8Ua/aYNpSSSQj6xyy3ElYa0Xi+Ptx0HGuXnRS2S+I3a9U89PP8UjXUUh9UD4W+yZ0VSwXN1sZdq3ub7x5OcSgXX7Nnhe5tdzSR8CgWEEVBBHLRdE0WsQQhtg0W7aLKZZCdSUrTaHyEF73OIFAXOLjThmuor0mYA1ssjWjQNe4AdwBSbC52g/p38F22wZZuA8KrPLUUjW5Xlthy3+SsZS1DjdrT9ELI8uJc4kkmpJNSTxJOqicQrBtkYNSSfzoBmfzmuuijpkwedfM6BZnYxA3RoJ91gtjMJmdq4gKne5DveredrTlhbly/BVlqhaBUkN8fRVtxmM7tIVpwp7dnAoZ0ihklQs14xjR9f2f6qMzBwqwh3IVqO8LQK6Jwve3dKKN4Oy7kmSQM5I1BHeCPimTcZvmrhAUZE5FxSUWfZazxARDJXkimfcfiqRiA5hS+mvzWibaF0JEBZo3mlafnmrD5S1janyGZPnopdisYGgJKpFA4nXRTMr3d+SHnvZjR1esfTzVZbr+c7IAAevcSgIpXONA3ETuAqVldiEzttFe2hibvqrN9+S7qAchn5rT3dY3vaHuqGEAjI1Iy5Koum6WtAfOKu3M3Dm47zy/2RV6X294cyMEAjM1plTTkFyppTK7e/Vb425BYCys57Q41ZCG1HvOdUeQqqMX8Y5CHdY1Ac6nDI0H57kFZZTFG7Wrue4ckFDG58gDqgEkudTdqT3pWxjW+yYkla+S20YHkjC+mGo189Rp68FW3nYAWOkwgADUNz15UyQckL5phUEMyA5MaMhXu3oq+raSzomgUFMhplo0b6BIBlIsUWugrmhlcXCJ4Bpm08NK8F3Bfb4icbQ850LnHXTLcR3KK6LFL0ocQWtbm46VFezzqrHaC3VZRp5GnwV7pifUvcJBEPaGhTM2lrFQuPSF9T1aNa3g3Cak76nPcr27b5hmOCOuKhNHDMnjQZHLiVg23bK4VaxxHIfck2zTRmvRvBH1D65Z+KofG12xTBxG69Niu41JdQkjv131O7071m7RtGwziMDC0Eg1yJNNc+J+Kstnb5kkYflALcIpjPaeSdMNMst6zG0DumkIEbGUNGObUGm4PFM++qzRi7i1ytLjbRXIdiLQBUnM8OdT+dVX7Q3Z83iMlHDsNGQA4KC4bwkiGB2DBn1y7MUGTaE6eCa9Jce+tc9cinAc16L3CzFGv7TsL+JFWnvpmD4JWG0mKUZilaOrWhFfPmi5rvDnbvPNcOuvrCpLhvI+I4rZmbaxS2Wgba2BoILXk7zmP906qiAAG6AaaJLJlTXQNms7R2sz35KyhnFNRQbhkq593Fv+y6jsZK1EA81XYq2NqFMiAeZCkZDCaY5CeOaqo7GcVARXgpPkbuVONUuXyKjVXTY4NGgBoG85k76kZ+RCnhlDBRhhaOQPrxWdjdQ6AqdknIKCxRdXckr3f9SLycPuXTITQfOReTlWRWd7/wDLBP50qrBl0TUzAB5kd2qW1tE4upobFHq6ZrjyY6npqjWsgHbe51KdmMNGvE1PBV7rtc2gOfiKZjdQ8tU8F2Gp49/Mj/SUh6lTYlWb7bG51Gl++nVa0eGSls7GNFQKHiab+4BARWF4/rnyyVxZ7GQKnXLhvNFneWjZWNaULIQTpupWrvSpyUGCMe6TwpX8fgrk2LlVd2eBzXEgUpvDSTnWtFWHpsiqwxwGTCBzy+KGmc/Pq17irr5Ka1IJ5lpJ8K6LmSyVaasNDrlkd4r4qbsU8MrNSRvOgPmUMbI46gLTRWBpYKMdWr99Qeu6mum5RPuvLTPgnEgCjhLOfIBvND6eqifYKb6+K0b7LlmzxBAQz4AN3wHwKcSqeGFmZrH+t6oOWycj4laSaH81/BAzRfmpVzXpC0LNS2M1SVzJCEyuzpcoVgyYV1HnRGWfBXRvkT45BAxyitcIHl8EbZ7VwosrtFcHBJ9xxvdiLpKk1IDKVrSo0VvHd7egMPRjC73sDMWZDu0TlmKIKy28n3QPPRHRTPIyyHcqXvI3KBk5KCPYxhrk7P6zBrwA3I+PYVmGvRONDnQupnmNO8+QT2aSVp6rnNrqRllwRLJHjPpHk/rH8VUag+aYNb5J4LiZCyjW0Bq6hqa6Agudpx8FLZroic7GH4HHF1ZB1DWnWq0ZHqjKnHij7vZUVdnwJz+KltLQdNfzml9JcNFZkHJAT3Q+FoxQ4mnRzS2RvgaZDkoY7xZlUUPDB3q1u7pnS0idpQuLs2AV63SA5YaZU1Nck20EcYMhFMJcei+kKOG/XDSvpvWqMMl3CrdcbFVovBlNRqPdz7VV0+3MI7e8ct45K2jvS62taXQlzyAXDC59CRmCXuAOdV0NoLrOtlpz6Fn3Oqs5aDtG/wCSqznzVW21tOj/AOJTQ2d7i4taXCjeycXHcCrywWC7LVlEGhx90Okjd4NJz8Kri2+z+mdnlIO5sn3SNAI8iqM8AOV+Zp6hTmKz73555d4KiJH5ClkvK02d5ZISHDVklHgjcQTqOYKNs992eTKWJjDxpQeD25t8ajmtBpHWu03TA3VLZez+0/8A/Ryd/wCdFoP/AI9Do2VzKkluOjmnE4uNHt1Ge6qr7fcM8TS7CCwauZ1wO+mY8Qs72SNOyk3Cp3hBygKea0cx5IOWaqG3SEoafuQExRVolQEz1tjCrJQsuqdRylJagkU0LBzR8QAVTHLQ5180RHPwoke0lWCyumWhrRXIeCKZbqjI+eXxCprMxx086K0gsvGh8AscjWjdWC6PhcXCpNe52Q8kdZjpvVa1x3V/O5XdiuKSlT1Qc6uyyqKmn9FQGXKtbuiekyFd2g4q6sd1UGKcFoGkYPWOVet9Actc9yggtUdmaXMpjpnK/wB3lGN3hmqG37TSPqGVaM6vOTjxLfo18TzWuOC+6dz7K6ve/gwdGxrRqSxugJ3vIzLuWvErIXheDnONTU5V5U0AA0Qk1sPZb4lRN5rpxxBoWN77qRrjmUm5hM+TcurPZnyODWNLnOya0Zk+CtvYXKrSgcQerXFUFtNa7iKb6r3KyF3Rsx9vA3F+thFfWqyuyewogIlno6XVrRm1h41953PQbuK1znAAkmgGZJ0A4kryuKVTJ3BrNbc/wrWiyy/tDsjTZOkPbjc3Cd9HOALfv8F5oZqjPzWj232pFpcI4j8yw1r9N2mL9UZ0768FknVXZw6F8cAD9/olJ1VnZb0lh7LiAdRkWnvacld2DawGgc50Lvptq6P9pnab+yT3LJNtC7dyWtzAUzXkLdWy2hwxzxRTNOkgAId3TMoQeRoeSF/wqwyVHzkLtxa4SNH7Bz9SshY7zlhdiicWE6jItcOD2nJw5EKwgvOCYnHSzSu94AmAnm3tQ94qOQWd0QVt2ncLu+9jpogXwkWmL6cQJc0f9yLtN9QsfLJUnlrkfzvW1daJ7M8ElzK5se01a4cWStyd3ei4t9/Nn/5iGKZ5981ZIRTXpGEV13gpQwBKYwvPprQOCS1douGwyEFs08B94PY2ZteDXMofMbklcAFXw1kGU4ouzycPh96EstmL3BrWuc4nJrQXOPIAarUXdsY8Z2g9CB7hoZTlXsV6ooR2s89FDtkNaSUFDaa0oCTu31O7Jau6Nm5HYXytMbDucOs4co8iBzNAi7NLBBhNniwvAoHl2OQ5bnaMJ4NFU1svjo85iTIc8AdV444zpHXLWp5LMWB2yvDANSrSz2ZkNOiYHPzq55HVzOZ91goq+8dpgTRvzh8RGDSgpvd6BUNuvl82R6sYOTGnqjmTq93M+iEMwbxqr2RAbqHSeSNtdtc84pHVO7QAcgBkEBNacWQyUM05KeKIrU1oCoJupI2KZ7aDNKFo18vxUczs019UtlJZLO6WRrGAuc80aBv/ADqvYNmdmGWSPc6UgY3/AOlvBvxWd9mNxgMdaXDNxLI+TR2nDvOXgeK3q81ilYXv4Ldhv1P6TtHNcySBoLnEAAEknIADUkryza/bR1pJjiJbAPAyc3cG8G+fK79p19FjGWdpp0gLn/qg0a3uJr5LzYHLxWjC6NuXjP35flDjyUzTqK/krly5xaeS6cV3SlUDzRcibmnkHBCvy7lI1UIwyVQ83mhzIuXWiiUtTByPu+/ZbPUMIMbu1G8Yo3d7Dv5ihRbJrNaTk75LLuY9xdC7k2U9Zh5OqOaoHSA6IWVVlqcOsrq8BLDIWzMcw0yzyI+k1wyIPJOgrBtXNA3B1ZI9zJWiRrTxbXs7+WaSXKU+Zall6QQgiyxNgqOs/GXSuH0S86Di0UQ4tOMF5c1jNznE9amoYBm493Hcqb5ZFHmCJpN9f8sHjQ9aWlOQQc1ufK7E9xJ9AODRoByCXJfdNmA2V/LtFQYYKtrkZD/mHiGfox3Z81XxjihGPokbaNycN8lUXXVg6cDJDGTNCfKSdFI2Uq0NsqyUZE0otgyoNAc0FC4jIHM+g4onFRuqELuSZR4xTeoHPqV0AmAUL3rZ6yCKywMHuxM8yKn1JVishZfaTYwxoLnijQD82dwClHtKsP6V37t/4LxL6WoLiSw7+RVtwsX7TZD/AIhThFHT1PxWVidkVodvL5htNqbJC7EOjAJoRmHOyz5ELNNdqvXUbSIGAixsqjupw7I+a7D0LjHFOX8FoIQpXIaRdOk7/JQPe47vPJRZSoZclF0tO5dSB3AeaDlryTJVPMAdMih3y7ioxMRquHzV/FBCm6T/ADTKFxISSWU3RERRTX03qvbJROJqpbJrot81d+SZrqoZjqoiMqwBIUUwoiLXmUPEEXGQNdVF0IiPJKSWu9RPmUdaqQEFTtdvUnSZKEKzuK4ZbXJgibWnaccmtHFx+5D3tY0ucbAKEC91Ahsa9XsfsngA+eke931aNH3krm3eyOBw+alew/Wo8fcVyv8Al6XNa5720T5SvLwpIjqrDaHZiexuAlbVpNGvbm08q7jyKp4n5rqRyNkbmYbhKinDRMx25cF2ibFmpQpycu5RuG9O9y4D0qZQWhqAnarCVyBnCEEIGQqLpNynmCDeU10qUneUlHjKSFCWNdNeoGnNSgoUolhU7Cho0ZAK/ci6ETCzefBFNdQKFjsvio3zVS7qdlM6RdMchMZKkDTx9FYEqPssDpHtY0Vc9waPEr3q4LlZZIGxMAyHWP0nb3FePezxgdeMIOdMR8aZfFe4VXlcendmbENrXVjF3VKq4qlVebunUF53eyeJ0Ugq14oeXAjmDmvA7yu91ntEkLtY3Ed41B8QQfFfQdV5B7UoA23hwp142k+FRU+S9BgU5Epi5EX94SPCy9clE8rt8lf6BDufkvWJEVHmFC5xC4gkXL9VBTBSPz3oV5UgfuUEuSVShpUHIEXKUFIVISlROSTOSTXUWXAKlYoRqp4xXuUIRETa93xR0SFjKm6SgSplK+TcFxjUYck1yYJSp2FTB2SGBXZcnUK92QvHobbDIcgHivceqfQr38FfNMRyqvVtg/aAx7G2e0OwyNADHHR43An6S85jlI6QCVgvbQ9k7SvQEkwKdeRViS8T9pd5CS8XYTURNazxGZHmSt9tpt5HZGFkbg+cigANcH1nfgvE5LQXOLnGpJJJO8k5lepwOkeHGd4sLWH5SOPJHYslCSumFQvK9MkTYs13JooJHZrsOUFSEuk9VG8riQ7lyH1ChSuHOQk4REp3oZ5QgqAp1y5OpQrL/A/r/wAP9V2Lmp7/APD/AHJJKUimjuo/TH2f7knXWfpj7J/mTJJUycXYfpD7P9ykZdR+mPs/3JJJgoUjbrP0x9n+5OLqNe2Ps/3JJKVCnN3EN7Q+z/VBmwnF2h9k/wAySSQpgrOxbQWyEYY7S4NG4tr8SiLVtbbpGkOtJodQG0r6pklT6PETmLRfsEEqm+SOcSS+pOZJaST39ZJtgNe0Psn+ZJJaQlRUViNO0Psnj3pOu8n3h9k/zJJJVKhku0n3x9n+5PHdh+kPs/3JJKeSE011mvbH2f7lB/hhr2x9k/zJJJVKZ11H6Q+z/coXXP8AX/h/qkkgIK4NyV9/+H+qZJJMoX//2Q==">
            <a:extLst>
              <a:ext uri="{FF2B5EF4-FFF2-40B4-BE49-F238E27FC236}">
                <a16:creationId xmlns:a16="http://schemas.microsoft.com/office/drawing/2014/main" id="{29FDD60E-EB43-4556-85B5-2370029B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2667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53256" name="AutoShape 12" descr="data:image/jpeg;base64,/9j/4AAQSkZJRgABAQAAAQABAAD/2wCEAAkGBhQSEBQUExQWFRQUFBUYFRcXFBcXGBcYFxQXFhgUFBQYHCYeFxkjGRcUHy8gIycpLCwsFx4xNTAqNSYrLCkBCQoKDgwOGg8PGiwgHyQpLDQsKS0sLCwqLCwsLCwsLCksLCwsLCwsLCwsLC8sLCwsKSwsLCwsLywsLCwsLCwsLP/AABEIARUAtgMBIgACEQEDEQH/xAAcAAABBQEBAQAAAAAAAAAAAAAEAAEDBQYCBwj/xABIEAABAwEFBAcDCAgEBgMAAAABAAIDEQQFEiExBkFRYRMiMnGBkaEHQrEUI1JiksHR8FNygpOi0uHiFTPC8Rc0Q2NzshYks//EABsBAAIDAQEBAAAAAAAAAAAAAAACAQMEBQYH/8QAMxEAAQMCBAQCCwACAwAAAAAAAQACAwQRBRIhMRNBYXEGURQiMoGRobHB0eHwsvEVgpL/2gAMAwEAAhEDEQA/AMIlVMkvbLzS6qlVMnohCaqVU9E1EISqlVKiVEISqlVKiVEISqlVKiVEISqlVKiSEJVT1TJUQhPVKqZJCE9UqpkkIT1SqmSQhPiSTJkISSSSQoTpVTJIUp6p6rlJCF1VKq5SQhdVSquUkIXVUqrlJCF0lVcpIQuqpJkyELpJMkhCdJMkhCdJcpIQukyZJCExcmDxxWm2GuiyWqcw2phJcKxESOZm2pLTQ51GY/V5raXl7I7H0MnQMe2bAejJle4YgKgEE0IJy8Vwa3HYaOfgStPLXS1jz3WyKkMrMwK8mJTdIOKttl7sjntcMUzSWPeWvbUtNcLsqjMHEAvRrb7IrEYn9Cx7ZcLujJleQH06tQTQitE9fjUFDK2OQHUXuNrXt5qIaV0rSQdl5ISm6QcVdbK3Oye2RQztOFznte3EWkEMdlUZghwXpJ9kt3DPopP30n4pcQxyChkEcgJuL6W2169FMFIZmkg7FeOlyYPHFarYXZqz2ud0VoaXN6IuZR7m5hzQcwc8nLW3z7LLDHZpnxRvEjIpHMJleaOawuGRNDoorMcgpKgU8jTfTXS2vvRFSGVmcFeUkpukHFXmy1zx2i1wxTAmOQuBAcWnsOIzGeoC9IHsku79FJ++k/FNiWNw4fKI5Gkki+luo8+iinpTO3MCvHUxKIkstCRwJHkSFcbG7OMtdsbFKCYwx73gEtNAKDMZjrOaupUVDYIXTu2Aus0bc7wwLPdIOKcFexf8I7u/RSfv5PxXnO2NwsslskiiBEYaxzASXGjmAnrHM9bEuVh2OQV8pijBBtfW356rVPSGFuYlURkHFLpBxXrF0eyuwyWeF8kby98UbnnpnirnMBOQNBmSi/8AhHd36KT9/J+KwP8AFVK1xbldp0H5Vww9xF7rxzpBxT4wvYv+Ed3fopP38n4rG2/ZazNviKyRsPQ4oxI0vca9UyOGKtR1aDJaaXxFT1JcGNd6rS47bD3pJKIstrubLGiYcV3Ver7S7D3dZbJLMLM0Oa3qfOTdtxwtyL+JHkvMbpuaa1yiGztxO1c45NY36T3bh6ndVaqHGIauF09i1rTubfkquWlcxwYNSUKXJhKOK9Tun2NWZoBtMkk794B6Ng7gOse8nwVjaPZPdxaaROZ9Zs0lRz6ziPRc1/iqka7K0OI87fkg/JXjDn21K8dqkpbZFG2R7YnOdGHEMc6lS0HImnEJ16lrswBXNIsbLmw2t0b2vYaOY4OaeBBqCvf7hvdtqs8czffGY+i4ZOb4Gvovn9kIW89l9+dFMbO49SbNnKQDT9oZd4C8v4jw/wBJpuKweszXuOfw3/2ttDUBkmU7H6ptoLr+S31C8Ckc80creAcZAJG+Zxftr1VZnb+6ulsvSNHXsz2zNprRp67fs1Pe0LSPkFCSctarxFdVekwQE+00Fp91rfI/FdeKPhvdbY6rzm87lMF9QyNHUmkbJyDsWGQeZDv216M/Q9xVLtbYS+Fsje3Z5GSj9UOHSN+zU/shXUpyPcUtbV+kxQl27QWn3HT5FEUfDc+2xN15HsHNgt0P1sTT+0w09QF61PFiY5v0mlvmKfevGrpaY54H7myRu8A4V9Kr2hd7xczLUxyjm36H9rn4Q/NE5p5H6rxbZeJzLXZnEEUmYD4nCfivags3HsBZGyCQMeHB4ePnX0xB2LStKV3LR1XKxzE48RkZIwEWFjfv3K2UlN6O0tve5XhNvgpNKOEsg8nlbX2VWDrWiY/Ujb6vd/oVVfV3sM0uoIllrTQ9clbbYWxCOxMp/wBRz5M9es6jf4WtXrMerQMLa0bvyj7/AGXKoYT6U4nldaFeX+1Kx/8A243/AE4aeLHu+5wW9sVvD7TOwHsCMU4ZOr6lUm313Nf8ne+tGGQGm/E0EDzavM4C80uJRh/Mf5NuPsunWt4kDrf1iqOx+0ef5uNsMWrGDt8Q0b16UV41c9irboGZ/wCezXWjXYsx3BeyF1MzuzK0+KKWnppo2wNy3BJ63P6VGGSySsJeb6rz6+faTLFaJY2RRubG9zQTiqcJpU0PGqp9jp3Wq+RO8AOIleQNB83gFK94VBaZMb3v+m5zvtOJ+9GXReklkkMkWHEWlvWbXIkHLyC9g7BIoqN7KdgEjmZb663Gq5Yr3GYGQ+qDdan2v3pSKKAe8TI7ub1W+pd9laLYPZ5tkscYp85KBJKd5c4VDa8GggDx4ryy+rdLbJekkzdhDeq3IAV0A7yvZLhvATWeN9KHA0Oaci1wFCKevdReVxijlocOhg5XJfbz5f3RdWkqGTzOcPd2WT239oclln+TwNbja1pe54J7QqA1tRupmeKzdv8AaZaJbLJC9rA6QBvSMq2jT2hhqcyMqimpW+2t2IhtzQXdSZooyVuo34Xj3213ajcQvHbwu18Ej4ZRSSM0PA7w4HeCKEd624CzDqqJrOGOI2xN9yQd+1+SrrXTRHNf1SgE6TwkvcXC5alYUXA8hwLTQgggjUEGoIQsDUXGM0gF9Cs7zY6L264L2Fqs7JMqkYXjg4ZOFOB17iETb2fMyDd0bx/AVhtib+jjeIuyJKDPTHuNeeniFu7QascK6tcPMFfI8VoTQ1hYBZpN29r/AG2XqKScTxA315qC6bZ0sLSczSju+n3jPxRcp6p7j8FkdmbeY5cDjk8Adzhp948QtXM8YXZjsn4KrFaM0lUWD2TqOx/Gysp5hKy/luvLW2M4dRp9y9Ssc+ONjvpMa7zaCvKjPkByC9D2YtGKyRZ6NLfsuI+AC9R4qiJhjkPIkfEfpcvDHND3NH9/XVRe+0c0U0zA4AMPV6o0LA4d+q1kclWg8QD5iqxe01kHyl53PYw+IBafgFq7uk+Zj/8AGz/1C4eJwxCjp5Y2gEjWw3Nhv810IHP4jw46cl5/fzT09oA1MrwO9xy9SvRrJZxHGxg0Y1rR+yAPuWTlsOO8KbumEh7mtDviAtNeVpwQyOBzDTTvOQ9SFbi8rpm00Dd8oPvdYD6JaaMRl7+qisVwxRTSTMa4SS9sl7iDU17JNBnwQu1zK2fERXBIw+Zw/wCpU9yWx3Tx1c4gkg1cSM2mmvOi0G0EOOyytGuAkd7esPgs8tPJQ10XEdm1ab9L2t7gFbnEkTrC26xmzNhY+3MkBzD5HU4UYRn4kLdXw8izylva6N4HeWkD1IWQ2Ms5+VOcdGxO83Ob9wK0+0FoDYHHiWjLP3gdPBdDG7z4rHHv7A+d/uslFZlMSdN1i7p2Ujjo6Tru4e6O4b+8+SnvSLEKNaPJHRuxNq7IcOXPmq68b1wA4ADTfuXt2vkkfc6n5LlTNY1mmg+ZQFttkcDACQ2qq49tTZ3Y45M941a4cHDetnsXY45o5ZJujkdKcOB2F2Fjc6Fp4uz8ArZuyFgid0nyaBhBqHFooCN4DjhC87XY9DDLJTSxl1tOh+PXutcFDnY2RrrK2u+1GSGOQtLC9jHFp1aXNBwnuqvIvaVa2uvB+H3GMY79YNqfKoHgtrtF7QI42llncJJT72rGc6++eQy4ncvJbU0ucXONSSSSTmScyeap8N4ZLHI6qlblBFmg768+3l5q2uqWOAiab+ahaalJPA01NBVJe1XJJsiYmolgUcYU7ArmrI8qRqPsEzmHLehI0fZ7LI4VY2orStQPih5FtUsbXE+qjJp671E2wTynDA0OfQmhcG5ClczlvCnZczsNS6juFMu6qKuIvitMLnCgLsBzrTGC3PxIXMqpDHA90JBcASO4C3RxHiN4g0JVbJdNqs46S1RBsdQ3EHtdQk5Yg0mgrlXmFMLBLOKWZoc4CpGINyrTVxpwXpdqs7ZWOjeMTHtLXA7wVhtmrO+yXl8meSQWP6N302HrNd39Qg8wV5Kj8QS1FPKXWEjQSPIgb6X5d11paJjHtsPVOhQVkui0QOHyhmHFUNo9rsxr2TlrvRD7DbJM4I2vYCRUva3MU3E8wtHtjFWOF1aYZfQscKegUuyj/m5Bwk+LG/gpdjM7sO9L0zZrHQ2379uatZTsbLkAsFlTc95foGfvY/5khYLW0hssbWvfURjpGkEimRIOWo1Wqv8A2pbZXsa4DrtJBLqaGlNFSWzaFtqwlgAwVzBrrTlyTYdWYlVFr3MaGG+vxtpmvv0Tysibcc1X/wCE3iM3QNoMzSVhNBnkK5qJj5ZiG2dmN5biILg0BtQKkk01IXod3WzpI2v3kZ/rDX1Vbs7cPyZ07v0kpwcohm1vmXeQWFviKaNsrZmgPboBra97G+vJD6Rry0jbmsnHdltjBfLExoFAKSMJJJoGgAru03XeZ0gZ++j/AJlY7R7Qjp2jWOJwJFaYnAgnPwp5qxuDbEWqYxiMtowvJx194AClOfot1RWYpFTMqcjbWu7oOWma9/8ASzsFM6QxX/ax0+zl6u/6Taf+Zn8yEttzWyJodaWNaytBSRjsyCdGnkV6VtFf4skQeWl+J4aADTUE1rQ8PVUtuvyG0sZibkKmjs8yKcBmM/NW4TimJ1TmSFjeFc3IHl/2v02VNVTUzQWA2dZYCRhGdCAdD+C6s1hfM4AVPmacFqbbekGEB7RQdkUB8ghbJtRDH1WxFormajzXsjM4i4ZquO2JodYv096Dj2Gk1c9vdn8VINjut1nZeqspNsofdD3HgG/jRQu2kbvjkFdMm+Z62Sy8SY7hansh5G6Ls90wxigaO8pKlnv5pO/zH3JKMjjuUudvIBUrnR54WuFez1tO/LNG3bczpcycLeOpPci7NckbWh5krvrQU8iuzb34e2OQFK050GS0ZyRZirEYabyIf/BHCTDWraVxYfTvWjs0WFoFa0GpVfdFtxgg7qU586nU1Vs0LNM9xOVy3U8bAMzeaQamkyFeH3ZqUBItWY67rX2Wp+UVjxgV6uIDjlUBBT2Vlo6CdhGKNwfG76rsnsPe0nuIHBSXNJWFv1ajyOXpRU9y23oJHQvNG9I4N5HEaeBFF8xjoZM0zYvbjJ0826h39zF10nSAZc2x+qO2s/5Vx+i5jv4wPgSq/Yq3h5nA3GM+YcPuVptLDjsc7f8AtuP2et9yzewVBNMACAY2HOuocRv/AFl0aMCTBKgc2uB+bf2s0ri2qYORB+6017Q2Zxb8oZG40ODGwOyyrSoNNyoLzs8DXt+TtY1uE4gxoaK11NANys9ptnX2ro8E3RFmKvUxVxYfrClKeqz9p2XngDQJumdIcLRgw0NNScRyVuBSUjCxzpXZ9fV1y8+lttd1ZOHm4torzZCd7um/RBwDTxeB1qcqYfFWl+Wl7LPI9mbmtr4e8RzDanwXEMTbLZqDSNn2naknm5x9Vxs/eJnszHu7VC14pQYhkcuBFD4rk1Ujp5nV4Z6geB379wNe6sbZoEV9bLyy8byxkhvZ+K1nsyjqZ3006Ng/icf9KzF73P8AJp5IjXCHVjPFjs258hl3grc+zyzYbIXfpJXnwADB/wCpXuvEVUx2FZ2HR+W3+X2XCoIyKsh24v8AhVvtLt5DoIwdA958SGj4OWJ+VO3uKvtu7RjtrxuY1jB4NxH1cVnS1dPAoeDh8TfMX/8AWv3WWufnnd3+miZ864DqpPCicV1yVmDQpxaKaFQz28neoXKN4SEq1rApG2klJBvekq8yv4QKuBaHUpUlTRz5UVYy8KimW7dnlzUgtOQV4KzOjKtobaWEEHMGqtbv2jkc8NwY68Mj310ossJKq2ui8mw1IHWO8nd3KHgOG11LCYzvZbpmma6IWes21rSQHNoDTOunMiiD2gvljwGxk1DiSc6aUyzWAQOLrHRdJ1SwNuNVa3hfr43FrXEDk4hVfyh0zwHE1caVOZVMHuP9UdA4tzDjWmRGVO4rWIoohmAAPnsuaXvldzPRHXtbJGHC20THLMF7jkRprQ5Ksstucx1WySN44XFteRIOi5Nlc41NPNcT2TDo5pPCtFk9Jo4m5Lt62G/wC0ejVMhzBpH91VpHtPLWhkkpxxn8Ua/aYNpSSSQj6xyy3ElYa0Xi+Ptx0HGuXnRS2S+I3a9U89PP8UjXUUh9UD4W+yZ0VSwXN1sZdq3ub7x5OcSgXX7Nnhe5tdzSR8CgWEEVBBHLRdE0WsQQhtg0W7aLKZZCdSUrTaHyEF73OIFAXOLjThmuor0mYA1ssjWjQNe4AdwBSbC52g/p38F22wZZuA8KrPLUUjW5Xlthy3+SsZS1DjdrT9ELI8uJc4kkmpJNSTxJOqicQrBtkYNSSfzoBmfzmuuijpkwedfM6BZnYxA3RoJ91gtjMJmdq4gKne5DveredrTlhbly/BVlqhaBUkN8fRVtxmM7tIVpwp7dnAoZ0ihklQs14xjR9f2f6qMzBwqwh3IVqO8LQK6Jwve3dKKN4Oy7kmSQM5I1BHeCPimTcZvmrhAUZE5FxSUWfZazxARDJXkimfcfiqRiA5hS+mvzWibaF0JEBZo3mlafnmrD5S1janyGZPnopdisYGgJKpFA4nXRTMr3d+SHnvZjR1esfTzVZbr+c7IAAevcSgIpXONA3ETuAqVldiEzttFe2hibvqrN9+S7qAchn5rT3dY3vaHuqGEAjI1Iy5Koum6WtAfOKu3M3Dm47zy/2RV6X294cyMEAjM1plTTkFyppTK7e/Vb425BYCys57Q41ZCG1HvOdUeQqqMX8Y5CHdY1Ac6nDI0H57kFZZTFG7Wrue4ckFDG58gDqgEkudTdqT3pWxjW+yYkla+S20YHkjC+mGo189Rp68FW3nYAWOkwgADUNz15UyQckL5phUEMyA5MaMhXu3oq+raSzomgUFMhplo0b6BIBlIsUWugrmhlcXCJ4Bpm08NK8F3Bfb4icbQ850LnHXTLcR3KK6LFL0ocQWtbm46VFezzqrHaC3VZRp5GnwV7pifUvcJBEPaGhTM2lrFQuPSF9T1aNa3g3Cak76nPcr27b5hmOCOuKhNHDMnjQZHLiVg23bK4VaxxHIfck2zTRmvRvBH1D65Z+KofG12xTBxG69Niu41JdQkjv131O7071m7RtGwziMDC0Eg1yJNNc+J+Kstnb5kkYflALcIpjPaeSdMNMst6zG0DumkIEbGUNGObUGm4PFM++qzRi7i1ytLjbRXIdiLQBUnM8OdT+dVX7Q3Z83iMlHDsNGQA4KC4bwkiGB2DBn1y7MUGTaE6eCa9Jce+tc9cinAc16L3CzFGv7TsL+JFWnvpmD4JWG0mKUZilaOrWhFfPmi5rvDnbvPNcOuvrCpLhvI+I4rZmbaxS2Wgba2BoILXk7zmP906qiAAG6AaaJLJlTXQNms7R2sz35KyhnFNRQbhkq593Fv+y6jsZK1EA81XYq2NqFMiAeZCkZDCaY5CeOaqo7GcVARXgpPkbuVONUuXyKjVXTY4NGgBoG85k76kZ+RCnhlDBRhhaOQPrxWdjdQ6AqdknIKCxRdXckr3f9SLycPuXTITQfOReTlWRWd7/wDLBP50qrBl0TUzAB5kd2qW1tE4upobFHq6ZrjyY6npqjWsgHbe51KdmMNGvE1PBV7rtc2gOfiKZjdQ8tU8F2Gp49/Mj/SUh6lTYlWb7bG51Gl++nVa0eGSls7GNFQKHiab+4BARWF4/rnyyVxZ7GQKnXLhvNFneWjZWNaULIQTpupWrvSpyUGCMe6TwpX8fgrk2LlVd2eBzXEgUpvDSTnWtFWHpsiqwxwGTCBzy+KGmc/Pq17irr5Ka1IJ5lpJ8K6LmSyVaasNDrlkd4r4qbsU8MrNSRvOgPmUMbI46gLTRWBpYKMdWr99Qeu6mum5RPuvLTPgnEgCjhLOfIBvND6eqifYKb6+K0b7LlmzxBAQz4AN3wHwKcSqeGFmZrH+t6oOWycj4laSaH81/BAzRfmpVzXpC0LNS2M1SVzJCEyuzpcoVgyYV1HnRGWfBXRvkT45BAxyitcIHl8EbZ7VwosrtFcHBJ9xxvdiLpKk1IDKVrSo0VvHd7egMPRjC73sDMWZDu0TlmKIKy28n3QPPRHRTPIyyHcqXvI3KBk5KCPYxhrk7P6zBrwA3I+PYVmGvRONDnQupnmNO8+QT2aSVp6rnNrqRllwRLJHjPpHk/rH8VUag+aYNb5J4LiZCyjW0Bq6hqa6Agudpx8FLZroic7GH4HHF1ZB1DWnWq0ZHqjKnHij7vZUVdnwJz+KltLQdNfzml9JcNFZkHJAT3Q+FoxQ4mnRzS2RvgaZDkoY7xZlUUPDB3q1u7pnS0idpQuLs2AV63SA5YaZU1Nck20EcYMhFMJcei+kKOG/XDSvpvWqMMl3CrdcbFVovBlNRqPdz7VV0+3MI7e8ct45K2jvS62taXQlzyAXDC59CRmCXuAOdV0NoLrOtlpz6Fn3Oqs5aDtG/wCSqznzVW21tOj/AOJTQ2d7i4taXCjeycXHcCrywWC7LVlEGhx90Okjd4NJz8Kri2+z+mdnlIO5sn3SNAI8iqM8AOV+Zp6hTmKz73555d4KiJH5ClkvK02d5ZISHDVklHgjcQTqOYKNs992eTKWJjDxpQeD25t8ajmtBpHWu03TA3VLZez+0/8A/Ryd/wCdFoP/AI9Do2VzKkluOjmnE4uNHt1Ge6qr7fcM8TS7CCwauZ1wO+mY8Qs72SNOyk3Cp3hBygKea0cx5IOWaqG3SEoafuQExRVolQEz1tjCrJQsuqdRylJagkU0LBzR8QAVTHLQ5180RHPwoke0lWCyumWhrRXIeCKZbqjI+eXxCprMxx086K0gsvGh8AscjWjdWC6PhcXCpNe52Q8kdZjpvVa1x3V/O5XdiuKSlT1Qc6uyyqKmn9FQGXKtbuiekyFd2g4q6sd1UGKcFoGkYPWOVet9Actc9yggtUdmaXMpjpnK/wB3lGN3hmqG37TSPqGVaM6vOTjxLfo18TzWuOC+6dz7K6ve/gwdGxrRqSxugJ3vIzLuWvErIXheDnONTU5V5U0AA0Qk1sPZb4lRN5rpxxBoWN77qRrjmUm5hM+TcurPZnyODWNLnOya0Zk+CtvYXKrSgcQerXFUFtNa7iKb6r3KyF3Rsx9vA3F+thFfWqyuyewogIlno6XVrRm1h41953PQbuK1znAAkmgGZJ0A4kryuKVTJ3BrNbc/wrWiyy/tDsjTZOkPbjc3Cd9HOALfv8F5oZqjPzWj232pFpcI4j8yw1r9N2mL9UZ0768FknVXZw6F8cAD9/olJ1VnZb0lh7LiAdRkWnvacld2DawGgc50Lvptq6P9pnab+yT3LJNtC7dyWtzAUzXkLdWy2hwxzxRTNOkgAId3TMoQeRoeSF/wqwyVHzkLtxa4SNH7Bz9SshY7zlhdiicWE6jItcOD2nJw5EKwgvOCYnHSzSu94AmAnm3tQ94qOQWd0QVt2ncLu+9jpogXwkWmL6cQJc0f9yLtN9QsfLJUnlrkfzvW1daJ7M8ElzK5se01a4cWStyd3ei4t9/Nn/5iGKZ5981ZIRTXpGEV13gpQwBKYwvPprQOCS1douGwyEFs08B94PY2ZteDXMofMbklcAFXw1kGU4ouzycPh96EstmL3BrWuc4nJrQXOPIAarUXdsY8Z2g9CB7hoZTlXsV6ooR2s89FDtkNaSUFDaa0oCTu31O7Jau6Nm5HYXytMbDucOs4co8iBzNAi7NLBBhNniwvAoHl2OQ5bnaMJ4NFU1svjo85iTIc8AdV444zpHXLWp5LMWB2yvDANSrSz2ZkNOiYHPzq55HVzOZ91goq+8dpgTRvzh8RGDSgpvd6BUNuvl82R6sYOTGnqjmTq93M+iEMwbxqr2RAbqHSeSNtdtc84pHVO7QAcgBkEBNacWQyUM05KeKIrU1oCoJupI2KZ7aDNKFo18vxUczs019UtlJZLO6WRrGAuc80aBv/ADqvYNmdmGWSPc6UgY3/AOlvBvxWd9mNxgMdaXDNxLI+TR2nDvOXgeK3q81ilYXv4Ldhv1P6TtHNcySBoLnEAAEknIADUkryza/bR1pJjiJbAPAyc3cG8G+fK79p19FjGWdpp0gLn/qg0a3uJr5LzYHLxWjC6NuXjP35flDjyUzTqK/krly5xaeS6cV3SlUDzRcibmnkHBCvy7lI1UIwyVQ83mhzIuXWiiUtTByPu+/ZbPUMIMbu1G8Yo3d7Dv5ihRbJrNaTk75LLuY9xdC7k2U9Zh5OqOaoHSA6IWVVlqcOsrq8BLDIWzMcw0yzyI+k1wyIPJOgrBtXNA3B1ZI9zJWiRrTxbXs7+WaSXKU+Zall6QQgiyxNgqOs/GXSuH0S86Di0UQ4tOMF5c1jNznE9amoYBm493Hcqb5ZFHmCJpN9f8sHjQ9aWlOQQc1ufK7E9xJ9AODRoByCXJfdNmA2V/LtFQYYKtrkZD/mHiGfox3Z81XxjihGPokbaNycN8lUXXVg6cDJDGTNCfKSdFI2Uq0NsqyUZE0otgyoNAc0FC4jIHM+g4onFRuqELuSZR4xTeoHPqV0AmAUL3rZ6yCKywMHuxM8yKn1JVishZfaTYwxoLnijQD82dwClHtKsP6V37t/4LxL6WoLiSw7+RVtwsX7TZD/AIhThFHT1PxWVidkVodvL5htNqbJC7EOjAJoRmHOyz5ELNNdqvXUbSIGAixsqjupw7I+a7D0LjHFOX8FoIQpXIaRdOk7/JQPe47vPJRZSoZclF0tO5dSB3AeaDlryTJVPMAdMih3y7ioxMRquHzV/FBCm6T/ADTKFxISSWU3RERRTX03qvbJROJqpbJrot81d+SZrqoZjqoiMqwBIUUwoiLXmUPEEXGQNdVF0IiPJKSWu9RPmUdaqQEFTtdvUnSZKEKzuK4ZbXJgibWnaccmtHFx+5D3tY0ucbAKEC91Ahsa9XsfsngA+eke931aNH3krm3eyOBw+alew/Wo8fcVyv8Al6XNa5720T5SvLwpIjqrDaHZiexuAlbVpNGvbm08q7jyKp4n5rqRyNkbmYbhKinDRMx25cF2ibFmpQpycu5RuG9O9y4D0qZQWhqAnarCVyBnCEEIGQqLpNynmCDeU10qUneUlHjKSFCWNdNeoGnNSgoUolhU7Cho0ZAK/ci6ETCzefBFNdQKFjsvio3zVS7qdlM6RdMchMZKkDTx9FYEqPssDpHtY0Vc9waPEr3q4LlZZIGxMAyHWP0nb3FePezxgdeMIOdMR8aZfFe4VXlcendmbENrXVjF3VKq4qlVebunUF53eyeJ0Ugq14oeXAjmDmvA7yu91ntEkLtY3Ed41B8QQfFfQdV5B7UoA23hwp142k+FRU+S9BgU5Epi5EX94SPCy9clE8rt8lf6BDufkvWJEVHmFC5xC4gkXL9VBTBSPz3oV5UgfuUEuSVShpUHIEXKUFIVISlROSTOSTXUWXAKlYoRqp4xXuUIRETa93xR0SFjKm6SgSplK+TcFxjUYck1yYJSp2FTB2SGBXZcnUK92QvHobbDIcgHivceqfQr38FfNMRyqvVtg/aAx7G2e0OwyNADHHR43An6S85jlI6QCVgvbQ9k7SvQEkwKdeRViS8T9pd5CS8XYTURNazxGZHmSt9tpt5HZGFkbg+cigANcH1nfgvE5LQXOLnGpJJJO8k5lepwOkeHGd4sLWH5SOPJHYslCSumFQvK9MkTYs13JooJHZrsOUFSEuk9VG8riQ7lyH1ChSuHOQk4REp3oZ5QgqAp1y5OpQrL/A/r/wAP9V2Lmp7/APD/AHJJKUimjuo/TH2f7knXWfpj7J/mTJJUycXYfpD7P9ykZdR+mPs/3JJJgoUjbrP0x9n+5OLqNe2Ps/3JJKVCnN3EN7Q+z/VBmwnF2h9k/wAySSQpgrOxbQWyEYY7S4NG4tr8SiLVtbbpGkOtJodQG0r6pklT6PETmLRfsEEqm+SOcSS+pOZJaST39ZJtgNe0Psn+ZJJaQlRUViNO0Psnj3pOu8n3h9k/zJJJVKhku0n3x9n+5PHdh+kPs/3JJKeSE011mvbH2f7lB/hhr2x9k/zJJJVKZ11H6Q+z/coXXP8AX/h/qkkgIK4NyV9/+H+qZJJMoX//2Q==">
            <a:extLst>
              <a:ext uri="{FF2B5EF4-FFF2-40B4-BE49-F238E27FC236}">
                <a16:creationId xmlns:a16="http://schemas.microsoft.com/office/drawing/2014/main" id="{4D796AEB-AA51-4EA4-B4F8-73A0434F0E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43100"/>
            <a:ext cx="2667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53257" name="2 CuadroTexto">
            <a:extLst>
              <a:ext uri="{FF2B5EF4-FFF2-40B4-BE49-F238E27FC236}">
                <a16:creationId xmlns:a16="http://schemas.microsoft.com/office/drawing/2014/main" id="{0D0B70B7-E4A6-438F-A93B-0C188DA5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21163"/>
            <a:ext cx="7632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/>
              <a:t>Hacer nuevos usos de lo existente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/>
              <a:t>Desarrollar dispositivos y servicios existentes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/>
              <a:t>Madurar tecnologías emergentes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ES" sz="2800"/>
              <a:t>Desarrollar nuevas tecnologías</a:t>
            </a:r>
          </a:p>
        </p:txBody>
      </p:sp>
      <p:pic>
        <p:nvPicPr>
          <p:cNvPr id="53258" name="Picture 10">
            <a:extLst>
              <a:ext uri="{FF2B5EF4-FFF2-40B4-BE49-F238E27FC236}">
                <a16:creationId xmlns:a16="http://schemas.microsoft.com/office/drawing/2014/main" id="{BB6DC399-D393-4DA4-94D1-F343028F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11225"/>
            <a:ext cx="2447925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36884F4-8191-4E8C-9932-20BF1C8A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Las redes sociales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2509201-5BA2-467F-AC60-87C7D8E0E0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s-ES" dirty="0"/>
              <a:t>En sociología, las redes sociales son estructuras sociales compuestas de grupos de personas, las cuales están conectadas por uno o varios tipos de relaciones, tales como amistad, parentesco, intereses comunes o que comparten conocimientos.</a:t>
            </a:r>
          </a:p>
          <a:p>
            <a:pPr eaLnBrk="1" hangingPunct="1">
              <a:defRPr/>
            </a:pPr>
            <a:r>
              <a:rPr lang="es-ES" dirty="0"/>
              <a:t>En el mundo de las tecnologías de la información y de la comunicación, una red social es un sistema informático mediante el cual las personas (o entidades) operan en tres ámbitos de forma cruzada:</a:t>
            </a:r>
          </a:p>
          <a:p>
            <a:pPr lvl="1" eaLnBrk="1" hangingPunct="1">
              <a:defRPr/>
            </a:pPr>
            <a:r>
              <a:rPr lang="es-ES" sz="2800" b="1" dirty="0">
                <a:solidFill>
                  <a:srgbClr val="C00000"/>
                </a:solidFill>
              </a:rPr>
              <a:t>Comunicación</a:t>
            </a:r>
            <a:r>
              <a:rPr lang="es-ES" dirty="0"/>
              <a:t> (poner en común conocimientos).</a:t>
            </a:r>
          </a:p>
          <a:p>
            <a:pPr lvl="1" eaLnBrk="1" hangingPunct="1">
              <a:defRPr/>
            </a:pPr>
            <a:r>
              <a:rPr lang="es-ES" sz="2800" b="1" dirty="0">
                <a:solidFill>
                  <a:srgbClr val="C00000"/>
                </a:solidFill>
              </a:rPr>
              <a:t>Comunidad</a:t>
            </a:r>
            <a:r>
              <a:rPr lang="es-ES" dirty="0"/>
              <a:t> (encontrar e integrar comunidades).</a:t>
            </a:r>
          </a:p>
          <a:p>
            <a:pPr lvl="1" eaLnBrk="1" hangingPunct="1">
              <a:defRPr/>
            </a:pPr>
            <a:r>
              <a:rPr lang="es-ES" sz="2800" b="1" dirty="0">
                <a:solidFill>
                  <a:srgbClr val="C00000"/>
                </a:solidFill>
              </a:rPr>
              <a:t>Cooperación</a:t>
            </a:r>
            <a:r>
              <a:rPr lang="es-ES" dirty="0"/>
              <a:t> (hacer cosas juntos).</a:t>
            </a:r>
          </a:p>
          <a:p>
            <a:pPr eaLnBrk="1" hangingPunct="1">
              <a:defRPr/>
            </a:pP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01E9D4A-9301-4FC8-918D-1B4A08A25B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47E307A-3E65-4693-8581-7EA5569C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4278" name="5 Marcador de número de diapositiva">
            <a:extLst>
              <a:ext uri="{FF2B5EF4-FFF2-40B4-BE49-F238E27FC236}">
                <a16:creationId xmlns:a16="http://schemas.microsoft.com/office/drawing/2014/main" id="{60D7BD7F-DE45-40D5-A35D-68C2F41F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223132-D52A-48AF-BCD0-D903B6567F41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42" name="Picture 2" descr="http://www.galneo.com/wp-content/uploads/2014/06/redes_sociales.jpg">
            <a:extLst>
              <a:ext uri="{FF2B5EF4-FFF2-40B4-BE49-F238E27FC236}">
                <a16:creationId xmlns:a16="http://schemas.microsoft.com/office/drawing/2014/main" id="{78B5B827-6D31-4650-9261-AFB4A114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8163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D6D6987-F7BE-4F87-A2B4-64B302D7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 eaLnBrk="1" hangingPunct="1">
              <a:defRPr/>
            </a:pPr>
            <a:r>
              <a:rPr lang="es-ES"/>
              <a:t>La web </a:t>
            </a:r>
            <a:r>
              <a:rPr lang="es-ES" dirty="0"/>
              <a:t>2.0</a:t>
            </a:r>
            <a:endParaRPr lang="es-ES" i="1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68D3F12-C856-450B-89DC-91F8AE35D8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s-ES" dirty="0"/>
              <a:t>En las redes sociales </a:t>
            </a:r>
            <a:r>
              <a:rPr lang="es-ES" i="1" dirty="0"/>
              <a:t>online</a:t>
            </a:r>
            <a:r>
              <a:rPr lang="es-ES" dirty="0"/>
              <a:t> las personas </a:t>
            </a:r>
          </a:p>
          <a:p>
            <a:pPr lvl="1" eaLnBrk="1" hangingPunct="1">
              <a:defRPr/>
            </a:pPr>
            <a:r>
              <a:rPr lang="es-ES" dirty="0"/>
              <a:t>establecen relaciones con las personas que eligen como “amigos”, </a:t>
            </a:r>
          </a:p>
          <a:p>
            <a:pPr lvl="1" eaLnBrk="1" hangingPunct="1">
              <a:defRPr/>
            </a:pPr>
            <a:r>
              <a:rPr lang="es-ES" dirty="0"/>
              <a:t>se integran dentro de grupos o comunidades,</a:t>
            </a:r>
          </a:p>
          <a:p>
            <a:pPr lvl="1" eaLnBrk="1" hangingPunct="1">
              <a:defRPr/>
            </a:pPr>
            <a:r>
              <a:rPr lang="es-ES" dirty="0"/>
              <a:t>comparten información sobre sí mismos, mensajes de texto, fotos, música, vídeos o otros ficheros informáticos con sus actividades, opiniones o preferencias, </a:t>
            </a:r>
          </a:p>
          <a:p>
            <a:pPr lvl="1" eaLnBrk="1" hangingPunct="1">
              <a:defRPr/>
            </a:pPr>
            <a:r>
              <a:rPr lang="es-ES" dirty="0"/>
              <a:t>comentan las aportaciones de otras personas, </a:t>
            </a:r>
          </a:p>
          <a:p>
            <a:pPr lvl="1" eaLnBrk="1" hangingPunct="1">
              <a:defRPr/>
            </a:pPr>
            <a:r>
              <a:rPr lang="es-ES" dirty="0"/>
              <a:t>hablan mediante </a:t>
            </a:r>
            <a:r>
              <a:rPr lang="es-ES" i="1" dirty="0"/>
              <a:t>chats online</a:t>
            </a:r>
            <a:r>
              <a:rPr lang="es-ES" dirty="0"/>
              <a:t>,</a:t>
            </a:r>
          </a:p>
          <a:p>
            <a:pPr lvl="1" eaLnBrk="1" hangingPunct="1">
              <a:defRPr/>
            </a:pPr>
            <a:r>
              <a:rPr lang="es-ES" dirty="0"/>
              <a:t>se citan para eventos en el mundo real.</a:t>
            </a:r>
          </a:p>
          <a:p>
            <a:pPr eaLnBrk="1" hangingPunct="1">
              <a:defRPr/>
            </a:pPr>
            <a:r>
              <a:rPr lang="es-ES" dirty="0"/>
              <a:t>Según el tipo de red social, todos los elementos publicados o aportados por un usuario son, según se elija,</a:t>
            </a:r>
          </a:p>
          <a:p>
            <a:pPr lvl="1" eaLnBrk="1" hangingPunct="1">
              <a:defRPr/>
            </a:pPr>
            <a:r>
              <a:rPr lang="es-ES" dirty="0"/>
              <a:t>públicos para todos los demás usuarios</a:t>
            </a:r>
          </a:p>
          <a:p>
            <a:pPr lvl="1" eaLnBrk="1" hangingPunct="1">
              <a:defRPr/>
            </a:pPr>
            <a:r>
              <a:rPr lang="es-ES" dirty="0"/>
              <a:t>accesibles sólo para sus amigos</a:t>
            </a:r>
          </a:p>
          <a:p>
            <a:pPr lvl="1" eaLnBrk="1" hangingPunct="1">
              <a:defRPr/>
            </a:pPr>
            <a:r>
              <a:rPr lang="es-ES" dirty="0"/>
              <a:t>accesibles sólo para sus amigos y para los amigos de sus amigos</a:t>
            </a:r>
          </a:p>
          <a:p>
            <a:pPr eaLnBrk="1" hangingPunct="1">
              <a:defRPr/>
            </a:pP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DA205E-413D-4055-8A95-880A921B6F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D73C30F-5469-435C-8E22-23D9FA31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5302" name="5 Marcador de número de diapositiva">
            <a:extLst>
              <a:ext uri="{FF2B5EF4-FFF2-40B4-BE49-F238E27FC236}">
                <a16:creationId xmlns:a16="http://schemas.microsoft.com/office/drawing/2014/main" id="{F19DD8FF-02BC-4EE4-9C07-EBF7AD1E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9D56FB-8551-4A57-A1EE-7C8AF8B8EBBB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9FE0978C-5B88-4C05-BF4C-1820A81B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482441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sociaciondonasancha.files.wordpress.com/2012/11/38-proteger-privacidad-en-linea-internet-516x3401.jpg">
            <a:extLst>
              <a:ext uri="{FF2B5EF4-FFF2-40B4-BE49-F238E27FC236}">
                <a16:creationId xmlns:a16="http://schemas.microsoft.com/office/drawing/2014/main" id="{90826AC9-CE46-4F0D-8EAB-F608CBA9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23975"/>
            <a:ext cx="417671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E1B33CF-B570-4CDC-9B6F-8F90A3C4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1138237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La exposición de los datos </a:t>
            </a:r>
            <a:br>
              <a:rPr lang="es-ES" dirty="0"/>
            </a:br>
            <a:r>
              <a:rPr lang="es-ES" dirty="0"/>
              <a:t>en la web y en las redes sociales</a:t>
            </a:r>
          </a:p>
        </p:txBody>
      </p:sp>
      <p:sp>
        <p:nvSpPr>
          <p:cNvPr id="56324" name="2 Marcador de contenido">
            <a:extLst>
              <a:ext uri="{FF2B5EF4-FFF2-40B4-BE49-F238E27FC236}">
                <a16:creationId xmlns:a16="http://schemas.microsoft.com/office/drawing/2014/main" id="{90ACDD3A-4B63-46A5-BABC-92BBBFD7CA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12875"/>
            <a:ext cx="7978775" cy="4606925"/>
          </a:xfrm>
        </p:spPr>
        <p:txBody>
          <a:bodyPr/>
          <a:lstStyle/>
          <a:p>
            <a:pPr eaLnBrk="1" hangingPunct="1"/>
            <a:r>
              <a:rPr lang="es-ES" altLang="es-ES"/>
              <a:t>Muchos usuarios proporcionan en la web, y mucho más en las redes sociales, datos personales “sensibles” sin considerar el uso posterior y muchas veces indeseado que pueda hacerse de los mismos.</a:t>
            </a:r>
          </a:p>
          <a:p>
            <a:pPr lvl="2" eaLnBrk="1" hangingPunct="1"/>
            <a:r>
              <a:rPr lang="es-ES" altLang="es-ES"/>
              <a:t>accedemos a ceder nuestros datos </a:t>
            </a:r>
            <a:r>
              <a:rPr lang="es-ES" altLang="es-ES" sz="2000">
                <a:solidFill>
                  <a:srgbClr val="FF0000"/>
                </a:solidFill>
              </a:rPr>
              <a:t>(¡leer las condiciones de uso!)</a:t>
            </a:r>
            <a:endParaRPr lang="es-ES" altLang="es-ES">
              <a:solidFill>
                <a:srgbClr val="FF0000"/>
              </a:solidFill>
            </a:endParaRPr>
          </a:p>
          <a:p>
            <a:pPr lvl="2" eaLnBrk="1" hangingPunct="1"/>
            <a:r>
              <a:rPr lang="es-ES" altLang="es-ES"/>
              <a:t>todo queda registrado</a:t>
            </a:r>
          </a:p>
          <a:p>
            <a:pPr eaLnBrk="1" hangingPunct="1"/>
            <a:r>
              <a:rPr lang="es-ES" altLang="es-ES"/>
              <a:t>Combinando la información de bases de datos accesibles, de la web y de las redes sociales mediante la </a:t>
            </a:r>
            <a:r>
              <a:rPr lang="es-ES" altLang="es-ES" b="1">
                <a:solidFill>
                  <a:srgbClr val="C00000"/>
                </a:solidFill>
              </a:rPr>
              <a:t>minería de datos</a:t>
            </a:r>
            <a:r>
              <a:rPr lang="es-ES" altLang="es-ES"/>
              <a:t> se pueden crear grandes bases de datos con perfiles extraordinariamente elaborados de las personas. 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E96B16B-E9FD-4B49-A1FD-763B0073C7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D9303D4-D912-492F-AF00-9C68B641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6327" name="5 Marcador de número de diapositiva">
            <a:extLst>
              <a:ext uri="{FF2B5EF4-FFF2-40B4-BE49-F238E27FC236}">
                <a16:creationId xmlns:a16="http://schemas.microsoft.com/office/drawing/2014/main" id="{DB9E69C3-61E1-44EE-B8A2-E70AFB14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B5F7B5-5153-49B3-9EA4-05A1A637282A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infotecarios.com/wp-content/uploads/cloud-computing-datatrend.jpg">
            <a:extLst>
              <a:ext uri="{FF2B5EF4-FFF2-40B4-BE49-F238E27FC236}">
                <a16:creationId xmlns:a16="http://schemas.microsoft.com/office/drawing/2014/main" id="{0ACADCEB-DCFF-4F68-B90C-84007531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071563"/>
            <a:ext cx="34305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B59C91DB-2D65-40CF-BEB3-76717C4F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Cloud </a:t>
            </a:r>
            <a:r>
              <a:rPr lang="es-ES" dirty="0" err="1"/>
              <a:t>computing</a:t>
            </a:r>
            <a:endParaRPr lang="es-ES" dirty="0"/>
          </a:p>
        </p:txBody>
      </p:sp>
      <p:sp>
        <p:nvSpPr>
          <p:cNvPr id="57348" name="2 Marcador de contenido">
            <a:extLst>
              <a:ext uri="{FF2B5EF4-FFF2-40B4-BE49-F238E27FC236}">
                <a16:creationId xmlns:a16="http://schemas.microsoft.com/office/drawing/2014/main" id="{53573A0E-FC0C-41E5-93FE-53D732392E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052513"/>
            <a:ext cx="5286375" cy="4967287"/>
          </a:xfrm>
        </p:spPr>
        <p:txBody>
          <a:bodyPr/>
          <a:lstStyle/>
          <a:p>
            <a:r>
              <a:rPr lang="es-ES" altLang="es-ES"/>
              <a:t>El cloud computing es un modelo tecnológico que permite el acceso ubicuo, adaptado y bajo demanda en red a un conjunto compartido de recursos de computación configurables compartidos.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895D7AD-7E6E-46FB-9A0F-E6ABC9DC88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8BEC0A1-D60F-49E8-8CCB-C2FE865D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7351" name="5 Marcador de número de diapositiva">
            <a:extLst>
              <a:ext uri="{FF2B5EF4-FFF2-40B4-BE49-F238E27FC236}">
                <a16:creationId xmlns:a16="http://schemas.microsoft.com/office/drawing/2014/main" id="{C9145FA6-88BB-496C-8E57-FAC5D37E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1D1BCA-4F7C-407F-A39A-D7B8EDDCC630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7352" name="Marcador de contenido 5">
            <a:extLst>
              <a:ext uri="{FF2B5EF4-FFF2-40B4-BE49-F238E27FC236}">
                <a16:creationId xmlns:a16="http://schemas.microsoft.com/office/drawing/2014/main" id="{7B574AAC-B935-403E-BB5D-5D3E32185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84588"/>
            <a:ext cx="56229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8 CuadroTexto">
            <a:extLst>
              <a:ext uri="{FF2B5EF4-FFF2-40B4-BE49-F238E27FC236}">
                <a16:creationId xmlns:a16="http://schemas.microsoft.com/office/drawing/2014/main" id="{3F706A02-12F0-4645-BB19-21FA6FB1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4044950"/>
            <a:ext cx="2786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/>
              <a:t>Cloud computing para empresas y para usuarios finales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8921BAD-9BBC-4335-8823-183CAA10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Big data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AA0C740-CB8D-46B7-843D-C27EE3EB14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s-ES" dirty="0"/>
              <a:t>Continuamente se generan </a:t>
            </a:r>
            <a:br>
              <a:rPr lang="es-ES" dirty="0"/>
            </a:br>
            <a:r>
              <a:rPr lang="es-ES" dirty="0"/>
              <a:t>más y más datos:</a:t>
            </a:r>
          </a:p>
          <a:p>
            <a:pPr>
              <a:defRPr/>
            </a:pPr>
            <a:r>
              <a:rPr lang="es-ES" dirty="0"/>
              <a:t>de tráficos</a:t>
            </a:r>
          </a:p>
          <a:p>
            <a:pPr>
              <a:defRPr/>
            </a:pPr>
            <a:r>
              <a:rPr lang="es-ES" dirty="0"/>
              <a:t>de sensores ambientales</a:t>
            </a:r>
          </a:p>
          <a:p>
            <a:pPr>
              <a:defRPr/>
            </a:pPr>
            <a:r>
              <a:rPr lang="es-ES" dirty="0"/>
              <a:t>financieros y de consumo</a:t>
            </a:r>
          </a:p>
          <a:p>
            <a:pPr>
              <a:defRPr/>
            </a:pPr>
            <a:r>
              <a:rPr lang="es-ES" dirty="0"/>
              <a:t>de cuidados médicos y sanitarios</a:t>
            </a:r>
          </a:p>
          <a:p>
            <a:pPr>
              <a:defRPr/>
            </a:pPr>
            <a:r>
              <a:rPr lang="es-ES" dirty="0"/>
              <a:t>de redes sociales</a:t>
            </a:r>
          </a:p>
          <a:p>
            <a:pPr>
              <a:defRPr/>
            </a:pPr>
            <a:r>
              <a:rPr lang="es-ES" dirty="0"/>
              <a:t>…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¿Cómo y dónde guardarlos, qué hacer con ellos, cómo aprovecharlos, cómo interrelacionarlos, cómo protegerlos?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D9B0667-6290-4E07-A964-39A5E70916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4BAA3B8-D686-4F77-B04C-0CD13D30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8374" name="5 Marcador de número de diapositiva">
            <a:extLst>
              <a:ext uri="{FF2B5EF4-FFF2-40B4-BE49-F238E27FC236}">
                <a16:creationId xmlns:a16="http://schemas.microsoft.com/office/drawing/2014/main" id="{63A9EC5E-0109-462B-B524-3700F2FF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67CA09-420A-43CC-BC3B-4388ACF3A21D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8375" name="Picture 2" descr="http://www.vgyan.com/images/Articles/Study/Engineering/DATA_MINING_DATA_WAREHOUSING-2.jpg">
            <a:extLst>
              <a:ext uri="{FF2B5EF4-FFF2-40B4-BE49-F238E27FC236}">
                <a16:creationId xmlns:a16="http://schemas.microsoft.com/office/drawing/2014/main" id="{AEBCB84E-98D8-42A8-BCB7-0AE33DE5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63A4D-8B5B-4A6C-AB4A-AF574E4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Conceptos</a:t>
            </a:r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FAED6CDC-35F0-44AD-8B37-5840259D4F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altLang="es-ES" sz="3200" b="1">
                <a:solidFill>
                  <a:srgbClr val="C00000"/>
                </a:solidFill>
              </a:rPr>
              <a:t>TIC</a:t>
            </a:r>
            <a:r>
              <a:rPr lang="es-ES" altLang="es-ES" sz="3200"/>
              <a:t> :  </a:t>
            </a:r>
          </a:p>
          <a:p>
            <a:pPr lvl="1">
              <a:defRPr/>
            </a:pPr>
            <a:r>
              <a:rPr lang="es-ES" altLang="es-ES" sz="3200" b="1"/>
              <a:t>Tecnologías</a:t>
            </a:r>
            <a:r>
              <a:rPr lang="es-ES" altLang="es-ES" sz="3200"/>
              <a:t> de la </a:t>
            </a:r>
            <a:br>
              <a:rPr lang="es-ES" altLang="es-ES" sz="3200"/>
            </a:br>
            <a:r>
              <a:rPr lang="es-ES" altLang="es-ES" sz="3200" b="1"/>
              <a:t>Información</a:t>
            </a:r>
            <a:r>
              <a:rPr lang="es-ES" altLang="es-ES" sz="3200"/>
              <a:t> y de la </a:t>
            </a:r>
            <a:br>
              <a:rPr lang="es-ES" altLang="es-ES" sz="3200"/>
            </a:br>
            <a:r>
              <a:rPr lang="es-ES" altLang="es-ES" sz="3200" b="1"/>
              <a:t>Comunicación</a:t>
            </a:r>
          </a:p>
          <a:p>
            <a:pPr lvl="2">
              <a:defRPr/>
            </a:pPr>
            <a:r>
              <a:rPr lang="es-ES" altLang="es-ES"/>
              <a:t>(el acrónimo ya incluye el plural)</a:t>
            </a:r>
          </a:p>
          <a:p>
            <a:pPr>
              <a:defRPr/>
            </a:pPr>
            <a:endParaRPr lang="es-ES" altLang="es-ES"/>
          </a:p>
          <a:p>
            <a:pPr>
              <a:defRPr/>
            </a:pPr>
            <a:r>
              <a:rPr lang="es-ES" altLang="es-ES" sz="3200"/>
              <a:t>Tecnología: </a:t>
            </a:r>
          </a:p>
          <a:p>
            <a:pPr lvl="1">
              <a:defRPr/>
            </a:pPr>
            <a:r>
              <a:rPr lang="es-ES" altLang="es-ES" sz="3200"/>
              <a:t>Conjunto de teorías y de técnicas que permiten el aprovechamiento práctico del conocimiento científico.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598DB3-7806-4C57-AE2D-40D1FF4501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6E9DE-D855-4639-AB51-BC21C23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13318" name="Marcador de número de diapositiva 5">
            <a:extLst>
              <a:ext uri="{FF2B5EF4-FFF2-40B4-BE49-F238E27FC236}">
                <a16:creationId xmlns:a16="http://schemas.microsoft.com/office/drawing/2014/main" id="{C0AC9FBC-12F6-42D7-BF30-701AB264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40B98F-5DCA-4F85-9B42-05C1D39B7681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3319" name="Picture 2" descr="http://www.unex.es/conoce-la-uex/centros/cum/archivos/imagenes/iconos/doblegrado.jpg">
            <a:extLst>
              <a:ext uri="{FF2B5EF4-FFF2-40B4-BE49-F238E27FC236}">
                <a16:creationId xmlns:a16="http://schemas.microsoft.com/office/drawing/2014/main" id="{94585015-2E72-4F4B-8E4B-20FD69AF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41798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http://www.softvic.com/fotos/advent_netbook.jpg">
            <a:extLst>
              <a:ext uri="{FF2B5EF4-FFF2-40B4-BE49-F238E27FC236}">
                <a16:creationId xmlns:a16="http://schemas.microsoft.com/office/drawing/2014/main" id="{0B29CE5F-D608-4D07-BB4C-9231A717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3479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>
            <a:extLst>
              <a:ext uri="{FF2B5EF4-FFF2-40B4-BE49-F238E27FC236}">
                <a16:creationId xmlns:a16="http://schemas.microsoft.com/office/drawing/2014/main" id="{8E2261CA-0F9D-46A3-944D-33A33B98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00025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B443ABE2-347D-4E39-90AC-290CD3DD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Ubicuidad y conectividad</a:t>
            </a:r>
          </a:p>
        </p:txBody>
      </p:sp>
      <p:sp>
        <p:nvSpPr>
          <p:cNvPr id="59397" name="2 Marcador de contenido">
            <a:extLst>
              <a:ext uri="{FF2B5EF4-FFF2-40B4-BE49-F238E27FC236}">
                <a16:creationId xmlns:a16="http://schemas.microsoft.com/office/drawing/2014/main" id="{3F939D53-AA6E-4CD6-9431-6C1A8FD9A5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4375" y="857250"/>
            <a:ext cx="7978775" cy="4967288"/>
          </a:xfrm>
        </p:spPr>
        <p:txBody>
          <a:bodyPr/>
          <a:lstStyle/>
          <a:p>
            <a:r>
              <a:rPr lang="es-ES" altLang="es-ES"/>
              <a:t>Dispositivos personales, que llevamos con nosotros, siempre conectados, para uso personal y profesional.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es-ES" altLang="es-ES" i="1"/>
              <a:t>Realidad aumentada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C51711-30CA-4840-A828-8CB05A5310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BAFDAC9-B09A-4E59-A73D-88FBD4CB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59400" name="5 Marcador de número de diapositiva">
            <a:extLst>
              <a:ext uri="{FF2B5EF4-FFF2-40B4-BE49-F238E27FC236}">
                <a16:creationId xmlns:a16="http://schemas.microsoft.com/office/drawing/2014/main" id="{798D2954-53B1-42D0-9A2E-5A954DE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76E9B9-7A37-426F-8423-DCAD1CF51854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9401" name="Picture 3" descr="http://blog.budgetair.es/wp-content/uploads/2013/06/google-glasses.jpeg">
            <a:extLst>
              <a:ext uri="{FF2B5EF4-FFF2-40B4-BE49-F238E27FC236}">
                <a16:creationId xmlns:a16="http://schemas.microsoft.com/office/drawing/2014/main" id="{156957C7-361F-47EB-925E-EC9DA49D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0"/>
            <a:ext cx="355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>
            <a:extLst>
              <a:ext uri="{FF2B5EF4-FFF2-40B4-BE49-F238E27FC236}">
                <a16:creationId xmlns:a16="http://schemas.microsoft.com/office/drawing/2014/main" id="{2F3A851B-124D-4EFE-90A1-9C6209E9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214563"/>
            <a:ext cx="16954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578591F-86F9-40B9-9094-7CCA9F8C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¿Y el futuro?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769773-0568-44CC-B3A1-CB513EB99D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D6EB1B7-5F1C-4547-98AD-A5DABF79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60421" name="5 Marcador de número de diapositiva">
            <a:extLst>
              <a:ext uri="{FF2B5EF4-FFF2-40B4-BE49-F238E27FC236}">
                <a16:creationId xmlns:a16="http://schemas.microsoft.com/office/drawing/2014/main" id="{5BAF3448-C76E-4BE6-9B0F-224CF358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E68ACA-374F-47A1-9BE5-B8762601F7CD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2230" name="Picture 4" descr="http://3.bp.blogspot.com/-R6Hhne_4_1M/UEJQzUJSgAI/AAAAAAAAAZM/KWEXbhJ6SV0/s1600/ciencia_ficcion_y_realidad-8x6.jpg">
            <a:extLst>
              <a:ext uri="{FF2B5EF4-FFF2-40B4-BE49-F238E27FC236}">
                <a16:creationId xmlns:a16="http://schemas.microsoft.com/office/drawing/2014/main" id="{753908E5-BD28-40D5-B822-05997C2C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48518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http://thecitylovesyou.com/cinerex/wp-content/uploads/2008/07/blade_runner.jpg">
            <a:extLst>
              <a:ext uri="{FF2B5EF4-FFF2-40B4-BE49-F238E27FC236}">
                <a16:creationId xmlns:a16="http://schemas.microsoft.com/office/drawing/2014/main" id="{9DED1A66-AEA0-4E55-B18F-82E54E19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5593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http://images.amazon.com/images/P/B002TCRPOQ.01.LZZZZZZZ.jpg">
            <a:extLst>
              <a:ext uri="{FF2B5EF4-FFF2-40B4-BE49-F238E27FC236}">
                <a16:creationId xmlns:a16="http://schemas.microsoft.com/office/drawing/2014/main" id="{B0F3D14E-B1BA-48AF-A4DA-2867A156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484313"/>
            <a:ext cx="3479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A3E3EBA-EB94-47C5-A466-E3012596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17512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 descr="http://wallblog.co.uk/files/2012/12/minorityReport1.jpg">
            <a:extLst>
              <a:ext uri="{FF2B5EF4-FFF2-40B4-BE49-F238E27FC236}">
                <a16:creationId xmlns:a16="http://schemas.microsoft.com/office/drawing/2014/main" id="{8ABCAC7A-5D3B-4C16-BA57-B5412B5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41195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>
            <a:extLst>
              <a:ext uri="{FF2B5EF4-FFF2-40B4-BE49-F238E27FC236}">
                <a16:creationId xmlns:a16="http://schemas.microsoft.com/office/drawing/2014/main" id="{57F13A44-C7E1-44D0-A805-80479C66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557338"/>
            <a:ext cx="8642350" cy="1470025"/>
          </a:xfrm>
        </p:spPr>
        <p:txBody>
          <a:bodyPr/>
          <a:lstStyle/>
          <a:p>
            <a:pPr eaLnBrk="1" hangingPunct="1"/>
            <a:r>
              <a:rPr lang="es-ES" altLang="es-ES"/>
              <a:t>Introducción a la Informática y las TIC</a:t>
            </a:r>
            <a:endParaRPr lang="es-ES" altLang="es-ES" dirty="0"/>
          </a:p>
        </p:txBody>
      </p:sp>
      <p:sp>
        <p:nvSpPr>
          <p:cNvPr id="61443" name="7 Subtítulo">
            <a:extLst>
              <a:ext uri="{FF2B5EF4-FFF2-40B4-BE49-F238E27FC236}">
                <a16:creationId xmlns:a16="http://schemas.microsoft.com/office/drawing/2014/main" id="{BD9ACF8B-67D3-4D0B-95B0-5DD2C2ECC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3" y="476250"/>
            <a:ext cx="3636962" cy="720725"/>
          </a:xfrm>
        </p:spPr>
        <p:txBody>
          <a:bodyPr/>
          <a:lstStyle/>
          <a:p>
            <a:r>
              <a:rPr lang="es-ES" altLang="es-ES" sz="2800" b="1"/>
              <a:t>Vicente Cerverón Lleó</a:t>
            </a:r>
          </a:p>
        </p:txBody>
      </p:sp>
      <p:pic>
        <p:nvPicPr>
          <p:cNvPr id="61444" name="5 Imagen" descr="vicerec_proj_vertical.jpg">
            <a:extLst>
              <a:ext uri="{FF2B5EF4-FFF2-40B4-BE49-F238E27FC236}">
                <a16:creationId xmlns:a16="http://schemas.microsoft.com/office/drawing/2014/main" id="{700F8075-4BFF-41D4-8EA8-05B119B7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213100"/>
            <a:ext cx="34782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6 Imagen" descr="logo_UV_ETSEUV_4lineas.gif">
            <a:extLst>
              <a:ext uri="{FF2B5EF4-FFF2-40B4-BE49-F238E27FC236}">
                <a16:creationId xmlns:a16="http://schemas.microsoft.com/office/drawing/2014/main" id="{67ECEC33-14AF-47CF-A061-D0EE2DD1C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5040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sija.com/images/informatica.jpg">
            <a:extLst>
              <a:ext uri="{FF2B5EF4-FFF2-40B4-BE49-F238E27FC236}">
                <a16:creationId xmlns:a16="http://schemas.microsoft.com/office/drawing/2014/main" id="{A3661191-C91F-4E9F-A4FE-0F6278A3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9DB35E-891B-4AAB-A2C1-F058CCA9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TIC</a:t>
            </a:r>
          </a:p>
        </p:txBody>
      </p:sp>
      <p:sp>
        <p:nvSpPr>
          <p:cNvPr id="14340" name="Marcador de contenido 2">
            <a:extLst>
              <a:ext uri="{FF2B5EF4-FFF2-40B4-BE49-F238E27FC236}">
                <a16:creationId xmlns:a16="http://schemas.microsoft.com/office/drawing/2014/main" id="{74EA2BA1-682A-49DC-8ADF-2D6346C858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r>
              <a:rPr lang="es-ES" altLang="es-ES" sz="3200"/>
              <a:t>Las </a:t>
            </a:r>
            <a:r>
              <a:rPr lang="es-ES" altLang="es-ES" sz="3200" b="1">
                <a:solidFill>
                  <a:srgbClr val="FF0000"/>
                </a:solidFill>
              </a:rPr>
              <a:t>tecnologías de la información y la comunicación</a:t>
            </a:r>
            <a:r>
              <a:rPr lang="es-ES" altLang="es-ES" sz="3200"/>
              <a:t> (TIC) son el </a:t>
            </a:r>
            <a:br>
              <a:rPr lang="es-ES" altLang="es-ES" sz="3200"/>
            </a:br>
            <a:r>
              <a:rPr lang="es-ES" altLang="es-ES" sz="3200"/>
              <a:t>conjunto de recursos, procedimientos y técnicas usadas en el procesamiento, almacenamiento y transmisión de información.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2C2F8-F939-4C3F-80A5-10CA4B2CCC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EFD5E-E6E2-451E-A442-E8069A3F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14343" name="Marcador de número de diapositiva 5">
            <a:extLst>
              <a:ext uri="{FF2B5EF4-FFF2-40B4-BE49-F238E27FC236}">
                <a16:creationId xmlns:a16="http://schemas.microsoft.com/office/drawing/2014/main" id="{3B32D03E-7B87-4363-B3EE-5FED88BB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D5BCDE-E80F-47F8-8F4F-399A54BC768C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Subtítulo">
            <a:extLst>
              <a:ext uri="{FF2B5EF4-FFF2-40B4-BE49-F238E27FC236}">
                <a16:creationId xmlns:a16="http://schemas.microsoft.com/office/drawing/2014/main" id="{AB58FAEC-BDBC-46F1-9062-781F6DF76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5363" name="6 Título">
            <a:extLst>
              <a:ext uri="{FF2B5EF4-FFF2-40B4-BE49-F238E27FC236}">
                <a16:creationId xmlns:a16="http://schemas.microsoft.com/office/drawing/2014/main" id="{F76598DD-ED62-48F0-BB5C-6659E431A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s-ES" altLang="es-ES"/>
              <a:t>Historia de las Tecnologías de la Información y la Comunicación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418D5B7-E6F3-4C70-BFA4-07DB71F0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633412"/>
          </a:xfrm>
        </p:spPr>
        <p:txBody>
          <a:bodyPr/>
          <a:lstStyle/>
          <a:p>
            <a:pPr>
              <a:defRPr/>
            </a:pPr>
            <a:r>
              <a:rPr lang="es-ES" dirty="0"/>
              <a:t>Tecnologías de la Información (IT)</a:t>
            </a:r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E1E50B2A-D388-4C18-889D-F78842B318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052513"/>
            <a:ext cx="7978775" cy="4967287"/>
          </a:xfrm>
        </p:spPr>
        <p:txBody>
          <a:bodyPr/>
          <a:lstStyle/>
          <a:p>
            <a:r>
              <a:rPr lang="es-ES" altLang="es-ES" sz="3200" b="1">
                <a:solidFill>
                  <a:schemeClr val="accent1"/>
                </a:solidFill>
              </a:rPr>
              <a:t>Informática</a:t>
            </a:r>
            <a:r>
              <a:rPr lang="es-ES" altLang="es-ES" sz="3200"/>
              <a:t> = INFORmación + autoMÁTICA</a:t>
            </a:r>
          </a:p>
          <a:p>
            <a:pPr lvl="1"/>
            <a:r>
              <a:rPr lang="es-ES" altLang="es-ES" sz="3200"/>
              <a:t>disciplina encargada del tratamiento de la información mediante métodos automáticos.</a:t>
            </a:r>
          </a:p>
          <a:p>
            <a:r>
              <a:rPr lang="es-ES" altLang="es-ES" sz="3200" b="1">
                <a:solidFill>
                  <a:schemeClr val="accent1"/>
                </a:solidFill>
              </a:rPr>
              <a:t>Ordenador</a:t>
            </a:r>
            <a:r>
              <a:rPr lang="es-ES" altLang="es-ES" sz="3200"/>
              <a:t>: dispositivo electrónico digital programable capaz de almacenar, recuperar y procesar información.</a:t>
            </a:r>
          </a:p>
          <a:p>
            <a:endParaRPr lang="es-E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AABBC3F-C2C7-4E2C-99AB-B31E420681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4694277-A491-42D8-80A1-F04EE713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16390" name="5 Marcador de número de diapositiva">
            <a:extLst>
              <a:ext uri="{FF2B5EF4-FFF2-40B4-BE49-F238E27FC236}">
                <a16:creationId xmlns:a16="http://schemas.microsoft.com/office/drawing/2014/main" id="{0456DBD4-D5C8-473D-B85A-F6E5EB59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5559D-9726-4BD6-B687-3EE799A67EE6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6391" name="Group 3">
            <a:extLst>
              <a:ext uri="{FF2B5EF4-FFF2-40B4-BE49-F238E27FC236}">
                <a16:creationId xmlns:a16="http://schemas.microsoft.com/office/drawing/2014/main" id="{EB986FB1-B05E-4696-BB83-A9B98F5A0C1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214813"/>
            <a:ext cx="7715250" cy="2006600"/>
            <a:chOff x="720" y="3203"/>
            <a:chExt cx="4860" cy="1264"/>
          </a:xfrm>
        </p:grpSpPr>
        <p:sp>
          <p:nvSpPr>
            <p:cNvPr id="16392" name="Rectangle 4">
              <a:extLst>
                <a:ext uri="{FF2B5EF4-FFF2-40B4-BE49-F238E27FC236}">
                  <a16:creationId xmlns:a16="http://schemas.microsoft.com/office/drawing/2014/main" id="{7DA0067E-7143-4885-8D4F-85E89D82A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4014"/>
              <a:ext cx="1608" cy="453"/>
            </a:xfrm>
            <a:prstGeom prst="rect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66960" rIns="90000" bIns="46800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s-ES" sz="2400">
                  <a:solidFill>
                    <a:srgbClr val="000000"/>
                  </a:solidFill>
                  <a:latin typeface="Arial" panose="020B0604020202020204" pitchFamily="34" charset="0"/>
                </a:rPr>
                <a:t>Procesamiento</a:t>
              </a:r>
            </a:p>
          </p:txBody>
        </p:sp>
        <p:sp>
          <p:nvSpPr>
            <p:cNvPr id="16393" name="Line 5">
              <a:extLst>
                <a:ext uri="{FF2B5EF4-FFF2-40B4-BE49-F238E27FC236}">
                  <a16:creationId xmlns:a16="http://schemas.microsoft.com/office/drawing/2014/main" id="{FC12A8CB-139E-4BDB-9EB8-B0EA3E2A8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8" y="4241"/>
              <a:ext cx="495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394" name="Line 6">
              <a:extLst>
                <a:ext uri="{FF2B5EF4-FFF2-40B4-BE49-F238E27FC236}">
                  <a16:creationId xmlns:a16="http://schemas.microsoft.com/office/drawing/2014/main" id="{5B7666C5-DD8A-4217-8859-87F3DA88A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4241"/>
              <a:ext cx="495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395" name="Rectangle 7">
              <a:extLst>
                <a:ext uri="{FF2B5EF4-FFF2-40B4-BE49-F238E27FC236}">
                  <a16:creationId xmlns:a16="http://schemas.microsoft.com/office/drawing/2014/main" id="{9D64EEFA-5818-483D-B528-EB4AA2E72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813"/>
              <a:ext cx="945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>
                <a:lnSpc>
                  <a:spcPct val="112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s-ES" sz="2400">
                  <a:solidFill>
                    <a:srgbClr val="000000"/>
                  </a:solidFill>
                  <a:latin typeface="Aral"/>
                </a:rPr>
                <a:t>Datos de </a:t>
              </a:r>
            </a:p>
            <a:p>
              <a:pPr>
                <a:lnSpc>
                  <a:spcPct val="112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s-ES" sz="2400">
                  <a:solidFill>
                    <a:srgbClr val="000000"/>
                  </a:solidFill>
                  <a:latin typeface="Aral"/>
                </a:rPr>
                <a:t>entrada</a:t>
              </a:r>
            </a:p>
          </p:txBody>
        </p:sp>
        <p:sp>
          <p:nvSpPr>
            <p:cNvPr id="16396" name="Rectangle 8">
              <a:extLst>
                <a:ext uri="{FF2B5EF4-FFF2-40B4-BE49-F238E27FC236}">
                  <a16:creationId xmlns:a16="http://schemas.microsoft.com/office/drawing/2014/main" id="{C49855D3-ECB0-4E04-8EBE-DBA96730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865"/>
              <a:ext cx="1452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1495" rIns="90000" bIns="46800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r">
                <a:lnSpc>
                  <a:spcPct val="9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s-ES" sz="2400">
                  <a:solidFill>
                    <a:srgbClr val="000000"/>
                  </a:solidFill>
                  <a:latin typeface="Arial" panose="020B0604020202020204" pitchFamily="34" charset="0"/>
                </a:rPr>
                <a:t>Datos de salida</a:t>
              </a:r>
            </a:p>
            <a:p>
              <a:pPr algn="r">
                <a:lnSpc>
                  <a:spcPct val="9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s-ES" sz="2400">
                  <a:solidFill>
                    <a:srgbClr val="000000"/>
                  </a:solidFill>
                  <a:latin typeface="Arial" panose="020B0604020202020204" pitchFamily="34" charset="0"/>
                </a:rPr>
                <a:t>(Resultados)</a:t>
              </a:r>
            </a:p>
          </p:txBody>
        </p:sp>
        <p:sp>
          <p:nvSpPr>
            <p:cNvPr id="16397" name="AutoShape 9">
              <a:extLst>
                <a:ext uri="{FF2B5EF4-FFF2-40B4-BE49-F238E27FC236}">
                  <a16:creationId xmlns:a16="http://schemas.microsoft.com/office/drawing/2014/main" id="{60D056D5-95B5-4ECC-A5F6-1CE1E62D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3203"/>
              <a:ext cx="1333" cy="438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15120" rIns="0" bIns="0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2400">
                  <a:solidFill>
                    <a:srgbClr val="000000"/>
                  </a:solidFill>
                  <a:latin typeface="Arial" panose="020B0604020202020204" pitchFamily="34" charset="0"/>
                </a:rPr>
                <a:t>Almacén</a:t>
              </a:r>
            </a:p>
          </p:txBody>
        </p:sp>
        <p:cxnSp>
          <p:nvCxnSpPr>
            <p:cNvPr id="16398" name="AutoShape 10">
              <a:extLst>
                <a:ext uri="{FF2B5EF4-FFF2-40B4-BE49-F238E27FC236}">
                  <a16:creationId xmlns:a16="http://schemas.microsoft.com/office/drawing/2014/main" id="{DB357933-67ED-4DF7-8BE5-42B3D975C458}"/>
                </a:ext>
              </a:extLst>
            </p:cNvPr>
            <p:cNvCxnSpPr>
              <a:cxnSpLocks noChangeShapeType="1"/>
              <a:stCxn id="16397" idx="3"/>
              <a:endCxn id="16392" idx="0"/>
            </p:cNvCxnSpPr>
            <p:nvPr/>
          </p:nvCxnSpPr>
          <p:spPr bwMode="auto">
            <a:xfrm flipH="1">
              <a:off x="2876" y="3641"/>
              <a:ext cx="2" cy="3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CFAEC-3E8B-4477-A151-F62E3BEE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7993062" cy="1209675"/>
          </a:xfrm>
        </p:spPr>
        <p:txBody>
          <a:bodyPr/>
          <a:lstStyle/>
          <a:p>
            <a:pPr>
              <a:defRPr/>
            </a:pPr>
            <a:r>
              <a:rPr lang="es-ES" dirty="0"/>
              <a:t>Representación y codificación de la información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1F1F5-CBDD-4900-97A2-B7F60C4D10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22/10/2014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DBD6A-96A5-4A8A-B899-1E6CF62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Pasado, presente y futuro de las TIC</a:t>
            </a:r>
            <a:endParaRPr lang="es-ES" dirty="0"/>
          </a:p>
        </p:txBody>
      </p:sp>
      <p:sp>
        <p:nvSpPr>
          <p:cNvPr id="17413" name="Marcador de número de diapositiva 5">
            <a:extLst>
              <a:ext uri="{FF2B5EF4-FFF2-40B4-BE49-F238E27FC236}">
                <a16:creationId xmlns:a16="http://schemas.microsoft.com/office/drawing/2014/main" id="{34F1A27C-8464-4D80-A250-6C7A176F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220656-870F-4B60-96BD-E0DE8D0BD43C}" type="slidenum">
              <a:rPr lang="es-ES" altLang="es-E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s-E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414" name="Picture 8" descr="cronologia de la escritura">
            <a:extLst>
              <a:ext uri="{FF2B5EF4-FFF2-40B4-BE49-F238E27FC236}">
                <a16:creationId xmlns:a16="http://schemas.microsoft.com/office/drawing/2014/main" id="{135B0B57-FFDE-4908-8105-0B50FEA8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000250"/>
            <a:ext cx="2105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>
            <a:extLst>
              <a:ext uri="{FF2B5EF4-FFF2-40B4-BE49-F238E27FC236}">
                <a16:creationId xmlns:a16="http://schemas.microsoft.com/office/drawing/2014/main" id="{1A34127E-EB77-4E1F-A800-5EEAE3AD49B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309688"/>
            <a:ext cx="1905000" cy="1905000"/>
          </a:xfrm>
        </p:spPr>
      </p:pic>
      <p:pic>
        <p:nvPicPr>
          <p:cNvPr id="17416" name="Picture 11" descr="NumerosIndoArabigos.jpg">
            <a:extLst>
              <a:ext uri="{FF2B5EF4-FFF2-40B4-BE49-F238E27FC236}">
                <a16:creationId xmlns:a16="http://schemas.microsoft.com/office/drawing/2014/main" id="{81BC681A-972B-42CC-9B1F-32FD50F3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6"/>
          <a:stretch>
            <a:fillRect/>
          </a:stretch>
        </p:blipFill>
        <p:spPr bwMode="auto">
          <a:xfrm>
            <a:off x="6429375" y="3214688"/>
            <a:ext cx="22860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9 CuadroTexto">
            <a:extLst>
              <a:ext uri="{FF2B5EF4-FFF2-40B4-BE49-F238E27FC236}">
                <a16:creationId xmlns:a16="http://schemas.microsoft.com/office/drawing/2014/main" id="{5430C8E4-5CDB-4652-A37C-E53AA5FC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291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Sumeria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3000 a.C</a:t>
            </a:r>
          </a:p>
        </p:txBody>
      </p:sp>
      <p:sp>
        <p:nvSpPr>
          <p:cNvPr id="17418" name="10 CuadroTexto">
            <a:extLst>
              <a:ext uri="{FF2B5EF4-FFF2-40B4-BE49-F238E27FC236}">
                <a16:creationId xmlns:a16="http://schemas.microsoft.com/office/drawing/2014/main" id="{9CC98FEE-5A7F-444F-B500-6D5181C89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421481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números indoarábigos s. V - VII - …</a:t>
            </a:r>
          </a:p>
        </p:txBody>
      </p:sp>
      <p:sp>
        <p:nvSpPr>
          <p:cNvPr id="17419" name="11 CuadroTexto">
            <a:extLst>
              <a:ext uri="{FF2B5EF4-FFF2-40B4-BE49-F238E27FC236}">
                <a16:creationId xmlns:a16="http://schemas.microsoft.com/office/drawing/2014/main" id="{4F11734D-B021-44D8-87C6-E36CF5076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024063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>
                <a:latin typeface="Arial" panose="020B0604020202020204" pitchFamily="34" charset="0"/>
              </a:rPr>
              <a:t>números etruscoromanos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3439</TotalTime>
  <Words>2926</Words>
  <Application>Microsoft Office PowerPoint</Application>
  <PresentationFormat>Presentación en pantalla (4:3)</PresentationFormat>
  <Paragraphs>452</Paragraphs>
  <Slides>52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</vt:lpstr>
      <vt:lpstr>Franklin Gothic Book</vt:lpstr>
      <vt:lpstr>Perpetua</vt:lpstr>
      <vt:lpstr>Wingdings 2</vt:lpstr>
      <vt:lpstr>Calibri</vt:lpstr>
      <vt:lpstr>Aral</vt:lpstr>
      <vt:lpstr>msmincho</vt:lpstr>
      <vt:lpstr>Equidad</vt:lpstr>
      <vt:lpstr>Fundamentos de Informática  y Cultura Digital</vt:lpstr>
      <vt:lpstr>Estructura del curso</vt:lpstr>
      <vt:lpstr>Introducción a la Informática y las TIC</vt:lpstr>
      <vt:lpstr>Contenidos</vt:lpstr>
      <vt:lpstr>Conceptos</vt:lpstr>
      <vt:lpstr>TIC</vt:lpstr>
      <vt:lpstr>Historia de las Tecnologías de la Información y la Comunicación</vt:lpstr>
      <vt:lpstr>Tecnologías de la Información (IT)</vt:lpstr>
      <vt:lpstr>Representación y codificación de la información</vt:lpstr>
      <vt:lpstr>Organización de la información</vt:lpstr>
      <vt:lpstr>Instrumentos de cálculo</vt:lpstr>
      <vt:lpstr>Máquinas calculadoras</vt:lpstr>
      <vt:lpstr>La máquina tabuladora de Hollerith</vt:lpstr>
      <vt:lpstr>Los primeros computadores eran humanos … y la potencia de cálculo se medía en Kilo-girls</vt:lpstr>
      <vt:lpstr>Primeros ordenadores</vt:lpstr>
      <vt:lpstr>Desarrollo de las tecnologías</vt:lpstr>
      <vt:lpstr>Ordenadores personales</vt:lpstr>
      <vt:lpstr>La comunicación</vt:lpstr>
      <vt:lpstr>Comunicaciones: canales y códigos</vt:lpstr>
      <vt:lpstr>Telegrafía y telefonía</vt:lpstr>
      <vt:lpstr>Comunicaciones por ondas</vt:lpstr>
      <vt:lpstr>Variantes de la comunicación</vt:lpstr>
      <vt:lpstr>Comunicación entre ordenadores</vt:lpstr>
      <vt:lpstr>Medios de comunicación entre ordenadores</vt:lpstr>
      <vt:lpstr>Telefonía móvil</vt:lpstr>
      <vt:lpstr>Internet</vt:lpstr>
      <vt:lpstr>La Web</vt:lpstr>
      <vt:lpstr>¿Qué son las TIC?</vt:lpstr>
      <vt:lpstr>TIC : ¿qué son?</vt:lpstr>
      <vt:lpstr>Tipos de tecnologías TIC</vt:lpstr>
      <vt:lpstr>De los datos a la información</vt:lpstr>
      <vt:lpstr>De la información al conocimiento</vt:lpstr>
      <vt:lpstr>¿Para qué sirven las Tecnologías de la Información y de la Comunicación?</vt:lpstr>
      <vt:lpstr>TIC: ¿para qué sirven?</vt:lpstr>
      <vt:lpstr>Características y utilidad de las TIC</vt:lpstr>
      <vt:lpstr>Características que hacen útiles las TIC</vt:lpstr>
      <vt:lpstr>Características que hacen útiles las TIC</vt:lpstr>
      <vt:lpstr>Usos de las TIC</vt:lpstr>
      <vt:lpstr>Retos en/de las TIC</vt:lpstr>
      <vt:lpstr>Educar con y en las TIC</vt:lpstr>
      <vt:lpstr>Las TIC : ¿útiles o contraproducentes?</vt:lpstr>
      <vt:lpstr>Retos</vt:lpstr>
      <vt:lpstr>Tendencias y futuro de las TIC</vt:lpstr>
      <vt:lpstr>Tendencias y futuro de las TIC</vt:lpstr>
      <vt:lpstr>Las redes sociales</vt:lpstr>
      <vt:lpstr>La web 2.0</vt:lpstr>
      <vt:lpstr>La exposición de los datos  en la web y en las redes sociales</vt:lpstr>
      <vt:lpstr>Cloud computing</vt:lpstr>
      <vt:lpstr>Big data</vt:lpstr>
      <vt:lpstr>Ubicuidad y conectividad</vt:lpstr>
      <vt:lpstr>¿Y el futuro?</vt:lpstr>
      <vt:lpstr>Introducción a la Informática y las TIC</vt:lpstr>
    </vt:vector>
  </TitlesOfParts>
  <Company>UVEG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Información, bases de datos, redes sociales  y derecho a la protección de datos</dc:title>
  <dc:creator>Windows User</dc:creator>
  <cp:lastModifiedBy>Vicente Cerveron Lleo</cp:lastModifiedBy>
  <cp:revision>208</cp:revision>
  <dcterms:created xsi:type="dcterms:W3CDTF">2011-11-12T11:24:23Z</dcterms:created>
  <dcterms:modified xsi:type="dcterms:W3CDTF">2022-02-07T19:39:25Z</dcterms:modified>
</cp:coreProperties>
</file>