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360" r:id="rId2"/>
    <p:sldId id="348" r:id="rId3"/>
    <p:sldId id="361" r:id="rId4"/>
    <p:sldId id="362" r:id="rId5"/>
    <p:sldId id="363" r:id="rId6"/>
    <p:sldId id="364" r:id="rId7"/>
    <p:sldId id="365" r:id="rId8"/>
    <p:sldId id="366" r:id="rId9"/>
    <p:sldId id="367" r:id="rId10"/>
    <p:sldId id="368" r:id="rId11"/>
    <p:sldId id="369" r:id="rId12"/>
    <p:sldId id="370" r:id="rId13"/>
  </p:sldIdLst>
  <p:sldSz cx="9144000" cy="6858000" type="screen4x3"/>
  <p:notesSz cx="6797675" cy="992663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4" autoAdjust="0"/>
    <p:restoredTop sz="92922" autoAdjust="0"/>
  </p:normalViewPr>
  <p:slideViewPr>
    <p:cSldViewPr>
      <p:cViewPr varScale="1">
        <p:scale>
          <a:sx n="65" d="100"/>
          <a:sy n="65" d="100"/>
        </p:scale>
        <p:origin x="1332" y="40"/>
      </p:cViewPr>
      <p:guideLst>
        <p:guide orient="horz" pos="2160"/>
        <p:guide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294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B1459B11-C6A5-4AC2-8D5C-0F1BF81D1613}" type="datetimeFigureOut">
              <a:rPr lang="es-ES" smtClean="0"/>
              <a:t>07/03/2022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294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1E368516-1B34-4B88-B9A2-E604E71C14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2202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defTabSz="95573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94" y="0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 defTabSz="95573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4" y="4714653"/>
            <a:ext cx="5438748" cy="446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30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defTabSz="95573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94" y="9429305"/>
            <a:ext cx="2945862" cy="49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 defTabSz="955731">
              <a:defRPr sz="1300">
                <a:latin typeface="Arial" charset="0"/>
              </a:defRPr>
            </a:lvl1pPr>
          </a:lstStyle>
          <a:p>
            <a:pPr>
              <a:defRPr/>
            </a:pPr>
            <a:fld id="{5E1D0013-8E2C-4CFB-B3B5-F9A3414A222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0331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D0013-8E2C-4CFB-B3B5-F9A3414A2220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9708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sobre la preparación de documentos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8D835-E042-42EA-B6AE-116892E4294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sobre la preparación de documentos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60DD9-1A8D-488D-957B-C010399BF5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sobre la preparación de documentos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DFD06-FE79-4414-AD51-01D66C2B93E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195736" y="6245225"/>
            <a:ext cx="3824064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dirty="0"/>
              <a:t>sobre la preparación de documentos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2BC20-7849-45B3-A1D0-0C8B173FD8B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pic>
        <p:nvPicPr>
          <p:cNvPr id="7" name="Picture 2" descr="http://www.uv.es/fatwireed/userfiles/file/logo_UV_ETSEUV_4lineas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4625"/>
            <a:ext cx="1872208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sobre la preparación de documentos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792C7-671C-4344-9683-157297274FD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sobre la preparación de documentos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F3560-8B70-44E8-AFFE-715B62B0453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sobre la preparación de documentos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C82F9-7F27-49D5-A60F-19D14D614D0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sobre la preparación de documentos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73E28-07B2-4FF3-9569-18F82A699FD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sobre la preparación de documentos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4E40D-0D05-4596-A129-D597A7BF914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sobre la preparación de documentos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4593B-2801-4EBB-820E-22D36C5C031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sobre la preparación de documentos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910D0-ABBB-4C7A-9644-746925666CF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s-ES"/>
              <a:t>sobre la preparación de documentos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D213F06-2D25-4B79-9900-83D7C090A6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990600"/>
            <a:ext cx="8207375" cy="1371600"/>
          </a:xfrm>
        </p:spPr>
        <p:txBody>
          <a:bodyPr/>
          <a:lstStyle/>
          <a:p>
            <a:pPr eaLnBrk="1" hangingPunct="1"/>
            <a:endParaRPr lang="es-ES" sz="4400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447800" y="3213100"/>
            <a:ext cx="7085013" cy="1944688"/>
          </a:xfrm>
        </p:spPr>
        <p:txBody>
          <a:bodyPr/>
          <a:lstStyle/>
          <a:p>
            <a:pPr marL="363538" indent="-363538" eaLnBrk="1" hangingPunct="1">
              <a:buFont typeface="Wingdings" pitchFamily="2" charset="2"/>
              <a:buNone/>
            </a:pPr>
            <a:r>
              <a:rPr lang="es-ES" sz="3200" dirty="0"/>
              <a:t>algunos aspectos sobre preparación de documentos</a:t>
            </a:r>
          </a:p>
        </p:txBody>
      </p:sp>
      <p:pic>
        <p:nvPicPr>
          <p:cNvPr id="44036" name="Picture 12" descr="logo_hor_diq_tra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850" y="6251575"/>
            <a:ext cx="5599113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8" name="Picture 6"/>
          <p:cNvPicPr>
            <a:picLocks noChangeAspect="1" noChangeArrowheads="1"/>
          </p:cNvPicPr>
          <p:nvPr/>
        </p:nvPicPr>
        <p:blipFill>
          <a:blip r:embed="rId3" cstate="print"/>
          <a:srcRect l="3320" t="89673" r="4262"/>
          <a:stretch>
            <a:fillRect/>
          </a:stretch>
        </p:blipFill>
        <p:spPr bwMode="auto">
          <a:xfrm>
            <a:off x="0" y="6092825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 descr="http://www.uv.es/fatwireed/userfiles/file/logo_UV_ETSEUV_4lineas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524" y="373063"/>
            <a:ext cx="3810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Uso de campos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es-ES" sz="2400" dirty="0"/>
              <a:t>Los archivos tienen unas </a:t>
            </a:r>
            <a:r>
              <a:rPr lang="es-ES" altLang="es-ES" sz="2400" b="1" dirty="0">
                <a:solidFill>
                  <a:srgbClr val="0000FF"/>
                </a:solidFill>
              </a:rPr>
              <a:t>propiedades</a:t>
            </a:r>
            <a:r>
              <a:rPr lang="es-ES" altLang="es-ES" sz="2400" dirty="0"/>
              <a:t>: título, autor, organización, fecha(s), número de páginas, ..., que tienen diversos usos</a:t>
            </a:r>
          </a:p>
          <a:p>
            <a:pPr eaLnBrk="1" hangingPunct="1"/>
            <a:r>
              <a:rPr lang="es-ES" altLang="es-ES" sz="2400" dirty="0"/>
              <a:t>Si se quiere incluir alguna de éstas como parte de un texto, en vez de escribirla “a mano” es mejor insertar el campo que la contiene.</a:t>
            </a:r>
          </a:p>
          <a:p>
            <a:pPr eaLnBrk="1" hangingPunct="1"/>
            <a:r>
              <a:rPr lang="es-ES" altLang="es-ES" sz="2400" dirty="0"/>
              <a:t>Los </a:t>
            </a:r>
            <a:r>
              <a:rPr lang="es-ES" altLang="es-ES" sz="2400" b="1" dirty="0">
                <a:solidFill>
                  <a:srgbClr val="0000FF"/>
                </a:solidFill>
              </a:rPr>
              <a:t>campos</a:t>
            </a:r>
            <a:r>
              <a:rPr lang="es-ES" altLang="es-ES" sz="2400" dirty="0"/>
              <a:t> son marcadores que podrían cambiar en un documento y que podemos dejar que el SW actualice cuando sea necesario en lugar de tener que modificarlo manualmente donde aparezca.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sobre la preparación de documentos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C2BC20-7849-45B3-A1D0-0C8B173FD8BA}" type="slidenum">
              <a:rPr lang="es-ES" smtClean="0"/>
              <a:pPr>
                <a:defRPr/>
              </a:pPr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6764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/>
              <a:t>Control de revisiones y cambios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altLang="es-ES" sz="2400" dirty="0"/>
              <a:t>El SW permite controlar las modificaciones (revisiones) que se vayan haciendo en un documento mediante el </a:t>
            </a:r>
            <a:r>
              <a:rPr lang="es-ES" altLang="es-ES" sz="2400" b="1" dirty="0">
                <a:solidFill>
                  <a:srgbClr val="0000FF"/>
                </a:solidFill>
              </a:rPr>
              <a:t>control de cambios</a:t>
            </a:r>
            <a:r>
              <a:rPr lang="es-ES" altLang="es-ES" sz="2400" dirty="0"/>
              <a:t>, 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ES" sz="2400" dirty="0"/>
              <a:t>se puede destacar los elementos que se añaden a un documento y los que se eliminan;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ES" sz="2400" dirty="0"/>
              <a:t>se puede indicar cuándo se han hecho las revisiones y qué usuario las ha hecho;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ES" sz="2400" dirty="0"/>
              <a:t>útil para el </a:t>
            </a:r>
            <a:r>
              <a:rPr lang="es-ES" altLang="es-ES" sz="2400" b="1" dirty="0">
                <a:solidFill>
                  <a:srgbClr val="663300"/>
                </a:solidFill>
              </a:rPr>
              <a:t>trabajo en equipo</a:t>
            </a:r>
            <a:r>
              <a:rPr lang="es-ES" altLang="es-ES" sz="2400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" sz="2400" dirty="0"/>
              <a:t>También </a:t>
            </a:r>
            <a:r>
              <a:rPr lang="es-ES" altLang="es-ES" sz="2400" b="1" dirty="0">
                <a:solidFill>
                  <a:srgbClr val="0000FF"/>
                </a:solidFill>
              </a:rPr>
              <a:t>comparar documentos</a:t>
            </a:r>
            <a:r>
              <a:rPr lang="es-ES" altLang="es-ES" sz="2400" dirty="0"/>
              <a:t> de manera similar a las revisiones (indicando las diferencias como inserciones y eliminaciones)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sobre la preparación de documentos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C2BC20-7849-45B3-A1D0-0C8B173FD8BA}" type="slidenum">
              <a:rPr lang="es-ES" smtClean="0"/>
              <a:pPr>
                <a:defRPr/>
              </a:pPr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6965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/>
              <a:t>Preparación de documentos </a:t>
            </a:r>
            <a:br>
              <a:rPr lang="es-ES" sz="3600" dirty="0"/>
            </a:br>
            <a:r>
              <a:rPr lang="es-ES" sz="3600" dirty="0"/>
              <a:t>con procesadores de texto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Destrezas clave tratadas</a:t>
            </a:r>
          </a:p>
          <a:p>
            <a:pPr lvl="1"/>
            <a:r>
              <a:rPr lang="es-ES" dirty="0"/>
              <a:t>Utilización de los estilos</a:t>
            </a:r>
          </a:p>
          <a:p>
            <a:pPr lvl="1"/>
            <a:r>
              <a:rPr lang="es-ES" dirty="0"/>
              <a:t>Estructuración de documentos</a:t>
            </a:r>
          </a:p>
          <a:p>
            <a:pPr lvl="1"/>
            <a:r>
              <a:rPr lang="es-ES" dirty="0"/>
              <a:t>Formato de página</a:t>
            </a:r>
          </a:p>
          <a:p>
            <a:pPr lvl="1"/>
            <a:r>
              <a:rPr lang="es-ES" dirty="0"/>
              <a:t>Uso de campos</a:t>
            </a:r>
          </a:p>
          <a:p>
            <a:pPr lvl="1"/>
            <a:r>
              <a:rPr lang="es-ES" dirty="0"/>
              <a:t>Control de revisiones y cambios</a:t>
            </a:r>
          </a:p>
          <a:p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sobre la preparación de documentos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C2BC20-7849-45B3-A1D0-0C8B173FD8BA}" type="slidenum">
              <a:rPr lang="es-ES" smtClean="0"/>
              <a:pPr>
                <a:defRPr/>
              </a:pPr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6929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DA61A2-009F-4F9F-8352-AFB48C3FEDF7}" type="slidenum">
              <a:rPr lang="es-ES" smtClean="0"/>
              <a:pPr/>
              <a:t>2</a:t>
            </a:fld>
            <a:endParaRPr lang="es-E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600" dirty="0"/>
              <a:t>Preparación de documentos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7533654" cy="4267200"/>
          </a:xfrm>
        </p:spPr>
        <p:txBody>
          <a:bodyPr/>
          <a:lstStyle/>
          <a:p>
            <a:pPr eaLnBrk="1" hangingPunct="1"/>
            <a:r>
              <a:rPr lang="es-ES" sz="2400" dirty="0"/>
              <a:t>Un documento debe estar bien estructurado y presentado de forma elegante y homogénea, para facilitar la lectura y para que los destinatarios capten la estructura, los aspectos destacables y la procedencia del mismo tanto por su contenido como por el formato empleado en cada una de sus partes y en el conjunto del documento.</a:t>
            </a:r>
          </a:p>
          <a:p>
            <a:pPr eaLnBrk="1" hangingPunct="1"/>
            <a:r>
              <a:rPr lang="es-ES" sz="2400" dirty="0"/>
              <a:t>El autor de un documento debe determinar su estructura y el aspecto que quiere dar a cada una de sus partes y al conjunto.</a:t>
            </a:r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sobre la preparación de documentos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Procesadores de texto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ES" dirty="0"/>
              <a:t>son programas que permiten introducir, almacenar, manipular e imprimir textos, facilitando además operaciones como dar formato, revisión ortográfica, inserción de gráficos y tablas.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C2BC20-7849-45B3-A1D0-0C8B173FD8BA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sobre la preparación de documentos</a:t>
            </a:r>
          </a:p>
        </p:txBody>
      </p:sp>
    </p:spTree>
    <p:extLst>
      <p:ext uri="{BB962C8B-B14F-4D97-AF65-F5344CB8AC3E}">
        <p14:creationId xmlns:p14="http://schemas.microsoft.com/office/powerpoint/2010/main" val="3849829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Procesadores de texto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Algunas destrezas clave</a:t>
            </a:r>
          </a:p>
          <a:p>
            <a:pPr lvl="1"/>
            <a:r>
              <a:rPr lang="es-ES" dirty="0"/>
              <a:t>Utilización de los estilos</a:t>
            </a:r>
          </a:p>
          <a:p>
            <a:pPr lvl="1"/>
            <a:r>
              <a:rPr lang="es-ES" dirty="0"/>
              <a:t>Estructuración de documentos</a:t>
            </a:r>
          </a:p>
          <a:p>
            <a:pPr lvl="1"/>
            <a:r>
              <a:rPr lang="es-ES" dirty="0"/>
              <a:t>Formato de página</a:t>
            </a:r>
          </a:p>
          <a:p>
            <a:pPr lvl="1"/>
            <a:r>
              <a:rPr lang="es-ES" dirty="0"/>
              <a:t>Uso de campos</a:t>
            </a:r>
          </a:p>
          <a:p>
            <a:pPr lvl="1"/>
            <a:r>
              <a:rPr lang="es-ES" dirty="0"/>
              <a:t>Control de revisiones y cambios</a:t>
            </a:r>
          </a:p>
          <a:p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sobre la preparación de documentos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C2BC20-7849-45B3-A1D0-0C8B173FD8BA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0178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dirty="0"/>
              <a:t>Formato de caracteres y párrafos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altLang="es-ES" sz="2800" b="1" dirty="0">
                <a:solidFill>
                  <a:srgbClr val="0000FF"/>
                </a:solidFill>
              </a:rPr>
              <a:t>Formato de caracteres:</a:t>
            </a:r>
            <a:r>
              <a:rPr lang="es-ES" altLang="es-ES" sz="2800" dirty="0"/>
              <a:t> elegir para cada carácter el tipo de fuente, el tamaño y los efectos	</a:t>
            </a:r>
            <a:r>
              <a:rPr lang="es-ES" altLang="es-ES" sz="2000" b="1" i="1" dirty="0">
                <a:solidFill>
                  <a:srgbClr val="A50021"/>
                </a:solidFill>
              </a:rPr>
              <a:t>(símbolos)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ES" sz="2800" b="1" dirty="0">
                <a:solidFill>
                  <a:srgbClr val="0000FF"/>
                </a:solidFill>
              </a:rPr>
              <a:t>Formato de párrafos:</a:t>
            </a:r>
            <a:r>
              <a:rPr lang="es-ES" altLang="es-ES" sz="2800" dirty="0"/>
              <a:t> determinar la alineación, la sangría, el espaciado y el control de líneas y saltos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ES" dirty="0"/>
              <a:t>un </a:t>
            </a:r>
            <a:r>
              <a:rPr lang="es-ES" altLang="es-ES" b="1" dirty="0">
                <a:solidFill>
                  <a:srgbClr val="008000"/>
                </a:solidFill>
              </a:rPr>
              <a:t>estilo</a:t>
            </a:r>
            <a:r>
              <a:rPr lang="es-ES" altLang="es-ES" dirty="0"/>
              <a:t> es una descripción del formato de un párrafo y de los caracteres que lo componen</a:t>
            </a:r>
          </a:p>
          <a:p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sobre la preparación de documentos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C2BC20-7849-45B3-A1D0-0C8B173FD8BA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2305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Utilización de los estilos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3528" y="1752600"/>
            <a:ext cx="8640960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altLang="es-ES" sz="2400" dirty="0"/>
              <a:t>Un </a:t>
            </a:r>
            <a:r>
              <a:rPr lang="es-ES" altLang="es-ES" sz="2400" b="1" dirty="0">
                <a:solidFill>
                  <a:srgbClr val="0000FF"/>
                </a:solidFill>
              </a:rPr>
              <a:t>estilo</a:t>
            </a:r>
            <a:r>
              <a:rPr lang="es-ES" altLang="es-ES" sz="2400" dirty="0"/>
              <a:t> es un formato de párrafo y de los caracteres que lo forman para ser aplicado a un conjunto de párrafos que deben tener el mismo aspecto.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s-ES" sz="2400" dirty="0"/>
              <a:t>El </a:t>
            </a:r>
            <a:r>
              <a:rPr lang="es-ES" altLang="es-ES" sz="2400" b="1" dirty="0"/>
              <a:t>uso de estilos</a:t>
            </a:r>
            <a:r>
              <a:rPr lang="es-ES" altLang="es-ES" sz="2400" dirty="0"/>
              <a:t> asegura el formato homogéneo de un documento, para mantener una uniformidad y ayudar a identificar diferentes elementos.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s-ES" sz="2400" dirty="0"/>
              <a:t>Los estilos por defecto son </a:t>
            </a:r>
            <a:r>
              <a:rPr lang="es-ES" altLang="es-ES" sz="2400" b="1" dirty="0">
                <a:solidFill>
                  <a:srgbClr val="008000"/>
                </a:solidFill>
              </a:rPr>
              <a:t>Normal</a:t>
            </a:r>
            <a:r>
              <a:rPr lang="es-ES" altLang="es-ES" sz="2400" dirty="0"/>
              <a:t>, </a:t>
            </a:r>
            <a:r>
              <a:rPr lang="es-ES" altLang="es-ES" sz="2400" b="1" dirty="0">
                <a:solidFill>
                  <a:srgbClr val="008000"/>
                </a:solidFill>
              </a:rPr>
              <a:t>Título 1</a:t>
            </a:r>
            <a:r>
              <a:rPr lang="es-ES" altLang="es-ES" sz="2400" dirty="0"/>
              <a:t>,</a:t>
            </a:r>
            <a:r>
              <a:rPr lang="es-ES" altLang="es-ES" sz="2400" b="1" dirty="0">
                <a:solidFill>
                  <a:srgbClr val="008000"/>
                </a:solidFill>
              </a:rPr>
              <a:t>2</a:t>
            </a:r>
            <a:r>
              <a:rPr lang="es-ES" altLang="es-ES" sz="2400" dirty="0"/>
              <a:t>y</a:t>
            </a:r>
            <a:r>
              <a:rPr lang="es-ES" altLang="es-ES" sz="2400" b="1" dirty="0">
                <a:solidFill>
                  <a:srgbClr val="008000"/>
                </a:solidFill>
              </a:rPr>
              <a:t>3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s-ES" sz="2400" dirty="0"/>
              <a:t>Se puede </a:t>
            </a:r>
            <a:r>
              <a:rPr lang="es-ES" altLang="es-ES" sz="2400" b="1" dirty="0"/>
              <a:t>modificar un estilo existente</a:t>
            </a:r>
            <a:r>
              <a:rPr lang="es-ES" altLang="es-ES" sz="2400" dirty="0"/>
              <a:t> y se puede </a:t>
            </a:r>
            <a:r>
              <a:rPr lang="es-ES" altLang="es-ES" sz="2400" b="1" dirty="0"/>
              <a:t>crear nuevos estilos</a:t>
            </a:r>
            <a:r>
              <a:rPr lang="es-ES" altLang="es-ES" sz="2400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s-ES" sz="2400" dirty="0"/>
              <a:t>El uso de estilos simplifica la modificación del formato de un conjunto de párrafos si se quiere.</a:t>
            </a:r>
          </a:p>
          <a:p>
            <a:pPr eaLnBrk="1" hangingPunct="1">
              <a:lnSpc>
                <a:spcPct val="80000"/>
              </a:lnSpc>
            </a:pPr>
            <a:r>
              <a:rPr lang="es-ES" altLang="es-ES" sz="2400" dirty="0"/>
              <a:t>El autor debe planificar los estilos que va a utilizar.</a:t>
            </a:r>
          </a:p>
          <a:p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sobre la preparación de documentos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C2BC20-7849-45B3-A1D0-0C8B173FD8BA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4974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/>
              <a:t>Estructuración de documentos (1)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es-ES" sz="2400" dirty="0"/>
              <a:t>Un documento debe organizarse en apartados y éstos pueden dividirse en </a:t>
            </a:r>
            <a:r>
              <a:rPr lang="es-ES" altLang="es-ES" sz="2400" dirty="0" err="1"/>
              <a:t>subapartados</a:t>
            </a:r>
            <a:r>
              <a:rPr lang="es-ES" altLang="es-ES" sz="2400" dirty="0"/>
              <a:t> (y sucesivamente) constituyéndose una estructura jerárquica.</a:t>
            </a:r>
          </a:p>
          <a:p>
            <a:pPr eaLnBrk="1" hangingPunct="1"/>
            <a:r>
              <a:rPr lang="es-ES" altLang="es-ES" sz="2400" dirty="0"/>
              <a:t>Esta </a:t>
            </a:r>
            <a:r>
              <a:rPr lang="es-ES" altLang="es-ES" sz="2400" b="1" dirty="0">
                <a:solidFill>
                  <a:srgbClr val="0000FF"/>
                </a:solidFill>
              </a:rPr>
              <a:t>estructura de niveles</a:t>
            </a:r>
            <a:r>
              <a:rPr lang="es-ES" altLang="es-ES" sz="2400" dirty="0"/>
              <a:t> debe indicarse en el documento marcando los </a:t>
            </a:r>
            <a:r>
              <a:rPr lang="es-ES" altLang="es-ES" sz="2400" b="1" dirty="0">
                <a:solidFill>
                  <a:srgbClr val="0000FF"/>
                </a:solidFill>
              </a:rPr>
              <a:t>títulos</a:t>
            </a:r>
            <a:r>
              <a:rPr lang="es-ES" altLang="es-ES" sz="2400" dirty="0"/>
              <a:t> del mismo con diferentes niveles.</a:t>
            </a:r>
          </a:p>
          <a:p>
            <a:pPr eaLnBrk="1" hangingPunct="1"/>
            <a:r>
              <a:rPr lang="es-ES" altLang="es-ES" sz="2400" dirty="0"/>
              <a:t>Al marcar un título de un nivel determinado se define un apartado de ese nivel que abarca hasta el siguiente título del mismo nivel. 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sobre la preparación de documentos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C2BC20-7849-45B3-A1D0-0C8B173FD8BA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9169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/>
              <a:t>Estructuración de documentos (2)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es-ES" sz="2800" dirty="0"/>
              <a:t>La estructuración de un documento en títulos y apartados de diferentes niveles permite:</a:t>
            </a:r>
          </a:p>
          <a:p>
            <a:pPr lvl="1" eaLnBrk="1" hangingPunct="1"/>
            <a:r>
              <a:rPr lang="es-ES" altLang="es-ES" sz="2400" dirty="0">
                <a:solidFill>
                  <a:srgbClr val="0000FF"/>
                </a:solidFill>
              </a:rPr>
              <a:t>Numerar automáticamente</a:t>
            </a:r>
            <a:r>
              <a:rPr lang="es-ES" altLang="es-ES" sz="2400" dirty="0"/>
              <a:t> los títulos</a:t>
            </a:r>
          </a:p>
          <a:p>
            <a:pPr lvl="1" eaLnBrk="1" hangingPunct="1"/>
            <a:r>
              <a:rPr lang="es-ES" altLang="es-ES" sz="2400" dirty="0"/>
              <a:t>Visualizar y moverse a través de la estructura mediante el </a:t>
            </a:r>
            <a:r>
              <a:rPr lang="es-ES" altLang="es-ES" sz="2400" b="1" dirty="0">
                <a:solidFill>
                  <a:srgbClr val="0000FF"/>
                </a:solidFill>
              </a:rPr>
              <a:t>Mapa del documento</a:t>
            </a:r>
          </a:p>
          <a:p>
            <a:pPr lvl="1" eaLnBrk="1" hangingPunct="1"/>
            <a:r>
              <a:rPr lang="es-ES" altLang="es-ES" sz="2400" dirty="0"/>
              <a:t>Gestionar y modificar la estructura de un documento mediante la vista de </a:t>
            </a:r>
            <a:r>
              <a:rPr lang="es-ES" altLang="es-ES" sz="2400" b="1" dirty="0">
                <a:solidFill>
                  <a:srgbClr val="0000FF"/>
                </a:solidFill>
              </a:rPr>
              <a:t>Esquema</a:t>
            </a:r>
          </a:p>
          <a:p>
            <a:pPr lvl="1" eaLnBrk="1" hangingPunct="1"/>
            <a:r>
              <a:rPr lang="es-ES" altLang="es-ES" sz="2400" dirty="0"/>
              <a:t>Introducir un índice o </a:t>
            </a:r>
            <a:r>
              <a:rPr lang="es-ES" altLang="es-ES" sz="2400" b="1" dirty="0">
                <a:solidFill>
                  <a:srgbClr val="0000FF"/>
                </a:solidFill>
              </a:rPr>
              <a:t>Tabla de contenidos</a:t>
            </a: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sobre la preparación de documentos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C2BC20-7849-45B3-A1D0-0C8B173FD8BA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5211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Formato de páginas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altLang="es-ES" sz="2400" b="1" dirty="0">
                <a:solidFill>
                  <a:srgbClr val="0000FF"/>
                </a:solidFill>
              </a:rPr>
              <a:t>Formato de página:</a:t>
            </a:r>
            <a:r>
              <a:rPr lang="es-ES" altLang="es-ES" sz="2400" dirty="0"/>
              <a:t> permite configurar el 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ES" sz="2400" dirty="0"/>
              <a:t>tamaño y orientación, márgenes, 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ES" sz="2400" b="1" dirty="0">
                <a:solidFill>
                  <a:srgbClr val="0070C0"/>
                </a:solidFill>
              </a:rPr>
              <a:t>cabeceras</a:t>
            </a:r>
            <a:r>
              <a:rPr lang="es-ES" altLang="es-ES" sz="2400" dirty="0"/>
              <a:t> y </a:t>
            </a:r>
            <a:r>
              <a:rPr lang="es-ES" altLang="es-ES" sz="2400" b="1" dirty="0">
                <a:solidFill>
                  <a:srgbClr val="0070C0"/>
                </a:solidFill>
              </a:rPr>
              <a:t>pies de página</a:t>
            </a:r>
            <a:r>
              <a:rPr lang="es-ES" altLang="es-ES" sz="2400" dirty="0"/>
              <a:t> para identificar los documentos </a:t>
            </a:r>
            <a:br>
              <a:rPr lang="es-ES" altLang="es-ES" sz="2400" dirty="0"/>
            </a:br>
            <a:r>
              <a:rPr lang="es-ES" altLang="es-ES" sz="2400" dirty="0"/>
              <a:t>y numerar las páginas</a:t>
            </a:r>
          </a:p>
          <a:p>
            <a:pPr eaLnBrk="1" hangingPunct="1">
              <a:lnSpc>
                <a:spcPct val="90000"/>
              </a:lnSpc>
            </a:pPr>
            <a:endParaRPr lang="es-ES" altLang="es-ES" sz="2400" dirty="0"/>
          </a:p>
          <a:p>
            <a:pPr eaLnBrk="1" hangingPunct="1">
              <a:lnSpc>
                <a:spcPct val="90000"/>
              </a:lnSpc>
            </a:pPr>
            <a:r>
              <a:rPr lang="es-ES" altLang="es-ES" sz="2400" dirty="0"/>
              <a:t>Un documento se puede dividir en secciones (mediante </a:t>
            </a:r>
            <a:r>
              <a:rPr lang="es-ES" altLang="es-ES" sz="2400" b="1" dirty="0">
                <a:solidFill>
                  <a:srgbClr val="008000"/>
                </a:solidFill>
              </a:rPr>
              <a:t>saltos de sección</a:t>
            </a:r>
            <a:r>
              <a:rPr lang="es-ES" altLang="es-ES" sz="2400" dirty="0"/>
              <a:t>), que se crean para poder tener una sección con un formato de página y otra (o otras) con un formato de página diferente (</a:t>
            </a:r>
            <a:r>
              <a:rPr lang="es-ES" altLang="es-ES" sz="2400" dirty="0" err="1"/>
              <a:t>p.e</a:t>
            </a:r>
            <a:r>
              <a:rPr lang="es-ES" altLang="es-ES" sz="2400" dirty="0"/>
              <a:t>. con un pie de página diferente).</a:t>
            </a:r>
          </a:p>
          <a:p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sobre la preparación de documentos</a:t>
            </a:r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C2BC20-7849-45B3-A1D0-0C8B173FD8BA}" type="slidenum">
              <a:rPr lang="es-ES" smtClean="0"/>
              <a:pPr>
                <a:defRPr/>
              </a:pPr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6222095"/>
      </p:ext>
    </p:extLst>
  </p:cSld>
  <p:clrMapOvr>
    <a:masterClrMapping/>
  </p:clrMapOvr>
</p:sld>
</file>

<file path=ppt/theme/theme1.xml><?xml version="1.0" encoding="utf-8"?>
<a:theme xmlns:a="http://schemas.openxmlformats.org/drawingml/2006/main" name="Perfil">
  <a:themeElements>
    <a:clrScheme name="Per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er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5133</TotalTime>
  <Words>795</Words>
  <Application>Microsoft Office PowerPoint</Application>
  <PresentationFormat>Presentación en pantalla (4:3)</PresentationFormat>
  <Paragraphs>80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Verdana</vt:lpstr>
      <vt:lpstr>Wingdings</vt:lpstr>
      <vt:lpstr>Perfil</vt:lpstr>
      <vt:lpstr>Presentación de PowerPoint</vt:lpstr>
      <vt:lpstr>Preparación de documentos</vt:lpstr>
      <vt:lpstr>Procesadores de texto</vt:lpstr>
      <vt:lpstr>Procesadores de texto</vt:lpstr>
      <vt:lpstr>Formato de caracteres y párrafos</vt:lpstr>
      <vt:lpstr>Utilización de los estilos</vt:lpstr>
      <vt:lpstr>Estructuración de documentos (1)</vt:lpstr>
      <vt:lpstr>Estructuración de documentos (2)</vt:lpstr>
      <vt:lpstr>Formato de páginas</vt:lpstr>
      <vt:lpstr>Uso de campos</vt:lpstr>
      <vt:lpstr>Control de revisiones y cambios</vt:lpstr>
      <vt:lpstr>Preparación de documentos  con procesadores de texto</vt:lpstr>
    </vt:vector>
  </TitlesOfParts>
  <Company>quimicas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ISU_Tema 2</dc:title>
  <dc:creator>tonomar</dc:creator>
  <cp:lastModifiedBy>Vicente Cerveron Lleo</cp:lastModifiedBy>
  <cp:revision>231</cp:revision>
  <cp:lastPrinted>2017-09-21T12:00:46Z</cp:lastPrinted>
  <dcterms:created xsi:type="dcterms:W3CDTF">2010-07-21T15:47:32Z</dcterms:created>
  <dcterms:modified xsi:type="dcterms:W3CDTF">2022-03-07T09:34:52Z</dcterms:modified>
</cp:coreProperties>
</file>