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4"/>
  </p:sldMasterIdLst>
  <p:notesMasterIdLst>
    <p:notesMasterId r:id="rId15"/>
  </p:notesMasterIdLst>
  <p:sldIdLst>
    <p:sldId id="256" r:id="rId5"/>
    <p:sldId id="257" r:id="rId6"/>
    <p:sldId id="258" r:id="rId7"/>
    <p:sldId id="261" r:id="rId8"/>
    <p:sldId id="262" r:id="rId9"/>
    <p:sldId id="259" r:id="rId10"/>
    <p:sldId id="260" r:id="rId11"/>
    <p:sldId id="263" r:id="rId12"/>
    <p:sldId id="264" r:id="rId13"/>
    <p:sldId id="265" r:id="rId14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0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BA96D2-171C-4D95-B321-7E253B24E56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86E1354-9C4E-4DD5-BA7E-0C80458C17AF}">
      <dgm:prSet/>
      <dgm:spPr/>
      <dgm:t>
        <a:bodyPr/>
        <a:lstStyle/>
        <a:p>
          <a:pPr rtl="0"/>
          <a:r>
            <a:rPr lang="es-ES" smtClean="0"/>
            <a:t>Tema 1: La Economía como Ciencia Social</a:t>
          </a:r>
          <a:endParaRPr lang="es-ES"/>
        </a:p>
      </dgm:t>
    </dgm:pt>
    <dgm:pt modelId="{104F9194-772A-4B97-A894-CEBCDFEF89FC}" type="parTrans" cxnId="{2FC54D4E-D556-41E8-865B-2BBCAA19486F}">
      <dgm:prSet/>
      <dgm:spPr/>
      <dgm:t>
        <a:bodyPr/>
        <a:lstStyle/>
        <a:p>
          <a:endParaRPr lang="es-ES"/>
        </a:p>
      </dgm:t>
    </dgm:pt>
    <dgm:pt modelId="{08A60C75-C7FB-4B1F-8C69-318B0D5E2BA6}" type="sibTrans" cxnId="{2FC54D4E-D556-41E8-865B-2BBCAA19486F}">
      <dgm:prSet/>
      <dgm:spPr/>
      <dgm:t>
        <a:bodyPr/>
        <a:lstStyle/>
        <a:p>
          <a:endParaRPr lang="es-ES"/>
        </a:p>
      </dgm:t>
    </dgm:pt>
    <dgm:pt modelId="{0D281634-2F67-4382-A6CA-CEB6DE6CF888}">
      <dgm:prSet/>
      <dgm:spPr/>
      <dgm:t>
        <a:bodyPr/>
        <a:lstStyle/>
        <a:p>
          <a:pPr rtl="0"/>
          <a:r>
            <a:rPr lang="es-ES" smtClean="0"/>
            <a:t>DEFINICIÓN DE ECONOMÍA</a:t>
          </a:r>
          <a:endParaRPr lang="es-ES"/>
        </a:p>
      </dgm:t>
    </dgm:pt>
    <dgm:pt modelId="{196D834D-4BCD-4885-B6A3-51DBD696337B}" type="parTrans" cxnId="{526B1845-8EAB-4DEC-B621-0EA5B0F42136}">
      <dgm:prSet/>
      <dgm:spPr/>
      <dgm:t>
        <a:bodyPr/>
        <a:lstStyle/>
        <a:p>
          <a:endParaRPr lang="es-ES"/>
        </a:p>
      </dgm:t>
    </dgm:pt>
    <dgm:pt modelId="{F6E2AF9E-4756-4366-8E9E-F645C4D80EC1}" type="sibTrans" cxnId="{526B1845-8EAB-4DEC-B621-0EA5B0F42136}">
      <dgm:prSet/>
      <dgm:spPr/>
      <dgm:t>
        <a:bodyPr/>
        <a:lstStyle/>
        <a:p>
          <a:endParaRPr lang="es-ES"/>
        </a:p>
      </dgm:t>
    </dgm:pt>
    <dgm:pt modelId="{C9295D20-CB25-4FAC-9813-338E0BA4DE6E}">
      <dgm:prSet/>
      <dgm:spPr/>
      <dgm:t>
        <a:bodyPr/>
        <a:lstStyle/>
        <a:p>
          <a:pPr rtl="0"/>
          <a:r>
            <a:rPr lang="es-ES" smtClean="0"/>
            <a:t>LAS PARTES DE LA CIENCIA ECONÓMICA</a:t>
          </a:r>
          <a:endParaRPr lang="es-ES"/>
        </a:p>
      </dgm:t>
    </dgm:pt>
    <dgm:pt modelId="{EA258959-B8FF-4015-B0C5-1E13B18F8791}" type="parTrans" cxnId="{361E5AF9-3307-4CED-AE29-814595045325}">
      <dgm:prSet/>
      <dgm:spPr/>
      <dgm:t>
        <a:bodyPr/>
        <a:lstStyle/>
        <a:p>
          <a:endParaRPr lang="es-ES"/>
        </a:p>
      </dgm:t>
    </dgm:pt>
    <dgm:pt modelId="{B1BD7AC1-C03A-4298-936E-0C9EAC06C3C4}" type="sibTrans" cxnId="{361E5AF9-3307-4CED-AE29-814595045325}">
      <dgm:prSet/>
      <dgm:spPr/>
      <dgm:t>
        <a:bodyPr/>
        <a:lstStyle/>
        <a:p>
          <a:endParaRPr lang="es-ES"/>
        </a:p>
      </dgm:t>
    </dgm:pt>
    <dgm:pt modelId="{3A9F83DE-BC91-4BFC-81B5-9D2E5B4A73FD}">
      <dgm:prSet/>
      <dgm:spPr/>
      <dgm:t>
        <a:bodyPr/>
        <a:lstStyle/>
        <a:p>
          <a:pPr rtl="0"/>
          <a:r>
            <a:rPr lang="es-ES" smtClean="0"/>
            <a:t>VENTAJAS E INCONVENIENTES DE LA CIENCIA ECONÓMICA</a:t>
          </a:r>
          <a:endParaRPr lang="es-ES"/>
        </a:p>
      </dgm:t>
    </dgm:pt>
    <dgm:pt modelId="{D3884B3C-EB27-4616-A8C9-ECE7BD253164}" type="parTrans" cxnId="{1E03B282-B997-4909-8B06-6088956A38AD}">
      <dgm:prSet/>
      <dgm:spPr/>
      <dgm:t>
        <a:bodyPr/>
        <a:lstStyle/>
        <a:p>
          <a:endParaRPr lang="es-ES"/>
        </a:p>
      </dgm:t>
    </dgm:pt>
    <dgm:pt modelId="{85DC2A8C-AF83-4B11-B94B-34A73EA0B91A}" type="sibTrans" cxnId="{1E03B282-B997-4909-8B06-6088956A38AD}">
      <dgm:prSet/>
      <dgm:spPr/>
      <dgm:t>
        <a:bodyPr/>
        <a:lstStyle/>
        <a:p>
          <a:endParaRPr lang="es-ES"/>
        </a:p>
      </dgm:t>
    </dgm:pt>
    <dgm:pt modelId="{E03C0DF3-B278-45D9-A0A7-112133FAB24B}">
      <dgm:prSet/>
      <dgm:spPr/>
      <dgm:t>
        <a:bodyPr/>
        <a:lstStyle/>
        <a:p>
          <a:pPr rtl="0"/>
          <a:r>
            <a:rPr lang="es-ES" smtClean="0"/>
            <a:t>LOS AGENTES ECONÓMICOS EN EL FLUJO CIRCULAR DE LA RENTA</a:t>
          </a:r>
          <a:endParaRPr lang="es-ES"/>
        </a:p>
      </dgm:t>
    </dgm:pt>
    <dgm:pt modelId="{9E162AF8-CBAF-402D-9A71-5932AA4AC777}" type="parTrans" cxnId="{765FFBD2-513A-4DCA-8184-CF5B6B833012}">
      <dgm:prSet/>
      <dgm:spPr/>
      <dgm:t>
        <a:bodyPr/>
        <a:lstStyle/>
        <a:p>
          <a:endParaRPr lang="es-ES"/>
        </a:p>
      </dgm:t>
    </dgm:pt>
    <dgm:pt modelId="{4B9FC8CB-28D3-49E9-BA51-5653AFC77A56}" type="sibTrans" cxnId="{765FFBD2-513A-4DCA-8184-CF5B6B833012}">
      <dgm:prSet/>
      <dgm:spPr/>
      <dgm:t>
        <a:bodyPr/>
        <a:lstStyle/>
        <a:p>
          <a:endParaRPr lang="es-ES"/>
        </a:p>
      </dgm:t>
    </dgm:pt>
    <dgm:pt modelId="{CB20188C-AFFE-4694-B4DC-A7D6A43AC260}">
      <dgm:prSet/>
      <dgm:spPr/>
      <dgm:t>
        <a:bodyPr/>
        <a:lstStyle/>
        <a:p>
          <a:pPr rtl="0"/>
          <a:r>
            <a:rPr lang="es-ES" dirty="0" smtClean="0"/>
            <a:t>LOS PROBLEMAS ECONÓMICOS</a:t>
          </a:r>
          <a:endParaRPr lang="es-ES" dirty="0"/>
        </a:p>
      </dgm:t>
    </dgm:pt>
    <dgm:pt modelId="{07EF6FA4-BDDB-4F3E-AE0F-9B7812EC94F5}" type="parTrans" cxnId="{B42A6A68-4D59-45B1-87E5-8EDF1D10F0AA}">
      <dgm:prSet/>
      <dgm:spPr/>
      <dgm:t>
        <a:bodyPr/>
        <a:lstStyle/>
        <a:p>
          <a:endParaRPr lang="es-ES"/>
        </a:p>
      </dgm:t>
    </dgm:pt>
    <dgm:pt modelId="{F2A69C4F-00BB-40B3-A20E-54C50CDF3ED6}" type="sibTrans" cxnId="{B42A6A68-4D59-45B1-87E5-8EDF1D10F0AA}">
      <dgm:prSet/>
      <dgm:spPr/>
      <dgm:t>
        <a:bodyPr/>
        <a:lstStyle/>
        <a:p>
          <a:endParaRPr lang="es-ES"/>
        </a:p>
      </dgm:t>
    </dgm:pt>
    <dgm:pt modelId="{EA146146-84A2-4D47-97B7-40C2596A7D9D}">
      <dgm:prSet/>
      <dgm:spPr/>
      <dgm:t>
        <a:bodyPr/>
        <a:lstStyle/>
        <a:p>
          <a:pPr rtl="0"/>
          <a:r>
            <a:rPr lang="es-ES" dirty="0" smtClean="0"/>
            <a:t>MERCADO Y PRECIO </a:t>
          </a:r>
          <a:endParaRPr lang="es-ES" dirty="0"/>
        </a:p>
      </dgm:t>
    </dgm:pt>
    <dgm:pt modelId="{93301D15-93FB-44CB-B51C-7E01408BEFA9}" type="parTrans" cxnId="{41664B6B-03F0-4635-8CD3-57994E7B3FC0}">
      <dgm:prSet/>
      <dgm:spPr/>
      <dgm:t>
        <a:bodyPr/>
        <a:lstStyle/>
        <a:p>
          <a:endParaRPr lang="es-ES"/>
        </a:p>
      </dgm:t>
    </dgm:pt>
    <dgm:pt modelId="{C8A09A29-6E2E-4DF4-8355-0623EBA475C1}" type="sibTrans" cxnId="{41664B6B-03F0-4635-8CD3-57994E7B3FC0}">
      <dgm:prSet/>
      <dgm:spPr/>
      <dgm:t>
        <a:bodyPr/>
        <a:lstStyle/>
        <a:p>
          <a:endParaRPr lang="es-ES"/>
        </a:p>
      </dgm:t>
    </dgm:pt>
    <dgm:pt modelId="{33670D24-F7BD-493F-98E6-4C7CCBE1AE1F}" type="pres">
      <dgm:prSet presAssocID="{74BA96D2-171C-4D95-B321-7E253B24E56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7C47A33-03FB-4CAA-A9DB-90115DBCBCE1}" type="pres">
      <dgm:prSet presAssocID="{D86E1354-9C4E-4DD5-BA7E-0C80458C17AF}" presName="circ1TxSh" presStyleLbl="vennNode1" presStyleIdx="0" presStyleCnt="1"/>
      <dgm:spPr/>
      <dgm:t>
        <a:bodyPr/>
        <a:lstStyle/>
        <a:p>
          <a:endParaRPr lang="es-ES"/>
        </a:p>
      </dgm:t>
    </dgm:pt>
  </dgm:ptLst>
  <dgm:cxnLst>
    <dgm:cxn modelId="{526B1845-8EAB-4DEC-B621-0EA5B0F42136}" srcId="{D86E1354-9C4E-4DD5-BA7E-0C80458C17AF}" destId="{0D281634-2F67-4382-A6CA-CEB6DE6CF888}" srcOrd="0" destOrd="0" parTransId="{196D834D-4BCD-4885-B6A3-51DBD696337B}" sibTransId="{F6E2AF9E-4756-4366-8E9E-F645C4D80EC1}"/>
    <dgm:cxn modelId="{1E03B282-B997-4909-8B06-6088956A38AD}" srcId="{D86E1354-9C4E-4DD5-BA7E-0C80458C17AF}" destId="{3A9F83DE-BC91-4BFC-81B5-9D2E5B4A73FD}" srcOrd="2" destOrd="0" parTransId="{D3884B3C-EB27-4616-A8C9-ECE7BD253164}" sibTransId="{85DC2A8C-AF83-4B11-B94B-34A73EA0B91A}"/>
    <dgm:cxn modelId="{A0AE6645-7DFF-4A83-BDBC-1204274E8B62}" type="presOf" srcId="{3A9F83DE-BC91-4BFC-81B5-9D2E5B4A73FD}" destId="{E7C47A33-03FB-4CAA-A9DB-90115DBCBCE1}" srcOrd="0" destOrd="3" presId="urn:microsoft.com/office/officeart/2005/8/layout/venn1"/>
    <dgm:cxn modelId="{361E5AF9-3307-4CED-AE29-814595045325}" srcId="{D86E1354-9C4E-4DD5-BA7E-0C80458C17AF}" destId="{C9295D20-CB25-4FAC-9813-338E0BA4DE6E}" srcOrd="1" destOrd="0" parTransId="{EA258959-B8FF-4015-B0C5-1E13B18F8791}" sibTransId="{B1BD7AC1-C03A-4298-936E-0C9EAC06C3C4}"/>
    <dgm:cxn modelId="{765FFBD2-513A-4DCA-8184-CF5B6B833012}" srcId="{D86E1354-9C4E-4DD5-BA7E-0C80458C17AF}" destId="{E03C0DF3-B278-45D9-A0A7-112133FAB24B}" srcOrd="3" destOrd="0" parTransId="{9E162AF8-CBAF-402D-9A71-5932AA4AC777}" sibTransId="{4B9FC8CB-28D3-49E9-BA51-5653AFC77A56}"/>
    <dgm:cxn modelId="{E368A35E-3C70-4547-BCEC-93396952336F}" type="presOf" srcId="{D86E1354-9C4E-4DD5-BA7E-0C80458C17AF}" destId="{E7C47A33-03FB-4CAA-A9DB-90115DBCBCE1}" srcOrd="0" destOrd="0" presId="urn:microsoft.com/office/officeart/2005/8/layout/venn1"/>
    <dgm:cxn modelId="{B6B0A6C7-D03F-4369-A948-18778EF6A6BD}" type="presOf" srcId="{C9295D20-CB25-4FAC-9813-338E0BA4DE6E}" destId="{E7C47A33-03FB-4CAA-A9DB-90115DBCBCE1}" srcOrd="0" destOrd="2" presId="urn:microsoft.com/office/officeart/2005/8/layout/venn1"/>
    <dgm:cxn modelId="{41664B6B-03F0-4635-8CD3-57994E7B3FC0}" srcId="{D86E1354-9C4E-4DD5-BA7E-0C80458C17AF}" destId="{EA146146-84A2-4D47-97B7-40C2596A7D9D}" srcOrd="5" destOrd="0" parTransId="{93301D15-93FB-44CB-B51C-7E01408BEFA9}" sibTransId="{C8A09A29-6E2E-4DF4-8355-0623EBA475C1}"/>
    <dgm:cxn modelId="{2FC54D4E-D556-41E8-865B-2BBCAA19486F}" srcId="{74BA96D2-171C-4D95-B321-7E253B24E562}" destId="{D86E1354-9C4E-4DD5-BA7E-0C80458C17AF}" srcOrd="0" destOrd="0" parTransId="{104F9194-772A-4B97-A894-CEBCDFEF89FC}" sibTransId="{08A60C75-C7FB-4B1F-8C69-318B0D5E2BA6}"/>
    <dgm:cxn modelId="{B42A6A68-4D59-45B1-87E5-8EDF1D10F0AA}" srcId="{D86E1354-9C4E-4DD5-BA7E-0C80458C17AF}" destId="{CB20188C-AFFE-4694-B4DC-A7D6A43AC260}" srcOrd="4" destOrd="0" parTransId="{07EF6FA4-BDDB-4F3E-AE0F-9B7812EC94F5}" sibTransId="{F2A69C4F-00BB-40B3-A20E-54C50CDF3ED6}"/>
    <dgm:cxn modelId="{886723EC-22B0-494B-8325-59F8EFEEE8F3}" type="presOf" srcId="{CB20188C-AFFE-4694-B4DC-A7D6A43AC260}" destId="{E7C47A33-03FB-4CAA-A9DB-90115DBCBCE1}" srcOrd="0" destOrd="5" presId="urn:microsoft.com/office/officeart/2005/8/layout/venn1"/>
    <dgm:cxn modelId="{1CECAC2E-A5C7-4686-8540-E04A1BB68817}" type="presOf" srcId="{EA146146-84A2-4D47-97B7-40C2596A7D9D}" destId="{E7C47A33-03FB-4CAA-A9DB-90115DBCBCE1}" srcOrd="0" destOrd="6" presId="urn:microsoft.com/office/officeart/2005/8/layout/venn1"/>
    <dgm:cxn modelId="{9DE3E407-1FD1-4A43-8B20-4ACB76E27BF7}" type="presOf" srcId="{74BA96D2-171C-4D95-B321-7E253B24E562}" destId="{33670D24-F7BD-493F-98E6-4C7CCBE1AE1F}" srcOrd="0" destOrd="0" presId="urn:microsoft.com/office/officeart/2005/8/layout/venn1"/>
    <dgm:cxn modelId="{6B83C8A5-ECCE-4263-85B6-D7055481A6F1}" type="presOf" srcId="{0D281634-2F67-4382-A6CA-CEB6DE6CF888}" destId="{E7C47A33-03FB-4CAA-A9DB-90115DBCBCE1}" srcOrd="0" destOrd="1" presId="urn:microsoft.com/office/officeart/2005/8/layout/venn1"/>
    <dgm:cxn modelId="{E23CBDAD-CF77-4F00-B5C4-7CF4012D97F8}" type="presOf" srcId="{E03C0DF3-B278-45D9-A0A7-112133FAB24B}" destId="{E7C47A33-03FB-4CAA-A9DB-90115DBCBCE1}" srcOrd="0" destOrd="4" presId="urn:microsoft.com/office/officeart/2005/8/layout/venn1"/>
    <dgm:cxn modelId="{8FC7A015-0FE5-45BE-B412-FA729F75DE65}" type="presParOf" srcId="{33670D24-F7BD-493F-98E6-4C7CCBE1AE1F}" destId="{E7C47A33-03FB-4CAA-A9DB-90115DBCBCE1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CD3BEF-AD56-4FA9-A2E1-F0E0AE145AAD}" type="doc">
      <dgm:prSet loTypeId="urn:microsoft.com/office/officeart/2005/8/layout/cycle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97D413D5-D1BC-4BAD-87BF-0BF998054254}">
      <dgm:prSet phldrT="[Texto]" custT="1"/>
      <dgm:spPr/>
      <dgm:t>
        <a:bodyPr/>
        <a:lstStyle/>
        <a:p>
          <a:r>
            <a:rPr lang="es-ES" sz="1600" b="1" dirty="0" smtClean="0"/>
            <a:t>1. La Ciencia de la Elección</a:t>
          </a:r>
          <a:endParaRPr lang="es-ES" sz="1600" b="1" dirty="0"/>
        </a:p>
      </dgm:t>
    </dgm:pt>
    <dgm:pt modelId="{9F074B07-E1D5-44BF-99F4-439BB8D31A47}" type="parTrans" cxnId="{75E4B274-30B3-466D-8A9E-A929EC2E416D}">
      <dgm:prSet/>
      <dgm:spPr/>
      <dgm:t>
        <a:bodyPr/>
        <a:lstStyle/>
        <a:p>
          <a:endParaRPr lang="es-ES"/>
        </a:p>
      </dgm:t>
    </dgm:pt>
    <dgm:pt modelId="{0B096898-EFAF-4FC6-B220-5B4F4FFD9334}" type="sibTrans" cxnId="{75E4B274-30B3-466D-8A9E-A929EC2E416D}">
      <dgm:prSet/>
      <dgm:spPr/>
      <dgm:t>
        <a:bodyPr/>
        <a:lstStyle/>
        <a:p>
          <a:endParaRPr lang="es-ES"/>
        </a:p>
      </dgm:t>
    </dgm:pt>
    <dgm:pt modelId="{DD2D66FF-3831-42E2-9B32-FFA05625CD43}">
      <dgm:prSet phldrT="[Texto]" custT="1"/>
      <dgm:spPr/>
      <dgm:t>
        <a:bodyPr/>
        <a:lstStyle/>
        <a:p>
          <a:r>
            <a:rPr lang="es-ES" sz="1600" b="1" dirty="0" smtClean="0"/>
            <a:t>2. El sistema  en que una sociedad gestiona sus recursos</a:t>
          </a:r>
          <a:endParaRPr lang="es-ES" sz="1600" b="1" dirty="0"/>
        </a:p>
      </dgm:t>
    </dgm:pt>
    <dgm:pt modelId="{E8DD37C0-1A34-4F6F-9791-B1D513727E68}" type="parTrans" cxnId="{887C3237-0CED-4456-B9ED-7EAC7FF4E6B8}">
      <dgm:prSet/>
      <dgm:spPr/>
      <dgm:t>
        <a:bodyPr/>
        <a:lstStyle/>
        <a:p>
          <a:endParaRPr lang="es-ES"/>
        </a:p>
      </dgm:t>
    </dgm:pt>
    <dgm:pt modelId="{E444B5ED-8AE2-4E1E-AAC1-A536866B718D}" type="sibTrans" cxnId="{887C3237-0CED-4456-B9ED-7EAC7FF4E6B8}">
      <dgm:prSet/>
      <dgm:spPr/>
      <dgm:t>
        <a:bodyPr/>
        <a:lstStyle/>
        <a:p>
          <a:endParaRPr lang="es-ES"/>
        </a:p>
      </dgm:t>
    </dgm:pt>
    <dgm:pt modelId="{23658FBD-A824-4A03-B870-9184A421EAAB}">
      <dgm:prSet phldrT="[Texto]" custT="1"/>
      <dgm:spPr/>
      <dgm:t>
        <a:bodyPr/>
        <a:lstStyle/>
        <a:p>
          <a:r>
            <a:rPr lang="es-ES" sz="1600" b="1" dirty="0" smtClean="0"/>
            <a:t>3. La ciencia que estudia los procesos de producción, intercambio, distribución y consumo de bienes</a:t>
          </a:r>
          <a:endParaRPr lang="es-ES" sz="1600" b="1" dirty="0"/>
        </a:p>
      </dgm:t>
    </dgm:pt>
    <dgm:pt modelId="{D4B4BF23-96CC-4FA2-9881-07FB64526FF8}" type="parTrans" cxnId="{22D54800-949D-4282-BC0A-ACAC9040FBE1}">
      <dgm:prSet/>
      <dgm:spPr/>
      <dgm:t>
        <a:bodyPr/>
        <a:lstStyle/>
        <a:p>
          <a:endParaRPr lang="es-ES"/>
        </a:p>
      </dgm:t>
    </dgm:pt>
    <dgm:pt modelId="{E865A81C-1F89-43A3-B9A0-12E6F8972B2C}" type="sibTrans" cxnId="{22D54800-949D-4282-BC0A-ACAC9040FBE1}">
      <dgm:prSet/>
      <dgm:spPr/>
      <dgm:t>
        <a:bodyPr/>
        <a:lstStyle/>
        <a:p>
          <a:endParaRPr lang="es-ES"/>
        </a:p>
      </dgm:t>
    </dgm:pt>
    <dgm:pt modelId="{2BFAFB1B-FBF3-456A-BE72-1FD44C50FC5D}">
      <dgm:prSet phldrT="[Texto]" custT="1"/>
      <dgm:spPr/>
      <dgm:t>
        <a:bodyPr/>
        <a:lstStyle/>
        <a:p>
          <a:r>
            <a:rPr lang="es-ES" sz="1600" b="1" i="0" dirty="0" smtClean="0"/>
            <a:t>(de </a:t>
          </a:r>
          <a:r>
            <a:rPr lang="es-ES" sz="1600" b="1" i="0" dirty="0" err="1" smtClean="0"/>
            <a:t>οἶκος</a:t>
          </a:r>
          <a:r>
            <a:rPr lang="es-ES" sz="1600" b="1" i="0" dirty="0" smtClean="0"/>
            <a:t>, "casa" en el sentido de patrimonio, y </a:t>
          </a:r>
          <a:r>
            <a:rPr lang="es-ES" sz="1600" b="1" i="0" dirty="0" err="1" smtClean="0"/>
            <a:t>νέμω</a:t>
          </a:r>
          <a:r>
            <a:rPr lang="es-ES" sz="1600" b="1" i="0" dirty="0" smtClean="0"/>
            <a:t>, "administrar</a:t>
          </a:r>
          <a:r>
            <a:rPr lang="es-ES" sz="1600" b="0" i="0" dirty="0" smtClean="0"/>
            <a:t>") </a:t>
          </a:r>
          <a:endParaRPr lang="es-ES" sz="1600" dirty="0"/>
        </a:p>
      </dgm:t>
    </dgm:pt>
    <dgm:pt modelId="{1C7F9A3A-BF76-4724-8F30-5731490BCB50}" type="parTrans" cxnId="{ABA94C17-970B-4687-9D5F-E5750B19E249}">
      <dgm:prSet/>
      <dgm:spPr/>
      <dgm:t>
        <a:bodyPr/>
        <a:lstStyle/>
        <a:p>
          <a:endParaRPr lang="es-ES"/>
        </a:p>
      </dgm:t>
    </dgm:pt>
    <dgm:pt modelId="{281A2688-F553-4C7A-ABE1-42BAECC8C552}" type="sibTrans" cxnId="{ABA94C17-970B-4687-9D5F-E5750B19E249}">
      <dgm:prSet/>
      <dgm:spPr/>
      <dgm:t>
        <a:bodyPr/>
        <a:lstStyle/>
        <a:p>
          <a:endParaRPr lang="es-ES"/>
        </a:p>
      </dgm:t>
    </dgm:pt>
    <dgm:pt modelId="{6CD5BAC1-24EA-4545-951B-77751B5AF13E}" type="pres">
      <dgm:prSet presAssocID="{E4CD3BEF-AD56-4FA9-A2E1-F0E0AE145AA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B41D2EF-4C9A-43BF-8837-9D54886556A0}" type="pres">
      <dgm:prSet presAssocID="{E4CD3BEF-AD56-4FA9-A2E1-F0E0AE145AAD}" presName="children" presStyleCnt="0"/>
      <dgm:spPr/>
    </dgm:pt>
    <dgm:pt modelId="{F362B2F9-55AC-4CD9-A903-C1C2C36F28FE}" type="pres">
      <dgm:prSet presAssocID="{E4CD3BEF-AD56-4FA9-A2E1-F0E0AE145AAD}" presName="childPlaceholder" presStyleCnt="0"/>
      <dgm:spPr/>
    </dgm:pt>
    <dgm:pt modelId="{CE2BA8DC-58A1-4DB1-8719-8EEAA9A990CB}" type="pres">
      <dgm:prSet presAssocID="{E4CD3BEF-AD56-4FA9-A2E1-F0E0AE145AAD}" presName="circle" presStyleCnt="0"/>
      <dgm:spPr/>
    </dgm:pt>
    <dgm:pt modelId="{35C2E35A-E88D-4116-969A-84ABC0DDF2F3}" type="pres">
      <dgm:prSet presAssocID="{E4CD3BEF-AD56-4FA9-A2E1-F0E0AE145AAD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6B86F6-8E48-43D5-AEEF-358AB9A54B2C}" type="pres">
      <dgm:prSet presAssocID="{E4CD3BEF-AD56-4FA9-A2E1-F0E0AE145AAD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4CFB232-8C52-43CA-8E92-E80DB2DAA140}" type="pres">
      <dgm:prSet presAssocID="{E4CD3BEF-AD56-4FA9-A2E1-F0E0AE145AAD}" presName="quadrant3" presStyleLbl="node1" presStyleIdx="2" presStyleCnt="4" custScaleX="107200" custScaleY="10578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2EFCEE-CAAF-4E0B-9ADA-57A7A284C25B}" type="pres">
      <dgm:prSet presAssocID="{E4CD3BEF-AD56-4FA9-A2E1-F0E0AE145AAD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6B7C21-073B-4ADA-BA2C-E1E77FFD4EA0}" type="pres">
      <dgm:prSet presAssocID="{E4CD3BEF-AD56-4FA9-A2E1-F0E0AE145AAD}" presName="quadrantPlaceholder" presStyleCnt="0"/>
      <dgm:spPr/>
    </dgm:pt>
    <dgm:pt modelId="{3CBCE9E2-6471-43B7-A61D-9F4710945DC3}" type="pres">
      <dgm:prSet presAssocID="{E4CD3BEF-AD56-4FA9-A2E1-F0E0AE145AAD}" presName="center1" presStyleLbl="fgShp" presStyleIdx="0" presStyleCnt="2" custLinFactNeighborX="-31791" custLinFactNeighborY="13691"/>
      <dgm:spPr>
        <a:prstGeom prst="mathEqual">
          <a:avLst/>
        </a:prstGeom>
      </dgm:spPr>
    </dgm:pt>
    <dgm:pt modelId="{AA0A55A5-6126-4A31-A87C-D5A85449C4D3}" type="pres">
      <dgm:prSet presAssocID="{E4CD3BEF-AD56-4FA9-A2E1-F0E0AE145AAD}" presName="center2" presStyleLbl="fgShp" presStyleIdx="1" presStyleCnt="2" custLinFactY="131665" custLinFactNeighborX="11257" custLinFactNeighborY="200000"/>
      <dgm:spPr/>
    </dgm:pt>
  </dgm:ptLst>
  <dgm:cxnLst>
    <dgm:cxn modelId="{ABB3B919-7982-47E7-A2A3-01DE35E78560}" type="presOf" srcId="{97D413D5-D1BC-4BAD-87BF-0BF998054254}" destId="{35C2E35A-E88D-4116-969A-84ABC0DDF2F3}" srcOrd="0" destOrd="0" presId="urn:microsoft.com/office/officeart/2005/8/layout/cycle4"/>
    <dgm:cxn modelId="{46C0C068-1D8A-4535-8B13-E9F15A9A3A41}" type="presOf" srcId="{E4CD3BEF-AD56-4FA9-A2E1-F0E0AE145AAD}" destId="{6CD5BAC1-24EA-4545-951B-77751B5AF13E}" srcOrd="0" destOrd="0" presId="urn:microsoft.com/office/officeart/2005/8/layout/cycle4"/>
    <dgm:cxn modelId="{ABA94C17-970B-4687-9D5F-E5750B19E249}" srcId="{E4CD3BEF-AD56-4FA9-A2E1-F0E0AE145AAD}" destId="{2BFAFB1B-FBF3-456A-BE72-1FD44C50FC5D}" srcOrd="3" destOrd="0" parTransId="{1C7F9A3A-BF76-4724-8F30-5731490BCB50}" sibTransId="{281A2688-F553-4C7A-ABE1-42BAECC8C552}"/>
    <dgm:cxn modelId="{55F3DB79-68FC-4D78-900B-813E889EB09C}" type="presOf" srcId="{23658FBD-A824-4A03-B870-9184A421EAAB}" destId="{A4CFB232-8C52-43CA-8E92-E80DB2DAA140}" srcOrd="0" destOrd="0" presId="urn:microsoft.com/office/officeart/2005/8/layout/cycle4"/>
    <dgm:cxn modelId="{75E4B274-30B3-466D-8A9E-A929EC2E416D}" srcId="{E4CD3BEF-AD56-4FA9-A2E1-F0E0AE145AAD}" destId="{97D413D5-D1BC-4BAD-87BF-0BF998054254}" srcOrd="0" destOrd="0" parTransId="{9F074B07-E1D5-44BF-99F4-439BB8D31A47}" sibTransId="{0B096898-EFAF-4FC6-B220-5B4F4FFD9334}"/>
    <dgm:cxn modelId="{1BDD62F1-CB85-4B13-A446-711B13545422}" type="presOf" srcId="{DD2D66FF-3831-42E2-9B32-FFA05625CD43}" destId="{F36B86F6-8E48-43D5-AEEF-358AB9A54B2C}" srcOrd="0" destOrd="0" presId="urn:microsoft.com/office/officeart/2005/8/layout/cycle4"/>
    <dgm:cxn modelId="{22D54800-949D-4282-BC0A-ACAC9040FBE1}" srcId="{E4CD3BEF-AD56-4FA9-A2E1-F0E0AE145AAD}" destId="{23658FBD-A824-4A03-B870-9184A421EAAB}" srcOrd="2" destOrd="0" parTransId="{D4B4BF23-96CC-4FA2-9881-07FB64526FF8}" sibTransId="{E865A81C-1F89-43A3-B9A0-12E6F8972B2C}"/>
    <dgm:cxn modelId="{D0C38130-8B3A-4F90-AB9A-1E0BE2834E6A}" type="presOf" srcId="{2BFAFB1B-FBF3-456A-BE72-1FD44C50FC5D}" destId="{862EFCEE-CAAF-4E0B-9ADA-57A7A284C25B}" srcOrd="0" destOrd="0" presId="urn:microsoft.com/office/officeart/2005/8/layout/cycle4"/>
    <dgm:cxn modelId="{887C3237-0CED-4456-B9ED-7EAC7FF4E6B8}" srcId="{E4CD3BEF-AD56-4FA9-A2E1-F0E0AE145AAD}" destId="{DD2D66FF-3831-42E2-9B32-FFA05625CD43}" srcOrd="1" destOrd="0" parTransId="{E8DD37C0-1A34-4F6F-9791-B1D513727E68}" sibTransId="{E444B5ED-8AE2-4E1E-AAC1-A536866B718D}"/>
    <dgm:cxn modelId="{91C68231-99F9-4005-8C59-9C11B15498D3}" type="presParOf" srcId="{6CD5BAC1-24EA-4545-951B-77751B5AF13E}" destId="{7B41D2EF-4C9A-43BF-8837-9D54886556A0}" srcOrd="0" destOrd="0" presId="urn:microsoft.com/office/officeart/2005/8/layout/cycle4"/>
    <dgm:cxn modelId="{DEEC0843-9507-4005-8B9F-F05F92AB9605}" type="presParOf" srcId="{7B41D2EF-4C9A-43BF-8837-9D54886556A0}" destId="{F362B2F9-55AC-4CD9-A903-C1C2C36F28FE}" srcOrd="0" destOrd="0" presId="urn:microsoft.com/office/officeart/2005/8/layout/cycle4"/>
    <dgm:cxn modelId="{0816EFBD-FA36-4188-9339-8E9D14E3C831}" type="presParOf" srcId="{6CD5BAC1-24EA-4545-951B-77751B5AF13E}" destId="{CE2BA8DC-58A1-4DB1-8719-8EEAA9A990CB}" srcOrd="1" destOrd="0" presId="urn:microsoft.com/office/officeart/2005/8/layout/cycle4"/>
    <dgm:cxn modelId="{50928403-257B-424A-A19F-F51FF18FB3DE}" type="presParOf" srcId="{CE2BA8DC-58A1-4DB1-8719-8EEAA9A990CB}" destId="{35C2E35A-E88D-4116-969A-84ABC0DDF2F3}" srcOrd="0" destOrd="0" presId="urn:microsoft.com/office/officeart/2005/8/layout/cycle4"/>
    <dgm:cxn modelId="{9D2922F6-EEA2-4232-AD4D-3C150FA94C7A}" type="presParOf" srcId="{CE2BA8DC-58A1-4DB1-8719-8EEAA9A990CB}" destId="{F36B86F6-8E48-43D5-AEEF-358AB9A54B2C}" srcOrd="1" destOrd="0" presId="urn:microsoft.com/office/officeart/2005/8/layout/cycle4"/>
    <dgm:cxn modelId="{B1ED7A4A-FEA8-4F09-8C25-1529A45567A3}" type="presParOf" srcId="{CE2BA8DC-58A1-4DB1-8719-8EEAA9A990CB}" destId="{A4CFB232-8C52-43CA-8E92-E80DB2DAA140}" srcOrd="2" destOrd="0" presId="urn:microsoft.com/office/officeart/2005/8/layout/cycle4"/>
    <dgm:cxn modelId="{3A4D4D66-68EA-4FDF-81BC-71D1BA55C40B}" type="presParOf" srcId="{CE2BA8DC-58A1-4DB1-8719-8EEAA9A990CB}" destId="{862EFCEE-CAAF-4E0B-9ADA-57A7A284C25B}" srcOrd="3" destOrd="0" presId="urn:microsoft.com/office/officeart/2005/8/layout/cycle4"/>
    <dgm:cxn modelId="{DDA0A3E1-8304-47B2-B5C9-B9900A064330}" type="presParOf" srcId="{CE2BA8DC-58A1-4DB1-8719-8EEAA9A990CB}" destId="{966B7C21-073B-4ADA-BA2C-E1E77FFD4EA0}" srcOrd="4" destOrd="0" presId="urn:microsoft.com/office/officeart/2005/8/layout/cycle4"/>
    <dgm:cxn modelId="{24D5B7AD-1D67-4EB4-A9F6-FC216677152C}" type="presParOf" srcId="{6CD5BAC1-24EA-4545-951B-77751B5AF13E}" destId="{3CBCE9E2-6471-43B7-A61D-9F4710945DC3}" srcOrd="2" destOrd="0" presId="urn:microsoft.com/office/officeart/2005/8/layout/cycle4"/>
    <dgm:cxn modelId="{56242F56-FE3D-415C-9813-B47AEFB4BE31}" type="presParOf" srcId="{6CD5BAC1-24EA-4545-951B-77751B5AF13E}" destId="{AA0A55A5-6126-4A31-A87C-D5A85449C4D3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C47A33-03FB-4CAA-A9DB-90115DBCBCE1}">
      <dsp:nvSpPr>
        <dsp:cNvPr id="0" name=""/>
        <dsp:cNvSpPr/>
      </dsp:nvSpPr>
      <dsp:spPr>
        <a:xfrm>
          <a:off x="1409700" y="0"/>
          <a:ext cx="4800600" cy="48006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Tema 1: La Economía como Ciencia Social</a:t>
          </a:r>
          <a:endParaRPr lang="es-ES" sz="23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DEFINICIÓN DE ECONOMÍA</a:t>
          </a:r>
          <a:endParaRPr lang="es-E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LAS PARTES DE LA CIENCIA ECONÓMICA</a:t>
          </a:r>
          <a:endParaRPr lang="es-E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VENTAJAS E INCONVENIENTES DE LA CIENCIA ECONÓMICA</a:t>
          </a:r>
          <a:endParaRPr lang="es-E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LOS AGENTES ECONÓMICOS EN EL FLUJO CIRCULAR DE LA RENTA</a:t>
          </a:r>
          <a:endParaRPr lang="es-E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LOS PROBLEMAS ECONÓMICOS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MERCADO Y PRECIO </a:t>
          </a:r>
          <a:endParaRPr lang="es-ES" sz="1800" kern="1200" dirty="0"/>
        </a:p>
      </dsp:txBody>
      <dsp:txXfrm>
        <a:off x="2112732" y="703032"/>
        <a:ext cx="3394536" cy="33945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2E35A-E88D-4116-969A-84ABC0DDF2F3}">
      <dsp:nvSpPr>
        <dsp:cNvPr id="0" name=""/>
        <dsp:cNvSpPr/>
      </dsp:nvSpPr>
      <dsp:spPr>
        <a:xfrm>
          <a:off x="1158054" y="373854"/>
          <a:ext cx="2422404" cy="2422404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1. La Ciencia de la Elección</a:t>
          </a:r>
          <a:endParaRPr lang="es-ES" sz="1600" b="1" kern="1200" dirty="0"/>
        </a:p>
      </dsp:txBody>
      <dsp:txXfrm>
        <a:off x="1867560" y="1083360"/>
        <a:ext cx="1712898" cy="1712898"/>
      </dsp:txXfrm>
    </dsp:sp>
    <dsp:sp modelId="{F36B86F6-8E48-43D5-AEEF-358AB9A54B2C}">
      <dsp:nvSpPr>
        <dsp:cNvPr id="0" name=""/>
        <dsp:cNvSpPr/>
      </dsp:nvSpPr>
      <dsp:spPr>
        <a:xfrm rot="5400000">
          <a:off x="3692348" y="373854"/>
          <a:ext cx="2422404" cy="2422404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2. El sistema  en que una sociedad gestiona sus recursos</a:t>
          </a:r>
          <a:endParaRPr lang="es-ES" sz="1600" b="1" kern="1200" dirty="0"/>
        </a:p>
      </dsp:txBody>
      <dsp:txXfrm rot="-5400000">
        <a:off x="3692348" y="1083360"/>
        <a:ext cx="1712898" cy="1712898"/>
      </dsp:txXfrm>
    </dsp:sp>
    <dsp:sp modelId="{A4CFB232-8C52-43CA-8E92-E80DB2DAA140}">
      <dsp:nvSpPr>
        <dsp:cNvPr id="0" name=""/>
        <dsp:cNvSpPr/>
      </dsp:nvSpPr>
      <dsp:spPr>
        <a:xfrm rot="10800000">
          <a:off x="3605142" y="2838104"/>
          <a:ext cx="2596817" cy="2562492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3. La ciencia que estudia los procesos de producción, intercambio, distribución y consumo de bienes</a:t>
          </a:r>
          <a:endParaRPr lang="es-ES" sz="1600" b="1" kern="1200" dirty="0"/>
        </a:p>
      </dsp:txBody>
      <dsp:txXfrm rot="10800000">
        <a:off x="3605142" y="2838104"/>
        <a:ext cx="1836227" cy="1811955"/>
      </dsp:txXfrm>
    </dsp:sp>
    <dsp:sp modelId="{862EFCEE-CAAF-4E0B-9ADA-57A7A284C25B}">
      <dsp:nvSpPr>
        <dsp:cNvPr id="0" name=""/>
        <dsp:cNvSpPr/>
      </dsp:nvSpPr>
      <dsp:spPr>
        <a:xfrm rot="16200000">
          <a:off x="1158054" y="2908148"/>
          <a:ext cx="2422404" cy="2422404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i="0" kern="1200" dirty="0" smtClean="0"/>
            <a:t>(de </a:t>
          </a:r>
          <a:r>
            <a:rPr lang="es-ES" sz="1600" b="1" i="0" kern="1200" dirty="0" err="1" smtClean="0"/>
            <a:t>οἶκος</a:t>
          </a:r>
          <a:r>
            <a:rPr lang="es-ES" sz="1600" b="1" i="0" kern="1200" dirty="0" smtClean="0"/>
            <a:t>, "casa" en el sentido de patrimonio, y </a:t>
          </a:r>
          <a:r>
            <a:rPr lang="es-ES" sz="1600" b="1" i="0" kern="1200" dirty="0" err="1" smtClean="0"/>
            <a:t>νέμω</a:t>
          </a:r>
          <a:r>
            <a:rPr lang="es-ES" sz="1600" b="1" i="0" kern="1200" dirty="0" smtClean="0"/>
            <a:t>, "administrar</a:t>
          </a:r>
          <a:r>
            <a:rPr lang="es-ES" sz="1600" b="0" i="0" kern="1200" dirty="0" smtClean="0"/>
            <a:t>") </a:t>
          </a:r>
          <a:endParaRPr lang="es-ES" sz="1600" kern="1200" dirty="0"/>
        </a:p>
      </dsp:txBody>
      <dsp:txXfrm rot="5400000">
        <a:off x="1867560" y="2908148"/>
        <a:ext cx="1712898" cy="1712898"/>
      </dsp:txXfrm>
    </dsp:sp>
    <dsp:sp modelId="{3CBCE9E2-6471-43B7-A61D-9F4710945DC3}">
      <dsp:nvSpPr>
        <dsp:cNvPr id="0" name=""/>
        <dsp:cNvSpPr/>
      </dsp:nvSpPr>
      <dsp:spPr>
        <a:xfrm>
          <a:off x="2952326" y="2448273"/>
          <a:ext cx="836372" cy="727280"/>
        </a:xfrm>
        <a:prstGeom prst="mathEqual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0A55A5-6126-4A31-A87C-D5A85449C4D3}">
      <dsp:nvSpPr>
        <dsp:cNvPr id="0" name=""/>
        <dsp:cNvSpPr/>
      </dsp:nvSpPr>
      <dsp:spPr>
        <a:xfrm rot="10800000">
          <a:off x="3312368" y="5040561"/>
          <a:ext cx="836372" cy="72728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A8EC9D-1994-4FE7-9CA1-E6C8279D4A55}" type="datetimeFigureOut">
              <a:rPr lang="es-ES" smtClean="0"/>
              <a:t>07/03/2012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60E8827-8750-4427-8340-235C623A9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582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1113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07/03/2012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Picture 35" descr="Imagen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87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6" descr="Imagen1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2143125"/>
            <a:ext cx="914400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07/03/2012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07/03/2012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07/03/2012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07/03/2012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07/03/2012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07/03/2012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07/03/2012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07/03/2012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07/03/2012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07/03/2012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F75CA03-DF6C-4733-A437-310EABC56765}" type="datetimeFigureOut">
              <a:rPr lang="es-ES" smtClean="0"/>
              <a:pPr/>
              <a:t>07/03/2012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 spd="slow">
    <p:zoom/>
    <p:sndAc>
      <p:stSnd>
        <p:snd r:embed="rId13" name="wind.wav"/>
      </p:stSnd>
    </p:sndAc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audio" Target="../media/audio1.wav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6.jpeg"/><Relationship Id="rId5" Type="http://schemas.openxmlformats.org/officeDocument/2006/relationships/diagramData" Target="../diagrams/data1.xml"/><Relationship Id="rId10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audio" Target="../media/audio1.wav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7.png"/><Relationship Id="rId10" Type="http://schemas.microsoft.com/office/2007/relationships/diagramDrawing" Target="../diagrams/drawing2.xml"/><Relationship Id="rId4" Type="http://schemas.openxmlformats.org/officeDocument/2006/relationships/image" Target="../media/image5.jpg"/><Relationship Id="rId9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1898" TargetMode="External"/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Lionel_Robbins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5.jpg"/><Relationship Id="rId9" Type="http://schemas.openxmlformats.org/officeDocument/2006/relationships/hyperlink" Target="http://es.wikipedia.org/wiki/198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26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Economía 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76347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4" name="3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668344" y="5563504"/>
            <a:ext cx="1252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Pau </a:t>
            </a:r>
            <a:r>
              <a:rPr lang="es-ES" dirty="0" err="1" smtClean="0"/>
              <a:t>Rausell</a:t>
            </a:r>
            <a:endParaRPr lang="es-ES" dirty="0"/>
          </a:p>
        </p:txBody>
      </p:sp>
      <p:pic>
        <p:nvPicPr>
          <p:cNvPr id="1026" name="Picture 2" descr="http://3.bp.blogspot.com/_wvEpHZdflNk/TRs1365CSwI/AAAAAAAAADI/FNIg9RHMoYM/s1600/creative_commons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142" y="5949280"/>
            <a:ext cx="1310346" cy="495234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55576" y="266455"/>
            <a:ext cx="7200800" cy="523220"/>
          </a:xfrm>
          <a:prstGeom prst="rect">
            <a:avLst/>
          </a:prstGeom>
          <a:ln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9pPr>
          </a:lstStyle>
          <a:p>
            <a:pPr algn="ctr"/>
            <a:r>
              <a:rPr lang="es-ES" sz="2800" b="1" dirty="0" smtClean="0">
                <a:latin typeface="+mn-lt"/>
              </a:rPr>
              <a:t> MERCADO Y PRECIO.</a:t>
            </a:r>
            <a:endParaRPr lang="es-ES_tradnl" sz="2800" b="1" dirty="0">
              <a:latin typeface="+mn-lt"/>
            </a:endParaRPr>
          </a:p>
        </p:txBody>
      </p:sp>
      <p:pic>
        <p:nvPicPr>
          <p:cNvPr id="7170" name="Picture 2" descr="Grafica de oferta y demand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889" y="2852936"/>
            <a:ext cx="28575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790730" y="1128926"/>
            <a:ext cx="15021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S= OFERTA</a:t>
            </a:r>
          </a:p>
          <a:p>
            <a:r>
              <a:rPr lang="es-ES" dirty="0" smtClean="0"/>
              <a:t>D= DEMANDA</a:t>
            </a:r>
          </a:p>
          <a:p>
            <a:r>
              <a:rPr lang="es-ES" dirty="0" smtClean="0"/>
              <a:t>P=  PRECIO</a:t>
            </a:r>
          </a:p>
          <a:p>
            <a:r>
              <a:rPr lang="es-ES" dirty="0" smtClean="0"/>
              <a:t>Q= CANTIDAD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3269412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003201373"/>
              </p:ext>
            </p:extLst>
          </p:nvPr>
        </p:nvGraphicFramePr>
        <p:xfrm>
          <a:off x="755576" y="332656"/>
          <a:ext cx="7272808" cy="5704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027852" y="548680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600" dirty="0" smtClean="0"/>
              <a:t>Definición de Economía</a:t>
            </a:r>
            <a:endParaRPr lang="es-ES" sz="3600" dirty="0"/>
          </a:p>
        </p:txBody>
      </p:sp>
    </p:spTree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20000" cy="1143000"/>
          </a:xfrm>
        </p:spPr>
        <p:txBody>
          <a:bodyPr/>
          <a:lstStyle/>
          <a:p>
            <a:r>
              <a:rPr lang="es-ES" dirty="0" smtClean="0"/>
              <a:t> 1. La ciencia de la elección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ES" b="1" dirty="0" smtClean="0">
                <a:solidFill>
                  <a:srgbClr val="002060"/>
                </a:solidFill>
              </a:rPr>
              <a:t>LOS SUPUESTOS METODOLÓGICOS</a:t>
            </a:r>
          </a:p>
          <a:p>
            <a:pPr marL="114300" indent="0">
              <a:buNone/>
            </a:pPr>
            <a:r>
              <a:rPr lang="es-ES" dirty="0" smtClean="0"/>
              <a:t>Los individuos toman decisiones a partir de:</a:t>
            </a:r>
          </a:p>
          <a:p>
            <a:pPr marL="571500" indent="-457200">
              <a:buAutoNum type="arabicParenR"/>
            </a:pPr>
            <a:r>
              <a:rPr lang="es-ES" dirty="0" smtClean="0"/>
              <a:t>Dadas unas preferencias…..</a:t>
            </a:r>
          </a:p>
          <a:p>
            <a:pPr marL="571500" indent="-457200">
              <a:buAutoNum type="arabicParenR"/>
            </a:pPr>
            <a:r>
              <a:rPr lang="es-ES" dirty="0" smtClean="0"/>
              <a:t>Toman decisiones que tratan de maximizar su Utilidad (Felicidad, Bienestar…)…..</a:t>
            </a:r>
          </a:p>
          <a:p>
            <a:pPr marL="571500" indent="-457200">
              <a:buAutoNum type="arabicParenR"/>
            </a:pPr>
            <a:r>
              <a:rPr lang="es-ES" dirty="0" smtClean="0"/>
              <a:t>Realizando un cálculo (inconsciente) sobre los beneficios y los costes de la decisión….</a:t>
            </a:r>
          </a:p>
          <a:p>
            <a:pPr marL="571500" indent="-457200">
              <a:buAutoNum type="arabicParenR"/>
            </a:pPr>
            <a:r>
              <a:rPr lang="es-ES" dirty="0" smtClean="0"/>
              <a:t> Sujeto a un conjunto de restricciones (económicas, sociales, psicológicas….)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699792" y="5470921"/>
            <a:ext cx="234026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i="1" dirty="0" smtClean="0"/>
              <a:t>HOMO OECONOMICUS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1381762533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r>
              <a:rPr lang="es-ES" dirty="0"/>
              <a:t>2</a:t>
            </a:r>
            <a:r>
              <a:rPr lang="es-ES" dirty="0" smtClean="0"/>
              <a:t>. El sistema en que una Sociedad gestiona sus recursos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00808"/>
            <a:ext cx="7620000" cy="1656184"/>
          </a:xfrm>
        </p:spPr>
        <p:txBody>
          <a:bodyPr/>
          <a:lstStyle/>
          <a:p>
            <a:pPr marL="114300" indent="0">
              <a:buNone/>
            </a:pPr>
            <a:r>
              <a:rPr lang="es-ES" b="1" dirty="0">
                <a:solidFill>
                  <a:srgbClr val="002060"/>
                </a:solidFill>
              </a:rPr>
              <a:t>La Economía es la ciencia que estudia la </a:t>
            </a:r>
            <a:r>
              <a:rPr lang="es-ES" b="1" dirty="0">
                <a:solidFill>
                  <a:srgbClr val="C00000"/>
                </a:solidFill>
              </a:rPr>
              <a:t>actividad humana </a:t>
            </a:r>
            <a:r>
              <a:rPr lang="es-ES" b="1" dirty="0">
                <a:solidFill>
                  <a:srgbClr val="002060"/>
                </a:solidFill>
              </a:rPr>
              <a:t>encaminada a </a:t>
            </a:r>
            <a:r>
              <a:rPr lang="es-ES" b="1" dirty="0">
                <a:solidFill>
                  <a:srgbClr val="C00000"/>
                </a:solidFill>
              </a:rPr>
              <a:t>satisfacer sus necesidades ilimitadas</a:t>
            </a:r>
            <a:r>
              <a:rPr lang="es-ES" b="1" dirty="0">
                <a:solidFill>
                  <a:srgbClr val="002060"/>
                </a:solidFill>
              </a:rPr>
              <a:t>, teniendo en cuenta que los recursos son </a:t>
            </a:r>
            <a:r>
              <a:rPr lang="es-ES" b="1" dirty="0">
                <a:solidFill>
                  <a:srgbClr val="C00000"/>
                </a:solidFill>
              </a:rPr>
              <a:t>escasos</a:t>
            </a:r>
            <a:r>
              <a:rPr lang="es-ES" b="1" dirty="0">
                <a:solidFill>
                  <a:srgbClr val="002060"/>
                </a:solidFill>
              </a:rPr>
              <a:t> y susceptibles </a:t>
            </a:r>
            <a:r>
              <a:rPr lang="es-ES" b="1" dirty="0">
                <a:solidFill>
                  <a:srgbClr val="C00000"/>
                </a:solidFill>
              </a:rPr>
              <a:t>de usos alternativos</a:t>
            </a:r>
            <a:r>
              <a:rPr lang="es-ES" b="1" dirty="0">
                <a:solidFill>
                  <a:srgbClr val="002060"/>
                </a:solidFill>
              </a:rPr>
              <a:t>.”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6161">
            <a:off x="4382043" y="4391244"/>
            <a:ext cx="2095500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635896" y="3429000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Lionel Charles Robbins</a:t>
            </a:r>
            <a:r>
              <a:rPr lang="fr-FR" dirty="0"/>
              <a:t>, </a:t>
            </a:r>
            <a:r>
              <a:rPr lang="fr-FR" b="1" dirty="0"/>
              <a:t>Baron Robbins</a:t>
            </a:r>
            <a:r>
              <a:rPr lang="fr-FR" dirty="0"/>
              <a:t> (</a:t>
            </a:r>
            <a:r>
              <a:rPr lang="fr-FR" dirty="0">
                <a:hlinkClick r:id="rId8"/>
              </a:rPr>
              <a:t>1898</a:t>
            </a:r>
            <a:r>
              <a:rPr lang="fr-FR" dirty="0"/>
              <a:t> - </a:t>
            </a:r>
            <a:r>
              <a:rPr lang="fr-FR" dirty="0">
                <a:hlinkClick r:id="rId9"/>
              </a:rPr>
              <a:t>1984</a:t>
            </a:r>
            <a:r>
              <a:rPr lang="fr-FR" dirty="0"/>
              <a:t>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9514702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Hexágono"/>
          <p:cNvSpPr/>
          <p:nvPr/>
        </p:nvSpPr>
        <p:spPr>
          <a:xfrm>
            <a:off x="3347864" y="3861048"/>
            <a:ext cx="2227534" cy="165618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5" y="260648"/>
            <a:ext cx="8099449" cy="2736304"/>
          </a:xfrm>
        </p:spPr>
        <p:txBody>
          <a:bodyPr/>
          <a:lstStyle/>
          <a:p>
            <a:r>
              <a:rPr lang="es-ES" dirty="0" smtClean="0"/>
              <a:t> </a:t>
            </a:r>
            <a:r>
              <a:rPr lang="es-ES" dirty="0"/>
              <a:t>3. La ciencia que estudia los procesos de producción, intercambio, distribución y consumo de bienes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403648" y="4581128"/>
            <a:ext cx="194421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PRODUCTORES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5580112" y="4542219"/>
            <a:ext cx="194421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CONSUMIDORES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419872" y="4149080"/>
            <a:ext cx="2155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/>
              <a:t>MERCADO</a:t>
            </a:r>
            <a:endParaRPr lang="es-ES" sz="3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631497" y="4726885"/>
            <a:ext cx="1660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/>
              <a:t>ESTADO</a:t>
            </a:r>
            <a:endParaRPr lang="es-ES" sz="3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275856" y="3212976"/>
            <a:ext cx="237520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Economías de Mercado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565840" y="3779748"/>
            <a:ext cx="187025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Economías Mixtas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313367" y="5841315"/>
            <a:ext cx="2354555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Economías Planificadas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4057095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079848" y="260648"/>
            <a:ext cx="4724400" cy="954107"/>
          </a:xfrm>
          <a:prstGeom prst="rect">
            <a:avLst/>
          </a:prstGeom>
          <a:ln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9pPr>
          </a:lstStyle>
          <a:p>
            <a:pPr algn="ctr"/>
            <a:r>
              <a:rPr lang="es-ES" sz="2800" b="1" dirty="0" smtClean="0">
                <a:latin typeface="+mn-lt"/>
              </a:rPr>
              <a:t> LAS PARTES DE LA CIENCIA </a:t>
            </a:r>
            <a:r>
              <a:rPr lang="es-ES" sz="2800" b="1" dirty="0">
                <a:latin typeface="+mn-lt"/>
              </a:rPr>
              <a:t>ECONÓMICA</a:t>
            </a:r>
            <a:endParaRPr lang="es-ES_tradnl" sz="2800" b="1" dirty="0">
              <a:latin typeface="+mn-lt"/>
            </a:endParaRPr>
          </a:p>
        </p:txBody>
      </p: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1272208" y="2743198"/>
            <a:ext cx="3429000" cy="650875"/>
            <a:chOff x="144" y="1728"/>
            <a:chExt cx="2160" cy="410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144" y="1944"/>
              <a:ext cx="768" cy="19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" sz="1400" b="1">
                  <a:latin typeface="+mn-lt"/>
                </a:rPr>
                <a:t>Analítica</a:t>
              </a:r>
              <a:endParaRPr lang="es-ES_tradnl" sz="1400" b="1">
                <a:latin typeface="+mn-lt"/>
              </a:endParaRP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1392" y="1944"/>
              <a:ext cx="912" cy="19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" sz="1400" b="1">
                  <a:latin typeface="+mn-lt"/>
                </a:rPr>
                <a:t>Descriptiva</a:t>
              </a:r>
              <a:endParaRPr lang="es-ES_tradnl" sz="1400" b="1">
                <a:latin typeface="+mn-lt"/>
              </a:endParaRPr>
            </a:p>
          </p:txBody>
        </p:sp>
        <p:sp>
          <p:nvSpPr>
            <p:cNvPr id="11" name="AutoShape 6"/>
            <p:cNvSpPr>
              <a:spLocks noChangeArrowheads="1"/>
            </p:cNvSpPr>
            <p:nvPr/>
          </p:nvSpPr>
          <p:spPr bwMode="auto">
            <a:xfrm>
              <a:off x="960" y="1728"/>
              <a:ext cx="384" cy="336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4 h 21600"/>
                <a:gd name="T4" fmla="*/ 3 w 21600"/>
                <a:gd name="T5" fmla="*/ 4 h 21600"/>
                <a:gd name="T6" fmla="*/ 7 w 21600"/>
                <a:gd name="T7" fmla="*/ 4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2138 w 21600"/>
                <a:gd name="T13" fmla="*/ 12407 h 21600"/>
                <a:gd name="T14" fmla="*/ 19463 w 21600"/>
                <a:gd name="T15" fmla="*/ 184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00" y="0"/>
                  </a:moveTo>
                  <a:lnTo>
                    <a:pt x="6480" y="6171"/>
                  </a:lnTo>
                  <a:lnTo>
                    <a:pt x="8663" y="6171"/>
                  </a:lnTo>
                  <a:lnTo>
                    <a:pt x="8663" y="12376"/>
                  </a:lnTo>
                  <a:lnTo>
                    <a:pt x="4320" y="12376"/>
                  </a:lnTo>
                  <a:lnTo>
                    <a:pt x="4320" y="9257"/>
                  </a:lnTo>
                  <a:lnTo>
                    <a:pt x="0" y="15429"/>
                  </a:lnTo>
                  <a:lnTo>
                    <a:pt x="4320" y="21600"/>
                  </a:lnTo>
                  <a:lnTo>
                    <a:pt x="4320" y="18481"/>
                  </a:lnTo>
                  <a:lnTo>
                    <a:pt x="17280" y="18481"/>
                  </a:lnTo>
                  <a:lnTo>
                    <a:pt x="17280" y="21600"/>
                  </a:lnTo>
                  <a:lnTo>
                    <a:pt x="21600" y="15429"/>
                  </a:lnTo>
                  <a:lnTo>
                    <a:pt x="17280" y="9257"/>
                  </a:lnTo>
                  <a:lnTo>
                    <a:pt x="17280" y="12376"/>
                  </a:lnTo>
                  <a:lnTo>
                    <a:pt x="12937" y="12376"/>
                  </a:lnTo>
                  <a:lnTo>
                    <a:pt x="12937" y="6171"/>
                  </a:lnTo>
                  <a:lnTo>
                    <a:pt x="15120" y="6171"/>
                  </a:lnTo>
                  <a:lnTo>
                    <a:pt x="10800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es-ES" sz="1400"/>
            </a:p>
          </p:txBody>
        </p:sp>
      </p:grpSp>
      <p:grpSp>
        <p:nvGrpSpPr>
          <p:cNvPr id="12" name="Group 34"/>
          <p:cNvGrpSpPr>
            <a:grpSpLocks/>
          </p:cNvGrpSpPr>
          <p:nvPr/>
        </p:nvGrpSpPr>
        <p:grpSpPr bwMode="auto">
          <a:xfrm>
            <a:off x="2034208" y="3505200"/>
            <a:ext cx="4648200" cy="1220788"/>
            <a:chOff x="576" y="2352"/>
            <a:chExt cx="2928" cy="769"/>
          </a:xfrm>
        </p:grpSpPr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576" y="2520"/>
              <a:ext cx="1104" cy="60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" sz="1400" b="1">
                  <a:latin typeface="+mn-lt"/>
                </a:rPr>
                <a:t>HISTORIA</a:t>
              </a:r>
            </a:p>
            <a:p>
              <a:pPr algn="ctr">
                <a:spcBef>
                  <a:spcPct val="50000"/>
                </a:spcBef>
              </a:pPr>
              <a:r>
                <a:rPr lang="es-ES" sz="1400" b="1">
                  <a:latin typeface="+mn-lt"/>
                </a:rPr>
                <a:t> ECON.</a:t>
              </a:r>
            </a:p>
            <a:p>
              <a:pPr algn="ctr">
                <a:spcBef>
                  <a:spcPct val="50000"/>
                </a:spcBef>
              </a:pPr>
              <a:r>
                <a:rPr lang="es-ES" sz="1400" b="1">
                  <a:latin typeface="+mn-lt"/>
                </a:rPr>
                <a:t> (pasado)</a:t>
              </a:r>
              <a:endParaRPr lang="es-ES_tradnl" sz="1400" b="1">
                <a:latin typeface="+mn-lt"/>
              </a:endParaRPr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1920" y="2520"/>
              <a:ext cx="1584" cy="60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" sz="1400" b="1" dirty="0">
                  <a:latin typeface="+mn-lt"/>
                </a:rPr>
                <a:t>ESTRUCTURA</a:t>
              </a:r>
            </a:p>
            <a:p>
              <a:pPr algn="ctr">
                <a:spcBef>
                  <a:spcPct val="50000"/>
                </a:spcBef>
              </a:pPr>
              <a:r>
                <a:rPr lang="es-ES" sz="1400" b="1" dirty="0">
                  <a:latin typeface="+mn-lt"/>
                </a:rPr>
                <a:t> ECON.</a:t>
              </a:r>
            </a:p>
            <a:p>
              <a:pPr algn="ctr">
                <a:spcBef>
                  <a:spcPct val="50000"/>
                </a:spcBef>
              </a:pPr>
              <a:r>
                <a:rPr lang="es-ES" sz="1400" b="1" dirty="0">
                  <a:latin typeface="+mn-lt"/>
                </a:rPr>
                <a:t> (presente)</a:t>
              </a:r>
              <a:endParaRPr lang="es-ES_tradnl" sz="1400" b="1" dirty="0">
                <a:latin typeface="+mn-lt"/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1776" y="2352"/>
              <a:ext cx="0" cy="384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endParaRPr lang="es-ES" sz="1400"/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1680" y="2736"/>
              <a:ext cx="2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endParaRPr lang="es-ES" sz="1400"/>
            </a:p>
          </p:txBody>
        </p:sp>
      </p:grpSp>
      <p:grpSp>
        <p:nvGrpSpPr>
          <p:cNvPr id="17" name="Group 30"/>
          <p:cNvGrpSpPr>
            <a:grpSpLocks/>
          </p:cNvGrpSpPr>
          <p:nvPr/>
        </p:nvGrpSpPr>
        <p:grpSpPr bwMode="auto">
          <a:xfrm>
            <a:off x="853108" y="3657601"/>
            <a:ext cx="2514600" cy="1982788"/>
            <a:chOff x="-120" y="2304"/>
            <a:chExt cx="1584" cy="1249"/>
          </a:xfrm>
        </p:grpSpPr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-120" y="3359"/>
              <a:ext cx="1584" cy="19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" sz="1400" b="1" dirty="0">
                  <a:latin typeface="+mn-lt"/>
                </a:rPr>
                <a:t>TEORIA  ECONOMICA</a:t>
              </a:r>
              <a:endParaRPr lang="es-ES_tradnl" sz="1400" b="1" dirty="0">
                <a:latin typeface="+mn-lt"/>
              </a:endParaRP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288" y="2304"/>
              <a:ext cx="0" cy="990"/>
            </a:xfrm>
            <a:prstGeom prst="line">
              <a:avLst/>
            </a:prstGeom>
            <a:ln>
              <a:headEnd type="diamond" w="med" len="med"/>
              <a:tailEnd type="triangl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es-ES" sz="1400"/>
            </a:p>
          </p:txBody>
        </p:sp>
      </p:grpSp>
      <p:grpSp>
        <p:nvGrpSpPr>
          <p:cNvPr id="20" name="Group 24"/>
          <p:cNvGrpSpPr>
            <a:grpSpLocks/>
          </p:cNvGrpSpPr>
          <p:nvPr/>
        </p:nvGrpSpPr>
        <p:grpSpPr bwMode="auto">
          <a:xfrm>
            <a:off x="2110408" y="1143000"/>
            <a:ext cx="5334000" cy="1447800"/>
            <a:chOff x="672" y="720"/>
            <a:chExt cx="3360" cy="912"/>
          </a:xfrm>
        </p:grpSpPr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672" y="1200"/>
              <a:ext cx="1008" cy="33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9pPr>
            </a:lstStyle>
            <a:p>
              <a:pPr algn="ctr"/>
              <a:r>
                <a:rPr lang="es-ES" sz="1400" b="1">
                  <a:latin typeface="+mn-lt"/>
                </a:rPr>
                <a:t>Economía</a:t>
              </a:r>
            </a:p>
            <a:p>
              <a:pPr algn="ctr"/>
              <a:r>
                <a:rPr lang="es-ES" sz="1400" b="1">
                  <a:latin typeface="+mn-lt"/>
                </a:rPr>
                <a:t>positiva</a:t>
              </a:r>
              <a:endParaRPr lang="es-ES_tradnl" sz="1400" b="1">
                <a:latin typeface="+mn-lt"/>
              </a:endParaRP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2832" y="1200"/>
              <a:ext cx="1200" cy="33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9pPr>
            </a:lstStyle>
            <a:p>
              <a:pPr algn="ctr"/>
              <a:r>
                <a:rPr lang="es-ES" sz="1400" b="1">
                  <a:latin typeface="+mn-lt"/>
                </a:rPr>
                <a:t>Economía</a:t>
              </a:r>
            </a:p>
            <a:p>
              <a:pPr algn="ctr"/>
              <a:r>
                <a:rPr lang="es-ES" sz="1400" b="1">
                  <a:latin typeface="+mn-lt"/>
                </a:rPr>
                <a:t>normativa</a:t>
              </a:r>
              <a:endParaRPr lang="es-ES_tradnl" sz="1400" b="1">
                <a:latin typeface="+mn-lt"/>
              </a:endParaRPr>
            </a:p>
          </p:txBody>
        </p:sp>
        <p:sp>
          <p:nvSpPr>
            <p:cNvPr id="23" name="AutoShape 20"/>
            <p:cNvSpPr>
              <a:spLocks noChangeArrowheads="1"/>
            </p:cNvSpPr>
            <p:nvPr/>
          </p:nvSpPr>
          <p:spPr bwMode="auto">
            <a:xfrm>
              <a:off x="1776" y="720"/>
              <a:ext cx="912" cy="912"/>
            </a:xfrm>
            <a:custGeom>
              <a:avLst/>
              <a:gdLst>
                <a:gd name="T0" fmla="*/ 19 w 21600"/>
                <a:gd name="T1" fmla="*/ 0 h 21600"/>
                <a:gd name="T2" fmla="*/ 0 w 21600"/>
                <a:gd name="T3" fmla="*/ 27 h 21600"/>
                <a:gd name="T4" fmla="*/ 19 w 21600"/>
                <a:gd name="T5" fmla="*/ 33 h 21600"/>
                <a:gd name="T6" fmla="*/ 39 w 21600"/>
                <a:gd name="T7" fmla="*/ 2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2155 w 21600"/>
                <a:gd name="T13" fmla="*/ 12339 h 21600"/>
                <a:gd name="T14" fmla="*/ 19445 w 21600"/>
                <a:gd name="T15" fmla="*/ 1852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00" y="0"/>
                  </a:moveTo>
                  <a:lnTo>
                    <a:pt x="6480" y="6171"/>
                  </a:lnTo>
                  <a:lnTo>
                    <a:pt x="8640" y="6171"/>
                  </a:lnTo>
                  <a:lnTo>
                    <a:pt x="8640" y="12343"/>
                  </a:lnTo>
                  <a:lnTo>
                    <a:pt x="4320" y="12343"/>
                  </a:lnTo>
                  <a:lnTo>
                    <a:pt x="4320" y="9257"/>
                  </a:lnTo>
                  <a:lnTo>
                    <a:pt x="0" y="15429"/>
                  </a:lnTo>
                  <a:lnTo>
                    <a:pt x="4320" y="21600"/>
                  </a:lnTo>
                  <a:lnTo>
                    <a:pt x="4320" y="18514"/>
                  </a:lnTo>
                  <a:lnTo>
                    <a:pt x="17280" y="18514"/>
                  </a:lnTo>
                  <a:lnTo>
                    <a:pt x="17280" y="21600"/>
                  </a:lnTo>
                  <a:lnTo>
                    <a:pt x="21600" y="15429"/>
                  </a:lnTo>
                  <a:lnTo>
                    <a:pt x="17280" y="9257"/>
                  </a:lnTo>
                  <a:lnTo>
                    <a:pt x="17280" y="12343"/>
                  </a:lnTo>
                  <a:lnTo>
                    <a:pt x="12960" y="12343"/>
                  </a:lnTo>
                  <a:lnTo>
                    <a:pt x="12960" y="6171"/>
                  </a:lnTo>
                  <a:lnTo>
                    <a:pt x="15120" y="6171"/>
                  </a:lnTo>
                  <a:lnTo>
                    <a:pt x="10800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es-ES" sz="1400"/>
            </a:p>
          </p:txBody>
        </p:sp>
      </p:grpSp>
      <p:grpSp>
        <p:nvGrpSpPr>
          <p:cNvPr id="24" name="Group 25"/>
          <p:cNvGrpSpPr>
            <a:grpSpLocks/>
          </p:cNvGrpSpPr>
          <p:nvPr/>
        </p:nvGrpSpPr>
        <p:grpSpPr bwMode="auto">
          <a:xfrm>
            <a:off x="5768008" y="2895600"/>
            <a:ext cx="1752600" cy="3127375"/>
            <a:chOff x="2976" y="1824"/>
            <a:chExt cx="1104" cy="1970"/>
          </a:xfrm>
        </p:grpSpPr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2976" y="3600"/>
              <a:ext cx="1104" cy="19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" sz="1400" b="1">
                  <a:latin typeface="+mn-lt"/>
                </a:rPr>
                <a:t>POLITICA ECON.</a:t>
              </a:r>
              <a:endParaRPr lang="es-ES_tradnl" sz="1400" b="1">
                <a:latin typeface="+mn-lt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3840" y="1824"/>
              <a:ext cx="0" cy="1632"/>
            </a:xfrm>
            <a:prstGeom prst="line">
              <a:avLst/>
            </a:prstGeom>
            <a:ln>
              <a:headEnd type="diamond" w="med" len="med"/>
              <a:tailEnd type="triangl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es-ES" sz="1400"/>
            </a:p>
          </p:txBody>
        </p:sp>
      </p:grpSp>
      <p:grpSp>
        <p:nvGrpSpPr>
          <p:cNvPr id="27" name="Group 33"/>
          <p:cNvGrpSpPr>
            <a:grpSpLocks/>
          </p:cNvGrpSpPr>
          <p:nvPr/>
        </p:nvGrpSpPr>
        <p:grpSpPr bwMode="auto">
          <a:xfrm>
            <a:off x="2452174" y="5699990"/>
            <a:ext cx="2590800" cy="1057275"/>
            <a:chOff x="240" y="4368"/>
            <a:chExt cx="1632" cy="666"/>
          </a:xfrm>
        </p:grpSpPr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240" y="4704"/>
              <a:ext cx="1632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/>
                </a:defRPr>
              </a:lvl9pPr>
            </a:lstStyle>
            <a:p>
              <a:pPr algn="ctr"/>
              <a:r>
                <a:rPr lang="es-ES" sz="1400" b="1" dirty="0">
                  <a:latin typeface="+mn-lt"/>
                </a:rPr>
                <a:t>Microeconomía	</a:t>
              </a:r>
            </a:p>
            <a:p>
              <a:pPr algn="ctr"/>
              <a:r>
                <a:rPr lang="es-ES" sz="1400" b="1" dirty="0">
                  <a:latin typeface="+mn-lt"/>
                </a:rPr>
                <a:t>Macroeconomía</a:t>
              </a:r>
              <a:endParaRPr lang="es-ES_tradnl" sz="1400" b="1" dirty="0">
                <a:latin typeface="+mn-lt"/>
              </a:endParaRPr>
            </a:p>
          </p:txBody>
        </p:sp>
        <p:sp>
          <p:nvSpPr>
            <p:cNvPr id="29" name="Line 32"/>
            <p:cNvSpPr>
              <a:spLocks noChangeShapeType="1"/>
            </p:cNvSpPr>
            <p:nvPr/>
          </p:nvSpPr>
          <p:spPr bwMode="auto">
            <a:xfrm>
              <a:off x="864" y="4368"/>
              <a:ext cx="0" cy="28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es-ES" sz="1400"/>
            </a:p>
          </p:txBody>
        </p:sp>
      </p:grpSp>
    </p:spTree>
    <p:extLst>
      <p:ext uri="{BB962C8B-B14F-4D97-AF65-F5344CB8AC3E}">
        <p14:creationId xmlns:p14="http://schemas.microsoft.com/office/powerpoint/2010/main" val="1470463467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Las ventajas de la Ciencia Económica</a:t>
            </a:r>
          </a:p>
          <a:p>
            <a:pPr lvl="1"/>
            <a:r>
              <a:rPr lang="es-ES" dirty="0" smtClean="0"/>
              <a:t>Simplicidad de los supuestos</a:t>
            </a:r>
          </a:p>
          <a:p>
            <a:pPr lvl="1"/>
            <a:r>
              <a:rPr lang="es-ES" dirty="0" smtClean="0"/>
              <a:t>Contrastación empírica </a:t>
            </a:r>
          </a:p>
          <a:p>
            <a:pPr lvl="1"/>
            <a:r>
              <a:rPr lang="es-ES" dirty="0" smtClean="0"/>
              <a:t>Variedad de situaciones experimentales (observación)</a:t>
            </a:r>
          </a:p>
          <a:p>
            <a:pPr lvl="1"/>
            <a:r>
              <a:rPr lang="es-ES" dirty="0" smtClean="0"/>
              <a:t>Los modelos permiten  la predicción.</a:t>
            </a:r>
          </a:p>
          <a:p>
            <a:r>
              <a:rPr lang="es-ES" dirty="0" smtClean="0"/>
              <a:t>Los inconvenientes</a:t>
            </a:r>
          </a:p>
          <a:p>
            <a:pPr lvl="1"/>
            <a:r>
              <a:rPr lang="es-ES" dirty="0" smtClean="0"/>
              <a:t>Simplicidad en los supuestos </a:t>
            </a:r>
          </a:p>
          <a:p>
            <a:pPr lvl="1"/>
            <a:r>
              <a:rPr lang="es-ES" dirty="0" smtClean="0"/>
              <a:t>El requerimiento de la contrastación empírica </a:t>
            </a:r>
            <a:r>
              <a:rPr lang="es-ES" smtClean="0"/>
              <a:t>nos </a:t>
            </a:r>
            <a:r>
              <a:rPr lang="es-ES" smtClean="0"/>
              <a:t>obliga </a:t>
            </a:r>
            <a:r>
              <a:rPr lang="es-ES" dirty="0" smtClean="0"/>
              <a:t>a fijarnos especialmente en lo que se puede medir</a:t>
            </a:r>
          </a:p>
          <a:p>
            <a:pPr lvl="1"/>
            <a:r>
              <a:rPr lang="es-ES" dirty="0" smtClean="0"/>
              <a:t>Dificultad en la experimentación.</a:t>
            </a:r>
          </a:p>
          <a:p>
            <a:pPr lvl="1"/>
            <a:r>
              <a:rPr lang="es-ES" dirty="0" smtClean="0"/>
              <a:t> Escaso éxito en las predicciones efectivas</a:t>
            </a:r>
          </a:p>
          <a:p>
            <a:pPr lvl="1"/>
            <a:r>
              <a:rPr lang="es-ES" dirty="0" smtClean="0"/>
              <a:t>Las implicaciones morales del </a:t>
            </a:r>
            <a:r>
              <a:rPr lang="es-ES" i="1" dirty="0" smtClean="0"/>
              <a:t>homo </a:t>
            </a:r>
            <a:r>
              <a:rPr lang="es-ES" i="1" dirty="0" err="1" smtClean="0"/>
              <a:t>oeconomicus</a:t>
            </a:r>
            <a:endParaRPr lang="es-ES" i="1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079848" y="260648"/>
            <a:ext cx="4724400" cy="954107"/>
          </a:xfrm>
          <a:prstGeom prst="rect">
            <a:avLst/>
          </a:prstGeom>
          <a:ln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9pPr>
          </a:lstStyle>
          <a:p>
            <a:pPr algn="ctr"/>
            <a:r>
              <a:rPr lang="es-ES" sz="2800" b="1" dirty="0" smtClean="0">
                <a:latin typeface="+mn-lt"/>
              </a:rPr>
              <a:t> VENTAJAS E INCONVENIENTES DE LA CIENCIA </a:t>
            </a:r>
            <a:r>
              <a:rPr lang="es-ES" sz="2800" b="1" dirty="0">
                <a:latin typeface="+mn-lt"/>
              </a:rPr>
              <a:t>ECONÓMICA</a:t>
            </a:r>
            <a:endParaRPr lang="es-ES_tradnl" sz="2800" b="1" dirty="0">
              <a:latin typeface="+mn-lt"/>
            </a:endParaRPr>
          </a:p>
        </p:txBody>
      </p:sp>
      <p:pic>
        <p:nvPicPr>
          <p:cNvPr id="4098" name="Picture 2" descr="http://www.forum-gesundheitspolitik.de/img/gel-0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470921"/>
            <a:ext cx="1143000" cy="114300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238527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55576" y="266455"/>
            <a:ext cx="7200800" cy="954107"/>
          </a:xfrm>
          <a:prstGeom prst="rect">
            <a:avLst/>
          </a:prstGeom>
          <a:ln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9pPr>
          </a:lstStyle>
          <a:p>
            <a:pPr algn="ctr"/>
            <a:r>
              <a:rPr lang="es-ES" sz="2800" b="1" dirty="0" smtClean="0">
                <a:latin typeface="+mn-lt"/>
              </a:rPr>
              <a:t> LOS AGENTES ECONÓMICOS EN EL FLUJO CIRCULAR DELA RENTA</a:t>
            </a:r>
            <a:endParaRPr lang="es-ES_tradnl" sz="28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994674" y="3043925"/>
            <a:ext cx="13119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FAMILIAS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4340220" y="3038510"/>
            <a:ext cx="13119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627784" y="1772816"/>
            <a:ext cx="1221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MERCADO </a:t>
            </a:r>
          </a:p>
          <a:p>
            <a:pPr algn="ctr"/>
            <a:r>
              <a:rPr lang="es-ES" dirty="0" smtClean="0"/>
              <a:t>DE BIENES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682823" y="4221088"/>
            <a:ext cx="1529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MERCADO DE </a:t>
            </a:r>
          </a:p>
          <a:p>
            <a:pPr algn="ctr"/>
            <a:r>
              <a:rPr lang="es-ES" dirty="0" smtClean="0"/>
              <a:t>FACTORES</a:t>
            </a:r>
            <a:endParaRPr lang="es-ES" dirty="0"/>
          </a:p>
        </p:txBody>
      </p:sp>
      <p:cxnSp>
        <p:nvCxnSpPr>
          <p:cNvPr id="17" name="16 Conector angular"/>
          <p:cNvCxnSpPr/>
          <p:nvPr/>
        </p:nvCxnSpPr>
        <p:spPr>
          <a:xfrm rot="5400000" flipH="1" flipV="1">
            <a:off x="1661347" y="2074475"/>
            <a:ext cx="900970" cy="943982"/>
          </a:xfrm>
          <a:prstGeom prst="bentConnector2">
            <a:avLst/>
          </a:prstGeom>
          <a:ln w="25400">
            <a:solidFill>
              <a:schemeClr val="bg2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angular"/>
          <p:cNvCxnSpPr>
            <a:stCxn id="9" idx="0"/>
            <a:endCxn id="8" idx="3"/>
          </p:cNvCxnSpPr>
          <p:nvPr/>
        </p:nvCxnSpPr>
        <p:spPr>
          <a:xfrm rot="16200000" flipV="1">
            <a:off x="3951393" y="1993733"/>
            <a:ext cx="942528" cy="1147026"/>
          </a:xfrm>
          <a:prstGeom prst="bentConnector2">
            <a:avLst/>
          </a:prstGeom>
          <a:ln w="25400">
            <a:solidFill>
              <a:schemeClr val="bg2"/>
            </a:solidFill>
            <a:prstDash val="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angular"/>
          <p:cNvCxnSpPr/>
          <p:nvPr/>
        </p:nvCxnSpPr>
        <p:spPr>
          <a:xfrm flipV="1">
            <a:off x="1852163" y="2456892"/>
            <a:ext cx="1595228" cy="468053"/>
          </a:xfrm>
          <a:prstGeom prst="bentConnector3">
            <a:avLst/>
          </a:prstGeom>
          <a:ln w="2540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angular"/>
          <p:cNvCxnSpPr/>
          <p:nvPr/>
        </p:nvCxnSpPr>
        <p:spPr>
          <a:xfrm rot="10800000">
            <a:off x="3447391" y="2456892"/>
            <a:ext cx="1124614" cy="540062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4" name="2063 CuadroTexto"/>
          <p:cNvSpPr txBox="1"/>
          <p:nvPr/>
        </p:nvSpPr>
        <p:spPr>
          <a:xfrm>
            <a:off x="1793475" y="1818402"/>
            <a:ext cx="6367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DINERO</a:t>
            </a:r>
            <a:endParaRPr lang="es-ES" sz="11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3997475" y="1839997"/>
            <a:ext cx="6367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DINERO</a:t>
            </a:r>
            <a:endParaRPr lang="es-ES" sz="11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2682823" y="2471557"/>
            <a:ext cx="12522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BIENES Y SERVICIO</a:t>
            </a:r>
            <a:endParaRPr lang="es-ES" sz="1100" dirty="0"/>
          </a:p>
        </p:txBody>
      </p:sp>
      <p:cxnSp>
        <p:nvCxnSpPr>
          <p:cNvPr id="51" name="50 Conector angular"/>
          <p:cNvCxnSpPr/>
          <p:nvPr/>
        </p:nvCxnSpPr>
        <p:spPr>
          <a:xfrm flipV="1">
            <a:off x="4267612" y="3429365"/>
            <a:ext cx="784210" cy="1136412"/>
          </a:xfrm>
          <a:prstGeom prst="bentConnector2">
            <a:avLst/>
          </a:prstGeom>
          <a:ln w="25400">
            <a:solidFill>
              <a:schemeClr val="bg2"/>
            </a:solidFill>
            <a:prstDash val="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angular"/>
          <p:cNvCxnSpPr>
            <a:stCxn id="12" idx="1"/>
            <a:endCxn id="7" idx="2"/>
          </p:cNvCxnSpPr>
          <p:nvPr/>
        </p:nvCxnSpPr>
        <p:spPr>
          <a:xfrm rot="10800000">
            <a:off x="1650625" y="3413258"/>
            <a:ext cx="1032199" cy="1130997"/>
          </a:xfrm>
          <a:prstGeom prst="bentConnector2">
            <a:avLst/>
          </a:prstGeom>
          <a:ln w="25400">
            <a:solidFill>
              <a:schemeClr val="bg2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CuadroTexto"/>
          <p:cNvSpPr txBox="1"/>
          <p:nvPr/>
        </p:nvSpPr>
        <p:spPr>
          <a:xfrm>
            <a:off x="4283968" y="4581128"/>
            <a:ext cx="7409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SALARIOS</a:t>
            </a:r>
          </a:p>
          <a:p>
            <a:r>
              <a:rPr lang="es-ES" sz="1100" dirty="0" smtClean="0"/>
              <a:t>RENTAS</a:t>
            </a:r>
            <a:endParaRPr lang="es-ES" sz="1100" dirty="0"/>
          </a:p>
        </p:txBody>
      </p:sp>
      <p:cxnSp>
        <p:nvCxnSpPr>
          <p:cNvPr id="63" name="62 Conector angular"/>
          <p:cNvCxnSpPr/>
          <p:nvPr/>
        </p:nvCxnSpPr>
        <p:spPr>
          <a:xfrm>
            <a:off x="1852163" y="3490428"/>
            <a:ext cx="1456793" cy="730660"/>
          </a:xfrm>
          <a:prstGeom prst="bentConnector3">
            <a:avLst>
              <a:gd name="adj1" fmla="val 50000"/>
            </a:avLst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angular"/>
          <p:cNvCxnSpPr/>
          <p:nvPr/>
        </p:nvCxnSpPr>
        <p:spPr>
          <a:xfrm rot="10800000" flipV="1">
            <a:off x="3564264" y="3490428"/>
            <a:ext cx="1156679" cy="730660"/>
          </a:xfrm>
          <a:prstGeom prst="bentConnector3">
            <a:avLst>
              <a:gd name="adj1" fmla="val 50000"/>
            </a:avLst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CuadroTexto"/>
          <p:cNvSpPr txBox="1"/>
          <p:nvPr/>
        </p:nvSpPr>
        <p:spPr>
          <a:xfrm>
            <a:off x="2679550" y="3901872"/>
            <a:ext cx="13163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TRABAJO Y CAPITAL</a:t>
            </a:r>
            <a:endParaRPr lang="es-ES" sz="1100" dirty="0"/>
          </a:p>
        </p:txBody>
      </p:sp>
      <p:cxnSp>
        <p:nvCxnSpPr>
          <p:cNvPr id="42" name="41 Conector recto de flecha"/>
          <p:cNvCxnSpPr/>
          <p:nvPr/>
        </p:nvCxnSpPr>
        <p:spPr>
          <a:xfrm flipH="1">
            <a:off x="2430188" y="3140968"/>
            <a:ext cx="219589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 flipV="1">
            <a:off x="4018367" y="3119446"/>
            <a:ext cx="265601" cy="2152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>
            <a:endCxn id="7" idx="3"/>
          </p:cNvCxnSpPr>
          <p:nvPr/>
        </p:nvCxnSpPr>
        <p:spPr>
          <a:xfrm flipH="1" flipV="1">
            <a:off x="2306574" y="3228591"/>
            <a:ext cx="310025" cy="184666"/>
          </a:xfrm>
          <a:prstGeom prst="straightConnector1">
            <a:avLst/>
          </a:prstGeom>
          <a:ln w="25400">
            <a:solidFill>
              <a:schemeClr val="bg2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 flipV="1">
            <a:off x="4018367" y="3273951"/>
            <a:ext cx="249245" cy="133891"/>
          </a:xfrm>
          <a:prstGeom prst="straightConnector1">
            <a:avLst/>
          </a:prstGeom>
          <a:ln w="25400">
            <a:solidFill>
              <a:schemeClr val="bg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CuadroTexto"/>
          <p:cNvSpPr txBox="1"/>
          <p:nvPr/>
        </p:nvSpPr>
        <p:spPr>
          <a:xfrm>
            <a:off x="2692381" y="3429000"/>
            <a:ext cx="4331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IRPF</a:t>
            </a:r>
            <a:endParaRPr lang="es-ES" sz="1100" dirty="0"/>
          </a:p>
        </p:txBody>
      </p:sp>
      <p:sp>
        <p:nvSpPr>
          <p:cNvPr id="95" name="94 CuadroTexto"/>
          <p:cNvSpPr txBox="1"/>
          <p:nvPr/>
        </p:nvSpPr>
        <p:spPr>
          <a:xfrm>
            <a:off x="3121177" y="2807350"/>
            <a:ext cx="381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IVA</a:t>
            </a:r>
            <a:endParaRPr lang="es-ES" sz="1100" dirty="0"/>
          </a:p>
        </p:txBody>
      </p:sp>
      <p:sp>
        <p:nvSpPr>
          <p:cNvPr id="96" name="95 CuadroTexto"/>
          <p:cNvSpPr txBox="1"/>
          <p:nvPr/>
        </p:nvSpPr>
        <p:spPr>
          <a:xfrm>
            <a:off x="3558318" y="3503658"/>
            <a:ext cx="2840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 smtClean="0"/>
              <a:t>IS</a:t>
            </a:r>
            <a:endParaRPr lang="es-ES" sz="1100" dirty="0"/>
          </a:p>
        </p:txBody>
      </p:sp>
      <p:sp>
        <p:nvSpPr>
          <p:cNvPr id="57" name="56 Proceso alternativo"/>
          <p:cNvSpPr/>
          <p:nvPr/>
        </p:nvSpPr>
        <p:spPr>
          <a:xfrm>
            <a:off x="6300192" y="1997261"/>
            <a:ext cx="1440160" cy="273804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CuadroTexto"/>
          <p:cNvSpPr txBox="1"/>
          <p:nvPr/>
        </p:nvSpPr>
        <p:spPr>
          <a:xfrm>
            <a:off x="6376246" y="2177134"/>
            <a:ext cx="13119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SECTOR EXTERIOR</a:t>
            </a:r>
            <a:endParaRPr lang="es-ES" dirty="0"/>
          </a:p>
        </p:txBody>
      </p:sp>
      <p:cxnSp>
        <p:nvCxnSpPr>
          <p:cNvPr id="59" name="58 Conector recto de flecha"/>
          <p:cNvCxnSpPr/>
          <p:nvPr/>
        </p:nvCxnSpPr>
        <p:spPr>
          <a:xfrm>
            <a:off x="5292080" y="2211281"/>
            <a:ext cx="864096" cy="0"/>
          </a:xfrm>
          <a:prstGeom prst="straightConnector1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5571682" y="179868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X</a:t>
            </a:r>
          </a:p>
        </p:txBody>
      </p:sp>
      <p:cxnSp>
        <p:nvCxnSpPr>
          <p:cNvPr id="61" name="60 Conector recto de flecha"/>
          <p:cNvCxnSpPr/>
          <p:nvPr/>
        </p:nvCxnSpPr>
        <p:spPr>
          <a:xfrm flipH="1">
            <a:off x="5292080" y="2453294"/>
            <a:ext cx="864096" cy="0"/>
          </a:xfrm>
          <a:prstGeom prst="straightConnector1">
            <a:avLst/>
          </a:prstGeom>
          <a:ln w="25400">
            <a:solidFill>
              <a:schemeClr val="bg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 de flecha"/>
          <p:cNvCxnSpPr/>
          <p:nvPr/>
        </p:nvCxnSpPr>
        <p:spPr>
          <a:xfrm>
            <a:off x="5364088" y="4411123"/>
            <a:ext cx="864096" cy="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CuadroTexto"/>
          <p:cNvSpPr txBox="1"/>
          <p:nvPr/>
        </p:nvSpPr>
        <p:spPr>
          <a:xfrm>
            <a:off x="5643690" y="4032677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</a:t>
            </a:r>
            <a:endParaRPr lang="es-ES" dirty="0"/>
          </a:p>
        </p:txBody>
      </p:sp>
      <p:cxnSp>
        <p:nvCxnSpPr>
          <p:cNvPr id="106" name="105 Conector recto de flecha"/>
          <p:cNvCxnSpPr/>
          <p:nvPr/>
        </p:nvCxnSpPr>
        <p:spPr>
          <a:xfrm flipH="1">
            <a:off x="5364088" y="4653136"/>
            <a:ext cx="864096" cy="0"/>
          </a:xfrm>
          <a:prstGeom prst="straightConnector1">
            <a:avLst/>
          </a:prstGeom>
          <a:ln w="25400">
            <a:solidFill>
              <a:schemeClr val="bg2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CuadroTexto"/>
          <p:cNvSpPr txBox="1"/>
          <p:nvPr/>
        </p:nvSpPr>
        <p:spPr>
          <a:xfrm>
            <a:off x="2689802" y="3068960"/>
            <a:ext cx="13119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ESTADO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2203921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8" grpId="0"/>
      <p:bldP spid="12" grpId="0"/>
      <p:bldP spid="2064" grpId="0"/>
      <p:bldP spid="49" grpId="0"/>
      <p:bldP spid="50" grpId="0"/>
      <p:bldP spid="62" grpId="0"/>
      <p:bldP spid="79" grpId="0"/>
      <p:bldP spid="94" grpId="0"/>
      <p:bldP spid="95" grpId="0"/>
      <p:bldP spid="96" grpId="0"/>
      <p:bldP spid="57" grpId="0" animBg="1"/>
      <p:bldP spid="98" grpId="0" animBg="1"/>
      <p:bldP spid="101" grpId="0"/>
      <p:bldP spid="105" grpId="0"/>
      <p:bldP spid="10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55576" y="266455"/>
            <a:ext cx="7200800" cy="523220"/>
          </a:xfrm>
          <a:prstGeom prst="rect">
            <a:avLst/>
          </a:prstGeom>
          <a:ln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/>
              </a:defRPr>
            </a:lvl9pPr>
          </a:lstStyle>
          <a:p>
            <a:pPr algn="ctr"/>
            <a:r>
              <a:rPr lang="es-ES" sz="2800" b="1" dirty="0" smtClean="0">
                <a:latin typeface="+mn-lt"/>
              </a:rPr>
              <a:t> LOS PROBLEMAS ECONÓMICOS.</a:t>
            </a:r>
            <a:endParaRPr lang="es-ES_tradnl" sz="2800" b="1" dirty="0">
              <a:latin typeface="+mn-lt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15615" y="1556792"/>
            <a:ext cx="737936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rgbClr val="C00000"/>
                </a:solidFill>
              </a:rPr>
              <a:t>La supervivencia: </a:t>
            </a:r>
            <a:r>
              <a:rPr lang="es-ES" sz="2400" dirty="0" smtClean="0"/>
              <a:t>¿Cómo sobrevivir?</a:t>
            </a:r>
            <a:endParaRPr lang="es-ES" sz="2400" dirty="0" smtClean="0">
              <a:solidFill>
                <a:srgbClr val="C00000"/>
              </a:solidFill>
            </a:endParaRP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rgbClr val="C00000"/>
                </a:solidFill>
              </a:rPr>
              <a:t>La asignación</a:t>
            </a:r>
            <a:r>
              <a:rPr lang="es-ES" sz="2400" dirty="0" smtClean="0"/>
              <a:t>: ¿Qué producir?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rgbClr val="C00000"/>
                </a:solidFill>
              </a:rPr>
              <a:t>La eficiencia y la eficacia</a:t>
            </a:r>
            <a:r>
              <a:rPr lang="es-ES" sz="2400" dirty="0" smtClean="0"/>
              <a:t>: ¿Cómo producir?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rgbClr val="C00000"/>
                </a:solidFill>
              </a:rPr>
              <a:t>La distribución</a:t>
            </a:r>
            <a:r>
              <a:rPr lang="es-ES" sz="2400" dirty="0" smtClean="0"/>
              <a:t>: ¿Para quién producir?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s-ES" sz="2400" dirty="0" smtClean="0">
                <a:solidFill>
                  <a:srgbClr val="C00000"/>
                </a:solidFill>
              </a:rPr>
              <a:t>La sostenibilidad</a:t>
            </a:r>
            <a:r>
              <a:rPr lang="es-ES" sz="2400" dirty="0" smtClean="0"/>
              <a:t>. ¿Cuál es el límite de </a:t>
            </a:r>
            <a:r>
              <a:rPr lang="es-ES" sz="2400" smtClean="0"/>
              <a:t>la producción?</a:t>
            </a:r>
            <a:endParaRPr lang="es-ES" sz="2400" dirty="0" smtClean="0"/>
          </a:p>
          <a:p>
            <a:pPr>
              <a:lnSpc>
                <a:spcPct val="200000"/>
              </a:lnSpc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153583595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Perspectiv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28" ma:contentTypeDescription="Create a new document." ma:contentTypeScope="" ma:versionID="5eea76452d7eb073b41e4ecbec7235c0"/>
</file>

<file path=customXml/itemProps1.xml><?xml version="1.0" encoding="utf-8"?>
<ds:datastoreItem xmlns:ds="http://schemas.openxmlformats.org/officeDocument/2006/customXml" ds:itemID="{3BD2B719-936D-4A11-8C4E-8FBE898886D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FCF6928-3A3D-45C9-A2DA-183D99EAE3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105D53-7556-46FF-876E-8E718F0CDA58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635</TotalTime>
  <Words>465</Words>
  <Application>Microsoft Office PowerPoint</Application>
  <PresentationFormat>Presentación en pantalla (4:3)</PresentationFormat>
  <Paragraphs>109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Adyacencia</vt:lpstr>
      <vt:lpstr>Economía </vt:lpstr>
      <vt:lpstr> </vt:lpstr>
      <vt:lpstr> 1. La ciencia de la elección</vt:lpstr>
      <vt:lpstr> 2. El sistema en que una Sociedad gestiona sus recursos</vt:lpstr>
      <vt:lpstr> 3. La ciencia que estudia los procesos de producción, intercambio, distribución y consumo de bienes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Economia</dc:title>
  <dc:creator>Pau Rausell</dc:creator>
  <cp:lastModifiedBy>Pau Rausell</cp:lastModifiedBy>
  <cp:revision>21</cp:revision>
  <cp:lastPrinted>2011-02-28T23:19:14Z</cp:lastPrinted>
  <dcterms:created xsi:type="dcterms:W3CDTF">2011-02-27T18:27:27Z</dcterms:created>
  <dcterms:modified xsi:type="dcterms:W3CDTF">2012-03-07T16:31:20Z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TC300068709990</vt:lpwstr>
  </property>
</Properties>
</file>