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4"/>
  </p:sldMasterIdLst>
  <p:notesMasterIdLst>
    <p:notesMasterId r:id="rId17"/>
  </p:notesMasterIdLst>
  <p:sldIdLst>
    <p:sldId id="256" r:id="rId5"/>
    <p:sldId id="302" r:id="rId6"/>
    <p:sldId id="321" r:id="rId7"/>
    <p:sldId id="330" r:id="rId8"/>
    <p:sldId id="335" r:id="rId9"/>
    <p:sldId id="334" r:id="rId10"/>
    <p:sldId id="336" r:id="rId11"/>
    <p:sldId id="337" r:id="rId12"/>
    <p:sldId id="338" r:id="rId13"/>
    <p:sldId id="339" r:id="rId14"/>
    <p:sldId id="340" r:id="rId15"/>
    <p:sldId id="341" r:id="rId16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5" autoAdjust="0"/>
    <p:restoredTop sz="92929" autoAdjust="0"/>
  </p:normalViewPr>
  <p:slideViewPr>
    <p:cSldViewPr>
      <p:cViewPr>
        <p:scale>
          <a:sx n="66" d="100"/>
          <a:sy n="66" d="100"/>
        </p:scale>
        <p:origin x="-2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BA96D2-171C-4D95-B321-7E253B24E56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86E1354-9C4E-4DD5-BA7E-0C80458C17AF}">
      <dgm:prSet custT="1"/>
      <dgm:spPr/>
      <dgm:t>
        <a:bodyPr/>
        <a:lstStyle/>
        <a:p>
          <a:pPr algn="ctr" rtl="0">
            <a:lnSpc>
              <a:spcPct val="90000"/>
            </a:lnSpc>
          </a:pPr>
          <a:r>
            <a:rPr lang="es-ES" sz="2800" dirty="0" smtClean="0"/>
            <a:t>Tema 12: </a:t>
          </a:r>
        </a:p>
        <a:p>
          <a:pPr algn="ctr" rtl="0">
            <a:lnSpc>
              <a:spcPct val="90000"/>
            </a:lnSpc>
          </a:pPr>
          <a:r>
            <a:rPr lang="es-ES" sz="2800" dirty="0" smtClean="0"/>
            <a:t> </a:t>
          </a:r>
          <a:r>
            <a:rPr lang="es-ES" sz="2800" b="1" i="0" dirty="0" smtClean="0"/>
            <a:t>La lógica de las políticas públicas.  </a:t>
          </a:r>
        </a:p>
        <a:p>
          <a:pPr rtl="0">
            <a:lnSpc>
              <a:spcPct val="100000"/>
            </a:lnSpc>
          </a:pPr>
          <a:r>
            <a:rPr lang="es-ES" sz="1600" b="1" i="0" dirty="0" smtClean="0"/>
            <a:t>¿Qué es la política económica?</a:t>
          </a:r>
        </a:p>
        <a:p>
          <a:pPr rtl="0">
            <a:lnSpc>
              <a:spcPct val="100000"/>
            </a:lnSpc>
          </a:pPr>
          <a:r>
            <a:rPr lang="es-ES" sz="1600" b="1" i="0" dirty="0" smtClean="0"/>
            <a:t>Objetivos de política económica</a:t>
          </a:r>
          <a:endParaRPr lang="es-ES" sz="1600" b="1" i="0" dirty="0" smtClean="0"/>
        </a:p>
        <a:p>
          <a:pPr>
            <a:lnSpc>
              <a:spcPct val="100000"/>
            </a:lnSpc>
          </a:pPr>
          <a:r>
            <a:rPr lang="es-ES" sz="1600" b="1" i="0" dirty="0" smtClean="0"/>
            <a:t>Instrumentos de política económica.</a:t>
          </a:r>
          <a:endParaRPr lang="es-ES" sz="1600" b="1" i="0" dirty="0" smtClean="0"/>
        </a:p>
        <a:p>
          <a:pPr>
            <a:lnSpc>
              <a:spcPct val="100000"/>
            </a:lnSpc>
          </a:pPr>
          <a:r>
            <a:rPr lang="es-ES" sz="1600" b="1" i="0" dirty="0" smtClean="0"/>
            <a:t>La lógica de la política pública</a:t>
          </a:r>
          <a:endParaRPr lang="es-ES" sz="1600" b="1" i="0" dirty="0" smtClean="0"/>
        </a:p>
        <a:p>
          <a:pPr algn="ctr" rtl="0">
            <a:lnSpc>
              <a:spcPct val="90000"/>
            </a:lnSpc>
          </a:pPr>
          <a:endParaRPr lang="es-ES" sz="1500" b="1" i="0" dirty="0" smtClean="0"/>
        </a:p>
      </dgm:t>
    </dgm:pt>
    <dgm:pt modelId="{104F9194-772A-4B97-A894-CEBCDFEF89FC}" type="parTrans" cxnId="{2FC54D4E-D556-41E8-865B-2BBCAA19486F}">
      <dgm:prSet/>
      <dgm:spPr/>
      <dgm:t>
        <a:bodyPr/>
        <a:lstStyle/>
        <a:p>
          <a:endParaRPr lang="es-ES"/>
        </a:p>
      </dgm:t>
    </dgm:pt>
    <dgm:pt modelId="{08A60C75-C7FB-4B1F-8C69-318B0D5E2BA6}" type="sibTrans" cxnId="{2FC54D4E-D556-41E8-865B-2BBCAA19486F}">
      <dgm:prSet/>
      <dgm:spPr/>
      <dgm:t>
        <a:bodyPr/>
        <a:lstStyle/>
        <a:p>
          <a:endParaRPr lang="es-ES"/>
        </a:p>
      </dgm:t>
    </dgm:pt>
    <dgm:pt modelId="{33670D24-F7BD-493F-98E6-4C7CCBE1AE1F}" type="pres">
      <dgm:prSet presAssocID="{74BA96D2-171C-4D95-B321-7E253B24E56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7C47A33-03FB-4CAA-A9DB-90115DBCBCE1}" type="pres">
      <dgm:prSet presAssocID="{D86E1354-9C4E-4DD5-BA7E-0C80458C17AF}" presName="circ1TxSh" presStyleLbl="vennNode1" presStyleIdx="0" presStyleCnt="1"/>
      <dgm:spPr/>
      <dgm:t>
        <a:bodyPr/>
        <a:lstStyle/>
        <a:p>
          <a:endParaRPr lang="es-ES"/>
        </a:p>
      </dgm:t>
    </dgm:pt>
  </dgm:ptLst>
  <dgm:cxnLst>
    <dgm:cxn modelId="{2FC54D4E-D556-41E8-865B-2BBCAA19486F}" srcId="{74BA96D2-171C-4D95-B321-7E253B24E562}" destId="{D86E1354-9C4E-4DD5-BA7E-0C80458C17AF}" srcOrd="0" destOrd="0" parTransId="{104F9194-772A-4B97-A894-CEBCDFEF89FC}" sibTransId="{08A60C75-C7FB-4B1F-8C69-318B0D5E2BA6}"/>
    <dgm:cxn modelId="{9DE3E407-1FD1-4A43-8B20-4ACB76E27BF7}" type="presOf" srcId="{74BA96D2-171C-4D95-B321-7E253B24E562}" destId="{33670D24-F7BD-493F-98E6-4C7CCBE1AE1F}" srcOrd="0" destOrd="0" presId="urn:microsoft.com/office/officeart/2005/8/layout/venn1"/>
    <dgm:cxn modelId="{E368A35E-3C70-4547-BCEC-93396952336F}" type="presOf" srcId="{D86E1354-9C4E-4DD5-BA7E-0C80458C17AF}" destId="{E7C47A33-03FB-4CAA-A9DB-90115DBCBCE1}" srcOrd="0" destOrd="0" presId="urn:microsoft.com/office/officeart/2005/8/layout/venn1"/>
    <dgm:cxn modelId="{8FC7A015-0FE5-45BE-B412-FA729F75DE65}" type="presParOf" srcId="{33670D24-F7BD-493F-98E6-4C7CCBE1AE1F}" destId="{E7C47A33-03FB-4CAA-A9DB-90115DBCBCE1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47A33-03FB-4CAA-A9DB-90115DBCBCE1}">
      <dsp:nvSpPr>
        <dsp:cNvPr id="0" name=""/>
        <dsp:cNvSpPr/>
      </dsp:nvSpPr>
      <dsp:spPr>
        <a:xfrm>
          <a:off x="1409700" y="0"/>
          <a:ext cx="4800600" cy="48006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Tema 12: 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 </a:t>
          </a:r>
          <a:r>
            <a:rPr lang="es-ES" sz="2800" b="1" i="0" kern="1200" dirty="0" smtClean="0"/>
            <a:t>La lógica de las políticas públicas.  </a:t>
          </a:r>
        </a:p>
        <a:p>
          <a:pPr lvl="0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¿Qué es la política económica?</a:t>
          </a:r>
        </a:p>
        <a:p>
          <a:pPr lvl="0" defTabSz="1244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Objetivos de política económica</a:t>
          </a:r>
          <a:endParaRPr lang="es-ES" sz="1600" b="1" i="0" kern="1200" dirty="0" smtClean="0"/>
        </a:p>
        <a:p>
          <a:pPr lvl="0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Instrumentos de política económica.</a:t>
          </a:r>
          <a:endParaRPr lang="es-ES" sz="1600" b="1" i="0" kern="1200" dirty="0" smtClean="0"/>
        </a:p>
        <a:p>
          <a:pPr lvl="0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i="0" kern="1200" dirty="0" smtClean="0"/>
            <a:t>La lógica de la política pública</a:t>
          </a:r>
          <a:endParaRPr lang="es-ES" sz="1600" b="1" i="0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500" b="1" i="0" kern="1200" dirty="0" smtClean="0"/>
        </a:p>
      </dsp:txBody>
      <dsp:txXfrm>
        <a:off x="2112732" y="703032"/>
        <a:ext cx="3394536" cy="3394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A8EC9D-1994-4FE7-9CA1-E6C8279D4A55}" type="datetimeFigureOut">
              <a:rPr lang="es-ES" smtClean="0"/>
              <a:t>23/05/2011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60E8827-8750-4427-8340-235C623A9F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8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113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E8827-8750-4427-8340-235C623A9F8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5076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Picture 35" descr="Imagen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87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6" descr="Imagen1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143125"/>
            <a:ext cx="91440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 spd="slow">
    <p:zoom/>
    <p:sndAc>
      <p:stSnd>
        <p:snd r:embed="rId1" name="wind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7E7C60-1A7E-4586-8881-F5E8309BC07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F75CA03-DF6C-4733-A437-310EABC56765}" type="datetimeFigureOut">
              <a:rPr lang="es-ES" smtClean="0"/>
              <a:pPr/>
              <a:t>23/05/2011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slow">
    <p:zoom/>
    <p:sndAc>
      <p:stSnd>
        <p:snd r:embed="rId13" name="wind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audio" Target="../media/audio1.wav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6.jpeg"/><Relationship Id="rId5" Type="http://schemas.openxmlformats.org/officeDocument/2006/relationships/diagramData" Target="../diagrams/data1.xml"/><Relationship Id="rId10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jp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6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Economía 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33137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68344" y="5563504"/>
            <a:ext cx="1252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Pau </a:t>
            </a:r>
            <a:r>
              <a:rPr lang="es-ES" dirty="0" err="1" smtClean="0"/>
              <a:t>Rausell</a:t>
            </a:r>
            <a:endParaRPr lang="es-ES" dirty="0"/>
          </a:p>
        </p:txBody>
      </p:sp>
      <p:pic>
        <p:nvPicPr>
          <p:cNvPr id="1026" name="Picture 2" descr="http://3.bp.blogspot.com/_wvEpHZdflNk/TRs1365CSwI/AAAAAAAAADI/FNIg9RHMoYM/s1600/creative_commons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142" y="5949280"/>
            <a:ext cx="1310346" cy="495234"/>
          </a:xfrm>
          <a:prstGeom prst="rect">
            <a:avLst/>
          </a:prstGeom>
          <a:noFill/>
          <a:effectLst>
            <a:reflection blurRad="6350" stA="50000" endA="300" endPos="5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Objetivos e instrumentos de política económica</a:t>
            </a:r>
            <a:endParaRPr lang="es-ES" sz="36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1828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smtClean="0"/>
              <a:t>Estabilidad de precios</a:t>
            </a:r>
            <a:r>
              <a:rPr lang="es-CR" smtClean="0"/>
              <a:t> </a:t>
            </a:r>
          </a:p>
          <a:p>
            <a:r>
              <a:rPr lang="es-ES" smtClean="0"/>
              <a:t>Mantenimiento del nivel general de precios, o una tasa de inflación reducida.</a:t>
            </a:r>
          </a:p>
          <a:p>
            <a:r>
              <a:rPr lang="es-ES" smtClean="0"/>
              <a:t>Indicadores: índice de precios al consumo, índice de precios al por mayor y otros índice de precios</a:t>
            </a:r>
            <a:endParaRPr lang="es-CR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01213" y="3645024"/>
            <a:ext cx="8037785" cy="24987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 smtClean="0"/>
              <a:t>Distribución del ingreso y la riqueza</a:t>
            </a:r>
            <a:r>
              <a:rPr lang="es-CR" dirty="0" smtClean="0"/>
              <a:t> </a:t>
            </a:r>
          </a:p>
          <a:p>
            <a:r>
              <a:rPr lang="es-ES" dirty="0" smtClean="0"/>
              <a:t>Reducción progresiva de las diferencias entre los niveles de ingresos personales, la concentración de la riqueza y la provisión de bienes públicos.</a:t>
            </a:r>
          </a:p>
          <a:p>
            <a:r>
              <a:rPr lang="es-ES" dirty="0" smtClean="0"/>
              <a:t>Medición: la distribución del total de la renta disponible acumulando los percentiles de familias de acuerdo con la renta familiar total, coeficiente de </a:t>
            </a:r>
            <a:r>
              <a:rPr lang="es-ES" dirty="0" err="1" smtClean="0"/>
              <a:t>Gini</a:t>
            </a:r>
            <a:r>
              <a:rPr lang="es-ES" dirty="0" smtClean="0"/>
              <a:t>, etc.</a:t>
            </a:r>
            <a:endParaRPr lang="es-CR" dirty="0"/>
          </a:p>
        </p:txBody>
      </p:sp>
      <p:sp>
        <p:nvSpPr>
          <p:cNvPr id="3" name="2 CuadroTexto"/>
          <p:cNvSpPr txBox="1"/>
          <p:nvPr/>
        </p:nvSpPr>
        <p:spPr>
          <a:xfrm>
            <a:off x="3635896" y="5949280"/>
            <a:ext cx="453650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/>
              <a:t>España es un país donde la desigualdad en la distribución de la renta y </a:t>
            </a:r>
            <a:r>
              <a:rPr lang="es-ES" sz="1200" dirty="0" smtClean="0"/>
              <a:t>la riqueza </a:t>
            </a:r>
            <a:r>
              <a:rPr lang="es-ES" sz="1200" dirty="0"/>
              <a:t>es relativamente moderada. No sólo es menor que en los EEUU o </a:t>
            </a:r>
            <a:r>
              <a:rPr lang="es-ES" sz="1200" dirty="0" smtClean="0"/>
              <a:t>el Reino </a:t>
            </a:r>
            <a:r>
              <a:rPr lang="es-ES" sz="1200" dirty="0"/>
              <a:t>Unido, sino que también es menor que en otros países de </a:t>
            </a:r>
            <a:r>
              <a:rPr lang="es-ES" sz="1200" dirty="0" smtClean="0"/>
              <a:t>Europa continental </a:t>
            </a:r>
            <a:r>
              <a:rPr lang="es-ES" sz="1200" dirty="0"/>
              <a:t>como Alemania, Francia o Italia</a:t>
            </a:r>
          </a:p>
        </p:txBody>
      </p:sp>
    </p:spTree>
    <p:extLst>
      <p:ext uri="{BB962C8B-B14F-4D97-AF65-F5344CB8AC3E}">
        <p14:creationId xmlns:p14="http://schemas.microsoft.com/office/powerpoint/2010/main" val="1324859637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Objetivos de política económica</a:t>
            </a:r>
            <a:endParaRPr lang="es-ES" sz="36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916832"/>
            <a:ext cx="8147248" cy="1972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smtClean="0"/>
              <a:t>Equilibrio de la balanza de pagos</a:t>
            </a:r>
            <a:r>
              <a:rPr lang="es-CR" smtClean="0"/>
              <a:t> </a:t>
            </a:r>
          </a:p>
          <a:p>
            <a:r>
              <a:rPr lang="es-ES" smtClean="0"/>
              <a:t>Reducir el déficit exterior a medio plazo, mantener un nivel de reservas de divisas y la solvencia frente al exterior.</a:t>
            </a:r>
          </a:p>
          <a:p>
            <a:r>
              <a:rPr lang="es-ES" smtClean="0"/>
              <a:t>Indicadores: saldo de la balanza por cuenta corriente, evolución de la balanza comercial, evolución del tipo de cambio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59239798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Instrumentos de política económica</a:t>
            </a:r>
            <a:endParaRPr lang="es-ES" sz="3600" b="1" dirty="0"/>
          </a:p>
        </p:txBody>
      </p:sp>
      <p:sp>
        <p:nvSpPr>
          <p:cNvPr id="8" name="Rectangle 8"/>
          <p:cNvSpPr>
            <a:spLocks noGrp="1" noChangeArrowheads="1"/>
          </p:cNvSpPr>
          <p:nvPr/>
        </p:nvSpPr>
        <p:spPr bwMode="auto">
          <a:xfrm>
            <a:off x="1416843" y="1800225"/>
            <a:ext cx="63103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s-ES" dirty="0"/>
              <a:t>FISCAL: </a:t>
            </a:r>
            <a:r>
              <a:rPr lang="es-ES" sz="2000" dirty="0"/>
              <a:t>Impuestos, gasto público</a:t>
            </a:r>
          </a:p>
          <a:p>
            <a:r>
              <a:rPr lang="es-ES" dirty="0"/>
              <a:t>MONETARIA: </a:t>
            </a:r>
            <a:r>
              <a:rPr lang="es-ES" sz="2000" dirty="0"/>
              <a:t>Cantidad de dinero en circulación, tipos de interés</a:t>
            </a:r>
          </a:p>
          <a:p>
            <a:r>
              <a:rPr lang="es-ES" dirty="0" smtClean="0"/>
              <a:t>Equilibrio EXTERIOR</a:t>
            </a:r>
            <a:r>
              <a:rPr lang="es-ES" dirty="0"/>
              <a:t>: </a:t>
            </a:r>
            <a:r>
              <a:rPr lang="es-ES" sz="2000" dirty="0"/>
              <a:t>Tipos de cambio, exportaciones, importaciones</a:t>
            </a:r>
          </a:p>
          <a:p>
            <a:r>
              <a:rPr lang="es-ES" dirty="0"/>
              <a:t>RENTAS: </a:t>
            </a:r>
            <a:r>
              <a:rPr lang="es-ES" sz="2000" dirty="0"/>
              <a:t>Precios, salarios</a:t>
            </a:r>
          </a:p>
        </p:txBody>
      </p:sp>
    </p:spTree>
    <p:extLst>
      <p:ext uri="{BB962C8B-B14F-4D97-AF65-F5344CB8AC3E}">
        <p14:creationId xmlns:p14="http://schemas.microsoft.com/office/powerpoint/2010/main" val="2065156607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¿Qué es la política económica?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1187" y="1484784"/>
            <a:ext cx="792162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2200" dirty="0">
                <a:cs typeface="Arial" pitchFamily="34" charset="0"/>
              </a:rPr>
              <a:t>Se puede definir como el ejercicio deliberado de los poderes legítimos del estado mediante la manipulación de diversos instrumentos, con el fin de alcanzar objetivos socio-económicos previamente establecidos </a:t>
            </a:r>
          </a:p>
        </p:txBody>
      </p:sp>
      <p:sp>
        <p:nvSpPr>
          <p:cNvPr id="9" name="Rectangle 3"/>
          <p:cNvSpPr>
            <a:spLocks noGrp="1" noChangeArrowheads="1"/>
          </p:cNvSpPr>
          <p:nvPr/>
        </p:nvSpPr>
        <p:spPr bwMode="auto">
          <a:xfrm>
            <a:off x="611187" y="3356992"/>
            <a:ext cx="6851104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R" sz="2200" dirty="0">
                <a:cs typeface="Arial" pitchFamily="34" charset="0"/>
              </a:rPr>
              <a:t>Existen tres elementos básicos de la política económica:</a:t>
            </a:r>
          </a:p>
          <a:p>
            <a:pPr lvl="1"/>
            <a:r>
              <a:rPr lang="es-CR" sz="2200" dirty="0">
                <a:solidFill>
                  <a:srgbClr val="FF0000"/>
                </a:solidFill>
                <a:cs typeface="Arial" pitchFamily="34" charset="0"/>
              </a:rPr>
              <a:t>Gobierno: </a:t>
            </a:r>
            <a:r>
              <a:rPr lang="es-CR" sz="2200" dirty="0">
                <a:cs typeface="Arial" pitchFamily="34" charset="0"/>
              </a:rPr>
              <a:t>entidad que lleva a cabo la política económica </a:t>
            </a:r>
          </a:p>
          <a:p>
            <a:pPr lvl="1"/>
            <a:r>
              <a:rPr lang="es-CR" sz="2200" dirty="0">
                <a:solidFill>
                  <a:srgbClr val="FF0000"/>
                </a:solidFill>
                <a:cs typeface="Arial" pitchFamily="34" charset="0"/>
              </a:rPr>
              <a:t>Instrumentos: </a:t>
            </a:r>
            <a:r>
              <a:rPr lang="es-CR" sz="2200" dirty="0">
                <a:cs typeface="Arial" pitchFamily="34" charset="0"/>
              </a:rPr>
              <a:t>medios o formas de actuar del gobierno </a:t>
            </a:r>
          </a:p>
          <a:p>
            <a:pPr lvl="1"/>
            <a:r>
              <a:rPr lang="es-CR" sz="2200" dirty="0">
                <a:solidFill>
                  <a:srgbClr val="FF0000"/>
                </a:solidFill>
                <a:cs typeface="Arial" pitchFamily="34" charset="0"/>
              </a:rPr>
              <a:t>Objetivos:</a:t>
            </a:r>
            <a:r>
              <a:rPr lang="es-CR" sz="2200" dirty="0">
                <a:cs typeface="Arial" pitchFamily="34" charset="0"/>
              </a:rPr>
              <a:t> fines que se desea alcanzar </a:t>
            </a:r>
          </a:p>
        </p:txBody>
      </p:sp>
    </p:spTree>
    <p:extLst>
      <p:ext uri="{BB962C8B-B14F-4D97-AF65-F5344CB8AC3E}">
        <p14:creationId xmlns:p14="http://schemas.microsoft.com/office/powerpoint/2010/main" val="3954338713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3"/>
          <p:cNvSpPr>
            <a:spLocks noGrp="1" noChangeArrowheads="1"/>
          </p:cNvSpPr>
          <p:nvPr/>
        </p:nvSpPr>
        <p:spPr bwMode="auto">
          <a:xfrm>
            <a:off x="457200" y="1889667"/>
            <a:ext cx="3682752" cy="427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MX" sz="2400" dirty="0" smtClean="0"/>
              <a:t> </a:t>
            </a:r>
            <a:r>
              <a:rPr lang="es-MX" sz="2400" dirty="0"/>
              <a:t>Tres funciones principales:</a:t>
            </a:r>
          </a:p>
          <a:p>
            <a:pPr lvl="1"/>
            <a:r>
              <a:rPr lang="es-MX" sz="2400" dirty="0"/>
              <a:t>Proveer bienes públicos</a:t>
            </a:r>
          </a:p>
          <a:p>
            <a:pPr lvl="1"/>
            <a:r>
              <a:rPr lang="es-MX" sz="2400" dirty="0"/>
              <a:t>Intervenir en casos de virtual monopolio natural</a:t>
            </a:r>
          </a:p>
          <a:p>
            <a:pPr lvl="1"/>
            <a:r>
              <a:rPr lang="es-MX" sz="2400" dirty="0"/>
              <a:t>Intervenir en casos de divergencias entre costos y beneficios sociales y privados (externalidades)</a:t>
            </a:r>
            <a:endParaRPr lang="es-CR" sz="2400" dirty="0"/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4648241" y="1988840"/>
            <a:ext cx="3826768" cy="3631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s-MX" sz="2400" dirty="0" smtClean="0"/>
              <a:t> </a:t>
            </a:r>
            <a:r>
              <a:rPr lang="es-MX" sz="2400" dirty="0"/>
              <a:t>Tres funciones principales: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s-MX" sz="2400" dirty="0"/>
              <a:t>Asignación de recursos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s-MX" sz="2400" dirty="0"/>
              <a:t>Estabilización de la actividad económica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es-MX" sz="2400" dirty="0"/>
              <a:t>Distribución del ingreso</a:t>
            </a:r>
            <a:endParaRPr lang="es-CR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1340768"/>
            <a:ext cx="409657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Visión Liberal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648241" y="1331476"/>
            <a:ext cx="409657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Visión Socialdemócrata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611560" y="2875108"/>
            <a:ext cx="388843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i="1" dirty="0"/>
              <a:t>La concepción más liberal de la política cree que son los ciudadanos y sus familias los que mejor pueden decidir sobre ellos mismos, sus </a:t>
            </a:r>
            <a:r>
              <a:rPr lang="es-ES" i="1" dirty="0" smtClean="0"/>
              <a:t>vidas y el mercado es un excelente </a:t>
            </a:r>
            <a:r>
              <a:rPr lang="es-ES" i="1" dirty="0" err="1" smtClean="0"/>
              <a:t>asignador</a:t>
            </a:r>
            <a:r>
              <a:rPr lang="es-ES" i="1" dirty="0" smtClean="0"/>
              <a:t> de recursos que da el resultado más eficiente posible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4673753" y="3013607"/>
            <a:ext cx="3888432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i="1" dirty="0"/>
              <a:t>La concepción </a:t>
            </a:r>
            <a:r>
              <a:rPr lang="es-ES" i="1" dirty="0" err="1" smtClean="0"/>
              <a:t>socialdemocrata</a:t>
            </a:r>
            <a:r>
              <a:rPr lang="es-ES" i="1" dirty="0" smtClean="0"/>
              <a:t> considera que el mercado no asigna adecuadamente y la regulación colectiva permite una asignación de recursos más justa y que acerca la igualdad de oportunidades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027852" y="44624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¿Qué es la política económica?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19672" y="836712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Ordenación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526996191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Niveles de Gobierno en España</a:t>
            </a:r>
            <a:endParaRPr lang="es-ES" sz="36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19100" y="1320800"/>
            <a:ext cx="8305800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1. Se entiende como nivel de Gobierno a aquellos poderes ejecutivos (gobiernos) legislativo (parlamentos) y a cualquier otra institución pública que participe en la toma de decisiones  con una cierta autonomía sobre un determinado espacio geográfico.</a:t>
            </a:r>
          </a:p>
          <a:p>
            <a:pPr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Habitualmente encontramos al menos tres niveles de Gobierno.</a:t>
            </a:r>
          </a:p>
          <a:p>
            <a:pPr lvl="1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Nivel Central</a:t>
            </a:r>
          </a:p>
          <a:p>
            <a:pPr lvl="1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Nivel regional</a:t>
            </a:r>
          </a:p>
          <a:p>
            <a:pPr lvl="1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Nivel Local.</a:t>
            </a:r>
          </a:p>
          <a:p>
            <a:pPr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En espacios que participen en procesos de integración supranacional, es posible resaltar la existencia de otross niveles de gobierno</a:t>
            </a:r>
          </a:p>
          <a:p>
            <a:pPr lvl="1"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s-ES" sz="1800"/>
              <a:t> Nivel Supra-nacional</a:t>
            </a:r>
          </a:p>
        </p:txBody>
      </p:sp>
    </p:spTree>
    <p:extLst>
      <p:ext uri="{BB962C8B-B14F-4D97-AF65-F5344CB8AC3E}">
        <p14:creationId xmlns:p14="http://schemas.microsoft.com/office/powerpoint/2010/main" val="1953454849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642" y="775072"/>
            <a:ext cx="49149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Niveles de Gobierno en España</a:t>
            </a:r>
            <a:endParaRPr lang="es-ES" sz="3600" b="1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5742" y="1700808"/>
            <a:ext cx="867251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0" hangingPunct="0">
              <a:lnSpc>
                <a:spcPct val="140000"/>
              </a:lnSpc>
              <a:buClr>
                <a:schemeClr val="folHlink"/>
              </a:buClr>
              <a:buSzPct val="115000"/>
              <a:buFont typeface="Monotype Sorts" charset="2"/>
              <a:buNone/>
            </a:pPr>
            <a:r>
              <a:rPr lang="es-ES_tradnl" sz="2000" dirty="0">
                <a:solidFill>
                  <a:srgbClr val="000099"/>
                </a:solidFill>
                <a:latin typeface="Arial Narrow" pitchFamily="34" charset="0"/>
              </a:rPr>
              <a:t>ESTADO </a:t>
            </a:r>
          </a:p>
          <a:p>
            <a:pPr eaLnBrk="0" hangingPunct="0">
              <a:lnSpc>
                <a:spcPct val="140000"/>
              </a:lnSpc>
              <a:buClr>
                <a:schemeClr val="folHlink"/>
              </a:buClr>
              <a:buSzPct val="115000"/>
              <a:buFont typeface="Monotype Sorts" charset="2"/>
              <a:buNone/>
            </a:pPr>
            <a:r>
              <a:rPr lang="es-ES_tradnl" sz="2000" dirty="0">
                <a:solidFill>
                  <a:srgbClr val="000099"/>
                </a:solidFill>
                <a:latin typeface="Arial Narrow" pitchFamily="34" charset="0"/>
              </a:rPr>
              <a:t>COMUNIDADES AUTÓNOMAS </a:t>
            </a:r>
          </a:p>
          <a:p>
            <a:pPr eaLnBrk="0" hangingPunct="0">
              <a:lnSpc>
                <a:spcPct val="140000"/>
              </a:lnSpc>
              <a:buClr>
                <a:schemeClr val="folHlink"/>
              </a:buClr>
              <a:buSzPct val="115000"/>
              <a:buFont typeface="Monotype Sorts" charset="2"/>
              <a:buNone/>
            </a:pPr>
            <a:r>
              <a:rPr lang="es-ES_tradnl" sz="2000" dirty="0">
                <a:solidFill>
                  <a:srgbClr val="000099"/>
                </a:solidFill>
                <a:latin typeface="Arial Narrow" pitchFamily="34" charset="0"/>
              </a:rPr>
              <a:t>	( 2 forales y 15 de régimen común)</a:t>
            </a:r>
          </a:p>
          <a:p>
            <a:pPr eaLnBrk="0" hangingPunct="0">
              <a:lnSpc>
                <a:spcPct val="140000"/>
              </a:lnSpc>
              <a:buClr>
                <a:schemeClr val="folHlink"/>
              </a:buClr>
              <a:buSzPct val="115000"/>
              <a:buFont typeface="Monotype Sorts" charset="2"/>
              <a:buNone/>
            </a:pPr>
            <a:r>
              <a:rPr lang="es-ES_tradnl" sz="2000" dirty="0">
                <a:solidFill>
                  <a:srgbClr val="000099"/>
                </a:solidFill>
                <a:latin typeface="Arial Narrow" pitchFamily="34" charset="0"/>
              </a:rPr>
              <a:t>CORPORACIONES LOCALES </a:t>
            </a:r>
          </a:p>
          <a:p>
            <a:pPr eaLnBrk="0" hangingPunct="0">
              <a:lnSpc>
                <a:spcPct val="140000"/>
              </a:lnSpc>
              <a:buClr>
                <a:schemeClr val="folHlink"/>
              </a:buClr>
              <a:buSzPct val="115000"/>
              <a:buFont typeface="Monotype Sorts" charset="2"/>
              <a:buNone/>
            </a:pPr>
            <a:r>
              <a:rPr lang="es-ES_tradnl" sz="2000" dirty="0">
                <a:solidFill>
                  <a:srgbClr val="000099"/>
                </a:solidFill>
                <a:latin typeface="Arial Narrow" pitchFamily="34" charset="0"/>
              </a:rPr>
              <a:t>	(Incluidas 2 Ciudades con Estatuto de Autonomía -Ceuta y Melilla-)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97743" y="4484688"/>
            <a:ext cx="292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 eaLnBrk="0" hangingPunct="0">
              <a:buClr>
                <a:srgbClr val="669900"/>
              </a:buClr>
              <a:buFont typeface="Monotype Sorts" charset="2"/>
              <a:buNone/>
            </a:pPr>
            <a:r>
              <a:rPr lang="es-ES_tradnl" sz="2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8.107 Ayuntamientos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997743" y="4935538"/>
            <a:ext cx="3473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 eaLnBrk="0" hangingPunct="0">
              <a:buClr>
                <a:srgbClr val="669900"/>
              </a:buClr>
              <a:buFont typeface="Monotype Sorts" charset="2"/>
              <a:buNone/>
            </a:pPr>
            <a:r>
              <a:rPr lang="es-ES_trad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3        Consejos Insulares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997743" y="5424488"/>
            <a:ext cx="3392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 eaLnBrk="0" hangingPunct="0">
              <a:buClr>
                <a:srgbClr val="669900"/>
              </a:buClr>
              <a:buFont typeface="Monotype Sorts" charset="2"/>
              <a:buNone/>
            </a:pPr>
            <a:r>
              <a:rPr lang="es-ES_trad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7        Cabildos Insulares</a:t>
            </a: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997743" y="4033838"/>
            <a:ext cx="4414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just" eaLnBrk="0" hangingPunct="0">
              <a:buClr>
                <a:srgbClr val="669900"/>
              </a:buClr>
              <a:buFont typeface="Monotype Sorts" charset="2"/>
              <a:buNone/>
            </a:pPr>
            <a:r>
              <a:rPr lang="es-ES_trad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38       Diputaciones Provinciales</a:t>
            </a:r>
          </a:p>
        </p:txBody>
      </p:sp>
    </p:spTree>
    <p:extLst>
      <p:ext uri="{BB962C8B-B14F-4D97-AF65-F5344CB8AC3E}">
        <p14:creationId xmlns:p14="http://schemas.microsoft.com/office/powerpoint/2010/main" val="3715810025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Niveles de Gobierno en España</a:t>
            </a:r>
            <a:endParaRPr lang="es-ES" sz="36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47700" y="1366044"/>
            <a:ext cx="78486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a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ca-ES" sz="1600" dirty="0" smtClean="0"/>
              <a:t>Reparto </a:t>
            </a:r>
            <a:r>
              <a:rPr lang="ca-ES" sz="1600" dirty="0"/>
              <a:t>de </a:t>
            </a:r>
            <a:r>
              <a:rPr lang="ca-ES" sz="1600" dirty="0" err="1"/>
              <a:t>responsabilidades</a:t>
            </a:r>
            <a:r>
              <a:rPr lang="ca-ES" sz="1600" dirty="0"/>
              <a:t> entre </a:t>
            </a:r>
            <a:r>
              <a:rPr lang="ca-ES" sz="1600" dirty="0" err="1"/>
              <a:t>niveles</a:t>
            </a:r>
            <a:r>
              <a:rPr lang="ca-ES" sz="1600" dirty="0"/>
              <a:t> de </a:t>
            </a:r>
            <a:r>
              <a:rPr lang="ca-ES" sz="1600" dirty="0" err="1"/>
              <a:t>Gobierno</a:t>
            </a:r>
            <a:r>
              <a:rPr lang="ca-ES" sz="1600" dirty="0"/>
              <a:t>.</a:t>
            </a:r>
          </a:p>
          <a:p>
            <a:pPr>
              <a:spcBef>
                <a:spcPct val="50000"/>
              </a:spcBef>
            </a:pPr>
            <a:r>
              <a:rPr lang="ca-ES" sz="1600" dirty="0" smtClean="0"/>
              <a:t>La </a:t>
            </a:r>
            <a:r>
              <a:rPr lang="ca-ES" sz="1600" dirty="0" err="1"/>
              <a:t>teoría</a:t>
            </a:r>
            <a:r>
              <a:rPr lang="ca-ES" sz="1600" dirty="0"/>
              <a:t> del </a:t>
            </a:r>
            <a:r>
              <a:rPr lang="ca-ES" sz="1600" dirty="0" err="1"/>
              <a:t>federalismo</a:t>
            </a:r>
            <a:r>
              <a:rPr lang="ca-ES" sz="1600" dirty="0"/>
              <a:t> fiscal (Oates, </a:t>
            </a:r>
            <a:r>
              <a:rPr lang="ca-ES" sz="1600" dirty="0" err="1"/>
              <a:t>Musgrave</a:t>
            </a:r>
            <a:r>
              <a:rPr lang="ca-ES" sz="1600" dirty="0"/>
              <a:t>) indaga sobre </a:t>
            </a:r>
            <a:r>
              <a:rPr lang="ca-ES" sz="1600" dirty="0" err="1"/>
              <a:t>cuáles</a:t>
            </a:r>
            <a:r>
              <a:rPr lang="ca-ES" sz="1600" dirty="0"/>
              <a:t> son los </a:t>
            </a:r>
            <a:r>
              <a:rPr lang="ca-ES" sz="1600" dirty="0" err="1"/>
              <a:t>niveles</a:t>
            </a:r>
            <a:r>
              <a:rPr lang="ca-ES" sz="1600" dirty="0"/>
              <a:t> </a:t>
            </a:r>
            <a:r>
              <a:rPr lang="ca-ES" sz="1600" dirty="0" err="1"/>
              <a:t>adecuados</a:t>
            </a:r>
            <a:r>
              <a:rPr lang="ca-ES" sz="1600" dirty="0"/>
              <a:t> de </a:t>
            </a:r>
            <a:r>
              <a:rPr lang="ca-ES" sz="1600" dirty="0" err="1"/>
              <a:t>gobierno</a:t>
            </a:r>
            <a:r>
              <a:rPr lang="ca-ES" sz="1600" dirty="0"/>
              <a:t> para cada una de las </a:t>
            </a:r>
            <a:r>
              <a:rPr lang="ca-ES" sz="1600" dirty="0" err="1"/>
              <a:t>cuestiones</a:t>
            </a:r>
            <a:r>
              <a:rPr lang="ca-ES" sz="1600" dirty="0"/>
              <a:t> de </a:t>
            </a:r>
            <a:r>
              <a:rPr lang="ca-ES" sz="1600" dirty="0" err="1"/>
              <a:t>intervención</a:t>
            </a:r>
            <a:r>
              <a:rPr lang="ca-ES" sz="1600" dirty="0"/>
              <a:t> pública, de manera que </a:t>
            </a:r>
            <a:r>
              <a:rPr lang="ca-ES" sz="1600" dirty="0" err="1"/>
              <a:t>consigamos</a:t>
            </a:r>
            <a:r>
              <a:rPr lang="ca-ES" sz="1600" dirty="0"/>
              <a:t> la </a:t>
            </a:r>
            <a:r>
              <a:rPr lang="ca-ES" sz="1600" dirty="0" err="1"/>
              <a:t>máxima</a:t>
            </a:r>
            <a:r>
              <a:rPr lang="ca-ES" sz="1600" dirty="0"/>
              <a:t> </a:t>
            </a:r>
            <a:r>
              <a:rPr lang="ca-ES" sz="1600" dirty="0" err="1"/>
              <a:t>eficacia</a:t>
            </a:r>
            <a:r>
              <a:rPr lang="ca-ES" sz="1600" dirty="0"/>
              <a:t> de los </a:t>
            </a:r>
            <a:r>
              <a:rPr lang="ca-ES" sz="1600" dirty="0" err="1"/>
              <a:t>resultados</a:t>
            </a:r>
            <a:r>
              <a:rPr lang="ca-ES" sz="1600" dirty="0"/>
              <a:t> con el </a:t>
            </a:r>
            <a:r>
              <a:rPr lang="ca-ES" sz="1600" dirty="0" err="1"/>
              <a:t>mínimos</a:t>
            </a:r>
            <a:r>
              <a:rPr lang="ca-ES" sz="1600" dirty="0"/>
              <a:t> costes </a:t>
            </a:r>
            <a:r>
              <a:rPr lang="ca-ES" sz="1600" dirty="0" err="1"/>
              <a:t>derivados</a:t>
            </a:r>
            <a:r>
              <a:rPr lang="ca-ES" sz="1600" dirty="0"/>
              <a:t> de la </a:t>
            </a:r>
            <a:r>
              <a:rPr lang="ca-ES" sz="1600" dirty="0" err="1"/>
              <a:t>adopción</a:t>
            </a:r>
            <a:r>
              <a:rPr lang="ca-ES" sz="1600" dirty="0"/>
              <a:t> y </a:t>
            </a:r>
            <a:r>
              <a:rPr lang="ca-ES" sz="1600" dirty="0" err="1"/>
              <a:t>gestión</a:t>
            </a:r>
            <a:r>
              <a:rPr lang="ca-ES" sz="1600" dirty="0"/>
              <a:t> de las </a:t>
            </a:r>
            <a:r>
              <a:rPr lang="ca-ES" sz="1600" dirty="0" err="1"/>
              <a:t>actuaciones</a:t>
            </a:r>
            <a:r>
              <a:rPr lang="ca-ES" sz="1600" dirty="0"/>
              <a:t> </a:t>
            </a:r>
            <a:r>
              <a:rPr lang="ca-ES" sz="1600" dirty="0" err="1"/>
              <a:t>públicas</a:t>
            </a:r>
            <a:r>
              <a:rPr lang="ca-ES" sz="1600" dirty="0"/>
              <a:t>.</a:t>
            </a:r>
          </a:p>
          <a:p>
            <a:pPr>
              <a:spcBef>
                <a:spcPct val="50000"/>
              </a:spcBef>
            </a:pPr>
            <a:r>
              <a:rPr lang="ca-ES" sz="1600" b="1" dirty="0" err="1"/>
              <a:t>Estabilización</a:t>
            </a:r>
            <a:r>
              <a:rPr lang="ca-ES" sz="1600" b="1" dirty="0"/>
              <a:t> </a:t>
            </a:r>
            <a:r>
              <a:rPr lang="ca-ES" sz="1600" b="1" dirty="0" err="1"/>
              <a:t>Económica</a:t>
            </a:r>
            <a:r>
              <a:rPr lang="ca-ES" sz="1600" dirty="0"/>
              <a:t>			</a:t>
            </a:r>
            <a:r>
              <a:rPr lang="ca-ES" sz="1600" dirty="0" err="1"/>
              <a:t>Gobiernos</a:t>
            </a:r>
            <a:r>
              <a:rPr lang="ca-ES" sz="1600" dirty="0"/>
              <a:t> </a:t>
            </a:r>
            <a:r>
              <a:rPr lang="ca-ES" sz="1600" dirty="0" err="1"/>
              <a:t>Centrales</a:t>
            </a:r>
            <a:endParaRPr lang="ca-ES" sz="1600" dirty="0"/>
          </a:p>
          <a:p>
            <a:pPr>
              <a:spcBef>
                <a:spcPct val="50000"/>
              </a:spcBef>
            </a:pPr>
            <a:r>
              <a:rPr lang="ca-ES" sz="1600" b="1" dirty="0" err="1"/>
              <a:t>Redistribución</a:t>
            </a:r>
            <a:r>
              <a:rPr lang="es-ES" sz="1600" b="1" dirty="0"/>
              <a:t>.</a:t>
            </a:r>
            <a:r>
              <a:rPr lang="ca-ES" sz="1600" dirty="0"/>
              <a:t>			</a:t>
            </a:r>
            <a:r>
              <a:rPr lang="es-ES" sz="1600" dirty="0"/>
              <a:t>	</a:t>
            </a:r>
            <a:r>
              <a:rPr lang="ca-ES" sz="1600" dirty="0"/>
              <a:t>	</a:t>
            </a:r>
            <a:r>
              <a:rPr lang="ca-ES" sz="1600" dirty="0" err="1"/>
              <a:t>Gobierno</a:t>
            </a:r>
            <a:r>
              <a:rPr lang="ca-ES" sz="1600" dirty="0"/>
              <a:t> Central </a:t>
            </a:r>
            <a:r>
              <a:rPr lang="es-ES" sz="1600" dirty="0"/>
              <a:t>							</a:t>
            </a:r>
            <a:r>
              <a:rPr lang="ca-ES" sz="1600" dirty="0"/>
              <a:t>(supranacional)</a:t>
            </a:r>
          </a:p>
          <a:p>
            <a:pPr>
              <a:spcBef>
                <a:spcPct val="50000"/>
              </a:spcBef>
            </a:pPr>
            <a:r>
              <a:rPr lang="ca-ES" sz="1600" b="1" dirty="0" err="1"/>
              <a:t>Asignación</a:t>
            </a:r>
            <a:r>
              <a:rPr lang="ca-ES" sz="1600" dirty="0"/>
              <a:t> (</a:t>
            </a:r>
            <a:r>
              <a:rPr lang="ca-ES" sz="1600" dirty="0" err="1"/>
              <a:t>provisión</a:t>
            </a:r>
            <a:r>
              <a:rPr lang="ca-ES" sz="1600" dirty="0"/>
              <a:t> de </a:t>
            </a:r>
            <a:r>
              <a:rPr lang="ca-ES" sz="1600" dirty="0" err="1"/>
              <a:t>servicios</a:t>
            </a:r>
            <a:r>
              <a:rPr lang="ca-ES" sz="1600" dirty="0"/>
              <a:t> </a:t>
            </a:r>
            <a:r>
              <a:rPr lang="ca-ES" sz="1600" dirty="0" err="1"/>
              <a:t>públicos</a:t>
            </a:r>
            <a:r>
              <a:rPr lang="ca-ES" sz="1600" dirty="0"/>
              <a:t>)	</a:t>
            </a:r>
            <a:r>
              <a:rPr lang="ca-ES" sz="1600" dirty="0" err="1"/>
              <a:t>Descentralizada</a:t>
            </a:r>
            <a:endParaRPr lang="ca-ES" sz="1600" dirty="0"/>
          </a:p>
          <a:p>
            <a:pPr>
              <a:spcBef>
                <a:spcPct val="50000"/>
              </a:spcBef>
            </a:pPr>
            <a:r>
              <a:rPr lang="ca-ES" sz="1600" b="1" dirty="0" err="1"/>
              <a:t>Ordenación</a:t>
            </a:r>
            <a:r>
              <a:rPr lang="ca-ES" sz="1600" b="1" dirty="0"/>
              <a:t> y </a:t>
            </a:r>
            <a:r>
              <a:rPr lang="ca-ES" sz="1600" b="1" dirty="0" err="1"/>
              <a:t>regulación</a:t>
            </a:r>
            <a:r>
              <a:rPr lang="ca-ES" sz="1600" dirty="0"/>
              <a:t>			</a:t>
            </a:r>
            <a:r>
              <a:rPr lang="ca-ES" sz="1600" dirty="0" err="1"/>
              <a:t>Indistinto</a:t>
            </a:r>
            <a:r>
              <a:rPr lang="es-ES" sz="1600" dirty="0"/>
              <a:t>.</a:t>
            </a:r>
            <a:endParaRPr lang="ca-ES" sz="1600" dirty="0"/>
          </a:p>
          <a:p>
            <a:pPr>
              <a:spcBef>
                <a:spcPct val="50000"/>
              </a:spcBef>
            </a:pPr>
            <a:endParaRPr lang="ca-ES" sz="1600" dirty="0"/>
          </a:p>
        </p:txBody>
      </p:sp>
    </p:spTree>
    <p:extLst>
      <p:ext uri="{BB962C8B-B14F-4D97-AF65-F5344CB8AC3E}">
        <p14:creationId xmlns:p14="http://schemas.microsoft.com/office/powerpoint/2010/main" val="3728595142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Niveles de Gobierno en España</a:t>
            </a:r>
            <a:endParaRPr lang="es-ES" sz="3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4991100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187624" y="350100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Tres de los 4 pilares del Estado de Bienestar, constituyen competencias de la CCAA; La política educativa, la política sanitaria y la política asistencial </a:t>
            </a:r>
            <a:r>
              <a:rPr lang="es-ES" dirty="0" smtClean="0"/>
              <a:t>[la política de pensiones  contributivas es estatal]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2449593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Objetivos de política económica</a:t>
            </a:r>
            <a:endParaRPr lang="es-ES" sz="36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412707" y="2492896"/>
            <a:ext cx="4114800" cy="21168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s-CR" dirty="0" smtClean="0"/>
              <a:t>Crecimiento económico</a:t>
            </a:r>
          </a:p>
          <a:p>
            <a:pPr>
              <a:lnSpc>
                <a:spcPct val="150000"/>
              </a:lnSpc>
            </a:pPr>
            <a:r>
              <a:rPr lang="es-CR" dirty="0" smtClean="0"/>
              <a:t>Pleno empleo</a:t>
            </a:r>
          </a:p>
          <a:p>
            <a:pPr>
              <a:lnSpc>
                <a:spcPct val="150000"/>
              </a:lnSpc>
            </a:pPr>
            <a:r>
              <a:rPr lang="es-CR" dirty="0" smtClean="0"/>
              <a:t>Estabilidad de precios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Distribución de la renta y la riqueza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Equilibrio del sector exterior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23946672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81790" y="2723307"/>
            <a:ext cx="7620000" cy="1143000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2" y="6205728"/>
            <a:ext cx="2019300" cy="652272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70921"/>
            <a:ext cx="1365250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27852" y="332656"/>
            <a:ext cx="678450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Objetivos e instrumentos de política económica</a:t>
            </a:r>
            <a:endParaRPr lang="es-ES" sz="36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600201"/>
            <a:ext cx="8229600" cy="1972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 smtClean="0"/>
              <a:t>Crecimiento económico</a:t>
            </a:r>
            <a:r>
              <a:rPr lang="es-CR" dirty="0" smtClean="0"/>
              <a:t> </a:t>
            </a:r>
          </a:p>
          <a:p>
            <a:r>
              <a:rPr lang="es-ES" dirty="0" smtClean="0"/>
              <a:t>Lograr tasas de crecimiento de la producción satisfactorias, incluyendo cambios estructurales continuos en el tejido productivo.</a:t>
            </a:r>
          </a:p>
          <a:p>
            <a:r>
              <a:rPr lang="es-ES" dirty="0" smtClean="0"/>
              <a:t>Se mide por: Tasa media anual de crecimiento del PIB o de la tasa de crecimiento del PIB per cápita</a:t>
            </a:r>
            <a:endParaRPr lang="es-CR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3595718"/>
            <a:ext cx="8229600" cy="2262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smtClean="0"/>
              <a:t>Pleno empleo</a:t>
            </a:r>
            <a:r>
              <a:rPr lang="es-CR" b="1" smtClean="0"/>
              <a:t> </a:t>
            </a:r>
          </a:p>
          <a:p>
            <a:r>
              <a:rPr lang="es-ES" smtClean="0"/>
              <a:t>Garantizar la creación neta de puestos de trabajo para proporcionar a un nivel de vida razonable para todos los miembros capacitados de la fuerza laboral disponible</a:t>
            </a:r>
          </a:p>
          <a:p>
            <a:r>
              <a:rPr lang="es-ES" smtClean="0"/>
              <a:t>Indicadores: tasa de desempleo, distribución del empleo/desempleo por edades, por sexos, por regiones, etc.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69433024"/>
      </p:ext>
    </p:extLst>
  </p:cSld>
  <p:clrMapOvr>
    <a:masterClrMapping/>
  </p:clrMapOvr>
  <p:transition spd="slow">
    <p:zoom/>
    <p:sndAc>
      <p:stSnd>
        <p:snd r:embed="rId3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E95A0C693CEB341887D38A4A2B58B45040072C752107C5A7B47AA91A1EE638E6F1F" ma:contentTypeVersion="28" ma:contentTypeDescription="Create a new document." ma:contentTypeScope="" ma:versionID="5eea76452d7eb073b41e4ecbec7235c0"/>
</file>

<file path=customXml/itemProps1.xml><?xml version="1.0" encoding="utf-8"?>
<ds:datastoreItem xmlns:ds="http://schemas.openxmlformats.org/officeDocument/2006/customXml" ds:itemID="{3BD2B719-936D-4A11-8C4E-8FBE898886D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FCF6928-3A3D-45C9-A2DA-183D99EAE3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105D53-7556-46FF-876E-8E718F0CDA58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4915</TotalTime>
  <Words>836</Words>
  <Application>Microsoft Office PowerPoint</Application>
  <PresentationFormat>Presentación en pantalla (4:3)</PresentationFormat>
  <Paragraphs>108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Adyacencia</vt:lpstr>
      <vt:lpstr>Economía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Economia</dc:title>
  <dc:creator>Pau Rausell</dc:creator>
  <cp:lastModifiedBy>Pau Rausell</cp:lastModifiedBy>
  <cp:revision>112</cp:revision>
  <cp:lastPrinted>2011-03-08T00:20:50Z</cp:lastPrinted>
  <dcterms:created xsi:type="dcterms:W3CDTF">2011-02-27T18:27:27Z</dcterms:created>
  <dcterms:modified xsi:type="dcterms:W3CDTF">2011-05-23T22:27:45Z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TC300068709990</vt:lpwstr>
  </property>
</Properties>
</file>