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4"/>
  </p:sldMasterIdLst>
  <p:notesMasterIdLst>
    <p:notesMasterId r:id="rId21"/>
  </p:notesMasterIdLst>
  <p:sldIdLst>
    <p:sldId id="256" r:id="rId5"/>
    <p:sldId id="257" r:id="rId6"/>
    <p:sldId id="299" r:id="rId7"/>
    <p:sldId id="300" r:id="rId8"/>
    <p:sldId id="301" r:id="rId9"/>
    <p:sldId id="291" r:id="rId10"/>
    <p:sldId id="302" r:id="rId11"/>
    <p:sldId id="303" r:id="rId12"/>
    <p:sldId id="304" r:id="rId13"/>
    <p:sldId id="305" r:id="rId14"/>
    <p:sldId id="306" r:id="rId15"/>
    <p:sldId id="288" r:id="rId16"/>
    <p:sldId id="307" r:id="rId17"/>
    <p:sldId id="308" r:id="rId18"/>
    <p:sldId id="309" r:id="rId19"/>
    <p:sldId id="310" r:id="rId20"/>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3454" autoAdjust="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BA96D2-171C-4D95-B321-7E253B24E56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s-ES"/>
        </a:p>
      </dgm:t>
    </dgm:pt>
    <dgm:pt modelId="{D86E1354-9C4E-4DD5-BA7E-0C80458C17AF}">
      <dgm:prSet/>
      <dgm:spPr/>
      <dgm:t>
        <a:bodyPr/>
        <a:lstStyle/>
        <a:p>
          <a:pPr algn="ctr" rtl="0"/>
          <a:r>
            <a:rPr lang="es-ES" smtClean="0"/>
            <a:t>Tema </a:t>
          </a:r>
          <a:r>
            <a:rPr lang="es-ES" smtClean="0"/>
            <a:t>5: </a:t>
          </a:r>
          <a:endParaRPr lang="es-ES" dirty="0" smtClean="0"/>
        </a:p>
        <a:p>
          <a:pPr algn="ctr" rtl="0"/>
          <a:r>
            <a:rPr lang="es-ES" dirty="0" smtClean="0"/>
            <a:t>El papel del dinero. Sistema Financiero y política </a:t>
          </a:r>
          <a:r>
            <a:rPr lang="es-ES" b="1" i="0" dirty="0" smtClean="0"/>
            <a:t>. </a:t>
          </a:r>
        </a:p>
        <a:p>
          <a:pPr rtl="0"/>
          <a:r>
            <a:rPr lang="es-ES" b="1" i="0" dirty="0" smtClean="0"/>
            <a:t>El origen del dinero.</a:t>
          </a:r>
        </a:p>
        <a:p>
          <a:r>
            <a:rPr lang="es-ES" b="1" i="0" dirty="0" smtClean="0"/>
            <a:t>Intermediación financiera y creación de dinero.</a:t>
          </a:r>
        </a:p>
        <a:p>
          <a:r>
            <a:rPr lang="es-ES" b="1" i="0" dirty="0" smtClean="0"/>
            <a:t>Los objetivos de la política monetaria.</a:t>
          </a:r>
        </a:p>
        <a:p>
          <a:pPr algn="ctr" rtl="0"/>
          <a:endParaRPr lang="es-ES" b="1" i="0" dirty="0" smtClean="0"/>
        </a:p>
      </dgm:t>
    </dgm:pt>
    <dgm:pt modelId="{104F9194-772A-4B97-A894-CEBCDFEF89FC}" type="parTrans" cxnId="{2FC54D4E-D556-41E8-865B-2BBCAA19486F}">
      <dgm:prSet/>
      <dgm:spPr/>
      <dgm:t>
        <a:bodyPr/>
        <a:lstStyle/>
        <a:p>
          <a:endParaRPr lang="es-ES"/>
        </a:p>
      </dgm:t>
    </dgm:pt>
    <dgm:pt modelId="{08A60C75-C7FB-4B1F-8C69-318B0D5E2BA6}" type="sibTrans" cxnId="{2FC54D4E-D556-41E8-865B-2BBCAA19486F}">
      <dgm:prSet/>
      <dgm:spPr/>
      <dgm:t>
        <a:bodyPr/>
        <a:lstStyle/>
        <a:p>
          <a:endParaRPr lang="es-ES"/>
        </a:p>
      </dgm:t>
    </dgm:pt>
    <dgm:pt modelId="{33670D24-F7BD-493F-98E6-4C7CCBE1AE1F}" type="pres">
      <dgm:prSet presAssocID="{74BA96D2-171C-4D95-B321-7E253B24E562}" presName="compositeShape" presStyleCnt="0">
        <dgm:presLayoutVars>
          <dgm:chMax val="7"/>
          <dgm:dir/>
          <dgm:resizeHandles val="exact"/>
        </dgm:presLayoutVars>
      </dgm:prSet>
      <dgm:spPr/>
      <dgm:t>
        <a:bodyPr/>
        <a:lstStyle/>
        <a:p>
          <a:endParaRPr lang="es-ES"/>
        </a:p>
      </dgm:t>
    </dgm:pt>
    <dgm:pt modelId="{E7C47A33-03FB-4CAA-A9DB-90115DBCBCE1}" type="pres">
      <dgm:prSet presAssocID="{D86E1354-9C4E-4DD5-BA7E-0C80458C17AF}" presName="circ1TxSh" presStyleLbl="vennNode1" presStyleIdx="0" presStyleCnt="1"/>
      <dgm:spPr/>
      <dgm:t>
        <a:bodyPr/>
        <a:lstStyle/>
        <a:p>
          <a:endParaRPr lang="es-ES"/>
        </a:p>
      </dgm:t>
    </dgm:pt>
  </dgm:ptLst>
  <dgm:cxnLst>
    <dgm:cxn modelId="{2FC54D4E-D556-41E8-865B-2BBCAA19486F}" srcId="{74BA96D2-171C-4D95-B321-7E253B24E562}" destId="{D86E1354-9C4E-4DD5-BA7E-0C80458C17AF}" srcOrd="0" destOrd="0" parTransId="{104F9194-772A-4B97-A894-CEBCDFEF89FC}" sibTransId="{08A60C75-C7FB-4B1F-8C69-318B0D5E2BA6}"/>
    <dgm:cxn modelId="{9DE3E407-1FD1-4A43-8B20-4ACB76E27BF7}" type="presOf" srcId="{74BA96D2-171C-4D95-B321-7E253B24E562}" destId="{33670D24-F7BD-493F-98E6-4C7CCBE1AE1F}" srcOrd="0" destOrd="0" presId="urn:microsoft.com/office/officeart/2005/8/layout/venn1"/>
    <dgm:cxn modelId="{E368A35E-3C70-4547-BCEC-93396952336F}" type="presOf" srcId="{D86E1354-9C4E-4DD5-BA7E-0C80458C17AF}" destId="{E7C47A33-03FB-4CAA-A9DB-90115DBCBCE1}" srcOrd="0" destOrd="0" presId="urn:microsoft.com/office/officeart/2005/8/layout/venn1"/>
    <dgm:cxn modelId="{8FC7A015-0FE5-45BE-B412-FA729F75DE65}" type="presParOf" srcId="{33670D24-F7BD-493F-98E6-4C7CCBE1AE1F}" destId="{E7C47A33-03FB-4CAA-A9DB-90115DBCBCE1}"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47A33-03FB-4CAA-A9DB-90115DBCBCE1}">
      <dsp:nvSpPr>
        <dsp:cNvPr id="0" name=""/>
        <dsp:cNvSpPr/>
      </dsp:nvSpPr>
      <dsp:spPr>
        <a:xfrm>
          <a:off x="1409700" y="0"/>
          <a:ext cx="4800600" cy="48006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rtl="0">
            <a:lnSpc>
              <a:spcPct val="90000"/>
            </a:lnSpc>
            <a:spcBef>
              <a:spcPct val="0"/>
            </a:spcBef>
            <a:spcAft>
              <a:spcPct val="35000"/>
            </a:spcAft>
          </a:pPr>
          <a:r>
            <a:rPr lang="es-ES" sz="2200" kern="1200" smtClean="0"/>
            <a:t>Tema </a:t>
          </a:r>
          <a:r>
            <a:rPr lang="es-ES" sz="2200" kern="1200" smtClean="0"/>
            <a:t>5: </a:t>
          </a:r>
          <a:endParaRPr lang="es-ES" sz="2200" kern="1200" dirty="0" smtClean="0"/>
        </a:p>
        <a:p>
          <a:pPr lvl="0" algn="ctr" defTabSz="977900" rtl="0">
            <a:lnSpc>
              <a:spcPct val="90000"/>
            </a:lnSpc>
            <a:spcBef>
              <a:spcPct val="0"/>
            </a:spcBef>
            <a:spcAft>
              <a:spcPct val="35000"/>
            </a:spcAft>
          </a:pPr>
          <a:r>
            <a:rPr lang="es-ES" sz="2200" kern="1200" dirty="0" smtClean="0"/>
            <a:t>El papel del dinero. Sistema Financiero y política </a:t>
          </a:r>
          <a:r>
            <a:rPr lang="es-ES" sz="2200" b="1" i="0" kern="1200" dirty="0" smtClean="0"/>
            <a:t>. </a:t>
          </a:r>
        </a:p>
        <a:p>
          <a:pPr lvl="0" defTabSz="977900" rtl="0">
            <a:lnSpc>
              <a:spcPct val="90000"/>
            </a:lnSpc>
            <a:spcBef>
              <a:spcPct val="0"/>
            </a:spcBef>
            <a:spcAft>
              <a:spcPct val="35000"/>
            </a:spcAft>
          </a:pPr>
          <a:r>
            <a:rPr lang="es-ES" sz="2200" b="1" i="0" kern="1200" dirty="0" smtClean="0"/>
            <a:t>El origen del dinero.</a:t>
          </a:r>
        </a:p>
        <a:p>
          <a:pPr lvl="0" defTabSz="977900">
            <a:lnSpc>
              <a:spcPct val="90000"/>
            </a:lnSpc>
            <a:spcBef>
              <a:spcPct val="0"/>
            </a:spcBef>
            <a:spcAft>
              <a:spcPct val="35000"/>
            </a:spcAft>
          </a:pPr>
          <a:r>
            <a:rPr lang="es-ES" sz="2200" b="1" i="0" kern="1200" dirty="0" smtClean="0"/>
            <a:t>Intermediación financiera y creación de dinero.</a:t>
          </a:r>
        </a:p>
        <a:p>
          <a:pPr lvl="0" defTabSz="977900">
            <a:lnSpc>
              <a:spcPct val="90000"/>
            </a:lnSpc>
            <a:spcBef>
              <a:spcPct val="0"/>
            </a:spcBef>
            <a:spcAft>
              <a:spcPct val="35000"/>
            </a:spcAft>
          </a:pPr>
          <a:r>
            <a:rPr lang="es-ES" sz="2200" b="1" i="0" kern="1200" dirty="0" smtClean="0"/>
            <a:t>Los objetivos de la política monetaria.</a:t>
          </a:r>
        </a:p>
        <a:p>
          <a:pPr lvl="0" algn="ctr" defTabSz="977900" rtl="0">
            <a:lnSpc>
              <a:spcPct val="90000"/>
            </a:lnSpc>
            <a:spcBef>
              <a:spcPct val="0"/>
            </a:spcBef>
            <a:spcAft>
              <a:spcPct val="35000"/>
            </a:spcAft>
          </a:pPr>
          <a:endParaRPr lang="es-ES" sz="2200" b="1" i="0" kern="1200" dirty="0" smtClean="0"/>
        </a:p>
      </dsp:txBody>
      <dsp:txXfrm>
        <a:off x="2112732" y="703032"/>
        <a:ext cx="3394536" cy="339453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s-ES"/>
          </a:p>
        </p:txBody>
      </p:sp>
      <p:sp>
        <p:nvSpPr>
          <p:cNvPr id="3" name="2 Marcador de fecha"/>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ECA8EC9D-1994-4FE7-9CA1-E6C8279D4A55}" type="datetimeFigureOut">
              <a:rPr lang="es-ES" smtClean="0"/>
              <a:t>21/03/2016</a:t>
            </a:fld>
            <a:endParaRPr lang="es-ES"/>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s-ES"/>
          </a:p>
        </p:txBody>
      </p:sp>
      <p:sp>
        <p:nvSpPr>
          <p:cNvPr id="5" name="4 Marcador de notas"/>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s-ES"/>
          </a:p>
        </p:txBody>
      </p:sp>
      <p:sp>
        <p:nvSpPr>
          <p:cNvPr id="7" name="6 Marcador de número de diapositiva"/>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360E8827-8750-4427-8340-235C623A9F89}" type="slidenum">
              <a:rPr lang="es-ES" smtClean="0"/>
              <a:t>‹Nº›</a:t>
            </a:fld>
            <a:endParaRPr lang="es-ES"/>
          </a:p>
        </p:txBody>
      </p:sp>
    </p:spTree>
    <p:extLst>
      <p:ext uri="{BB962C8B-B14F-4D97-AF65-F5344CB8AC3E}">
        <p14:creationId xmlns:p14="http://schemas.microsoft.com/office/powerpoint/2010/main" val="3205829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a:t>
            </a:fld>
            <a:endParaRPr lang="es-ES"/>
          </a:p>
        </p:txBody>
      </p:sp>
    </p:spTree>
    <p:extLst>
      <p:ext uri="{BB962C8B-B14F-4D97-AF65-F5344CB8AC3E}">
        <p14:creationId xmlns:p14="http://schemas.microsoft.com/office/powerpoint/2010/main" val="2941113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10</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11</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12</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13</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14</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15</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16</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2</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3</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4</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5</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6</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7</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8</a:t>
            </a:fld>
            <a:endParaRPr lang="es-ES"/>
          </a:p>
        </p:txBody>
      </p:sp>
    </p:spTree>
    <p:extLst>
      <p:ext uri="{BB962C8B-B14F-4D97-AF65-F5344CB8AC3E}">
        <p14:creationId xmlns:p14="http://schemas.microsoft.com/office/powerpoint/2010/main" val="2655076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360E8827-8750-4427-8340-235C623A9F89}" type="slidenum">
              <a:rPr lang="es-ES" smtClean="0"/>
              <a:t>9</a:t>
            </a:fld>
            <a:endParaRPr lang="es-ES"/>
          </a:p>
        </p:txBody>
      </p:sp>
    </p:spTree>
    <p:extLst>
      <p:ext uri="{BB962C8B-B14F-4D97-AF65-F5344CB8AC3E}">
        <p14:creationId xmlns:p14="http://schemas.microsoft.com/office/powerpoint/2010/main" val="26550766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A7E7C60-1A7E-4586-8881-F5E8309BC077}" type="slidenum">
              <a:rPr lang="es-ES" smtClean="0"/>
              <a:pPr/>
              <a:t>‹Nº›</a:t>
            </a:fld>
            <a:endParaRPr lang="es-ES"/>
          </a:p>
        </p:txBody>
      </p:sp>
      <p:pic>
        <p:nvPicPr>
          <p:cNvPr id="7" name="Picture 35" descr="Imagen2"/>
          <p:cNvPicPr>
            <a:picLocks noChangeAspect="1" noChangeArrowheads="1"/>
          </p:cNvPicPr>
          <p:nvPr userDrawn="1"/>
        </p:nvPicPr>
        <p:blipFill>
          <a:blip r:embed="rId3"/>
          <a:srcRect/>
          <a:stretch>
            <a:fillRect/>
          </a:stretch>
        </p:blipFill>
        <p:spPr bwMode="auto">
          <a:xfrm>
            <a:off x="0" y="0"/>
            <a:ext cx="9148763" cy="6858000"/>
          </a:xfrm>
          <a:prstGeom prst="rect">
            <a:avLst/>
          </a:prstGeom>
          <a:noFill/>
          <a:ln w="9525">
            <a:noFill/>
            <a:miter lim="800000"/>
            <a:headEnd/>
            <a:tailEnd/>
          </a:ln>
        </p:spPr>
      </p:pic>
      <p:pic>
        <p:nvPicPr>
          <p:cNvPr id="8" name="Picture 36" descr="Imagen1"/>
          <p:cNvPicPr>
            <a:picLocks noChangeAspect="1" noChangeArrowheads="1"/>
          </p:cNvPicPr>
          <p:nvPr userDrawn="1"/>
        </p:nvPicPr>
        <p:blipFill>
          <a:blip r:embed="rId4"/>
          <a:srcRect/>
          <a:stretch>
            <a:fillRect/>
          </a:stretch>
        </p:blipFill>
        <p:spPr bwMode="auto">
          <a:xfrm>
            <a:off x="0" y="2143125"/>
            <a:ext cx="9144000" cy="1500188"/>
          </a:xfrm>
          <a:prstGeom prst="rect">
            <a:avLst/>
          </a:prstGeom>
          <a:noFill/>
          <a:ln w="9525">
            <a:noFill/>
            <a:miter lim="800000"/>
            <a:headEnd/>
            <a:tailEnd/>
          </a:ln>
        </p:spPr>
      </p:pic>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A7E7C60-1A7E-4586-8881-F5E8309BC077}" type="slidenum">
              <a:rPr lang="es-ES" smtClean="0"/>
              <a:pPr/>
              <a:t>‹Nº›</a:t>
            </a:fld>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A7E7C60-1A7E-4586-8881-F5E8309BC077}" type="slidenum">
              <a:rPr lang="es-ES" smtClean="0"/>
              <a:pPr/>
              <a:t>‹Nº›</a:t>
            </a:fld>
            <a:endParaRPr lang="es-ES"/>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0F75CA03-DF6C-4733-A437-310EABC56765}" type="datetimeFigureOut">
              <a:rPr lang="es-ES" smtClean="0"/>
              <a:pPr/>
              <a:t>21/03/2016</a:t>
            </a:fld>
            <a:endParaRPr lang="es-ES"/>
          </a:p>
        </p:txBody>
      </p:sp>
      <p:sp>
        <p:nvSpPr>
          <p:cNvPr id="9" name="Slide Number Placeholder 8"/>
          <p:cNvSpPr>
            <a:spLocks noGrp="1"/>
          </p:cNvSpPr>
          <p:nvPr>
            <p:ph type="sldNum" sz="quarter" idx="11"/>
          </p:nvPr>
        </p:nvSpPr>
        <p:spPr/>
        <p:txBody>
          <a:bodyPr/>
          <a:lstStyle/>
          <a:p>
            <a:fld id="{5A7E7C60-1A7E-4586-8881-F5E8309BC077}" type="slidenum">
              <a:rPr lang="es-ES" smtClean="0"/>
              <a:pPr/>
              <a:t>‹Nº›</a:t>
            </a:fld>
            <a:endParaRPr lang="es-ES"/>
          </a:p>
        </p:txBody>
      </p:sp>
      <p:sp>
        <p:nvSpPr>
          <p:cNvPr id="10" name="Footer Placeholder 9"/>
          <p:cNvSpPr>
            <a:spLocks noGrp="1"/>
          </p:cNvSpPr>
          <p:nvPr>
            <p:ph type="ftr" sz="quarter" idx="12"/>
          </p:nvPr>
        </p:nvSpPr>
        <p:spPr/>
        <p:txBody>
          <a:bodyPr/>
          <a:lstStyle/>
          <a:p>
            <a:endParaRPr lang="es-ES"/>
          </a:p>
        </p:txBody>
      </p:sp>
    </p:spTree>
  </p:cSld>
  <p:clrMapOvr>
    <a:masterClrMapping/>
  </p:clrMapOvr>
  <p:transition spd="slow">
    <p:zoom/>
    <p:sndAc>
      <p:stSnd>
        <p:snd r:embed="rId1" name="wind.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A7E7C60-1A7E-4586-8881-F5E8309BC077}" type="slidenum">
              <a:rPr lang="es-ES" smtClean="0"/>
              <a:pPr/>
              <a:t>‹Nº›</a:t>
            </a:fld>
            <a:endParaRPr lang="es-E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F75CA03-DF6C-4733-A437-310EABC56765}" type="datetimeFigureOut">
              <a:rPr lang="es-ES" smtClean="0"/>
              <a:pPr/>
              <a:t>21/03/2016</a:t>
            </a:fld>
            <a:endParaRPr lang="es-E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spd="slow">
    <p:zoom/>
    <p:sndAc>
      <p:stSnd>
        <p:snd r:embed="rId13" name="wind.wav"/>
      </p:stSnd>
    </p:sndAc>
  </p:transition>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audio" Target="../media/audio1.wav"/><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image" Target="../media/image6.jpeg"/><Relationship Id="rId5" Type="http://schemas.openxmlformats.org/officeDocument/2006/relationships/diagramData" Target="../diagrams/data1.xml"/><Relationship Id="rId10" Type="http://schemas.openxmlformats.org/officeDocument/2006/relationships/image" Target="../media/image5.jpg"/><Relationship Id="rId4" Type="http://schemas.openxmlformats.org/officeDocument/2006/relationships/image" Target="../media/image4.jpg"/><Relationship Id="rId9" Type="http://schemas.microsoft.com/office/2007/relationships/diagramDrawing" Target="../diagrams/drawing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26000"/>
            <a:lum/>
          </a:blip>
          <a:srcRect/>
          <a:stretch>
            <a:fillRect l="-6000" r="-6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Economía </a:t>
            </a:r>
            <a:endParaRPr lang="es-ES"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394828963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4" name="3 Imagen"/>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sp>
        <p:nvSpPr>
          <p:cNvPr id="5" name="4 CuadroTexto"/>
          <p:cNvSpPr txBox="1"/>
          <p:nvPr/>
        </p:nvSpPr>
        <p:spPr>
          <a:xfrm>
            <a:off x="7668344" y="5563504"/>
            <a:ext cx="1252138" cy="369332"/>
          </a:xfrm>
          <a:prstGeom prst="rect">
            <a:avLst/>
          </a:prstGeom>
          <a:noFill/>
        </p:spPr>
        <p:txBody>
          <a:bodyPr wrap="none" rtlCol="0">
            <a:spAutoFit/>
          </a:bodyPr>
          <a:lstStyle/>
          <a:p>
            <a:r>
              <a:rPr lang="es-ES" dirty="0" smtClean="0"/>
              <a:t>Pau </a:t>
            </a:r>
            <a:r>
              <a:rPr lang="es-ES" dirty="0" err="1" smtClean="0"/>
              <a:t>Rausell</a:t>
            </a:r>
            <a:endParaRPr lang="es-ES" dirty="0"/>
          </a:p>
        </p:txBody>
      </p:sp>
      <p:pic>
        <p:nvPicPr>
          <p:cNvPr id="1026" name="Picture 2" descr="http://3.bp.blogspot.com/_wvEpHZdflNk/TRs1365CSwI/AAAAAAAAADI/FNIg9RHMoYM/s1600/creative_commons.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54142" y="5949280"/>
            <a:ext cx="1310346" cy="495234"/>
          </a:xfrm>
          <a:prstGeom prst="rect">
            <a:avLst/>
          </a:prstGeom>
          <a:noFill/>
          <a:effectLst>
            <a:reflection blurRad="6350" stA="50000" endA="300" endPos="55000" dir="5400000" sy="-100000" algn="bl" rotWithShape="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p:zoom/>
    <p:sndAc>
      <p:stSnd>
        <p:snd r:embed="rId3"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827584" y="332656"/>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Intermediación financiera y creación de dinero.</a:t>
            </a:r>
          </a:p>
        </p:txBody>
      </p:sp>
      <p:sp>
        <p:nvSpPr>
          <p:cNvPr id="8" name="Rectangle 3"/>
          <p:cNvSpPr txBox="1">
            <a:spLocks noChangeArrowheads="1"/>
          </p:cNvSpPr>
          <p:nvPr/>
        </p:nvSpPr>
        <p:spPr>
          <a:xfrm>
            <a:off x="0" y="1628775"/>
            <a:ext cx="8964613" cy="41148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Font typeface="Wingdings" pitchFamily="2" charset="2"/>
              <a:buNone/>
            </a:pPr>
            <a:r>
              <a:rPr lang="es-ES" sz="2000" dirty="0" smtClean="0">
                <a:latin typeface="+mj-lt"/>
              </a:rPr>
              <a:t>Los bancos y la creación de dinero bancario. La oferta monetaria</a:t>
            </a:r>
          </a:p>
          <a:p>
            <a:pPr>
              <a:buFont typeface="Wingdings" pitchFamily="2" charset="2"/>
              <a:buNone/>
            </a:pPr>
            <a:endParaRPr lang="es-ES" sz="2000" dirty="0" smtClean="0">
              <a:latin typeface="+mj-lt"/>
            </a:endParaRPr>
          </a:p>
          <a:p>
            <a:pPr>
              <a:buFont typeface="Wingdings" pitchFamily="2" charset="2"/>
              <a:buNone/>
            </a:pPr>
            <a:endParaRPr lang="es-ES" sz="2000" dirty="0" smtClean="0">
              <a:latin typeface="+mj-lt"/>
            </a:endParaRPr>
          </a:p>
          <a:p>
            <a:pPr>
              <a:buFont typeface="Wingdings" pitchFamily="2" charset="2"/>
              <a:buNone/>
            </a:pPr>
            <a:endParaRPr lang="es-ES" sz="2000" dirty="0" smtClean="0">
              <a:latin typeface="+mj-lt"/>
            </a:endParaRPr>
          </a:p>
          <a:p>
            <a:pPr>
              <a:buFont typeface="Wingdings" pitchFamily="2" charset="2"/>
              <a:buNone/>
            </a:pPr>
            <a:endParaRPr lang="es-ES" sz="2000" dirty="0" smtClean="0">
              <a:latin typeface="+mj-lt"/>
            </a:endParaRPr>
          </a:p>
          <a:p>
            <a:pPr>
              <a:buFont typeface="Wingdings" pitchFamily="2" charset="2"/>
              <a:buNone/>
            </a:pPr>
            <a:r>
              <a:rPr lang="es-ES" sz="2000" dirty="0" smtClean="0">
                <a:latin typeface="+mj-lt"/>
              </a:rPr>
              <a:t>Coeficiente de reserva de un 10%. Sistema bancario de reservas fraccionarias</a:t>
            </a:r>
          </a:p>
          <a:p>
            <a:pPr>
              <a:buFont typeface="Wingdings" pitchFamily="2" charset="2"/>
              <a:buNone/>
            </a:pPr>
            <a:r>
              <a:rPr lang="es-ES" sz="2000" dirty="0" smtClean="0">
                <a:latin typeface="+mj-lt"/>
              </a:rPr>
              <a:t>	</a:t>
            </a:r>
            <a:endParaRPr lang="es-ES" sz="2000" dirty="0">
              <a:latin typeface="+mj-lt"/>
            </a:endParaRPr>
          </a:p>
        </p:txBody>
      </p:sp>
      <p:graphicFrame>
        <p:nvGraphicFramePr>
          <p:cNvPr id="9" name="Group 206"/>
          <p:cNvGraphicFramePr>
            <a:graphicFrameLocks noGrp="1"/>
          </p:cNvGraphicFramePr>
          <p:nvPr>
            <p:ph sz="quarter" idx="4294967295"/>
            <p:extLst>
              <p:ext uri="{D42A27DB-BD31-4B8C-83A1-F6EECF244321}">
                <p14:modId xmlns:p14="http://schemas.microsoft.com/office/powerpoint/2010/main" val="257269833"/>
              </p:ext>
            </p:extLst>
          </p:nvPr>
        </p:nvGraphicFramePr>
        <p:xfrm>
          <a:off x="179388" y="1925638"/>
          <a:ext cx="5900737" cy="1325628"/>
        </p:xfrm>
        <a:graphic>
          <a:graphicData uri="http://schemas.openxmlformats.org/drawingml/2006/table">
            <a:tbl>
              <a:tblPr/>
              <a:tblGrid>
                <a:gridCol w="2754312"/>
                <a:gridCol w="3146425"/>
              </a:tblGrid>
              <a:tr h="323850">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Banco</a:t>
                      </a:r>
                    </a:p>
                  </a:txBody>
                  <a:tcPr marL="182562" marR="182562" marT="46038" marB="46038"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ES"/>
                    </a:p>
                  </a:txBody>
                  <a:tcPr/>
                </a:tc>
              </a:tr>
              <a:tr h="323850">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Activo</a:t>
                      </a:r>
                    </a:p>
                  </a:txBody>
                  <a:tcPr marL="182562" marR="182562" marT="46038" marB="4603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Pasivo</a:t>
                      </a:r>
                    </a:p>
                  </a:txBody>
                  <a:tcPr marL="182562" marR="182562" marT="46038" marB="4603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Reservas     1000</a:t>
                      </a:r>
                    </a:p>
                  </a:txBody>
                  <a:tcPr marL="182562" marR="182562" marT="46038" marB="46038"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Depósitos     1000</a:t>
                      </a:r>
                    </a:p>
                  </a:txBody>
                  <a:tcPr marL="182562" marR="182562" marT="46038" marB="46038"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0" name="Group 207"/>
          <p:cNvGraphicFramePr>
            <a:graphicFrameLocks noGrp="1"/>
          </p:cNvGraphicFramePr>
          <p:nvPr>
            <p:extLst>
              <p:ext uri="{D42A27DB-BD31-4B8C-83A1-F6EECF244321}">
                <p14:modId xmlns:p14="http://schemas.microsoft.com/office/powerpoint/2010/main" val="1451158369"/>
              </p:ext>
            </p:extLst>
          </p:nvPr>
        </p:nvGraphicFramePr>
        <p:xfrm>
          <a:off x="179388" y="3829050"/>
          <a:ext cx="5400675" cy="1318644"/>
        </p:xfrm>
        <a:graphic>
          <a:graphicData uri="http://schemas.openxmlformats.org/drawingml/2006/table">
            <a:tbl>
              <a:tblPr/>
              <a:tblGrid>
                <a:gridCol w="2520950"/>
                <a:gridCol w="2879725"/>
              </a:tblGrid>
              <a:tr h="288925">
                <a:tc gridSpan="2">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Tahoma" pitchFamily="34" charset="0"/>
                        </a:rPr>
                        <a:t>Banco</a:t>
                      </a:r>
                    </a:p>
                  </a:txBody>
                  <a:tcPr marL="182562" marR="182562" marT="46038" marB="46038"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ES"/>
                    </a:p>
                  </a:txBody>
                  <a:tcPr/>
                </a:tc>
              </a:tr>
              <a:tr h="287338">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Activo</a:t>
                      </a:r>
                    </a:p>
                  </a:txBody>
                  <a:tcPr marL="182562" marR="182562" marT="46038" marB="4603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smtClean="0">
                          <a:ln>
                            <a:noFill/>
                          </a:ln>
                          <a:solidFill>
                            <a:schemeClr val="tx1"/>
                          </a:solidFill>
                          <a:effectLst/>
                          <a:latin typeface="Tahoma" pitchFamily="34" charset="0"/>
                        </a:rPr>
                        <a:t>Pasivo</a:t>
                      </a:r>
                    </a:p>
                  </a:txBody>
                  <a:tcPr marL="182562" marR="182562" marT="46038" marB="4603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Tahoma" pitchFamily="34" charset="0"/>
                        </a:rPr>
                        <a:t>Reservas       100 </a:t>
                      </a:r>
                    </a:p>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Tahoma" pitchFamily="34" charset="0"/>
                        </a:rPr>
                        <a:t>Préstamos    900</a:t>
                      </a:r>
                    </a:p>
                  </a:txBody>
                  <a:tcPr marL="182562" marR="182562" marT="46038" marB="46038"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Tahoma" pitchFamily="34" charset="0"/>
                        </a:rPr>
                        <a:t>Depósitos     1000</a:t>
                      </a:r>
                    </a:p>
                  </a:txBody>
                  <a:tcPr marL="182562" marR="182562" marT="46038" marB="46038"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1" name="Text Box 148"/>
          <p:cNvSpPr txBox="1">
            <a:spLocks noChangeArrowheads="1"/>
          </p:cNvSpPr>
          <p:nvPr/>
        </p:nvSpPr>
        <p:spPr bwMode="auto">
          <a:xfrm>
            <a:off x="6372225" y="2205038"/>
            <a:ext cx="2627313" cy="862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2562" tIns="46038" rIns="182562" bIns="46038">
            <a:spAutoFit/>
          </a:bodyPr>
          <a:lstStyle>
            <a:lvl1pPr marL="342900" indent="-342900">
              <a:spcBef>
                <a:spcPct val="0"/>
              </a:spcBef>
              <a:defRPr kumimoji="1" sz="2400">
                <a:solidFill>
                  <a:schemeClr val="tx1"/>
                </a:solidFill>
                <a:latin typeface="Times New Roman" pitchFamily="18" charset="0"/>
              </a:defRPr>
            </a:lvl1pPr>
            <a:lvl2pPr>
              <a:spcBef>
                <a:spcPct val="0"/>
              </a:spcBef>
              <a:defRPr kumimoji="1" sz="2400">
                <a:solidFill>
                  <a:schemeClr val="tx1"/>
                </a:solidFill>
                <a:latin typeface="Times New Roman" pitchFamily="18" charset="0"/>
              </a:defRPr>
            </a:lvl2pPr>
            <a:lvl3pPr>
              <a:spcBef>
                <a:spcPct val="0"/>
              </a:spcBef>
              <a:defRPr kumimoji="1" sz="2400">
                <a:solidFill>
                  <a:schemeClr val="tx1"/>
                </a:solidFill>
                <a:latin typeface="Times New Roman" pitchFamily="18" charset="0"/>
              </a:defRPr>
            </a:lvl3pPr>
            <a:lvl4pPr>
              <a:spcBef>
                <a:spcPct val="0"/>
              </a:spcBef>
              <a:defRPr kumimoji="1" sz="2400">
                <a:solidFill>
                  <a:schemeClr val="tx1"/>
                </a:solidFill>
                <a:latin typeface="Times New Roman" pitchFamily="18" charset="0"/>
              </a:defRPr>
            </a:lvl4pPr>
            <a:lvl5pPr>
              <a:spcBef>
                <a:spcPct val="0"/>
              </a:spcBef>
              <a:defRPr kumimoji="1" sz="2400">
                <a:solidFill>
                  <a:schemeClr val="tx1"/>
                </a:solidFill>
                <a:latin typeface="Times New Roman" pitchFamily="18" charset="0"/>
              </a:defRPr>
            </a:lvl5pPr>
            <a:lvl6pPr fontAlgn="base">
              <a:spcBef>
                <a:spcPct val="0"/>
              </a:spcBef>
              <a:spcAft>
                <a:spcPct val="0"/>
              </a:spcAft>
              <a:defRPr kumimoji="1" sz="2400">
                <a:solidFill>
                  <a:schemeClr val="tx1"/>
                </a:solidFill>
                <a:latin typeface="Times New Roman" pitchFamily="18" charset="0"/>
              </a:defRPr>
            </a:lvl6pPr>
            <a:lvl7pPr fontAlgn="base">
              <a:spcBef>
                <a:spcPct val="0"/>
              </a:spcBef>
              <a:spcAft>
                <a:spcPct val="0"/>
              </a:spcAft>
              <a:defRPr kumimoji="1" sz="2400">
                <a:solidFill>
                  <a:schemeClr val="tx1"/>
                </a:solidFill>
                <a:latin typeface="Times New Roman" pitchFamily="18" charset="0"/>
              </a:defRPr>
            </a:lvl7pPr>
            <a:lvl8pPr fontAlgn="base">
              <a:spcBef>
                <a:spcPct val="0"/>
              </a:spcBef>
              <a:spcAft>
                <a:spcPct val="0"/>
              </a:spcAft>
              <a:defRPr kumimoji="1" sz="2400">
                <a:solidFill>
                  <a:schemeClr val="tx1"/>
                </a:solidFill>
                <a:latin typeface="Times New Roman" pitchFamily="18" charset="0"/>
              </a:defRPr>
            </a:lvl8pPr>
            <a:lvl9pPr fontAlgn="base">
              <a:spcBef>
                <a:spcPct val="0"/>
              </a:spcBef>
              <a:spcAft>
                <a:spcPct val="0"/>
              </a:spcAft>
              <a:defRPr kumimoji="1" sz="2400">
                <a:solidFill>
                  <a:schemeClr val="tx1"/>
                </a:solidFill>
                <a:latin typeface="Times New Roman" pitchFamily="18" charset="0"/>
              </a:defRPr>
            </a:lvl9pPr>
          </a:lstStyle>
          <a:p>
            <a:pPr>
              <a:spcBef>
                <a:spcPct val="50000"/>
              </a:spcBef>
            </a:pPr>
            <a:r>
              <a:rPr kumimoji="0" lang="es-ES" sz="2000">
                <a:latin typeface="+mj-lt"/>
              </a:rPr>
              <a:t>Oferta Monetaria</a:t>
            </a:r>
          </a:p>
          <a:p>
            <a:pPr algn="ctr">
              <a:spcBef>
                <a:spcPct val="50000"/>
              </a:spcBef>
            </a:pPr>
            <a:r>
              <a:rPr kumimoji="0" lang="es-ES" sz="2000">
                <a:latin typeface="+mj-lt"/>
              </a:rPr>
              <a:t>1000</a:t>
            </a:r>
          </a:p>
        </p:txBody>
      </p:sp>
      <p:sp>
        <p:nvSpPr>
          <p:cNvPr id="12" name="Text Box 208"/>
          <p:cNvSpPr txBox="1">
            <a:spLocks noChangeArrowheads="1"/>
          </p:cNvSpPr>
          <p:nvPr/>
        </p:nvSpPr>
        <p:spPr bwMode="auto">
          <a:xfrm>
            <a:off x="6156325" y="4149725"/>
            <a:ext cx="2627313" cy="862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2562" tIns="46038" rIns="182562" bIns="46038">
            <a:spAutoFit/>
          </a:bodyPr>
          <a:lstStyle>
            <a:lvl1pPr marL="342900" indent="-342900">
              <a:spcBef>
                <a:spcPct val="0"/>
              </a:spcBef>
              <a:defRPr kumimoji="1" sz="2400">
                <a:solidFill>
                  <a:schemeClr val="tx1"/>
                </a:solidFill>
                <a:latin typeface="Times New Roman" pitchFamily="18" charset="0"/>
              </a:defRPr>
            </a:lvl1pPr>
            <a:lvl2pPr>
              <a:spcBef>
                <a:spcPct val="0"/>
              </a:spcBef>
              <a:defRPr kumimoji="1" sz="2400">
                <a:solidFill>
                  <a:schemeClr val="tx1"/>
                </a:solidFill>
                <a:latin typeface="Times New Roman" pitchFamily="18" charset="0"/>
              </a:defRPr>
            </a:lvl2pPr>
            <a:lvl3pPr>
              <a:spcBef>
                <a:spcPct val="0"/>
              </a:spcBef>
              <a:defRPr kumimoji="1" sz="2400">
                <a:solidFill>
                  <a:schemeClr val="tx1"/>
                </a:solidFill>
                <a:latin typeface="Times New Roman" pitchFamily="18" charset="0"/>
              </a:defRPr>
            </a:lvl3pPr>
            <a:lvl4pPr>
              <a:spcBef>
                <a:spcPct val="0"/>
              </a:spcBef>
              <a:defRPr kumimoji="1" sz="2400">
                <a:solidFill>
                  <a:schemeClr val="tx1"/>
                </a:solidFill>
                <a:latin typeface="Times New Roman" pitchFamily="18" charset="0"/>
              </a:defRPr>
            </a:lvl4pPr>
            <a:lvl5pPr>
              <a:spcBef>
                <a:spcPct val="0"/>
              </a:spcBef>
              <a:defRPr kumimoji="1" sz="2400">
                <a:solidFill>
                  <a:schemeClr val="tx1"/>
                </a:solidFill>
                <a:latin typeface="Times New Roman" pitchFamily="18" charset="0"/>
              </a:defRPr>
            </a:lvl5pPr>
            <a:lvl6pPr fontAlgn="base">
              <a:spcBef>
                <a:spcPct val="0"/>
              </a:spcBef>
              <a:spcAft>
                <a:spcPct val="0"/>
              </a:spcAft>
              <a:defRPr kumimoji="1" sz="2400">
                <a:solidFill>
                  <a:schemeClr val="tx1"/>
                </a:solidFill>
                <a:latin typeface="Times New Roman" pitchFamily="18" charset="0"/>
              </a:defRPr>
            </a:lvl6pPr>
            <a:lvl7pPr fontAlgn="base">
              <a:spcBef>
                <a:spcPct val="0"/>
              </a:spcBef>
              <a:spcAft>
                <a:spcPct val="0"/>
              </a:spcAft>
              <a:defRPr kumimoji="1" sz="2400">
                <a:solidFill>
                  <a:schemeClr val="tx1"/>
                </a:solidFill>
                <a:latin typeface="Times New Roman" pitchFamily="18" charset="0"/>
              </a:defRPr>
            </a:lvl7pPr>
            <a:lvl8pPr fontAlgn="base">
              <a:spcBef>
                <a:spcPct val="0"/>
              </a:spcBef>
              <a:spcAft>
                <a:spcPct val="0"/>
              </a:spcAft>
              <a:defRPr kumimoji="1" sz="2400">
                <a:solidFill>
                  <a:schemeClr val="tx1"/>
                </a:solidFill>
                <a:latin typeface="Times New Roman" pitchFamily="18" charset="0"/>
              </a:defRPr>
            </a:lvl8pPr>
            <a:lvl9pPr fontAlgn="base">
              <a:spcBef>
                <a:spcPct val="0"/>
              </a:spcBef>
              <a:spcAft>
                <a:spcPct val="0"/>
              </a:spcAft>
              <a:defRPr kumimoji="1" sz="2400">
                <a:solidFill>
                  <a:schemeClr val="tx1"/>
                </a:solidFill>
                <a:latin typeface="Times New Roman" pitchFamily="18" charset="0"/>
              </a:defRPr>
            </a:lvl9pPr>
          </a:lstStyle>
          <a:p>
            <a:pPr>
              <a:spcBef>
                <a:spcPct val="50000"/>
              </a:spcBef>
            </a:pPr>
            <a:r>
              <a:rPr kumimoji="0" lang="es-ES" sz="2000" dirty="0">
                <a:latin typeface="+mj-lt"/>
              </a:rPr>
              <a:t>Oferta Monetaria</a:t>
            </a:r>
          </a:p>
          <a:p>
            <a:pPr algn="ctr">
              <a:spcBef>
                <a:spcPct val="50000"/>
              </a:spcBef>
            </a:pPr>
            <a:r>
              <a:rPr kumimoji="0" lang="es-ES" sz="2000" dirty="0">
                <a:latin typeface="+mj-lt"/>
              </a:rPr>
              <a:t>1000+900</a:t>
            </a:r>
          </a:p>
        </p:txBody>
      </p:sp>
    </p:spTree>
    <p:extLst>
      <p:ext uri="{BB962C8B-B14F-4D97-AF65-F5344CB8AC3E}">
        <p14:creationId xmlns:p14="http://schemas.microsoft.com/office/powerpoint/2010/main" val="3448613746"/>
      </p:ext>
    </p:extLst>
  </p:cSld>
  <p:clrMapOvr>
    <a:masterClrMapping/>
  </p:clrMapOvr>
  <p:transition spd="slow">
    <p:zoom/>
    <p:sndAc>
      <p:stSnd>
        <p:snd r:embed="rId3" name="wind.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827584" y="332656"/>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Intermediación financiera y creación de dinero.</a:t>
            </a:r>
          </a:p>
        </p:txBody>
      </p:sp>
      <p:sp>
        <p:nvSpPr>
          <p:cNvPr id="13" name="Rectangle 3"/>
          <p:cNvSpPr txBox="1">
            <a:spLocks noChangeArrowheads="1"/>
          </p:cNvSpPr>
          <p:nvPr/>
        </p:nvSpPr>
        <p:spPr>
          <a:xfrm>
            <a:off x="0" y="1628775"/>
            <a:ext cx="8388424" cy="4752975"/>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nSpc>
                <a:spcPct val="80000"/>
              </a:lnSpc>
              <a:buFont typeface="Wingdings" pitchFamily="2" charset="2"/>
              <a:buNone/>
            </a:pPr>
            <a:r>
              <a:rPr lang="es-ES" sz="2000" dirty="0" smtClean="0"/>
              <a:t>¿Cómo el banco central influye sobre la oferta monetaria?</a:t>
            </a:r>
          </a:p>
          <a:p>
            <a:pPr>
              <a:lnSpc>
                <a:spcPct val="80000"/>
              </a:lnSpc>
              <a:buFont typeface="Wingdings" pitchFamily="2" charset="2"/>
              <a:buNone/>
            </a:pPr>
            <a:r>
              <a:rPr lang="es-ES" sz="2000" dirty="0" smtClean="0"/>
              <a:t>Creación de dinero legal:</a:t>
            </a:r>
          </a:p>
          <a:p>
            <a:pPr>
              <a:lnSpc>
                <a:spcPct val="80000"/>
              </a:lnSpc>
              <a:buFont typeface="Wingdings" pitchFamily="2" charset="2"/>
              <a:buNone/>
            </a:pPr>
            <a:r>
              <a:rPr lang="es-ES" sz="2000" b="1" dirty="0" smtClean="0"/>
              <a:t>Creación de dinero:</a:t>
            </a:r>
          </a:p>
          <a:p>
            <a:pPr>
              <a:lnSpc>
                <a:spcPct val="80000"/>
              </a:lnSpc>
              <a:buFont typeface="Wingdings" pitchFamily="2" charset="2"/>
              <a:buNone/>
            </a:pPr>
            <a:r>
              <a:rPr lang="es-ES" sz="2000" dirty="0" smtClean="0"/>
              <a:t>	Operaciones de mercado abierto, mediante la compra de activos rentables a agentes particulares (Letras del tesoro)</a:t>
            </a:r>
          </a:p>
          <a:p>
            <a:pPr>
              <a:lnSpc>
                <a:spcPct val="80000"/>
              </a:lnSpc>
              <a:buFont typeface="Wingdings" pitchFamily="2" charset="2"/>
              <a:buNone/>
            </a:pPr>
            <a:r>
              <a:rPr lang="es-ES" sz="2000" dirty="0" smtClean="0"/>
              <a:t>	Concesión de créditos. Créditos a corto plazo para disponer de mayor liquidez</a:t>
            </a:r>
          </a:p>
          <a:p>
            <a:pPr>
              <a:lnSpc>
                <a:spcPct val="80000"/>
              </a:lnSpc>
              <a:buFont typeface="Wingdings" pitchFamily="2" charset="2"/>
              <a:buNone/>
            </a:pPr>
            <a:r>
              <a:rPr lang="es-ES" sz="2000" dirty="0" smtClean="0"/>
              <a:t>	Reducir el Coeficiente de reservas</a:t>
            </a:r>
          </a:p>
          <a:p>
            <a:pPr>
              <a:lnSpc>
                <a:spcPct val="80000"/>
              </a:lnSpc>
              <a:buFont typeface="Wingdings" pitchFamily="2" charset="2"/>
              <a:buNone/>
            </a:pPr>
            <a:r>
              <a:rPr lang="es-ES" sz="2000" b="1" dirty="0" smtClean="0"/>
              <a:t>Destrucción de dinero:</a:t>
            </a:r>
          </a:p>
          <a:p>
            <a:pPr>
              <a:lnSpc>
                <a:spcPct val="80000"/>
              </a:lnSpc>
              <a:buFont typeface="Wingdings" pitchFamily="2" charset="2"/>
              <a:buNone/>
            </a:pPr>
            <a:r>
              <a:rPr lang="es-ES" sz="2000" dirty="0" smtClean="0"/>
              <a:t>	Operaciones de mercado abierto, mediante la venta de activos rentables a agentes particulares (Letras del tesoro)</a:t>
            </a:r>
          </a:p>
          <a:p>
            <a:pPr>
              <a:lnSpc>
                <a:spcPct val="80000"/>
              </a:lnSpc>
              <a:buFont typeface="Wingdings" pitchFamily="2" charset="2"/>
              <a:buNone/>
            </a:pPr>
            <a:r>
              <a:rPr lang="es-ES" sz="2000" dirty="0" smtClean="0"/>
              <a:t>	Rescisión de prestamos</a:t>
            </a:r>
          </a:p>
          <a:p>
            <a:pPr>
              <a:lnSpc>
                <a:spcPct val="80000"/>
              </a:lnSpc>
              <a:buFont typeface="Wingdings" pitchFamily="2" charset="2"/>
              <a:buNone/>
            </a:pPr>
            <a:r>
              <a:rPr lang="es-ES" sz="2000" dirty="0" smtClean="0"/>
              <a:t>	Aumentar el coeficiente de reservas</a:t>
            </a:r>
          </a:p>
          <a:p>
            <a:pPr>
              <a:lnSpc>
                <a:spcPct val="80000"/>
              </a:lnSpc>
              <a:buFont typeface="Wingdings" pitchFamily="2" charset="2"/>
              <a:buNone/>
            </a:pPr>
            <a:endParaRPr lang="es-ES" sz="2000" dirty="0"/>
          </a:p>
        </p:txBody>
      </p:sp>
    </p:spTree>
    <p:extLst>
      <p:ext uri="{BB962C8B-B14F-4D97-AF65-F5344CB8AC3E}">
        <p14:creationId xmlns:p14="http://schemas.microsoft.com/office/powerpoint/2010/main" val="2501103148"/>
      </p:ext>
    </p:extLst>
  </p:cSld>
  <p:clrMapOvr>
    <a:masterClrMapping/>
  </p:clrMapOvr>
  <p:transition spd="slow">
    <p:zoom/>
    <p:sndAc>
      <p:stSnd>
        <p:snd r:embed="rId3" name="wind.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115616" y="518293"/>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Los objetivos de la política monetaria.</a:t>
            </a:r>
          </a:p>
        </p:txBody>
      </p:sp>
      <p:sp>
        <p:nvSpPr>
          <p:cNvPr id="3" name="2 CuadroTexto"/>
          <p:cNvSpPr txBox="1"/>
          <p:nvPr/>
        </p:nvSpPr>
        <p:spPr>
          <a:xfrm>
            <a:off x="1115616" y="1916832"/>
            <a:ext cx="6408712" cy="2954655"/>
          </a:xfrm>
          <a:prstGeom prst="rect">
            <a:avLst/>
          </a:prstGeom>
          <a:noFill/>
        </p:spPr>
        <p:txBody>
          <a:bodyPr wrap="square" rtlCol="0">
            <a:spAutoFit/>
          </a:bodyPr>
          <a:lstStyle/>
          <a:p>
            <a:r>
              <a:rPr lang="es-ES" sz="2400" dirty="0"/>
              <a:t>El banco central:</a:t>
            </a:r>
          </a:p>
          <a:p>
            <a:pPr marL="285750" indent="-285750">
              <a:buFont typeface="Arial" panose="020B0604020202020204" pitchFamily="34" charset="0"/>
              <a:buChar char="•"/>
            </a:pPr>
            <a:r>
              <a:rPr lang="es-ES" dirty="0"/>
              <a:t>Controla las reservas bancarias (el nivel del dinero bancario y la cantidad de dinero)</a:t>
            </a:r>
          </a:p>
          <a:p>
            <a:pPr marL="285750" indent="-285750">
              <a:buFont typeface="Arial" panose="020B0604020202020204" pitchFamily="34" charset="0"/>
              <a:buChar char="•"/>
            </a:pPr>
            <a:r>
              <a:rPr lang="es-ES" dirty="0"/>
              <a:t>Fija el nivel de los tipos de interés a corto plazo</a:t>
            </a:r>
          </a:p>
          <a:p>
            <a:pPr marL="285750" indent="-285750">
              <a:buFont typeface="Arial" panose="020B0604020202020204" pitchFamily="34" charset="0"/>
              <a:buChar char="•"/>
            </a:pPr>
            <a:r>
              <a:rPr lang="es-ES" dirty="0"/>
              <a:t>Por este mecanismo puede influir de forma notoria en la producción, en el empleo y en los precios a corto plazo </a:t>
            </a:r>
            <a:endParaRPr lang="es-ES" dirty="0" smtClean="0"/>
          </a:p>
          <a:p>
            <a:pPr marL="285750" indent="-285750">
              <a:buFont typeface="Arial" panose="020B0604020202020204" pitchFamily="34" charset="0"/>
              <a:buChar char="•"/>
            </a:pPr>
            <a:r>
              <a:rPr lang="es-ES" dirty="0" smtClean="0"/>
              <a:t>Responsable </a:t>
            </a:r>
            <a:r>
              <a:rPr lang="es-ES" dirty="0"/>
              <a:t>de la política monetaria</a:t>
            </a:r>
          </a:p>
          <a:p>
            <a:pPr marL="285750" indent="-285750">
              <a:buFont typeface="Arial" panose="020B0604020202020204" pitchFamily="34" charset="0"/>
              <a:buChar char="•"/>
            </a:pPr>
            <a:r>
              <a:rPr lang="es-ES" dirty="0"/>
              <a:t>Supervisa e inspecciona el funcionamiento de las entidades financieras</a:t>
            </a:r>
          </a:p>
          <a:p>
            <a:pPr marL="285750" indent="-285750">
              <a:buFont typeface="Arial" panose="020B0604020202020204" pitchFamily="34" charset="0"/>
              <a:buChar char="•"/>
            </a:pPr>
            <a:endParaRPr lang="es-ES" dirty="0"/>
          </a:p>
        </p:txBody>
      </p:sp>
    </p:spTree>
    <p:extLst>
      <p:ext uri="{BB962C8B-B14F-4D97-AF65-F5344CB8AC3E}">
        <p14:creationId xmlns:p14="http://schemas.microsoft.com/office/powerpoint/2010/main" val="886743622"/>
      </p:ext>
    </p:extLst>
  </p:cSld>
  <p:clrMapOvr>
    <a:masterClrMapping/>
  </p:clrMapOvr>
  <p:transition spd="slow">
    <p:zoom/>
    <p:sndAc>
      <p:stSnd>
        <p:snd r:embed="rId3" name="wind.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115616" y="518293"/>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Los objetivos de la política monetaria.</a:t>
            </a:r>
          </a:p>
        </p:txBody>
      </p:sp>
      <p:sp>
        <p:nvSpPr>
          <p:cNvPr id="8" name="Rectangle 3"/>
          <p:cNvSpPr txBox="1">
            <a:spLocks noChangeArrowheads="1"/>
          </p:cNvSpPr>
          <p:nvPr/>
        </p:nvSpPr>
        <p:spPr>
          <a:xfrm>
            <a:off x="534380" y="2060848"/>
            <a:ext cx="8075240" cy="2116832"/>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ES" b="1" dirty="0" smtClean="0">
                <a:solidFill>
                  <a:schemeClr val="accent2"/>
                </a:solidFill>
              </a:rPr>
              <a:t>Objetivos de la política monetaria</a:t>
            </a:r>
            <a:r>
              <a:rPr lang="es-ES" dirty="0" smtClean="0"/>
              <a:t>:</a:t>
            </a:r>
          </a:p>
          <a:p>
            <a:pPr lvl="1" algn="just"/>
            <a:r>
              <a:rPr lang="es-ES" dirty="0" smtClean="0">
                <a:solidFill>
                  <a:schemeClr val="accent2"/>
                </a:solidFill>
              </a:rPr>
              <a:t>Estabilidad de precios</a:t>
            </a:r>
            <a:r>
              <a:rPr lang="es-ES" dirty="0" smtClean="0"/>
              <a:t> (mantener una inflación baja y estable)</a:t>
            </a:r>
          </a:p>
          <a:p>
            <a:pPr lvl="1" algn="just"/>
            <a:r>
              <a:rPr lang="es-ES" dirty="0" smtClean="0"/>
              <a:t>Fomentar el </a:t>
            </a:r>
            <a:r>
              <a:rPr lang="es-ES" dirty="0" smtClean="0">
                <a:solidFill>
                  <a:schemeClr val="accent2"/>
                </a:solidFill>
              </a:rPr>
              <a:t>crecimiento económico</a:t>
            </a:r>
            <a:endParaRPr lang="es-ES" dirty="0" smtClean="0"/>
          </a:p>
          <a:p>
            <a:pPr lvl="1" algn="just"/>
            <a:r>
              <a:rPr lang="es-ES" dirty="0" smtClean="0"/>
              <a:t>Mantener un elevado nivel de </a:t>
            </a:r>
            <a:r>
              <a:rPr lang="es-ES" dirty="0" smtClean="0">
                <a:solidFill>
                  <a:schemeClr val="accent2"/>
                </a:solidFill>
              </a:rPr>
              <a:t>empleo</a:t>
            </a:r>
            <a:endParaRPr lang="es-ES" dirty="0" smtClean="0"/>
          </a:p>
          <a:p>
            <a:pPr lvl="1" algn="just"/>
            <a:r>
              <a:rPr lang="es-ES" dirty="0" smtClean="0"/>
              <a:t>Alcanzar unos </a:t>
            </a:r>
            <a:r>
              <a:rPr lang="es-ES" dirty="0" smtClean="0">
                <a:solidFill>
                  <a:schemeClr val="accent2"/>
                </a:solidFill>
              </a:rPr>
              <a:t>tipos de interés moderados</a:t>
            </a:r>
            <a:r>
              <a:rPr lang="es-ES" dirty="0" smtClean="0"/>
              <a:t> a largo plazo</a:t>
            </a:r>
            <a:endParaRPr lang="es-ES" dirty="0"/>
          </a:p>
        </p:txBody>
      </p:sp>
    </p:spTree>
    <p:extLst>
      <p:ext uri="{BB962C8B-B14F-4D97-AF65-F5344CB8AC3E}">
        <p14:creationId xmlns:p14="http://schemas.microsoft.com/office/powerpoint/2010/main" val="4291439920"/>
      </p:ext>
    </p:extLst>
  </p:cSld>
  <p:clrMapOvr>
    <a:masterClrMapping/>
  </p:clrMapOvr>
  <p:transition spd="slow">
    <p:zoom/>
    <p:sndAc>
      <p:stSnd>
        <p:snd r:embed="rId3" name="wind.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115616" y="518293"/>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Los objetivos de la política monetaria.</a:t>
            </a:r>
          </a:p>
        </p:txBody>
      </p:sp>
      <p:sp>
        <p:nvSpPr>
          <p:cNvPr id="9" name="Rectangle 3"/>
          <p:cNvSpPr txBox="1">
            <a:spLocks noChangeArrowheads="1"/>
          </p:cNvSpPr>
          <p:nvPr/>
        </p:nvSpPr>
        <p:spPr>
          <a:xfrm>
            <a:off x="323528" y="2226568"/>
            <a:ext cx="7931224" cy="2404864"/>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ES" smtClean="0"/>
              <a:t>Principales </a:t>
            </a:r>
            <a:r>
              <a:rPr lang="es-ES" b="1" smtClean="0">
                <a:solidFill>
                  <a:schemeClr val="accent2"/>
                </a:solidFill>
              </a:rPr>
              <a:t>instrumentos de la política monetaria</a:t>
            </a:r>
            <a:r>
              <a:rPr lang="es-ES" smtClean="0"/>
              <a:t>: representan el conjunto de operaciones que realiza el BC para alcanzar sus objetivos</a:t>
            </a:r>
          </a:p>
          <a:p>
            <a:pPr lvl="1" algn="just"/>
            <a:r>
              <a:rPr lang="es-ES" smtClean="0">
                <a:solidFill>
                  <a:schemeClr val="accent2"/>
                </a:solidFill>
              </a:rPr>
              <a:t>Operaciones de mercado abierto</a:t>
            </a:r>
            <a:endParaRPr lang="es-ES" smtClean="0"/>
          </a:p>
          <a:p>
            <a:pPr lvl="1" algn="just"/>
            <a:r>
              <a:rPr lang="es-ES" smtClean="0">
                <a:solidFill>
                  <a:schemeClr val="accent2"/>
                </a:solidFill>
              </a:rPr>
              <a:t>Préstamos del banco central</a:t>
            </a:r>
          </a:p>
          <a:p>
            <a:pPr lvl="1" algn="just"/>
            <a:r>
              <a:rPr lang="es-ES" smtClean="0"/>
              <a:t>Requisitos legales de reservas: </a:t>
            </a:r>
            <a:r>
              <a:rPr lang="es-ES" smtClean="0">
                <a:solidFill>
                  <a:schemeClr val="accent2"/>
                </a:solidFill>
              </a:rPr>
              <a:t>coeficiente legal de caja</a:t>
            </a:r>
            <a:endParaRPr lang="es-ES" dirty="0">
              <a:solidFill>
                <a:schemeClr val="accent2"/>
              </a:solidFill>
            </a:endParaRPr>
          </a:p>
        </p:txBody>
      </p:sp>
    </p:spTree>
    <p:extLst>
      <p:ext uri="{BB962C8B-B14F-4D97-AF65-F5344CB8AC3E}">
        <p14:creationId xmlns:p14="http://schemas.microsoft.com/office/powerpoint/2010/main" val="2790479031"/>
      </p:ext>
    </p:extLst>
  </p:cSld>
  <p:clrMapOvr>
    <a:masterClrMapping/>
  </p:clrMapOvr>
  <p:transition spd="slow">
    <p:zoom/>
    <p:sndAc>
      <p:stSnd>
        <p:snd r:embed="rId3" name="wind.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115616" y="518293"/>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Los objetivos de la política monetaria.</a:t>
            </a:r>
          </a:p>
        </p:txBody>
      </p:sp>
      <p:sp>
        <p:nvSpPr>
          <p:cNvPr id="8" name="Rectangle 3"/>
          <p:cNvSpPr txBox="1">
            <a:spLocks noChangeArrowheads="1"/>
          </p:cNvSpPr>
          <p:nvPr/>
        </p:nvSpPr>
        <p:spPr>
          <a:xfrm>
            <a:off x="457200" y="2098823"/>
            <a:ext cx="7787208" cy="8937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ES" sz="2600" smtClean="0"/>
              <a:t>Efectos de la </a:t>
            </a:r>
            <a:r>
              <a:rPr lang="es-ES" sz="2600" b="1" smtClean="0">
                <a:solidFill>
                  <a:schemeClr val="accent2"/>
                </a:solidFill>
              </a:rPr>
              <a:t>política monetaria restrictiva</a:t>
            </a:r>
            <a:r>
              <a:rPr lang="es-ES" sz="2600" smtClean="0"/>
              <a:t> en el mercado de dinero: </a:t>
            </a:r>
            <a:r>
              <a:rPr lang="es-ES" sz="2600" smtClean="0">
                <a:solidFill>
                  <a:schemeClr val="accent2"/>
                </a:solidFill>
              </a:rPr>
              <a:t>aumentan los tipos de interés</a:t>
            </a:r>
            <a:endParaRPr lang="es-ES" sz="2600">
              <a:solidFill>
                <a:schemeClr val="accent2"/>
              </a:solidFill>
            </a:endParaRPr>
          </a:p>
        </p:txBody>
      </p:sp>
      <p:pic>
        <p:nvPicPr>
          <p:cNvPr id="10" name="Picture 4"/>
          <p:cNvPicPr>
            <a:picLocks noGrp="1" noChangeAspect="1" noChangeArrowheads="1"/>
          </p:cNvPicPr>
          <p:nvPr>
            <p:ph sz="half" idx="4294967295"/>
          </p:nvPr>
        </p:nvPicPr>
        <p:blipFill>
          <a:blip r:embed="rId6">
            <a:extLst>
              <a:ext uri="{28A0092B-C50C-407E-A947-70E740481C1C}">
                <a14:useLocalDpi xmlns:a14="http://schemas.microsoft.com/office/drawing/2010/main" val="0"/>
              </a:ext>
            </a:extLst>
          </a:blip>
          <a:srcRect l="22011" t="23810" r="45621" b="36566"/>
          <a:stretch>
            <a:fillRect/>
          </a:stretch>
        </p:blipFill>
        <p:spPr>
          <a:xfrm>
            <a:off x="-396552" y="2851394"/>
            <a:ext cx="5472113" cy="3387725"/>
          </a:xfrm>
          <a:prstGeom prst="rect">
            <a:avLst/>
          </a:prstGeom>
        </p:spPr>
      </p:pic>
      <p:pic>
        <p:nvPicPr>
          <p:cNvPr id="11" name="Picture 5"/>
          <p:cNvPicPr>
            <a:picLocks noGrp="1" noChangeAspect="1" noChangeArrowheads="1"/>
          </p:cNvPicPr>
          <p:nvPr>
            <p:ph sz="quarter" idx="4294967295"/>
          </p:nvPr>
        </p:nvPicPr>
        <p:blipFill>
          <a:blip r:embed="rId7">
            <a:extLst>
              <a:ext uri="{28A0092B-C50C-407E-A947-70E740481C1C}">
                <a14:useLocalDpi xmlns:a14="http://schemas.microsoft.com/office/drawing/2010/main" val="0"/>
              </a:ext>
            </a:extLst>
          </a:blip>
          <a:srcRect l="19496" t="26096" r="43044" b="30972"/>
          <a:stretch>
            <a:fillRect/>
          </a:stretch>
        </p:blipFill>
        <p:spPr>
          <a:xfrm>
            <a:off x="4284831" y="2939832"/>
            <a:ext cx="3644900" cy="2984500"/>
          </a:xfrm>
          <a:prstGeom prst="rect">
            <a:avLst/>
          </a:prstGeom>
        </p:spPr>
      </p:pic>
    </p:spTree>
    <p:extLst>
      <p:ext uri="{BB962C8B-B14F-4D97-AF65-F5344CB8AC3E}">
        <p14:creationId xmlns:p14="http://schemas.microsoft.com/office/powerpoint/2010/main" val="2238919263"/>
      </p:ext>
    </p:extLst>
  </p:cSld>
  <p:clrMapOvr>
    <a:masterClrMapping/>
  </p:clrMapOvr>
  <p:transition spd="slow">
    <p:zoom/>
    <p:sndAc>
      <p:stSnd>
        <p:snd r:embed="rId3" name="wind.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115616" y="518293"/>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Los objetivos de la política monetaria.</a:t>
            </a:r>
          </a:p>
        </p:txBody>
      </p:sp>
      <p:sp>
        <p:nvSpPr>
          <p:cNvPr id="8" name="Rectangle 3"/>
          <p:cNvSpPr txBox="1">
            <a:spLocks noChangeArrowheads="1"/>
          </p:cNvSpPr>
          <p:nvPr/>
        </p:nvSpPr>
        <p:spPr>
          <a:xfrm>
            <a:off x="457200" y="2098823"/>
            <a:ext cx="7787208" cy="8937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ES" sz="2600" smtClean="0"/>
              <a:t>Efectos de la </a:t>
            </a:r>
            <a:r>
              <a:rPr lang="es-ES" sz="2600" b="1" smtClean="0">
                <a:solidFill>
                  <a:schemeClr val="accent2"/>
                </a:solidFill>
              </a:rPr>
              <a:t>política monetaria restrictiva</a:t>
            </a:r>
            <a:r>
              <a:rPr lang="es-ES" sz="2600" smtClean="0"/>
              <a:t> en el mercado de dinero: </a:t>
            </a:r>
            <a:r>
              <a:rPr lang="es-ES" sz="2600" smtClean="0">
                <a:solidFill>
                  <a:schemeClr val="accent2"/>
                </a:solidFill>
              </a:rPr>
              <a:t>aumentan los tipos de interés</a:t>
            </a:r>
            <a:endParaRPr lang="es-ES" sz="2600">
              <a:solidFill>
                <a:schemeClr val="accent2"/>
              </a:solidFill>
            </a:endParaRPr>
          </a:p>
        </p:txBody>
      </p:sp>
      <p:sp>
        <p:nvSpPr>
          <p:cNvPr id="9" name="Rectangle 3"/>
          <p:cNvSpPr txBox="1">
            <a:spLocks noChangeArrowheads="1"/>
          </p:cNvSpPr>
          <p:nvPr/>
        </p:nvSpPr>
        <p:spPr>
          <a:xfrm>
            <a:off x="565212" y="2852936"/>
            <a:ext cx="7571184" cy="290892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 dirty="0" smtClean="0"/>
              <a:t>Al aumentar la inversión</a:t>
            </a:r>
          </a:p>
          <a:p>
            <a:pPr lvl="1"/>
            <a:endParaRPr lang="es-ES" sz="3500" b="1" dirty="0" smtClean="0"/>
          </a:p>
          <a:p>
            <a:pPr lvl="1">
              <a:buFont typeface="Wingdings" pitchFamily="2" charset="2"/>
              <a:buNone/>
            </a:pPr>
            <a:r>
              <a:rPr lang="es-ES" sz="3500" b="1" dirty="0" smtClean="0"/>
              <a:t>     PIB = C + </a:t>
            </a:r>
            <a:r>
              <a:rPr lang="es-ES" sz="3500" b="1" dirty="0" smtClean="0">
                <a:solidFill>
                  <a:schemeClr val="accent2"/>
                </a:solidFill>
              </a:rPr>
              <a:t>I</a:t>
            </a:r>
            <a:r>
              <a:rPr lang="es-ES" sz="3500" b="1" dirty="0" smtClean="0"/>
              <a:t> + G + X - M</a:t>
            </a:r>
          </a:p>
          <a:p>
            <a:pPr lvl="1">
              <a:buFont typeface="Wingdings" pitchFamily="2" charset="2"/>
              <a:buNone/>
            </a:pPr>
            <a:endParaRPr lang="es-ES" dirty="0" smtClean="0"/>
          </a:p>
          <a:p>
            <a:r>
              <a:rPr lang="es-ES" dirty="0" smtClean="0"/>
              <a:t>Se genera un efecto contractivo sobre la demanda agregada (DA)</a:t>
            </a:r>
            <a:endParaRPr lang="es-ES" dirty="0"/>
          </a:p>
        </p:txBody>
      </p:sp>
    </p:spTree>
    <p:extLst>
      <p:ext uri="{BB962C8B-B14F-4D97-AF65-F5344CB8AC3E}">
        <p14:creationId xmlns:p14="http://schemas.microsoft.com/office/powerpoint/2010/main" val="1213313261"/>
      </p:ext>
    </p:extLst>
  </p:cSld>
  <p:clrMapOvr>
    <a:masterClrMapping/>
  </p:clrMapOvr>
  <p:transition spd="slow">
    <p:zoom/>
    <p:sndAc>
      <p:stSnd>
        <p:snd r:embed="rId3" name="wind.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027852" y="548680"/>
            <a:ext cx="678450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r>
              <a:rPr lang="es-ES" sz="3600" b="1" dirty="0"/>
              <a:t>El origen del dinero.</a:t>
            </a:r>
          </a:p>
        </p:txBody>
      </p:sp>
      <p:sp>
        <p:nvSpPr>
          <p:cNvPr id="10" name="Rectangle 3"/>
          <p:cNvSpPr txBox="1">
            <a:spLocks noChangeArrowheads="1"/>
          </p:cNvSpPr>
          <p:nvPr/>
        </p:nvSpPr>
        <p:spPr>
          <a:xfrm>
            <a:off x="829206" y="1842629"/>
            <a:ext cx="7181800" cy="364576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lnSpc>
                <a:spcPct val="80000"/>
              </a:lnSpc>
            </a:pPr>
            <a:r>
              <a:rPr lang="es-ES" sz="2400" b="1" u="sng" dirty="0" smtClean="0"/>
              <a:t>Medio de cambio</a:t>
            </a:r>
            <a:r>
              <a:rPr lang="es-ES" sz="2400" dirty="0" smtClean="0"/>
              <a:t>:</a:t>
            </a:r>
            <a:r>
              <a:rPr lang="es-ES_tradnl" sz="2400" dirty="0" smtClean="0"/>
              <a:t> es el instrumento que se usa normalmente en los intercambios.</a:t>
            </a:r>
            <a:endParaRPr lang="es-ES" sz="2400" dirty="0" smtClean="0"/>
          </a:p>
          <a:p>
            <a:pPr algn="just">
              <a:lnSpc>
                <a:spcPct val="80000"/>
              </a:lnSpc>
            </a:pPr>
            <a:r>
              <a:rPr lang="es-ES" sz="2400" b="1" u="sng" dirty="0" smtClean="0"/>
              <a:t>Unidad de cuenta</a:t>
            </a:r>
            <a:r>
              <a:rPr lang="es-ES" sz="2400" dirty="0" smtClean="0"/>
              <a:t>: </a:t>
            </a:r>
            <a:r>
              <a:rPr lang="es-ES_tradnl" sz="2400" dirty="0" smtClean="0"/>
              <a:t>unidad en la que se miden </a:t>
            </a:r>
            <a:r>
              <a:rPr lang="es-ES" sz="2400" dirty="0" smtClean="0"/>
              <a:t>los precios </a:t>
            </a:r>
            <a:r>
              <a:rPr lang="es-ES_tradnl" sz="2400" dirty="0" smtClean="0"/>
              <a:t>de bienes y servicios </a:t>
            </a:r>
            <a:r>
              <a:rPr lang="es-ES" sz="2400" dirty="0" smtClean="0"/>
              <a:t>y registrar las deudas.</a:t>
            </a:r>
            <a:endParaRPr lang="es-ES_tradnl" sz="2400" dirty="0" smtClean="0"/>
          </a:p>
          <a:p>
            <a:pPr algn="just">
              <a:lnSpc>
                <a:spcPct val="80000"/>
              </a:lnSpc>
            </a:pPr>
            <a:r>
              <a:rPr lang="es-ES" sz="2400" b="1" u="sng" dirty="0" smtClean="0"/>
              <a:t>Depósito de valor</a:t>
            </a:r>
            <a:r>
              <a:rPr lang="es-ES" sz="2400" dirty="0" smtClean="0"/>
              <a:t>:</a:t>
            </a:r>
            <a:r>
              <a:rPr lang="es-ES_tradnl" sz="2400" dirty="0" smtClean="0"/>
              <a:t> mantiene el valor a lo largo del tiempo. E</a:t>
            </a:r>
            <a:r>
              <a:rPr lang="es-ES" sz="2400" dirty="0" err="1" smtClean="0"/>
              <a:t>sta</a:t>
            </a:r>
            <a:r>
              <a:rPr lang="es-ES" sz="2400" dirty="0" smtClean="0"/>
              <a:t> función también la desempeñan otros muchos activos no monetarios (que, conjuntamente, componen la </a:t>
            </a:r>
            <a:r>
              <a:rPr lang="es-ES" sz="2400" i="1" u="sng" dirty="0" smtClean="0"/>
              <a:t>riqueza</a:t>
            </a:r>
            <a:r>
              <a:rPr lang="es-ES" sz="2400" dirty="0" smtClean="0"/>
              <a:t> de un individuo).</a:t>
            </a:r>
            <a:endParaRPr lang="es-ES_tradnl" sz="2400" dirty="0" smtClean="0"/>
          </a:p>
          <a:p>
            <a:pPr algn="just">
              <a:lnSpc>
                <a:spcPct val="80000"/>
              </a:lnSpc>
            </a:pPr>
            <a:r>
              <a:rPr lang="es-ES_tradnl" sz="2400" b="1" u="sng" dirty="0" smtClean="0"/>
              <a:t>Unidad de pagos diferidos:</a:t>
            </a:r>
            <a:r>
              <a:rPr lang="es-ES_tradnl" sz="2400" dirty="0" smtClean="0"/>
              <a:t> permite la distribución temporal de los gastos facilitándose el ahorro y la concesión de préstamos.</a:t>
            </a:r>
            <a:endParaRPr lang="es-ES" sz="2400" b="1" u="sng" dirty="0" smtClean="0"/>
          </a:p>
          <a:p>
            <a:endParaRPr lang="es-ES" sz="2400" dirty="0"/>
          </a:p>
        </p:txBody>
      </p:sp>
    </p:spTree>
  </p:cSld>
  <p:clrMapOvr>
    <a:masterClrMapping/>
  </p:clrMapOvr>
  <p:transition spd="slow">
    <p:zoom/>
    <p:sndAc>
      <p:stSnd>
        <p:snd r:embed="rId3" name="wind.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027852" y="548680"/>
            <a:ext cx="678450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r>
              <a:rPr lang="es-ES" sz="3600" b="1" dirty="0"/>
              <a:t>El origen del dinero.</a:t>
            </a:r>
          </a:p>
        </p:txBody>
      </p:sp>
      <p:sp>
        <p:nvSpPr>
          <p:cNvPr id="9" name="Rectangle 3"/>
          <p:cNvSpPr txBox="1">
            <a:spLocks noChangeArrowheads="1"/>
          </p:cNvSpPr>
          <p:nvPr/>
        </p:nvSpPr>
        <p:spPr>
          <a:xfrm>
            <a:off x="1027852" y="1484784"/>
            <a:ext cx="6965776" cy="3314109"/>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_tradnl" sz="2000" dirty="0" smtClean="0"/>
              <a:t>El trueque presenta problemas de eficiencia:</a:t>
            </a:r>
          </a:p>
          <a:p>
            <a:pPr lvl="1"/>
            <a:r>
              <a:rPr lang="es-ES_tradnl" dirty="0" smtClean="0"/>
              <a:t>Requiere la doble coincidencia de necesidades.</a:t>
            </a:r>
          </a:p>
          <a:p>
            <a:pPr lvl="1"/>
            <a:r>
              <a:rPr lang="es-ES_tradnl" dirty="0" smtClean="0"/>
              <a:t>Reduce el número de bienes que se puede intercambiar.</a:t>
            </a:r>
          </a:p>
          <a:p>
            <a:pPr lvl="1"/>
            <a:r>
              <a:rPr lang="es-ES_tradnl" dirty="0" smtClean="0"/>
              <a:t>Tiene altos costes de transacción (intercambios indirectos).</a:t>
            </a:r>
          </a:p>
          <a:p>
            <a:r>
              <a:rPr lang="es-ES_tradnl" sz="2000" dirty="0" smtClean="0"/>
              <a:t>La aparición del dinero depende de un proceso espontáneo en el que alguien se da cuenta de la existencia de algún bien que es especialmente valorado (subjetivamente) por la comunidad a la que pertenece.</a:t>
            </a:r>
          </a:p>
        </p:txBody>
      </p:sp>
    </p:spTree>
    <p:extLst>
      <p:ext uri="{BB962C8B-B14F-4D97-AF65-F5344CB8AC3E}">
        <p14:creationId xmlns:p14="http://schemas.microsoft.com/office/powerpoint/2010/main" val="801138326"/>
      </p:ext>
    </p:extLst>
  </p:cSld>
  <p:clrMapOvr>
    <a:masterClrMapping/>
  </p:clrMapOvr>
  <p:transition spd="slow">
    <p:zoom/>
    <p:sndAc>
      <p:stSnd>
        <p:snd r:embed="rId3" name="wind.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027852" y="548680"/>
            <a:ext cx="678450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r>
              <a:rPr lang="es-ES" sz="3600" b="1" dirty="0"/>
              <a:t>El origen del dinero.</a:t>
            </a:r>
          </a:p>
        </p:txBody>
      </p:sp>
      <p:sp>
        <p:nvSpPr>
          <p:cNvPr id="9" name="Rectangle 3"/>
          <p:cNvSpPr txBox="1">
            <a:spLocks noChangeArrowheads="1"/>
          </p:cNvSpPr>
          <p:nvPr/>
        </p:nvSpPr>
        <p:spPr>
          <a:xfrm>
            <a:off x="1027852" y="1484784"/>
            <a:ext cx="6965776" cy="3314109"/>
          </a:xfrm>
          <a:prstGeom prst="rect">
            <a:avLst/>
          </a:prstGeom>
        </p:spPr>
        <p:txBody>
          <a:bodyPr vert="horz" lIns="91440" tIns="45720" rIns="91440" bIns="45720" rtlCol="0">
            <a:normAutofit fontScale="850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r>
              <a:rPr lang="es-ES" sz="2000" dirty="0"/>
              <a:t>Para cumplir la función medio de pago, un bien debería tener las siguientes propiedades intrínsecas:</a:t>
            </a:r>
          </a:p>
          <a:p>
            <a:pPr marL="411480" lvl="1" indent="0">
              <a:buNone/>
            </a:pPr>
            <a:r>
              <a:rPr lang="es-ES" sz="1800" b="1" dirty="0" smtClean="0"/>
              <a:t>Homogeneidad</a:t>
            </a:r>
            <a:r>
              <a:rPr lang="es-ES" sz="1800" dirty="0"/>
              <a:t>, es decir, unidades idénticas o parecidas.</a:t>
            </a:r>
          </a:p>
          <a:p>
            <a:pPr marL="411480" lvl="1" indent="0">
              <a:buNone/>
            </a:pPr>
            <a:r>
              <a:rPr lang="es-ES" sz="1800" b="1" dirty="0" smtClean="0"/>
              <a:t>Tamaño </a:t>
            </a:r>
            <a:r>
              <a:rPr lang="es-ES" sz="1800" b="1" dirty="0"/>
              <a:t>y peso pequeños </a:t>
            </a:r>
            <a:r>
              <a:rPr lang="es-ES" sz="1800" dirty="0"/>
              <a:t>en relación con su valor.</a:t>
            </a:r>
          </a:p>
          <a:p>
            <a:pPr marL="411480" lvl="1" indent="0">
              <a:buNone/>
            </a:pPr>
            <a:r>
              <a:rPr lang="es-ES" sz="1800" b="1" dirty="0" smtClean="0"/>
              <a:t>Divisibilidad </a:t>
            </a:r>
            <a:r>
              <a:rPr lang="es-ES" sz="1800" b="1" dirty="0"/>
              <a:t>en unidades </a:t>
            </a:r>
            <a:r>
              <a:rPr lang="es-ES" sz="1800" dirty="0"/>
              <a:t>suficientemente pequeñas para poder intercambiar cualquier bien.</a:t>
            </a:r>
          </a:p>
          <a:p>
            <a:pPr marL="114300" indent="0">
              <a:buNone/>
            </a:pPr>
            <a:endParaRPr lang="es-ES" sz="2000" dirty="0" smtClean="0"/>
          </a:p>
          <a:p>
            <a:pPr marL="114300" indent="0">
              <a:buNone/>
            </a:pPr>
            <a:r>
              <a:rPr lang="es-ES" sz="2000" dirty="0" smtClean="0"/>
              <a:t>Para </a:t>
            </a:r>
            <a:r>
              <a:rPr lang="es-ES" sz="2000" dirty="0"/>
              <a:t>cumplir la función depósito de valor, un bien debería tener las siguientes propiedades</a:t>
            </a:r>
            <a:r>
              <a:rPr lang="es-ES" sz="2000" dirty="0" smtClean="0"/>
              <a:t>:</a:t>
            </a:r>
          </a:p>
          <a:p>
            <a:pPr marL="114300" indent="0">
              <a:buNone/>
            </a:pPr>
            <a:endParaRPr lang="es-ES" sz="2000" dirty="0"/>
          </a:p>
          <a:p>
            <a:pPr marL="411480" lvl="1" indent="0">
              <a:buNone/>
            </a:pPr>
            <a:r>
              <a:rPr lang="es-ES" sz="1800" b="1" dirty="0" smtClean="0"/>
              <a:t>durabilidad</a:t>
            </a:r>
            <a:r>
              <a:rPr lang="es-ES" sz="1800" dirty="0"/>
              <a:t>, es decir, para poder ser un medio de mantener riqueza (ahorro) ha de ser duradero en el tiempo.</a:t>
            </a:r>
          </a:p>
          <a:p>
            <a:pPr marL="411480" lvl="1" indent="0">
              <a:buNone/>
            </a:pPr>
            <a:r>
              <a:rPr lang="es-ES" sz="1800" b="1" dirty="0"/>
              <a:t>dificultad de falsificación</a:t>
            </a:r>
            <a:r>
              <a:rPr lang="es-ES" sz="1800" dirty="0"/>
              <a:t>, ya que, si cualquiera pudiera producir dinero, perdería su valor.</a:t>
            </a:r>
            <a:endParaRPr lang="es-ES_tradnl" sz="1800" dirty="0" smtClean="0"/>
          </a:p>
        </p:txBody>
      </p:sp>
      <p:sp>
        <p:nvSpPr>
          <p:cNvPr id="3" name="2 CuadroTexto"/>
          <p:cNvSpPr txBox="1"/>
          <p:nvPr/>
        </p:nvSpPr>
        <p:spPr>
          <a:xfrm>
            <a:off x="2086000" y="4870756"/>
            <a:ext cx="576064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1200" dirty="0"/>
              <a:t>El oro, la plata y los metales preciosos han sido con frecuencia las mercancías elegidas en los últimos 4000 años como dinero. Más antiguamente, en el Alto Egipto se utilizaban las conchas; en Mesopotamia la cebada; en algunas sociedades del Extremo Oriente el arroz; cigarrillos y bebidas alcohólicas en Alemania tras la II Guerra Mundial, y así se pueden encontrar miles de ejemplos de bienes que han desempeñado el papel de dinero en distintas sociedades y en diversos periodos históricos.</a:t>
            </a:r>
          </a:p>
        </p:txBody>
      </p:sp>
      <p:sp>
        <p:nvSpPr>
          <p:cNvPr id="5" name="4 CuadroTexto"/>
          <p:cNvSpPr txBox="1"/>
          <p:nvPr/>
        </p:nvSpPr>
        <p:spPr>
          <a:xfrm rot="16200000">
            <a:off x="-1351931" y="3213541"/>
            <a:ext cx="3720249" cy="584775"/>
          </a:xfrm>
          <a:prstGeom prst="rect">
            <a:avLst/>
          </a:prstGeom>
          <a:noFill/>
        </p:spPr>
        <p:txBody>
          <a:bodyPr wrap="none" rtlCol="0">
            <a:spAutoFit/>
          </a:bodyPr>
          <a:lstStyle/>
          <a:p>
            <a:r>
              <a:rPr lang="es-ES" sz="3200" b="1" dirty="0" smtClean="0">
                <a:solidFill>
                  <a:srgbClr val="FF0000"/>
                </a:solidFill>
              </a:rPr>
              <a:t>DINERO MERCANCÍA</a:t>
            </a:r>
            <a:endParaRPr lang="es-ES" sz="3200" b="1" dirty="0">
              <a:solidFill>
                <a:srgbClr val="FF0000"/>
              </a:solidFill>
            </a:endParaRPr>
          </a:p>
        </p:txBody>
      </p:sp>
    </p:spTree>
    <p:extLst>
      <p:ext uri="{BB962C8B-B14F-4D97-AF65-F5344CB8AC3E}">
        <p14:creationId xmlns:p14="http://schemas.microsoft.com/office/powerpoint/2010/main" val="161386027"/>
      </p:ext>
    </p:extLst>
  </p:cSld>
  <p:clrMapOvr>
    <a:masterClrMapping/>
  </p:clrMapOvr>
  <p:transition spd="slow">
    <p:zoom/>
    <p:sndAc>
      <p:stSnd>
        <p:snd r:embed="rId3" name="wind.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1027852" y="548680"/>
            <a:ext cx="678450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r>
              <a:rPr lang="es-ES" sz="3600" b="1" dirty="0"/>
              <a:t>El origen del dinero.</a:t>
            </a:r>
          </a:p>
        </p:txBody>
      </p:sp>
      <p:sp>
        <p:nvSpPr>
          <p:cNvPr id="9" name="Rectangle 3"/>
          <p:cNvSpPr txBox="1">
            <a:spLocks noChangeArrowheads="1"/>
          </p:cNvSpPr>
          <p:nvPr/>
        </p:nvSpPr>
        <p:spPr>
          <a:xfrm>
            <a:off x="1027852" y="1484784"/>
            <a:ext cx="6965776" cy="5328592"/>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r>
              <a:rPr lang="es-ES" sz="1800" dirty="0"/>
              <a:t>Sin embargo, una economía organizada con dinero mercancía sería una </a:t>
            </a:r>
            <a:r>
              <a:rPr lang="es-ES" sz="1800" b="1" dirty="0"/>
              <a:t>economía ineficiente</a:t>
            </a:r>
            <a:r>
              <a:rPr lang="es-ES" sz="1800" dirty="0"/>
              <a:t>. </a:t>
            </a:r>
            <a:endParaRPr lang="es-ES" sz="1800" dirty="0" smtClean="0"/>
          </a:p>
          <a:p>
            <a:pPr marL="114300" indent="0" algn="just">
              <a:buNone/>
            </a:pPr>
            <a:r>
              <a:rPr lang="es-ES" sz="1800" dirty="0" smtClean="0"/>
              <a:t>En </a:t>
            </a:r>
            <a:r>
              <a:rPr lang="es-ES" sz="1800" dirty="0"/>
              <a:t>efecto: si los intercambios pudieran realizarse con un bien </a:t>
            </a:r>
            <a:r>
              <a:rPr lang="es-ES" sz="1800" b="1" dirty="0"/>
              <a:t>carente de valor </a:t>
            </a:r>
            <a:r>
              <a:rPr lang="es-ES" sz="1800" dirty="0"/>
              <a:t>pero que fuera aceptado de forma generalizada por todos los individuos, éstos estarían en una situación mejor, ya que </a:t>
            </a:r>
            <a:r>
              <a:rPr lang="es-ES" sz="1800" b="1" dirty="0"/>
              <a:t>el bien que hace la función de dinero mercancía quedaría liberado para ser consumido</a:t>
            </a:r>
            <a:r>
              <a:rPr lang="es-ES" sz="1800" dirty="0"/>
              <a:t>. </a:t>
            </a:r>
            <a:endParaRPr lang="es-ES" sz="1800" dirty="0" smtClean="0"/>
          </a:p>
          <a:p>
            <a:pPr marL="114300" indent="0" algn="just">
              <a:buNone/>
            </a:pPr>
            <a:r>
              <a:rPr lang="es-ES" sz="1800" dirty="0" smtClean="0"/>
              <a:t>De </a:t>
            </a:r>
            <a:r>
              <a:rPr lang="es-ES" sz="1800" dirty="0"/>
              <a:t>esta manera, surgió un nuevo tipo de dinero, el denominado </a:t>
            </a:r>
            <a:r>
              <a:rPr lang="es-ES" sz="1800" dirty="0">
                <a:solidFill>
                  <a:srgbClr val="FF0000"/>
                </a:solidFill>
              </a:rPr>
              <a:t>DINERO FIDUCIARIO</a:t>
            </a:r>
            <a:r>
              <a:rPr lang="es-ES" sz="1800" dirty="0"/>
              <a:t>, que no tiene valor en sí mismo pero que es aceptado de forma general como medio de pago y depósito de valor. </a:t>
            </a:r>
            <a:endParaRPr lang="es-ES" sz="1800" dirty="0" smtClean="0"/>
          </a:p>
          <a:p>
            <a:pPr marL="114300" indent="0" algn="just">
              <a:buNone/>
            </a:pPr>
            <a:r>
              <a:rPr lang="es-ES" sz="1800" dirty="0" smtClean="0"/>
              <a:t>Los </a:t>
            </a:r>
            <a:r>
              <a:rPr lang="es-ES" sz="1800" dirty="0"/>
              <a:t>billetes y monedas que manejamos en la actualidad pertenecen a esta categoría de dinero fiduciario. </a:t>
            </a:r>
            <a:r>
              <a:rPr lang="es-ES" sz="1800" b="1" dirty="0"/>
              <a:t>Se dice así que el dinero fiduciario no está respaldado y su valor viene dado por la credibilidad de la entidad que lo emite ante el público que lo acepta como medio de pago</a:t>
            </a:r>
            <a:r>
              <a:rPr lang="es-ES" sz="1800" dirty="0"/>
              <a:t>. Normalmente, la capacidad de emisión está en manos de los bancos centrales de los países respectivos.</a:t>
            </a:r>
            <a:endParaRPr lang="es-ES_tradnl" sz="1800" dirty="0" smtClean="0"/>
          </a:p>
        </p:txBody>
      </p:sp>
      <p:sp>
        <p:nvSpPr>
          <p:cNvPr id="5" name="4 CuadroTexto"/>
          <p:cNvSpPr txBox="1"/>
          <p:nvPr/>
        </p:nvSpPr>
        <p:spPr>
          <a:xfrm rot="16200000">
            <a:off x="-1310157" y="3213541"/>
            <a:ext cx="3636701" cy="584775"/>
          </a:xfrm>
          <a:prstGeom prst="rect">
            <a:avLst/>
          </a:prstGeom>
          <a:noFill/>
        </p:spPr>
        <p:txBody>
          <a:bodyPr wrap="none" rtlCol="0">
            <a:spAutoFit/>
          </a:bodyPr>
          <a:lstStyle/>
          <a:p>
            <a:r>
              <a:rPr lang="es-ES" sz="3200" b="1" dirty="0" smtClean="0">
                <a:solidFill>
                  <a:srgbClr val="FF0000"/>
                </a:solidFill>
              </a:rPr>
              <a:t>DINERO FIDUCIARIO</a:t>
            </a:r>
            <a:endParaRPr lang="es-ES" sz="3200" b="1" dirty="0">
              <a:solidFill>
                <a:srgbClr val="FF0000"/>
              </a:solidFill>
            </a:endParaRPr>
          </a:p>
        </p:txBody>
      </p:sp>
    </p:spTree>
    <p:extLst>
      <p:ext uri="{BB962C8B-B14F-4D97-AF65-F5344CB8AC3E}">
        <p14:creationId xmlns:p14="http://schemas.microsoft.com/office/powerpoint/2010/main" val="2021831938"/>
      </p:ext>
    </p:extLst>
  </p:cSld>
  <p:clrMapOvr>
    <a:masterClrMapping/>
  </p:clrMapOvr>
  <p:transition spd="slow">
    <p:zoom/>
    <p:sndAc>
      <p:stSnd>
        <p:snd r:embed="rId3" name="wind.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827584" y="332656"/>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Intermediación financiera y creación de dinero.</a:t>
            </a:r>
          </a:p>
        </p:txBody>
      </p:sp>
      <p:sp>
        <p:nvSpPr>
          <p:cNvPr id="10" name="Rectangle 3"/>
          <p:cNvSpPr txBox="1">
            <a:spLocks noChangeArrowheads="1"/>
          </p:cNvSpPr>
          <p:nvPr/>
        </p:nvSpPr>
        <p:spPr>
          <a:xfrm>
            <a:off x="299517" y="1772816"/>
            <a:ext cx="8229600" cy="3528392"/>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lnSpc>
                <a:spcPct val="90000"/>
              </a:lnSpc>
            </a:pPr>
            <a:r>
              <a:rPr lang="es-ES" sz="2400" dirty="0"/>
              <a:t>En nuestro país, nuestro </a:t>
            </a:r>
            <a:r>
              <a:rPr lang="es-ES" sz="2400" b="1" dirty="0"/>
              <a:t>banco central es el Banco de España </a:t>
            </a:r>
            <a:r>
              <a:rPr lang="es-ES" sz="2400" dirty="0"/>
              <a:t>y es la institución que se encarga de la emisión de los billetes de euros (y antes de 2002 de la peseta) </a:t>
            </a:r>
            <a:r>
              <a:rPr lang="es-ES" sz="2400" dirty="0">
                <a:solidFill>
                  <a:srgbClr val="FF0000"/>
                </a:solidFill>
              </a:rPr>
              <a:t>según mandato del Banco Central Europeo</a:t>
            </a:r>
            <a:r>
              <a:rPr lang="es-ES" sz="2400" dirty="0"/>
              <a:t>. Así el valor de cada billete de euro que un individuo tiene en su monedero depende de nuestra confianza en dicha institución, traducido en la seguridad que tiene el individuo de que los euros le servirán para realizar los pagos a los que esté obligado por sus compras de bienes y servicios.</a:t>
            </a:r>
          </a:p>
        </p:txBody>
      </p:sp>
    </p:spTree>
    <p:extLst>
      <p:ext uri="{BB962C8B-B14F-4D97-AF65-F5344CB8AC3E}">
        <p14:creationId xmlns:p14="http://schemas.microsoft.com/office/powerpoint/2010/main" val="294820362"/>
      </p:ext>
    </p:extLst>
  </p:cSld>
  <p:clrMapOvr>
    <a:masterClrMapping/>
  </p:clrMapOvr>
  <p:transition spd="slow">
    <p:zoom/>
    <p:sndAc>
      <p:stSnd>
        <p:snd r:embed="rId3" name="wind.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827584" y="332656"/>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Intermediación financiera y creación de dinero.</a:t>
            </a:r>
          </a:p>
        </p:txBody>
      </p:sp>
      <p:sp>
        <p:nvSpPr>
          <p:cNvPr id="10" name="Rectangle 3"/>
          <p:cNvSpPr txBox="1">
            <a:spLocks noChangeArrowheads="1"/>
          </p:cNvSpPr>
          <p:nvPr/>
        </p:nvSpPr>
        <p:spPr>
          <a:xfrm>
            <a:off x="299517" y="1772816"/>
            <a:ext cx="7656859" cy="3528392"/>
          </a:xfrm>
          <a:prstGeom prst="rect">
            <a:avLst/>
          </a:prstGeom>
        </p:spPr>
        <p:txBody>
          <a:bodyPr vert="horz" lIns="91440" tIns="45720" rIns="91440" bIns="45720" rtlCol="0">
            <a:normAutofit fontScale="77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lnSpc>
                <a:spcPct val="90000"/>
              </a:lnSpc>
              <a:buNone/>
            </a:pPr>
            <a:r>
              <a:rPr lang="es-ES" sz="2400" b="1" dirty="0"/>
              <a:t>1. La actividad económica real y la actividad financiera</a:t>
            </a:r>
          </a:p>
          <a:p>
            <a:pPr marL="114300" indent="0" algn="just">
              <a:lnSpc>
                <a:spcPct val="90000"/>
              </a:lnSpc>
              <a:buNone/>
            </a:pPr>
            <a:r>
              <a:rPr lang="es-ES" sz="2400" dirty="0"/>
              <a:t>La actividad económica real se define como aquella que se refiere a las decisiones de los individuos en torno a la producción, intercambio, ahorro y consumo de bienes y servicios. Por tanto, el objeto de la actividad económica se centra en la PRODUCCIÓN de bienes para su CONSUMO, al tiempo que AHORRO e INTERCAMBIO son decisiones intermedias del proceso de producción.</a:t>
            </a:r>
          </a:p>
          <a:p>
            <a:pPr marL="114300" indent="0" algn="just">
              <a:lnSpc>
                <a:spcPct val="90000"/>
              </a:lnSpc>
              <a:buNone/>
            </a:pPr>
            <a:endParaRPr lang="es-ES" sz="2400" dirty="0"/>
          </a:p>
          <a:p>
            <a:pPr marL="114300" indent="0" algn="just">
              <a:lnSpc>
                <a:spcPct val="90000"/>
              </a:lnSpc>
              <a:buNone/>
            </a:pPr>
            <a:r>
              <a:rPr lang="es-ES" sz="2400" dirty="0" smtClean="0"/>
              <a:t>Todas </a:t>
            </a:r>
            <a:r>
              <a:rPr lang="es-ES" sz="2400" dirty="0"/>
              <a:t>las actividades reales, habitualmente, tienen como contrapartida una operación financiera.</a:t>
            </a:r>
          </a:p>
          <a:p>
            <a:pPr marL="114300" indent="0" algn="just">
              <a:lnSpc>
                <a:spcPct val="90000"/>
              </a:lnSpc>
              <a:buNone/>
            </a:pPr>
            <a:endParaRPr lang="es-ES" sz="2400" dirty="0"/>
          </a:p>
          <a:p>
            <a:pPr marL="114300" indent="0" algn="just">
              <a:lnSpc>
                <a:spcPct val="90000"/>
              </a:lnSpc>
              <a:buNone/>
            </a:pPr>
            <a:r>
              <a:rPr lang="es-ES" sz="2400" dirty="0"/>
              <a:t>EJEMPLO. Cuando consumes un servicio –por ejemplo, un corte de pelo- a cambio entregas una cantidad de dinero; una familia se compra una casa mediante la obtención de un crédito hipotecario; un empresario exporta una mercancía recibiendo en pago una letra en divisas, etc.)</a:t>
            </a:r>
          </a:p>
        </p:txBody>
      </p:sp>
    </p:spTree>
    <p:extLst>
      <p:ext uri="{BB962C8B-B14F-4D97-AF65-F5344CB8AC3E}">
        <p14:creationId xmlns:p14="http://schemas.microsoft.com/office/powerpoint/2010/main" val="2538074173"/>
      </p:ext>
    </p:extLst>
  </p:cSld>
  <p:clrMapOvr>
    <a:masterClrMapping/>
  </p:clrMapOvr>
  <p:transition spd="slow">
    <p:zoom/>
    <p:sndAc>
      <p:stSnd>
        <p:snd r:embed="rId3" name="wind.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827584" y="332656"/>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Intermediación financiera y creación de dinero.</a:t>
            </a:r>
          </a:p>
        </p:txBody>
      </p:sp>
      <p:sp>
        <p:nvSpPr>
          <p:cNvPr id="3" name="2 CuadroTexto"/>
          <p:cNvSpPr txBox="1"/>
          <p:nvPr/>
        </p:nvSpPr>
        <p:spPr>
          <a:xfrm>
            <a:off x="179512" y="2564904"/>
            <a:ext cx="2448272" cy="646331"/>
          </a:xfrm>
          <a:prstGeom prst="rect">
            <a:avLst/>
          </a:prstGeom>
          <a:noFill/>
        </p:spPr>
        <p:txBody>
          <a:bodyPr wrap="square" rtlCol="0">
            <a:spAutoFit/>
          </a:bodyPr>
          <a:lstStyle/>
          <a:p>
            <a:pPr algn="ctr"/>
            <a:r>
              <a:rPr lang="es-ES" dirty="0" smtClean="0"/>
              <a:t>INVERSOR, CONSUMIDOR</a:t>
            </a:r>
            <a:endParaRPr lang="es-ES" dirty="0"/>
          </a:p>
        </p:txBody>
      </p:sp>
      <p:sp>
        <p:nvSpPr>
          <p:cNvPr id="5" name="4 CuadroTexto"/>
          <p:cNvSpPr txBox="1"/>
          <p:nvPr/>
        </p:nvSpPr>
        <p:spPr>
          <a:xfrm>
            <a:off x="3203848" y="4460919"/>
            <a:ext cx="2664296"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3600" dirty="0" smtClean="0"/>
              <a:t>SISTEMA FINANCIERO</a:t>
            </a:r>
            <a:endParaRPr lang="es-ES" sz="3600" dirty="0"/>
          </a:p>
        </p:txBody>
      </p:sp>
      <p:sp>
        <p:nvSpPr>
          <p:cNvPr id="9" name="8 CuadroTexto"/>
          <p:cNvSpPr txBox="1"/>
          <p:nvPr/>
        </p:nvSpPr>
        <p:spPr>
          <a:xfrm>
            <a:off x="5076056" y="2713485"/>
            <a:ext cx="2448272" cy="369332"/>
          </a:xfrm>
          <a:prstGeom prst="rect">
            <a:avLst/>
          </a:prstGeom>
          <a:noFill/>
        </p:spPr>
        <p:txBody>
          <a:bodyPr wrap="square" rtlCol="0">
            <a:spAutoFit/>
          </a:bodyPr>
          <a:lstStyle/>
          <a:p>
            <a:pPr algn="ctr"/>
            <a:r>
              <a:rPr lang="es-ES" dirty="0" smtClean="0"/>
              <a:t>AHORRADOR</a:t>
            </a:r>
            <a:endParaRPr lang="es-ES" dirty="0"/>
          </a:p>
        </p:txBody>
      </p:sp>
      <p:cxnSp>
        <p:nvCxnSpPr>
          <p:cNvPr id="8" name="7 Conector recto de flecha"/>
          <p:cNvCxnSpPr/>
          <p:nvPr/>
        </p:nvCxnSpPr>
        <p:spPr>
          <a:xfrm>
            <a:off x="1907704" y="3429000"/>
            <a:ext cx="1224136" cy="8158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flipH="1">
            <a:off x="5868144" y="3411827"/>
            <a:ext cx="720080" cy="8658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5292080" y="3411827"/>
            <a:ext cx="720080" cy="8502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flipH="1" flipV="1">
            <a:off x="2519772" y="3356992"/>
            <a:ext cx="126014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16 CuadroTexto"/>
          <p:cNvSpPr txBox="1"/>
          <p:nvPr/>
        </p:nvSpPr>
        <p:spPr>
          <a:xfrm>
            <a:off x="3131840" y="3409255"/>
            <a:ext cx="774443" cy="307777"/>
          </a:xfrm>
          <a:prstGeom prst="rect">
            <a:avLst/>
          </a:prstGeom>
          <a:noFill/>
        </p:spPr>
        <p:txBody>
          <a:bodyPr wrap="none" rtlCol="0">
            <a:spAutoFit/>
          </a:bodyPr>
          <a:lstStyle/>
          <a:p>
            <a:r>
              <a:rPr lang="es-ES" sz="1400" b="1" dirty="0" smtClean="0"/>
              <a:t>DINERO</a:t>
            </a:r>
            <a:endParaRPr lang="es-ES" sz="1400" b="1" dirty="0"/>
          </a:p>
        </p:txBody>
      </p:sp>
      <p:sp>
        <p:nvSpPr>
          <p:cNvPr id="19" name="18 CuadroTexto"/>
          <p:cNvSpPr txBox="1"/>
          <p:nvPr/>
        </p:nvSpPr>
        <p:spPr>
          <a:xfrm>
            <a:off x="4949685" y="3429000"/>
            <a:ext cx="774443" cy="307777"/>
          </a:xfrm>
          <a:prstGeom prst="rect">
            <a:avLst/>
          </a:prstGeom>
          <a:noFill/>
        </p:spPr>
        <p:txBody>
          <a:bodyPr wrap="none" rtlCol="0">
            <a:spAutoFit/>
          </a:bodyPr>
          <a:lstStyle/>
          <a:p>
            <a:r>
              <a:rPr lang="es-ES" sz="1400" b="1" dirty="0" smtClean="0"/>
              <a:t>DINERO</a:t>
            </a:r>
            <a:endParaRPr lang="es-ES" sz="1400" b="1" dirty="0"/>
          </a:p>
        </p:txBody>
      </p:sp>
      <p:sp>
        <p:nvSpPr>
          <p:cNvPr id="20" name="19 CuadroTexto"/>
          <p:cNvSpPr txBox="1"/>
          <p:nvPr/>
        </p:nvSpPr>
        <p:spPr>
          <a:xfrm>
            <a:off x="6588224" y="3561655"/>
            <a:ext cx="942887" cy="307777"/>
          </a:xfrm>
          <a:prstGeom prst="rect">
            <a:avLst/>
          </a:prstGeom>
          <a:noFill/>
        </p:spPr>
        <p:txBody>
          <a:bodyPr wrap="none" rtlCol="0">
            <a:spAutoFit/>
          </a:bodyPr>
          <a:lstStyle/>
          <a:p>
            <a:r>
              <a:rPr lang="es-ES" sz="1400" b="1" dirty="0" smtClean="0"/>
              <a:t>DEPÓSITO</a:t>
            </a:r>
            <a:endParaRPr lang="es-ES" sz="1400" b="1" dirty="0"/>
          </a:p>
        </p:txBody>
      </p:sp>
      <p:sp>
        <p:nvSpPr>
          <p:cNvPr id="21" name="20 CuadroTexto"/>
          <p:cNvSpPr txBox="1"/>
          <p:nvPr/>
        </p:nvSpPr>
        <p:spPr>
          <a:xfrm>
            <a:off x="1187624" y="3561655"/>
            <a:ext cx="1013483" cy="307777"/>
          </a:xfrm>
          <a:prstGeom prst="rect">
            <a:avLst/>
          </a:prstGeom>
          <a:noFill/>
        </p:spPr>
        <p:txBody>
          <a:bodyPr wrap="none" rtlCol="0">
            <a:spAutoFit/>
          </a:bodyPr>
          <a:lstStyle/>
          <a:p>
            <a:r>
              <a:rPr lang="es-ES" sz="1400" b="1" dirty="0" smtClean="0"/>
              <a:t>PRESTAMO</a:t>
            </a:r>
            <a:endParaRPr lang="es-ES" sz="1400" b="1" dirty="0"/>
          </a:p>
        </p:txBody>
      </p:sp>
    </p:spTree>
    <p:extLst>
      <p:ext uri="{BB962C8B-B14F-4D97-AF65-F5344CB8AC3E}">
        <p14:creationId xmlns:p14="http://schemas.microsoft.com/office/powerpoint/2010/main" val="3940940783"/>
      </p:ext>
    </p:extLst>
  </p:cSld>
  <p:clrMapOvr>
    <a:masterClrMapping/>
  </p:clrMapOvr>
  <p:transition spd="slow">
    <p:zoom/>
    <p:sndAc>
      <p:stSnd>
        <p:snd r:embed="rId3"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2" y="6205728"/>
            <a:ext cx="2019300" cy="65227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2360" y="5470921"/>
            <a:ext cx="136525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827584" y="332656"/>
            <a:ext cx="6784508"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3600" dirty="0"/>
              <a:t>Intermediación financiera y creación de dinero.</a:t>
            </a:r>
          </a:p>
        </p:txBody>
      </p:sp>
      <p:sp>
        <p:nvSpPr>
          <p:cNvPr id="6" name="5 CuadroTexto"/>
          <p:cNvSpPr txBox="1"/>
          <p:nvPr/>
        </p:nvSpPr>
        <p:spPr>
          <a:xfrm>
            <a:off x="827584" y="2132856"/>
            <a:ext cx="6784508" cy="3293209"/>
          </a:xfrm>
          <a:prstGeom prst="rect">
            <a:avLst/>
          </a:prstGeom>
          <a:noFill/>
        </p:spPr>
        <p:txBody>
          <a:bodyPr wrap="square" rtlCol="0">
            <a:spAutoFit/>
          </a:bodyPr>
          <a:lstStyle/>
          <a:p>
            <a:r>
              <a:rPr lang="es-ES" sz="1600" dirty="0"/>
              <a:t>Los principales elementos que están sujetos a dicho proceso de transformación llevado a cabo por los bancos, serían:</a:t>
            </a:r>
          </a:p>
          <a:p>
            <a:endParaRPr lang="es-ES" sz="1600" dirty="0"/>
          </a:p>
          <a:p>
            <a:r>
              <a:rPr lang="es-ES" sz="1600" dirty="0">
                <a:solidFill>
                  <a:srgbClr val="FF0000"/>
                </a:solidFill>
              </a:rPr>
              <a:t>El emisor</a:t>
            </a:r>
            <a:r>
              <a:rPr lang="es-ES" sz="1600" dirty="0"/>
              <a:t>: el que deposita su dinero en el banco no tiene ninguna vinculación con aquel que finalmente lo recibe, ya que es el banco el que lo capta para después prestarlo por su cuenta y riesgo a los que precisan fondos.</a:t>
            </a:r>
          </a:p>
          <a:p>
            <a:r>
              <a:rPr lang="es-ES" sz="1600" dirty="0">
                <a:solidFill>
                  <a:srgbClr val="FF0000"/>
                </a:solidFill>
              </a:rPr>
              <a:t>Los plazos</a:t>
            </a:r>
            <a:r>
              <a:rPr lang="es-ES" sz="1600" dirty="0"/>
              <a:t>: los bancos operan a gran escala, es decir, tienen muchos clientes y, casi de forma continua, reciben y prestan dinero. Esto les permite desvincular los plazos a los que prestan dinero (normalmente largos, como los préstamos hipotecarios) de los que piden prestados (normalmente cortos, como es el caso de los depósitos)</a:t>
            </a:r>
          </a:p>
          <a:p>
            <a:r>
              <a:rPr lang="es-ES" sz="1600" dirty="0">
                <a:solidFill>
                  <a:srgbClr val="FF0000"/>
                </a:solidFill>
              </a:rPr>
              <a:t>Los importes</a:t>
            </a:r>
            <a:r>
              <a:rPr lang="es-ES" sz="1600" dirty="0"/>
              <a:t>: de forma análoga al plazo, los bancos son capaces de conceder financiación de casi cualquier importe.</a:t>
            </a:r>
          </a:p>
        </p:txBody>
      </p:sp>
    </p:spTree>
    <p:extLst>
      <p:ext uri="{BB962C8B-B14F-4D97-AF65-F5344CB8AC3E}">
        <p14:creationId xmlns:p14="http://schemas.microsoft.com/office/powerpoint/2010/main" val="957123541"/>
      </p:ext>
    </p:extLst>
  </p:cSld>
  <p:clrMapOvr>
    <a:masterClrMapping/>
  </p:clrMapOvr>
  <p:transition spd="slow">
    <p:zoom/>
    <p:sndAc>
      <p:stSnd>
        <p:snd r:embed="rId3" name="wind.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Perspec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8" ma:contentTypeDescription="Create a new document." ma:contentTypeScope="" ma:versionID="5eea76452d7eb073b41e4ecbec7235c0"/>
</file>

<file path=customXml/itemProps1.xml><?xml version="1.0" encoding="utf-8"?>
<ds:datastoreItem xmlns:ds="http://schemas.openxmlformats.org/officeDocument/2006/customXml" ds:itemID="{1FCF6928-3A3D-45C9-A2DA-183D99EAE38F}">
  <ds:schemaRefs>
    <ds:schemaRef ds:uri="http://schemas.microsoft.com/sharepoint/v3/contenttype/forms"/>
  </ds:schemaRefs>
</ds:datastoreItem>
</file>

<file path=customXml/itemProps2.xml><?xml version="1.0" encoding="utf-8"?>
<ds:datastoreItem xmlns:ds="http://schemas.openxmlformats.org/officeDocument/2006/customXml" ds:itemID="{3BD2B719-936D-4A11-8C4E-8FBE898886D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1105D53-7556-46FF-876E-8E718F0CDA58}">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Adjacency</Template>
  <TotalTime>2587</TotalTime>
  <Words>1364</Words>
  <Application>Microsoft Office PowerPoint</Application>
  <PresentationFormat>Presentación en pantalla (4:3)</PresentationFormat>
  <Paragraphs>151</Paragraphs>
  <Slides>16</Slides>
  <Notes>16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Tahoma</vt:lpstr>
      <vt:lpstr>Wingdings</vt:lpstr>
      <vt:lpstr>Adyacencia</vt:lpstr>
      <vt:lpstr>Economía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dc:title>
  <dc:creator>Pau Rausell</dc:creator>
  <cp:lastModifiedBy>Pau</cp:lastModifiedBy>
  <cp:revision>71</cp:revision>
  <cp:lastPrinted>2011-03-08T00:20:50Z</cp:lastPrinted>
  <dcterms:created xsi:type="dcterms:W3CDTF">2011-02-27T18:27:27Z</dcterms:created>
  <dcterms:modified xsi:type="dcterms:W3CDTF">2016-03-21T19:20:22Z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TC300068709990</vt:lpwstr>
  </property>
</Properties>
</file>