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19"/>
  </p:notesMasterIdLst>
  <p:sldIdLst>
    <p:sldId id="256" r:id="rId5"/>
    <p:sldId id="257" r:id="rId6"/>
    <p:sldId id="302" r:id="rId7"/>
    <p:sldId id="303" r:id="rId8"/>
    <p:sldId id="312" r:id="rId9"/>
    <p:sldId id="313" r:id="rId10"/>
    <p:sldId id="299" r:id="rId11"/>
    <p:sldId id="304" r:id="rId12"/>
    <p:sldId id="325" r:id="rId13"/>
    <p:sldId id="305" r:id="rId14"/>
    <p:sldId id="320" r:id="rId15"/>
    <p:sldId id="324" r:id="rId16"/>
    <p:sldId id="318" r:id="rId17"/>
    <p:sldId id="301" r:id="rId18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3454" autoAdjust="0"/>
  </p:normalViewPr>
  <p:slideViewPr>
    <p:cSldViewPr>
      <p:cViewPr>
        <p:scale>
          <a:sx n="86" d="100"/>
          <a:sy n="86" d="100"/>
        </p:scale>
        <p:origin x="1565" y="-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A96D2-171C-4D95-B321-7E253B24E56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6E1354-9C4E-4DD5-BA7E-0C80458C17AF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s-ES" sz="2800" dirty="0" smtClean="0"/>
            <a:t>Tema 8: </a:t>
          </a:r>
        </a:p>
        <a:p>
          <a:pPr algn="ctr" rtl="0">
            <a:lnSpc>
              <a:spcPct val="90000"/>
            </a:lnSpc>
          </a:pPr>
          <a:r>
            <a:rPr lang="es-ES" sz="2800" b="1" i="0" dirty="0" smtClean="0"/>
            <a:t>Economía de la empresa. Las empresas </a:t>
          </a:r>
        </a:p>
        <a:p>
          <a:pPr rtl="0">
            <a:lnSpc>
              <a:spcPct val="100000"/>
            </a:lnSpc>
          </a:pPr>
          <a:r>
            <a:rPr lang="es-ES" sz="1600" b="1" i="0" dirty="0" smtClean="0"/>
            <a:t>Definición de empresa</a:t>
          </a:r>
        </a:p>
        <a:p>
          <a:pPr>
            <a:lnSpc>
              <a:spcPct val="100000"/>
            </a:lnSpc>
          </a:pPr>
          <a:r>
            <a:rPr lang="es-ES" sz="1600" b="1" i="0" dirty="0" smtClean="0"/>
            <a:t>El ecosistema empresarial español.</a:t>
          </a:r>
        </a:p>
        <a:p>
          <a:pPr>
            <a:lnSpc>
              <a:spcPct val="100000"/>
            </a:lnSpc>
          </a:pPr>
          <a:r>
            <a:rPr lang="es-ES" sz="1600" b="1" i="0" dirty="0" smtClean="0"/>
            <a:t>Las grandes corporaciones multinacionales.</a:t>
          </a:r>
        </a:p>
        <a:p>
          <a:pPr>
            <a:lnSpc>
              <a:spcPct val="100000"/>
            </a:lnSpc>
          </a:pPr>
          <a:r>
            <a:rPr lang="es-ES" sz="1600" b="1" i="0" dirty="0" smtClean="0"/>
            <a:t>Las grandes corporaciones españolas.</a:t>
          </a:r>
        </a:p>
        <a:p>
          <a:pPr algn="ctr" rtl="0">
            <a:lnSpc>
              <a:spcPct val="90000"/>
            </a:lnSpc>
          </a:pPr>
          <a:endParaRPr lang="es-ES" sz="1500" b="1" i="0" dirty="0" smtClean="0"/>
        </a:p>
      </dgm:t>
    </dgm:pt>
    <dgm:pt modelId="{104F9194-772A-4B97-A894-CEBCDFEF89FC}" type="parTrans" cxnId="{2FC54D4E-D556-41E8-865B-2BBCAA19486F}">
      <dgm:prSet/>
      <dgm:spPr/>
      <dgm:t>
        <a:bodyPr/>
        <a:lstStyle/>
        <a:p>
          <a:endParaRPr lang="es-ES"/>
        </a:p>
      </dgm:t>
    </dgm:pt>
    <dgm:pt modelId="{08A60C75-C7FB-4B1F-8C69-318B0D5E2BA6}" type="sibTrans" cxnId="{2FC54D4E-D556-41E8-865B-2BBCAA19486F}">
      <dgm:prSet/>
      <dgm:spPr/>
      <dgm:t>
        <a:bodyPr/>
        <a:lstStyle/>
        <a:p>
          <a:endParaRPr lang="es-ES"/>
        </a:p>
      </dgm:t>
    </dgm:pt>
    <dgm:pt modelId="{33670D24-F7BD-493F-98E6-4C7CCBE1AE1F}" type="pres">
      <dgm:prSet presAssocID="{74BA96D2-171C-4D95-B321-7E253B24E5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47A33-03FB-4CAA-A9DB-90115DBCBCE1}" type="pres">
      <dgm:prSet presAssocID="{D86E1354-9C4E-4DD5-BA7E-0C80458C17AF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2FC54D4E-D556-41E8-865B-2BBCAA19486F}" srcId="{74BA96D2-171C-4D95-B321-7E253B24E562}" destId="{D86E1354-9C4E-4DD5-BA7E-0C80458C17AF}" srcOrd="0" destOrd="0" parTransId="{104F9194-772A-4B97-A894-CEBCDFEF89FC}" sibTransId="{08A60C75-C7FB-4B1F-8C69-318B0D5E2BA6}"/>
    <dgm:cxn modelId="{9DE3E407-1FD1-4A43-8B20-4ACB76E27BF7}" type="presOf" srcId="{74BA96D2-171C-4D95-B321-7E253B24E562}" destId="{33670D24-F7BD-493F-98E6-4C7CCBE1AE1F}" srcOrd="0" destOrd="0" presId="urn:microsoft.com/office/officeart/2005/8/layout/venn1"/>
    <dgm:cxn modelId="{E368A35E-3C70-4547-BCEC-93396952336F}" type="presOf" srcId="{D86E1354-9C4E-4DD5-BA7E-0C80458C17AF}" destId="{E7C47A33-03FB-4CAA-A9DB-90115DBCBCE1}" srcOrd="0" destOrd="0" presId="urn:microsoft.com/office/officeart/2005/8/layout/venn1"/>
    <dgm:cxn modelId="{8FC7A015-0FE5-45BE-B412-FA729F75DE65}" type="presParOf" srcId="{33670D24-F7BD-493F-98E6-4C7CCBE1AE1F}" destId="{E7C47A33-03FB-4CAA-A9DB-90115DBCBCE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47A33-03FB-4CAA-A9DB-90115DBCBCE1}">
      <dsp:nvSpPr>
        <dsp:cNvPr id="0" name=""/>
        <dsp:cNvSpPr/>
      </dsp:nvSpPr>
      <dsp:spPr>
        <a:xfrm>
          <a:off x="1409700" y="0"/>
          <a:ext cx="4800600" cy="4800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Tema 8: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kern="1200" dirty="0" smtClean="0"/>
            <a:t>Economía de la empresa. Las empresas </a:t>
          </a:r>
        </a:p>
        <a:p>
          <a:pPr lvl="0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Definición de empresa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El ecosistema empresarial español.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Las grandes corporaciones multinacionales.</a:t>
          </a:r>
        </a:p>
        <a:p>
          <a:pPr lvl="0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Las grandes corporaciones españolas.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i="0" kern="1200" dirty="0" smtClean="0"/>
        </a:p>
      </dsp:txBody>
      <dsp:txXfrm>
        <a:off x="2112732" y="703032"/>
        <a:ext cx="3394536" cy="339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A8EC9D-1994-4FE7-9CA1-E6C8279D4A55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0E8827-8750-4427-8340-235C623A9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1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15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35" descr="Imagen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Imagen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75CA03-DF6C-4733-A437-310EABC56765}" type="datetimeFigureOut">
              <a:rPr lang="es-ES" smtClean="0"/>
              <a:pPr/>
              <a:t>08/05/2017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poca1.valenciaplaza.com/ranking_empresas_espan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poca1.valenciaplaza.com/ranking_empresas_valenciana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teriores.gob.es/Portal/es/SalaDePrensa/Multimedia/Publicaciones/Documents/PRESENCIA%20DE%20ESPANA%202013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Economía 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6880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68344" y="5563504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Pau </a:t>
            </a:r>
            <a:r>
              <a:rPr lang="es-ES" dirty="0" err="1" smtClean="0"/>
              <a:t>Rausell</a:t>
            </a:r>
            <a:endParaRPr lang="es-ES" dirty="0"/>
          </a:p>
        </p:txBody>
      </p:sp>
      <p:pic>
        <p:nvPicPr>
          <p:cNvPr id="1026" name="Picture 2" descr="http://3.bp.blogspot.com/_wvEpHZdflNk/TRs1365CSwI/AAAAAAAAADI/FNIg9RHMoYM/s1600/creative_common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42" y="5949280"/>
            <a:ext cx="1310346" cy="49523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48680"/>
            <a:ext cx="7272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</a:t>
            </a:r>
            <a:r>
              <a:rPr lang="es-ES" sz="3600" b="1" dirty="0" smtClean="0"/>
              <a:t>ecosistema empresarial español </a:t>
            </a:r>
            <a:r>
              <a:rPr lang="es-ES" sz="3600" b="1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64175" t="25500" r="14169" b="31800"/>
          <a:stretch/>
        </p:blipFill>
        <p:spPr>
          <a:xfrm>
            <a:off x="128954" y="1579852"/>
            <a:ext cx="79208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4196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75656" y="764704"/>
            <a:ext cx="302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Número de empresas públicas</a:t>
            </a:r>
            <a:endParaRPr lang="es-ES" dirty="0"/>
          </a:p>
        </p:txBody>
      </p:sp>
      <p:pic>
        <p:nvPicPr>
          <p:cNvPr id="2" name="Picture 2" descr="http://economy.blogs.ie.edu/files/2016/04/Sin-t%C3%ADtul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56" y="1412776"/>
            <a:ext cx="6064581" cy="39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05747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4-05-12 a las 23.3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974719" cy="41421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482485"/>
            <a:ext cx="4395597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85790"/>
      </p:ext>
    </p:extLst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3568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Las principales empresas en España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184482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http://epoca1.valenciaplaza.com/ranking_empresas_espana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>
                <a:hlinkClick r:id="rId4"/>
              </a:rPr>
              <a:t>http://epoca1.valenciaplaza.com/ranking_empresas_valencianas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359651"/>
      </p:ext>
    </p:extLst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5536" y="225514"/>
            <a:ext cx="73605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 smtClean="0"/>
              <a:t>Las grandes corporaciones españolas</a:t>
            </a:r>
            <a:endParaRPr lang="es-ES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7544" y="244395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6"/>
              </a:rPr>
              <a:t>http://</a:t>
            </a:r>
            <a:r>
              <a:rPr lang="es-ES_tradnl" dirty="0" err="1">
                <a:hlinkClick r:id="rId6"/>
              </a:rPr>
              <a:t>www.exteriores.gob.es</a:t>
            </a:r>
            <a:r>
              <a:rPr lang="es-ES_tradnl" dirty="0">
                <a:hlinkClick r:id="rId6"/>
              </a:rPr>
              <a:t>/Portal/es/</a:t>
            </a:r>
            <a:r>
              <a:rPr lang="es-ES_tradnl" dirty="0" err="1">
                <a:hlinkClick r:id="rId6"/>
              </a:rPr>
              <a:t>SalaDePrensa</a:t>
            </a:r>
            <a:r>
              <a:rPr lang="es-ES_tradnl" dirty="0">
                <a:hlinkClick r:id="rId6"/>
              </a:rPr>
              <a:t>/Multimedia/Publicaciones/</a:t>
            </a:r>
            <a:r>
              <a:rPr lang="es-ES_tradnl" dirty="0" err="1">
                <a:hlinkClick r:id="rId6"/>
              </a:rPr>
              <a:t>Documents</a:t>
            </a:r>
            <a:r>
              <a:rPr lang="es-ES_tradnl" dirty="0">
                <a:hlinkClick r:id="rId6"/>
              </a:rPr>
              <a:t>/PRESENCIA%20DE%20ESPANA%202013.pdf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1831938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Definición de empresa</a:t>
            </a:r>
            <a:endParaRPr lang="es-ES" sz="3600" b="1" dirty="0"/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971600" y="2059856"/>
            <a:ext cx="6481763" cy="2881312"/>
          </a:xfrm>
          <a:prstGeom prst="rect">
            <a:avLst/>
          </a:prstGeom>
          <a:solidFill>
            <a:srgbClr val="A3BDDD">
              <a:alpha val="20000"/>
            </a:srgbClr>
          </a:solidFill>
          <a:ln w="9525">
            <a:solidFill>
              <a:srgbClr val="0000A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" b="1" dirty="0">
                <a:solidFill>
                  <a:srgbClr val="620000"/>
                </a:solidFill>
              </a:rPr>
              <a:t>ENTORNO</a:t>
            </a: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endParaRPr lang="es-ES" b="1" dirty="0">
              <a:solidFill>
                <a:srgbClr val="620000"/>
              </a:solidFill>
            </a:endParaRPr>
          </a:p>
          <a:p>
            <a:pPr algn="ctr"/>
            <a:r>
              <a:rPr lang="es-ES" b="1" i="1" u="sng" dirty="0">
                <a:solidFill>
                  <a:srgbClr val="620000"/>
                </a:solidFill>
              </a:rPr>
              <a:t>LA EMPRESA COMO UN SISTEMA ABIERTO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284963" y="3933106"/>
            <a:ext cx="0" cy="503237"/>
          </a:xfrm>
          <a:prstGeom prst="line">
            <a:avLst/>
          </a:prstGeom>
          <a:noFill/>
          <a:ln w="57150">
            <a:solidFill>
              <a:srgbClr val="0000A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873300" y="4436343"/>
            <a:ext cx="4411663" cy="0"/>
          </a:xfrm>
          <a:prstGeom prst="line">
            <a:avLst/>
          </a:prstGeom>
          <a:noFill/>
          <a:ln w="57150">
            <a:solidFill>
              <a:srgbClr val="000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1873300" y="3896593"/>
            <a:ext cx="0" cy="539750"/>
          </a:xfrm>
          <a:prstGeom prst="line">
            <a:avLst/>
          </a:prstGeom>
          <a:noFill/>
          <a:ln w="57150">
            <a:solidFill>
              <a:srgbClr val="0000A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25900" y="4037881"/>
            <a:ext cx="0" cy="388937"/>
          </a:xfrm>
          <a:prstGeom prst="line">
            <a:avLst/>
          </a:prstGeom>
          <a:noFill/>
          <a:ln w="57150">
            <a:solidFill>
              <a:srgbClr val="0000A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14825" y="4012481"/>
            <a:ext cx="2168525" cy="304800"/>
          </a:xfrm>
          <a:prstGeom prst="rect">
            <a:avLst/>
          </a:prstGeom>
          <a:solidFill>
            <a:srgbClr val="AC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solidFill>
                  <a:schemeClr val="bg1"/>
                </a:solidFill>
              </a:rPr>
              <a:t>RETROALIMENTACIÓN</a:t>
            </a:r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5608688" y="2356718"/>
            <a:ext cx="1771650" cy="1638300"/>
          </a:xfrm>
          <a:prstGeom prst="rightArrow">
            <a:avLst>
              <a:gd name="adj1" fmla="val 77028"/>
              <a:gd name="adj2" fmla="val 34950"/>
            </a:avLst>
          </a:prstGeom>
          <a:solidFill>
            <a:srgbClr val="A3B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PRODUCTOS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SUELDOS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INTERESES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DIVIDENDOS</a:t>
            </a:r>
            <a:endParaRPr lang="es-ES" sz="800" b="1">
              <a:solidFill>
                <a:srgbClr val="000099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 rot="5400000">
            <a:off x="5342782" y="3030612"/>
            <a:ext cx="1033462" cy="304800"/>
          </a:xfrm>
          <a:prstGeom prst="rect">
            <a:avLst/>
          </a:prstGeom>
          <a:solidFill>
            <a:srgbClr val="AC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400" b="1">
                <a:solidFill>
                  <a:schemeClr val="bg1"/>
                </a:solidFill>
              </a:rPr>
              <a:t>OUTPUTS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1043038" y="2358306"/>
            <a:ext cx="1916112" cy="1638300"/>
          </a:xfrm>
          <a:prstGeom prst="rightArrow">
            <a:avLst>
              <a:gd name="adj1" fmla="val 77028"/>
              <a:gd name="adj2" fmla="val 37800"/>
            </a:avLst>
          </a:prstGeom>
          <a:solidFill>
            <a:srgbClr val="A3B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MATERIAS PRIMAS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MANO DE OBRA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INFORMACIÓN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CAPITAL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ENERGÍA</a:t>
            </a:r>
          </a:p>
          <a:p>
            <a:pPr algn="r">
              <a:lnSpc>
                <a:spcPct val="120000"/>
              </a:lnSpc>
            </a:pPr>
            <a:r>
              <a:rPr lang="es-ES_tradnl" sz="800" b="1">
                <a:solidFill>
                  <a:srgbClr val="000099"/>
                </a:solidFill>
              </a:rPr>
              <a:t>EQUIPAMIENTO</a:t>
            </a:r>
            <a:endParaRPr lang="es-ES" sz="800" b="1">
              <a:solidFill>
                <a:srgbClr val="000099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 rot="5400000">
            <a:off x="870794" y="3036962"/>
            <a:ext cx="836612" cy="304800"/>
          </a:xfrm>
          <a:prstGeom prst="rect">
            <a:avLst/>
          </a:prstGeom>
          <a:solidFill>
            <a:srgbClr val="AC0000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400" b="1">
                <a:solidFill>
                  <a:schemeClr val="bg1"/>
                </a:solidFill>
              </a:rPr>
              <a:t>INPUTS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987725" y="2564681"/>
            <a:ext cx="2520950" cy="12954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0000A0"/>
            </a:solidFill>
            <a:prstDash val="lgDash"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s-ES" b="1">
                <a:solidFill>
                  <a:srgbClr val="620000"/>
                </a:solidFill>
              </a:rPr>
              <a:t>SISTEMA EMPRESA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168700" y="2780581"/>
            <a:ext cx="2160588" cy="647700"/>
          </a:xfrm>
          <a:prstGeom prst="rect">
            <a:avLst/>
          </a:prstGeom>
          <a:solidFill>
            <a:srgbClr val="A3BDDD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_tradnl" sz="1000" b="1"/>
              <a:t>PROCESO DE PRODUCCIÓN</a:t>
            </a:r>
            <a:endParaRPr lang="es-ES" sz="1000" b="1"/>
          </a:p>
        </p:txBody>
      </p:sp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Definición </a:t>
            </a:r>
            <a:r>
              <a:rPr lang="es-ES" sz="3600" b="1" smtClean="0"/>
              <a:t>de empresa</a:t>
            </a:r>
            <a:endParaRPr lang="es-ES" sz="3600" b="1" dirty="0"/>
          </a:p>
        </p:txBody>
      </p:sp>
      <p:sp>
        <p:nvSpPr>
          <p:cNvPr id="23" name="Rectangle 171"/>
          <p:cNvSpPr>
            <a:spLocks noChangeArrowheads="1"/>
          </p:cNvSpPr>
          <p:nvPr/>
        </p:nvSpPr>
        <p:spPr bwMode="auto">
          <a:xfrm>
            <a:off x="1628353" y="1413619"/>
            <a:ext cx="2495550" cy="495300"/>
          </a:xfrm>
          <a:prstGeom prst="rect">
            <a:avLst/>
          </a:prstGeom>
          <a:solidFill>
            <a:srgbClr val="A3BDDD">
              <a:alpha val="50000"/>
            </a:srgbClr>
          </a:solidFill>
          <a:ln w="9525" algn="ctr">
            <a:solidFill>
              <a:srgbClr val="000052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2000" b="1">
                <a:solidFill>
                  <a:srgbClr val="000099"/>
                </a:solidFill>
              </a:rPr>
              <a:t>ORGANIZACIÓN</a:t>
            </a:r>
          </a:p>
        </p:txBody>
      </p:sp>
      <p:sp>
        <p:nvSpPr>
          <p:cNvPr id="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41053" y="2042269"/>
            <a:ext cx="5205413" cy="1117600"/>
          </a:xfrm>
          <a:solidFill>
            <a:schemeClr val="bg1">
              <a:alpha val="70000"/>
            </a:schemeClr>
          </a:solidFill>
        </p:spPr>
        <p:txBody>
          <a:bodyPr wrap="none" tIns="82800" bIns="82800">
            <a:spAutoFit/>
          </a:bodyPr>
          <a:lstStyle/>
          <a:p>
            <a:pPr marL="85725" indent="-85725" eaLnBrk="1" hangingPunct="1">
              <a:lnSpc>
                <a:spcPct val="130000"/>
              </a:lnSpc>
              <a:spcBef>
                <a:spcPct val="0"/>
              </a:spcBef>
            </a:pPr>
            <a:r>
              <a:rPr lang="es-ES_tradnl" sz="1600" smtClean="0">
                <a:solidFill>
                  <a:srgbClr val="000099"/>
                </a:solidFill>
                <a:latin typeface="Arial" charset="0"/>
                <a:cs typeface="Arial" charset="0"/>
              </a:rPr>
              <a:t> Grupo organizado de personas </a:t>
            </a:r>
          </a:p>
          <a:p>
            <a:pPr marL="85725" indent="-85725" eaLnBrk="1" hangingPunct="1">
              <a:lnSpc>
                <a:spcPct val="130000"/>
              </a:lnSpc>
              <a:spcBef>
                <a:spcPct val="0"/>
              </a:spcBef>
            </a:pPr>
            <a:r>
              <a:rPr lang="es-ES_tradnl" sz="1600" smtClean="0">
                <a:solidFill>
                  <a:srgbClr val="000099"/>
                </a:solidFill>
                <a:latin typeface="Arial" charset="0"/>
                <a:cs typeface="Arial" charset="0"/>
              </a:rPr>
              <a:t> Recursos físicos, tecnológicos, financieros y humanos</a:t>
            </a:r>
          </a:p>
          <a:p>
            <a:pPr marL="85725" indent="-85725" eaLnBrk="1" hangingPunct="1">
              <a:lnSpc>
                <a:spcPct val="130000"/>
              </a:lnSpc>
              <a:spcBef>
                <a:spcPct val="0"/>
              </a:spcBef>
            </a:pPr>
            <a:r>
              <a:rPr lang="es-ES_tradnl" sz="1600" smtClean="0">
                <a:solidFill>
                  <a:srgbClr val="000099"/>
                </a:solidFill>
                <a:latin typeface="Arial" charset="0"/>
                <a:cs typeface="Arial" charset="0"/>
              </a:rPr>
              <a:t> Consecución de un fin, lucrativo o no lucrativo</a:t>
            </a:r>
          </a:p>
        </p:txBody>
      </p:sp>
      <p:sp>
        <p:nvSpPr>
          <p:cNvPr id="25" name="Rectangle 171"/>
          <p:cNvSpPr>
            <a:spLocks noChangeArrowheads="1"/>
          </p:cNvSpPr>
          <p:nvPr/>
        </p:nvSpPr>
        <p:spPr bwMode="auto">
          <a:xfrm>
            <a:off x="1628353" y="3294807"/>
            <a:ext cx="1703388" cy="495300"/>
          </a:xfrm>
          <a:prstGeom prst="rect">
            <a:avLst/>
          </a:prstGeom>
          <a:solidFill>
            <a:srgbClr val="A3BDDD">
              <a:alpha val="50000"/>
            </a:srgbClr>
          </a:solidFill>
          <a:ln w="9525" algn="ctr">
            <a:solidFill>
              <a:srgbClr val="000052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2000" b="1">
                <a:solidFill>
                  <a:srgbClr val="000099"/>
                </a:solidFill>
              </a:rPr>
              <a:t>EMPRESA</a:t>
            </a:r>
          </a:p>
        </p:txBody>
      </p:sp>
      <p:sp>
        <p:nvSpPr>
          <p:cNvPr id="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41053" y="3925044"/>
            <a:ext cx="5883275" cy="800100"/>
          </a:xfrm>
          <a:solidFill>
            <a:schemeClr val="bg1">
              <a:alpha val="70000"/>
            </a:schemeClr>
          </a:solidFill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/>
          <a:p>
            <a:pPr marL="85725" indent="-85725" eaLnBrk="1" hangingPunct="1">
              <a:lnSpc>
                <a:spcPct val="130000"/>
              </a:lnSpc>
              <a:spcBef>
                <a:spcPct val="0"/>
              </a:spcBef>
            </a:pPr>
            <a:r>
              <a:rPr lang="es-ES_tradnl" sz="1600" smtClean="0">
                <a:solidFill>
                  <a:srgbClr val="000099"/>
                </a:solidFill>
                <a:latin typeface="Arial" charset="0"/>
                <a:cs typeface="Arial" charset="0"/>
              </a:rPr>
              <a:t> Organización con fin lucrativo: obtener beneficios y repartirlos</a:t>
            </a:r>
          </a:p>
          <a:p>
            <a:pPr marL="827088" lvl="1"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lang="es-ES_tradnl" sz="1600" smtClean="0">
                <a:solidFill>
                  <a:srgbClr val="000099"/>
                </a:solidFill>
                <a:latin typeface="Arial" charset="0"/>
                <a:cs typeface="Arial" charset="0"/>
              </a:rPr>
              <a:t>entre sus propietarios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539082" y="4869160"/>
            <a:ext cx="4121150" cy="1618059"/>
            <a:chOff x="450850" y="5267325"/>
            <a:chExt cx="5827713" cy="362585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935038" y="5942013"/>
              <a:ext cx="4924425" cy="2312987"/>
            </a:xfrm>
            <a:prstGeom prst="roundRect">
              <a:avLst>
                <a:gd name="adj" fmla="val 50000"/>
              </a:avLst>
            </a:prstGeom>
            <a:solidFill>
              <a:srgbClr val="A3BDDD">
                <a:alpha val="30000"/>
              </a:srgbClr>
            </a:solidFill>
            <a:ln w="12700" algn="ctr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 sz="1600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2481263" y="6858000"/>
              <a:ext cx="1582737" cy="522288"/>
            </a:xfrm>
            <a:prstGeom prst="rect">
              <a:avLst/>
            </a:prstGeom>
            <a:solidFill>
              <a:srgbClr val="AC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90800" rIns="162000" bIns="118800" anchor="ctr" anchorCtr="1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" sz="2000" b="1">
                  <a:solidFill>
                    <a:schemeClr val="bg1"/>
                  </a:solidFill>
                </a:rPr>
                <a:t>EMPRESA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830748" y="6553256"/>
              <a:ext cx="1600818" cy="11333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algn="ctr">
              <a:solidFill>
                <a:srgbClr val="A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82800" bIns="82800" anchor="ctr" anchorCtr="1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_tradnl" sz="1000" b="1" dirty="0">
                  <a:solidFill>
                    <a:srgbClr val="AC0000"/>
                  </a:solidFill>
                </a:rPr>
                <a:t>UNIDAD</a:t>
              </a:r>
            </a:p>
            <a:p>
              <a:pPr algn="ctr" eaLnBrk="1" hangingPunct="1"/>
              <a:r>
                <a:rPr lang="es-ES_tradnl" sz="1200" b="1" dirty="0">
                  <a:solidFill>
                    <a:srgbClr val="AC0000"/>
                  </a:solidFill>
                </a:rPr>
                <a:t>FINANCIERA</a:t>
              </a:r>
              <a:endParaRPr lang="es-ES" sz="1200" b="1" dirty="0">
                <a:solidFill>
                  <a:srgbClr val="AC0000"/>
                </a:solidFill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4150019" y="6553256"/>
              <a:ext cx="1750427" cy="11333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algn="ctr">
              <a:solidFill>
                <a:srgbClr val="A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82800" bIns="82800" anchor="ctr" anchorCtr="1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_tradnl" sz="1200" b="1" dirty="0">
                  <a:solidFill>
                    <a:srgbClr val="AC0000"/>
                  </a:solidFill>
                </a:rPr>
                <a:t>UNIDAD</a:t>
              </a:r>
            </a:p>
            <a:p>
              <a:pPr algn="ctr" eaLnBrk="1" hangingPunct="1"/>
              <a:r>
                <a:rPr lang="es-ES_tradnl" sz="1000" b="1" dirty="0">
                  <a:solidFill>
                    <a:srgbClr val="AC0000"/>
                  </a:solidFill>
                </a:rPr>
                <a:t>SOCIO-POLÍTICA</a:t>
              </a:r>
              <a:endParaRPr lang="es-ES" sz="1000" b="1" dirty="0">
                <a:solidFill>
                  <a:srgbClr val="AC0000"/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39887" y="7321606"/>
              <a:ext cx="1467078" cy="11333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algn="ctr">
              <a:solidFill>
                <a:srgbClr val="A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82800" bIns="82800" anchor="ctr" anchorCtr="1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_tradnl" sz="1200" b="1" dirty="0">
                  <a:solidFill>
                    <a:srgbClr val="AC0000"/>
                  </a:solidFill>
                </a:rPr>
                <a:t>UNIDAD DE</a:t>
              </a:r>
            </a:p>
            <a:p>
              <a:pPr algn="ctr" eaLnBrk="1" hangingPunct="1"/>
              <a:r>
                <a:rPr lang="es-ES_tradnl" sz="1000" b="1" dirty="0">
                  <a:solidFill>
                    <a:srgbClr val="AC0000"/>
                  </a:solidFill>
                </a:rPr>
                <a:t>DECISIÓN</a:t>
              </a:r>
              <a:endParaRPr lang="es-ES" sz="1000" b="1" dirty="0">
                <a:solidFill>
                  <a:srgbClr val="AC0000"/>
                </a:solidFill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523680" y="5762679"/>
              <a:ext cx="1501079" cy="11333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algn="ctr">
              <a:solidFill>
                <a:srgbClr val="A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82800" bIns="82800" anchor="ctr" anchorCtr="1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_tradnl" sz="1200" b="1" dirty="0">
                  <a:solidFill>
                    <a:srgbClr val="AC0000"/>
                  </a:solidFill>
                </a:rPr>
                <a:t>UNIDAD DE</a:t>
              </a:r>
            </a:p>
            <a:p>
              <a:pPr algn="ctr" eaLnBrk="1" hangingPunct="1"/>
              <a:r>
                <a:rPr lang="es-ES_tradnl" sz="1000" b="1" dirty="0">
                  <a:solidFill>
                    <a:srgbClr val="AC0000"/>
                  </a:solidFill>
                </a:rPr>
                <a:t>PRODUCCIÓN</a:t>
              </a:r>
              <a:endParaRPr lang="es-ES" sz="1000" b="1" dirty="0">
                <a:solidFill>
                  <a:srgbClr val="AC0000"/>
                </a:solidFill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450850" y="5267325"/>
              <a:ext cx="2398713" cy="536575"/>
            </a:xfrm>
            <a:prstGeom prst="rect">
              <a:avLst/>
            </a:prstGeom>
            <a:solidFill>
              <a:srgbClr val="A3BDD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62000" rIns="162000" bIns="162000">
              <a:spAutoFit/>
            </a:bodyPr>
            <a:lstStyle/>
            <a:p>
              <a:pPr algn="ctr"/>
              <a:r>
                <a:rPr lang="es-ES_tradnl" sz="1400" b="1" i="1" u="sng">
                  <a:solidFill>
                    <a:srgbClr val="000099"/>
                  </a:solidFill>
                </a:rPr>
                <a:t>REALIDAD ECONÓMICA</a:t>
              </a:r>
              <a:endParaRPr lang="es-ES" sz="1400" b="1" i="1" u="sng">
                <a:solidFill>
                  <a:srgbClr val="000099"/>
                </a:solidFill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314825" y="8356600"/>
              <a:ext cx="1963738" cy="536575"/>
            </a:xfrm>
            <a:prstGeom prst="rect">
              <a:avLst/>
            </a:prstGeom>
            <a:solidFill>
              <a:srgbClr val="A3BDD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2000" tIns="162000" rIns="162000" bIns="162000">
              <a:spAutoFit/>
            </a:bodyPr>
            <a:lstStyle/>
            <a:p>
              <a:pPr algn="ctr"/>
              <a:r>
                <a:rPr lang="es-ES_tradnl" sz="1400" b="1" i="1" u="sng">
                  <a:solidFill>
                    <a:srgbClr val="00007E"/>
                  </a:solidFill>
                </a:rPr>
                <a:t>REALIDAD SOCIAL</a:t>
              </a:r>
              <a:endParaRPr lang="es-ES" sz="1400" b="1" i="1" u="sng">
                <a:solidFill>
                  <a:srgbClr val="00007E"/>
                </a:solidFill>
              </a:endParaRPr>
            </a:p>
          </p:txBody>
        </p:sp>
        <p:cxnSp>
          <p:nvCxnSpPr>
            <p:cNvPr id="35" name="AutoShape 11"/>
            <p:cNvCxnSpPr>
              <a:cxnSpLocks noChangeShapeType="1"/>
              <a:stCxn id="32" idx="2"/>
              <a:endCxn id="28" idx="0"/>
            </p:cNvCxnSpPr>
            <p:nvPr/>
          </p:nvCxnSpPr>
          <p:spPr bwMode="auto">
            <a:xfrm flipH="1" flipV="1">
              <a:off x="3272632" y="6858000"/>
              <a:ext cx="1588" cy="38043"/>
            </a:xfrm>
            <a:prstGeom prst="straightConnector1">
              <a:avLst/>
            </a:prstGeom>
            <a:noFill/>
            <a:ln w="38100">
              <a:solidFill>
                <a:srgbClr val="A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12"/>
            <p:cNvCxnSpPr>
              <a:cxnSpLocks noChangeShapeType="1"/>
              <a:stCxn id="29" idx="3"/>
              <a:endCxn id="28" idx="1"/>
            </p:cNvCxnSpPr>
            <p:nvPr/>
          </p:nvCxnSpPr>
          <p:spPr bwMode="auto">
            <a:xfrm flipV="1">
              <a:off x="2431565" y="7119144"/>
              <a:ext cx="49697" cy="796"/>
            </a:xfrm>
            <a:prstGeom prst="straightConnector1">
              <a:avLst/>
            </a:prstGeom>
            <a:noFill/>
            <a:ln w="38100">
              <a:solidFill>
                <a:srgbClr val="A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13"/>
            <p:cNvCxnSpPr>
              <a:cxnSpLocks noChangeShapeType="1"/>
              <a:stCxn id="28" idx="3"/>
              <a:endCxn id="30" idx="1"/>
            </p:cNvCxnSpPr>
            <p:nvPr/>
          </p:nvCxnSpPr>
          <p:spPr bwMode="auto">
            <a:xfrm>
              <a:off x="4064000" y="7119144"/>
              <a:ext cx="86020" cy="796"/>
            </a:xfrm>
            <a:prstGeom prst="straightConnector1">
              <a:avLst/>
            </a:prstGeom>
            <a:noFill/>
            <a:ln w="38100">
              <a:solidFill>
                <a:srgbClr val="A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" name="AutoShape 14"/>
            <p:cNvCxnSpPr>
              <a:cxnSpLocks noChangeShapeType="1"/>
              <a:stCxn id="28" idx="2"/>
              <a:endCxn id="31" idx="0"/>
            </p:cNvCxnSpPr>
            <p:nvPr/>
          </p:nvCxnSpPr>
          <p:spPr bwMode="auto">
            <a:xfrm flipV="1">
              <a:off x="3272632" y="7321606"/>
              <a:ext cx="795" cy="58682"/>
            </a:xfrm>
            <a:prstGeom prst="straightConnector1">
              <a:avLst/>
            </a:prstGeom>
            <a:noFill/>
            <a:ln w="38100">
              <a:solidFill>
                <a:srgbClr val="A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" name="AutoShape 15"/>
            <p:cNvCxnSpPr>
              <a:cxnSpLocks noChangeShapeType="1"/>
              <a:stCxn id="34" idx="1"/>
              <a:endCxn id="27" idx="2"/>
            </p:cNvCxnSpPr>
            <p:nvPr/>
          </p:nvCxnSpPr>
          <p:spPr bwMode="auto">
            <a:xfrm rot="10800000">
              <a:off x="3397250" y="8255000"/>
              <a:ext cx="917575" cy="369888"/>
            </a:xfrm>
            <a:prstGeom prst="bentConnector2">
              <a:avLst/>
            </a:prstGeom>
            <a:noFill/>
            <a:ln w="38100">
              <a:solidFill>
                <a:srgbClr val="AC0000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16"/>
            <p:cNvCxnSpPr>
              <a:cxnSpLocks noChangeShapeType="1"/>
              <a:stCxn id="33" idx="3"/>
              <a:endCxn id="27" idx="0"/>
            </p:cNvCxnSpPr>
            <p:nvPr/>
          </p:nvCxnSpPr>
          <p:spPr bwMode="auto">
            <a:xfrm>
              <a:off x="2849563" y="5535613"/>
              <a:ext cx="547687" cy="406400"/>
            </a:xfrm>
            <a:prstGeom prst="bentConnector2">
              <a:avLst/>
            </a:prstGeom>
            <a:noFill/>
            <a:ln w="38100">
              <a:solidFill>
                <a:srgbClr val="AC0000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4338713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Definición </a:t>
            </a:r>
            <a:r>
              <a:rPr lang="es-ES" sz="3600" b="1" smtClean="0"/>
              <a:t>de empresa</a:t>
            </a:r>
            <a:endParaRPr lang="es-ES" sz="3600" b="1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1193254" y="1556792"/>
            <a:ext cx="6115050" cy="495300"/>
          </a:xfrm>
          <a:prstGeom prst="rect">
            <a:avLst/>
          </a:prstGeom>
          <a:solidFill>
            <a:srgbClr val="A3BDDD">
              <a:alpha val="50000"/>
            </a:srgbClr>
          </a:solidFill>
          <a:ln w="9525" algn="ctr">
            <a:solidFill>
              <a:srgbClr val="00005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ES" sz="2000" b="1">
                <a:solidFill>
                  <a:srgbClr val="000099"/>
                </a:solidFill>
              </a:rPr>
              <a:t>LA EMPRESA COMO REALIDAD SOCIAL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021804" y="2210842"/>
            <a:ext cx="5810250" cy="1117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Crea empleo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Genera riqueza o valor añadido: valor outputs – valor inputs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Canaliza la distribución de la renta</a:t>
            </a:r>
            <a:endParaRPr lang="es-E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3857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Definición </a:t>
            </a:r>
            <a:r>
              <a:rPr lang="es-ES" sz="3600" b="1" smtClean="0"/>
              <a:t>de empresa</a:t>
            </a:r>
            <a:endParaRPr lang="es-ES" sz="36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1446" y="1160685"/>
            <a:ext cx="5903912" cy="485775"/>
          </a:xfrm>
          <a:prstGeom prst="rect">
            <a:avLst/>
          </a:prstGeom>
          <a:solidFill>
            <a:srgbClr val="3333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ES" sz="2000" b="1" dirty="0">
                <a:solidFill>
                  <a:schemeClr val="bg1"/>
                </a:solidFill>
              </a:rPr>
              <a:t>EL EMPRESARIO EN LA ECONOMÍA ACTUAL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3111723"/>
            <a:ext cx="1593850" cy="568325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>
            <a:spAutoFit/>
          </a:bodyPr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 dirty="0">
                <a:solidFill>
                  <a:srgbClr val="000099"/>
                </a:solidFill>
              </a:rPr>
              <a:t>DIRECCIÓN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43608" y="2046510"/>
            <a:ext cx="1670050" cy="568325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>
            <a:spAutoFit/>
          </a:bodyPr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>
                <a:solidFill>
                  <a:srgbClr val="000099"/>
                </a:solidFill>
              </a:rPr>
              <a:t>PROPIEDAD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51771" y="2995835"/>
            <a:ext cx="49339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/>
          <a:p>
            <a:pPr marL="85725" indent="-85725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Persona/s que toman las decisiones en la empresa</a:t>
            </a:r>
          </a:p>
          <a:p>
            <a:pPr marL="827088" lvl="1" indent="-285750">
              <a:lnSpc>
                <a:spcPct val="130000"/>
              </a:lnSpc>
              <a:buFont typeface="Arial" charset="0"/>
              <a:buNone/>
            </a:pPr>
            <a:r>
              <a:rPr lang="es-ES_tradnl" sz="1600">
                <a:solidFill>
                  <a:srgbClr val="000099"/>
                </a:solidFill>
              </a:rPr>
              <a:t>para </a:t>
            </a:r>
            <a:r>
              <a:rPr lang="es-ES" sz="1600">
                <a:solidFill>
                  <a:srgbClr val="000099"/>
                </a:solidFill>
              </a:rPr>
              <a:t>que ésta actúe con eficacia y eficiencia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851771" y="1771873"/>
            <a:ext cx="4465637" cy="1117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pPr marL="85725" indent="-85725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Persona/s titulares de la empresa</a:t>
            </a:r>
          </a:p>
          <a:p>
            <a:pPr marL="85725" indent="-85725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Fundadores, herederos (empresa familiar) o</a:t>
            </a:r>
          </a:p>
          <a:p>
            <a:pPr marL="827088" lvl="1" indent="-285750">
              <a:lnSpc>
                <a:spcPct val="130000"/>
              </a:lnSpc>
              <a:buFont typeface="Arial" charset="0"/>
              <a:buNone/>
            </a:pPr>
            <a:r>
              <a:rPr lang="es-ES_tradnl" sz="1600">
                <a:solidFill>
                  <a:srgbClr val="000099"/>
                </a:solidFill>
              </a:rPr>
              <a:t>adquirentes de la empresa</a:t>
            </a:r>
            <a:endParaRPr lang="es-ES" sz="1600">
              <a:solidFill>
                <a:srgbClr val="000099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951658" y="4005485"/>
            <a:ext cx="3240088" cy="1655763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539158" y="4005485"/>
            <a:ext cx="3238500" cy="1655763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35758" y="4378548"/>
            <a:ext cx="194468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1200">
                <a:solidFill>
                  <a:srgbClr val="000099"/>
                </a:solidFill>
              </a:rPr>
              <a:t>PROPIEDAD</a:t>
            </a:r>
          </a:p>
          <a:p>
            <a:pPr algn="ctr">
              <a:lnSpc>
                <a:spcPct val="110000"/>
              </a:lnSpc>
            </a:pPr>
            <a:endParaRPr lang="es-ES" sz="1400">
              <a:solidFill>
                <a:srgbClr val="00009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s-ES" sz="1400" i="1" u="sng">
                <a:solidFill>
                  <a:srgbClr val="620000"/>
                </a:solidFill>
              </a:rPr>
              <a:t>INVERSOR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75846" y="4378548"/>
            <a:ext cx="194468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1200">
                <a:solidFill>
                  <a:srgbClr val="000099"/>
                </a:solidFill>
              </a:rPr>
              <a:t>DIRECCIÓN</a:t>
            </a:r>
          </a:p>
          <a:p>
            <a:pPr algn="ctr">
              <a:lnSpc>
                <a:spcPct val="110000"/>
              </a:lnSpc>
            </a:pPr>
            <a:endParaRPr lang="es-ES" sz="1400">
              <a:solidFill>
                <a:srgbClr val="00009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s-ES" sz="1400" u="sng">
                <a:solidFill>
                  <a:srgbClr val="620000"/>
                </a:solidFill>
              </a:rPr>
              <a:t>DIRECTIVO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391521" y="4294410"/>
            <a:ext cx="194468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1200" b="1">
                <a:solidFill>
                  <a:srgbClr val="000099"/>
                </a:solidFill>
              </a:rPr>
              <a:t>PROPIEDAD Y</a:t>
            </a:r>
          </a:p>
          <a:p>
            <a:pPr algn="ctr">
              <a:lnSpc>
                <a:spcPct val="110000"/>
              </a:lnSpc>
            </a:pPr>
            <a:r>
              <a:rPr lang="es-ES" sz="1200" b="1">
                <a:solidFill>
                  <a:srgbClr val="000099"/>
                </a:solidFill>
              </a:rPr>
              <a:t>DIRECCIÓN</a:t>
            </a:r>
          </a:p>
          <a:p>
            <a:pPr algn="ctr">
              <a:lnSpc>
                <a:spcPct val="110000"/>
              </a:lnSpc>
            </a:pPr>
            <a:endParaRPr lang="es-ES" sz="1200" b="1">
              <a:solidFill>
                <a:srgbClr val="000099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s-ES" sz="1400" b="1" i="1" u="sng">
                <a:solidFill>
                  <a:srgbClr val="AC0000"/>
                </a:solidFill>
              </a:rPr>
              <a:t>EMPRESARIO</a:t>
            </a:r>
          </a:p>
        </p:txBody>
      </p:sp>
    </p:spTree>
    <p:extLst>
      <p:ext uri="{BB962C8B-B14F-4D97-AF65-F5344CB8AC3E}">
        <p14:creationId xmlns:p14="http://schemas.microsoft.com/office/powerpoint/2010/main" val="1938972091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Definición </a:t>
            </a:r>
            <a:r>
              <a:rPr lang="es-ES" sz="3600" b="1" smtClean="0"/>
              <a:t>de empresa</a:t>
            </a:r>
            <a:endParaRPr lang="es-ES" sz="3600" b="1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31640" y="1252538"/>
            <a:ext cx="2354263" cy="577850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/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 i="1">
                <a:solidFill>
                  <a:srgbClr val="000099"/>
                </a:solidFill>
              </a:rPr>
              <a:t>PROPIEDAD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31640" y="2062163"/>
            <a:ext cx="1628775" cy="865187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/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 i="1">
                <a:solidFill>
                  <a:srgbClr val="000099"/>
                </a:solidFill>
              </a:rPr>
              <a:t>SECTOR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331640" y="3235325"/>
            <a:ext cx="1196975" cy="1296988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/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 i="1">
                <a:solidFill>
                  <a:srgbClr val="000099"/>
                </a:solidFill>
              </a:rPr>
              <a:t>TAMAÑO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331640" y="5113338"/>
            <a:ext cx="2952750" cy="722312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/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 i="1">
                <a:solidFill>
                  <a:srgbClr val="000099"/>
                </a:solidFill>
              </a:rPr>
              <a:t>ÁMBITO DE ACTUACIÓN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31640" y="6081713"/>
            <a:ext cx="2354263" cy="577850"/>
          </a:xfrm>
          <a:prstGeom prst="rect">
            <a:avLst/>
          </a:prstGeom>
          <a:solidFill>
            <a:srgbClr val="A3BDDD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4800" tIns="118800" rIns="154800" bIns="118800" anchor="ctr" anchorCtr="1"/>
          <a:lstStyle/>
          <a:p>
            <a:pPr algn="ctr">
              <a:lnSpc>
                <a:spcPct val="120000"/>
              </a:lnSpc>
              <a:buClr>
                <a:srgbClr val="000099"/>
              </a:buClr>
            </a:pPr>
            <a:r>
              <a:rPr lang="es-ES_tradnl" b="1" i="1">
                <a:solidFill>
                  <a:srgbClr val="000099"/>
                </a:solidFill>
              </a:rPr>
              <a:t>FORMA JURÍDICA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97040" y="1336675"/>
            <a:ext cx="2482850" cy="409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Pública, privada o mixta</a:t>
            </a:r>
            <a:endParaRPr lang="es-ES" sz="1600">
              <a:solidFill>
                <a:srgbClr val="000099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600053" y="3128963"/>
            <a:ext cx="5549900" cy="1508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188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ES_tradnl" sz="1600">
                <a:solidFill>
                  <a:srgbClr val="000099"/>
                </a:solidFill>
              </a:rPr>
              <a:t> Grande: </a:t>
            </a:r>
            <a:r>
              <a:rPr lang="es-ES_tradnl" sz="1400">
                <a:solidFill>
                  <a:srgbClr val="000099"/>
                </a:solidFill>
              </a:rPr>
              <a:t>&gt;250 empleados, &gt;50·10</a:t>
            </a:r>
            <a:r>
              <a:rPr lang="es-ES_tradnl" sz="1400" baseline="40000">
                <a:solidFill>
                  <a:srgbClr val="000099"/>
                </a:solidFill>
              </a:rPr>
              <a:t>6</a:t>
            </a:r>
            <a:r>
              <a:rPr lang="es-ES_tradnl" sz="1400">
                <a:solidFill>
                  <a:srgbClr val="000099"/>
                </a:solidFill>
              </a:rPr>
              <a:t>€ facturación, &gt;43·10</a:t>
            </a:r>
            <a:r>
              <a:rPr lang="es-ES_tradnl" sz="1400" baseline="40000">
                <a:solidFill>
                  <a:srgbClr val="000099"/>
                </a:solidFill>
              </a:rPr>
              <a:t>6</a:t>
            </a:r>
            <a:r>
              <a:rPr lang="es-ES_tradnl" sz="1400">
                <a:solidFill>
                  <a:srgbClr val="000099"/>
                </a:solidFill>
              </a:rPr>
              <a:t>€ activos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ES_tradnl" sz="1600">
                <a:solidFill>
                  <a:srgbClr val="000099"/>
                </a:solidFill>
              </a:rPr>
              <a:t> Mediana: </a:t>
            </a:r>
            <a:r>
              <a:rPr lang="es-ES_tradnl" sz="1400">
                <a:solidFill>
                  <a:srgbClr val="000099"/>
                </a:solidFill>
              </a:rPr>
              <a:t>&lt; 250 empleados, &lt; 43·10</a:t>
            </a:r>
            <a:r>
              <a:rPr lang="es-ES_tradnl" sz="1400" baseline="40000">
                <a:solidFill>
                  <a:srgbClr val="000099"/>
                </a:solidFill>
              </a:rPr>
              <a:t>6</a:t>
            </a:r>
            <a:r>
              <a:rPr lang="es-ES_tradnl" sz="1400">
                <a:solidFill>
                  <a:srgbClr val="000099"/>
                </a:solidFill>
              </a:rPr>
              <a:t>€ facturación y activos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ES_tradnl" sz="1600">
                <a:solidFill>
                  <a:srgbClr val="000099"/>
                </a:solidFill>
              </a:rPr>
              <a:t> Pequeña: </a:t>
            </a:r>
            <a:r>
              <a:rPr lang="es-ES_tradnl" sz="1400">
                <a:solidFill>
                  <a:srgbClr val="000099"/>
                </a:solidFill>
              </a:rPr>
              <a:t>&lt;50 empleados, &lt;10·10</a:t>
            </a:r>
            <a:r>
              <a:rPr lang="es-ES_tradnl" sz="1400" baseline="40000">
                <a:solidFill>
                  <a:srgbClr val="000099"/>
                </a:solidFill>
              </a:rPr>
              <a:t>6</a:t>
            </a:r>
            <a:r>
              <a:rPr lang="es-ES_tradnl" sz="1400">
                <a:solidFill>
                  <a:srgbClr val="000099"/>
                </a:solidFill>
              </a:rPr>
              <a:t>€ facturación y activos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ES_tradnl" sz="1600">
                <a:solidFill>
                  <a:srgbClr val="000099"/>
                </a:solidFill>
              </a:rPr>
              <a:t> Microempresa: </a:t>
            </a:r>
            <a:r>
              <a:rPr lang="es-ES_tradnl" sz="1400">
                <a:solidFill>
                  <a:srgbClr val="000099"/>
                </a:solidFill>
              </a:rPr>
              <a:t>&lt;10 empleados, &lt;2·10</a:t>
            </a:r>
            <a:r>
              <a:rPr lang="es-ES_tradnl" sz="1400" baseline="40000">
                <a:solidFill>
                  <a:srgbClr val="000099"/>
                </a:solidFill>
              </a:rPr>
              <a:t>6</a:t>
            </a:r>
            <a:r>
              <a:rPr lang="es-ES_tradnl" sz="1400">
                <a:solidFill>
                  <a:srgbClr val="000099"/>
                </a:solidFill>
              </a:rPr>
              <a:t>€ facturación y activos</a:t>
            </a:r>
            <a:endParaRPr lang="es-ES" sz="1400">
              <a:solidFill>
                <a:srgbClr val="000099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328840" y="5075238"/>
            <a:ext cx="3611563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Local, comarcal, provincial, regional,</a:t>
            </a:r>
          </a:p>
          <a:p>
            <a:pPr lvl="1" eaLnBrk="1" hangingPunct="1">
              <a:lnSpc>
                <a:spcPct val="130000"/>
              </a:lnSpc>
              <a:buFont typeface="Arial" charset="0"/>
              <a:buNone/>
            </a:pPr>
            <a:r>
              <a:rPr lang="es-ES_tradnl" sz="1600">
                <a:solidFill>
                  <a:srgbClr val="000099"/>
                </a:solidFill>
              </a:rPr>
              <a:t>nacional, internacional, etc.</a:t>
            </a:r>
            <a:endParaRPr lang="es-ES" sz="1600">
              <a:solidFill>
                <a:srgbClr val="000099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104878" y="1935163"/>
            <a:ext cx="4233862" cy="1117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Primario: explotación de recursos naturales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Secundario: actividad industrial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Terciario: actividad de servicios</a:t>
            </a:r>
            <a:endParaRPr lang="es-ES" sz="1600">
              <a:solidFill>
                <a:srgbClr val="000099"/>
              </a:solidFill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24015" y="6165850"/>
            <a:ext cx="2278063" cy="409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bIns="82800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_tradnl" sz="1600">
                <a:solidFill>
                  <a:srgbClr val="000099"/>
                </a:solidFill>
              </a:rPr>
              <a:t> Individual o societaria</a:t>
            </a:r>
            <a:endParaRPr lang="es-ES" sz="16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6909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48680"/>
            <a:ext cx="7272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</a:t>
            </a:r>
            <a:r>
              <a:rPr lang="es-ES" sz="3600" b="1" dirty="0" smtClean="0"/>
              <a:t>ecosistema empresarial español </a:t>
            </a:r>
            <a:r>
              <a:rPr lang="es-ES" sz="3600" b="1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1412776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número de empresas activas disminuyó un 0,9% durante 2013 </a:t>
            </a:r>
            <a:r>
              <a:rPr lang="es-ES" dirty="0" smtClean="0"/>
              <a:t>y se </a:t>
            </a:r>
            <a:r>
              <a:rPr lang="es-ES" dirty="0"/>
              <a:t>situó en 3,12 millones</a:t>
            </a:r>
          </a:p>
          <a:p>
            <a:r>
              <a:rPr lang="es-ES" dirty="0"/>
              <a:t>El 14,3% de empresas activas tiene más de 19 años, mientras que </a:t>
            </a:r>
            <a:r>
              <a:rPr lang="es-ES" dirty="0" smtClean="0"/>
              <a:t>el 18,0</a:t>
            </a:r>
            <a:r>
              <a:rPr lang="es-ES" dirty="0"/>
              <a:t>% tiene menos de dos años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64568" t="34600" r="14366" b="18500"/>
          <a:stretch/>
        </p:blipFill>
        <p:spPr>
          <a:xfrm>
            <a:off x="3265512" y="1101746"/>
            <a:ext cx="4618856" cy="28921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64765" t="47200" r="14760" b="14300"/>
          <a:stretch/>
        </p:blipFill>
        <p:spPr>
          <a:xfrm>
            <a:off x="2958877" y="3764874"/>
            <a:ext cx="5232126" cy="27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38326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48680"/>
            <a:ext cx="7272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</a:t>
            </a:r>
            <a:r>
              <a:rPr lang="es-ES" sz="3600" b="1" dirty="0" smtClean="0"/>
              <a:t>ecosistema empresarial español </a:t>
            </a:r>
            <a:r>
              <a:rPr lang="es-ES" sz="3600" b="1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53" y="2778051"/>
            <a:ext cx="4455592" cy="34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3528" y="1179396"/>
            <a:ext cx="50193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Por cada 1.000 habitantes hay en España 70,4</a:t>
            </a:r>
          </a:p>
          <a:p>
            <a:r>
              <a:rPr lang="es-ES" dirty="0"/>
              <a:t>empresas. Casi la mitad del total de empresas se</a:t>
            </a:r>
          </a:p>
          <a:p>
            <a:r>
              <a:rPr lang="es-ES" dirty="0"/>
              <a:t>reparten entre tres comunidades autónomas, con</a:t>
            </a:r>
          </a:p>
          <a:p>
            <a:r>
              <a:rPr lang="es-ES" dirty="0"/>
              <a:t>Cataluña a la cabeza (18,5% del total) seguida de</a:t>
            </a:r>
          </a:p>
          <a:p>
            <a:r>
              <a:rPr lang="es-ES" dirty="0"/>
              <a:t>Comunidad de Madrid (15,4%) y Andalucía (15,1%).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8050"/>
            <a:ext cx="3744416" cy="329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44469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48680"/>
            <a:ext cx="72728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3600" b="1" dirty="0"/>
              <a:t>El </a:t>
            </a:r>
            <a:r>
              <a:rPr lang="es-ES" sz="3600" b="1" dirty="0" smtClean="0"/>
              <a:t>ecosistema empresarial español </a:t>
            </a:r>
            <a:r>
              <a:rPr lang="es-ES" sz="3600" b="1" dirty="0"/>
              <a:t>.</a:t>
            </a:r>
          </a:p>
        </p:txBody>
      </p:sp>
      <p:pic>
        <p:nvPicPr>
          <p:cNvPr id="1026" name="Picture 2" descr="Resultado de imagen de empresas por cada 1000 habitan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8591"/>
            <a:ext cx="5120749" cy="384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07589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A1105D53-7556-46FF-876E-8E718F0CDA5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FCF6928-3A3D-45C9-A2DA-183D99EAE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D2B719-936D-4A11-8C4E-8FBE898886D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3165</TotalTime>
  <Words>463</Words>
  <Application>Microsoft Office PowerPoint</Application>
  <PresentationFormat>Presentación en pantalla (4:3)</PresentationFormat>
  <Paragraphs>134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Adyacencia</vt:lpstr>
      <vt:lpstr>Economía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</dc:title>
  <dc:creator>Pau Rausell</dc:creator>
  <cp:lastModifiedBy>Pau</cp:lastModifiedBy>
  <cp:revision>98</cp:revision>
  <cp:lastPrinted>2011-03-08T00:20:50Z</cp:lastPrinted>
  <dcterms:created xsi:type="dcterms:W3CDTF">2011-02-27T18:27:27Z</dcterms:created>
  <dcterms:modified xsi:type="dcterms:W3CDTF">2017-05-08T16:41:49Z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TC300068709990</vt:lpwstr>
  </property>
</Properties>
</file>