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4"/>
  </p:sldMasterIdLst>
  <p:notesMasterIdLst>
    <p:notesMasterId r:id="rId16"/>
  </p:notesMasterIdLst>
  <p:sldIdLst>
    <p:sldId id="256" r:id="rId5"/>
    <p:sldId id="257" r:id="rId6"/>
    <p:sldId id="302" r:id="rId7"/>
    <p:sldId id="318" r:id="rId8"/>
    <p:sldId id="331" r:id="rId9"/>
    <p:sldId id="330" r:id="rId10"/>
    <p:sldId id="329" r:id="rId11"/>
    <p:sldId id="328" r:id="rId12"/>
    <p:sldId id="317" r:id="rId13"/>
    <p:sldId id="325" r:id="rId14"/>
    <p:sldId id="319" r:id="rId15"/>
  </p:sldIdLst>
  <p:sldSz cx="9144000" cy="6858000" type="screen4x3"/>
  <p:notesSz cx="7099300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2" autoAdjust="0"/>
    <p:restoredTop sz="93454" autoAdjust="0"/>
  </p:normalViewPr>
  <p:slideViewPr>
    <p:cSldViewPr>
      <p:cViewPr varScale="1">
        <p:scale>
          <a:sx n="78" d="100"/>
          <a:sy n="78" d="100"/>
        </p:scale>
        <p:origin x="1594" y="5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BA96D2-171C-4D95-B321-7E253B24E562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86E1354-9C4E-4DD5-BA7E-0C80458C17AF}">
      <dgm:prSet custT="1"/>
      <dgm:spPr/>
      <dgm:t>
        <a:bodyPr/>
        <a:lstStyle/>
        <a:p>
          <a:pPr algn="ctr" rtl="0">
            <a:lnSpc>
              <a:spcPct val="90000"/>
            </a:lnSpc>
          </a:pPr>
          <a:r>
            <a:rPr lang="es-ES" sz="2800" dirty="0" smtClean="0"/>
            <a:t>Tema 9: </a:t>
          </a:r>
        </a:p>
        <a:p>
          <a:pPr algn="ctr" rtl="0">
            <a:lnSpc>
              <a:spcPct val="90000"/>
            </a:lnSpc>
          </a:pPr>
          <a:r>
            <a:rPr lang="es-ES" sz="2800" dirty="0" smtClean="0"/>
            <a:t> El sector exterior.</a:t>
          </a:r>
          <a:r>
            <a:rPr lang="es-ES" sz="2800" b="1" i="0" dirty="0" smtClean="0"/>
            <a:t> </a:t>
          </a:r>
        </a:p>
        <a:p>
          <a:pPr rtl="0">
            <a:lnSpc>
              <a:spcPct val="100000"/>
            </a:lnSpc>
          </a:pPr>
          <a:r>
            <a:rPr lang="es-ES" sz="1600" b="1" i="0" dirty="0" smtClean="0"/>
            <a:t>Estructura de la balanza de pagos</a:t>
          </a:r>
        </a:p>
        <a:p>
          <a:pPr>
            <a:lnSpc>
              <a:spcPct val="100000"/>
            </a:lnSpc>
          </a:pPr>
          <a:r>
            <a:rPr lang="es-ES" sz="1600" b="1" i="0" dirty="0" smtClean="0"/>
            <a:t>Balanza por cuenta corriente.</a:t>
          </a:r>
        </a:p>
        <a:p>
          <a:pPr>
            <a:lnSpc>
              <a:spcPct val="100000"/>
            </a:lnSpc>
          </a:pPr>
          <a:r>
            <a:rPr lang="es-ES" sz="1600" b="1" i="0" dirty="0" smtClean="0"/>
            <a:t>Exportaciones e importaciones.</a:t>
          </a:r>
        </a:p>
        <a:p>
          <a:pPr algn="ctr" rtl="0">
            <a:lnSpc>
              <a:spcPct val="90000"/>
            </a:lnSpc>
          </a:pPr>
          <a:endParaRPr lang="es-ES" sz="1500" b="1" i="0" dirty="0" smtClean="0"/>
        </a:p>
      </dgm:t>
    </dgm:pt>
    <dgm:pt modelId="{104F9194-772A-4B97-A894-CEBCDFEF89FC}" type="parTrans" cxnId="{2FC54D4E-D556-41E8-865B-2BBCAA19486F}">
      <dgm:prSet/>
      <dgm:spPr/>
      <dgm:t>
        <a:bodyPr/>
        <a:lstStyle/>
        <a:p>
          <a:endParaRPr lang="es-ES"/>
        </a:p>
      </dgm:t>
    </dgm:pt>
    <dgm:pt modelId="{08A60C75-C7FB-4B1F-8C69-318B0D5E2BA6}" type="sibTrans" cxnId="{2FC54D4E-D556-41E8-865B-2BBCAA19486F}">
      <dgm:prSet/>
      <dgm:spPr/>
      <dgm:t>
        <a:bodyPr/>
        <a:lstStyle/>
        <a:p>
          <a:endParaRPr lang="es-ES"/>
        </a:p>
      </dgm:t>
    </dgm:pt>
    <dgm:pt modelId="{33670D24-F7BD-493F-98E6-4C7CCBE1AE1F}" type="pres">
      <dgm:prSet presAssocID="{74BA96D2-171C-4D95-B321-7E253B24E562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7C47A33-03FB-4CAA-A9DB-90115DBCBCE1}" type="pres">
      <dgm:prSet presAssocID="{D86E1354-9C4E-4DD5-BA7E-0C80458C17AF}" presName="circ1TxSh" presStyleLbl="vennNode1" presStyleIdx="0" presStyleCnt="1"/>
      <dgm:spPr/>
      <dgm:t>
        <a:bodyPr/>
        <a:lstStyle/>
        <a:p>
          <a:endParaRPr lang="es-ES"/>
        </a:p>
      </dgm:t>
    </dgm:pt>
  </dgm:ptLst>
  <dgm:cxnLst>
    <dgm:cxn modelId="{2FC54D4E-D556-41E8-865B-2BBCAA19486F}" srcId="{74BA96D2-171C-4D95-B321-7E253B24E562}" destId="{D86E1354-9C4E-4DD5-BA7E-0C80458C17AF}" srcOrd="0" destOrd="0" parTransId="{104F9194-772A-4B97-A894-CEBCDFEF89FC}" sibTransId="{08A60C75-C7FB-4B1F-8C69-318B0D5E2BA6}"/>
    <dgm:cxn modelId="{9DE3E407-1FD1-4A43-8B20-4ACB76E27BF7}" type="presOf" srcId="{74BA96D2-171C-4D95-B321-7E253B24E562}" destId="{33670D24-F7BD-493F-98E6-4C7CCBE1AE1F}" srcOrd="0" destOrd="0" presId="urn:microsoft.com/office/officeart/2005/8/layout/venn1"/>
    <dgm:cxn modelId="{E368A35E-3C70-4547-BCEC-93396952336F}" type="presOf" srcId="{D86E1354-9C4E-4DD5-BA7E-0C80458C17AF}" destId="{E7C47A33-03FB-4CAA-A9DB-90115DBCBCE1}" srcOrd="0" destOrd="0" presId="urn:microsoft.com/office/officeart/2005/8/layout/venn1"/>
    <dgm:cxn modelId="{8FC7A015-0FE5-45BE-B412-FA729F75DE65}" type="presParOf" srcId="{33670D24-F7BD-493F-98E6-4C7CCBE1AE1F}" destId="{E7C47A33-03FB-4CAA-A9DB-90115DBCBCE1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C47A33-03FB-4CAA-A9DB-90115DBCBCE1}">
      <dsp:nvSpPr>
        <dsp:cNvPr id="0" name=""/>
        <dsp:cNvSpPr/>
      </dsp:nvSpPr>
      <dsp:spPr>
        <a:xfrm>
          <a:off x="1409700" y="0"/>
          <a:ext cx="4800600" cy="48006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Tema 9: </a:t>
          </a:r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 El sector exterior.</a:t>
          </a:r>
          <a:r>
            <a:rPr lang="es-ES" sz="2800" b="1" i="0" kern="1200" dirty="0" smtClean="0"/>
            <a:t> </a:t>
          </a:r>
        </a:p>
        <a:p>
          <a:pPr lvl="0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i="0" kern="1200" dirty="0" smtClean="0"/>
            <a:t>Estructura de la balanza de pagos</a:t>
          </a:r>
        </a:p>
        <a:p>
          <a:pPr lvl="0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i="0" kern="1200" dirty="0" smtClean="0"/>
            <a:t>Balanza por cuenta corriente.</a:t>
          </a:r>
        </a:p>
        <a:p>
          <a:pPr lvl="0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i="0" kern="1200" dirty="0" smtClean="0"/>
            <a:t>Exportaciones e importaciones.</a:t>
          </a:r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500" b="1" i="0" kern="1200" dirty="0" smtClean="0"/>
        </a:p>
      </dsp:txBody>
      <dsp:txXfrm>
        <a:off x="2112732" y="703032"/>
        <a:ext cx="3394536" cy="33945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CA8EC9D-1994-4FE7-9CA1-E6C8279D4A55}" type="datetimeFigureOut">
              <a:rPr lang="es-ES" smtClean="0"/>
              <a:t>13/05/2019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60E8827-8750-4427-8340-235C623A9F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5829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E8827-8750-4427-8340-235C623A9F89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11135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E8827-8750-4427-8340-235C623A9F89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076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E8827-8750-4427-8340-235C623A9F89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076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E8827-8750-4427-8340-235C623A9F89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076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E8827-8750-4427-8340-235C623A9F89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076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E8827-8750-4427-8340-235C623A9F89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99630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E8827-8750-4427-8340-235C623A9F89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8335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E8827-8750-4427-8340-235C623A9F89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5089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E8827-8750-4427-8340-235C623A9F89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0766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E8827-8750-4427-8340-235C623A9F89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076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CA03-DF6C-4733-A437-310EABC56765}" type="datetimeFigureOut">
              <a:rPr lang="es-ES" smtClean="0"/>
              <a:pPr/>
              <a:t>13/05/2019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7" name="Picture 35" descr="Imagen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87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6" descr="Imagen1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2143125"/>
            <a:ext cx="9144000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CA03-DF6C-4733-A437-310EABC56765}" type="datetimeFigureOut">
              <a:rPr lang="es-ES" smtClean="0"/>
              <a:pPr/>
              <a:t>13/05/2019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zo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CA03-DF6C-4733-A437-310EABC56765}" type="datetimeFigureOut">
              <a:rPr lang="es-ES" smtClean="0"/>
              <a:pPr/>
              <a:t>13/05/2019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zo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CA03-DF6C-4733-A437-310EABC56765}" type="datetimeFigureOut">
              <a:rPr lang="es-ES" smtClean="0"/>
              <a:pPr/>
              <a:t>13/05/2019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zo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CA03-DF6C-4733-A437-310EABC56765}" type="datetimeFigureOut">
              <a:rPr lang="es-ES" smtClean="0"/>
              <a:pPr/>
              <a:t>13/05/2019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zo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CA03-DF6C-4733-A437-310EABC56765}" type="datetimeFigureOut">
              <a:rPr lang="es-ES" smtClean="0"/>
              <a:pPr/>
              <a:t>13/05/2019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zo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CA03-DF6C-4733-A437-310EABC56765}" type="datetimeFigureOut">
              <a:rPr lang="es-ES" smtClean="0"/>
              <a:pPr/>
              <a:t>13/05/2019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zo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CA03-DF6C-4733-A437-310EABC56765}" type="datetimeFigureOut">
              <a:rPr lang="es-ES" smtClean="0"/>
              <a:pPr/>
              <a:t>13/05/2019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zo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CA03-DF6C-4733-A437-310EABC56765}" type="datetimeFigureOut">
              <a:rPr lang="es-ES" smtClean="0"/>
              <a:pPr/>
              <a:t>13/05/2019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zo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CA03-DF6C-4733-A437-310EABC56765}" type="datetimeFigureOut">
              <a:rPr lang="es-ES" smtClean="0"/>
              <a:pPr/>
              <a:t>13/05/2019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ransition spd="slow">
    <p:zo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CA03-DF6C-4733-A437-310EABC56765}" type="datetimeFigureOut">
              <a:rPr lang="es-ES" smtClean="0"/>
              <a:pPr/>
              <a:t>13/05/2019</a:t>
            </a:fld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ransition spd="slow">
    <p:zo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F75CA03-DF6C-4733-A437-310EABC56765}" type="datetimeFigureOut">
              <a:rPr lang="es-ES" smtClean="0"/>
              <a:pPr/>
              <a:t>13/05/2019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ransition spd="slow">
    <p:zoom/>
    <p:sndAc>
      <p:stSnd>
        <p:snd r:embed="rId13" name="wind.wav"/>
      </p:stSnd>
    </p:sndAc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audio" Target="../media/audio1.wav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6.jpeg"/><Relationship Id="rId5" Type="http://schemas.openxmlformats.org/officeDocument/2006/relationships/diagramData" Target="../diagrams/data1.xml"/><Relationship Id="rId10" Type="http://schemas.openxmlformats.org/officeDocument/2006/relationships/image" Target="../media/image5.jpg"/><Relationship Id="rId4" Type="http://schemas.openxmlformats.org/officeDocument/2006/relationships/image" Target="../media/image4.jpg"/><Relationship Id="rId9" Type="http://schemas.microsoft.com/office/2007/relationships/diagramDrawing" Target="../diagrams/drawin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tlas.media.mit.edu/es/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0.t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7.pn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7.pn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7.png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7.png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7.pn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26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Economía </a:t>
            </a:r>
            <a:endParaRPr lang="es-ES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6750586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4" name="3 Imagen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2" y="6205728"/>
            <a:ext cx="2019300" cy="652272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7668344" y="5563504"/>
            <a:ext cx="1252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Pau </a:t>
            </a:r>
            <a:r>
              <a:rPr lang="es-ES" dirty="0" err="1" smtClean="0"/>
              <a:t>Rausell</a:t>
            </a:r>
            <a:endParaRPr lang="es-ES" dirty="0"/>
          </a:p>
        </p:txBody>
      </p:sp>
      <p:pic>
        <p:nvPicPr>
          <p:cNvPr id="1026" name="Picture 2" descr="http://3.bp.blogspot.com/_wvEpHZdflNk/TRs1365CSwI/AAAAAAAAADI/FNIg9RHMoYM/s1600/creative_commons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142" y="5949280"/>
            <a:ext cx="1310346" cy="495234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zoom/>
    <p:sndAc>
      <p:stSnd>
        <p:snd r:embed="rId3" name="wind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2" y="6205728"/>
            <a:ext cx="2019300" cy="65227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70921"/>
            <a:ext cx="1365250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027852" y="332656"/>
            <a:ext cx="678450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b="1" dirty="0" smtClean="0"/>
              <a:t>Balanza por cuenta corriente</a:t>
            </a:r>
            <a:endParaRPr lang="es-ES" sz="36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1259632" y="2060848"/>
            <a:ext cx="58326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Bienes y servicios importados y exportados:</a:t>
            </a:r>
          </a:p>
          <a:p>
            <a:endParaRPr lang="es-ES" dirty="0"/>
          </a:p>
          <a:p>
            <a:pPr algn="ctr"/>
            <a:r>
              <a:rPr lang="es-ES" dirty="0">
                <a:hlinkClick r:id="rId6"/>
              </a:rPr>
              <a:t>https://atlas.media.mit.edu/es/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28850259"/>
      </p:ext>
    </p:extLst>
  </p:cSld>
  <p:clrMapOvr>
    <a:masterClrMapping/>
  </p:clrMapOvr>
  <p:transition spd="slow">
    <p:zoom/>
    <p:sndAc>
      <p:stSnd>
        <p:snd r:embed="rId3" name="wind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81790" y="2723307"/>
            <a:ext cx="7620000" cy="1143000"/>
          </a:xfrm>
        </p:spPr>
        <p:txBody>
          <a:bodyPr/>
          <a:lstStyle/>
          <a:p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2" y="6205728"/>
            <a:ext cx="2019300" cy="65227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70921"/>
            <a:ext cx="1365250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027852" y="332656"/>
            <a:ext cx="678450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b="1" dirty="0" smtClean="0"/>
              <a:t>Balanza por cuenta corriente</a:t>
            </a:r>
            <a:endParaRPr lang="es-ES" sz="3600" b="1" dirty="0"/>
          </a:p>
        </p:txBody>
      </p:sp>
    </p:spTree>
    <p:extLst>
      <p:ext uri="{BB962C8B-B14F-4D97-AF65-F5344CB8AC3E}">
        <p14:creationId xmlns:p14="http://schemas.microsoft.com/office/powerpoint/2010/main" val="3651445090"/>
      </p:ext>
    </p:extLst>
  </p:cSld>
  <p:clrMapOvr>
    <a:masterClrMapping/>
  </p:clrMapOvr>
  <p:transition spd="slow">
    <p:zoom/>
    <p:sndAc>
      <p:stSnd>
        <p:snd r:embed="rId3" name="wind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2" y="6205728"/>
            <a:ext cx="2019300" cy="65227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70921"/>
            <a:ext cx="1365250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2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35272"/>
            <a:ext cx="8458200" cy="64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zoom/>
    <p:sndAc>
      <p:stSnd>
        <p:snd r:embed="rId3" name="wind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81790" y="2723307"/>
            <a:ext cx="7620000" cy="1143000"/>
          </a:xfrm>
        </p:spPr>
        <p:txBody>
          <a:bodyPr/>
          <a:lstStyle/>
          <a:p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2" y="6205728"/>
            <a:ext cx="2019300" cy="65227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70921"/>
            <a:ext cx="1365250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027852" y="332656"/>
            <a:ext cx="678450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b="1" dirty="0" smtClean="0"/>
              <a:t>Balanza por cuenta corriente</a:t>
            </a:r>
            <a:endParaRPr lang="es-ES" sz="3600" b="1" dirty="0"/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>
          <a:xfrm>
            <a:off x="251520" y="1453752"/>
            <a:ext cx="79248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85775" indent="-485775">
              <a:lnSpc>
                <a:spcPct val="90000"/>
              </a:lnSpc>
              <a:spcBef>
                <a:spcPct val="100000"/>
              </a:spcBef>
              <a:buClr>
                <a:srgbClr val="CC3300"/>
              </a:buClr>
              <a:buSzPct val="120000"/>
              <a:buFont typeface="Wingdings" pitchFamily="2" charset="2"/>
              <a:buChar char="ü"/>
            </a:pPr>
            <a:r>
              <a:rPr lang="es-ES_tradnl" sz="2800" smtClean="0">
                <a:solidFill>
                  <a:srgbClr val="2A2AA8"/>
                </a:solidFill>
                <a:cs typeface="Times New Roman" pitchFamily="18" charset="0"/>
              </a:rPr>
              <a:t>Registra todos los pagos entre residentes del país y del exterior no destinados a la compra de activos.</a:t>
            </a:r>
          </a:p>
          <a:p>
            <a:pPr marL="485775" indent="-485775">
              <a:lnSpc>
                <a:spcPct val="90000"/>
              </a:lnSpc>
              <a:spcBef>
                <a:spcPct val="80000"/>
              </a:spcBef>
              <a:buClr>
                <a:srgbClr val="CC3300"/>
              </a:buClr>
              <a:buSzPct val="120000"/>
              <a:buFont typeface="Wingdings" pitchFamily="2" charset="2"/>
              <a:buChar char="ü"/>
            </a:pPr>
            <a:r>
              <a:rPr lang="es-ES_tradnl" sz="2800" smtClean="0">
                <a:solidFill>
                  <a:srgbClr val="2A2AA8"/>
                </a:solidFill>
                <a:cs typeface="Times New Roman" pitchFamily="18" charset="0"/>
              </a:rPr>
              <a:t>Incluye: </a:t>
            </a:r>
          </a:p>
          <a:p>
            <a:pPr marL="1150938" lvl="1" indent="-474663">
              <a:lnSpc>
                <a:spcPct val="90000"/>
              </a:lnSpc>
              <a:buClr>
                <a:srgbClr val="CC3300"/>
              </a:buClr>
              <a:buSzPct val="120000"/>
              <a:buFont typeface="Wingdings" pitchFamily="2" charset="2"/>
              <a:buNone/>
            </a:pPr>
            <a:r>
              <a:rPr lang="es-ES_tradnl" smtClean="0">
                <a:solidFill>
                  <a:srgbClr val="2A2AA8"/>
                </a:solidFill>
              </a:rPr>
              <a:t>a)  Exportaciones e importaciones (BC)</a:t>
            </a:r>
          </a:p>
          <a:p>
            <a:pPr marL="1150938" lvl="1" indent="-474663">
              <a:lnSpc>
                <a:spcPct val="90000"/>
              </a:lnSpc>
              <a:buClr>
                <a:srgbClr val="CC3300"/>
              </a:buClr>
              <a:buSzPct val="120000"/>
              <a:buFont typeface="Wingdings" pitchFamily="2" charset="2"/>
              <a:buNone/>
            </a:pPr>
            <a:r>
              <a:rPr lang="es-ES_tradnl" smtClean="0">
                <a:solidFill>
                  <a:srgbClr val="2A2AA8"/>
                </a:solidFill>
              </a:rPr>
              <a:t>b)  Pagos netos de factores (PNF): intereses y dividendos</a:t>
            </a:r>
          </a:p>
          <a:p>
            <a:pPr marL="1150938" lvl="1" indent="-474663">
              <a:lnSpc>
                <a:spcPct val="90000"/>
              </a:lnSpc>
              <a:buClr>
                <a:srgbClr val="CC3300"/>
              </a:buClr>
              <a:buSzPct val="120000"/>
              <a:buFont typeface="Wingdings" pitchFamily="2" charset="2"/>
              <a:buNone/>
            </a:pPr>
            <a:r>
              <a:rPr lang="es-ES_tradnl" smtClean="0">
                <a:solidFill>
                  <a:srgbClr val="2A2AA8"/>
                </a:solidFill>
              </a:rPr>
              <a:t>c)  Transferencias netas corrientes (TNC)</a:t>
            </a:r>
          </a:p>
          <a:p>
            <a:pPr marL="485775" indent="-485775" algn="just">
              <a:lnSpc>
                <a:spcPct val="90000"/>
              </a:lnSpc>
              <a:spcBef>
                <a:spcPct val="80000"/>
              </a:spcBef>
              <a:buClr>
                <a:srgbClr val="CC3300"/>
              </a:buClr>
              <a:buSzPct val="120000"/>
              <a:buFont typeface="Wingdings" pitchFamily="2" charset="2"/>
              <a:buChar char="ü"/>
            </a:pPr>
            <a:r>
              <a:rPr lang="es-ES_tradnl" sz="2800" smtClean="0">
                <a:solidFill>
                  <a:srgbClr val="2A2AA8"/>
                </a:solidFill>
                <a:cs typeface="Times New Roman" pitchFamily="18" charset="0"/>
              </a:rPr>
              <a:t>La cuenta corriente será: </a:t>
            </a:r>
          </a:p>
          <a:p>
            <a:pPr marL="485775" indent="-485775" algn="just">
              <a:lnSpc>
                <a:spcPct val="90000"/>
              </a:lnSpc>
              <a:buFont typeface="Wingdings" pitchFamily="2" charset="2"/>
              <a:buNone/>
            </a:pPr>
            <a:r>
              <a:rPr lang="es-ES_tradnl" sz="2800" i="1" smtClean="0">
                <a:solidFill>
                  <a:srgbClr val="2A2AA8"/>
                </a:solidFill>
                <a:cs typeface="Times New Roman" pitchFamily="18" charset="0"/>
              </a:rPr>
              <a:t>              CC = BC + PNF + TCN</a:t>
            </a:r>
            <a:endParaRPr lang="es-ES_tradnl" sz="2800" dirty="0" smtClean="0">
              <a:solidFill>
                <a:srgbClr val="2A2A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338713"/>
      </p:ext>
    </p:extLst>
  </p:cSld>
  <p:clrMapOvr>
    <a:masterClrMapping/>
  </p:clrMapOvr>
  <p:transition spd="slow">
    <p:zoom/>
    <p:sndAc>
      <p:stSnd>
        <p:snd r:embed="rId3" name="wind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81790" y="2723307"/>
            <a:ext cx="7620000" cy="1143000"/>
          </a:xfrm>
        </p:spPr>
        <p:txBody>
          <a:bodyPr/>
          <a:lstStyle/>
          <a:p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2" y="6205728"/>
            <a:ext cx="2019300" cy="65227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70921"/>
            <a:ext cx="1365250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027852" y="332656"/>
            <a:ext cx="678450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b="1" dirty="0" smtClean="0"/>
              <a:t>Balanza por cuenta corriente</a:t>
            </a:r>
            <a:endParaRPr lang="es-ES" sz="3600" b="1" dirty="0"/>
          </a:p>
        </p:txBody>
      </p:sp>
      <p:pic>
        <p:nvPicPr>
          <p:cNvPr id="1026" name="Picture 2" descr="http://circulodeempresarios.org/app/uploads/2018/12/Saldo-de-la-balanza-cuenta-corriente-As%C3%AD-est%C3%A1-la-econom%C3%ADa-diciembre-2018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56531"/>
            <a:ext cx="4305300" cy="2876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 descr="Recorte de pantalla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546797"/>
            <a:ext cx="4081089" cy="3924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612731"/>
      </p:ext>
    </p:extLst>
  </p:cSld>
  <p:clrMapOvr>
    <a:masterClrMapping/>
  </p:clrMapOvr>
  <p:transition spd="slow">
    <p:zoom/>
    <p:sndAc>
      <p:stSnd>
        <p:snd r:embed="rId3" name="wind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81790" y="2723307"/>
            <a:ext cx="7620000" cy="1143000"/>
          </a:xfrm>
        </p:spPr>
        <p:txBody>
          <a:bodyPr/>
          <a:lstStyle/>
          <a:p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2" y="6205728"/>
            <a:ext cx="2019300" cy="65227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70921"/>
            <a:ext cx="1365250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027852" y="332656"/>
            <a:ext cx="678450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b="1" dirty="0" smtClean="0"/>
              <a:t>Balanza por cuenta corriente</a:t>
            </a:r>
            <a:endParaRPr lang="es-ES" sz="3600" b="1" dirty="0"/>
          </a:p>
        </p:txBody>
      </p:sp>
      <p:pic>
        <p:nvPicPr>
          <p:cNvPr id="1026" name="Picture 2" descr="Un aÃ±o de transiciÃ³n hacia cotas de crecimiento mÃ¡s sostenible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190" y="1412776"/>
            <a:ext cx="518160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8172023"/>
      </p:ext>
    </p:extLst>
  </p:cSld>
  <p:clrMapOvr>
    <a:masterClrMapping/>
  </p:clrMapOvr>
  <p:transition spd="slow">
    <p:zoom/>
    <p:sndAc>
      <p:stSnd>
        <p:snd r:embed="rId3" name="wind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81790" y="2723307"/>
            <a:ext cx="7620000" cy="1143000"/>
          </a:xfrm>
        </p:spPr>
        <p:txBody>
          <a:bodyPr/>
          <a:lstStyle/>
          <a:p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2" y="6205728"/>
            <a:ext cx="2019300" cy="65227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70921"/>
            <a:ext cx="1365250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027852" y="332656"/>
            <a:ext cx="678450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b="1" dirty="0" smtClean="0"/>
              <a:t>Balanza por cuenta corriente</a:t>
            </a:r>
            <a:endParaRPr lang="es-ES" sz="3600" b="1" dirty="0"/>
          </a:p>
        </p:txBody>
      </p:sp>
      <p:pic>
        <p:nvPicPr>
          <p:cNvPr id="6" name="Picture 2" descr="Resultado de imagen de comercio exterior espaÃ±a 201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7416824" cy="5184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1598817"/>
      </p:ext>
    </p:extLst>
  </p:cSld>
  <p:clrMapOvr>
    <a:masterClrMapping/>
  </p:clrMapOvr>
  <p:transition spd="slow">
    <p:zoom/>
    <p:sndAc>
      <p:stSnd>
        <p:snd r:embed="rId3" name="wind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balanza comercial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2205770"/>
      </p:ext>
    </p:extLst>
  </p:cSld>
  <p:clrMapOvr>
    <a:masterClrMapping/>
  </p:clrMapOvr>
  <p:transition spd="slow">
    <p:zoom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2" y="6205728"/>
            <a:ext cx="2019300" cy="65227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70921"/>
            <a:ext cx="1365250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027852" y="332656"/>
            <a:ext cx="678450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b="1" dirty="0" smtClean="0"/>
              <a:t>Exportaciones de servicios</a:t>
            </a:r>
            <a:endParaRPr lang="es-ES" sz="3600" b="1" dirty="0"/>
          </a:p>
        </p:txBody>
      </p:sp>
      <p:pic>
        <p:nvPicPr>
          <p:cNvPr id="3074" name="Picture 2" descr="http://blognewdeal.com/wp-content/uploads/2019/02/190205_exportaciones_de_servicios_en_espana_img_1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96752"/>
            <a:ext cx="659130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930301"/>
      </p:ext>
    </p:extLst>
  </p:cSld>
  <p:clrMapOvr>
    <a:masterClrMapping/>
  </p:clrMapOvr>
  <p:transition spd="slow">
    <p:zoom/>
    <p:sndAc>
      <p:stSnd>
        <p:snd r:embed="rId3" name="wind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43808" y="2708920"/>
            <a:ext cx="7620000" cy="1143000"/>
          </a:xfrm>
        </p:spPr>
        <p:txBody>
          <a:bodyPr/>
          <a:lstStyle/>
          <a:p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2" y="6205728"/>
            <a:ext cx="2019300" cy="65227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70921"/>
            <a:ext cx="1365250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 descr="https://www.creditoycaucion.es/dam/jcr:75d0ba07-dc19-44dd-a3ed-db798fa50f4d/COMERCIO%20MUNDIAL%20(OMC).2018-09-25-18-03-36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4" y="0"/>
            <a:ext cx="5052061" cy="6923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2542772"/>
      </p:ext>
    </p:extLst>
  </p:cSld>
  <p:clrMapOvr>
    <a:masterClrMapping/>
  </p:clrMapOvr>
  <p:transition spd="slow">
    <p:zoom/>
    <p:sndAc>
      <p:stSnd>
        <p:snd r:embed="rId3" name="wind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Perspectiva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DE95A0C693CEB341887D38A4A2B58B45040072C752107C5A7B47AA91A1EE638E6F1F" ma:contentTypeVersion="28" ma:contentTypeDescription="Create a new document." ma:contentTypeScope="" ma:versionID="5eea76452d7eb073b41e4ecbec7235c0"/>
</file>

<file path=customXml/itemProps1.xml><?xml version="1.0" encoding="utf-8"?>
<ds:datastoreItem xmlns:ds="http://schemas.openxmlformats.org/officeDocument/2006/customXml" ds:itemID="{1FCF6928-3A3D-45C9-A2DA-183D99EAE38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BD2B719-936D-4A11-8C4E-8FBE898886D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1105D53-7556-46FF-876E-8E718F0CDA58}">
  <ds:schemaRefs>
    <ds:schemaRef ds:uri="http://schemas.microsoft.com/office/2006/metadata/contentType"/>
    <ds:schemaRef ds:uri="http://schemas.microsoft.com/office/2006/metadata/properties/metaAttribut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4377</TotalTime>
  <Words>137</Words>
  <Application>Microsoft Office PowerPoint</Application>
  <PresentationFormat>Presentación en pantalla (4:3)</PresentationFormat>
  <Paragraphs>41</Paragraphs>
  <Slides>11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Adyacencia</vt:lpstr>
      <vt:lpstr>Economía </vt:lpstr>
      <vt:lpstr>Presentación de PowerPoint</vt:lpstr>
      <vt:lpstr> </vt:lpstr>
      <vt:lpstr> </vt:lpstr>
      <vt:lpstr> </vt:lpstr>
      <vt:lpstr> </vt:lpstr>
      <vt:lpstr>La balanza comercial</vt:lpstr>
      <vt:lpstr>Presentación de PowerPoint</vt:lpstr>
      <vt:lpstr> </vt:lpstr>
      <vt:lpstr>Presentación de PowerPoint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Economia</dc:title>
  <dc:creator>Pau Rausell</dc:creator>
  <cp:lastModifiedBy>pau</cp:lastModifiedBy>
  <cp:revision>112</cp:revision>
  <cp:lastPrinted>2011-03-08T00:20:50Z</cp:lastPrinted>
  <dcterms:created xsi:type="dcterms:W3CDTF">2011-02-27T18:27:27Z</dcterms:created>
  <dcterms:modified xsi:type="dcterms:W3CDTF">2019-05-13T18:50:16Z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TC300068709990</vt:lpwstr>
  </property>
</Properties>
</file>