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7207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6872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2843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40215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82077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90766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231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5570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8058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8001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2975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7708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9571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85634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7003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7718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0B5B9-FBA3-4136-B1C2-B9027DC0B2AF}" type="datetimeFigureOut">
              <a:rPr lang="ca-ES" smtClean="0"/>
              <a:t>24/09/2015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CA31E5C-43E5-496A-A78B-D1F0EF532440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9935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drc.org/u-gov/global-neighbourhood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orbes.com/global2000/list/#tab:overal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773808" y="519420"/>
            <a:ext cx="54803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a-ES" dirty="0" smtClean="0"/>
              <a:t>Los actores del modelo de </a:t>
            </a:r>
            <a:r>
              <a:rPr lang="ca-ES" dirty="0" err="1" smtClean="0"/>
              <a:t>gobernanza</a:t>
            </a:r>
            <a:r>
              <a:rPr lang="ca-ES" dirty="0" smtClean="0"/>
              <a:t> global</a:t>
            </a:r>
            <a:endParaRPr lang="ca-ES" dirty="0"/>
          </a:p>
        </p:txBody>
      </p:sp>
      <p:sp>
        <p:nvSpPr>
          <p:cNvPr id="5" name="Rectángulo 4"/>
          <p:cNvSpPr/>
          <p:nvPr/>
        </p:nvSpPr>
        <p:spPr>
          <a:xfrm>
            <a:off x="3807124" y="2084896"/>
            <a:ext cx="79420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“la suma de las muchas formas en las que individuos e instituciones, públicas y privadas, gestionan sus asuntos comunes. Esto es, un proceso continuado a través del cual se pueden acomodar intereses conflictivos o simplemente diferentes y llevar a cabo una acción cooperativa. Ello incluye desde instituciones formales y regímenes con poder coercitivo, hasta acuerdos informales entre individuos e instituciones al servicio de sus propios intereses” </a:t>
            </a:r>
          </a:p>
          <a:p>
            <a:r>
              <a:rPr lang="es-ES" dirty="0" smtClean="0"/>
              <a:t>(</a:t>
            </a:r>
            <a:r>
              <a:rPr lang="es-ES" dirty="0" err="1" smtClean="0"/>
              <a:t>Commission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Global </a:t>
            </a:r>
            <a:r>
              <a:rPr lang="es-ES" dirty="0" err="1" smtClean="0"/>
              <a:t>Governance</a:t>
            </a:r>
            <a:r>
              <a:rPr lang="es-ES" dirty="0" smtClean="0"/>
              <a:t>, 1995: capítulo 1).</a:t>
            </a:r>
            <a:endParaRPr lang="ca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2018581" y="125083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dirty="0" err="1" smtClean="0"/>
              <a:t>Gobernanza</a:t>
            </a:r>
            <a:endParaRPr lang="ca-ES" dirty="0"/>
          </a:p>
        </p:txBody>
      </p:sp>
      <p:pic>
        <p:nvPicPr>
          <p:cNvPr id="7" name="Imagen 6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004" y="1924608"/>
            <a:ext cx="1704975" cy="2628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0796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860736" y="355519"/>
            <a:ext cx="548034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a-ES" dirty="0" smtClean="0"/>
              <a:t>Los actores del modelo de </a:t>
            </a:r>
            <a:r>
              <a:rPr lang="ca-ES" dirty="0" err="1" smtClean="0"/>
              <a:t>gobernanza</a:t>
            </a:r>
            <a:r>
              <a:rPr lang="ca-ES" dirty="0" smtClean="0"/>
              <a:t> global</a:t>
            </a:r>
            <a:endParaRPr lang="ca-ES" dirty="0"/>
          </a:p>
        </p:txBody>
      </p:sp>
      <p:sp>
        <p:nvSpPr>
          <p:cNvPr id="6" name="Elipse 5"/>
          <p:cNvSpPr/>
          <p:nvPr/>
        </p:nvSpPr>
        <p:spPr>
          <a:xfrm>
            <a:off x="743615" y="1449888"/>
            <a:ext cx="223424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err="1" smtClean="0"/>
              <a:t>Ciudadanos</a:t>
            </a:r>
            <a:r>
              <a:rPr lang="ca-ES" dirty="0" smtClean="0"/>
              <a:t> </a:t>
            </a:r>
            <a:r>
              <a:rPr lang="ca-ES" dirty="0" err="1" smtClean="0"/>
              <a:t>articulados</a:t>
            </a:r>
            <a:endParaRPr lang="ca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2375601" y="2437431"/>
            <a:ext cx="24206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a-ES" sz="1200" dirty="0" err="1" smtClean="0"/>
              <a:t>Partidos</a:t>
            </a:r>
            <a:r>
              <a:rPr lang="ca-ES" sz="1200" dirty="0" smtClean="0"/>
              <a:t> </a:t>
            </a:r>
            <a:r>
              <a:rPr lang="ca-ES" sz="1200" dirty="0" err="1" smtClean="0"/>
              <a:t>polílticos</a:t>
            </a:r>
            <a:r>
              <a:rPr lang="ca-ES" sz="1200" dirty="0" smtClean="0"/>
              <a:t>, </a:t>
            </a:r>
            <a:r>
              <a:rPr lang="ca-ES" sz="1200" dirty="0" err="1" smtClean="0"/>
              <a:t>sindicatos</a:t>
            </a:r>
            <a:r>
              <a:rPr lang="ca-ES" sz="1200" dirty="0" smtClean="0"/>
              <a:t>, </a:t>
            </a:r>
            <a:r>
              <a:rPr lang="ca-ES" sz="1200" dirty="0" err="1" smtClean="0"/>
              <a:t>think</a:t>
            </a:r>
            <a:r>
              <a:rPr lang="ca-ES" sz="1200" dirty="0" smtClean="0"/>
              <a:t> </a:t>
            </a:r>
            <a:r>
              <a:rPr lang="ca-ES" sz="1200" dirty="0" err="1" smtClean="0"/>
              <a:t>tanks</a:t>
            </a:r>
            <a:endParaRPr lang="ca-ES" sz="1200" dirty="0" smtClean="0"/>
          </a:p>
          <a:p>
            <a:pPr marL="285750" indent="-285750">
              <a:buFontTx/>
              <a:buChar char="-"/>
            </a:pPr>
            <a:r>
              <a:rPr lang="ca-ES" sz="1200" dirty="0" err="1" smtClean="0"/>
              <a:t>Opinión</a:t>
            </a:r>
            <a:r>
              <a:rPr lang="ca-ES" sz="1200" dirty="0" smtClean="0"/>
              <a:t> pública global.</a:t>
            </a:r>
          </a:p>
          <a:p>
            <a:pPr marL="285750" indent="-285750">
              <a:buFontTx/>
              <a:buChar char="-"/>
            </a:pPr>
            <a:r>
              <a:rPr lang="ca-ES" sz="1200" dirty="0" err="1" smtClean="0"/>
              <a:t>Organizaciones</a:t>
            </a:r>
            <a:r>
              <a:rPr lang="ca-ES" sz="1200" dirty="0" smtClean="0"/>
              <a:t> no </a:t>
            </a:r>
            <a:r>
              <a:rPr lang="ca-ES" sz="1200" dirty="0" err="1" smtClean="0"/>
              <a:t>gubernamentales</a:t>
            </a:r>
            <a:r>
              <a:rPr lang="ca-ES" sz="1200" dirty="0" smtClean="0"/>
              <a:t> de </a:t>
            </a:r>
            <a:r>
              <a:rPr lang="ca-ES" sz="1200" dirty="0" err="1" smtClean="0"/>
              <a:t>alcance</a:t>
            </a:r>
            <a:r>
              <a:rPr lang="ca-ES" sz="1200" dirty="0" smtClean="0"/>
              <a:t> global.</a:t>
            </a:r>
          </a:p>
          <a:p>
            <a:pPr marL="285750" indent="-285750">
              <a:buFontTx/>
              <a:buChar char="-"/>
            </a:pPr>
            <a:r>
              <a:rPr lang="ca-ES" sz="1200" dirty="0" err="1" smtClean="0"/>
              <a:t>Grupos</a:t>
            </a:r>
            <a:r>
              <a:rPr lang="ca-ES" sz="1200" dirty="0" smtClean="0"/>
              <a:t> </a:t>
            </a:r>
            <a:r>
              <a:rPr lang="ca-ES" sz="1200" dirty="0" err="1" smtClean="0"/>
              <a:t>armados</a:t>
            </a:r>
            <a:r>
              <a:rPr lang="ca-ES" sz="1200" dirty="0" smtClean="0"/>
              <a:t>.</a:t>
            </a:r>
            <a:endParaRPr lang="ca-ES" sz="1200" dirty="0"/>
          </a:p>
        </p:txBody>
      </p:sp>
      <p:sp>
        <p:nvSpPr>
          <p:cNvPr id="8" name="Elipse 7"/>
          <p:cNvSpPr/>
          <p:nvPr/>
        </p:nvSpPr>
        <p:spPr>
          <a:xfrm>
            <a:off x="317265" y="3442345"/>
            <a:ext cx="223424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err="1" smtClean="0"/>
              <a:t>Ciudadanos</a:t>
            </a:r>
            <a:r>
              <a:rPr lang="ca-ES" dirty="0" smtClean="0"/>
              <a:t> </a:t>
            </a:r>
            <a:r>
              <a:rPr lang="ca-ES" dirty="0" err="1" smtClean="0"/>
              <a:t>individuales</a:t>
            </a:r>
            <a:endParaRPr lang="ca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1258555" y="4516425"/>
            <a:ext cx="3438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a-ES" sz="1200" dirty="0" err="1" smtClean="0"/>
              <a:t>Líderes</a:t>
            </a:r>
            <a:r>
              <a:rPr lang="ca-ES" sz="1200" dirty="0" smtClean="0"/>
              <a:t> de </a:t>
            </a:r>
            <a:r>
              <a:rPr lang="ca-ES" sz="1200" dirty="0" err="1" smtClean="0"/>
              <a:t>opinión</a:t>
            </a:r>
            <a:r>
              <a:rPr lang="ca-ES" sz="1200" dirty="0" smtClean="0"/>
              <a:t>, </a:t>
            </a:r>
            <a:r>
              <a:rPr lang="ca-ES" sz="1200" dirty="0" err="1" smtClean="0"/>
              <a:t>artistas</a:t>
            </a:r>
            <a:r>
              <a:rPr lang="ca-ES" sz="1200" dirty="0" smtClean="0"/>
              <a:t>, comunicadores, </a:t>
            </a:r>
            <a:r>
              <a:rPr lang="ca-ES" sz="1200" dirty="0" err="1" smtClean="0"/>
              <a:t>intelectuales</a:t>
            </a:r>
            <a:r>
              <a:rPr lang="ca-ES" sz="1200" dirty="0" smtClean="0"/>
              <a:t>, </a:t>
            </a:r>
            <a:r>
              <a:rPr lang="ca-ES" sz="1200" dirty="0" err="1" smtClean="0"/>
              <a:t>académicos</a:t>
            </a:r>
            <a:r>
              <a:rPr lang="ca-ES" sz="1200" dirty="0" smtClean="0"/>
              <a:t>, </a:t>
            </a:r>
            <a:r>
              <a:rPr lang="ca-ES" sz="1200" dirty="0" err="1" smtClean="0"/>
              <a:t>deportistas</a:t>
            </a:r>
            <a:endParaRPr lang="ca-ES" sz="1200" dirty="0" smtClean="0"/>
          </a:p>
          <a:p>
            <a:pPr marL="285750" indent="-285750">
              <a:buFontTx/>
              <a:buChar char="-"/>
            </a:pPr>
            <a:r>
              <a:rPr lang="ca-ES" sz="1200" dirty="0" err="1" smtClean="0"/>
              <a:t>Líderes</a:t>
            </a:r>
            <a:r>
              <a:rPr lang="ca-ES" sz="1200" dirty="0" smtClean="0"/>
              <a:t> </a:t>
            </a:r>
            <a:r>
              <a:rPr lang="ca-ES" sz="1200" dirty="0" err="1" smtClean="0"/>
              <a:t>económicos</a:t>
            </a:r>
            <a:r>
              <a:rPr lang="ca-ES" sz="1200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ca-ES" sz="1200" dirty="0" smtClean="0"/>
              <a:t>Ex-</a:t>
            </a:r>
            <a:r>
              <a:rPr lang="ca-ES" sz="1200" dirty="0" err="1" smtClean="0"/>
              <a:t>líderes</a:t>
            </a:r>
            <a:r>
              <a:rPr lang="ca-ES" sz="1200" dirty="0" smtClean="0"/>
              <a:t> </a:t>
            </a:r>
            <a:r>
              <a:rPr lang="ca-ES" sz="1200" dirty="0" err="1" smtClean="0"/>
              <a:t>políticos</a:t>
            </a:r>
            <a:r>
              <a:rPr lang="ca-ES" sz="1200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ca-ES" sz="1200" dirty="0" err="1" smtClean="0"/>
              <a:t>Líderes</a:t>
            </a:r>
            <a:r>
              <a:rPr lang="ca-ES" sz="1200" dirty="0" smtClean="0"/>
              <a:t> religiosos.</a:t>
            </a:r>
          </a:p>
          <a:p>
            <a:pPr marL="285750" indent="-285750">
              <a:buFontTx/>
              <a:buChar char="-"/>
            </a:pPr>
            <a:r>
              <a:rPr lang="ca-ES" sz="1200" dirty="0" err="1" smtClean="0"/>
              <a:t>Foros</a:t>
            </a:r>
            <a:r>
              <a:rPr lang="ca-ES" sz="1200" dirty="0" smtClean="0"/>
              <a:t> </a:t>
            </a:r>
            <a:r>
              <a:rPr lang="ca-ES" sz="1200" dirty="0" err="1" smtClean="0"/>
              <a:t>Informales</a:t>
            </a:r>
            <a:r>
              <a:rPr lang="ca-ES" sz="1200" dirty="0" smtClean="0"/>
              <a:t> (</a:t>
            </a:r>
            <a:r>
              <a:rPr lang="ca-ES" sz="1200" dirty="0" err="1" smtClean="0"/>
              <a:t>Comisición</a:t>
            </a:r>
            <a:r>
              <a:rPr lang="ca-ES" sz="1200" dirty="0" smtClean="0"/>
              <a:t> Trilateral, </a:t>
            </a:r>
            <a:r>
              <a:rPr lang="ca-ES" sz="1200" dirty="0" err="1" smtClean="0"/>
              <a:t>Davos</a:t>
            </a:r>
            <a:r>
              <a:rPr lang="ca-ES" sz="1200" dirty="0" smtClean="0"/>
              <a:t>, </a:t>
            </a:r>
            <a:r>
              <a:rPr lang="ca-ES" sz="1200" dirty="0" err="1" smtClean="0"/>
              <a:t>Bildeberg</a:t>
            </a:r>
            <a:r>
              <a:rPr lang="ca-ES" sz="1200" dirty="0" smtClean="0"/>
              <a:t>, </a:t>
            </a:r>
            <a:r>
              <a:rPr lang="ca-ES" sz="1200" dirty="0" err="1" smtClean="0"/>
              <a:t>Foro</a:t>
            </a:r>
            <a:r>
              <a:rPr lang="ca-ES" sz="1200" dirty="0" smtClean="0"/>
              <a:t> Social Mundial)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97" y="5434802"/>
            <a:ext cx="659436" cy="933237"/>
          </a:xfrm>
          <a:prstGeom prst="rect">
            <a:avLst/>
          </a:prstGeom>
        </p:spPr>
      </p:pic>
      <p:sp>
        <p:nvSpPr>
          <p:cNvPr id="11" name="Elipse 10"/>
          <p:cNvSpPr/>
          <p:nvPr/>
        </p:nvSpPr>
        <p:spPr>
          <a:xfrm>
            <a:off x="4697157" y="5535006"/>
            <a:ext cx="201858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err="1" smtClean="0"/>
              <a:t>Potencias</a:t>
            </a:r>
            <a:r>
              <a:rPr lang="ca-ES" dirty="0" smtClean="0"/>
              <a:t> </a:t>
            </a:r>
            <a:r>
              <a:rPr lang="ca-ES" dirty="0" err="1" smtClean="0"/>
              <a:t>nacionales</a:t>
            </a:r>
            <a:endParaRPr lang="ca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715738" y="5901420"/>
            <a:ext cx="1246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a-ES" sz="1200" dirty="0" smtClean="0"/>
              <a:t>USA</a:t>
            </a:r>
          </a:p>
          <a:p>
            <a:pPr marL="285750" indent="-285750">
              <a:buFontTx/>
              <a:buChar char="-"/>
            </a:pPr>
            <a:r>
              <a:rPr lang="ca-ES" sz="1200" dirty="0" err="1" smtClean="0"/>
              <a:t>China</a:t>
            </a:r>
            <a:endParaRPr lang="ca-ES" sz="1200" dirty="0" smtClean="0"/>
          </a:p>
          <a:p>
            <a:pPr marL="285750" indent="-285750">
              <a:buFontTx/>
              <a:buChar char="-"/>
            </a:pPr>
            <a:r>
              <a:rPr lang="ca-ES" sz="1200" dirty="0" err="1" smtClean="0"/>
              <a:t>Rusia</a:t>
            </a:r>
            <a:r>
              <a:rPr lang="ca-ES" sz="1200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ca-ES" sz="1200" dirty="0" smtClean="0"/>
              <a:t>Europa</a:t>
            </a:r>
            <a:endParaRPr lang="ca-ES" sz="1200" dirty="0"/>
          </a:p>
        </p:txBody>
      </p:sp>
      <p:sp>
        <p:nvSpPr>
          <p:cNvPr id="13" name="Elipse 12"/>
          <p:cNvSpPr/>
          <p:nvPr/>
        </p:nvSpPr>
        <p:spPr>
          <a:xfrm>
            <a:off x="7532372" y="5077805"/>
            <a:ext cx="2621968" cy="12281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err="1" smtClean="0"/>
              <a:t>Organismos</a:t>
            </a:r>
            <a:r>
              <a:rPr lang="ca-ES" dirty="0" smtClean="0"/>
              <a:t> de </a:t>
            </a:r>
            <a:r>
              <a:rPr lang="ca-ES" dirty="0" err="1" smtClean="0"/>
              <a:t>integración</a:t>
            </a:r>
            <a:r>
              <a:rPr lang="ca-ES" dirty="0" smtClean="0"/>
              <a:t> regional /sectorial </a:t>
            </a:r>
            <a:endParaRPr lang="ca-E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0154340" y="4646346"/>
            <a:ext cx="1464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a-ES" sz="1200" dirty="0" smtClean="0"/>
              <a:t>UE</a:t>
            </a:r>
          </a:p>
          <a:p>
            <a:pPr marL="285750" indent="-285750">
              <a:buFontTx/>
              <a:buChar char="-"/>
            </a:pPr>
            <a:r>
              <a:rPr lang="ca-ES" sz="1200" dirty="0" smtClean="0"/>
              <a:t>MERCOSUR</a:t>
            </a:r>
          </a:p>
          <a:p>
            <a:pPr marL="285750" indent="-285750">
              <a:buFontTx/>
              <a:buChar char="-"/>
            </a:pPr>
            <a:r>
              <a:rPr lang="ca-ES" sz="1200" dirty="0" smtClean="0"/>
              <a:t>ASEAN</a:t>
            </a:r>
          </a:p>
          <a:p>
            <a:pPr marL="285750" indent="-285750">
              <a:buFontTx/>
              <a:buChar char="-"/>
            </a:pPr>
            <a:r>
              <a:rPr lang="ca-ES" sz="1200" dirty="0" smtClean="0"/>
              <a:t>CARICOM</a:t>
            </a:r>
          </a:p>
        </p:txBody>
      </p:sp>
      <p:sp>
        <p:nvSpPr>
          <p:cNvPr id="15" name="Elipse 14"/>
          <p:cNvSpPr/>
          <p:nvPr/>
        </p:nvSpPr>
        <p:spPr>
          <a:xfrm>
            <a:off x="6593824" y="4026107"/>
            <a:ext cx="1306828" cy="11280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err="1" smtClean="0"/>
              <a:t>Otros</a:t>
            </a:r>
            <a:endParaRPr lang="ca-ES" dirty="0"/>
          </a:p>
        </p:txBody>
      </p:sp>
      <p:sp>
        <p:nvSpPr>
          <p:cNvPr id="17" name="CuadroTexto 16"/>
          <p:cNvSpPr txBox="1"/>
          <p:nvPr/>
        </p:nvSpPr>
        <p:spPr>
          <a:xfrm>
            <a:off x="7884543" y="4356745"/>
            <a:ext cx="14649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200" dirty="0" smtClean="0"/>
              <a:t>G20</a:t>
            </a:r>
          </a:p>
          <a:p>
            <a:r>
              <a:rPr lang="ca-ES" sz="1200" dirty="0" smtClean="0"/>
              <a:t>BRICS</a:t>
            </a:r>
            <a:endParaRPr lang="ca-ES" sz="1200" dirty="0"/>
          </a:p>
        </p:txBody>
      </p:sp>
      <p:sp>
        <p:nvSpPr>
          <p:cNvPr id="18" name="CuadroTexto 17"/>
          <p:cNvSpPr txBox="1"/>
          <p:nvPr/>
        </p:nvSpPr>
        <p:spPr>
          <a:xfrm>
            <a:off x="10212531" y="5668590"/>
            <a:ext cx="1464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a-ES" sz="1200" dirty="0" smtClean="0"/>
              <a:t>OPEP</a:t>
            </a:r>
          </a:p>
          <a:p>
            <a:pPr marL="285750" indent="-285750">
              <a:buFontTx/>
              <a:buChar char="-"/>
            </a:pPr>
            <a:r>
              <a:rPr lang="ca-ES" sz="1200" dirty="0" smtClean="0"/>
              <a:t>OCDE</a:t>
            </a:r>
          </a:p>
          <a:p>
            <a:pPr marL="285750" indent="-285750">
              <a:buFontTx/>
              <a:buChar char="-"/>
            </a:pPr>
            <a:r>
              <a:rPr lang="ca-ES" sz="1200" dirty="0" smtClean="0"/>
              <a:t>OTAN</a:t>
            </a:r>
          </a:p>
          <a:p>
            <a:pPr marL="285750" indent="-285750">
              <a:buFontTx/>
              <a:buChar char="-"/>
            </a:pPr>
            <a:r>
              <a:rPr lang="ca-ES" sz="1200" dirty="0" smtClean="0"/>
              <a:t>LIGA ÁRABE</a:t>
            </a: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5939" y="2580916"/>
            <a:ext cx="971550" cy="971550"/>
          </a:xfrm>
          <a:prstGeom prst="rect">
            <a:avLst/>
          </a:prstGeom>
        </p:spPr>
      </p:pic>
      <p:sp>
        <p:nvSpPr>
          <p:cNvPr id="20" name="Elipse 19"/>
          <p:cNvSpPr/>
          <p:nvPr/>
        </p:nvSpPr>
        <p:spPr>
          <a:xfrm>
            <a:off x="7756767" y="1792483"/>
            <a:ext cx="2665563" cy="1274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Grandes </a:t>
            </a:r>
            <a:r>
              <a:rPr lang="ca-ES" dirty="0" err="1" smtClean="0"/>
              <a:t>Corporaciones</a:t>
            </a:r>
            <a:endParaRPr lang="ca-ES" dirty="0"/>
          </a:p>
        </p:txBody>
      </p:sp>
      <p:sp>
        <p:nvSpPr>
          <p:cNvPr id="21" name="CuadroTexto 20"/>
          <p:cNvSpPr txBox="1"/>
          <p:nvPr/>
        </p:nvSpPr>
        <p:spPr>
          <a:xfrm>
            <a:off x="4600907" y="2187928"/>
            <a:ext cx="14911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200" dirty="0" smtClean="0"/>
              <a:t>BANCO MUNDIAL</a:t>
            </a:r>
            <a:endParaRPr lang="ca-ES" sz="12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6092021" y="2307281"/>
            <a:ext cx="16647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00" dirty="0" smtClean="0"/>
              <a:t>FONDO MONETARIO INTERNACIONAL</a:t>
            </a:r>
            <a:endParaRPr lang="ca-ES" sz="10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6617565" y="2877331"/>
            <a:ext cx="773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00" dirty="0" smtClean="0"/>
              <a:t>OMC</a:t>
            </a:r>
            <a:endParaRPr lang="ca-ES" sz="1000" dirty="0"/>
          </a:p>
        </p:txBody>
      </p:sp>
      <p:sp>
        <p:nvSpPr>
          <p:cNvPr id="24" name="CuadroTexto 23"/>
          <p:cNvSpPr txBox="1"/>
          <p:nvPr/>
        </p:nvSpPr>
        <p:spPr>
          <a:xfrm>
            <a:off x="6432463" y="3155754"/>
            <a:ext cx="4590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00" dirty="0" smtClean="0"/>
              <a:t>OIT</a:t>
            </a:r>
            <a:endParaRPr lang="ca-ES" sz="1000" dirty="0"/>
          </a:p>
        </p:txBody>
      </p:sp>
      <p:sp>
        <p:nvSpPr>
          <p:cNvPr id="25" name="CuadroTexto 24"/>
          <p:cNvSpPr txBox="1"/>
          <p:nvPr/>
        </p:nvSpPr>
        <p:spPr>
          <a:xfrm>
            <a:off x="6168336" y="3401975"/>
            <a:ext cx="5474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00" dirty="0" smtClean="0"/>
              <a:t>OMS</a:t>
            </a:r>
            <a:endParaRPr lang="ca-ES" sz="1000" dirty="0"/>
          </a:p>
        </p:txBody>
      </p:sp>
      <p:sp>
        <p:nvSpPr>
          <p:cNvPr id="26" name="CuadroTexto 25"/>
          <p:cNvSpPr txBox="1"/>
          <p:nvPr/>
        </p:nvSpPr>
        <p:spPr>
          <a:xfrm>
            <a:off x="5709301" y="3655204"/>
            <a:ext cx="648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00" dirty="0" smtClean="0"/>
              <a:t>ONUDI</a:t>
            </a:r>
            <a:endParaRPr lang="ca-ES" sz="1000" dirty="0"/>
          </a:p>
        </p:txBody>
      </p:sp>
      <p:sp>
        <p:nvSpPr>
          <p:cNvPr id="27" name="CuadroTexto 26"/>
          <p:cNvSpPr txBox="1"/>
          <p:nvPr/>
        </p:nvSpPr>
        <p:spPr>
          <a:xfrm>
            <a:off x="5088585" y="3576205"/>
            <a:ext cx="5268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00" dirty="0" smtClean="0"/>
              <a:t>OMT</a:t>
            </a:r>
            <a:endParaRPr lang="ca-ES" sz="1000" dirty="0"/>
          </a:p>
        </p:txBody>
      </p:sp>
      <p:sp>
        <p:nvSpPr>
          <p:cNvPr id="28" name="CuadroTexto 27"/>
          <p:cNvSpPr txBox="1"/>
          <p:nvPr/>
        </p:nvSpPr>
        <p:spPr>
          <a:xfrm>
            <a:off x="4641282" y="3231000"/>
            <a:ext cx="7773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00" dirty="0" smtClean="0"/>
              <a:t>UNCTAD</a:t>
            </a:r>
            <a:endParaRPr lang="ca-ES" sz="1000" dirty="0"/>
          </a:p>
        </p:txBody>
      </p:sp>
      <p:sp>
        <p:nvSpPr>
          <p:cNvPr id="29" name="CuadroTexto 28"/>
          <p:cNvSpPr txBox="1"/>
          <p:nvPr/>
        </p:nvSpPr>
        <p:spPr>
          <a:xfrm>
            <a:off x="4594053" y="3871918"/>
            <a:ext cx="6229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00" dirty="0" smtClean="0"/>
              <a:t>UNICEF</a:t>
            </a:r>
            <a:endParaRPr lang="ca-ES" sz="1000" dirty="0"/>
          </a:p>
        </p:txBody>
      </p:sp>
      <p:sp>
        <p:nvSpPr>
          <p:cNvPr id="30" name="CuadroTexto 29"/>
          <p:cNvSpPr txBox="1"/>
          <p:nvPr/>
        </p:nvSpPr>
        <p:spPr>
          <a:xfrm>
            <a:off x="5233628" y="4118139"/>
            <a:ext cx="7542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00" dirty="0" smtClean="0"/>
              <a:t>PNUMA</a:t>
            </a:r>
            <a:endParaRPr lang="ca-ES" sz="1000" dirty="0"/>
          </a:p>
        </p:txBody>
      </p:sp>
      <p:sp>
        <p:nvSpPr>
          <p:cNvPr id="31" name="CuadroTexto 30"/>
          <p:cNvSpPr txBox="1"/>
          <p:nvPr/>
        </p:nvSpPr>
        <p:spPr>
          <a:xfrm>
            <a:off x="5366546" y="4692512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dirty="0" smtClean="0"/>
              <a:t>G8</a:t>
            </a:r>
            <a:endParaRPr lang="ca-ES" dirty="0"/>
          </a:p>
        </p:txBody>
      </p:sp>
      <p:sp>
        <p:nvSpPr>
          <p:cNvPr id="32" name="CuadroTexto 31"/>
          <p:cNvSpPr txBox="1"/>
          <p:nvPr/>
        </p:nvSpPr>
        <p:spPr>
          <a:xfrm>
            <a:off x="4600907" y="2781471"/>
            <a:ext cx="785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000" dirty="0" smtClean="0"/>
              <a:t>UNW</a:t>
            </a:r>
            <a:endParaRPr lang="ca-ES" sz="1000" dirty="0"/>
          </a:p>
        </p:txBody>
      </p:sp>
      <p:sp>
        <p:nvSpPr>
          <p:cNvPr id="34" name="CuadroTexto 33"/>
          <p:cNvSpPr txBox="1"/>
          <p:nvPr/>
        </p:nvSpPr>
        <p:spPr>
          <a:xfrm>
            <a:off x="9836272" y="1268976"/>
            <a:ext cx="1172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400" dirty="0" err="1" smtClean="0">
                <a:hlinkClick r:id="rId4"/>
              </a:rPr>
              <a:t>Lista</a:t>
            </a:r>
            <a:r>
              <a:rPr lang="ca-ES" sz="1400" dirty="0">
                <a:hlinkClick r:id="rId4"/>
              </a:rPr>
              <a:t> </a:t>
            </a:r>
            <a:r>
              <a:rPr lang="ca-ES" sz="1400" dirty="0" err="1" smtClean="0">
                <a:hlinkClick r:id="rId4"/>
              </a:rPr>
              <a:t>Forbes</a:t>
            </a:r>
            <a:endParaRPr lang="ca-ES" sz="1400" dirty="0"/>
          </a:p>
        </p:txBody>
      </p:sp>
      <p:cxnSp>
        <p:nvCxnSpPr>
          <p:cNvPr id="36" name="Conector recto de flecha 35"/>
          <p:cNvCxnSpPr>
            <a:stCxn id="11" idx="0"/>
          </p:cNvCxnSpPr>
          <p:nvPr/>
        </p:nvCxnSpPr>
        <p:spPr>
          <a:xfrm flipH="1" flipV="1">
            <a:off x="5647965" y="5154178"/>
            <a:ext cx="58483" cy="380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>
            <a:stCxn id="15" idx="2"/>
            <a:endCxn id="31" idx="3"/>
          </p:cNvCxnSpPr>
          <p:nvPr/>
        </p:nvCxnSpPr>
        <p:spPr>
          <a:xfrm flipH="1">
            <a:off x="5881431" y="4590143"/>
            <a:ext cx="712393" cy="2870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95461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204</Words>
  <Application>Microsoft Office PowerPoint</Application>
  <PresentationFormat>Panorámica</PresentationFormat>
  <Paragraphs>47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Espiral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</dc:creator>
  <cp:lastModifiedBy>Pau</cp:lastModifiedBy>
  <cp:revision>6</cp:revision>
  <dcterms:created xsi:type="dcterms:W3CDTF">2015-09-24T09:10:09Z</dcterms:created>
  <dcterms:modified xsi:type="dcterms:W3CDTF">2015-09-24T10:19:54Z</dcterms:modified>
</cp:coreProperties>
</file>