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59"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48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E349825-ED40-4ED8-844C-414734786E5F}" type="datetimeFigureOut">
              <a:rPr lang="ca-ES" smtClean="0"/>
              <a:t>14/09/2016</a:t>
            </a:fld>
            <a:endParaRPr lang="ca-ES"/>
          </a:p>
        </p:txBody>
      </p:sp>
      <p:sp>
        <p:nvSpPr>
          <p:cNvPr id="5" name="Footer Placeholder 4"/>
          <p:cNvSpPr>
            <a:spLocks noGrp="1"/>
          </p:cNvSpPr>
          <p:nvPr>
            <p:ph type="ftr" sz="quarter" idx="11"/>
          </p:nvPr>
        </p:nvSpPr>
        <p:spPr/>
        <p:txBody>
          <a:bodyPr/>
          <a:lstStyle/>
          <a:p>
            <a:endParaRPr lang="ca-E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4004778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E349825-ED40-4ED8-844C-414734786E5F}" type="datetimeFigureOut">
              <a:rPr lang="ca-ES" smtClean="0"/>
              <a:t>14/09/2016</a:t>
            </a:fld>
            <a:endParaRPr lang="ca-ES"/>
          </a:p>
        </p:txBody>
      </p:sp>
      <p:sp>
        <p:nvSpPr>
          <p:cNvPr id="5" name="Footer Placeholder 4"/>
          <p:cNvSpPr>
            <a:spLocks noGrp="1"/>
          </p:cNvSpPr>
          <p:nvPr>
            <p:ph type="ftr" sz="quarter" idx="11"/>
          </p:nvPr>
        </p:nvSpPr>
        <p:spPr/>
        <p:txBody>
          <a:bodyPr/>
          <a:lstStyle/>
          <a:p>
            <a:endParaRPr lang="ca-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154486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E349825-ED40-4ED8-844C-414734786E5F}" type="datetimeFigureOut">
              <a:rPr lang="ca-ES" smtClean="0"/>
              <a:t>14/09/2016</a:t>
            </a:fld>
            <a:endParaRPr lang="ca-ES"/>
          </a:p>
        </p:txBody>
      </p:sp>
      <p:sp>
        <p:nvSpPr>
          <p:cNvPr id="5" name="Footer Placeholder 4"/>
          <p:cNvSpPr>
            <a:spLocks noGrp="1"/>
          </p:cNvSpPr>
          <p:nvPr>
            <p:ph type="ftr" sz="quarter" idx="11"/>
          </p:nvPr>
        </p:nvSpPr>
        <p:spPr/>
        <p:txBody>
          <a:bodyPr/>
          <a:lstStyle/>
          <a:p>
            <a:endParaRPr lang="ca-E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D84350-D7E4-49AD-A695-9C6E7B5744D3}" type="slidenum">
              <a:rPr lang="ca-ES" smtClean="0"/>
              <a:t>‹Nº›</a:t>
            </a:fld>
            <a:endParaRPr lang="ca-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1489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0E349825-ED40-4ED8-844C-414734786E5F}" type="datetimeFigureOut">
              <a:rPr lang="ca-ES" smtClean="0"/>
              <a:t>14/09/2016</a:t>
            </a:fld>
            <a:endParaRPr lang="ca-ES"/>
          </a:p>
        </p:txBody>
      </p:sp>
      <p:sp>
        <p:nvSpPr>
          <p:cNvPr id="6" name="Footer Placeholder 5"/>
          <p:cNvSpPr>
            <a:spLocks noGrp="1"/>
          </p:cNvSpPr>
          <p:nvPr>
            <p:ph type="ftr" sz="quarter" idx="11"/>
          </p:nvPr>
        </p:nvSpPr>
        <p:spPr/>
        <p:txBody>
          <a:bodyPr/>
          <a:lstStyle/>
          <a:p>
            <a:endParaRPr lang="ca-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2522179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0E349825-ED40-4ED8-844C-414734786E5F}" type="datetimeFigureOut">
              <a:rPr lang="ca-ES" smtClean="0"/>
              <a:t>14/09/2016</a:t>
            </a:fld>
            <a:endParaRPr lang="ca-ES"/>
          </a:p>
        </p:txBody>
      </p:sp>
      <p:sp>
        <p:nvSpPr>
          <p:cNvPr id="6" name="Footer Placeholder 5"/>
          <p:cNvSpPr>
            <a:spLocks noGrp="1"/>
          </p:cNvSpPr>
          <p:nvPr>
            <p:ph type="ftr" sz="quarter" idx="11"/>
          </p:nvPr>
        </p:nvSpPr>
        <p:spPr/>
        <p:txBody>
          <a:bodyPr/>
          <a:lstStyle/>
          <a:p>
            <a:endParaRPr lang="ca-E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D84350-D7E4-49AD-A695-9C6E7B5744D3}" type="slidenum">
              <a:rPr lang="ca-ES" smtClean="0"/>
              <a:t>‹Nº›</a:t>
            </a:fld>
            <a:endParaRPr lang="ca-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00404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0E349825-ED40-4ED8-844C-414734786E5F}" type="datetimeFigureOut">
              <a:rPr lang="ca-ES" smtClean="0"/>
              <a:t>14/09/2016</a:t>
            </a:fld>
            <a:endParaRPr lang="ca-ES"/>
          </a:p>
        </p:txBody>
      </p:sp>
      <p:sp>
        <p:nvSpPr>
          <p:cNvPr id="6" name="Footer Placeholder 5"/>
          <p:cNvSpPr>
            <a:spLocks noGrp="1"/>
          </p:cNvSpPr>
          <p:nvPr>
            <p:ph type="ftr" sz="quarter" idx="11"/>
          </p:nvPr>
        </p:nvSpPr>
        <p:spPr/>
        <p:txBody>
          <a:bodyPr/>
          <a:lstStyle/>
          <a:p>
            <a:endParaRPr lang="ca-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5129535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E349825-ED40-4ED8-844C-414734786E5F}" type="datetimeFigureOut">
              <a:rPr lang="ca-ES" smtClean="0"/>
              <a:t>14/09/2016</a:t>
            </a:fld>
            <a:endParaRPr lang="ca-ES"/>
          </a:p>
        </p:txBody>
      </p:sp>
      <p:sp>
        <p:nvSpPr>
          <p:cNvPr id="5" name="Footer Placeholder 4"/>
          <p:cNvSpPr>
            <a:spLocks noGrp="1"/>
          </p:cNvSpPr>
          <p:nvPr>
            <p:ph type="ftr" sz="quarter" idx="11"/>
          </p:nvPr>
        </p:nvSpPr>
        <p:spPr/>
        <p:txBody>
          <a:bodyPr/>
          <a:lstStyle/>
          <a:p>
            <a:endParaRPr lang="ca-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582564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E349825-ED40-4ED8-844C-414734786E5F}" type="datetimeFigureOut">
              <a:rPr lang="ca-ES" smtClean="0"/>
              <a:t>14/09/2016</a:t>
            </a:fld>
            <a:endParaRPr lang="ca-ES"/>
          </a:p>
        </p:txBody>
      </p:sp>
      <p:sp>
        <p:nvSpPr>
          <p:cNvPr id="5" name="Footer Placeholder 4"/>
          <p:cNvSpPr>
            <a:spLocks noGrp="1"/>
          </p:cNvSpPr>
          <p:nvPr>
            <p:ph type="ftr" sz="quarter" idx="11"/>
          </p:nvPr>
        </p:nvSpPr>
        <p:spPr/>
        <p:txBody>
          <a:bodyPr/>
          <a:lstStyle/>
          <a:p>
            <a:endParaRPr lang="ca-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20240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E349825-ED40-4ED8-844C-414734786E5F}" type="datetimeFigureOut">
              <a:rPr lang="ca-ES" smtClean="0"/>
              <a:t>14/09/2016</a:t>
            </a:fld>
            <a:endParaRPr lang="ca-ES"/>
          </a:p>
        </p:txBody>
      </p:sp>
      <p:sp>
        <p:nvSpPr>
          <p:cNvPr id="5" name="Footer Placeholder 4"/>
          <p:cNvSpPr>
            <a:spLocks noGrp="1"/>
          </p:cNvSpPr>
          <p:nvPr>
            <p:ph type="ftr" sz="quarter" idx="11"/>
          </p:nvPr>
        </p:nvSpPr>
        <p:spPr/>
        <p:txBody>
          <a:bodyPr/>
          <a:lstStyle/>
          <a:p>
            <a:endParaRPr lang="ca-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3391754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E349825-ED40-4ED8-844C-414734786E5F}" type="datetimeFigureOut">
              <a:rPr lang="ca-ES" smtClean="0"/>
              <a:t>14/09/2016</a:t>
            </a:fld>
            <a:endParaRPr lang="ca-ES"/>
          </a:p>
        </p:txBody>
      </p:sp>
      <p:sp>
        <p:nvSpPr>
          <p:cNvPr id="5" name="Footer Placeholder 4"/>
          <p:cNvSpPr>
            <a:spLocks noGrp="1"/>
          </p:cNvSpPr>
          <p:nvPr>
            <p:ph type="ftr" sz="quarter" idx="11"/>
          </p:nvPr>
        </p:nvSpPr>
        <p:spPr/>
        <p:txBody>
          <a:bodyPr/>
          <a:lstStyle/>
          <a:p>
            <a:endParaRPr lang="ca-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366564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E349825-ED40-4ED8-844C-414734786E5F}" type="datetimeFigureOut">
              <a:rPr lang="ca-ES" smtClean="0"/>
              <a:t>14/09/2016</a:t>
            </a:fld>
            <a:endParaRPr lang="ca-ES"/>
          </a:p>
        </p:txBody>
      </p:sp>
      <p:sp>
        <p:nvSpPr>
          <p:cNvPr id="6" name="Footer Placeholder 5"/>
          <p:cNvSpPr>
            <a:spLocks noGrp="1"/>
          </p:cNvSpPr>
          <p:nvPr>
            <p:ph type="ftr" sz="quarter" idx="11"/>
          </p:nvPr>
        </p:nvSpPr>
        <p:spPr/>
        <p:txBody>
          <a:bodyPr/>
          <a:lstStyle/>
          <a:p>
            <a:endParaRPr lang="ca-E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775232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E349825-ED40-4ED8-844C-414734786E5F}" type="datetimeFigureOut">
              <a:rPr lang="ca-ES" smtClean="0"/>
              <a:t>14/09/2016</a:t>
            </a:fld>
            <a:endParaRPr lang="ca-ES"/>
          </a:p>
        </p:txBody>
      </p:sp>
      <p:sp>
        <p:nvSpPr>
          <p:cNvPr id="8" name="Footer Placeholder 7"/>
          <p:cNvSpPr>
            <a:spLocks noGrp="1"/>
          </p:cNvSpPr>
          <p:nvPr>
            <p:ph type="ftr" sz="quarter" idx="11"/>
          </p:nvPr>
        </p:nvSpPr>
        <p:spPr/>
        <p:txBody>
          <a:bodyPr/>
          <a:lstStyle/>
          <a:p>
            <a:endParaRPr lang="ca-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1227993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E349825-ED40-4ED8-844C-414734786E5F}" type="datetimeFigureOut">
              <a:rPr lang="ca-ES" smtClean="0"/>
              <a:t>14/09/2016</a:t>
            </a:fld>
            <a:endParaRPr lang="ca-ES"/>
          </a:p>
        </p:txBody>
      </p:sp>
      <p:sp>
        <p:nvSpPr>
          <p:cNvPr id="4" name="Footer Placeholder 3"/>
          <p:cNvSpPr>
            <a:spLocks noGrp="1"/>
          </p:cNvSpPr>
          <p:nvPr>
            <p:ph type="ftr" sz="quarter" idx="11"/>
          </p:nvPr>
        </p:nvSpPr>
        <p:spPr/>
        <p:txBody>
          <a:bodyPr/>
          <a:lstStyle/>
          <a:p>
            <a:endParaRPr lang="ca-E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2078716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349825-ED40-4ED8-844C-414734786E5F}" type="datetimeFigureOut">
              <a:rPr lang="ca-ES" smtClean="0"/>
              <a:t>14/09/2016</a:t>
            </a:fld>
            <a:endParaRPr lang="ca-ES"/>
          </a:p>
        </p:txBody>
      </p:sp>
      <p:sp>
        <p:nvSpPr>
          <p:cNvPr id="3" name="Footer Placeholder 2"/>
          <p:cNvSpPr>
            <a:spLocks noGrp="1"/>
          </p:cNvSpPr>
          <p:nvPr>
            <p:ph type="ftr" sz="quarter" idx="11"/>
          </p:nvPr>
        </p:nvSpPr>
        <p:spPr/>
        <p:txBody>
          <a:bodyPr/>
          <a:lstStyle/>
          <a:p>
            <a:endParaRPr lang="ca-E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1835823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E349825-ED40-4ED8-844C-414734786E5F}" type="datetimeFigureOut">
              <a:rPr lang="ca-ES" smtClean="0"/>
              <a:t>14/09/2016</a:t>
            </a:fld>
            <a:endParaRPr lang="ca-ES"/>
          </a:p>
        </p:txBody>
      </p:sp>
      <p:sp>
        <p:nvSpPr>
          <p:cNvPr id="6" name="Footer Placeholder 5"/>
          <p:cNvSpPr>
            <a:spLocks noGrp="1"/>
          </p:cNvSpPr>
          <p:nvPr>
            <p:ph type="ftr" sz="quarter" idx="11"/>
          </p:nvPr>
        </p:nvSpPr>
        <p:spPr/>
        <p:txBody>
          <a:bodyPr/>
          <a:lstStyle/>
          <a:p>
            <a:endParaRPr lang="ca-E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1039401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E349825-ED40-4ED8-844C-414734786E5F}" type="datetimeFigureOut">
              <a:rPr lang="ca-ES" smtClean="0"/>
              <a:t>14/09/2016</a:t>
            </a:fld>
            <a:endParaRPr lang="ca-ES"/>
          </a:p>
        </p:txBody>
      </p:sp>
      <p:sp>
        <p:nvSpPr>
          <p:cNvPr id="6" name="Footer Placeholder 5"/>
          <p:cNvSpPr>
            <a:spLocks noGrp="1"/>
          </p:cNvSpPr>
          <p:nvPr>
            <p:ph type="ftr" sz="quarter" idx="11"/>
          </p:nvPr>
        </p:nvSpPr>
        <p:spPr/>
        <p:txBody>
          <a:bodyPr/>
          <a:lstStyle/>
          <a:p>
            <a:endParaRPr lang="ca-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D84350-D7E4-49AD-A695-9C6E7B5744D3}" type="slidenum">
              <a:rPr lang="ca-ES" smtClean="0"/>
              <a:t>‹Nº›</a:t>
            </a:fld>
            <a:endParaRPr lang="ca-ES"/>
          </a:p>
        </p:txBody>
      </p:sp>
    </p:spTree>
    <p:extLst>
      <p:ext uri="{BB962C8B-B14F-4D97-AF65-F5344CB8AC3E}">
        <p14:creationId xmlns:p14="http://schemas.microsoft.com/office/powerpoint/2010/main" val="1633879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E349825-ED40-4ED8-844C-414734786E5F}" type="datetimeFigureOut">
              <a:rPr lang="ca-ES" smtClean="0"/>
              <a:t>14/09/2016</a:t>
            </a:fld>
            <a:endParaRPr lang="ca-E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a-E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ED84350-D7E4-49AD-A695-9C6E7B5744D3}" type="slidenum">
              <a:rPr lang="ca-ES" smtClean="0"/>
              <a:t>‹Nº›</a:t>
            </a:fld>
            <a:endParaRPr lang="ca-ES"/>
          </a:p>
        </p:txBody>
      </p:sp>
    </p:spTree>
    <p:extLst>
      <p:ext uri="{BB962C8B-B14F-4D97-AF65-F5344CB8AC3E}">
        <p14:creationId xmlns:p14="http://schemas.microsoft.com/office/powerpoint/2010/main" val="549183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uv.es/cursegs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pau.rausell@uv.es"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45057" y="362525"/>
            <a:ext cx="1140699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2200" b="0" i="0" u="none" strike="noStrike" cap="none" normalizeH="0" baseline="0" dirty="0" smtClean="0">
                <a:ln>
                  <a:noFill/>
                </a:ln>
                <a:solidFill>
                  <a:schemeClr val="tx1"/>
                </a:solidFill>
                <a:effectLst/>
                <a:latin typeface="Helvetica" panose="020B0604020202020204" pitchFamily="34" charset="0"/>
              </a:rPr>
              <a:t>INSTITUCIONES ECONÓMICAS INTERNACIONALES</a:t>
            </a:r>
            <a:r>
              <a:rPr kumimoji="0" lang="es-ES" altLang="es-ES" sz="800" b="0" i="0" u="none" strike="noStrike" cap="none" normalizeH="0" baseline="0" dirty="0" smtClean="0">
                <a:ln>
                  <a:noFill/>
                </a:ln>
                <a:solidFill>
                  <a:schemeClr val="tx1"/>
                </a:solidFill>
                <a:effectLst/>
              </a:rPr>
              <a:t> </a:t>
            </a: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sp>
        <p:nvSpPr>
          <p:cNvPr id="5" name="Rectángulo 4"/>
          <p:cNvSpPr/>
          <p:nvPr/>
        </p:nvSpPr>
        <p:spPr>
          <a:xfrm>
            <a:off x="1751162" y="1690778"/>
            <a:ext cx="9713344" cy="4770537"/>
          </a:xfrm>
          <a:prstGeom prst="rect">
            <a:avLst/>
          </a:prstGeom>
        </p:spPr>
        <p:txBody>
          <a:bodyPr wrap="square">
            <a:spAutoFit/>
          </a:bodyPr>
          <a:lstStyle/>
          <a:p>
            <a:r>
              <a:rPr lang="es-ES" sz="1600" dirty="0" smtClean="0"/>
              <a:t>- Desarrollar la capacidad de evaluación y de análisis crítico de fenómenos y agentes económicos internacionales.</a:t>
            </a:r>
          </a:p>
          <a:p>
            <a:r>
              <a:rPr lang="es-ES" sz="1600" dirty="0" smtClean="0"/>
              <a:t> - Comprender y reflexionar sobre contextos socioeconómicos y políticos que afectan a la toma de decisiones empresariales y económicas en un entorno internacional.</a:t>
            </a:r>
          </a:p>
          <a:p>
            <a:r>
              <a:rPr lang="es-ES" sz="1600" dirty="0" smtClean="0"/>
              <a:t> - Comprender los conceptos esenciales del análisis económico aplicable al funcionamiento de empresas e instituciones en el contexto internacional.</a:t>
            </a:r>
          </a:p>
          <a:p>
            <a:r>
              <a:rPr lang="es-ES" sz="1600" dirty="0" smtClean="0"/>
              <a:t> - Entender el comportamiento de los agentes económicos y su interacción en los mercados globales.</a:t>
            </a:r>
          </a:p>
          <a:p>
            <a:r>
              <a:rPr lang="es-ES" sz="1600" dirty="0" smtClean="0"/>
              <a:t> - Conocer las competencias básicas y el funcionamiento de las principales instituciones internacionales económicas y de cooperación.</a:t>
            </a:r>
          </a:p>
          <a:p>
            <a:r>
              <a:rPr lang="es-ES" sz="1600" dirty="0" smtClean="0"/>
              <a:t> - Desarrollar la capacidad para la elaboración y defensa de informes que contribuyan a la toma de decisiones de agentes públicos y privados.</a:t>
            </a:r>
          </a:p>
          <a:p>
            <a:r>
              <a:rPr lang="es-ES" sz="1600" dirty="0" smtClean="0"/>
              <a:t> - Conocimiento de los factores que han transformado en los últimos años el marco económico internacional.</a:t>
            </a:r>
          </a:p>
          <a:p>
            <a:r>
              <a:rPr lang="es-ES" sz="1600" dirty="0" smtClean="0"/>
              <a:t> - </a:t>
            </a:r>
            <a:r>
              <a:rPr lang="es-ES" sz="1600" b="1" dirty="0" smtClean="0"/>
              <a:t>Conocimiento de los objetivos, de la estructura y del funcionamiento de las principales instituciones económicas internacionales: globales; financieras y monetarias; de comercio, inversión y turismo; vinculadas al desarrollo; regionales</a:t>
            </a:r>
            <a:r>
              <a:rPr lang="es-ES" sz="1600" dirty="0" smtClean="0"/>
              <a:t>.</a:t>
            </a:r>
          </a:p>
          <a:p>
            <a:r>
              <a:rPr lang="es-ES" sz="1600" dirty="0" smtClean="0"/>
              <a:t> - Conocimiento de los principales informes de las instituciones económicas internacionales.</a:t>
            </a:r>
          </a:p>
          <a:p>
            <a:r>
              <a:rPr lang="es-ES" sz="1600" dirty="0" smtClean="0"/>
              <a:t> - El papel internacional de las organizaciones no gubernamentales</a:t>
            </a:r>
            <a:endParaRPr lang="ca-ES" sz="1600" dirty="0"/>
          </a:p>
        </p:txBody>
      </p:sp>
      <p:sp>
        <p:nvSpPr>
          <p:cNvPr id="6" name="CuadroTexto 5"/>
          <p:cNvSpPr txBox="1"/>
          <p:nvPr/>
        </p:nvSpPr>
        <p:spPr>
          <a:xfrm>
            <a:off x="1069676" y="948906"/>
            <a:ext cx="1949569" cy="370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a-ES" dirty="0" err="1" smtClean="0"/>
              <a:t>Competencias</a:t>
            </a:r>
            <a:r>
              <a:rPr lang="ca-ES" dirty="0" smtClean="0"/>
              <a:t>.</a:t>
            </a:r>
            <a:endParaRPr lang="ca-ES" dirty="0"/>
          </a:p>
        </p:txBody>
      </p:sp>
    </p:spTree>
    <p:extLst>
      <p:ext uri="{BB962C8B-B14F-4D97-AF65-F5344CB8AC3E}">
        <p14:creationId xmlns:p14="http://schemas.microsoft.com/office/powerpoint/2010/main" val="41142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45057" y="362525"/>
            <a:ext cx="1140699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2200" b="0" i="0" u="none" strike="noStrike" cap="none" normalizeH="0" baseline="0" dirty="0" smtClean="0">
                <a:ln>
                  <a:noFill/>
                </a:ln>
                <a:solidFill>
                  <a:schemeClr val="tx1"/>
                </a:solidFill>
                <a:effectLst/>
                <a:latin typeface="Helvetica" panose="020B0604020202020204" pitchFamily="34" charset="0"/>
              </a:rPr>
              <a:t>INSTITUCIONES ECONÓMICAS INTERNACIONALES</a:t>
            </a:r>
            <a:r>
              <a:rPr kumimoji="0" lang="es-ES" altLang="es-ES" sz="800" b="0" i="0" u="none" strike="noStrike" cap="none" normalizeH="0" baseline="0" dirty="0" smtClean="0">
                <a:ln>
                  <a:noFill/>
                </a:ln>
                <a:solidFill>
                  <a:schemeClr val="tx1"/>
                </a:solidFill>
                <a:effectLst/>
              </a:rPr>
              <a:t> </a:t>
            </a: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sp>
        <p:nvSpPr>
          <p:cNvPr id="6" name="CuadroTexto 5"/>
          <p:cNvSpPr txBox="1"/>
          <p:nvPr/>
        </p:nvSpPr>
        <p:spPr>
          <a:xfrm>
            <a:off x="733245" y="3707973"/>
            <a:ext cx="346781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a-ES" dirty="0" err="1" smtClean="0"/>
              <a:t>Resultados</a:t>
            </a:r>
            <a:r>
              <a:rPr lang="ca-ES" dirty="0" smtClean="0"/>
              <a:t> del </a:t>
            </a:r>
            <a:r>
              <a:rPr lang="ca-ES" dirty="0" err="1" smtClean="0"/>
              <a:t>Aprendizaje</a:t>
            </a:r>
            <a:r>
              <a:rPr lang="ca-ES" dirty="0" smtClean="0"/>
              <a:t>.</a:t>
            </a:r>
            <a:endParaRPr lang="ca-ES" dirty="0"/>
          </a:p>
        </p:txBody>
      </p:sp>
      <p:sp>
        <p:nvSpPr>
          <p:cNvPr id="2" name="Rectángulo redondeado 1"/>
          <p:cNvSpPr/>
          <p:nvPr/>
        </p:nvSpPr>
        <p:spPr>
          <a:xfrm>
            <a:off x="5296617" y="966158"/>
            <a:ext cx="6455435" cy="9747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a-ES" sz="2400" dirty="0" err="1" smtClean="0"/>
              <a:t>Conocer</a:t>
            </a:r>
            <a:r>
              <a:rPr lang="ca-ES" sz="2400" dirty="0" smtClean="0"/>
              <a:t> la estructura institucional de las relaciones </a:t>
            </a:r>
            <a:r>
              <a:rPr lang="ca-ES" sz="2400" dirty="0" err="1" smtClean="0"/>
              <a:t>económica</a:t>
            </a:r>
            <a:r>
              <a:rPr lang="ca-ES" sz="2400" dirty="0" smtClean="0"/>
              <a:t> </a:t>
            </a:r>
            <a:r>
              <a:rPr lang="ca-ES" sz="2400" dirty="0" err="1" smtClean="0"/>
              <a:t>internacionales</a:t>
            </a:r>
            <a:r>
              <a:rPr lang="ca-ES" sz="2400" dirty="0" smtClean="0"/>
              <a:t> </a:t>
            </a:r>
            <a:endParaRPr lang="ca-ES" sz="2400" dirty="0"/>
          </a:p>
        </p:txBody>
      </p:sp>
      <p:sp>
        <p:nvSpPr>
          <p:cNvPr id="7" name="Rectángulo redondeado 6"/>
          <p:cNvSpPr/>
          <p:nvPr/>
        </p:nvSpPr>
        <p:spPr>
          <a:xfrm>
            <a:off x="5296617" y="2113689"/>
            <a:ext cx="6455435" cy="16217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400" dirty="0" smtClean="0"/>
              <a:t>Identificar los espacios de regulación en el marco de las relaciones económicas internacionales y las respuestas ofrecidas por las instituciones internacionales</a:t>
            </a:r>
            <a:endParaRPr lang="ca-ES" sz="2400" dirty="0"/>
          </a:p>
        </p:txBody>
      </p:sp>
      <p:sp>
        <p:nvSpPr>
          <p:cNvPr id="8" name="Rectángulo redondeado 7"/>
          <p:cNvSpPr/>
          <p:nvPr/>
        </p:nvSpPr>
        <p:spPr>
          <a:xfrm>
            <a:off x="5296617" y="3856880"/>
            <a:ext cx="6455435" cy="14397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400" dirty="0" smtClean="0"/>
              <a:t>Identificar los principales </a:t>
            </a:r>
            <a:r>
              <a:rPr lang="es-ES" sz="2400" dirty="0" err="1" smtClean="0"/>
              <a:t>probemas</a:t>
            </a:r>
            <a:r>
              <a:rPr lang="es-ES" sz="2400" dirty="0" smtClean="0"/>
              <a:t> de la política económica internacional de los que se ocupan las instituciones internacionales</a:t>
            </a:r>
            <a:endParaRPr lang="ca-ES" sz="2400" dirty="0"/>
          </a:p>
        </p:txBody>
      </p:sp>
      <p:sp>
        <p:nvSpPr>
          <p:cNvPr id="9" name="Rectángulo redondeado 8"/>
          <p:cNvSpPr/>
          <p:nvPr/>
        </p:nvSpPr>
        <p:spPr>
          <a:xfrm>
            <a:off x="5296617" y="5380880"/>
            <a:ext cx="6530198" cy="13736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400" dirty="0" smtClean="0"/>
              <a:t>Comprender la estructura de fines y medios de las organizaciones económicas internacionales y su eficacia</a:t>
            </a:r>
            <a:endParaRPr lang="ca-ES" sz="2400" dirty="0"/>
          </a:p>
        </p:txBody>
      </p:sp>
      <p:sp>
        <p:nvSpPr>
          <p:cNvPr id="3" name="CuadroTexto 2"/>
          <p:cNvSpPr txBox="1"/>
          <p:nvPr/>
        </p:nvSpPr>
        <p:spPr>
          <a:xfrm>
            <a:off x="4741448" y="1389180"/>
            <a:ext cx="245580" cy="369332"/>
          </a:xfrm>
          <a:prstGeom prst="rect">
            <a:avLst/>
          </a:prstGeom>
          <a:noFill/>
        </p:spPr>
        <p:txBody>
          <a:bodyPr wrap="none" rtlCol="0">
            <a:spAutoFit/>
          </a:bodyPr>
          <a:lstStyle/>
          <a:p>
            <a:r>
              <a:rPr lang="ca-ES" b="1" dirty="0" smtClean="0"/>
              <a:t>I</a:t>
            </a:r>
            <a:endParaRPr lang="ca-ES" b="1" dirty="0"/>
          </a:p>
        </p:txBody>
      </p:sp>
      <p:sp>
        <p:nvSpPr>
          <p:cNvPr id="10" name="CuadroTexto 9"/>
          <p:cNvSpPr txBox="1"/>
          <p:nvPr/>
        </p:nvSpPr>
        <p:spPr>
          <a:xfrm>
            <a:off x="4712594" y="2855343"/>
            <a:ext cx="306494" cy="369332"/>
          </a:xfrm>
          <a:prstGeom prst="rect">
            <a:avLst/>
          </a:prstGeom>
          <a:noFill/>
        </p:spPr>
        <p:txBody>
          <a:bodyPr wrap="none" rtlCol="0">
            <a:spAutoFit/>
          </a:bodyPr>
          <a:lstStyle/>
          <a:p>
            <a:r>
              <a:rPr lang="ca-ES" b="1" dirty="0" smtClean="0"/>
              <a:t>II</a:t>
            </a:r>
            <a:endParaRPr lang="ca-ES" b="1" dirty="0"/>
          </a:p>
        </p:txBody>
      </p:sp>
      <p:sp>
        <p:nvSpPr>
          <p:cNvPr id="11" name="CuadroTexto 10"/>
          <p:cNvSpPr txBox="1"/>
          <p:nvPr/>
        </p:nvSpPr>
        <p:spPr>
          <a:xfrm>
            <a:off x="4683740" y="4649638"/>
            <a:ext cx="367408" cy="369332"/>
          </a:xfrm>
          <a:prstGeom prst="rect">
            <a:avLst/>
          </a:prstGeom>
          <a:noFill/>
        </p:spPr>
        <p:txBody>
          <a:bodyPr wrap="none" rtlCol="0">
            <a:spAutoFit/>
          </a:bodyPr>
          <a:lstStyle/>
          <a:p>
            <a:r>
              <a:rPr lang="ca-ES" b="1" dirty="0" smtClean="0"/>
              <a:t>III</a:t>
            </a:r>
            <a:endParaRPr lang="ca-ES" b="1" dirty="0"/>
          </a:p>
        </p:txBody>
      </p:sp>
      <p:sp>
        <p:nvSpPr>
          <p:cNvPr id="12" name="CuadroTexto 11"/>
          <p:cNvSpPr txBox="1"/>
          <p:nvPr/>
        </p:nvSpPr>
        <p:spPr>
          <a:xfrm>
            <a:off x="4675725" y="6107502"/>
            <a:ext cx="381836" cy="369332"/>
          </a:xfrm>
          <a:prstGeom prst="rect">
            <a:avLst/>
          </a:prstGeom>
          <a:noFill/>
        </p:spPr>
        <p:txBody>
          <a:bodyPr wrap="none" rtlCol="0">
            <a:spAutoFit/>
          </a:bodyPr>
          <a:lstStyle/>
          <a:p>
            <a:r>
              <a:rPr lang="ca-ES" b="1" dirty="0" smtClean="0"/>
              <a:t>IV</a:t>
            </a:r>
            <a:endParaRPr lang="ca-ES" b="1" dirty="0"/>
          </a:p>
        </p:txBody>
      </p:sp>
    </p:spTree>
    <p:extLst>
      <p:ext uri="{BB962C8B-B14F-4D97-AF65-F5344CB8AC3E}">
        <p14:creationId xmlns:p14="http://schemas.microsoft.com/office/powerpoint/2010/main" val="1852171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85669" y="198408"/>
            <a:ext cx="363172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a-ES" dirty="0" err="1" smtClean="0"/>
              <a:t>Metodología</a:t>
            </a:r>
            <a:r>
              <a:rPr lang="ca-ES" dirty="0" smtClean="0"/>
              <a:t> </a:t>
            </a:r>
            <a:r>
              <a:rPr lang="ca-ES" dirty="0" err="1" smtClean="0"/>
              <a:t>docente</a:t>
            </a:r>
            <a:endParaRPr lang="ca-ES" dirty="0"/>
          </a:p>
        </p:txBody>
      </p:sp>
      <p:sp>
        <p:nvSpPr>
          <p:cNvPr id="3" name="CuadroTexto 2"/>
          <p:cNvSpPr txBox="1"/>
          <p:nvPr/>
        </p:nvSpPr>
        <p:spPr>
          <a:xfrm>
            <a:off x="2579298" y="871267"/>
            <a:ext cx="8885208" cy="3416320"/>
          </a:xfrm>
          <a:prstGeom prst="rect">
            <a:avLst/>
          </a:prstGeom>
          <a:noFill/>
        </p:spPr>
        <p:txBody>
          <a:bodyPr wrap="square" rtlCol="0">
            <a:spAutoFit/>
          </a:bodyPr>
          <a:lstStyle/>
          <a:p>
            <a:pPr marL="285750" indent="-285750">
              <a:buFontTx/>
              <a:buChar char="-"/>
            </a:pPr>
            <a:r>
              <a:rPr lang="es-ES" dirty="0" smtClean="0"/>
              <a:t>Las sesiones son “sesiones de trabajo”. Es por ello No hay distinción entre teoría y práctica y todas las sesiones se realizan en un aula con acceso a ordenadores.</a:t>
            </a:r>
          </a:p>
          <a:p>
            <a:pPr marL="285750" indent="-285750">
              <a:buFontTx/>
              <a:buChar char="-"/>
            </a:pPr>
            <a:r>
              <a:rPr lang="es-ES" dirty="0" smtClean="0"/>
              <a:t>Cada parte del programa se abordará con una aproximación docente adaptada a sus características. Así la primera parte orientada al conocimiento del procesos de globalización económica mundial se utilizará más las intervenciones del profesor, mientras que la parte orientada al conocimiento de las instituciones será más un modelo de “</a:t>
            </a:r>
            <a:r>
              <a:rPr lang="es-ES" i="1" dirty="0" err="1" smtClean="0"/>
              <a:t>learning</a:t>
            </a:r>
            <a:r>
              <a:rPr lang="es-ES" i="1" dirty="0" smtClean="0"/>
              <a:t> </a:t>
            </a:r>
            <a:r>
              <a:rPr lang="es-ES" i="1" dirty="0" err="1" smtClean="0"/>
              <a:t>by</a:t>
            </a:r>
            <a:r>
              <a:rPr lang="es-ES" i="1" dirty="0" smtClean="0"/>
              <a:t> </a:t>
            </a:r>
            <a:r>
              <a:rPr lang="es-ES" i="1" dirty="0" err="1" smtClean="0"/>
              <a:t>doing</a:t>
            </a:r>
            <a:r>
              <a:rPr lang="es-ES" dirty="0" smtClean="0"/>
              <a:t>”.</a:t>
            </a:r>
          </a:p>
          <a:p>
            <a:pPr marL="285750" indent="-285750">
              <a:buFontTx/>
              <a:buChar char="-"/>
            </a:pPr>
            <a:r>
              <a:rPr lang="es-ES" dirty="0" smtClean="0"/>
              <a:t>Los estudiantes irán acumulando los trabajos en un espacio colaborativo de la aplicación disco.uv.es. Las dinámicas colaborativas se adaptarán a la dimensión de los asistentes regulares a las sesiones.</a:t>
            </a:r>
          </a:p>
        </p:txBody>
      </p:sp>
      <p:sp>
        <p:nvSpPr>
          <p:cNvPr id="4" name="CuadroTexto 3"/>
          <p:cNvSpPr txBox="1"/>
          <p:nvPr/>
        </p:nvSpPr>
        <p:spPr>
          <a:xfrm>
            <a:off x="1647646" y="4296471"/>
            <a:ext cx="363172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a-ES" dirty="0" err="1" smtClean="0"/>
              <a:t>Evaluación</a:t>
            </a:r>
            <a:endParaRPr lang="ca-ES" dirty="0"/>
          </a:p>
        </p:txBody>
      </p:sp>
      <p:sp>
        <p:nvSpPr>
          <p:cNvPr id="5" name="CuadroTexto 4"/>
          <p:cNvSpPr txBox="1"/>
          <p:nvPr/>
        </p:nvSpPr>
        <p:spPr>
          <a:xfrm>
            <a:off x="2700068" y="4960188"/>
            <a:ext cx="9135374" cy="1477328"/>
          </a:xfrm>
          <a:prstGeom prst="rect">
            <a:avLst/>
          </a:prstGeom>
          <a:noFill/>
        </p:spPr>
        <p:txBody>
          <a:bodyPr wrap="square" rtlCol="0">
            <a:spAutoFit/>
          </a:bodyPr>
          <a:lstStyle/>
          <a:p>
            <a:r>
              <a:rPr lang="es-ES" dirty="0" smtClean="0"/>
              <a:t>- El método de evaluación, en caso de asistencia regular a las sesiones presenciales  consistirá en un 70% de la calificación provendrá de los procesos de autoevaluación continua a partir de cuestionarios elaborados por los propios estudiantes. El 40% restante derivará de la evaluación del trabajo acumulado en el espacio colaborativo</a:t>
            </a:r>
            <a:endParaRPr lang="es-ES" dirty="0"/>
          </a:p>
        </p:txBody>
      </p:sp>
    </p:spTree>
    <p:extLst>
      <p:ext uri="{BB962C8B-B14F-4D97-AF65-F5344CB8AC3E}">
        <p14:creationId xmlns:p14="http://schemas.microsoft.com/office/powerpoint/2010/main" val="3430419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85669" y="198408"/>
            <a:ext cx="363172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a-ES" dirty="0" err="1" smtClean="0"/>
              <a:t>Otras</a:t>
            </a:r>
            <a:r>
              <a:rPr lang="ca-ES" dirty="0" smtClean="0"/>
              <a:t> </a:t>
            </a:r>
            <a:r>
              <a:rPr lang="ca-ES" dirty="0" err="1" smtClean="0"/>
              <a:t>habilidades</a:t>
            </a:r>
            <a:endParaRPr lang="ca-ES" dirty="0"/>
          </a:p>
        </p:txBody>
      </p:sp>
      <p:pic>
        <p:nvPicPr>
          <p:cNvPr id="1026" name="Picture 2" desc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2155" y="923510"/>
            <a:ext cx="5641543" cy="516994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2190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85669" y="198408"/>
            <a:ext cx="6150968"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a-ES" dirty="0" err="1" smtClean="0"/>
              <a:t>Herramientas</a:t>
            </a:r>
            <a:r>
              <a:rPr lang="ca-ES" dirty="0" smtClean="0"/>
              <a:t> de Trabajo y </a:t>
            </a:r>
            <a:r>
              <a:rPr lang="ca-ES" dirty="0" err="1" smtClean="0"/>
              <a:t>docentes</a:t>
            </a:r>
            <a:endParaRPr lang="ca-ES" dirty="0"/>
          </a:p>
        </p:txBody>
      </p:sp>
      <p:sp>
        <p:nvSpPr>
          <p:cNvPr id="3" name="CuadroTexto 2"/>
          <p:cNvSpPr txBox="1"/>
          <p:nvPr/>
        </p:nvSpPr>
        <p:spPr>
          <a:xfrm>
            <a:off x="3355759" y="1828800"/>
            <a:ext cx="5439310" cy="923330"/>
          </a:xfrm>
          <a:prstGeom prst="rect">
            <a:avLst/>
          </a:prstGeom>
          <a:noFill/>
        </p:spPr>
        <p:txBody>
          <a:bodyPr wrap="none" rtlCol="0">
            <a:spAutoFit/>
          </a:bodyPr>
          <a:lstStyle/>
          <a:p>
            <a:pPr marL="342900" indent="-342900">
              <a:buAutoNum type="arabicPeriod"/>
            </a:pPr>
            <a:r>
              <a:rPr lang="en-GB" dirty="0" err="1" smtClean="0"/>
              <a:t>Página</a:t>
            </a:r>
            <a:r>
              <a:rPr lang="en-GB" dirty="0" smtClean="0"/>
              <a:t> web: </a:t>
            </a:r>
            <a:r>
              <a:rPr lang="en-GB" dirty="0" smtClean="0">
                <a:hlinkClick r:id="rId2"/>
              </a:rPr>
              <a:t>http://www.uv.es/cursegsm</a:t>
            </a:r>
            <a:endParaRPr lang="en-GB" dirty="0" smtClean="0"/>
          </a:p>
          <a:p>
            <a:pPr marL="342900" indent="-342900">
              <a:buAutoNum type="arabicPeriod"/>
            </a:pPr>
            <a:r>
              <a:rPr lang="en-GB" dirty="0" smtClean="0"/>
              <a:t>Disco </a:t>
            </a:r>
            <a:r>
              <a:rPr lang="en-GB" dirty="0" err="1" smtClean="0"/>
              <a:t>colaborativo</a:t>
            </a:r>
            <a:r>
              <a:rPr lang="en-GB" dirty="0" smtClean="0"/>
              <a:t> disco.uv.es</a:t>
            </a:r>
          </a:p>
          <a:p>
            <a:pPr marL="342900" indent="-342900">
              <a:buAutoNum type="arabicPeriod"/>
            </a:pPr>
            <a:r>
              <a:rPr lang="en-GB" dirty="0" err="1" smtClean="0"/>
              <a:t>Aula</a:t>
            </a:r>
            <a:r>
              <a:rPr lang="en-GB" dirty="0" smtClean="0"/>
              <a:t> virtual. </a:t>
            </a:r>
            <a:r>
              <a:rPr lang="en-GB" dirty="0" err="1" smtClean="0"/>
              <a:t>Especialmente</a:t>
            </a:r>
            <a:r>
              <a:rPr lang="en-GB" dirty="0" smtClean="0"/>
              <a:t> </a:t>
            </a:r>
            <a:r>
              <a:rPr lang="en-GB" dirty="0" err="1" smtClean="0"/>
              <a:t>los</a:t>
            </a:r>
            <a:r>
              <a:rPr lang="en-GB" dirty="0" smtClean="0"/>
              <a:t> </a:t>
            </a:r>
            <a:r>
              <a:rPr lang="en-GB" dirty="0" err="1" smtClean="0"/>
              <a:t>cuestionarios</a:t>
            </a:r>
            <a:endParaRPr lang="en-GB" dirty="0"/>
          </a:p>
        </p:txBody>
      </p:sp>
    </p:spTree>
    <p:extLst>
      <p:ext uri="{BB962C8B-B14F-4D97-AF65-F5344CB8AC3E}">
        <p14:creationId xmlns:p14="http://schemas.microsoft.com/office/powerpoint/2010/main" val="812154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6" descr="campu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955" y="2747243"/>
            <a:ext cx="3767138"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57"/>
          <p:cNvSpPr txBox="1">
            <a:spLocks noChangeArrowheads="1"/>
          </p:cNvSpPr>
          <p:nvPr/>
        </p:nvSpPr>
        <p:spPr bwMode="auto">
          <a:xfrm>
            <a:off x="4326147" y="4435415"/>
            <a:ext cx="1760538" cy="342900"/>
          </a:xfrm>
          <a:prstGeom prst="rect">
            <a:avLst/>
          </a:prstGeom>
          <a:noFill/>
          <a:ln w="38100" cmpd="dbl">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eaLnBrk="1" hangingPunct="1">
              <a:spcBef>
                <a:spcPct val="50000"/>
              </a:spcBef>
              <a:buClrTx/>
              <a:buSzTx/>
              <a:buFontTx/>
              <a:buNone/>
            </a:pPr>
            <a:r>
              <a:rPr lang="es-ES" altLang="es-ES" sz="1400" b="1"/>
              <a:t>Despacho 2P05</a:t>
            </a:r>
            <a:endParaRPr lang="ca-ES" altLang="es-ES" sz="1400" b="1"/>
          </a:p>
        </p:txBody>
      </p:sp>
      <p:sp>
        <p:nvSpPr>
          <p:cNvPr id="4" name="Line 58"/>
          <p:cNvSpPr>
            <a:spLocks noChangeShapeType="1"/>
          </p:cNvSpPr>
          <p:nvPr/>
        </p:nvSpPr>
        <p:spPr bwMode="auto">
          <a:xfrm flipV="1">
            <a:off x="5088147" y="3183147"/>
            <a:ext cx="242978" cy="117606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ca-ES"/>
          </a:p>
        </p:txBody>
      </p:sp>
      <p:sp>
        <p:nvSpPr>
          <p:cNvPr id="5" name="CuadroTexto 4"/>
          <p:cNvSpPr txBox="1"/>
          <p:nvPr/>
        </p:nvSpPr>
        <p:spPr>
          <a:xfrm>
            <a:off x="2009955" y="1009807"/>
            <a:ext cx="363172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a-ES" dirty="0" err="1" smtClean="0"/>
              <a:t>Profesor</a:t>
            </a:r>
            <a:endParaRPr lang="ca-ES" dirty="0"/>
          </a:p>
        </p:txBody>
      </p:sp>
      <p:sp>
        <p:nvSpPr>
          <p:cNvPr id="6" name="Text Box 8"/>
          <p:cNvSpPr txBox="1">
            <a:spLocks noChangeArrowheads="1"/>
          </p:cNvSpPr>
          <p:nvPr/>
        </p:nvSpPr>
        <p:spPr bwMode="auto">
          <a:xfrm>
            <a:off x="2009955" y="1628216"/>
            <a:ext cx="5638800" cy="86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eaLnBrk="1" hangingPunct="1">
              <a:spcBef>
                <a:spcPct val="50000"/>
              </a:spcBef>
              <a:buClrTx/>
              <a:buSzTx/>
              <a:buFontTx/>
              <a:buNone/>
            </a:pPr>
            <a:r>
              <a:rPr lang="es-ES" altLang="es-ES" sz="2400" dirty="0"/>
              <a:t>Pau </a:t>
            </a:r>
            <a:r>
              <a:rPr lang="es-ES" altLang="es-ES" sz="2400" dirty="0" err="1"/>
              <a:t>Rausell</a:t>
            </a:r>
            <a:r>
              <a:rPr lang="es-ES" altLang="es-ES" sz="2400" dirty="0"/>
              <a:t> </a:t>
            </a:r>
            <a:r>
              <a:rPr lang="es-ES" altLang="es-ES" sz="2400" dirty="0" err="1"/>
              <a:t>Köster</a:t>
            </a:r>
            <a:endParaRPr lang="es-ES" altLang="es-ES" sz="2400" dirty="0"/>
          </a:p>
          <a:p>
            <a:pPr eaLnBrk="1" hangingPunct="1">
              <a:spcBef>
                <a:spcPct val="50000"/>
              </a:spcBef>
              <a:buClrTx/>
              <a:buSzTx/>
              <a:buFontTx/>
              <a:buNone/>
            </a:pPr>
            <a:r>
              <a:rPr lang="es-ES" altLang="es-ES" sz="1800" b="1" dirty="0"/>
              <a:t>Departamento de Economía Aplicada</a:t>
            </a:r>
            <a:endParaRPr lang="ca-ES" altLang="es-ES" sz="1800" b="1" dirty="0"/>
          </a:p>
        </p:txBody>
      </p:sp>
      <p:sp>
        <p:nvSpPr>
          <p:cNvPr id="7" name="CuadroTexto 6"/>
          <p:cNvSpPr txBox="1"/>
          <p:nvPr/>
        </p:nvSpPr>
        <p:spPr>
          <a:xfrm>
            <a:off x="2009955" y="5546784"/>
            <a:ext cx="2622834" cy="369332"/>
          </a:xfrm>
          <a:prstGeom prst="rect">
            <a:avLst/>
          </a:prstGeom>
          <a:noFill/>
        </p:spPr>
        <p:txBody>
          <a:bodyPr wrap="none" rtlCol="0">
            <a:spAutoFit/>
          </a:bodyPr>
          <a:lstStyle/>
          <a:p>
            <a:r>
              <a:rPr lang="ca-ES" b="1" dirty="0" err="1" smtClean="0"/>
              <a:t>Raul</a:t>
            </a:r>
            <a:r>
              <a:rPr lang="ca-ES" b="1" dirty="0" smtClean="0"/>
              <a:t> </a:t>
            </a:r>
            <a:r>
              <a:rPr lang="ca-ES" b="1" dirty="0" err="1" smtClean="0"/>
              <a:t>Abeledo</a:t>
            </a:r>
            <a:r>
              <a:rPr lang="ca-ES" b="1" dirty="0" smtClean="0"/>
              <a:t> </a:t>
            </a:r>
            <a:r>
              <a:rPr lang="ca-ES" b="1" dirty="0" err="1" smtClean="0"/>
              <a:t>Sanchís</a:t>
            </a:r>
            <a:endParaRPr lang="ca-ES" b="1" dirty="0"/>
          </a:p>
        </p:txBody>
      </p:sp>
      <p:sp>
        <p:nvSpPr>
          <p:cNvPr id="8" name="CuadroTexto 7"/>
          <p:cNvSpPr txBox="1"/>
          <p:nvPr/>
        </p:nvSpPr>
        <p:spPr>
          <a:xfrm>
            <a:off x="2165231" y="5065668"/>
            <a:ext cx="324128" cy="369332"/>
          </a:xfrm>
          <a:prstGeom prst="rect">
            <a:avLst/>
          </a:prstGeom>
          <a:noFill/>
        </p:spPr>
        <p:txBody>
          <a:bodyPr wrap="none" rtlCol="0">
            <a:spAutoFit/>
          </a:bodyPr>
          <a:lstStyle/>
          <a:p>
            <a:r>
              <a:rPr lang="ca-ES" dirty="0" smtClean="0"/>
              <a:t>+</a:t>
            </a:r>
            <a:endParaRPr lang="ca-ES" dirty="0"/>
          </a:p>
        </p:txBody>
      </p:sp>
      <p:sp>
        <p:nvSpPr>
          <p:cNvPr id="9" name="CuadroTexto 8"/>
          <p:cNvSpPr txBox="1"/>
          <p:nvPr/>
        </p:nvSpPr>
        <p:spPr>
          <a:xfrm>
            <a:off x="7944928" y="1379139"/>
            <a:ext cx="3084499" cy="2862322"/>
          </a:xfrm>
          <a:prstGeom prst="rect">
            <a:avLst/>
          </a:prstGeom>
          <a:noFill/>
        </p:spPr>
        <p:txBody>
          <a:bodyPr wrap="none" rtlCol="0">
            <a:spAutoFit/>
          </a:bodyPr>
          <a:lstStyle/>
          <a:p>
            <a:r>
              <a:rPr lang="ca-ES" dirty="0" smtClean="0"/>
              <a:t>Tel </a:t>
            </a:r>
            <a:r>
              <a:rPr lang="ca-ES" dirty="0" err="1" smtClean="0"/>
              <a:t>despacho</a:t>
            </a:r>
            <a:r>
              <a:rPr lang="ca-ES" dirty="0" smtClean="0"/>
              <a:t>: 963828645</a:t>
            </a:r>
          </a:p>
          <a:p>
            <a:r>
              <a:rPr lang="ca-ES" dirty="0" err="1" smtClean="0"/>
              <a:t>Correo</a:t>
            </a:r>
            <a:r>
              <a:rPr lang="ca-ES" dirty="0" smtClean="0"/>
              <a:t>: </a:t>
            </a:r>
            <a:r>
              <a:rPr lang="ca-ES" dirty="0" smtClean="0">
                <a:hlinkClick r:id="rId3"/>
              </a:rPr>
              <a:t>pau.rausell@uv.es</a:t>
            </a:r>
            <a:endParaRPr lang="ca-ES" dirty="0" smtClean="0"/>
          </a:p>
          <a:p>
            <a:endParaRPr lang="ca-ES" dirty="0" smtClean="0"/>
          </a:p>
          <a:p>
            <a:endParaRPr lang="ca-ES" dirty="0"/>
          </a:p>
          <a:p>
            <a:r>
              <a:rPr lang="ca-ES" b="1" dirty="0" err="1" smtClean="0"/>
              <a:t>Tutorías</a:t>
            </a:r>
            <a:endParaRPr lang="ca-ES" b="1" dirty="0" smtClean="0"/>
          </a:p>
          <a:p>
            <a:endParaRPr lang="ca-ES" b="1" dirty="0" smtClean="0"/>
          </a:p>
          <a:p>
            <a:r>
              <a:rPr lang="ca-ES" dirty="0" err="1" smtClean="0"/>
              <a:t>Miercoles</a:t>
            </a:r>
            <a:r>
              <a:rPr lang="ca-ES" dirty="0" smtClean="0"/>
              <a:t> </a:t>
            </a:r>
            <a:r>
              <a:rPr lang="ca-ES" dirty="0" smtClean="0"/>
              <a:t>12:30-14:30</a:t>
            </a:r>
          </a:p>
          <a:p>
            <a:r>
              <a:rPr lang="ca-ES" dirty="0" smtClean="0"/>
              <a:t>Jueves: </a:t>
            </a:r>
            <a:r>
              <a:rPr lang="ca-ES" dirty="0" smtClean="0"/>
              <a:t>11:30-13:30</a:t>
            </a:r>
          </a:p>
          <a:p>
            <a:r>
              <a:rPr lang="ca-ES" dirty="0" err="1" smtClean="0"/>
              <a:t>Viernes</a:t>
            </a:r>
            <a:r>
              <a:rPr lang="ca-ES" dirty="0" smtClean="0"/>
              <a:t>: 9:30-10:30</a:t>
            </a:r>
            <a:endParaRPr lang="ca-ES" dirty="0"/>
          </a:p>
          <a:p>
            <a:endParaRPr lang="ca-ES" dirty="0"/>
          </a:p>
        </p:txBody>
      </p:sp>
    </p:spTree>
    <p:extLst>
      <p:ext uri="{BB962C8B-B14F-4D97-AF65-F5344CB8AC3E}">
        <p14:creationId xmlns:p14="http://schemas.microsoft.com/office/powerpoint/2010/main" val="685640541"/>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49</TotalTime>
  <Words>324</Words>
  <Application>Microsoft Office PowerPoint</Application>
  <PresentationFormat>Panorámica</PresentationFormat>
  <Paragraphs>48</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Century Gothic</vt:lpstr>
      <vt:lpstr>Helvetica</vt:lpstr>
      <vt:lpstr>Verdana</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Pau</dc:creator>
  <cp:lastModifiedBy>Pau</cp:lastModifiedBy>
  <cp:revision>7</cp:revision>
  <dcterms:created xsi:type="dcterms:W3CDTF">2015-09-16T07:32:25Z</dcterms:created>
  <dcterms:modified xsi:type="dcterms:W3CDTF">2016-09-14T08:09:46Z</dcterms:modified>
</cp:coreProperties>
</file>