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8" r:id="rId12"/>
    <p:sldId id="269" r:id="rId13"/>
    <p:sldId id="270" r:id="rId14"/>
    <p:sldId id="271" r:id="rId15"/>
    <p:sldId id="272" r:id="rId16"/>
    <p:sldId id="273" r:id="rId17"/>
    <p:sldId id="274" r:id="rId18"/>
    <p:sldId id="267" r:id="rId1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607" autoAdjust="0"/>
  </p:normalViewPr>
  <p:slideViewPr>
    <p:cSldViewPr>
      <p:cViewPr varScale="1">
        <p:scale>
          <a:sx n="107" d="100"/>
          <a:sy n="107" d="100"/>
        </p:scale>
        <p:origin x="-9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C5ED14-20AB-4DA7-AC6E-19BB4C54186C}" type="datetimeFigureOut">
              <a:rPr lang="es-ES" smtClean="0"/>
              <a:t>25/09/2017</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7D73F7-E65E-43A1-8A27-4591D7194003}" type="slidenum">
              <a:rPr lang="es-ES" smtClean="0"/>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5446BD9F-FBD5-4AB3-AB4D-357BF3DDFE1C}" type="datetimeFigureOut">
              <a:rPr lang="es-ES" smtClean="0"/>
              <a:t>25/09/2017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50861A7-24C4-4A96-A6E4-7723E507C6F2}"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446BD9F-FBD5-4AB3-AB4D-357BF3DDFE1C}" type="datetimeFigureOut">
              <a:rPr lang="es-ES" smtClean="0"/>
              <a:t>25/09/2017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50861A7-24C4-4A96-A6E4-7723E507C6F2}"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446BD9F-FBD5-4AB3-AB4D-357BF3DDFE1C}" type="datetimeFigureOut">
              <a:rPr lang="es-ES" smtClean="0"/>
              <a:t>25/09/2017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50861A7-24C4-4A96-A6E4-7723E507C6F2}"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446BD9F-FBD5-4AB3-AB4D-357BF3DDFE1C}" type="datetimeFigureOut">
              <a:rPr lang="es-ES" smtClean="0"/>
              <a:t>25/09/2017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50861A7-24C4-4A96-A6E4-7723E507C6F2}"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446BD9F-FBD5-4AB3-AB4D-357BF3DDFE1C}" type="datetimeFigureOut">
              <a:rPr lang="es-ES" smtClean="0"/>
              <a:t>25/09/2017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50861A7-24C4-4A96-A6E4-7723E507C6F2}"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5446BD9F-FBD5-4AB3-AB4D-357BF3DDFE1C}" type="datetimeFigureOut">
              <a:rPr lang="es-ES" smtClean="0"/>
              <a:t>25/09/2017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50861A7-24C4-4A96-A6E4-7723E507C6F2}"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5446BD9F-FBD5-4AB3-AB4D-357BF3DDFE1C}" type="datetimeFigureOut">
              <a:rPr lang="es-ES" smtClean="0"/>
              <a:t>25/09/2017</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650861A7-24C4-4A96-A6E4-7723E507C6F2}"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5446BD9F-FBD5-4AB3-AB4D-357BF3DDFE1C}" type="datetimeFigureOut">
              <a:rPr lang="es-ES" smtClean="0"/>
              <a:t>25/09/2017</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650861A7-24C4-4A96-A6E4-7723E507C6F2}"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446BD9F-FBD5-4AB3-AB4D-357BF3DDFE1C}" type="datetimeFigureOut">
              <a:rPr lang="es-ES" smtClean="0"/>
              <a:t>25/09/2017</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650861A7-24C4-4A96-A6E4-7723E507C6F2}"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446BD9F-FBD5-4AB3-AB4D-357BF3DDFE1C}" type="datetimeFigureOut">
              <a:rPr lang="es-ES" smtClean="0"/>
              <a:t>25/09/2017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50861A7-24C4-4A96-A6E4-7723E507C6F2}"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446BD9F-FBD5-4AB3-AB4D-357BF3DDFE1C}" type="datetimeFigureOut">
              <a:rPr lang="es-ES" smtClean="0"/>
              <a:t>25/09/2017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50861A7-24C4-4A96-A6E4-7723E507C6F2}"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46BD9F-FBD5-4AB3-AB4D-357BF3DDFE1C}" type="datetimeFigureOut">
              <a:rPr lang="es-ES" smtClean="0"/>
              <a:t>25/09/2017</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0861A7-24C4-4A96-A6E4-7723E507C6F2}"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ocw.uv.es/ciencias-sociales-y-juridicas/inferencia/mats01.pdf" TargetMode="External"/><Relationship Id="rId1" Type="http://schemas.openxmlformats.org/officeDocument/2006/relationships/slideLayout" Target="../slideLayouts/slideLayout1.xml"/><Relationship Id="rId5" Type="http://schemas.openxmlformats.org/officeDocument/2006/relationships/image" Target="../media/image3.wmf"/><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ocw.uv.es/ciencias-sociales-y-juridicas/inferencia/mats03.pdf" TargetMode="Externa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3.vml"/></Relationships>
</file>

<file path=ppt/slides/_rels/slide13.xml.rels><?xml version="1.0" encoding="UTF-8" standalone="yes"?>
<Relationships xmlns="http://schemas.openxmlformats.org/package/2006/relationships"><Relationship Id="rId3" Type="http://schemas.openxmlformats.org/officeDocument/2006/relationships/hyperlink" Target="http://ocw.uv.es/ciencias-sociales-y-juridicas/inferencia/mats04.pdf" TargetMode="External"/><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oleObject" Target="../embeddings/oleObject6.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image" Target="../media/image14.png"/><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6.v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7.vml"/><Relationship Id="rId5" Type="http://schemas.openxmlformats.org/officeDocument/2006/relationships/image" Target="../media/image16.png"/><Relationship Id="rId4" Type="http://schemas.openxmlformats.org/officeDocument/2006/relationships/image" Target="../media/image15.png"/></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hyperlink" Target="http://www.uv.es/ceaces/scrips/tablas/iprop2.htm" TargetMode="External"/><Relationship Id="rId5" Type="http://schemas.openxmlformats.org/officeDocument/2006/relationships/hyperlink" Target="http://www.uv.es/ceaces/scrips/tablas/iprop1.htm" TargetMode="External"/><Relationship Id="rId4" Type="http://schemas.openxmlformats.org/officeDocument/2006/relationships/hyperlink" Target="http://www.uv.es/ceaces/scrips/tablas/tanormal.htm"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ocw.uv.es/ciencias-sociales-y-juridicas/inferencia/mats02.pdf"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371600" y="-285776"/>
            <a:ext cx="7772400" cy="1470025"/>
          </a:xfrm>
        </p:spPr>
        <p:txBody>
          <a:bodyPr>
            <a:normAutofit/>
          </a:bodyPr>
          <a:lstStyle/>
          <a:p>
            <a:r>
              <a:rPr lang="es-ES" sz="2400" dirty="0" smtClean="0"/>
              <a:t>Resumen convergencia y TCL  </a:t>
            </a:r>
            <a:r>
              <a:rPr lang="es-ES" sz="1400" dirty="0" smtClean="0">
                <a:hlinkClick r:id="rId2"/>
              </a:rPr>
              <a:t>(ir tema completo)</a:t>
            </a:r>
            <a:endParaRPr lang="es-ES" sz="1400" dirty="0"/>
          </a:p>
        </p:txBody>
      </p:sp>
      <p:sp>
        <p:nvSpPr>
          <p:cNvPr id="3" name="2 Subtítulo"/>
          <p:cNvSpPr>
            <a:spLocks noGrp="1"/>
          </p:cNvSpPr>
          <p:nvPr>
            <p:ph type="subTitle" idx="1"/>
          </p:nvPr>
        </p:nvSpPr>
        <p:spPr>
          <a:xfrm>
            <a:off x="357158" y="1000108"/>
            <a:ext cx="8072494" cy="5214974"/>
          </a:xfrm>
        </p:spPr>
        <p:txBody>
          <a:bodyPr>
            <a:normAutofit fontScale="85000" lnSpcReduction="20000"/>
          </a:bodyPr>
          <a:lstStyle/>
          <a:p>
            <a:pPr algn="l"/>
            <a:r>
              <a:rPr lang="es-ES" sz="2400" b="1" dirty="0">
                <a:solidFill>
                  <a:srgbClr val="C00000"/>
                </a:solidFill>
              </a:rPr>
              <a:t>Teorema de </a:t>
            </a:r>
            <a:r>
              <a:rPr lang="es-ES" sz="2400" b="1" dirty="0" err="1">
                <a:solidFill>
                  <a:srgbClr val="C00000"/>
                </a:solidFill>
              </a:rPr>
              <a:t>Moivre</a:t>
            </a:r>
            <a:endParaRPr lang="es-ES" sz="2400" dirty="0">
              <a:solidFill>
                <a:srgbClr val="C00000"/>
              </a:solidFill>
            </a:endParaRPr>
          </a:p>
          <a:p>
            <a:pPr algn="l"/>
            <a:r>
              <a:rPr lang="es-ES" sz="2400" dirty="0"/>
              <a:t>            </a:t>
            </a:r>
            <a:r>
              <a:rPr lang="es-ES" sz="2600" dirty="0"/>
              <a:t>Es el primer teorema central del límite , históricamente hablando(1756).</a:t>
            </a:r>
          </a:p>
          <a:p>
            <a:pPr algn="l"/>
            <a:r>
              <a:rPr lang="es-ES" sz="2600" dirty="0"/>
              <a:t>        Dada una sucesión de variables aleatorias  de manera que cada una de ellas tenga una distribución   </a:t>
            </a:r>
            <a:br>
              <a:rPr lang="es-ES" sz="2600" dirty="0"/>
            </a:br>
            <a:r>
              <a:rPr lang="es-ES" sz="2600" dirty="0"/>
              <a:t>                                                        </a:t>
            </a:r>
            <a:br>
              <a:rPr lang="es-ES" sz="2600" dirty="0"/>
            </a:br>
            <a:r>
              <a:rPr lang="es-ES" sz="2600" dirty="0"/>
              <a:t> donde  p=q=0,5  (</a:t>
            </a:r>
            <a:r>
              <a:rPr lang="es-ES" sz="2600" dirty="0" err="1"/>
              <a:t>Moivre</a:t>
            </a:r>
            <a:r>
              <a:rPr lang="es-ES" sz="2600" dirty="0"/>
              <a:t> introdujo la restricción p=q=0,5 , que no es necesaria tras la generalización del teorema por </a:t>
            </a:r>
            <a:r>
              <a:rPr lang="es-ES" sz="2600" dirty="0" err="1"/>
              <a:t>Laplace</a:t>
            </a:r>
            <a:r>
              <a:rPr lang="es-ES" sz="2600" dirty="0"/>
              <a:t>)</a:t>
            </a:r>
            <a:br>
              <a:rPr lang="es-ES" sz="2600" dirty="0"/>
            </a:br>
            <a:r>
              <a:rPr lang="es-ES" sz="2600" dirty="0"/>
              <a:t>se establece que la nueva variable sucesión </a:t>
            </a:r>
            <a:endParaRPr lang="es-ES" sz="2600" dirty="0" smtClean="0"/>
          </a:p>
          <a:p>
            <a:pPr algn="l"/>
            <a:endParaRPr lang="es-ES" sz="2600" dirty="0" smtClean="0"/>
          </a:p>
          <a:p>
            <a:pPr algn="l"/>
            <a:r>
              <a:rPr lang="es-ES" sz="2600" dirty="0" smtClean="0">
                <a:solidFill>
                  <a:schemeClr val="accent1">
                    <a:lumMod val="75000"/>
                  </a:schemeClr>
                </a:solidFill>
              </a:rPr>
              <a:t>Del </a:t>
            </a:r>
            <a:r>
              <a:rPr lang="es-ES" sz="2600" dirty="0">
                <a:solidFill>
                  <a:schemeClr val="accent1">
                    <a:lumMod val="75000"/>
                  </a:schemeClr>
                </a:solidFill>
              </a:rPr>
              <a:t>teorema de </a:t>
            </a:r>
            <a:r>
              <a:rPr lang="es-ES" sz="2600" dirty="0" err="1">
                <a:solidFill>
                  <a:schemeClr val="accent1">
                    <a:lumMod val="75000"/>
                  </a:schemeClr>
                </a:solidFill>
              </a:rPr>
              <a:t>Moivre-Laplace</a:t>
            </a:r>
            <a:r>
              <a:rPr lang="es-ES" sz="2600" dirty="0">
                <a:solidFill>
                  <a:schemeClr val="accent1">
                    <a:lumMod val="75000"/>
                  </a:schemeClr>
                </a:solidFill>
              </a:rPr>
              <a:t> se deduce fácilmente que una distribución </a:t>
            </a:r>
            <a:r>
              <a:rPr lang="es-ES" sz="2600" dirty="0" err="1">
                <a:solidFill>
                  <a:schemeClr val="accent1">
                    <a:lumMod val="75000"/>
                  </a:schemeClr>
                </a:solidFill>
              </a:rPr>
              <a:t>binomial</a:t>
            </a:r>
            <a:r>
              <a:rPr lang="es-ES" sz="2600" dirty="0">
                <a:solidFill>
                  <a:schemeClr val="accent1">
                    <a:lumMod val="75000"/>
                  </a:schemeClr>
                </a:solidFill>
              </a:rPr>
              <a:t> puede aproximarse a una distribución normal de media </a:t>
            </a:r>
            <a:r>
              <a:rPr lang="es-ES" sz="2600" dirty="0" err="1">
                <a:solidFill>
                  <a:schemeClr val="accent1">
                    <a:lumMod val="75000"/>
                  </a:schemeClr>
                </a:solidFill>
              </a:rPr>
              <a:t>n·p</a:t>
            </a:r>
            <a:r>
              <a:rPr lang="es-ES" sz="2600" dirty="0">
                <a:solidFill>
                  <a:schemeClr val="accent1">
                    <a:lumMod val="75000"/>
                  </a:schemeClr>
                </a:solidFill>
              </a:rPr>
              <a:t> </a:t>
            </a:r>
            <a:r>
              <a:rPr lang="es-ES" sz="2600" dirty="0" smtClean="0">
                <a:solidFill>
                  <a:schemeClr val="accent1">
                    <a:lumMod val="75000"/>
                  </a:schemeClr>
                </a:solidFill>
              </a:rPr>
              <a:t>y</a:t>
            </a:r>
          </a:p>
          <a:p>
            <a:pPr algn="l"/>
            <a:r>
              <a:rPr lang="es-ES" sz="2600" dirty="0" smtClean="0">
                <a:solidFill>
                  <a:schemeClr val="accent1">
                    <a:lumMod val="75000"/>
                  </a:schemeClr>
                </a:solidFill>
              </a:rPr>
              <a:t>desviación </a:t>
            </a:r>
            <a:r>
              <a:rPr lang="es-ES" sz="2600" dirty="0">
                <a:solidFill>
                  <a:schemeClr val="accent1">
                    <a:lumMod val="75000"/>
                  </a:schemeClr>
                </a:solidFill>
              </a:rPr>
              <a:t>típica   </a:t>
            </a:r>
            <a:r>
              <a:rPr lang="es-ES" sz="2600" dirty="0" smtClean="0">
                <a:solidFill>
                  <a:schemeClr val="accent1">
                    <a:lumMod val="75000"/>
                  </a:schemeClr>
                </a:solidFill>
              </a:rPr>
              <a:t>                   cuando n  </a:t>
            </a:r>
            <a:r>
              <a:rPr lang="es-ES" sz="2600" dirty="0">
                <a:solidFill>
                  <a:schemeClr val="accent1">
                    <a:lumMod val="75000"/>
                  </a:schemeClr>
                </a:solidFill>
              </a:rPr>
              <a:t>tienda a infinito</a:t>
            </a:r>
            <a:r>
              <a:rPr lang="es-ES" sz="2600" dirty="0" smtClean="0"/>
              <a:t>.</a:t>
            </a:r>
          </a:p>
          <a:p>
            <a:pPr algn="l"/>
            <a:endParaRPr lang="es-ES" sz="2600" dirty="0"/>
          </a:p>
          <a:p>
            <a:pPr algn="l"/>
            <a:r>
              <a:rPr lang="es-ES" sz="2600" dirty="0" smtClean="0"/>
              <a:t> </a:t>
            </a:r>
            <a:r>
              <a:rPr lang="es-ES" dirty="0" smtClean="0"/>
              <a:t/>
            </a:r>
            <a:br>
              <a:rPr lang="es-ES" dirty="0" smtClean="0"/>
            </a:br>
            <a:r>
              <a:rPr lang="es-ES" dirty="0" smtClean="0"/>
              <a:t>                                                            </a:t>
            </a:r>
          </a:p>
          <a:p>
            <a:endParaRPr lang="es-ES" dirty="0"/>
          </a:p>
        </p:txBody>
      </p:sp>
      <p:pic>
        <p:nvPicPr>
          <p:cNvPr id="4" name="3 Imagen" descr="MASTER -Ap.jpg"/>
          <p:cNvPicPr>
            <a:picLocks noChangeAspect="1"/>
          </p:cNvPicPr>
          <p:nvPr/>
        </p:nvPicPr>
        <p:blipFill>
          <a:blip r:embed="rId3" cstate="print"/>
          <a:stretch>
            <a:fillRect/>
          </a:stretch>
        </p:blipFill>
        <p:spPr>
          <a:xfrm>
            <a:off x="539552" y="188640"/>
            <a:ext cx="1440160" cy="432048"/>
          </a:xfrm>
          <a:prstGeom prst="rect">
            <a:avLst/>
          </a:prstGeom>
        </p:spPr>
      </p:pic>
      <p:pic>
        <p:nvPicPr>
          <p:cNvPr id="5" name="4 Imagen"/>
          <p:cNvPicPr/>
          <p:nvPr/>
        </p:nvPicPr>
        <p:blipFill>
          <a:blip r:embed="rId4"/>
          <a:srcRect/>
          <a:stretch>
            <a:fillRect/>
          </a:stretch>
        </p:blipFill>
        <p:spPr bwMode="auto">
          <a:xfrm>
            <a:off x="3643306" y="2214554"/>
            <a:ext cx="1428760" cy="357190"/>
          </a:xfrm>
          <a:prstGeom prst="rect">
            <a:avLst/>
          </a:prstGeom>
          <a:noFill/>
          <a:ln w="9525">
            <a:noFill/>
            <a:miter lim="800000"/>
            <a:headEnd/>
            <a:tailEnd/>
          </a:ln>
        </p:spPr>
      </p:pic>
      <p:pic>
        <p:nvPicPr>
          <p:cNvPr id="6" name="5 Imagen"/>
          <p:cNvPicPr/>
          <p:nvPr/>
        </p:nvPicPr>
        <p:blipFill>
          <a:blip r:embed="rId5"/>
          <a:srcRect/>
          <a:stretch>
            <a:fillRect/>
          </a:stretch>
        </p:blipFill>
        <p:spPr bwMode="auto">
          <a:xfrm>
            <a:off x="2571736" y="4786322"/>
            <a:ext cx="928694" cy="35719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srcRect/>
          <a:stretch>
            <a:fillRect/>
          </a:stretch>
        </p:blipFill>
        <p:spPr bwMode="auto">
          <a:xfrm>
            <a:off x="1433513" y="80963"/>
            <a:ext cx="6276975" cy="6696075"/>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714348" y="714356"/>
            <a:ext cx="7858180" cy="4524315"/>
          </a:xfrm>
          <a:prstGeom prst="rect">
            <a:avLst/>
          </a:prstGeom>
        </p:spPr>
        <p:txBody>
          <a:bodyPr wrap="square">
            <a:spAutoFit/>
          </a:bodyPr>
          <a:lstStyle/>
          <a:p>
            <a:r>
              <a:rPr lang="es-ES" dirty="0" smtClean="0"/>
              <a:t> </a:t>
            </a:r>
            <a:r>
              <a:rPr lang="es-ES" dirty="0" smtClean="0">
                <a:hlinkClick r:id="rId3"/>
              </a:rPr>
              <a:t>ir a tema completo</a:t>
            </a:r>
            <a:endParaRPr lang="es-ES" dirty="0" smtClean="0"/>
          </a:p>
          <a:p>
            <a:r>
              <a:rPr lang="es-ES" dirty="0" smtClean="0"/>
              <a:t> LA </a:t>
            </a:r>
            <a:r>
              <a:rPr lang="es-ES" dirty="0"/>
              <a:t>ESTIMACION , como proceso, consiste en que dada una población que siga una distribución de cierto tipo con función de probabilidad (de cuantía o de densidad)  dependiente de un parámetro o varios desconocido(s) " </a:t>
            </a:r>
            <a:r>
              <a:rPr lang="el-GR" dirty="0" smtClean="0"/>
              <a:t>ϴ</a:t>
            </a:r>
            <a:r>
              <a:rPr lang="es-ES" dirty="0" smtClean="0"/>
              <a:t> </a:t>
            </a:r>
            <a:r>
              <a:rPr lang="es-ES" dirty="0"/>
              <a:t>", aventurar en base a los datos </a:t>
            </a:r>
            <a:r>
              <a:rPr lang="es-ES" dirty="0" err="1"/>
              <a:t>muestrales</a:t>
            </a:r>
            <a:r>
              <a:rPr lang="es-ES" dirty="0"/>
              <a:t> el valor que toma o puede tomar el parámetro o parámetros . </a:t>
            </a:r>
            <a:endParaRPr lang="es-ES" dirty="0" smtClean="0"/>
          </a:p>
          <a:p>
            <a:endParaRPr lang="es-ES" dirty="0"/>
          </a:p>
          <a:p>
            <a:r>
              <a:rPr lang="es-ES" dirty="0"/>
              <a:t>UN ESTIMADOR  </a:t>
            </a:r>
            <a:r>
              <a:rPr lang="es-ES" dirty="0" smtClean="0"/>
              <a:t>           es </a:t>
            </a:r>
            <a:r>
              <a:rPr lang="es-ES" dirty="0"/>
              <a:t>una función de una muestra genérica x=[x </a:t>
            </a:r>
            <a:r>
              <a:rPr lang="es-ES" baseline="-25000" dirty="0"/>
              <a:t>1</a:t>
            </a:r>
            <a:r>
              <a:rPr lang="es-ES" dirty="0"/>
              <a:t>,x</a:t>
            </a:r>
            <a:r>
              <a:rPr lang="es-ES" baseline="-25000" dirty="0"/>
              <a:t>2</a:t>
            </a:r>
            <a:r>
              <a:rPr lang="es-ES" dirty="0"/>
              <a:t> , ,...,x </a:t>
            </a:r>
            <a:r>
              <a:rPr lang="es-ES" baseline="-25000" dirty="0"/>
              <a:t>n</a:t>
            </a:r>
            <a:r>
              <a:rPr lang="es-ES" dirty="0"/>
              <a:t> ], es decir , un estadístico que utilizaremos para estimar el valor del parámetro . Por tanto es una variable aleatoria y será necesario para la estimación conocer la distribución </a:t>
            </a:r>
            <a:r>
              <a:rPr lang="es-ES" dirty="0" err="1"/>
              <a:t>muestral</a:t>
            </a:r>
            <a:r>
              <a:rPr lang="es-ES" dirty="0"/>
              <a:t> del estimador. </a:t>
            </a:r>
            <a:endParaRPr lang="es-ES" dirty="0" smtClean="0"/>
          </a:p>
          <a:p>
            <a:endParaRPr lang="es-ES" dirty="0"/>
          </a:p>
          <a:p>
            <a:r>
              <a:rPr lang="es-ES" dirty="0"/>
              <a:t>UNA ESTIMACION </a:t>
            </a:r>
            <a:r>
              <a:rPr lang="es-ES" dirty="0" smtClean="0"/>
              <a:t>         será </a:t>
            </a:r>
            <a:r>
              <a:rPr lang="es-ES" dirty="0"/>
              <a:t>el valor concreto que tomará el estimador al aplicarlo a la muestra concreta obtenida y será ,por tanto ,la solución concreta de nuestro problema. (Cuando no haya lugar para la confusión designaremos al estimador, a veces, como   en vez de  ) </a:t>
            </a:r>
          </a:p>
          <a:p>
            <a:endParaRPr lang="es-ES" dirty="0"/>
          </a:p>
        </p:txBody>
      </p:sp>
      <p:graphicFrame>
        <p:nvGraphicFramePr>
          <p:cNvPr id="4" name="3 Objeto"/>
          <p:cNvGraphicFramePr>
            <a:graphicFrameLocks noChangeAspect="1"/>
          </p:cNvGraphicFramePr>
          <p:nvPr/>
        </p:nvGraphicFramePr>
        <p:xfrm>
          <a:off x="4089400" y="2819400"/>
          <a:ext cx="914400" cy="190500"/>
        </p:xfrm>
        <a:graphic>
          <a:graphicData uri="http://schemas.openxmlformats.org/presentationml/2006/ole">
            <p:oleObj spid="_x0000_s24578" name="Equation" r:id="rId4" imgW="914400" imgH="190080" progId="Equation.DSMT4">
              <p:embed/>
            </p:oleObj>
          </a:graphicData>
        </a:graphic>
      </p:graphicFrame>
      <p:graphicFrame>
        <p:nvGraphicFramePr>
          <p:cNvPr id="24579" name="Object 3"/>
          <p:cNvGraphicFramePr>
            <a:graphicFrameLocks noChangeAspect="1"/>
          </p:cNvGraphicFramePr>
          <p:nvPr/>
        </p:nvGraphicFramePr>
        <p:xfrm>
          <a:off x="2357422" y="2058659"/>
          <a:ext cx="428628" cy="325757"/>
        </p:xfrm>
        <a:graphic>
          <a:graphicData uri="http://schemas.openxmlformats.org/presentationml/2006/ole">
            <p:oleObj spid="_x0000_s24579" name="Equation" r:id="rId5" imgW="317160" imgH="241200" progId="Equation.DSMT4">
              <p:embed/>
            </p:oleObj>
          </a:graphicData>
        </a:graphic>
      </p:graphicFrame>
      <p:graphicFrame>
        <p:nvGraphicFramePr>
          <p:cNvPr id="24580" name="Object 4"/>
          <p:cNvGraphicFramePr>
            <a:graphicFrameLocks noChangeAspect="1"/>
          </p:cNvGraphicFramePr>
          <p:nvPr/>
        </p:nvGraphicFramePr>
        <p:xfrm>
          <a:off x="2643174" y="3429000"/>
          <a:ext cx="214314" cy="393702"/>
        </p:xfrm>
        <a:graphic>
          <a:graphicData uri="http://schemas.openxmlformats.org/presentationml/2006/ole">
            <p:oleObj spid="_x0000_s24580" name="Equation" r:id="rId6" imgW="126720" imgH="215640" progId="Equation.DSMT4">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642910" y="394692"/>
            <a:ext cx="7858180" cy="6463308"/>
          </a:xfrm>
          <a:prstGeom prst="rect">
            <a:avLst/>
          </a:prstGeom>
        </p:spPr>
        <p:txBody>
          <a:bodyPr wrap="square">
            <a:spAutoFit/>
          </a:bodyPr>
          <a:lstStyle/>
          <a:p>
            <a:r>
              <a:rPr lang="es-ES" b="1" dirty="0"/>
              <a:t>Métodos de Estimación</a:t>
            </a:r>
            <a:r>
              <a:rPr lang="es-ES" dirty="0"/>
              <a:t> </a:t>
            </a:r>
          </a:p>
          <a:p>
            <a:r>
              <a:rPr lang="es-ES" b="1" dirty="0"/>
              <a:t>MÉTODO POR ANALOGÍA.</a:t>
            </a:r>
            <a:r>
              <a:rPr lang="es-ES" dirty="0"/>
              <a:t> Consiste en aplicar la misma expresión formal del parámetro poblacional a la muestra , generalmente , estos estimadores son de cómoda operatividad , pero en ocasiones presentan sesgos y no resultan eficientes . Son recomendables , para muestras de tamaño grande al cumplir por ello propiedades asintóticas de consistencia.</a:t>
            </a:r>
          </a:p>
          <a:p>
            <a:r>
              <a:rPr lang="es-ES" b="1" dirty="0"/>
              <a:t>METODO DE LOS MOMENTOS</a:t>
            </a:r>
            <a:r>
              <a:rPr lang="es-ES" dirty="0"/>
              <a:t>. Consiste en tomar como estimadores de los momentos de la población a los momentos de la muestra . Podríamos decir que es un caso particular del método de analogía. En términos operativos consiste en resolver el sistema de equivalencias entre unos adecuados momentos empíricos(</a:t>
            </a:r>
            <a:r>
              <a:rPr lang="es-ES" dirty="0" err="1"/>
              <a:t>muestrales</a:t>
            </a:r>
            <a:r>
              <a:rPr lang="es-ES" dirty="0"/>
              <a:t>) y teóricos(poblacionales</a:t>
            </a:r>
            <a:r>
              <a:rPr lang="es-ES" dirty="0" smtClean="0"/>
              <a:t>).</a:t>
            </a:r>
          </a:p>
          <a:p>
            <a:r>
              <a:rPr lang="es-ES" b="1" dirty="0"/>
              <a:t>ESTIMADORES MAXIMO-VEROSIMILES</a:t>
            </a:r>
            <a:r>
              <a:rPr lang="es-ES" dirty="0"/>
              <a:t>. La verosimilitud consiste en otorgar a un estimador/estimación una determinada "credibilidad" una mayor apariencia de ser el cierto valor(estimación) o el cierto camino para conseguirlo(estimador).</a:t>
            </a:r>
          </a:p>
          <a:p>
            <a:r>
              <a:rPr lang="es-ES" dirty="0"/>
              <a:t>En términos probabilísticos podríamos hablar de que la verosimilitud es la probabilidad de que ocurra o se dé una determinada muestra si es cierta la estimación que hemos efectuado o el estimador que hemos planteado.</a:t>
            </a:r>
          </a:p>
          <a:p>
            <a:r>
              <a:rPr lang="es-ES" dirty="0"/>
              <a:t>Evidentemente , la máxima verosimilitud , será aquel estimador o estimación que nos arroja mayor credibilidad .En situación formal tendríamos :</a:t>
            </a:r>
          </a:p>
          <a:p>
            <a:r>
              <a:rPr lang="es-ES" dirty="0"/>
              <a:t>Un estimador máximo-verosímil es el que se obtiene maximizando la función de verosimilitud (</a:t>
            </a:r>
            <a:r>
              <a:rPr lang="es-ES" dirty="0" err="1"/>
              <a:t>likelihood</a:t>
            </a:r>
            <a:r>
              <a:rPr lang="es-ES" dirty="0"/>
              <a:t>) de la muestra</a:t>
            </a:r>
          </a:p>
          <a:p>
            <a:endParaRPr lang="es-ES" dirty="0"/>
          </a:p>
          <a:p>
            <a:endParaRPr lang="es-ES" dirty="0"/>
          </a:p>
        </p:txBody>
      </p:sp>
      <p:graphicFrame>
        <p:nvGraphicFramePr>
          <p:cNvPr id="4" name="3 Objeto"/>
          <p:cNvGraphicFramePr>
            <a:graphicFrameLocks noChangeAspect="1"/>
          </p:cNvGraphicFramePr>
          <p:nvPr/>
        </p:nvGraphicFramePr>
        <p:xfrm>
          <a:off x="4089400" y="2819400"/>
          <a:ext cx="914400" cy="190500"/>
        </p:xfrm>
        <a:graphic>
          <a:graphicData uri="http://schemas.openxmlformats.org/presentationml/2006/ole">
            <p:oleObj spid="_x0000_s25602" name="Equation" r:id="rId3" imgW="914400" imgH="190080" progId="Equation.DSMT4">
              <p:embed/>
            </p:oleObj>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642910" y="394692"/>
            <a:ext cx="7858180" cy="6463308"/>
          </a:xfrm>
          <a:prstGeom prst="rect">
            <a:avLst/>
          </a:prstGeom>
        </p:spPr>
        <p:txBody>
          <a:bodyPr wrap="square">
            <a:spAutoFit/>
          </a:bodyPr>
          <a:lstStyle/>
          <a:p>
            <a:r>
              <a:rPr lang="es-ES" dirty="0" smtClean="0"/>
              <a:t>Estimación por intervalo </a:t>
            </a:r>
            <a:r>
              <a:rPr lang="es-ES" dirty="0" smtClean="0">
                <a:hlinkClick r:id="rId3"/>
              </a:rPr>
              <a:t>( ir a tema completo</a:t>
            </a:r>
            <a:r>
              <a:rPr lang="es-ES" dirty="0" smtClean="0"/>
              <a:t>)</a:t>
            </a:r>
          </a:p>
          <a:p>
            <a:r>
              <a:rPr lang="es-ES" dirty="0"/>
              <a:t>La "estimación por intervalo" consiste en determinar un par de valores a y b , tales que constituidos en intervalo [a ,b] ; y para una probabilidad </a:t>
            </a:r>
            <a:r>
              <a:rPr lang="es-ES" dirty="0" smtClean="0"/>
              <a:t>1-</a:t>
            </a:r>
            <a:r>
              <a:rPr lang="es-ES" dirty="0" smtClean="0">
                <a:sym typeface="Symbol"/>
              </a:rPr>
              <a:t></a:t>
            </a:r>
            <a:r>
              <a:rPr lang="es-ES" dirty="0" smtClean="0"/>
              <a:t> </a:t>
            </a:r>
            <a:r>
              <a:rPr lang="es-ES" dirty="0"/>
              <a:t>prefijada (nivel de confianza) se verifique en relación al parámetro q a estimar se cumpla :</a:t>
            </a:r>
          </a:p>
          <a:p>
            <a:r>
              <a:rPr lang="es-ES" dirty="0"/>
              <a:t>                          </a:t>
            </a:r>
            <a:r>
              <a:rPr lang="es-ES" dirty="0" smtClean="0"/>
              <a:t>           ó </a:t>
            </a:r>
            <a:r>
              <a:rPr lang="es-ES" dirty="0"/>
              <a:t>en otros términos        </a:t>
            </a:r>
          </a:p>
          <a:p>
            <a:endParaRPr lang="es-ES" dirty="0" smtClean="0"/>
          </a:p>
          <a:p>
            <a:r>
              <a:rPr lang="es-ES" dirty="0" smtClean="0"/>
              <a:t>Podemos </a:t>
            </a:r>
            <a:r>
              <a:rPr lang="es-ES" dirty="0"/>
              <a:t>considerar el </a:t>
            </a:r>
            <a:r>
              <a:rPr lang="es-ES" b="1" i="1" dirty="0"/>
              <a:t>nivel de confianza</a:t>
            </a:r>
            <a:r>
              <a:rPr lang="es-ES" dirty="0"/>
              <a:t> (1-a ) que hemos prefijado para la expresión anterior como la probabilidad que existe (antes de tomar la muestra) de que el intervalo a construir a partir de la muestra incluya el verdadero valor del parámetro a estimar .Refleja la "confianza" en la "construcción" del intervalo y de que éste tras concretar la muestra contendrá el valor a estimar. De ahí que en términos numéricos dicho nivel o probabilidad haya de tomar un valor alto (0.9,0.95,0.99). </a:t>
            </a:r>
          </a:p>
          <a:p>
            <a:r>
              <a:rPr lang="es-ES" dirty="0"/>
              <a:t>Evidentemente el complementario al nivel de confianza ; es decir </a:t>
            </a:r>
            <a:r>
              <a:rPr lang="es-ES" dirty="0" smtClean="0">
                <a:sym typeface="Symbol"/>
              </a:rPr>
              <a:t></a:t>
            </a:r>
            <a:r>
              <a:rPr lang="es-ES" dirty="0" smtClean="0"/>
              <a:t> </a:t>
            </a:r>
            <a:r>
              <a:rPr lang="es-ES" dirty="0"/>
              <a:t>, nivel de </a:t>
            </a:r>
            <a:r>
              <a:rPr lang="es-ES" b="1" i="1" dirty="0"/>
              <a:t>significación</a:t>
            </a:r>
            <a:r>
              <a:rPr lang="es-ES" dirty="0"/>
              <a:t> supondrá las probabilidades de cometer el error de no dar por incluido el verdadero valor del parámetro a estimar en un intervalo en el que realmente si está. De ahí y dado que se trata de un error posible a cometer, su cuantificación en términos de probabilidad sea muy pequeña (0.1,0.05,0.005,..).</a:t>
            </a:r>
          </a:p>
          <a:p>
            <a:r>
              <a:rPr lang="es-ES" dirty="0"/>
              <a:t>En relación a lo anterior .Obviamente ,cuanto mayor sea el nivel de confianza prefijado la amplitud del intervalo de estimación será también mayor y por tanto la estimación será menos </a:t>
            </a:r>
            <a:r>
              <a:rPr lang="es-ES" b="1" i="1" dirty="0"/>
              <a:t>precisa</a:t>
            </a:r>
            <a:r>
              <a:rPr lang="es-ES" dirty="0"/>
              <a:t>. </a:t>
            </a:r>
          </a:p>
          <a:p>
            <a:endParaRPr lang="es-ES" dirty="0"/>
          </a:p>
          <a:p>
            <a:endParaRPr lang="es-ES" dirty="0"/>
          </a:p>
        </p:txBody>
      </p:sp>
      <p:graphicFrame>
        <p:nvGraphicFramePr>
          <p:cNvPr id="4" name="3 Objeto"/>
          <p:cNvGraphicFramePr>
            <a:graphicFrameLocks noChangeAspect="1"/>
          </p:cNvGraphicFramePr>
          <p:nvPr/>
        </p:nvGraphicFramePr>
        <p:xfrm>
          <a:off x="4089400" y="2819400"/>
          <a:ext cx="914400" cy="190500"/>
        </p:xfrm>
        <a:graphic>
          <a:graphicData uri="http://schemas.openxmlformats.org/presentationml/2006/ole">
            <p:oleObj spid="_x0000_s26626" name="Equation" r:id="rId4" imgW="914400" imgH="190080" progId="Equation.DSMT4">
              <p:embed/>
            </p:oleObj>
          </a:graphicData>
        </a:graphic>
      </p:graphicFrame>
      <p:pic>
        <p:nvPicPr>
          <p:cNvPr id="5" name="4 Imagen"/>
          <p:cNvPicPr/>
          <p:nvPr/>
        </p:nvPicPr>
        <p:blipFill>
          <a:blip r:embed="rId5" cstate="print"/>
          <a:srcRect/>
          <a:stretch>
            <a:fillRect/>
          </a:stretch>
        </p:blipFill>
        <p:spPr bwMode="auto">
          <a:xfrm>
            <a:off x="785786" y="1571612"/>
            <a:ext cx="1428760" cy="571504"/>
          </a:xfrm>
          <a:prstGeom prst="rect">
            <a:avLst/>
          </a:prstGeom>
          <a:noFill/>
          <a:ln w="9525">
            <a:noFill/>
            <a:miter lim="800000"/>
            <a:headEnd/>
            <a:tailEnd/>
          </a:ln>
        </p:spPr>
      </p:pic>
      <p:pic>
        <p:nvPicPr>
          <p:cNvPr id="6" name="5 Imagen"/>
          <p:cNvPicPr/>
          <p:nvPr/>
        </p:nvPicPr>
        <p:blipFill>
          <a:blip r:embed="rId6" cstate="print"/>
          <a:srcRect/>
          <a:stretch>
            <a:fillRect/>
          </a:stretch>
        </p:blipFill>
        <p:spPr bwMode="auto">
          <a:xfrm>
            <a:off x="5143504" y="1714488"/>
            <a:ext cx="1714512" cy="35719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642910" y="394692"/>
            <a:ext cx="7858180" cy="646331"/>
          </a:xfrm>
          <a:prstGeom prst="rect">
            <a:avLst/>
          </a:prstGeom>
        </p:spPr>
        <p:txBody>
          <a:bodyPr wrap="square">
            <a:spAutoFit/>
          </a:bodyPr>
          <a:lstStyle/>
          <a:p>
            <a:endParaRPr lang="es-ES" dirty="0"/>
          </a:p>
          <a:p>
            <a:endParaRPr lang="es-ES" dirty="0"/>
          </a:p>
        </p:txBody>
      </p:sp>
      <p:graphicFrame>
        <p:nvGraphicFramePr>
          <p:cNvPr id="4" name="3 Objeto"/>
          <p:cNvGraphicFramePr>
            <a:graphicFrameLocks noChangeAspect="1"/>
          </p:cNvGraphicFramePr>
          <p:nvPr/>
        </p:nvGraphicFramePr>
        <p:xfrm>
          <a:off x="4089400" y="2819400"/>
          <a:ext cx="914400" cy="190500"/>
        </p:xfrm>
        <a:graphic>
          <a:graphicData uri="http://schemas.openxmlformats.org/presentationml/2006/ole">
            <p:oleObj spid="_x0000_s27650" name="Equation" r:id="rId3" imgW="914400" imgH="190080" progId="Equation.DSMT4">
              <p:embed/>
            </p:oleObj>
          </a:graphicData>
        </a:graphic>
      </p:graphicFrame>
      <p:sp>
        <p:nvSpPr>
          <p:cNvPr id="27651" name="Rectangle 3"/>
          <p:cNvSpPr>
            <a:spLocks noChangeArrowheads="1"/>
          </p:cNvSpPr>
          <p:nvPr/>
        </p:nvSpPr>
        <p:spPr bwMode="auto">
          <a:xfrm>
            <a:off x="1214414" y="500042"/>
            <a:ext cx="7431843" cy="49244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dirty="0" smtClean="0">
                <a:ln>
                  <a:noFill/>
                </a:ln>
                <a:solidFill>
                  <a:srgbClr val="C00000"/>
                </a:solidFill>
                <a:effectLst/>
                <a:latin typeface="Arial" pitchFamily="34" charset="0"/>
                <a:ea typeface="Times New Roman" pitchFamily="18" charset="0"/>
                <a:cs typeface="Arial" pitchFamily="34" charset="0"/>
              </a:rPr>
              <a:t>Intervalo de confianza para la media de una población normal con varianza conocida</a:t>
            </a:r>
            <a:r>
              <a:rPr kumimoji="0" lang="es-E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7" name="6 Imagen"/>
          <p:cNvPicPr>
            <a:picLocks noChangeAspect="1"/>
          </p:cNvPicPr>
          <p:nvPr/>
        </p:nvPicPr>
        <p:blipFill>
          <a:blip r:embed="rId4" cstate="print"/>
          <a:srcRect/>
          <a:stretch>
            <a:fillRect/>
          </a:stretch>
        </p:blipFill>
        <p:spPr bwMode="auto">
          <a:xfrm>
            <a:off x="1285852" y="1428736"/>
            <a:ext cx="4500594" cy="777081"/>
          </a:xfrm>
          <a:prstGeom prst="rect">
            <a:avLst/>
          </a:prstGeom>
          <a:noFill/>
          <a:ln w="9525">
            <a:noFill/>
            <a:miter lim="800000"/>
            <a:headEnd/>
            <a:tailEnd/>
          </a:ln>
        </p:spPr>
      </p:pic>
      <p:pic>
        <p:nvPicPr>
          <p:cNvPr id="8" name="7 Imagen"/>
          <p:cNvPicPr>
            <a:picLocks noChangeAspect="1"/>
          </p:cNvPicPr>
          <p:nvPr/>
        </p:nvPicPr>
        <p:blipFill>
          <a:blip r:embed="rId5" cstate="print"/>
          <a:srcRect/>
          <a:stretch>
            <a:fillRect/>
          </a:stretch>
        </p:blipFill>
        <p:spPr bwMode="auto">
          <a:xfrm>
            <a:off x="1571604" y="2643182"/>
            <a:ext cx="4714908" cy="811013"/>
          </a:xfrm>
          <a:prstGeom prst="rect">
            <a:avLst/>
          </a:prstGeom>
          <a:noFill/>
          <a:ln w="9525">
            <a:noFill/>
            <a:miter lim="800000"/>
            <a:headEnd/>
            <a:tailEnd/>
          </a:ln>
        </p:spPr>
      </p:pic>
      <p:sp>
        <p:nvSpPr>
          <p:cNvPr id="9" name="8 Rectángulo"/>
          <p:cNvSpPr/>
          <p:nvPr/>
        </p:nvSpPr>
        <p:spPr>
          <a:xfrm>
            <a:off x="785786" y="3714752"/>
            <a:ext cx="7143800" cy="1477328"/>
          </a:xfrm>
          <a:prstGeom prst="rect">
            <a:avLst/>
          </a:prstGeom>
        </p:spPr>
        <p:txBody>
          <a:bodyPr wrap="square">
            <a:spAutoFit/>
          </a:bodyPr>
          <a:lstStyle/>
          <a:p>
            <a:r>
              <a:rPr lang="es-ES" dirty="0" smtClean="0"/>
              <a:t>Ejemplo: En </a:t>
            </a:r>
            <a:r>
              <a:rPr lang="es-ES" dirty="0"/>
              <a:t>población cuya distribución se desconoce se obtiene una muestra (</a:t>
            </a:r>
            <a:r>
              <a:rPr lang="es-ES" dirty="0" err="1"/>
              <a:t>m.a.s.</a:t>
            </a:r>
            <a:r>
              <a:rPr lang="es-ES" dirty="0"/>
              <a:t>) de 2000 valores de la que resulta una media de 225 y una desviación típica de 10 . Suponiendo que la varianza </a:t>
            </a:r>
            <a:r>
              <a:rPr lang="es-ES" dirty="0" err="1"/>
              <a:t>muestral</a:t>
            </a:r>
            <a:r>
              <a:rPr lang="es-ES" dirty="0"/>
              <a:t> coincide con la poblacional , estimar un intervalo para la media de la población con un nivel de confianza del 95</a:t>
            </a:r>
            <a:r>
              <a:rPr lang="es-ES" dirty="0" smtClean="0"/>
              <a:t>%. Suponiendo que es normal</a:t>
            </a:r>
            <a:endParaRPr lang="es-E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642910" y="394692"/>
            <a:ext cx="7858180" cy="2031325"/>
          </a:xfrm>
          <a:prstGeom prst="rect">
            <a:avLst/>
          </a:prstGeom>
        </p:spPr>
        <p:txBody>
          <a:bodyPr wrap="square">
            <a:spAutoFit/>
          </a:bodyPr>
          <a:lstStyle/>
          <a:p>
            <a:r>
              <a:rPr lang="es-ES" dirty="0"/>
              <a:t>Tendríamos 1-a =0.95 luego a =0.05 ; S=10=s  (muestra grande n&gt;30); n=2000 ;</a:t>
            </a:r>
            <a:br>
              <a:rPr lang="es-ES" dirty="0"/>
            </a:br>
            <a:r>
              <a:rPr lang="es-ES" dirty="0"/>
              <a:t>             ; población normal.</a:t>
            </a:r>
          </a:p>
          <a:p>
            <a:r>
              <a:rPr lang="es-ES" dirty="0"/>
              <a:t>Aplicando el intervalo anterior :        </a:t>
            </a:r>
          </a:p>
          <a:p>
            <a:r>
              <a:rPr lang="es-ES" dirty="0"/>
              <a:t>                                                   </a:t>
            </a:r>
            <a:br>
              <a:rPr lang="es-ES" dirty="0"/>
            </a:br>
            <a:r>
              <a:rPr lang="es-ES" dirty="0"/>
              <a:t> el resultado sería : µ </a:t>
            </a:r>
            <a:r>
              <a:rPr lang="es-ES" dirty="0" smtClean="0">
                <a:sym typeface="Symbol"/>
              </a:rPr>
              <a:t></a:t>
            </a:r>
            <a:r>
              <a:rPr lang="es-ES" dirty="0" smtClean="0"/>
              <a:t> </a:t>
            </a:r>
            <a:r>
              <a:rPr lang="es-ES" dirty="0"/>
              <a:t>[224'56 , 225'44]   con el 95 % de confianza. </a:t>
            </a:r>
          </a:p>
          <a:p>
            <a:endParaRPr lang="es-ES" dirty="0"/>
          </a:p>
          <a:p>
            <a:endParaRPr lang="es-ES" dirty="0"/>
          </a:p>
        </p:txBody>
      </p:sp>
      <p:graphicFrame>
        <p:nvGraphicFramePr>
          <p:cNvPr id="4" name="3 Objeto"/>
          <p:cNvGraphicFramePr>
            <a:graphicFrameLocks noChangeAspect="1"/>
          </p:cNvGraphicFramePr>
          <p:nvPr/>
        </p:nvGraphicFramePr>
        <p:xfrm>
          <a:off x="4089400" y="2819400"/>
          <a:ext cx="914400" cy="190500"/>
        </p:xfrm>
        <a:graphic>
          <a:graphicData uri="http://schemas.openxmlformats.org/presentationml/2006/ole">
            <p:oleObj spid="_x0000_s30722" name="Equation" r:id="rId3" imgW="914400" imgH="190080" progId="Equation.DSMT4">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642910" y="394692"/>
            <a:ext cx="7858180" cy="1200329"/>
          </a:xfrm>
          <a:prstGeom prst="rect">
            <a:avLst/>
          </a:prstGeom>
        </p:spPr>
        <p:txBody>
          <a:bodyPr wrap="square">
            <a:spAutoFit/>
          </a:bodyPr>
          <a:lstStyle/>
          <a:p>
            <a:r>
              <a:rPr lang="es-ES" b="1" dirty="0"/>
              <a:t>Intervalo de Confianza para la proporción de una </a:t>
            </a:r>
            <a:r>
              <a:rPr lang="es-ES" b="1" dirty="0" smtClean="0"/>
              <a:t>característica</a:t>
            </a:r>
          </a:p>
          <a:p>
            <a:endParaRPr lang="es-ES" b="1" dirty="0"/>
          </a:p>
          <a:p>
            <a:endParaRPr lang="es-ES" dirty="0"/>
          </a:p>
          <a:p>
            <a:endParaRPr lang="es-ES" dirty="0"/>
          </a:p>
        </p:txBody>
      </p:sp>
      <p:graphicFrame>
        <p:nvGraphicFramePr>
          <p:cNvPr id="4" name="3 Objeto"/>
          <p:cNvGraphicFramePr>
            <a:graphicFrameLocks noChangeAspect="1"/>
          </p:cNvGraphicFramePr>
          <p:nvPr/>
        </p:nvGraphicFramePr>
        <p:xfrm>
          <a:off x="4089400" y="2819400"/>
          <a:ext cx="914400" cy="190500"/>
        </p:xfrm>
        <a:graphic>
          <a:graphicData uri="http://schemas.openxmlformats.org/presentationml/2006/ole">
            <p:oleObj spid="_x0000_s31746" name="Equation" r:id="rId3" imgW="914400" imgH="190080" progId="Equation.DSMT4">
              <p:embed/>
            </p:oleObj>
          </a:graphicData>
        </a:graphic>
      </p:graphicFrame>
      <p:pic>
        <p:nvPicPr>
          <p:cNvPr id="5" name="4 Imagen"/>
          <p:cNvPicPr/>
          <p:nvPr/>
        </p:nvPicPr>
        <p:blipFill>
          <a:blip r:embed="rId4" cstate="print"/>
          <a:srcRect/>
          <a:stretch>
            <a:fillRect/>
          </a:stretch>
        </p:blipFill>
        <p:spPr bwMode="auto">
          <a:xfrm>
            <a:off x="2000232" y="1000108"/>
            <a:ext cx="2814955" cy="516890"/>
          </a:xfrm>
          <a:prstGeom prst="rect">
            <a:avLst/>
          </a:prstGeom>
          <a:noFill/>
          <a:ln w="9525">
            <a:noFill/>
            <a:miter lim="800000"/>
            <a:headEnd/>
            <a:tailEnd/>
          </a:ln>
        </p:spPr>
      </p:pic>
      <p:pic>
        <p:nvPicPr>
          <p:cNvPr id="6" name="5 Imagen"/>
          <p:cNvPicPr/>
          <p:nvPr/>
        </p:nvPicPr>
        <p:blipFill>
          <a:blip r:embed="rId5" cstate="print"/>
          <a:srcRect/>
          <a:stretch>
            <a:fillRect/>
          </a:stretch>
        </p:blipFill>
        <p:spPr bwMode="auto">
          <a:xfrm>
            <a:off x="1500166" y="1857364"/>
            <a:ext cx="3888105" cy="516890"/>
          </a:xfrm>
          <a:prstGeom prst="rect">
            <a:avLst/>
          </a:prstGeom>
          <a:noFill/>
          <a:ln w="9525">
            <a:noFill/>
            <a:miter lim="800000"/>
            <a:headEnd/>
            <a:tailEnd/>
          </a:ln>
        </p:spPr>
      </p:pic>
      <p:sp>
        <p:nvSpPr>
          <p:cNvPr id="7" name="6 Rectángulo"/>
          <p:cNvSpPr/>
          <p:nvPr/>
        </p:nvSpPr>
        <p:spPr>
          <a:xfrm>
            <a:off x="714348" y="2928934"/>
            <a:ext cx="7358114" cy="1477328"/>
          </a:xfrm>
          <a:prstGeom prst="rect">
            <a:avLst/>
          </a:prstGeom>
        </p:spPr>
        <p:txBody>
          <a:bodyPr wrap="square">
            <a:spAutoFit/>
          </a:bodyPr>
          <a:lstStyle/>
          <a:p>
            <a:r>
              <a:rPr lang="es-ES" b="1" i="1" dirty="0" smtClean="0"/>
              <a:t> </a:t>
            </a:r>
            <a:endParaRPr lang="es-ES" dirty="0"/>
          </a:p>
          <a:p>
            <a:r>
              <a:rPr lang="es-ES" dirty="0" smtClean="0"/>
              <a:t>Ejemplo .En </a:t>
            </a:r>
            <a:r>
              <a:rPr lang="es-ES" dirty="0"/>
              <a:t>una investigación comercial se muestrea a 100 individuos resultando que 25 de ellos han comprado nuestro producto .Dar un intervalo para la proporción de penetración en el mercado con una probabilidad (nivel de confianza) del 95 %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Objeto"/>
          <p:cNvGraphicFramePr>
            <a:graphicFrameLocks noChangeAspect="1"/>
          </p:cNvGraphicFramePr>
          <p:nvPr/>
        </p:nvGraphicFramePr>
        <p:xfrm>
          <a:off x="4089400" y="2819400"/>
          <a:ext cx="914400" cy="190500"/>
        </p:xfrm>
        <a:graphic>
          <a:graphicData uri="http://schemas.openxmlformats.org/presentationml/2006/ole">
            <p:oleObj spid="_x0000_s32770" name="Equation" r:id="rId3" imgW="914400" imgH="190080" progId="Equation.DSMT4">
              <p:embed/>
            </p:oleObj>
          </a:graphicData>
        </a:graphic>
      </p:graphicFrame>
      <p:sp>
        <p:nvSpPr>
          <p:cNvPr id="7" name="6 Rectángulo"/>
          <p:cNvSpPr/>
          <p:nvPr/>
        </p:nvSpPr>
        <p:spPr>
          <a:xfrm>
            <a:off x="285720" y="857232"/>
            <a:ext cx="8143932" cy="4247317"/>
          </a:xfrm>
          <a:prstGeom prst="rect">
            <a:avLst/>
          </a:prstGeom>
        </p:spPr>
        <p:txBody>
          <a:bodyPr wrap="square">
            <a:spAutoFit/>
          </a:bodyPr>
          <a:lstStyle/>
          <a:p>
            <a:r>
              <a:rPr lang="es-ES" b="1" i="1" dirty="0" smtClean="0"/>
              <a:t> </a:t>
            </a:r>
            <a:r>
              <a:rPr lang="es-ES" dirty="0"/>
              <a:t>donde el valor de    según tabla N[0,1]  </a:t>
            </a:r>
            <a:r>
              <a:rPr lang="es-ES" u="sng" dirty="0">
                <a:hlinkClick r:id="rId4"/>
              </a:rPr>
              <a:t>(ir a tabla de la normal)</a:t>
            </a:r>
            <a:r>
              <a:rPr lang="es-ES" dirty="0"/>
              <a:t>  y    0.95 de confianza.</a:t>
            </a:r>
          </a:p>
          <a:p>
            <a:r>
              <a:rPr lang="es-ES" dirty="0"/>
              <a:t>Desconocemos la proporción poblacional p ; dos opciones </a:t>
            </a:r>
          </a:p>
          <a:p>
            <a:pPr lvl="0"/>
            <a:r>
              <a:rPr lang="es-ES" dirty="0"/>
              <a:t>p=  dado que la muestra es grande ; que aplicada en el intervalo daría que : la proporción de penetración en el mercado está entre el 16'51 % y el 33'48 % con una confianza del 95 % </a:t>
            </a:r>
            <a:r>
              <a:rPr lang="es-ES" u="sng" dirty="0">
                <a:hlinkClick r:id="rId5"/>
              </a:rPr>
              <a:t>(ir a script de realización)</a:t>
            </a:r>
            <a:endParaRPr lang="es-ES" dirty="0"/>
          </a:p>
          <a:p>
            <a:pPr lvl="0"/>
            <a:r>
              <a:rPr lang="es-ES" dirty="0"/>
              <a:t>p=q=0.5 poniéndonos en el caso de varianza máxima ; en el caso por tanto más desfavorable. En este caso la proporción de penetración en el mercado estaría entre el 15.2% y el 34.8 con una confianza del 95% ; como se puede apreciar el intervalo tiene más holgura que el realizado por el método anterior. </a:t>
            </a:r>
            <a:r>
              <a:rPr lang="es-ES" u="sng" dirty="0">
                <a:hlinkClick r:id="rId6"/>
              </a:rPr>
              <a:t>(ir a script de realización</a:t>
            </a:r>
            <a:r>
              <a:rPr lang="es-ES" u="sng" dirty="0" smtClean="0">
                <a:hlinkClick r:id="rId6"/>
              </a:rPr>
              <a:t>)</a:t>
            </a:r>
            <a:endParaRPr lang="es-ES" u="sng" dirty="0" smtClean="0"/>
          </a:p>
          <a:p>
            <a:pPr lvl="0"/>
            <a:endParaRPr lang="es-ES" u="sng" dirty="0"/>
          </a:p>
          <a:p>
            <a:pPr lvl="0"/>
            <a:r>
              <a:rPr lang="es-ES" u="sng" dirty="0" smtClean="0"/>
              <a:t>Ir a tema entero </a:t>
            </a:r>
          </a:p>
          <a:p>
            <a:pPr lvl="0"/>
            <a:endParaRPr lang="es-ES" u="sng" dirty="0"/>
          </a:p>
          <a:p>
            <a:pPr lvl="0"/>
            <a:endParaRPr lang="es-ES" u="sng" dirty="0" smtClean="0"/>
          </a:p>
          <a:p>
            <a:pPr lvl="0"/>
            <a:endParaRPr lang="es-ES" dirty="0"/>
          </a:p>
          <a:p>
            <a:endParaRPr lang="es-E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500042"/>
            <a:ext cx="8186766" cy="5626121"/>
          </a:xfrm>
        </p:spPr>
        <p:txBody>
          <a:bodyPr>
            <a:normAutofit/>
          </a:bodyPr>
          <a:lstStyle/>
          <a:p>
            <a:pPr>
              <a:buNone/>
            </a:pPr>
            <a:r>
              <a:rPr lang="es-ES" sz="2000" b="1" dirty="0" smtClean="0"/>
              <a:t>      </a:t>
            </a:r>
          </a:p>
          <a:p>
            <a:pPr>
              <a:buNone/>
            </a:pPr>
            <a:endParaRPr lang="es-ES" sz="2000" b="1" dirty="0"/>
          </a:p>
          <a:p>
            <a:pPr>
              <a:buNone/>
            </a:pPr>
            <a:r>
              <a:rPr lang="es-ES" sz="2000" b="1" dirty="0" smtClean="0"/>
              <a:t>La </a:t>
            </a:r>
            <a:r>
              <a:rPr lang="es-ES" sz="2000" b="1" dirty="0"/>
              <a:t>probabilidad de fabricar una pieza defectuosa y rechazable  por el cliente es 0,005 .  Un lote de  500 piezas es aceptable cuando  ninguna pieza  es defectuosa . En estas condiciones , </a:t>
            </a:r>
            <a:r>
              <a:rPr lang="es-ES" sz="2000" b="1" dirty="0" smtClean="0"/>
              <a:t>calcular la probabilidad de que el lote sea aceptable por el cliente.</a:t>
            </a:r>
          </a:p>
          <a:p>
            <a:pPr>
              <a:buNone/>
            </a:pPr>
            <a:endParaRPr lang="es-ES" sz="2000" b="1" dirty="0"/>
          </a:p>
          <a:p>
            <a:pPr>
              <a:buNone/>
            </a:pPr>
            <a:endParaRPr lang="es-ES" sz="2000" dirty="0"/>
          </a:p>
        </p:txBody>
      </p:sp>
      <p:graphicFrame>
        <p:nvGraphicFramePr>
          <p:cNvPr id="7" name="6 Objeto"/>
          <p:cNvGraphicFramePr>
            <a:graphicFrameLocks noChangeAspect="1"/>
          </p:cNvGraphicFramePr>
          <p:nvPr/>
        </p:nvGraphicFramePr>
        <p:xfrm>
          <a:off x="3454400" y="2819400"/>
          <a:ext cx="914400" cy="190500"/>
        </p:xfrm>
        <a:graphic>
          <a:graphicData uri="http://schemas.openxmlformats.org/presentationml/2006/ole">
            <p:oleObj spid="_x0000_s1027" name="Equation" r:id="rId3" imgW="914400" imgH="190080" progId="Equation.DSMT4">
              <p:embed/>
            </p:oleObj>
          </a:graphicData>
        </a:graphic>
      </p:graphicFrame>
      <p:sp>
        <p:nvSpPr>
          <p:cNvPr id="8" name="7 Flecha abajo"/>
          <p:cNvSpPr/>
          <p:nvPr/>
        </p:nvSpPr>
        <p:spPr>
          <a:xfrm>
            <a:off x="4071934" y="2643182"/>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9" name="8 Imagen" descr="MASTER -Ap.jpg"/>
          <p:cNvPicPr>
            <a:picLocks noChangeAspect="1"/>
          </p:cNvPicPr>
          <p:nvPr/>
        </p:nvPicPr>
        <p:blipFill>
          <a:blip r:embed="rId4" cstate="print"/>
          <a:stretch>
            <a:fillRect/>
          </a:stretch>
        </p:blipFill>
        <p:spPr>
          <a:xfrm>
            <a:off x="539552" y="188640"/>
            <a:ext cx="1440160" cy="432048"/>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1000100" y="1428736"/>
            <a:ext cx="7072361" cy="3857652"/>
          </a:xfrm>
          <a:prstGeom prst="rect">
            <a:avLst/>
          </a:prstGeom>
          <a:noFill/>
          <a:ln w="9525">
            <a:noFill/>
            <a:miter lim="800000"/>
            <a:headEnd/>
            <a:tailEnd/>
          </a:ln>
          <a:effectLst/>
        </p:spPr>
      </p:pic>
      <p:pic>
        <p:nvPicPr>
          <p:cNvPr id="8" name="7 Imagen" descr="MASTER -Ap.jpg"/>
          <p:cNvPicPr>
            <a:picLocks noChangeAspect="1"/>
          </p:cNvPicPr>
          <p:nvPr/>
        </p:nvPicPr>
        <p:blipFill>
          <a:blip r:embed="rId3" cstate="print"/>
          <a:stretch>
            <a:fillRect/>
          </a:stretch>
        </p:blipFill>
        <p:spPr>
          <a:xfrm>
            <a:off x="539552" y="188640"/>
            <a:ext cx="1440160" cy="432048"/>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28596" y="642918"/>
            <a:ext cx="4172232" cy="369332"/>
          </a:xfrm>
          <a:prstGeom prst="rect">
            <a:avLst/>
          </a:prstGeom>
          <a:noFill/>
        </p:spPr>
        <p:txBody>
          <a:bodyPr wrap="none" rtlCol="0">
            <a:spAutoFit/>
          </a:bodyPr>
          <a:lstStyle/>
          <a:p>
            <a:r>
              <a:rPr lang="es-ES" dirty="0" smtClean="0">
                <a:solidFill>
                  <a:srgbClr val="C00000"/>
                </a:solidFill>
              </a:rPr>
              <a:t>Convergencia de la distribución de </a:t>
            </a:r>
            <a:r>
              <a:rPr lang="es-ES" dirty="0" err="1" smtClean="0">
                <a:solidFill>
                  <a:srgbClr val="C00000"/>
                </a:solidFill>
              </a:rPr>
              <a:t>Poisson</a:t>
            </a:r>
            <a:endParaRPr lang="es-ES" dirty="0">
              <a:solidFill>
                <a:srgbClr val="C00000"/>
              </a:solidFill>
            </a:endParaRPr>
          </a:p>
        </p:txBody>
      </p:sp>
      <p:sp>
        <p:nvSpPr>
          <p:cNvPr id="3" name="2 CuadroTexto"/>
          <p:cNvSpPr txBox="1"/>
          <p:nvPr/>
        </p:nvSpPr>
        <p:spPr>
          <a:xfrm>
            <a:off x="928662" y="1357298"/>
            <a:ext cx="6939857" cy="923330"/>
          </a:xfrm>
          <a:prstGeom prst="rect">
            <a:avLst/>
          </a:prstGeom>
          <a:noFill/>
        </p:spPr>
        <p:txBody>
          <a:bodyPr wrap="square" rtlCol="0">
            <a:spAutoFit/>
          </a:bodyPr>
          <a:lstStyle/>
          <a:p>
            <a:r>
              <a:rPr lang="es-ES" dirty="0" smtClean="0"/>
              <a:t>una </a:t>
            </a:r>
            <a:r>
              <a:rPr lang="es-ES" dirty="0"/>
              <a:t>distribución de </a:t>
            </a:r>
            <a:r>
              <a:rPr lang="es-ES" dirty="0" err="1"/>
              <a:t>Poisson</a:t>
            </a:r>
            <a:r>
              <a:rPr lang="es-ES" dirty="0"/>
              <a:t> cuando </a:t>
            </a:r>
            <a:r>
              <a:rPr lang="el-GR" dirty="0" smtClean="0"/>
              <a:t>λ</a:t>
            </a:r>
            <a:r>
              <a:rPr lang="es-ES" dirty="0" smtClean="0"/>
              <a:t> </a:t>
            </a:r>
            <a:r>
              <a:rPr lang="es-ES" dirty="0"/>
              <a:t>tiende a </a:t>
            </a:r>
            <a:endParaRPr lang="es-ES" dirty="0" smtClean="0"/>
          </a:p>
          <a:p>
            <a:r>
              <a:rPr lang="es-ES" dirty="0" smtClean="0"/>
              <a:t>infinito </a:t>
            </a:r>
            <a:r>
              <a:rPr lang="es-ES" dirty="0"/>
              <a:t>converge a una normal con </a:t>
            </a:r>
            <a:r>
              <a:rPr lang="es-ES" dirty="0" smtClean="0"/>
              <a:t>media </a:t>
            </a:r>
            <a:r>
              <a:rPr lang="el-GR" dirty="0" smtClean="0"/>
              <a:t>λ</a:t>
            </a:r>
            <a:r>
              <a:rPr lang="es-ES" dirty="0" smtClean="0"/>
              <a:t>  </a:t>
            </a:r>
            <a:r>
              <a:rPr lang="es-ES" dirty="0"/>
              <a:t>y desviación típica raíz de </a:t>
            </a:r>
            <a:r>
              <a:rPr lang="el-GR" dirty="0" smtClean="0"/>
              <a:t>λ</a:t>
            </a:r>
            <a:r>
              <a:rPr lang="es-ES" dirty="0" smtClean="0"/>
              <a:t> </a:t>
            </a:r>
            <a:endParaRPr lang="es-ES" dirty="0"/>
          </a:p>
          <a:p>
            <a:endParaRPr lang="es-ES" dirty="0"/>
          </a:p>
        </p:txBody>
      </p:sp>
      <p:sp>
        <p:nvSpPr>
          <p:cNvPr id="4" name="3 CuadroTexto"/>
          <p:cNvSpPr txBox="1"/>
          <p:nvPr/>
        </p:nvSpPr>
        <p:spPr>
          <a:xfrm>
            <a:off x="714348" y="2571744"/>
            <a:ext cx="7000924" cy="1477328"/>
          </a:xfrm>
          <a:prstGeom prst="rect">
            <a:avLst/>
          </a:prstGeom>
          <a:noFill/>
        </p:spPr>
        <p:txBody>
          <a:bodyPr wrap="square" rtlCol="0">
            <a:spAutoFit/>
          </a:bodyPr>
          <a:lstStyle/>
          <a:p>
            <a:pPr algn="just"/>
            <a:r>
              <a:rPr lang="es-ES" dirty="0" smtClean="0"/>
              <a:t>Ejemplo : </a:t>
            </a:r>
            <a:r>
              <a:rPr lang="es-ES" b="1" dirty="0"/>
              <a:t>En una fábrica la probabilidad de que se produzcan n </a:t>
            </a:r>
            <a:r>
              <a:rPr lang="es-ES" b="1" dirty="0" smtClean="0"/>
              <a:t>piezas</a:t>
            </a:r>
          </a:p>
          <a:p>
            <a:pPr algn="just"/>
            <a:r>
              <a:rPr lang="es-ES" b="1" dirty="0" smtClean="0"/>
              <a:t> </a:t>
            </a:r>
            <a:r>
              <a:rPr lang="es-ES" b="1" dirty="0"/>
              <a:t>defectuosas sigue </a:t>
            </a:r>
            <a:r>
              <a:rPr lang="es-ES" b="1" dirty="0" smtClean="0"/>
              <a:t>una distribución </a:t>
            </a:r>
            <a:r>
              <a:rPr lang="es-ES" b="1" dirty="0"/>
              <a:t>de </a:t>
            </a:r>
            <a:r>
              <a:rPr lang="es-ES" b="1" dirty="0" err="1"/>
              <a:t>Poisson</a:t>
            </a:r>
            <a:r>
              <a:rPr lang="es-ES" b="1" dirty="0"/>
              <a:t> de media 3 diarias . </a:t>
            </a:r>
            <a:endParaRPr lang="es-ES" b="1" dirty="0" smtClean="0"/>
          </a:p>
          <a:p>
            <a:pPr algn="just"/>
            <a:r>
              <a:rPr lang="es-ES" b="1" dirty="0" smtClean="0"/>
              <a:t>Determinar </a:t>
            </a:r>
            <a:r>
              <a:rPr lang="es-ES" b="1" dirty="0"/>
              <a:t>la probabilidad que en 200 días el </a:t>
            </a:r>
            <a:r>
              <a:rPr lang="es-ES" b="1" dirty="0" smtClean="0"/>
              <a:t>número de </a:t>
            </a:r>
            <a:r>
              <a:rPr lang="es-ES" b="1" dirty="0"/>
              <a:t>defectuosas esté comprendido entre 600 y 690 . </a:t>
            </a:r>
            <a:endParaRPr lang="es-ES" dirty="0"/>
          </a:p>
          <a:p>
            <a:endParaRPr lang="es-ES" dirty="0"/>
          </a:p>
        </p:txBody>
      </p:sp>
      <p:sp>
        <p:nvSpPr>
          <p:cNvPr id="5" name="4 Flecha abajo"/>
          <p:cNvSpPr/>
          <p:nvPr/>
        </p:nvSpPr>
        <p:spPr>
          <a:xfrm>
            <a:off x="4000496" y="4286256"/>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866775" y="1885950"/>
            <a:ext cx="7410450" cy="3086100"/>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357290" y="214290"/>
            <a:ext cx="7417030" cy="461665"/>
          </a:xfrm>
          <a:prstGeom prst="rect">
            <a:avLst/>
          </a:prstGeom>
          <a:noFill/>
        </p:spPr>
        <p:txBody>
          <a:bodyPr wrap="none" rtlCol="0">
            <a:spAutoFit/>
          </a:bodyPr>
          <a:lstStyle/>
          <a:p>
            <a:r>
              <a:rPr lang="es-ES" sz="2400" dirty="0" smtClean="0">
                <a:solidFill>
                  <a:srgbClr val="C00000"/>
                </a:solidFill>
              </a:rPr>
              <a:t>Resumen introducción a la inferencia estadística </a:t>
            </a:r>
            <a:r>
              <a:rPr lang="es-ES" sz="1200" dirty="0" smtClean="0">
                <a:hlinkClick r:id="rId2"/>
              </a:rPr>
              <a:t>(ir tema completo)</a:t>
            </a:r>
            <a:endParaRPr lang="es-ES" sz="1200" dirty="0"/>
          </a:p>
        </p:txBody>
      </p:sp>
      <p:sp>
        <p:nvSpPr>
          <p:cNvPr id="3" name="2 CuadroTexto"/>
          <p:cNvSpPr txBox="1"/>
          <p:nvPr/>
        </p:nvSpPr>
        <p:spPr>
          <a:xfrm>
            <a:off x="285720" y="1142984"/>
            <a:ext cx="7858180" cy="3139321"/>
          </a:xfrm>
          <a:prstGeom prst="rect">
            <a:avLst/>
          </a:prstGeom>
          <a:noFill/>
        </p:spPr>
        <p:txBody>
          <a:bodyPr wrap="square" rtlCol="0">
            <a:spAutoFit/>
          </a:bodyPr>
          <a:lstStyle/>
          <a:p>
            <a:pPr algn="just"/>
            <a:r>
              <a:rPr lang="es-ES" dirty="0" smtClean="0">
                <a:solidFill>
                  <a:schemeClr val="bg1">
                    <a:lumMod val="50000"/>
                  </a:schemeClr>
                </a:solidFill>
              </a:rPr>
              <a:t>Inferir es , en general , establecer un nuevo conocimiento partiendo de uno ya "dado". </a:t>
            </a:r>
          </a:p>
          <a:p>
            <a:pPr algn="just"/>
            <a:r>
              <a:rPr lang="es-ES" dirty="0" smtClean="0">
                <a:solidFill>
                  <a:schemeClr val="bg1">
                    <a:lumMod val="50000"/>
                  </a:schemeClr>
                </a:solidFill>
              </a:rPr>
              <a:t>La inferencia estadística va a ser una forma especial de realizar este proceso. </a:t>
            </a:r>
          </a:p>
          <a:p>
            <a:pPr algn="just"/>
            <a:r>
              <a:rPr lang="es-ES" dirty="0" smtClean="0">
                <a:solidFill>
                  <a:schemeClr val="bg1">
                    <a:lumMod val="50000"/>
                  </a:schemeClr>
                </a:solidFill>
              </a:rPr>
              <a:t>Consiste, básicamente, en determinar algunas características desconocidas </a:t>
            </a:r>
          </a:p>
          <a:p>
            <a:pPr algn="just"/>
            <a:r>
              <a:rPr lang="es-ES" dirty="0" smtClean="0">
                <a:solidFill>
                  <a:schemeClr val="bg1">
                    <a:lumMod val="50000"/>
                  </a:schemeClr>
                </a:solidFill>
              </a:rPr>
              <a:t>de una población partiendo de datos </a:t>
            </a:r>
            <a:r>
              <a:rPr lang="es-ES" dirty="0" err="1" smtClean="0">
                <a:solidFill>
                  <a:schemeClr val="bg1">
                    <a:lumMod val="50000"/>
                  </a:schemeClr>
                </a:solidFill>
              </a:rPr>
              <a:t>muestrales</a:t>
            </a:r>
            <a:r>
              <a:rPr lang="es-ES" dirty="0" smtClean="0">
                <a:solidFill>
                  <a:schemeClr val="bg1">
                    <a:lumMod val="50000"/>
                  </a:schemeClr>
                </a:solidFill>
              </a:rPr>
              <a:t> conocidos</a:t>
            </a:r>
          </a:p>
          <a:p>
            <a:pPr algn="just"/>
            <a:endParaRPr lang="es-ES" dirty="0" smtClean="0">
              <a:solidFill>
                <a:schemeClr val="bg1">
                  <a:lumMod val="50000"/>
                </a:schemeClr>
              </a:solidFill>
            </a:endParaRPr>
          </a:p>
          <a:p>
            <a:pPr algn="just"/>
            <a:endParaRPr lang="es-ES" dirty="0" smtClean="0">
              <a:solidFill>
                <a:schemeClr val="bg1">
                  <a:lumMod val="50000"/>
                </a:schemeClr>
              </a:solidFill>
            </a:endParaRPr>
          </a:p>
          <a:p>
            <a:pPr algn="just"/>
            <a:endParaRPr lang="es-ES" dirty="0" smtClean="0">
              <a:solidFill>
                <a:schemeClr val="bg1">
                  <a:lumMod val="50000"/>
                </a:schemeClr>
              </a:solidFill>
            </a:endParaRPr>
          </a:p>
          <a:p>
            <a:pPr algn="just"/>
            <a:endParaRPr lang="es-ES" dirty="0" smtClean="0">
              <a:solidFill>
                <a:schemeClr val="bg1">
                  <a:lumMod val="50000"/>
                </a:schemeClr>
              </a:solidFill>
            </a:endParaRPr>
          </a:p>
          <a:p>
            <a:pPr algn="just"/>
            <a:endParaRPr lang="es-ES" dirty="0" smtClean="0">
              <a:solidFill>
                <a:schemeClr val="bg1">
                  <a:lumMod val="50000"/>
                </a:schemeClr>
              </a:solidFill>
            </a:endParaRPr>
          </a:p>
          <a:p>
            <a:pPr algn="just"/>
            <a:endParaRPr lang="es-ES" dirty="0">
              <a:solidFill>
                <a:schemeClr val="bg1">
                  <a:lumMod val="50000"/>
                </a:schemeClr>
              </a:solidFill>
            </a:endParaRPr>
          </a:p>
        </p:txBody>
      </p:sp>
      <p:sp>
        <p:nvSpPr>
          <p:cNvPr id="4" name="3 CuadroTexto"/>
          <p:cNvSpPr txBox="1"/>
          <p:nvPr/>
        </p:nvSpPr>
        <p:spPr>
          <a:xfrm>
            <a:off x="214282" y="2786058"/>
            <a:ext cx="8534259" cy="1754326"/>
          </a:xfrm>
          <a:prstGeom prst="rect">
            <a:avLst/>
          </a:prstGeom>
          <a:noFill/>
        </p:spPr>
        <p:txBody>
          <a:bodyPr wrap="none" rtlCol="0">
            <a:spAutoFit/>
          </a:bodyPr>
          <a:lstStyle/>
          <a:p>
            <a:r>
              <a:rPr lang="es-ES" dirty="0">
                <a:solidFill>
                  <a:schemeClr val="bg1">
                    <a:lumMod val="50000"/>
                  </a:schemeClr>
                </a:solidFill>
              </a:rPr>
              <a:t>*** </a:t>
            </a:r>
            <a:r>
              <a:rPr lang="es-ES" b="1" i="1" dirty="0">
                <a:solidFill>
                  <a:schemeClr val="bg1">
                    <a:lumMod val="50000"/>
                  </a:schemeClr>
                </a:solidFill>
              </a:rPr>
              <a:t>LA ESTIMACIÓN</a:t>
            </a:r>
            <a:r>
              <a:rPr lang="es-ES" dirty="0">
                <a:solidFill>
                  <a:schemeClr val="bg1">
                    <a:lumMod val="50000"/>
                  </a:schemeClr>
                </a:solidFill>
              </a:rPr>
              <a:t> :Determinar el valor de una característica poblacional desconocida . </a:t>
            </a:r>
            <a:endParaRPr lang="es-ES" dirty="0" smtClean="0">
              <a:solidFill>
                <a:schemeClr val="bg1">
                  <a:lumMod val="50000"/>
                </a:schemeClr>
              </a:solidFill>
            </a:endParaRPr>
          </a:p>
          <a:p>
            <a:r>
              <a:rPr lang="es-ES" dirty="0" smtClean="0">
                <a:solidFill>
                  <a:schemeClr val="bg1">
                    <a:lumMod val="50000"/>
                  </a:schemeClr>
                </a:solidFill>
              </a:rPr>
              <a:t>Podrá</a:t>
            </a:r>
            <a:r>
              <a:rPr lang="es-ES" dirty="0">
                <a:solidFill>
                  <a:schemeClr val="bg1">
                    <a:lumMod val="50000"/>
                  </a:schemeClr>
                </a:solidFill>
              </a:rPr>
              <a:t>  ser: </a:t>
            </a:r>
          </a:p>
          <a:p>
            <a:r>
              <a:rPr lang="es-ES" dirty="0">
                <a:solidFill>
                  <a:schemeClr val="bg1">
                    <a:lumMod val="50000"/>
                  </a:schemeClr>
                </a:solidFill>
              </a:rPr>
              <a:t>·         </a:t>
            </a:r>
            <a:r>
              <a:rPr lang="es-ES" b="1" dirty="0">
                <a:solidFill>
                  <a:schemeClr val="bg1">
                    <a:lumMod val="50000"/>
                  </a:schemeClr>
                </a:solidFill>
              </a:rPr>
              <a:t>Por punto</a:t>
            </a:r>
            <a:r>
              <a:rPr lang="es-ES" dirty="0">
                <a:solidFill>
                  <a:schemeClr val="bg1">
                    <a:lumMod val="50000"/>
                  </a:schemeClr>
                </a:solidFill>
              </a:rPr>
              <a:t>: Determinación de un valor poblacional concreto </a:t>
            </a:r>
          </a:p>
          <a:p>
            <a:r>
              <a:rPr lang="es-ES" dirty="0">
                <a:solidFill>
                  <a:schemeClr val="bg1">
                    <a:lumMod val="50000"/>
                  </a:schemeClr>
                </a:solidFill>
              </a:rPr>
              <a:t>·         </a:t>
            </a:r>
            <a:r>
              <a:rPr lang="es-ES" b="1" dirty="0">
                <a:solidFill>
                  <a:schemeClr val="bg1">
                    <a:lumMod val="50000"/>
                  </a:schemeClr>
                </a:solidFill>
              </a:rPr>
              <a:t>Por intervalo </a:t>
            </a:r>
            <a:r>
              <a:rPr lang="es-ES" dirty="0">
                <a:solidFill>
                  <a:schemeClr val="bg1">
                    <a:lumMod val="50000"/>
                  </a:schemeClr>
                </a:solidFill>
              </a:rPr>
              <a:t>:Determinación de un intervalo en el que quede </a:t>
            </a:r>
            <a:endParaRPr lang="es-ES" dirty="0" smtClean="0">
              <a:solidFill>
                <a:schemeClr val="bg1">
                  <a:lumMod val="50000"/>
                </a:schemeClr>
              </a:solidFill>
            </a:endParaRPr>
          </a:p>
          <a:p>
            <a:r>
              <a:rPr lang="es-ES" dirty="0" smtClean="0">
                <a:solidFill>
                  <a:schemeClr val="bg1">
                    <a:lumMod val="50000"/>
                  </a:schemeClr>
                </a:solidFill>
              </a:rPr>
              <a:t>incluido </a:t>
            </a:r>
            <a:r>
              <a:rPr lang="es-ES" dirty="0">
                <a:solidFill>
                  <a:schemeClr val="bg1">
                    <a:lumMod val="50000"/>
                  </a:schemeClr>
                </a:solidFill>
              </a:rPr>
              <a:t>el valor de la característica con cierto grado de probabilidad</a:t>
            </a:r>
            <a:r>
              <a:rPr lang="es-ES" dirty="0"/>
              <a:t>. </a:t>
            </a:r>
          </a:p>
          <a:p>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714348" y="357166"/>
            <a:ext cx="7358114" cy="5632311"/>
          </a:xfrm>
          <a:prstGeom prst="rect">
            <a:avLst/>
          </a:prstGeom>
        </p:spPr>
        <p:txBody>
          <a:bodyPr wrap="square">
            <a:spAutoFit/>
          </a:bodyPr>
          <a:lstStyle/>
          <a:p>
            <a:r>
              <a:rPr lang="es-ES" b="1" dirty="0"/>
              <a:t>Conceptos básicos.</a:t>
            </a:r>
            <a:r>
              <a:rPr lang="es-ES" dirty="0"/>
              <a:t> </a:t>
            </a:r>
          </a:p>
          <a:p>
            <a:r>
              <a:rPr lang="es-ES" b="1" dirty="0"/>
              <a:t>POBLACION</a:t>
            </a:r>
            <a:r>
              <a:rPr lang="es-ES" dirty="0"/>
              <a:t> : Colectivo sujeto del estudio .Cabe distinguir entre </a:t>
            </a:r>
            <a:r>
              <a:rPr lang="es-ES" b="1" dirty="0"/>
              <a:t>Población</a:t>
            </a:r>
            <a:r>
              <a:rPr lang="es-ES" dirty="0"/>
              <a:t> (colectivo en el que estamos considerando la magnitud sujeta a estudio) y </a:t>
            </a:r>
            <a:r>
              <a:rPr lang="es-ES" b="1" dirty="0"/>
              <a:t>Universo</a:t>
            </a:r>
            <a:r>
              <a:rPr lang="es-ES" dirty="0"/>
              <a:t> (colectivo de todos los elementos sujetos del estudio ,en el que no consideramos la magnitud). Así ; Analizando las estaturas de los españoles , la población sería el conjunto de todas las estaturas de todos los españoles , siendo el universo el conjunto de todos los españoles.</a:t>
            </a:r>
          </a:p>
          <a:p>
            <a:r>
              <a:rPr lang="es-ES" b="1" dirty="0"/>
              <a:t>MUESTRA</a:t>
            </a:r>
            <a:r>
              <a:rPr lang="es-ES" dirty="0"/>
              <a:t> :Un subconjunto cualquiera de la población . </a:t>
            </a:r>
          </a:p>
          <a:p>
            <a:r>
              <a:rPr lang="es-ES" b="1" dirty="0"/>
              <a:t>MUESTREO</a:t>
            </a:r>
            <a:r>
              <a:rPr lang="es-ES" dirty="0"/>
              <a:t> : Procedimiento para la obtención de una muestra </a:t>
            </a:r>
          </a:p>
          <a:p>
            <a:r>
              <a:rPr lang="es-ES" b="1" dirty="0"/>
              <a:t>MUESTREO OPINATICO</a:t>
            </a:r>
            <a:r>
              <a:rPr lang="es-ES" dirty="0"/>
              <a:t> : </a:t>
            </a:r>
          </a:p>
          <a:p>
            <a:r>
              <a:rPr lang="es-ES" b="1" dirty="0"/>
              <a:t>MUESTREO ALEATORIO</a:t>
            </a:r>
            <a:r>
              <a:rPr lang="es-ES" dirty="0"/>
              <a:t> : </a:t>
            </a:r>
          </a:p>
          <a:p>
            <a:r>
              <a:rPr lang="es-ES" b="1" dirty="0"/>
              <a:t>MUESTREO ALEATORIO SIMPLE</a:t>
            </a:r>
            <a:r>
              <a:rPr lang="es-ES" dirty="0"/>
              <a:t>: </a:t>
            </a:r>
            <a:r>
              <a:rPr lang="es-ES" b="1" dirty="0"/>
              <a:t>(M.A S.)</a:t>
            </a:r>
            <a:r>
              <a:rPr lang="es-ES" dirty="0"/>
              <a:t> : los datos </a:t>
            </a:r>
            <a:r>
              <a:rPr lang="es-ES" dirty="0" err="1"/>
              <a:t>muestrales</a:t>
            </a:r>
            <a:r>
              <a:rPr lang="es-ES" dirty="0"/>
              <a:t> serán </a:t>
            </a:r>
            <a:r>
              <a:rPr lang="es-ES" b="1" i="1" dirty="0"/>
              <a:t>estocásticamente independientes</a:t>
            </a:r>
            <a:r>
              <a:rPr lang="es-ES" dirty="0"/>
              <a:t>. </a:t>
            </a:r>
          </a:p>
          <a:p>
            <a:r>
              <a:rPr lang="es-ES" b="1" dirty="0"/>
              <a:t>MUESTREO IRRESTRICTO</a:t>
            </a:r>
            <a:r>
              <a:rPr lang="es-ES" dirty="0"/>
              <a:t> (</a:t>
            </a:r>
            <a:r>
              <a:rPr lang="es-ES" b="1" dirty="0"/>
              <a:t>SIN REEMPLAZAMIENTO</a:t>
            </a:r>
            <a:r>
              <a:rPr lang="es-ES" dirty="0"/>
              <a:t> </a:t>
            </a:r>
          </a:p>
          <a:p>
            <a:r>
              <a:rPr lang="es-ES" b="1" dirty="0"/>
              <a:t>MUESTRA GENERICA DE TAMAÑO n</a:t>
            </a:r>
            <a:r>
              <a:rPr lang="es-ES" dirty="0"/>
              <a:t> : Es una </a:t>
            </a:r>
            <a:r>
              <a:rPr lang="es-ES" b="1" i="1" dirty="0"/>
              <a:t>variable aleatoria</a:t>
            </a:r>
            <a:r>
              <a:rPr lang="es-ES" dirty="0"/>
              <a:t> </a:t>
            </a:r>
          </a:p>
          <a:p>
            <a:r>
              <a:rPr lang="es-ES" dirty="0"/>
              <a:t>n-dimensional ; X=[x</a:t>
            </a:r>
            <a:r>
              <a:rPr lang="es-ES" baseline="-25000" dirty="0"/>
              <a:t>1</a:t>
            </a:r>
            <a:r>
              <a:rPr lang="es-ES" dirty="0"/>
              <a:t> ,x</a:t>
            </a:r>
            <a:r>
              <a:rPr lang="es-ES" baseline="-25000" dirty="0"/>
              <a:t>2</a:t>
            </a:r>
            <a:r>
              <a:rPr lang="es-ES" dirty="0"/>
              <a:t> ,x </a:t>
            </a:r>
            <a:r>
              <a:rPr lang="es-ES" baseline="-25000" dirty="0"/>
              <a:t>3</a:t>
            </a:r>
            <a:r>
              <a:rPr lang="es-ES" dirty="0"/>
              <a:t>,...,</a:t>
            </a:r>
            <a:r>
              <a:rPr lang="es-ES" dirty="0" err="1"/>
              <a:t>x</a:t>
            </a:r>
            <a:r>
              <a:rPr lang="es-ES" baseline="-25000" dirty="0" err="1"/>
              <a:t>n</a:t>
            </a:r>
            <a:r>
              <a:rPr lang="es-ES" dirty="0"/>
              <a:t> ] donde cada </a:t>
            </a:r>
            <a:r>
              <a:rPr lang="es-ES" dirty="0" err="1"/>
              <a:t>x</a:t>
            </a:r>
            <a:r>
              <a:rPr lang="es-ES" baseline="-25000" dirty="0" err="1"/>
              <a:t>j</a:t>
            </a:r>
            <a:r>
              <a:rPr lang="es-ES" dirty="0"/>
              <a:t> (con j=1,2,...n) </a:t>
            </a:r>
          </a:p>
          <a:p>
            <a:r>
              <a:rPr lang="es-ES" dirty="0"/>
              <a:t>(cada dato </a:t>
            </a:r>
            <a:r>
              <a:rPr lang="es-ES" dirty="0" err="1"/>
              <a:t>muestral</a:t>
            </a:r>
            <a:r>
              <a:rPr lang="es-ES" dirty="0"/>
              <a:t> genérico) recorre todos los posibles valores que puede tomar el j-</a:t>
            </a:r>
            <a:r>
              <a:rPr lang="es-ES" dirty="0" err="1"/>
              <a:t>simo</a:t>
            </a:r>
            <a:r>
              <a:rPr lang="es-ES" dirty="0"/>
              <a:t> elemento de una muestra de n elementos. </a:t>
            </a:r>
          </a:p>
          <a:p>
            <a:r>
              <a:rPr lang="es-ES" dirty="0"/>
              <a:t>Por tanto , una muestra concreta (ya obtenida) será  un valor particular (una realización concreta ) de la muestra genérica.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785786" y="285728"/>
            <a:ext cx="7215238" cy="1200329"/>
          </a:xfrm>
          <a:prstGeom prst="rect">
            <a:avLst/>
          </a:prstGeom>
        </p:spPr>
        <p:txBody>
          <a:bodyPr wrap="square">
            <a:spAutoFit/>
          </a:bodyPr>
          <a:lstStyle/>
          <a:p>
            <a:r>
              <a:rPr lang="es-ES" b="1" dirty="0"/>
              <a:t>ESTADÍSTICO</a:t>
            </a:r>
            <a:r>
              <a:rPr lang="es-ES" dirty="0"/>
              <a:t> : Es cualquier función de los valores </a:t>
            </a:r>
            <a:r>
              <a:rPr lang="es-ES" dirty="0" err="1"/>
              <a:t>muestrales</a:t>
            </a:r>
            <a:r>
              <a:rPr lang="es-ES" dirty="0"/>
              <a:t> que dependa exclusivamente de estos . En la medida en que los valores </a:t>
            </a:r>
            <a:r>
              <a:rPr lang="es-ES" dirty="0" err="1"/>
              <a:t>muestrales</a:t>
            </a:r>
            <a:r>
              <a:rPr lang="es-ES" dirty="0"/>
              <a:t> son variables aleatorias también lo serán las funciones de éstos : los estadísticos. </a:t>
            </a:r>
          </a:p>
        </p:txBody>
      </p:sp>
      <p:sp>
        <p:nvSpPr>
          <p:cNvPr id="3" name="2 Rectángulo"/>
          <p:cNvSpPr/>
          <p:nvPr/>
        </p:nvSpPr>
        <p:spPr>
          <a:xfrm>
            <a:off x="714348" y="1571612"/>
            <a:ext cx="7858180" cy="5078313"/>
          </a:xfrm>
          <a:prstGeom prst="rect">
            <a:avLst/>
          </a:prstGeom>
        </p:spPr>
        <p:txBody>
          <a:bodyPr wrap="square">
            <a:spAutoFit/>
          </a:bodyPr>
          <a:lstStyle/>
          <a:p>
            <a:r>
              <a:rPr lang="es-ES" b="1" dirty="0"/>
              <a:t>Técnicas de muestreo</a:t>
            </a:r>
            <a:endParaRPr lang="es-ES" dirty="0"/>
          </a:p>
          <a:p>
            <a:r>
              <a:rPr lang="es-ES" dirty="0"/>
              <a:t> </a:t>
            </a:r>
            <a:r>
              <a:rPr lang="es-ES" b="1" dirty="0"/>
              <a:t>Muestreo aleatorio sistemático.</a:t>
            </a:r>
            <a:r>
              <a:rPr lang="es-ES" dirty="0"/>
              <a:t> Esta técnica consiste en extraer elementos de la población mediante una regla </a:t>
            </a:r>
            <a:r>
              <a:rPr lang="es-ES" i="1" dirty="0" err="1"/>
              <a:t>sistematizadora</a:t>
            </a:r>
            <a:r>
              <a:rPr lang="es-ES" i="1" dirty="0"/>
              <a:t> </a:t>
            </a:r>
            <a:endParaRPr lang="es-ES" dirty="0"/>
          </a:p>
          <a:p>
            <a:r>
              <a:rPr lang="es-ES" b="1" dirty="0"/>
              <a:t>Muestreo aleatorio estratificado</a:t>
            </a:r>
            <a:r>
              <a:rPr lang="es-ES" dirty="0"/>
              <a:t> . Consiste en considerar categorías típicas diferentes entre sí (estratos) que poseen una gran homogeneidad interna (poca varianza interna) y no obstante son heterogéneos entre sí (mucha varianza entre estratos</a:t>
            </a:r>
          </a:p>
          <a:p>
            <a:r>
              <a:rPr lang="es-ES" b="1" dirty="0"/>
              <a:t>Muestreo por conglomerados</a:t>
            </a:r>
            <a:r>
              <a:rPr lang="es-ES" dirty="0"/>
              <a:t> . La unidad </a:t>
            </a:r>
            <a:r>
              <a:rPr lang="es-ES" dirty="0" err="1"/>
              <a:t>muestral</a:t>
            </a:r>
            <a:r>
              <a:rPr lang="es-ES" dirty="0"/>
              <a:t> es un grupo de elementos de la población que forman previsiblemente una unidad de comportamiento representativo. Dicha unidad es el conglomerado cuyo comportamiento interno puede ser muy disperso (varianza grande) pero que presumiblemente poseerá un comportamiento próximo a otros conglomerados (varianza entre conglomerados , pequeña).</a:t>
            </a:r>
          </a:p>
          <a:p>
            <a:r>
              <a:rPr lang="es-ES" b="1" dirty="0"/>
              <a:t>Muestreo por unidades monetarias</a:t>
            </a:r>
            <a:r>
              <a:rPr lang="es-ES" dirty="0"/>
              <a:t> .</a:t>
            </a:r>
          </a:p>
          <a:p>
            <a:r>
              <a:rPr lang="es-ES" b="1" dirty="0"/>
              <a:t>Otros tipos de muestreo.</a:t>
            </a:r>
            <a:r>
              <a:rPr lang="es-ES" dirty="0"/>
              <a:t> Es evidente que los planteados no son las únicas técnicas de muestreo. Existen otras como las no aleatorias : Cuotas ,Intencional , Incidental, bola de nieve , etc. Y otras aleatorias y complicadas como el muestreo por superpoblaciones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00034" y="428604"/>
            <a:ext cx="7786742" cy="369332"/>
          </a:xfrm>
          <a:prstGeom prst="rect">
            <a:avLst/>
          </a:prstGeom>
        </p:spPr>
        <p:txBody>
          <a:bodyPr wrap="square">
            <a:spAutoFit/>
          </a:bodyPr>
          <a:lstStyle/>
          <a:p>
            <a:r>
              <a:rPr lang="es-ES" b="1" dirty="0">
                <a:solidFill>
                  <a:srgbClr val="C00000"/>
                </a:solidFill>
              </a:rPr>
              <a:t>Distribuciones en el Muestreo de los principales Estadísticos</a:t>
            </a:r>
            <a:r>
              <a:rPr lang="es-ES" b="1" dirty="0"/>
              <a:t>.</a:t>
            </a:r>
            <a:r>
              <a:rPr lang="es-ES" dirty="0"/>
              <a:t> </a:t>
            </a:r>
          </a:p>
        </p:txBody>
      </p:sp>
      <p:pic>
        <p:nvPicPr>
          <p:cNvPr id="4098" name="Picture 2"/>
          <p:cNvPicPr>
            <a:picLocks noChangeAspect="1" noChangeArrowheads="1"/>
          </p:cNvPicPr>
          <p:nvPr/>
        </p:nvPicPr>
        <p:blipFill>
          <a:blip r:embed="rId2"/>
          <a:srcRect/>
          <a:stretch>
            <a:fillRect/>
          </a:stretch>
        </p:blipFill>
        <p:spPr bwMode="auto">
          <a:xfrm>
            <a:off x="957263" y="1128713"/>
            <a:ext cx="7229475" cy="4600575"/>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TotalTime>
  <Words>811</Words>
  <Application>Microsoft Office PowerPoint</Application>
  <PresentationFormat>Presentación en pantalla (4:3)</PresentationFormat>
  <Paragraphs>90</Paragraphs>
  <Slides>18</Slides>
  <Notes>0</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18</vt:i4>
      </vt:variant>
    </vt:vector>
  </HeadingPairs>
  <TitlesOfParts>
    <vt:vector size="20" baseType="lpstr">
      <vt:lpstr>Tema de Office</vt:lpstr>
      <vt:lpstr>MathType 6.0 Equation</vt:lpstr>
      <vt:lpstr>Resumen convergencia y TCL  (ir tema completo)</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vector>
  </TitlesOfParts>
  <Company>UVEG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Resumen convergencia y TCL  (ir tema completo)</dc:title>
  <dc:creator>jlejarza</dc:creator>
  <cp:lastModifiedBy>jlejarza</cp:lastModifiedBy>
  <cp:revision>3</cp:revision>
  <dcterms:created xsi:type="dcterms:W3CDTF">2017-09-25T16:19:35Z</dcterms:created>
  <dcterms:modified xsi:type="dcterms:W3CDTF">2017-09-25T18:39:43Z</dcterms:modified>
</cp:coreProperties>
</file>