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custDataLst>
    <p:tags r:id="rId11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61BD-ACBB-400A-BAAE-05423DF2BA73}" type="datetimeFigureOut">
              <a:rPr lang="es-ES" smtClean="0"/>
              <a:t>14/10/2017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CC12-C34B-4AA6-B80F-F14DEB7D0D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61BD-ACBB-400A-BAAE-05423DF2BA73}" type="datetimeFigureOut">
              <a:rPr lang="es-ES" smtClean="0"/>
              <a:t>14/10/2017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CC12-C34B-4AA6-B80F-F14DEB7D0D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61BD-ACBB-400A-BAAE-05423DF2BA73}" type="datetimeFigureOut">
              <a:rPr lang="es-ES" smtClean="0"/>
              <a:t>14/10/2017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CC12-C34B-4AA6-B80F-F14DEB7D0D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61BD-ACBB-400A-BAAE-05423DF2BA73}" type="datetimeFigureOut">
              <a:rPr lang="es-ES" smtClean="0"/>
              <a:t>14/10/2017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CC12-C34B-4AA6-B80F-F14DEB7D0D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61BD-ACBB-400A-BAAE-05423DF2BA73}" type="datetimeFigureOut">
              <a:rPr lang="es-ES" smtClean="0"/>
              <a:t>14/10/2017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CC12-C34B-4AA6-B80F-F14DEB7D0D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61BD-ACBB-400A-BAAE-05423DF2BA73}" type="datetimeFigureOut">
              <a:rPr lang="es-ES" smtClean="0"/>
              <a:t>14/10/2017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CC12-C34B-4AA6-B80F-F14DEB7D0D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61BD-ACBB-400A-BAAE-05423DF2BA73}" type="datetimeFigureOut">
              <a:rPr lang="es-ES" smtClean="0"/>
              <a:t>14/10/2017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CC12-C34B-4AA6-B80F-F14DEB7D0D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61BD-ACBB-400A-BAAE-05423DF2BA73}" type="datetimeFigureOut">
              <a:rPr lang="es-ES" smtClean="0"/>
              <a:t>14/10/2017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CC12-C34B-4AA6-B80F-F14DEB7D0D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61BD-ACBB-400A-BAAE-05423DF2BA73}" type="datetimeFigureOut">
              <a:rPr lang="es-ES" smtClean="0"/>
              <a:t>14/10/2017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CC12-C34B-4AA6-B80F-F14DEB7D0D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61BD-ACBB-400A-BAAE-05423DF2BA73}" type="datetimeFigureOut">
              <a:rPr lang="es-ES" smtClean="0"/>
              <a:t>14/10/2017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CC12-C34B-4AA6-B80F-F14DEB7D0D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61BD-ACBB-400A-BAAE-05423DF2BA73}" type="datetimeFigureOut">
              <a:rPr lang="es-ES" smtClean="0"/>
              <a:t>14/10/2017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CC12-C34B-4AA6-B80F-F14DEB7D0D8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161BD-ACBB-400A-BAAE-05423DF2BA73}" type="datetimeFigureOut">
              <a:rPr lang="es-ES" smtClean="0"/>
              <a:t>14/10/2017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FCC12-C34B-4AA6-B80F-F14DEB7D0D8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85719" y="142845"/>
          <a:ext cx="3357586" cy="6533154"/>
        </p:xfrm>
        <a:graphic>
          <a:graphicData uri="http://schemas.openxmlformats.org/drawingml/2006/table">
            <a:tbl>
              <a:tblPr>
                <a:effectLst>
                  <a:outerShdw blurRad="50800" dist="38100" dir="3000000" algn="ctr" rotWithShape="0">
                    <a:srgbClr val="000000">
                      <a:alpha val="48000"/>
                    </a:srgbClr>
                  </a:outerShdw>
                </a:effectLst>
              </a:tblPr>
              <a:tblGrid>
                <a:gridCol w="598526"/>
                <a:gridCol w="515108"/>
                <a:gridCol w="568634"/>
                <a:gridCol w="591576"/>
                <a:gridCol w="590879"/>
                <a:gridCol w="492863"/>
              </a:tblGrid>
              <a:tr h="1449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100000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98437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95832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99193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98413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69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95625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99130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98385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95397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99085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98357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71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95150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99056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98329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94876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99029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98301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73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94575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99008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98273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94238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98989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98241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75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93862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98972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1485" algn="r"/>
                        </a:tabLs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es-ES" sz="8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 98210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76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93443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98959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98176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77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92974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98948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98139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92448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98935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98101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91864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98922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46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98058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91213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98908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47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98016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81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90475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98892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97970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82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89606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98877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97924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83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88611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98860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97869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84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87449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98841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97809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85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86076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98820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52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97741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86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84484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98798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97673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82673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98774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54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97594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88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80594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98751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97513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78244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98728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97427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75576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98706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57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97340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72551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98784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97245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69370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98661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97143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65689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98639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97035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61476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98615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96917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56669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98590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96792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51276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98564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96657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45348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4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98537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96517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38969</a:t>
                      </a: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98510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96367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98484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66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96203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98460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67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96024</a:t>
                      </a:r>
                      <a:endParaRPr lang="es-E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055" marR="270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055" marR="2705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4" name="13 Rectángulo"/>
          <p:cNvSpPr/>
          <p:nvPr/>
        </p:nvSpPr>
        <p:spPr>
          <a:xfrm>
            <a:off x="4000496" y="71435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1)La probabilidad de que una persona nacida en 1977  y que tenga 45 años de edad sobreviva 15 años más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2357430"/>
            <a:ext cx="51149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16 Rectángulo"/>
          <p:cNvSpPr/>
          <p:nvPr/>
        </p:nvSpPr>
        <p:spPr>
          <a:xfrm>
            <a:off x="4143372" y="2643182"/>
            <a:ext cx="4339129" cy="164307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Elipse"/>
          <p:cNvSpPr/>
          <p:nvPr/>
        </p:nvSpPr>
        <p:spPr>
          <a:xfrm>
            <a:off x="4000496" y="5857892"/>
            <a:ext cx="357190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4</a:t>
            </a:r>
            <a:endParaRPr lang="es-ES" dirty="0"/>
          </a:p>
        </p:txBody>
      </p:sp>
      <p:sp>
        <p:nvSpPr>
          <p:cNvPr id="21" name="20 Elipse">
            <a:hlinkClick r:id="rId3" action="ppaction://hlinksldjump"/>
          </p:cNvPr>
          <p:cNvSpPr/>
          <p:nvPr/>
        </p:nvSpPr>
        <p:spPr>
          <a:xfrm>
            <a:off x="4572000" y="5857892"/>
            <a:ext cx="357190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5</a:t>
            </a:r>
            <a:endParaRPr lang="es-ES" dirty="0"/>
          </a:p>
        </p:txBody>
      </p:sp>
      <p:sp>
        <p:nvSpPr>
          <p:cNvPr id="22" name="21 Elipse">
            <a:hlinkClick r:id="rId4" action="ppaction://hlinksldjump"/>
          </p:cNvPr>
          <p:cNvSpPr/>
          <p:nvPr/>
        </p:nvSpPr>
        <p:spPr>
          <a:xfrm>
            <a:off x="5143504" y="5857892"/>
            <a:ext cx="357190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7</a:t>
            </a:r>
            <a:endParaRPr lang="es-ES" dirty="0"/>
          </a:p>
        </p:txBody>
      </p:sp>
      <p:sp>
        <p:nvSpPr>
          <p:cNvPr id="23" name="22 Elipse"/>
          <p:cNvSpPr/>
          <p:nvPr/>
        </p:nvSpPr>
        <p:spPr>
          <a:xfrm>
            <a:off x="5643570" y="5857892"/>
            <a:ext cx="357190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8</a:t>
            </a:r>
            <a:endParaRPr lang="es-ES" dirty="0"/>
          </a:p>
        </p:txBody>
      </p:sp>
      <p:sp>
        <p:nvSpPr>
          <p:cNvPr id="24" name="23 Elipse"/>
          <p:cNvSpPr/>
          <p:nvPr/>
        </p:nvSpPr>
        <p:spPr>
          <a:xfrm>
            <a:off x="6143636" y="5857892"/>
            <a:ext cx="357190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9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4143372" y="50004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La probabilidad de que una persona nacida en 1989 y que tenga 45 años de edad sobreviva 15 años más.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214282" y="214290"/>
          <a:ext cx="3643338" cy="6217783"/>
        </p:xfrm>
        <a:graphic>
          <a:graphicData uri="http://schemas.openxmlformats.org/drawingml/2006/table">
            <a:tbl>
              <a:tblPr>
                <a:effectLst>
                  <a:outerShdw blurRad="50800" dist="50800" dir="17040000" sx="99000" sy="99000" algn="ctr" rotWithShape="0">
                    <a:srgbClr val="000000">
                      <a:alpha val="21000"/>
                    </a:srgbClr>
                  </a:outerShdw>
                </a:effectLst>
              </a:tblPr>
              <a:tblGrid>
                <a:gridCol w="357191"/>
                <a:gridCol w="585487"/>
                <a:gridCol w="343207"/>
                <a:gridCol w="557013"/>
                <a:gridCol w="300243"/>
                <a:gridCol w="599977"/>
                <a:gridCol w="328717"/>
                <a:gridCol w="571503"/>
              </a:tblGrid>
              <a:tr h="3026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1000000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982355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957123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837591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993228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981423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955374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826863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992576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980489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953448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815410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992235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979534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951386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803217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991938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978562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948967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790225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991690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977593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946447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776316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991453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976663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943784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81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761552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991241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975775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940991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745760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991040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974883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938011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728977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990857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974004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934828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84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711441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990682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973145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931507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693376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990517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972315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927835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674340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990341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971519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923885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654208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990162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970741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919699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633433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989951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969918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915266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611812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989699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969032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910440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589207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989361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968106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905163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565680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988897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967126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899583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541383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988303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966095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893586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513018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987614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965028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887124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480350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986851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963905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880245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443066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986010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962709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872987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401442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985152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961416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865209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355658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984248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960080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856735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306269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983312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958703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847547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75" y="2143116"/>
            <a:ext cx="519112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16 Rectángulo"/>
          <p:cNvSpPr/>
          <p:nvPr/>
        </p:nvSpPr>
        <p:spPr>
          <a:xfrm>
            <a:off x="4071934" y="2071678"/>
            <a:ext cx="4786346" cy="19288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3" y="2500307"/>
            <a:ext cx="4786347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214282" y="214290"/>
          <a:ext cx="3643338" cy="6227943"/>
        </p:xfrm>
        <a:graphic>
          <a:graphicData uri="http://schemas.openxmlformats.org/drawingml/2006/table">
            <a:tbl>
              <a:tblPr>
                <a:effectLst>
                  <a:outerShdw blurRad="50800" dist="50800" dir="17040000" sx="99000" sy="99000" algn="ctr" rotWithShape="0">
                    <a:srgbClr val="000000">
                      <a:alpha val="21000"/>
                    </a:srgbClr>
                  </a:outerShdw>
                </a:effectLst>
              </a:tblPr>
              <a:tblGrid>
                <a:gridCol w="357191"/>
                <a:gridCol w="585487"/>
                <a:gridCol w="343207"/>
                <a:gridCol w="557013"/>
                <a:gridCol w="300243"/>
                <a:gridCol w="599977"/>
                <a:gridCol w="328717"/>
                <a:gridCol w="571503"/>
              </a:tblGrid>
              <a:tr h="3026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1000000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982355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957123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837591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993228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981423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955374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826863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992576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980489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953448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815410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992235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979534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951386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803217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991938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978562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948967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790225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991690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977593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946447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776316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991453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976663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943784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81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761552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991241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975775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940991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745760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991040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974883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938011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728977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990857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974004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934828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84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711441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990682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973145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931507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693376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990517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972315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927835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674340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990341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971519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923885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654208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990162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970741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919699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633433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989951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969918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915266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611812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989699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969032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910440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589207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989361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968106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905163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565680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988897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967126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899583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541383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988303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966095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893586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513018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987614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965028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887124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480350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986851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963905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880245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443066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986010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962709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872987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401442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985152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961416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865209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355658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984248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960080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856735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306269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983312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958703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847547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16 Rectángulo"/>
          <p:cNvSpPr/>
          <p:nvPr/>
        </p:nvSpPr>
        <p:spPr>
          <a:xfrm>
            <a:off x="4071934" y="2214554"/>
            <a:ext cx="4786346" cy="19288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4214810" y="42860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3) la probabilidad de que una persona de la generación de 1989 y que tenga 25 años sobreviva 40 años más y muera antes de alcanzar los 80 años de edad.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214282" y="214290"/>
          <a:ext cx="3643338" cy="6227943"/>
        </p:xfrm>
        <a:graphic>
          <a:graphicData uri="http://schemas.openxmlformats.org/drawingml/2006/table">
            <a:tbl>
              <a:tblPr>
                <a:effectLst>
                  <a:outerShdw blurRad="50800" dist="50800" dir="17040000" sx="99000" sy="99000" algn="ctr" rotWithShape="0">
                    <a:srgbClr val="000000">
                      <a:alpha val="21000"/>
                    </a:srgbClr>
                  </a:outerShdw>
                </a:effectLst>
              </a:tblPr>
              <a:tblGrid>
                <a:gridCol w="357191"/>
                <a:gridCol w="585487"/>
                <a:gridCol w="343207"/>
                <a:gridCol w="557013"/>
                <a:gridCol w="300243"/>
                <a:gridCol w="599977"/>
                <a:gridCol w="328717"/>
                <a:gridCol w="571503"/>
              </a:tblGrid>
              <a:tr h="3026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1000000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982355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957123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837591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993228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981423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955374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826863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992576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980489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953448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815410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992235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979534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951386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803217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991938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978562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948967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790225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991690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977593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946447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776316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991453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976663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943784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81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761552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991241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975775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940991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745760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991040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974883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938011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728977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990857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974004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934828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84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711441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990682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973145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931507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693376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990517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972315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927835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674340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990341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971519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923885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654208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990162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970741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919699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633433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989951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969918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915266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611812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989699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969032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910440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589207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989361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968106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905163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565680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988897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967126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899583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541383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988303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966095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893586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513018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987614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965028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887124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480350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986851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963905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880245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443066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986010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962709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872987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401442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985152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961416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865209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355658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984248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960080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856735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306269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983312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958703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847547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4357686" y="35716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4) Calcular la probabilidad de que una pareja formada por dos personas de las generaciones de 1977 y 1989 que se constituyan como tal este año ( 2011)  de que sobrevivan ambos más de 10 años.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4572000" y="2285992"/>
            <a:ext cx="3547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La probabilidad pedida será  </a:t>
            </a:r>
            <a:r>
              <a:rPr lang="es-ES" baseline="-25000" dirty="0"/>
              <a:t>10</a:t>
            </a:r>
            <a:r>
              <a:rPr lang="es-ES" dirty="0"/>
              <a:t>p</a:t>
            </a:r>
            <a:r>
              <a:rPr lang="es-ES" baseline="-25000" dirty="0"/>
              <a:t>34,22 </a:t>
            </a:r>
            <a:endParaRPr lang="es-ES" dirty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5750" y="2928934"/>
            <a:ext cx="4833968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16 Rectángulo"/>
          <p:cNvSpPr/>
          <p:nvPr/>
        </p:nvSpPr>
        <p:spPr>
          <a:xfrm>
            <a:off x="4071934" y="2786058"/>
            <a:ext cx="4857784" cy="31432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4214810" y="200024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hlinkClick r:id="" action="ppaction://hlinkshowjump?jump=firstslide"/>
              </a:rPr>
              <a:t>Ir a g1977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214282" y="214290"/>
          <a:ext cx="3643338" cy="6227943"/>
        </p:xfrm>
        <a:graphic>
          <a:graphicData uri="http://schemas.openxmlformats.org/drawingml/2006/table">
            <a:tbl>
              <a:tblPr>
                <a:effectLst>
                  <a:outerShdw blurRad="50800" dist="50800" dir="17040000" sx="99000" sy="99000" algn="ctr" rotWithShape="0">
                    <a:srgbClr val="000000">
                      <a:alpha val="21000"/>
                    </a:srgbClr>
                  </a:outerShdw>
                </a:effectLst>
              </a:tblPr>
              <a:tblGrid>
                <a:gridCol w="357191"/>
                <a:gridCol w="585487"/>
                <a:gridCol w="343207"/>
                <a:gridCol w="557013"/>
                <a:gridCol w="300243"/>
                <a:gridCol w="599977"/>
                <a:gridCol w="328717"/>
                <a:gridCol w="571503"/>
              </a:tblGrid>
              <a:tr h="3026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1000000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982355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957123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837591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993228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981423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955374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826863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992576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980489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953448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815410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992235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979534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951386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803217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991938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978562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948967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790225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991690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977593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946447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776316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991453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976663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943784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81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761552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991241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975775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940991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745760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991040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974883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938011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728977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990857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974004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934828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84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711441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990682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973145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931507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693376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990517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972315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927835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674340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990341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971519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923885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654208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990162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970741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919699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633433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989951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969918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915266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611812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989699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969032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910440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589207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989361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968106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905163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565680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988897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967126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899583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541383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988303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966095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893586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513018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987614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965028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887124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480350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986851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963905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880245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443066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986010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962709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872987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401442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985152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961416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865209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355658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984248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960080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856735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306269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983312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958703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847547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4143372" y="192880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hlinkClick r:id="" action="ppaction://hlinkshowjump?jump=firstslide"/>
              </a:rPr>
              <a:t>Ir a g1977</a:t>
            </a:r>
            <a:endParaRPr lang="es-ES" dirty="0"/>
          </a:p>
        </p:txBody>
      </p:sp>
      <p:sp>
        <p:nvSpPr>
          <p:cNvPr id="12" name="11 Rectángulo"/>
          <p:cNvSpPr/>
          <p:nvPr/>
        </p:nvSpPr>
        <p:spPr>
          <a:xfrm>
            <a:off x="4214810" y="285728"/>
            <a:ext cx="45720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5) en el caso de la misma </a:t>
            </a:r>
            <a:r>
              <a:rPr lang="es-ES" dirty="0" smtClean="0"/>
              <a:t>pareja</a:t>
            </a:r>
            <a:r>
              <a:rPr lang="es-ES" dirty="0" smtClean="0"/>
              <a:t> </a:t>
            </a:r>
            <a:r>
              <a:rPr lang="es-ES" sz="1400" dirty="0" smtClean="0"/>
              <a:t>(formada por dos personas de las generaciones de 1977 y 1989 que se constituyan como tal el años 2011 )</a:t>
            </a:r>
            <a:r>
              <a:rPr lang="es-ES" dirty="0" smtClean="0"/>
              <a:t> </a:t>
            </a:r>
            <a:r>
              <a:rPr lang="es-ES" dirty="0"/>
              <a:t>calcular la probabilidad de que la </a:t>
            </a:r>
            <a:r>
              <a:rPr lang="es-ES" dirty="0" smtClean="0"/>
              <a:t>pareja se </a:t>
            </a:r>
            <a:r>
              <a:rPr lang="es-ES" dirty="0"/>
              <a:t>disuelva antes de 15 años ( muera uno de los dos o ambos)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643182"/>
            <a:ext cx="5048264" cy="1397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16 Rectángulo"/>
          <p:cNvSpPr/>
          <p:nvPr/>
        </p:nvSpPr>
        <p:spPr>
          <a:xfrm>
            <a:off x="4071934" y="2643182"/>
            <a:ext cx="4929222" cy="32861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214282" y="214290"/>
          <a:ext cx="3643338" cy="6227943"/>
        </p:xfrm>
        <a:graphic>
          <a:graphicData uri="http://schemas.openxmlformats.org/drawingml/2006/table">
            <a:tbl>
              <a:tblPr>
                <a:effectLst>
                  <a:outerShdw blurRad="50800" dist="50800" dir="17040000" sx="99000" sy="99000" algn="ctr" rotWithShape="0">
                    <a:srgbClr val="000000">
                      <a:alpha val="21000"/>
                    </a:srgbClr>
                  </a:outerShdw>
                </a:effectLst>
              </a:tblPr>
              <a:tblGrid>
                <a:gridCol w="357191"/>
                <a:gridCol w="585487"/>
                <a:gridCol w="343207"/>
                <a:gridCol w="557013"/>
                <a:gridCol w="300243"/>
                <a:gridCol w="599977"/>
                <a:gridCol w="328717"/>
                <a:gridCol w="571503"/>
              </a:tblGrid>
              <a:tr h="3026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1000000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982355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957123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837591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993228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981423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955374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826863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992576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980489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953448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815410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992235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979534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951386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803217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991938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978562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948967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790225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991690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977593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946447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776316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991453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976663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943784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81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761552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991241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975775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940991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745760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991040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974883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938011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728977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990857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974004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934828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84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711441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990682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973145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931507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693376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990517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972315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927835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674340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990341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971519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923885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654208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990162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970741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919699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633433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989951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969918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915266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611812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989699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969032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910440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589207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989361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968106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905163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565680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988897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967126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899583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541383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988303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966095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893586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513018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987614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965028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887124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480350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986851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963905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880245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443066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986010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962709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872987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401442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985152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961416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865209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355658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984248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960080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856735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306269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983312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958703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847547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2" name="11 Rectángulo"/>
          <p:cNvSpPr/>
          <p:nvPr/>
        </p:nvSpPr>
        <p:spPr>
          <a:xfrm>
            <a:off x="4214810" y="285728"/>
            <a:ext cx="457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6) </a:t>
            </a:r>
            <a:r>
              <a:rPr lang="es-ES" dirty="0"/>
              <a:t>en el caso de la misma </a:t>
            </a:r>
            <a:r>
              <a:rPr lang="es-ES" dirty="0" smtClean="0"/>
              <a:t>pareja</a:t>
            </a:r>
            <a:r>
              <a:rPr lang="es-ES" dirty="0" smtClean="0"/>
              <a:t> </a:t>
            </a:r>
            <a:r>
              <a:rPr lang="es-ES" sz="1400" dirty="0" smtClean="0"/>
              <a:t>(formada por dos personas de las generaciones de 1977 y 1989 que se constituyan como tal el años 2011 )</a:t>
            </a:r>
            <a:r>
              <a:rPr lang="es-ES" dirty="0"/>
              <a:t> Calcular la probabilidad de que muera en 15 el más joven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571744"/>
            <a:ext cx="41338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16 Rectángulo"/>
          <p:cNvSpPr/>
          <p:nvPr/>
        </p:nvSpPr>
        <p:spPr>
          <a:xfrm>
            <a:off x="4143372" y="2143116"/>
            <a:ext cx="4857784" cy="378621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214282" y="214290"/>
          <a:ext cx="3643338" cy="6227943"/>
        </p:xfrm>
        <a:graphic>
          <a:graphicData uri="http://schemas.openxmlformats.org/drawingml/2006/table">
            <a:tbl>
              <a:tblPr>
                <a:effectLst>
                  <a:outerShdw blurRad="50800" dist="50800" dir="17040000" sx="99000" sy="99000" algn="ctr" rotWithShape="0">
                    <a:srgbClr val="000000">
                      <a:alpha val="21000"/>
                    </a:srgbClr>
                  </a:outerShdw>
                </a:effectLst>
              </a:tblPr>
              <a:tblGrid>
                <a:gridCol w="357191"/>
                <a:gridCol w="585487"/>
                <a:gridCol w="343207"/>
                <a:gridCol w="557013"/>
                <a:gridCol w="300243"/>
                <a:gridCol w="599977"/>
                <a:gridCol w="328717"/>
                <a:gridCol w="571503"/>
              </a:tblGrid>
              <a:tr h="3026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1000000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982355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957123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837591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993228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981423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955374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826863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992576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980489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953448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815410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992235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979534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951386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803217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991938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978562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948967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790225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991690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977593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946447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776316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991453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976663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943784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81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761552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991241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975775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940991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745760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991040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974883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938011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728977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990857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974004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934828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84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711441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990682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973145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931507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693376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990517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972315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927835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674340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990341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971519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923885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654208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990162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970741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919699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633433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989951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969918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915266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611812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989699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969032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910440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589207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989361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968106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905163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565680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988897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967126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899583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541383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988303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966095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893586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513018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987614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965028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887124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480350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986851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963905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880245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443066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986010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962709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872987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401442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985152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961416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865209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355658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984248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960080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856735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306269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983312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958703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847547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2" name="11 Rectángulo"/>
          <p:cNvSpPr/>
          <p:nvPr/>
        </p:nvSpPr>
        <p:spPr>
          <a:xfrm>
            <a:off x="4214810" y="285728"/>
            <a:ext cx="457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7) </a:t>
            </a:r>
            <a:r>
              <a:rPr lang="es-ES" dirty="0"/>
              <a:t>en el caso de la misma </a:t>
            </a:r>
            <a:r>
              <a:rPr lang="es-ES" dirty="0" smtClean="0"/>
              <a:t>pareja</a:t>
            </a:r>
            <a:r>
              <a:rPr lang="es-ES" dirty="0" smtClean="0"/>
              <a:t> </a:t>
            </a:r>
            <a:r>
              <a:rPr lang="es-ES" sz="1400" dirty="0" smtClean="0"/>
              <a:t>(formada por dos personas de las generaciones de 1977 y 1989 que se constituyan como tal el años 2011 )</a:t>
            </a:r>
            <a:r>
              <a:rPr lang="es-ES" dirty="0"/>
              <a:t> Calcular la probabilidad de que muera en 15 el más </a:t>
            </a:r>
            <a:r>
              <a:rPr lang="es-ES" dirty="0" smtClean="0"/>
              <a:t>viejo</a:t>
            </a:r>
            <a:endParaRPr lang="es-E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2071678"/>
            <a:ext cx="43815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16 Rectángulo"/>
          <p:cNvSpPr/>
          <p:nvPr/>
        </p:nvSpPr>
        <p:spPr>
          <a:xfrm>
            <a:off x="4143372" y="2000240"/>
            <a:ext cx="4857784" cy="44291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4214810" y="150017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hlinkClick r:id="" action="ppaction://hlinkshowjump?jump=firstslide"/>
              </a:rPr>
              <a:t>Ir a g1977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214282" y="214290"/>
          <a:ext cx="3643338" cy="6227943"/>
        </p:xfrm>
        <a:graphic>
          <a:graphicData uri="http://schemas.openxmlformats.org/drawingml/2006/table">
            <a:tbl>
              <a:tblPr>
                <a:effectLst>
                  <a:outerShdw blurRad="50800" dist="50800" dir="17040000" sx="99000" sy="99000" algn="ctr" rotWithShape="0">
                    <a:srgbClr val="000000">
                      <a:alpha val="21000"/>
                    </a:srgbClr>
                  </a:outerShdw>
                </a:effectLst>
              </a:tblPr>
              <a:tblGrid>
                <a:gridCol w="357191"/>
                <a:gridCol w="585487"/>
                <a:gridCol w="343207"/>
                <a:gridCol w="557013"/>
                <a:gridCol w="300243"/>
                <a:gridCol w="599977"/>
                <a:gridCol w="328717"/>
                <a:gridCol w="571503"/>
              </a:tblGrid>
              <a:tr h="3026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1000000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982355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957123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837591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993228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981423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955374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826863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992576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980489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953448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815410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992235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979534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951386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803217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991938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978562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948967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790225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991690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977593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946447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776316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991453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976663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943784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81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761552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991241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975775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940991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745760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991040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974883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938011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728977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990857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974004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934828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84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711441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990682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973145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931507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693376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990517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972315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927835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674340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990341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971519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923885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654208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990162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970741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919699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633433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989951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969918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915266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611812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989699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969032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910440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589207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989361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968106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905163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565680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988897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967126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899583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541383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988303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966095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893586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513018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987614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965028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887124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480350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986851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963905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880245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443066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986010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962709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872987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401442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985152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961416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865209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355658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984248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960080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856735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306269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983312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958703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847547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2" name="11 Rectángulo"/>
          <p:cNvSpPr/>
          <p:nvPr/>
        </p:nvSpPr>
        <p:spPr>
          <a:xfrm>
            <a:off x="4214810" y="285728"/>
            <a:ext cx="457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8) </a:t>
            </a:r>
            <a:r>
              <a:rPr lang="es-ES" dirty="0"/>
              <a:t>en el caso de la misma </a:t>
            </a:r>
            <a:r>
              <a:rPr lang="es-ES" dirty="0" smtClean="0"/>
              <a:t>pareja</a:t>
            </a:r>
            <a:r>
              <a:rPr lang="es-ES" dirty="0" smtClean="0"/>
              <a:t> </a:t>
            </a:r>
            <a:r>
              <a:rPr lang="es-ES" sz="1400" dirty="0" smtClean="0"/>
              <a:t>(formada por dos personas de las generaciones de 1977 y 1989 que se constituyan como tal el años 2011 )</a:t>
            </a:r>
            <a:r>
              <a:rPr lang="es-ES" dirty="0"/>
              <a:t> Calcular la probabilidad de que se extinga a los 20 años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4214810" y="150017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hlinkClick r:id="" action="ppaction://hlinkshowjump?jump=firstslide"/>
              </a:rPr>
              <a:t>Ir a g1977</a:t>
            </a:r>
            <a:endParaRPr lang="es-ES" dirty="0"/>
          </a:p>
        </p:txBody>
      </p:sp>
      <p:sp>
        <p:nvSpPr>
          <p:cNvPr id="13" name="12 Rectángulo"/>
          <p:cNvSpPr/>
          <p:nvPr/>
        </p:nvSpPr>
        <p:spPr>
          <a:xfrm>
            <a:off x="4429124" y="2357430"/>
            <a:ext cx="3786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Que se extinga es que mueran los dos: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000372"/>
            <a:ext cx="35242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16 Rectángulo"/>
          <p:cNvSpPr/>
          <p:nvPr/>
        </p:nvSpPr>
        <p:spPr>
          <a:xfrm>
            <a:off x="4143372" y="2214554"/>
            <a:ext cx="4857784" cy="421484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2143116"/>
            <a:ext cx="510540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214282" y="214290"/>
          <a:ext cx="3643338" cy="6227943"/>
        </p:xfrm>
        <a:graphic>
          <a:graphicData uri="http://schemas.openxmlformats.org/drawingml/2006/table">
            <a:tbl>
              <a:tblPr>
                <a:effectLst>
                  <a:outerShdw blurRad="50800" dist="50800" dir="17040000" sx="99000" sy="99000" algn="ctr" rotWithShape="0">
                    <a:srgbClr val="000000">
                      <a:alpha val="21000"/>
                    </a:srgbClr>
                  </a:outerShdw>
                </a:effectLst>
              </a:tblPr>
              <a:tblGrid>
                <a:gridCol w="357191"/>
                <a:gridCol w="585487"/>
                <a:gridCol w="343207"/>
                <a:gridCol w="557013"/>
                <a:gridCol w="300243"/>
                <a:gridCol w="599977"/>
                <a:gridCol w="328717"/>
                <a:gridCol w="571503"/>
              </a:tblGrid>
              <a:tr h="30263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Edad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lx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1000000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982355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957123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837591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993228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981423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955374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826863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992576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980489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953448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815410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992235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979534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951386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803217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991938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978562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948967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790225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991690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977593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946447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776316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991453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976663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943784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81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761552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991241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975775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940991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745760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991040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974883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938011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728977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990857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974004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934828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84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711441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990682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973145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931507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693376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990517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972315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927835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674340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990341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971519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923885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654208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990162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970741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919699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633433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989951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969918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915266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611812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989699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969032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910440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589207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989361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968106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905163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565680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988897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967126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899583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541383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988303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966095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893586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93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513018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987614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965028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887124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94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480350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986851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963905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880245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443066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986010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962709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71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872987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401442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985152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961416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865209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355658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984248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960080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856735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306269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983312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958703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74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847547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b="1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643" marR="3964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2" name="11 Rectángulo"/>
          <p:cNvSpPr/>
          <p:nvPr/>
        </p:nvSpPr>
        <p:spPr>
          <a:xfrm>
            <a:off x="4214810" y="285728"/>
            <a:ext cx="4572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9) </a:t>
            </a:r>
            <a:r>
              <a:rPr lang="es-ES" dirty="0"/>
              <a:t>en el caso de la misma </a:t>
            </a:r>
            <a:r>
              <a:rPr lang="es-ES" dirty="0" smtClean="0"/>
              <a:t>pareja</a:t>
            </a:r>
            <a:r>
              <a:rPr lang="es-ES" dirty="0" smtClean="0"/>
              <a:t> </a:t>
            </a:r>
            <a:r>
              <a:rPr lang="es-ES" sz="1400" dirty="0" smtClean="0"/>
              <a:t>(formada por dos personas de las generaciones de 1977 y 1989 que se constituyan como tal el años 2011 ) </a:t>
            </a:r>
            <a:r>
              <a:rPr lang="es-ES" dirty="0"/>
              <a:t>Calcular la probabilidad de que no se extinga en 30 años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4214810" y="150017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hlinkClick r:id="" action="ppaction://hlinkshowjump?jump=firstslide"/>
              </a:rPr>
              <a:t>Ir a g1977</a:t>
            </a:r>
            <a:endParaRPr lang="es-ES" dirty="0"/>
          </a:p>
        </p:txBody>
      </p:sp>
      <p:sp>
        <p:nvSpPr>
          <p:cNvPr id="17" name="16 Rectángulo"/>
          <p:cNvSpPr/>
          <p:nvPr/>
        </p:nvSpPr>
        <p:spPr>
          <a:xfrm>
            <a:off x="4071934" y="2000240"/>
            <a:ext cx="4929222" cy="44291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a 1&quot;/&gt;&lt;property id=&quot;20307&quot; value=&quot;256&quot;/&gt;&lt;/object&gt;&lt;object type=&quot;3&quot; unique_id=&quot;10005&quot;&gt;&lt;property id=&quot;20148&quot; value=&quot;5&quot;/&gt;&lt;property id=&quot;20300&quot; value=&quot;Diapositiva 2&quot;/&gt;&lt;property id=&quot;20307&quot; value=&quot;259&quot;/&gt;&lt;/object&gt;&lt;object type=&quot;3&quot; unique_id=&quot;10006&quot;&gt;&lt;property id=&quot;20148&quot; value=&quot;5&quot;/&gt;&lt;property id=&quot;20300&quot; value=&quot;Diapositiva 3&quot;/&gt;&lt;property id=&quot;20307&quot; value=&quot;260&quot;/&gt;&lt;/object&gt;&lt;object type=&quot;3&quot; unique_id=&quot;10007&quot;&gt;&lt;property id=&quot;20148&quot; value=&quot;5&quot;/&gt;&lt;property id=&quot;20300&quot; value=&quot;Diapositiva 4&quot;/&gt;&lt;property id=&quot;20307&quot; value=&quot;261&quot;/&gt;&lt;/object&gt;&lt;object type=&quot;3&quot; unique_id=&quot;10008&quot;&gt;&lt;property id=&quot;20148&quot; value=&quot;5&quot;/&gt;&lt;property id=&quot;20300&quot; value=&quot;Diapositiva 5&quot;/&gt;&lt;property id=&quot;20307&quot; value=&quot;262&quot;/&gt;&lt;/object&gt;&lt;object type=&quot;3&quot; unique_id=&quot;10058&quot;&gt;&lt;property id=&quot;20148&quot; value=&quot;5&quot;/&gt;&lt;property id=&quot;20300&quot; value=&quot;Diapositiva 6&quot;/&gt;&lt;property id=&quot;20307&quot; value=&quot;263&quot;/&gt;&lt;/object&gt;&lt;object type=&quot;3&quot; unique_id=&quot;10099&quot;&gt;&lt;property id=&quot;20148&quot; value=&quot;5&quot;/&gt;&lt;property id=&quot;20300&quot; value=&quot;Diapositiva 7&quot;/&gt;&lt;property id=&quot;20307&quot; value=&quot;264&quot;/&gt;&lt;/object&gt;&lt;object type=&quot;3&quot; unique_id=&quot;10100&quot;&gt;&lt;property id=&quot;20148&quot; value=&quot;5&quot;/&gt;&lt;property id=&quot;20300&quot; value=&quot;Diapositiva 8&quot;/&gt;&lt;property id=&quot;20307&quot; value=&quot;265&quot;/&gt;&lt;/object&gt;&lt;object type=&quot;3&quot; unique_id=&quot;10101&quot;&gt;&lt;property id=&quot;20148&quot; value=&quot;5&quot;/&gt;&lt;property id=&quot;20300&quot; value=&quot;Diapositiva 9&quot;/&gt;&lt;property id=&quot;20307&quot; value=&quot;26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2214</Words>
  <Application>Microsoft Office PowerPoint</Application>
  <PresentationFormat>Presentación en pantalla (4:3)</PresentationFormat>
  <Paragraphs>1889</Paragraphs>
  <Slides>9</Slides>
  <Notes>0</Notes>
  <HiddenSlides>9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>UVEG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jlejarza</dc:creator>
  <cp:lastModifiedBy>jlejarza</cp:lastModifiedBy>
  <cp:revision>5</cp:revision>
  <dcterms:created xsi:type="dcterms:W3CDTF">2017-10-14T17:14:44Z</dcterms:created>
  <dcterms:modified xsi:type="dcterms:W3CDTF">2017-10-14T18:56:34Z</dcterms:modified>
</cp:coreProperties>
</file>