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</p:sldIdLst>
  <p:sldSz cx="9144000" cy="6858000" type="screen4x3"/>
  <p:notesSz cx="6858000" cy="9144000"/>
  <p:custDataLst>
    <p:tags r:id="rId11"/>
  </p:custDataLst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9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gs" Target="tags/tag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161BD-ACBB-400A-BAAE-05423DF2BA73}" type="datetimeFigureOut">
              <a:rPr lang="es-ES" smtClean="0"/>
              <a:t>14/10/2017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FCC12-C34B-4AA6-B80F-F14DEB7D0D81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161BD-ACBB-400A-BAAE-05423DF2BA73}" type="datetimeFigureOut">
              <a:rPr lang="es-ES" smtClean="0"/>
              <a:t>14/10/2017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FCC12-C34B-4AA6-B80F-F14DEB7D0D81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161BD-ACBB-400A-BAAE-05423DF2BA73}" type="datetimeFigureOut">
              <a:rPr lang="es-ES" smtClean="0"/>
              <a:t>14/10/2017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FCC12-C34B-4AA6-B80F-F14DEB7D0D81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161BD-ACBB-400A-BAAE-05423DF2BA73}" type="datetimeFigureOut">
              <a:rPr lang="es-ES" smtClean="0"/>
              <a:t>14/10/2017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FCC12-C34B-4AA6-B80F-F14DEB7D0D81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161BD-ACBB-400A-BAAE-05423DF2BA73}" type="datetimeFigureOut">
              <a:rPr lang="es-ES" smtClean="0"/>
              <a:t>14/10/2017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FCC12-C34B-4AA6-B80F-F14DEB7D0D81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161BD-ACBB-400A-BAAE-05423DF2BA73}" type="datetimeFigureOut">
              <a:rPr lang="es-ES" smtClean="0"/>
              <a:t>14/10/2017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FCC12-C34B-4AA6-B80F-F14DEB7D0D81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161BD-ACBB-400A-BAAE-05423DF2BA73}" type="datetimeFigureOut">
              <a:rPr lang="es-ES" smtClean="0"/>
              <a:t>14/10/2017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FCC12-C34B-4AA6-B80F-F14DEB7D0D81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161BD-ACBB-400A-BAAE-05423DF2BA73}" type="datetimeFigureOut">
              <a:rPr lang="es-ES" smtClean="0"/>
              <a:t>14/10/2017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FCC12-C34B-4AA6-B80F-F14DEB7D0D81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161BD-ACBB-400A-BAAE-05423DF2BA73}" type="datetimeFigureOut">
              <a:rPr lang="es-ES" smtClean="0"/>
              <a:t>14/10/2017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FCC12-C34B-4AA6-B80F-F14DEB7D0D81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161BD-ACBB-400A-BAAE-05423DF2BA73}" type="datetimeFigureOut">
              <a:rPr lang="es-ES" smtClean="0"/>
              <a:t>14/10/2017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FCC12-C34B-4AA6-B80F-F14DEB7D0D81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161BD-ACBB-400A-BAAE-05423DF2BA73}" type="datetimeFigureOut">
              <a:rPr lang="es-ES" smtClean="0"/>
              <a:t>14/10/2017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FCC12-C34B-4AA6-B80F-F14DEB7D0D81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D161BD-ACBB-400A-BAAE-05423DF2BA73}" type="datetimeFigureOut">
              <a:rPr lang="es-ES" smtClean="0"/>
              <a:t>14/10/2017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5FCC12-C34B-4AA6-B80F-F14DEB7D0D81}" type="slidenum">
              <a:rPr lang="es-ES" smtClean="0"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slide" Target="slide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6 Tabla"/>
          <p:cNvGraphicFramePr>
            <a:graphicFrameLocks noGrp="1"/>
          </p:cNvGraphicFramePr>
          <p:nvPr/>
        </p:nvGraphicFramePr>
        <p:xfrm>
          <a:off x="285719" y="142845"/>
          <a:ext cx="3357586" cy="6533154"/>
        </p:xfrm>
        <a:graphic>
          <a:graphicData uri="http://schemas.openxmlformats.org/drawingml/2006/table">
            <a:tbl>
              <a:tblPr>
                <a:effectLst>
                  <a:outerShdw blurRad="50800" dist="38100" dir="3000000" algn="ctr" rotWithShape="0">
                    <a:srgbClr val="000000">
                      <a:alpha val="48000"/>
                    </a:srgbClr>
                  </a:outerShdw>
                </a:effectLst>
              </a:tblPr>
              <a:tblGrid>
                <a:gridCol w="598526"/>
                <a:gridCol w="515108"/>
                <a:gridCol w="568634"/>
                <a:gridCol w="591576"/>
                <a:gridCol w="590879"/>
                <a:gridCol w="492863"/>
              </a:tblGrid>
              <a:tr h="144963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8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Edad</a:t>
                      </a:r>
                      <a:endParaRPr lang="es-ES" sz="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055" marR="2705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8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lx</a:t>
                      </a:r>
                      <a:endParaRPr lang="es-ES" sz="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055" marR="270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8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Edad</a:t>
                      </a:r>
                      <a:endParaRPr lang="es-ES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055" marR="2705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8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lx</a:t>
                      </a:r>
                      <a:endParaRPr lang="es-ES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055" marR="270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8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Edad</a:t>
                      </a:r>
                      <a:endParaRPr lang="es-ES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055" marR="2705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8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lx</a:t>
                      </a:r>
                      <a:endParaRPr lang="es-ES" sz="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055" marR="270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2042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8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es-ES" sz="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055" marR="2705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8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100000</a:t>
                      </a:r>
                      <a:endParaRPr lang="es-ES" sz="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055" marR="270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8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34</a:t>
                      </a:r>
                      <a:endParaRPr lang="es-ES" sz="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055" marR="2705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8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98437</a:t>
                      </a:r>
                      <a:endParaRPr lang="es-ES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055" marR="270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8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68</a:t>
                      </a:r>
                      <a:endParaRPr lang="es-ES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055" marR="2705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8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95832</a:t>
                      </a:r>
                      <a:endParaRPr lang="es-ES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055" marR="270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2042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8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es-ES" sz="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055" marR="2705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8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99193</a:t>
                      </a:r>
                      <a:endParaRPr lang="es-ES" sz="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055" marR="270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8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35</a:t>
                      </a:r>
                      <a:endParaRPr lang="es-ES" sz="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055" marR="2705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8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98413</a:t>
                      </a:r>
                      <a:endParaRPr lang="es-ES" sz="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055" marR="270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8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69</a:t>
                      </a:r>
                      <a:endParaRPr lang="es-ES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055" marR="2705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8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95625</a:t>
                      </a:r>
                      <a:endParaRPr lang="es-ES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055" marR="270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2042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8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</a:t>
                      </a:r>
                      <a:endParaRPr lang="es-ES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055" marR="2705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8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99130</a:t>
                      </a:r>
                      <a:endParaRPr lang="es-ES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055" marR="270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8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36</a:t>
                      </a:r>
                      <a:endParaRPr lang="es-ES" sz="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055" marR="2705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8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98385</a:t>
                      </a:r>
                      <a:endParaRPr lang="es-ES" sz="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055" marR="270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8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70</a:t>
                      </a:r>
                      <a:endParaRPr lang="es-ES" sz="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055" marR="2705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8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95397</a:t>
                      </a:r>
                      <a:endParaRPr lang="es-ES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055" marR="270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2042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8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</a:t>
                      </a:r>
                      <a:endParaRPr lang="es-ES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055" marR="2705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8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99085</a:t>
                      </a:r>
                      <a:endParaRPr lang="es-ES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055" marR="270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8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37</a:t>
                      </a:r>
                      <a:endParaRPr lang="es-ES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055" marR="2705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8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98357</a:t>
                      </a:r>
                      <a:endParaRPr lang="es-ES" sz="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055" marR="270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8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71</a:t>
                      </a:r>
                      <a:endParaRPr lang="es-ES" sz="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055" marR="2705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8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95150</a:t>
                      </a:r>
                      <a:endParaRPr lang="es-ES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055" marR="270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2042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8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4</a:t>
                      </a:r>
                      <a:endParaRPr lang="es-ES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055" marR="2705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8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99056</a:t>
                      </a:r>
                      <a:endParaRPr lang="es-ES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055" marR="270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8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38</a:t>
                      </a:r>
                      <a:endParaRPr lang="es-ES" sz="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055" marR="2705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8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98329</a:t>
                      </a:r>
                      <a:endParaRPr lang="es-ES" sz="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055" marR="270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8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72</a:t>
                      </a:r>
                      <a:endParaRPr lang="es-ES" sz="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055" marR="2705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8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94876</a:t>
                      </a:r>
                      <a:endParaRPr lang="es-ES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055" marR="270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2042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8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5</a:t>
                      </a:r>
                      <a:endParaRPr lang="es-ES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055" marR="2705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8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99029</a:t>
                      </a:r>
                      <a:endParaRPr lang="es-ES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055" marR="270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8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39</a:t>
                      </a:r>
                      <a:endParaRPr lang="es-ES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055" marR="2705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8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98301</a:t>
                      </a:r>
                      <a:endParaRPr lang="es-ES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055" marR="270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8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73</a:t>
                      </a:r>
                      <a:endParaRPr lang="es-ES" sz="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055" marR="2705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8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94575</a:t>
                      </a:r>
                      <a:endParaRPr lang="es-ES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055" marR="270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2042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8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6</a:t>
                      </a:r>
                      <a:endParaRPr lang="es-ES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055" marR="2705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8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99008</a:t>
                      </a:r>
                      <a:endParaRPr lang="es-ES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055" marR="270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8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40</a:t>
                      </a:r>
                      <a:endParaRPr lang="es-ES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055" marR="2705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8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98273</a:t>
                      </a:r>
                      <a:endParaRPr lang="es-ES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055" marR="270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8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74</a:t>
                      </a:r>
                      <a:endParaRPr lang="es-ES" sz="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055" marR="2705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8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94238</a:t>
                      </a:r>
                      <a:endParaRPr lang="es-ES" sz="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055" marR="270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2042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8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7</a:t>
                      </a:r>
                      <a:endParaRPr lang="es-ES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055" marR="2705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8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98989</a:t>
                      </a:r>
                      <a:endParaRPr lang="es-ES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055" marR="270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8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41</a:t>
                      </a:r>
                      <a:endParaRPr lang="es-ES" sz="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055" marR="2705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8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98241</a:t>
                      </a:r>
                      <a:endParaRPr lang="es-ES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055" marR="270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8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75</a:t>
                      </a:r>
                      <a:endParaRPr lang="es-ES" sz="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055" marR="2705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8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93862</a:t>
                      </a:r>
                      <a:endParaRPr lang="es-ES" sz="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055" marR="270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2042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8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8</a:t>
                      </a:r>
                      <a:endParaRPr lang="es-ES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055" marR="2705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8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98972</a:t>
                      </a:r>
                      <a:endParaRPr lang="es-ES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055" marR="270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8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42</a:t>
                      </a:r>
                      <a:endParaRPr lang="es-ES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055" marR="2705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1485" algn="r"/>
                        </a:tabLst>
                      </a:pPr>
                      <a:r>
                        <a:rPr lang="es-ES" sz="8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	</a:t>
                      </a:r>
                      <a:r>
                        <a:rPr lang="es-ES" sz="8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  98210</a:t>
                      </a:r>
                      <a:endParaRPr lang="es-ES" sz="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055" marR="270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8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76</a:t>
                      </a:r>
                      <a:endParaRPr lang="es-ES" sz="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055" marR="2705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8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93443</a:t>
                      </a:r>
                      <a:endParaRPr lang="es-ES" sz="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055" marR="270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2042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8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</a:t>
                      </a:r>
                      <a:endParaRPr lang="es-ES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055" marR="2705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8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98959</a:t>
                      </a:r>
                      <a:endParaRPr lang="es-ES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055" marR="270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8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43</a:t>
                      </a:r>
                      <a:endParaRPr lang="es-ES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055" marR="2705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8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98176</a:t>
                      </a:r>
                      <a:endParaRPr lang="es-ES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055" marR="270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8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77</a:t>
                      </a:r>
                      <a:endParaRPr lang="es-ES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055" marR="2705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8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92974</a:t>
                      </a:r>
                      <a:endParaRPr lang="es-ES" sz="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055" marR="270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2042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8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10</a:t>
                      </a:r>
                      <a:endParaRPr lang="es-ES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055" marR="2705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8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98948</a:t>
                      </a:r>
                      <a:endParaRPr lang="es-ES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055" marR="270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8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44</a:t>
                      </a:r>
                      <a:endParaRPr lang="es-ES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055" marR="2705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8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98139</a:t>
                      </a:r>
                      <a:endParaRPr lang="es-ES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055" marR="270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8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78</a:t>
                      </a:r>
                      <a:endParaRPr lang="es-ES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055" marR="2705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8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92448</a:t>
                      </a:r>
                      <a:endParaRPr lang="es-ES" sz="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055" marR="270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2042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8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11</a:t>
                      </a:r>
                      <a:endParaRPr lang="es-ES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055" marR="2705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8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98935</a:t>
                      </a:r>
                      <a:endParaRPr lang="es-ES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055" marR="270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8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45</a:t>
                      </a:r>
                      <a:endParaRPr lang="es-ES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055" marR="2705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8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98101</a:t>
                      </a:r>
                      <a:endParaRPr lang="es-ES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055" marR="270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8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79</a:t>
                      </a:r>
                      <a:endParaRPr lang="es-ES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055" marR="2705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8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91864</a:t>
                      </a:r>
                      <a:endParaRPr lang="es-ES" sz="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055" marR="270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2042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8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12</a:t>
                      </a:r>
                      <a:endParaRPr lang="es-ES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055" marR="2705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8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98922</a:t>
                      </a:r>
                      <a:endParaRPr lang="es-ES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055" marR="270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8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46</a:t>
                      </a:r>
                      <a:endParaRPr lang="es-ES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055" marR="2705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8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98058</a:t>
                      </a:r>
                      <a:endParaRPr lang="es-ES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055" marR="270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8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80</a:t>
                      </a:r>
                      <a:endParaRPr lang="es-ES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055" marR="2705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8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91213</a:t>
                      </a:r>
                      <a:endParaRPr lang="es-ES" sz="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055" marR="270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2042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8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13</a:t>
                      </a:r>
                      <a:endParaRPr lang="es-ES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055" marR="2705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8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98908</a:t>
                      </a:r>
                      <a:endParaRPr lang="es-ES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055" marR="270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8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47</a:t>
                      </a:r>
                      <a:endParaRPr lang="es-ES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055" marR="2705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8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98016</a:t>
                      </a:r>
                      <a:endParaRPr lang="es-ES" sz="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055" marR="270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8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81</a:t>
                      </a:r>
                      <a:endParaRPr lang="es-ES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055" marR="2705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8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90475</a:t>
                      </a:r>
                      <a:endParaRPr lang="es-ES" sz="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055" marR="270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2042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8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14</a:t>
                      </a:r>
                      <a:endParaRPr lang="es-ES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055" marR="2705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8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98892</a:t>
                      </a:r>
                      <a:endParaRPr lang="es-ES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055" marR="270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8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48</a:t>
                      </a:r>
                      <a:endParaRPr lang="es-ES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055" marR="2705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8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97970</a:t>
                      </a:r>
                      <a:endParaRPr lang="es-ES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055" marR="270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8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82</a:t>
                      </a:r>
                      <a:endParaRPr lang="es-ES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055" marR="2705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8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89606</a:t>
                      </a:r>
                      <a:endParaRPr lang="es-ES" sz="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055" marR="270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2042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8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15</a:t>
                      </a:r>
                      <a:endParaRPr lang="es-ES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055" marR="2705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8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98877</a:t>
                      </a:r>
                      <a:endParaRPr lang="es-ES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055" marR="270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8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49</a:t>
                      </a:r>
                      <a:endParaRPr lang="es-ES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055" marR="2705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8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97924</a:t>
                      </a:r>
                      <a:endParaRPr lang="es-ES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055" marR="270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8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83</a:t>
                      </a:r>
                      <a:endParaRPr lang="es-ES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055" marR="2705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8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88611</a:t>
                      </a:r>
                      <a:endParaRPr lang="es-ES" sz="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055" marR="270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2042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8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16</a:t>
                      </a:r>
                      <a:endParaRPr lang="es-ES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055" marR="2705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8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98860</a:t>
                      </a:r>
                      <a:endParaRPr lang="es-ES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055" marR="270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8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50</a:t>
                      </a:r>
                      <a:endParaRPr lang="es-ES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055" marR="2705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8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97869</a:t>
                      </a:r>
                      <a:endParaRPr lang="es-ES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055" marR="270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8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84</a:t>
                      </a:r>
                      <a:endParaRPr lang="es-ES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055" marR="2705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8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87449</a:t>
                      </a:r>
                      <a:endParaRPr lang="es-ES" sz="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055" marR="270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2042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8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17</a:t>
                      </a:r>
                      <a:endParaRPr lang="es-ES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055" marR="2705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8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98841</a:t>
                      </a:r>
                      <a:endParaRPr lang="es-ES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055" marR="270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8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51</a:t>
                      </a:r>
                      <a:endParaRPr lang="es-ES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055" marR="2705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8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97809</a:t>
                      </a:r>
                      <a:endParaRPr lang="es-ES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055" marR="270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8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85</a:t>
                      </a:r>
                      <a:endParaRPr lang="es-ES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055" marR="2705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8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86076</a:t>
                      </a:r>
                      <a:endParaRPr lang="es-ES" sz="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055" marR="270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2042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8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18</a:t>
                      </a:r>
                      <a:endParaRPr lang="es-ES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055" marR="2705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8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98820</a:t>
                      </a:r>
                      <a:endParaRPr lang="es-ES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055" marR="270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8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52</a:t>
                      </a:r>
                      <a:endParaRPr lang="es-ES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055" marR="2705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8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97741</a:t>
                      </a:r>
                      <a:endParaRPr lang="es-ES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055" marR="270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8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86</a:t>
                      </a:r>
                      <a:endParaRPr lang="es-ES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055" marR="2705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8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84484</a:t>
                      </a:r>
                      <a:endParaRPr lang="es-ES" sz="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055" marR="270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2042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8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19</a:t>
                      </a:r>
                      <a:endParaRPr lang="es-ES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055" marR="2705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8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98798</a:t>
                      </a:r>
                      <a:endParaRPr lang="es-ES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055" marR="270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8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53</a:t>
                      </a:r>
                      <a:endParaRPr lang="es-ES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055" marR="2705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8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97673</a:t>
                      </a:r>
                      <a:endParaRPr lang="es-ES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055" marR="270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8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87</a:t>
                      </a:r>
                      <a:endParaRPr lang="es-ES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055" marR="2705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8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82673</a:t>
                      </a:r>
                      <a:endParaRPr lang="es-ES" sz="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055" marR="270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2042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8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20</a:t>
                      </a:r>
                      <a:endParaRPr lang="es-ES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055" marR="2705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8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98774</a:t>
                      </a:r>
                      <a:endParaRPr lang="es-ES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055" marR="270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8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54</a:t>
                      </a:r>
                      <a:endParaRPr lang="es-ES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055" marR="2705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8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97594</a:t>
                      </a:r>
                      <a:endParaRPr lang="es-ES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055" marR="270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8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88</a:t>
                      </a:r>
                      <a:endParaRPr lang="es-ES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055" marR="2705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8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80594</a:t>
                      </a:r>
                      <a:endParaRPr lang="es-ES" sz="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055" marR="270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2042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8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21</a:t>
                      </a:r>
                      <a:endParaRPr lang="es-ES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055" marR="2705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8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98751</a:t>
                      </a:r>
                      <a:endParaRPr lang="es-ES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055" marR="270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8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55</a:t>
                      </a:r>
                      <a:endParaRPr lang="es-ES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055" marR="2705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8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97513</a:t>
                      </a:r>
                      <a:endParaRPr lang="es-ES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055" marR="270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8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89</a:t>
                      </a:r>
                      <a:endParaRPr lang="es-ES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055" marR="2705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8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78244</a:t>
                      </a:r>
                      <a:endParaRPr lang="es-ES" sz="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055" marR="270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2042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8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22</a:t>
                      </a:r>
                      <a:endParaRPr lang="es-ES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055" marR="2705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8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98728</a:t>
                      </a:r>
                      <a:endParaRPr lang="es-ES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055" marR="270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8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56</a:t>
                      </a:r>
                      <a:endParaRPr lang="es-ES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055" marR="2705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8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97427</a:t>
                      </a:r>
                      <a:endParaRPr lang="es-ES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055" marR="270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8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90</a:t>
                      </a:r>
                      <a:endParaRPr lang="es-ES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055" marR="2705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8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75576</a:t>
                      </a:r>
                      <a:endParaRPr lang="es-ES" sz="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055" marR="270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2042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8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23</a:t>
                      </a:r>
                      <a:endParaRPr lang="es-ES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055" marR="2705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8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98706</a:t>
                      </a:r>
                      <a:endParaRPr lang="es-ES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055" marR="270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8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57</a:t>
                      </a:r>
                      <a:endParaRPr lang="es-ES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055" marR="2705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8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97340</a:t>
                      </a:r>
                      <a:endParaRPr lang="es-ES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055" marR="270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8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91</a:t>
                      </a:r>
                      <a:endParaRPr lang="es-ES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055" marR="2705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8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72551</a:t>
                      </a:r>
                      <a:endParaRPr lang="es-ES" sz="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055" marR="270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2042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8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24</a:t>
                      </a:r>
                      <a:endParaRPr lang="es-ES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055" marR="2705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8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98784</a:t>
                      </a:r>
                      <a:endParaRPr lang="es-ES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055" marR="270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8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58</a:t>
                      </a:r>
                      <a:endParaRPr lang="es-ES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055" marR="2705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8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97245</a:t>
                      </a:r>
                      <a:endParaRPr lang="es-ES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055" marR="270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8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92</a:t>
                      </a:r>
                      <a:endParaRPr lang="es-ES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055" marR="2705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8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69370</a:t>
                      </a:r>
                      <a:endParaRPr lang="es-ES" sz="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055" marR="270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2042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8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25</a:t>
                      </a:r>
                      <a:endParaRPr lang="es-ES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055" marR="2705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8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98661</a:t>
                      </a:r>
                      <a:endParaRPr lang="es-ES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055" marR="270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8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59</a:t>
                      </a:r>
                      <a:endParaRPr lang="es-ES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055" marR="2705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8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97143</a:t>
                      </a:r>
                      <a:endParaRPr lang="es-ES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055" marR="270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8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93</a:t>
                      </a:r>
                      <a:endParaRPr lang="es-ES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055" marR="2705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8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65689</a:t>
                      </a:r>
                      <a:endParaRPr lang="es-ES" sz="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055" marR="270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2042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8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26</a:t>
                      </a:r>
                      <a:endParaRPr lang="es-ES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055" marR="2705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8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98639</a:t>
                      </a:r>
                      <a:endParaRPr lang="es-ES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055" marR="270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8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60</a:t>
                      </a:r>
                      <a:endParaRPr lang="es-ES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055" marR="2705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8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97035</a:t>
                      </a:r>
                      <a:endParaRPr lang="es-ES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055" marR="270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8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94</a:t>
                      </a:r>
                      <a:endParaRPr lang="es-ES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055" marR="2705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8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61476</a:t>
                      </a:r>
                      <a:endParaRPr lang="es-ES" sz="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055" marR="270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2042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8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27</a:t>
                      </a:r>
                      <a:endParaRPr lang="es-ES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055" marR="2705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8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98615</a:t>
                      </a:r>
                      <a:endParaRPr lang="es-ES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055" marR="270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8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61</a:t>
                      </a:r>
                      <a:endParaRPr lang="es-ES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055" marR="2705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8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96917</a:t>
                      </a:r>
                      <a:endParaRPr lang="es-ES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055" marR="270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8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95</a:t>
                      </a:r>
                      <a:endParaRPr lang="es-ES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055" marR="2705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8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56669</a:t>
                      </a:r>
                      <a:endParaRPr lang="es-ES" sz="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055" marR="270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2042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8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28</a:t>
                      </a:r>
                      <a:endParaRPr lang="es-ES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055" marR="2705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8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98590</a:t>
                      </a:r>
                      <a:endParaRPr lang="es-ES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055" marR="270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8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62</a:t>
                      </a:r>
                      <a:endParaRPr lang="es-ES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055" marR="2705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8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96792</a:t>
                      </a:r>
                      <a:endParaRPr lang="es-ES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055" marR="270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8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96</a:t>
                      </a:r>
                      <a:endParaRPr lang="es-ES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055" marR="2705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8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51276</a:t>
                      </a:r>
                      <a:endParaRPr lang="es-ES" sz="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055" marR="270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2042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8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29</a:t>
                      </a:r>
                      <a:endParaRPr lang="es-ES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055" marR="2705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8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98564</a:t>
                      </a:r>
                      <a:endParaRPr lang="es-ES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055" marR="270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8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63</a:t>
                      </a:r>
                      <a:endParaRPr lang="es-ES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055" marR="2705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8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96657</a:t>
                      </a:r>
                      <a:endParaRPr lang="es-ES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055" marR="270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8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97</a:t>
                      </a:r>
                      <a:endParaRPr lang="es-ES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055" marR="2705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8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45348</a:t>
                      </a:r>
                      <a:endParaRPr lang="es-ES" sz="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055" marR="270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2042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8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30</a:t>
                      </a:r>
                      <a:endParaRPr lang="es-ES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055" marR="2705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8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98537</a:t>
                      </a:r>
                      <a:endParaRPr lang="es-ES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055" marR="270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8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64</a:t>
                      </a:r>
                      <a:endParaRPr lang="es-ES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055" marR="2705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8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96517</a:t>
                      </a:r>
                      <a:endParaRPr lang="es-ES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055" marR="270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8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98</a:t>
                      </a:r>
                      <a:endParaRPr lang="es-ES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055" marR="2705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8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38969</a:t>
                      </a:r>
                      <a:endParaRPr lang="es-ES" sz="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055" marR="270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4963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8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31</a:t>
                      </a:r>
                      <a:endParaRPr lang="es-ES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055" marR="2705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8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98510</a:t>
                      </a:r>
                      <a:endParaRPr lang="es-ES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055" marR="270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8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65</a:t>
                      </a:r>
                      <a:endParaRPr lang="es-ES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055" marR="2705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8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96367</a:t>
                      </a:r>
                      <a:endParaRPr lang="es-ES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055" marR="270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" sz="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7055" marR="2705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" sz="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7055" marR="2705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4963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8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32</a:t>
                      </a:r>
                      <a:endParaRPr lang="es-ES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055" marR="2705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8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98484</a:t>
                      </a:r>
                      <a:endParaRPr lang="es-ES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055" marR="270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8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66</a:t>
                      </a:r>
                      <a:endParaRPr lang="es-ES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055" marR="2705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8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96203</a:t>
                      </a:r>
                      <a:endParaRPr lang="es-ES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055" marR="270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" sz="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7055" marR="2705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" sz="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7055" marR="2705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4963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8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33</a:t>
                      </a:r>
                      <a:endParaRPr lang="es-ES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055" marR="2705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8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98460</a:t>
                      </a:r>
                      <a:endParaRPr lang="es-ES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055" marR="270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8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67</a:t>
                      </a:r>
                      <a:endParaRPr lang="es-ES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055" marR="2705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8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96024</a:t>
                      </a:r>
                      <a:endParaRPr lang="es-ES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055" marR="270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" sz="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7055" marR="2705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" sz="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7055" marR="2705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ES"/>
          </a:p>
        </p:txBody>
      </p:sp>
      <p:sp>
        <p:nvSpPr>
          <p:cNvPr id="14" name="13 Rectángulo"/>
          <p:cNvSpPr/>
          <p:nvPr/>
        </p:nvSpPr>
        <p:spPr>
          <a:xfrm>
            <a:off x="4000496" y="714356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ES" dirty="0"/>
              <a:t>1)La probabilidad de que una persona nacida en 1977  y que tenga 45 años de edad sobreviva 15 años más</a:t>
            </a:r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57620" y="2357430"/>
            <a:ext cx="5114925" cy="154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7" name="16 Rectángulo"/>
          <p:cNvSpPr/>
          <p:nvPr/>
        </p:nvSpPr>
        <p:spPr>
          <a:xfrm>
            <a:off x="4143372" y="2643182"/>
            <a:ext cx="4339129" cy="1643074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>
            <a:outerShdw blurRad="50800" dist="38100" dir="2700000" sx="101000" sy="101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8" name="17 Elipse"/>
          <p:cNvSpPr/>
          <p:nvPr/>
        </p:nvSpPr>
        <p:spPr>
          <a:xfrm>
            <a:off x="4000496" y="5857892"/>
            <a:ext cx="357190" cy="4286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4</a:t>
            </a:r>
            <a:endParaRPr lang="es-ES" dirty="0"/>
          </a:p>
        </p:txBody>
      </p:sp>
      <p:sp>
        <p:nvSpPr>
          <p:cNvPr id="21" name="20 Elipse">
            <a:hlinkClick r:id="rId3" action="ppaction://hlinksldjump"/>
          </p:cNvPr>
          <p:cNvSpPr/>
          <p:nvPr/>
        </p:nvSpPr>
        <p:spPr>
          <a:xfrm>
            <a:off x="4572000" y="5857892"/>
            <a:ext cx="357190" cy="4286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/>
              <a:t>5</a:t>
            </a:r>
            <a:endParaRPr lang="es-ES" dirty="0"/>
          </a:p>
        </p:txBody>
      </p:sp>
      <p:sp>
        <p:nvSpPr>
          <p:cNvPr id="22" name="21 Elipse">
            <a:hlinkClick r:id="rId4" action="ppaction://hlinksldjump"/>
          </p:cNvPr>
          <p:cNvSpPr/>
          <p:nvPr/>
        </p:nvSpPr>
        <p:spPr>
          <a:xfrm>
            <a:off x="5143504" y="5857892"/>
            <a:ext cx="357190" cy="4286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/>
              <a:t>7</a:t>
            </a:r>
            <a:endParaRPr lang="es-ES" dirty="0"/>
          </a:p>
        </p:txBody>
      </p:sp>
      <p:sp>
        <p:nvSpPr>
          <p:cNvPr id="23" name="22 Elipse"/>
          <p:cNvSpPr/>
          <p:nvPr/>
        </p:nvSpPr>
        <p:spPr>
          <a:xfrm>
            <a:off x="5643570" y="5857892"/>
            <a:ext cx="357190" cy="4286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/>
              <a:t>8</a:t>
            </a:r>
            <a:endParaRPr lang="es-ES" dirty="0"/>
          </a:p>
        </p:txBody>
      </p:sp>
      <p:sp>
        <p:nvSpPr>
          <p:cNvPr id="24" name="23 Elipse"/>
          <p:cNvSpPr/>
          <p:nvPr/>
        </p:nvSpPr>
        <p:spPr>
          <a:xfrm>
            <a:off x="6143636" y="5857892"/>
            <a:ext cx="357190" cy="4286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/>
              <a:t>9</a:t>
            </a:r>
            <a:endParaRPr lang="es-E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ES"/>
          </a:p>
        </p:txBody>
      </p:sp>
      <p:sp>
        <p:nvSpPr>
          <p:cNvPr id="8" name="7 Rectángulo"/>
          <p:cNvSpPr/>
          <p:nvPr/>
        </p:nvSpPr>
        <p:spPr>
          <a:xfrm>
            <a:off x="4143372" y="500042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ES" dirty="0"/>
              <a:t>La probabilidad de que una persona nacida en 1989 y que tenga 45 años de edad sobreviva 15 años más.</a:t>
            </a:r>
          </a:p>
        </p:txBody>
      </p:sp>
      <p:graphicFrame>
        <p:nvGraphicFramePr>
          <p:cNvPr id="10" name="9 Tabla"/>
          <p:cNvGraphicFramePr>
            <a:graphicFrameLocks noGrp="1"/>
          </p:cNvGraphicFramePr>
          <p:nvPr/>
        </p:nvGraphicFramePr>
        <p:xfrm>
          <a:off x="214282" y="214290"/>
          <a:ext cx="3643338" cy="6217783"/>
        </p:xfrm>
        <a:graphic>
          <a:graphicData uri="http://schemas.openxmlformats.org/drawingml/2006/table">
            <a:tbl>
              <a:tblPr>
                <a:effectLst>
                  <a:outerShdw blurRad="50800" dist="50800" dir="17040000" sx="99000" sy="99000" algn="ctr" rotWithShape="0">
                    <a:srgbClr val="000000">
                      <a:alpha val="21000"/>
                    </a:srgbClr>
                  </a:outerShdw>
                </a:effectLst>
              </a:tblPr>
              <a:tblGrid>
                <a:gridCol w="357191"/>
                <a:gridCol w="585487"/>
                <a:gridCol w="343207"/>
                <a:gridCol w="557013"/>
                <a:gridCol w="300243"/>
                <a:gridCol w="599977"/>
                <a:gridCol w="328717"/>
                <a:gridCol w="571503"/>
              </a:tblGrid>
              <a:tr h="302630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Edad</a:t>
                      </a:r>
                      <a:endParaRPr lang="es-ES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lx</a:t>
                      </a:r>
                      <a:endParaRPr lang="es-ES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Edad</a:t>
                      </a:r>
                      <a:endParaRPr lang="es-ES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lx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Edad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lx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Edad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lx</a:t>
                      </a:r>
                      <a:endParaRPr lang="es-ES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6499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1000000</a:t>
                      </a:r>
                      <a:endParaRPr lang="es-ES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25</a:t>
                      </a:r>
                      <a:endParaRPr lang="es-ES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982355</a:t>
                      </a:r>
                      <a:endParaRPr lang="es-ES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50</a:t>
                      </a:r>
                      <a:endParaRPr lang="es-ES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957123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75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837591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6499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993228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26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981423</a:t>
                      </a:r>
                      <a:endParaRPr lang="es-ES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51</a:t>
                      </a:r>
                      <a:endParaRPr lang="es-ES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955374</a:t>
                      </a:r>
                      <a:endParaRPr lang="es-ES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76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826863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6499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992576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27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980489</a:t>
                      </a:r>
                      <a:endParaRPr lang="es-ES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52</a:t>
                      </a:r>
                      <a:endParaRPr lang="es-ES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953448</a:t>
                      </a:r>
                      <a:endParaRPr lang="es-ES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77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815410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6499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992235</a:t>
                      </a:r>
                      <a:endParaRPr lang="es-ES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28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979534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53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951386</a:t>
                      </a:r>
                      <a:endParaRPr lang="es-ES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78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803217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6499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4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991938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29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978562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54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948967</a:t>
                      </a:r>
                      <a:endParaRPr lang="es-ES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79</a:t>
                      </a:r>
                      <a:endParaRPr lang="es-ES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790225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6499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5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991690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30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977593</a:t>
                      </a:r>
                      <a:endParaRPr lang="es-ES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55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946447</a:t>
                      </a:r>
                      <a:endParaRPr lang="es-ES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80</a:t>
                      </a:r>
                      <a:endParaRPr lang="es-ES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776316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6499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6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991453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31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976663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56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943784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81</a:t>
                      </a:r>
                      <a:endParaRPr lang="es-ES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761552</a:t>
                      </a:r>
                      <a:endParaRPr lang="es-ES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6499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7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991241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32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975775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57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940991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82</a:t>
                      </a:r>
                      <a:endParaRPr lang="es-ES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745760</a:t>
                      </a:r>
                      <a:endParaRPr lang="es-ES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6499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8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991040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33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974883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58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938011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83</a:t>
                      </a:r>
                      <a:endParaRPr lang="es-ES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728977</a:t>
                      </a:r>
                      <a:endParaRPr lang="es-ES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6499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990857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34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974004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59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934828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84</a:t>
                      </a:r>
                      <a:endParaRPr lang="es-ES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711441</a:t>
                      </a:r>
                      <a:endParaRPr lang="es-ES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6499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10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990682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35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973145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60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931507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85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693376</a:t>
                      </a:r>
                      <a:endParaRPr lang="es-ES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6499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11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990517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36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972315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61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927835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86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674340</a:t>
                      </a:r>
                      <a:endParaRPr lang="es-ES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6499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12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990341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37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971519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62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923885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87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654208</a:t>
                      </a:r>
                      <a:endParaRPr lang="es-ES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6499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13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990162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38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970741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63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919699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88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633433</a:t>
                      </a:r>
                      <a:endParaRPr lang="es-ES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6499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14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989951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39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969918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64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915266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89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611812</a:t>
                      </a:r>
                      <a:endParaRPr lang="es-ES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6499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15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989699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40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969032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65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910440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90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589207</a:t>
                      </a:r>
                      <a:endParaRPr lang="es-ES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6499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16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989361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41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968106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66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905163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91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565680</a:t>
                      </a:r>
                      <a:endParaRPr lang="es-ES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6499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17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988897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42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967126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67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899583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92</a:t>
                      </a:r>
                      <a:endParaRPr lang="es-ES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541383</a:t>
                      </a:r>
                      <a:endParaRPr lang="es-ES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6499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18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988303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43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966095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68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893586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93</a:t>
                      </a:r>
                      <a:endParaRPr lang="es-ES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513018</a:t>
                      </a:r>
                      <a:endParaRPr lang="es-ES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6499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19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987614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44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965028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69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887124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94</a:t>
                      </a:r>
                      <a:endParaRPr lang="es-ES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480350</a:t>
                      </a:r>
                      <a:endParaRPr lang="es-ES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6499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20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986851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45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963905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70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880245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95</a:t>
                      </a:r>
                      <a:endParaRPr lang="es-ES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443066</a:t>
                      </a:r>
                      <a:endParaRPr lang="es-ES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6499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21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986010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46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962709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71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872987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96</a:t>
                      </a:r>
                      <a:endParaRPr lang="es-ES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401442</a:t>
                      </a:r>
                      <a:endParaRPr lang="es-ES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6499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22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985152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47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961416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72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865209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97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355658</a:t>
                      </a:r>
                      <a:endParaRPr lang="es-ES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6499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23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984248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48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960080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73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856735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98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306269</a:t>
                      </a:r>
                      <a:endParaRPr lang="es-ES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6499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24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983312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49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958703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74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847547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es-ES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5121" name="Picture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952875" y="2143116"/>
            <a:ext cx="5191125" cy="1228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7" name="16 Rectángulo"/>
          <p:cNvSpPr/>
          <p:nvPr/>
        </p:nvSpPr>
        <p:spPr>
          <a:xfrm>
            <a:off x="4071934" y="2071678"/>
            <a:ext cx="4786346" cy="1928826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>
            <a:outerShdw blurRad="50800" dist="38100" dir="2700000" sx="101000" sy="101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071933" y="2500307"/>
            <a:ext cx="4786347" cy="11430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ES"/>
          </a:p>
        </p:txBody>
      </p:sp>
      <p:graphicFrame>
        <p:nvGraphicFramePr>
          <p:cNvPr id="10" name="9 Tabla"/>
          <p:cNvGraphicFramePr>
            <a:graphicFrameLocks noGrp="1"/>
          </p:cNvGraphicFramePr>
          <p:nvPr/>
        </p:nvGraphicFramePr>
        <p:xfrm>
          <a:off x="214282" y="214290"/>
          <a:ext cx="3643338" cy="6227943"/>
        </p:xfrm>
        <a:graphic>
          <a:graphicData uri="http://schemas.openxmlformats.org/drawingml/2006/table">
            <a:tbl>
              <a:tblPr>
                <a:effectLst>
                  <a:outerShdw blurRad="50800" dist="50800" dir="17040000" sx="99000" sy="99000" algn="ctr" rotWithShape="0">
                    <a:srgbClr val="000000">
                      <a:alpha val="21000"/>
                    </a:srgbClr>
                  </a:outerShdw>
                </a:effectLst>
              </a:tblPr>
              <a:tblGrid>
                <a:gridCol w="357191"/>
                <a:gridCol w="585487"/>
                <a:gridCol w="343207"/>
                <a:gridCol w="557013"/>
                <a:gridCol w="300243"/>
                <a:gridCol w="599977"/>
                <a:gridCol w="328717"/>
                <a:gridCol w="571503"/>
              </a:tblGrid>
              <a:tr h="302630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Edad</a:t>
                      </a:r>
                      <a:endParaRPr lang="es-ES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lx</a:t>
                      </a:r>
                      <a:endParaRPr lang="es-ES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Edad</a:t>
                      </a:r>
                      <a:endParaRPr lang="es-ES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lx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Edad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lx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Edad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lx</a:t>
                      </a:r>
                      <a:endParaRPr lang="es-ES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6499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1000000</a:t>
                      </a:r>
                      <a:endParaRPr lang="es-ES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25</a:t>
                      </a:r>
                      <a:endParaRPr lang="es-ES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982355</a:t>
                      </a:r>
                      <a:endParaRPr lang="es-ES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50</a:t>
                      </a:r>
                      <a:endParaRPr lang="es-ES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957123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75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837591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6499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993228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26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981423</a:t>
                      </a:r>
                      <a:endParaRPr lang="es-ES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51</a:t>
                      </a:r>
                      <a:endParaRPr lang="es-ES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955374</a:t>
                      </a:r>
                      <a:endParaRPr lang="es-ES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76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826863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6499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992576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27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980489</a:t>
                      </a:r>
                      <a:endParaRPr lang="es-ES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52</a:t>
                      </a:r>
                      <a:endParaRPr lang="es-ES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953448</a:t>
                      </a:r>
                      <a:endParaRPr lang="es-ES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77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815410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6499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992235</a:t>
                      </a:r>
                      <a:endParaRPr lang="es-ES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28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979534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53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951386</a:t>
                      </a:r>
                      <a:endParaRPr lang="es-ES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78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803217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6499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4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991938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29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978562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54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948967</a:t>
                      </a:r>
                      <a:endParaRPr lang="es-ES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79</a:t>
                      </a:r>
                      <a:endParaRPr lang="es-ES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790225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6499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5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991690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30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977593</a:t>
                      </a:r>
                      <a:endParaRPr lang="es-ES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55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946447</a:t>
                      </a:r>
                      <a:endParaRPr lang="es-ES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80</a:t>
                      </a:r>
                      <a:endParaRPr lang="es-ES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776316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6499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6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991453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31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976663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56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943784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81</a:t>
                      </a:r>
                      <a:endParaRPr lang="es-ES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761552</a:t>
                      </a:r>
                      <a:endParaRPr lang="es-ES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6499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7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991241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32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975775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57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940991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82</a:t>
                      </a:r>
                      <a:endParaRPr lang="es-ES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745760</a:t>
                      </a:r>
                      <a:endParaRPr lang="es-ES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6499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8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991040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33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974883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58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938011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83</a:t>
                      </a:r>
                      <a:endParaRPr lang="es-ES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728977</a:t>
                      </a:r>
                      <a:endParaRPr lang="es-ES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6499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990857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34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974004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59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934828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84</a:t>
                      </a:r>
                      <a:endParaRPr lang="es-ES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711441</a:t>
                      </a:r>
                      <a:endParaRPr lang="es-ES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6499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10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990682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35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973145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60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931507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85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693376</a:t>
                      </a:r>
                      <a:endParaRPr lang="es-ES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6499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11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990517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36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972315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61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927835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86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674340</a:t>
                      </a:r>
                      <a:endParaRPr lang="es-ES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6499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12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990341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37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971519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62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923885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87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654208</a:t>
                      </a:r>
                      <a:endParaRPr lang="es-ES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6499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13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990162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38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970741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63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919699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88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633433</a:t>
                      </a:r>
                      <a:endParaRPr lang="es-ES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6499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14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989951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39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969918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64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915266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89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611812</a:t>
                      </a:r>
                      <a:endParaRPr lang="es-ES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6499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15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989699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40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969032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65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910440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90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589207</a:t>
                      </a:r>
                      <a:endParaRPr lang="es-ES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6499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16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989361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41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968106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66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905163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91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565680</a:t>
                      </a:r>
                      <a:endParaRPr lang="es-ES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6499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17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988897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42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967126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67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899583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92</a:t>
                      </a:r>
                      <a:endParaRPr lang="es-ES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541383</a:t>
                      </a:r>
                      <a:endParaRPr lang="es-ES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6499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18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988303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43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966095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68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893586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93</a:t>
                      </a:r>
                      <a:endParaRPr lang="es-ES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513018</a:t>
                      </a:r>
                      <a:endParaRPr lang="es-ES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6499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19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987614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44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965028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69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887124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94</a:t>
                      </a:r>
                      <a:endParaRPr lang="es-ES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480350</a:t>
                      </a:r>
                      <a:endParaRPr lang="es-ES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6499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20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986851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45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963905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70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880245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95</a:t>
                      </a:r>
                      <a:endParaRPr lang="es-ES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443066</a:t>
                      </a:r>
                      <a:endParaRPr lang="es-ES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6499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21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986010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46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962709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71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872987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96</a:t>
                      </a:r>
                      <a:endParaRPr lang="es-ES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401442</a:t>
                      </a:r>
                      <a:endParaRPr lang="es-ES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6499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22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985152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47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961416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72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865209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97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355658</a:t>
                      </a:r>
                      <a:endParaRPr lang="es-ES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6499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23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984248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48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960080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73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856735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98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306269</a:t>
                      </a:r>
                      <a:endParaRPr lang="es-ES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6499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24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983312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49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958703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74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847547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es-ES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7" name="16 Rectángulo"/>
          <p:cNvSpPr/>
          <p:nvPr/>
        </p:nvSpPr>
        <p:spPr>
          <a:xfrm>
            <a:off x="4071934" y="2214554"/>
            <a:ext cx="4786346" cy="1928826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>
            <a:outerShdw blurRad="50800" dist="38100" dir="2700000" sx="101000" sy="101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" name="6 Rectángulo"/>
          <p:cNvSpPr/>
          <p:nvPr/>
        </p:nvSpPr>
        <p:spPr>
          <a:xfrm>
            <a:off x="4214810" y="428604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ES" dirty="0"/>
              <a:t>3) la probabilidad de que una persona de la generación de 1989 y que tenga 25 años sobreviva 40 años más y muera antes de alcanzar los 80 años de edad.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ES"/>
          </a:p>
        </p:txBody>
      </p:sp>
      <p:graphicFrame>
        <p:nvGraphicFramePr>
          <p:cNvPr id="10" name="9 Tabla"/>
          <p:cNvGraphicFramePr>
            <a:graphicFrameLocks noGrp="1"/>
          </p:cNvGraphicFramePr>
          <p:nvPr/>
        </p:nvGraphicFramePr>
        <p:xfrm>
          <a:off x="214282" y="214290"/>
          <a:ext cx="3643338" cy="6227943"/>
        </p:xfrm>
        <a:graphic>
          <a:graphicData uri="http://schemas.openxmlformats.org/drawingml/2006/table">
            <a:tbl>
              <a:tblPr>
                <a:effectLst>
                  <a:outerShdw blurRad="50800" dist="50800" dir="17040000" sx="99000" sy="99000" algn="ctr" rotWithShape="0">
                    <a:srgbClr val="000000">
                      <a:alpha val="21000"/>
                    </a:srgbClr>
                  </a:outerShdw>
                </a:effectLst>
              </a:tblPr>
              <a:tblGrid>
                <a:gridCol w="357191"/>
                <a:gridCol w="585487"/>
                <a:gridCol w="343207"/>
                <a:gridCol w="557013"/>
                <a:gridCol w="300243"/>
                <a:gridCol w="599977"/>
                <a:gridCol w="328717"/>
                <a:gridCol w="571503"/>
              </a:tblGrid>
              <a:tr h="302630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Edad</a:t>
                      </a:r>
                      <a:endParaRPr lang="es-ES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lx</a:t>
                      </a:r>
                      <a:endParaRPr lang="es-ES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Edad</a:t>
                      </a:r>
                      <a:endParaRPr lang="es-ES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lx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Edad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lx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Edad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lx</a:t>
                      </a:r>
                      <a:endParaRPr lang="es-ES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6499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1000000</a:t>
                      </a:r>
                      <a:endParaRPr lang="es-ES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25</a:t>
                      </a:r>
                      <a:endParaRPr lang="es-ES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982355</a:t>
                      </a:r>
                      <a:endParaRPr lang="es-ES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50</a:t>
                      </a:r>
                      <a:endParaRPr lang="es-ES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957123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75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837591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6499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993228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26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981423</a:t>
                      </a:r>
                      <a:endParaRPr lang="es-ES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51</a:t>
                      </a:r>
                      <a:endParaRPr lang="es-ES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955374</a:t>
                      </a:r>
                      <a:endParaRPr lang="es-ES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76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826863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6499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992576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27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980489</a:t>
                      </a:r>
                      <a:endParaRPr lang="es-ES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52</a:t>
                      </a:r>
                      <a:endParaRPr lang="es-ES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953448</a:t>
                      </a:r>
                      <a:endParaRPr lang="es-ES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77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815410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6499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992235</a:t>
                      </a:r>
                      <a:endParaRPr lang="es-ES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28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979534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53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951386</a:t>
                      </a:r>
                      <a:endParaRPr lang="es-ES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78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803217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6499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4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991938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29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978562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54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948967</a:t>
                      </a:r>
                      <a:endParaRPr lang="es-ES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79</a:t>
                      </a:r>
                      <a:endParaRPr lang="es-ES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790225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6499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5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991690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30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977593</a:t>
                      </a:r>
                      <a:endParaRPr lang="es-ES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55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946447</a:t>
                      </a:r>
                      <a:endParaRPr lang="es-ES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80</a:t>
                      </a:r>
                      <a:endParaRPr lang="es-ES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776316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6499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6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991453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31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976663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56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943784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81</a:t>
                      </a:r>
                      <a:endParaRPr lang="es-ES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761552</a:t>
                      </a:r>
                      <a:endParaRPr lang="es-ES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6499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7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991241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32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975775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57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940991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82</a:t>
                      </a:r>
                      <a:endParaRPr lang="es-ES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745760</a:t>
                      </a:r>
                      <a:endParaRPr lang="es-ES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6499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8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991040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33</a:t>
                      </a:r>
                      <a:endParaRPr lang="es-ES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974883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58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938011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83</a:t>
                      </a:r>
                      <a:endParaRPr lang="es-ES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728977</a:t>
                      </a:r>
                      <a:endParaRPr lang="es-ES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6499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990857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34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974004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59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934828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84</a:t>
                      </a:r>
                      <a:endParaRPr lang="es-ES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711441</a:t>
                      </a:r>
                      <a:endParaRPr lang="es-ES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6499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10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990682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35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973145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60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931507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85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693376</a:t>
                      </a:r>
                      <a:endParaRPr lang="es-ES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6499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11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990517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36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972315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61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927835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86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674340</a:t>
                      </a:r>
                      <a:endParaRPr lang="es-ES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6499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12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990341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37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971519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62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923885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87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654208</a:t>
                      </a:r>
                      <a:endParaRPr lang="es-ES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6499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13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990162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38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970741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63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919699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88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633433</a:t>
                      </a:r>
                      <a:endParaRPr lang="es-ES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6499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14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989951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39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969918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64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915266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89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611812</a:t>
                      </a:r>
                      <a:endParaRPr lang="es-ES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6499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15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989699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40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969032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65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910440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90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589207</a:t>
                      </a:r>
                      <a:endParaRPr lang="es-ES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6499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16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989361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41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968106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66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905163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91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565680</a:t>
                      </a:r>
                      <a:endParaRPr lang="es-ES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6499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17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988897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42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967126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67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899583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92</a:t>
                      </a:r>
                      <a:endParaRPr lang="es-ES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541383</a:t>
                      </a:r>
                      <a:endParaRPr lang="es-ES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6499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18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988303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43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966095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68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893586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93</a:t>
                      </a:r>
                      <a:endParaRPr lang="es-ES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513018</a:t>
                      </a:r>
                      <a:endParaRPr lang="es-ES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6499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19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987614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44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965028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69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887124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94</a:t>
                      </a:r>
                      <a:endParaRPr lang="es-ES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480350</a:t>
                      </a:r>
                      <a:endParaRPr lang="es-ES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6499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20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986851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45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963905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70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880245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95</a:t>
                      </a:r>
                      <a:endParaRPr lang="es-ES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443066</a:t>
                      </a:r>
                      <a:endParaRPr lang="es-ES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6499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21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986010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46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962709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71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872987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96</a:t>
                      </a:r>
                      <a:endParaRPr lang="es-ES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401442</a:t>
                      </a:r>
                      <a:endParaRPr lang="es-ES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6499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22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985152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47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961416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72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865209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97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355658</a:t>
                      </a:r>
                      <a:endParaRPr lang="es-ES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6499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23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984248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48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960080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73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856735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98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306269</a:t>
                      </a:r>
                      <a:endParaRPr lang="es-ES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6499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24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983312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49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958703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74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847547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es-ES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8" name="7 Rectángulo"/>
          <p:cNvSpPr/>
          <p:nvPr/>
        </p:nvSpPr>
        <p:spPr>
          <a:xfrm>
            <a:off x="4357686" y="357166"/>
            <a:ext cx="4572000" cy="147732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ES" dirty="0"/>
              <a:t>4) Calcular la probabilidad de que una pareja formada por dos personas de las generaciones de 1977 y 1989 que se constituyan como tal este año ( 2011)  de que sobrevivan ambos más de 10 años.</a:t>
            </a:r>
          </a:p>
        </p:txBody>
      </p:sp>
      <p:sp>
        <p:nvSpPr>
          <p:cNvPr id="1843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ES"/>
          </a:p>
        </p:txBody>
      </p:sp>
      <p:sp>
        <p:nvSpPr>
          <p:cNvPr id="11" name="10 Rectángulo"/>
          <p:cNvSpPr/>
          <p:nvPr/>
        </p:nvSpPr>
        <p:spPr>
          <a:xfrm>
            <a:off x="4572000" y="2285992"/>
            <a:ext cx="354731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dirty="0"/>
              <a:t>La probabilidad pedida será  </a:t>
            </a:r>
            <a:r>
              <a:rPr lang="es-ES" baseline="-25000" dirty="0"/>
              <a:t>10</a:t>
            </a:r>
            <a:r>
              <a:rPr lang="es-ES" dirty="0"/>
              <a:t>p</a:t>
            </a:r>
            <a:r>
              <a:rPr lang="es-ES" baseline="-25000" dirty="0"/>
              <a:t>34,22 </a:t>
            </a:r>
            <a:endParaRPr lang="es-ES" dirty="0"/>
          </a:p>
        </p:txBody>
      </p:sp>
      <p:sp>
        <p:nvSpPr>
          <p:cNvPr id="1843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ES"/>
          </a:p>
        </p:txBody>
      </p:sp>
      <p:sp>
        <p:nvSpPr>
          <p:cNvPr id="18437" name="Rectangle 5"/>
          <p:cNvSpPr>
            <a:spLocks noChangeArrowheads="1"/>
          </p:cNvSpPr>
          <p:nvPr/>
        </p:nvSpPr>
        <p:spPr bwMode="auto">
          <a:xfrm>
            <a:off x="0" y="8667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ES"/>
          </a:p>
        </p:txBody>
      </p:sp>
      <p:pic>
        <p:nvPicPr>
          <p:cNvPr id="18438" name="Picture 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095750" y="2928934"/>
            <a:ext cx="4833968" cy="197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7" name="16 Rectángulo"/>
          <p:cNvSpPr/>
          <p:nvPr/>
        </p:nvSpPr>
        <p:spPr>
          <a:xfrm>
            <a:off x="4071934" y="2786058"/>
            <a:ext cx="4857784" cy="3143272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>
            <a:outerShdw blurRad="50800" dist="38100" dir="2700000" sx="101000" sy="101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5" name="14 CuadroTexto"/>
          <p:cNvSpPr txBox="1"/>
          <p:nvPr/>
        </p:nvSpPr>
        <p:spPr>
          <a:xfrm>
            <a:off x="4214810" y="2000240"/>
            <a:ext cx="11430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hlinkClick r:id="" action="ppaction://hlinkshowjump?jump=firstslide"/>
              </a:rPr>
              <a:t>Ir a g1977</a:t>
            </a:r>
            <a:endParaRPr lang="es-E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ES"/>
          </a:p>
        </p:txBody>
      </p:sp>
      <p:graphicFrame>
        <p:nvGraphicFramePr>
          <p:cNvPr id="10" name="9 Tabla"/>
          <p:cNvGraphicFramePr>
            <a:graphicFrameLocks noGrp="1"/>
          </p:cNvGraphicFramePr>
          <p:nvPr/>
        </p:nvGraphicFramePr>
        <p:xfrm>
          <a:off x="214282" y="214290"/>
          <a:ext cx="3643338" cy="6227943"/>
        </p:xfrm>
        <a:graphic>
          <a:graphicData uri="http://schemas.openxmlformats.org/drawingml/2006/table">
            <a:tbl>
              <a:tblPr>
                <a:effectLst>
                  <a:outerShdw blurRad="50800" dist="50800" dir="17040000" sx="99000" sy="99000" algn="ctr" rotWithShape="0">
                    <a:srgbClr val="000000">
                      <a:alpha val="21000"/>
                    </a:srgbClr>
                  </a:outerShdw>
                </a:effectLst>
              </a:tblPr>
              <a:tblGrid>
                <a:gridCol w="357191"/>
                <a:gridCol w="585487"/>
                <a:gridCol w="343207"/>
                <a:gridCol w="557013"/>
                <a:gridCol w="300243"/>
                <a:gridCol w="599977"/>
                <a:gridCol w="328717"/>
                <a:gridCol w="571503"/>
              </a:tblGrid>
              <a:tr h="302630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Edad</a:t>
                      </a:r>
                      <a:endParaRPr lang="es-ES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lx</a:t>
                      </a:r>
                      <a:endParaRPr lang="es-ES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Edad</a:t>
                      </a:r>
                      <a:endParaRPr lang="es-ES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lx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Edad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lx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Edad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lx</a:t>
                      </a:r>
                      <a:endParaRPr lang="es-ES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6499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1000000</a:t>
                      </a:r>
                      <a:endParaRPr lang="es-ES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25</a:t>
                      </a:r>
                      <a:endParaRPr lang="es-ES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982355</a:t>
                      </a:r>
                      <a:endParaRPr lang="es-ES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50</a:t>
                      </a:r>
                      <a:endParaRPr lang="es-ES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957123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75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837591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6499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993228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26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981423</a:t>
                      </a:r>
                      <a:endParaRPr lang="es-ES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51</a:t>
                      </a:r>
                      <a:endParaRPr lang="es-ES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955374</a:t>
                      </a:r>
                      <a:endParaRPr lang="es-ES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76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826863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6499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992576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27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980489</a:t>
                      </a:r>
                      <a:endParaRPr lang="es-ES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52</a:t>
                      </a:r>
                      <a:endParaRPr lang="es-ES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953448</a:t>
                      </a:r>
                      <a:endParaRPr lang="es-ES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77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815410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6499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992235</a:t>
                      </a:r>
                      <a:endParaRPr lang="es-ES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28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979534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53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951386</a:t>
                      </a:r>
                      <a:endParaRPr lang="es-ES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78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803217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6499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4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991938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29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978562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54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948967</a:t>
                      </a:r>
                      <a:endParaRPr lang="es-ES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79</a:t>
                      </a:r>
                      <a:endParaRPr lang="es-ES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790225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6499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5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991690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30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977593</a:t>
                      </a:r>
                      <a:endParaRPr lang="es-ES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55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946447</a:t>
                      </a:r>
                      <a:endParaRPr lang="es-ES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80</a:t>
                      </a:r>
                      <a:endParaRPr lang="es-ES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776316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6499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6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991453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31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976663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56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943784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81</a:t>
                      </a:r>
                      <a:endParaRPr lang="es-ES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761552</a:t>
                      </a:r>
                      <a:endParaRPr lang="es-ES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6499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7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991241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32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975775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57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940991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82</a:t>
                      </a:r>
                      <a:endParaRPr lang="es-ES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745760</a:t>
                      </a:r>
                      <a:endParaRPr lang="es-ES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6499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8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991040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33</a:t>
                      </a:r>
                      <a:endParaRPr lang="es-ES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974883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58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938011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83</a:t>
                      </a:r>
                      <a:endParaRPr lang="es-ES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728977</a:t>
                      </a:r>
                      <a:endParaRPr lang="es-ES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6499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990857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34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974004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59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934828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84</a:t>
                      </a:r>
                      <a:endParaRPr lang="es-ES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711441</a:t>
                      </a:r>
                      <a:endParaRPr lang="es-ES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6499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10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990682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35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973145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60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931507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85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693376</a:t>
                      </a:r>
                      <a:endParaRPr lang="es-ES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6499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11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990517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36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972315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61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927835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86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674340</a:t>
                      </a:r>
                      <a:endParaRPr lang="es-ES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6499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12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990341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37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971519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62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923885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87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654208</a:t>
                      </a:r>
                      <a:endParaRPr lang="es-ES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6499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13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990162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38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970741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63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919699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88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633433</a:t>
                      </a:r>
                      <a:endParaRPr lang="es-ES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6499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14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989951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39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969918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64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915266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89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611812</a:t>
                      </a:r>
                      <a:endParaRPr lang="es-ES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6499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15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989699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40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969032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65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910440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90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589207</a:t>
                      </a:r>
                      <a:endParaRPr lang="es-ES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6499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16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989361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41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968106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66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905163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91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565680</a:t>
                      </a:r>
                      <a:endParaRPr lang="es-ES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6499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17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988897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42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967126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67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899583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92</a:t>
                      </a:r>
                      <a:endParaRPr lang="es-ES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541383</a:t>
                      </a:r>
                      <a:endParaRPr lang="es-ES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6499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18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988303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43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966095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68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893586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93</a:t>
                      </a:r>
                      <a:endParaRPr lang="es-ES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513018</a:t>
                      </a:r>
                      <a:endParaRPr lang="es-ES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6499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19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987614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44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965028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69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887124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94</a:t>
                      </a:r>
                      <a:endParaRPr lang="es-ES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480350</a:t>
                      </a:r>
                      <a:endParaRPr lang="es-ES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6499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20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986851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45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963905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70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880245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95</a:t>
                      </a:r>
                      <a:endParaRPr lang="es-ES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443066</a:t>
                      </a:r>
                      <a:endParaRPr lang="es-ES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6499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21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986010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46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962709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71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872987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96</a:t>
                      </a:r>
                      <a:endParaRPr lang="es-ES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401442</a:t>
                      </a:r>
                      <a:endParaRPr lang="es-ES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6499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22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985152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47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961416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72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865209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97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355658</a:t>
                      </a:r>
                      <a:endParaRPr lang="es-ES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6499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23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984248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48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960080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73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856735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98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306269</a:t>
                      </a:r>
                      <a:endParaRPr lang="es-ES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6499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24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983312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49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958703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74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847547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es-ES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843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ES"/>
          </a:p>
        </p:txBody>
      </p:sp>
      <p:sp>
        <p:nvSpPr>
          <p:cNvPr id="1843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ES"/>
          </a:p>
        </p:txBody>
      </p:sp>
      <p:sp>
        <p:nvSpPr>
          <p:cNvPr id="18437" name="Rectangle 5"/>
          <p:cNvSpPr>
            <a:spLocks noChangeArrowheads="1"/>
          </p:cNvSpPr>
          <p:nvPr/>
        </p:nvSpPr>
        <p:spPr bwMode="auto">
          <a:xfrm>
            <a:off x="0" y="8667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ES"/>
          </a:p>
        </p:txBody>
      </p:sp>
      <p:sp>
        <p:nvSpPr>
          <p:cNvPr id="15" name="14 CuadroTexto"/>
          <p:cNvSpPr txBox="1"/>
          <p:nvPr/>
        </p:nvSpPr>
        <p:spPr>
          <a:xfrm>
            <a:off x="4143372" y="1928802"/>
            <a:ext cx="11430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hlinkClick r:id="" action="ppaction://hlinkshowjump?jump=firstslide"/>
              </a:rPr>
              <a:t>Ir a g1977</a:t>
            </a:r>
            <a:endParaRPr lang="es-ES" dirty="0"/>
          </a:p>
        </p:txBody>
      </p:sp>
      <p:sp>
        <p:nvSpPr>
          <p:cNvPr id="12" name="11 Rectángulo"/>
          <p:cNvSpPr/>
          <p:nvPr/>
        </p:nvSpPr>
        <p:spPr>
          <a:xfrm>
            <a:off x="4214810" y="285728"/>
            <a:ext cx="4572000" cy="14157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dirty="0"/>
              <a:t>5) en el caso de la misma </a:t>
            </a:r>
            <a:r>
              <a:rPr lang="es-ES" dirty="0" smtClean="0"/>
              <a:t>pareja</a:t>
            </a:r>
            <a:r>
              <a:rPr lang="es-ES" dirty="0" smtClean="0"/>
              <a:t> </a:t>
            </a:r>
            <a:r>
              <a:rPr lang="es-ES" sz="1400" dirty="0" smtClean="0"/>
              <a:t>(formada por dos personas de las generaciones de 1977 y 1989 que se constituyan como tal el años 2011 )</a:t>
            </a:r>
            <a:r>
              <a:rPr lang="es-ES" dirty="0" smtClean="0"/>
              <a:t> </a:t>
            </a:r>
            <a:r>
              <a:rPr lang="es-ES" dirty="0"/>
              <a:t>calcular la probabilidad de que la </a:t>
            </a:r>
            <a:r>
              <a:rPr lang="es-ES" dirty="0" smtClean="0"/>
              <a:t>pareja se </a:t>
            </a:r>
            <a:r>
              <a:rPr lang="es-ES" dirty="0"/>
              <a:t>disuelva antes de 15 años ( muera uno de los dos o ambos)</a:t>
            </a:r>
          </a:p>
        </p:txBody>
      </p:sp>
      <p:pic>
        <p:nvPicPr>
          <p:cNvPr id="19459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000496" y="2643182"/>
            <a:ext cx="5048264" cy="13973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7" name="16 Rectángulo"/>
          <p:cNvSpPr/>
          <p:nvPr/>
        </p:nvSpPr>
        <p:spPr>
          <a:xfrm>
            <a:off x="4071934" y="2643182"/>
            <a:ext cx="4929222" cy="3286148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>
            <a:outerShdw blurRad="50800" dist="38100" dir="2700000" sx="101000" sy="101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ES"/>
          </a:p>
        </p:txBody>
      </p:sp>
      <p:graphicFrame>
        <p:nvGraphicFramePr>
          <p:cNvPr id="10" name="9 Tabla"/>
          <p:cNvGraphicFramePr>
            <a:graphicFrameLocks noGrp="1"/>
          </p:cNvGraphicFramePr>
          <p:nvPr/>
        </p:nvGraphicFramePr>
        <p:xfrm>
          <a:off x="214282" y="214290"/>
          <a:ext cx="3643338" cy="6227943"/>
        </p:xfrm>
        <a:graphic>
          <a:graphicData uri="http://schemas.openxmlformats.org/drawingml/2006/table">
            <a:tbl>
              <a:tblPr>
                <a:effectLst>
                  <a:outerShdw blurRad="50800" dist="50800" dir="17040000" sx="99000" sy="99000" algn="ctr" rotWithShape="0">
                    <a:srgbClr val="000000">
                      <a:alpha val="21000"/>
                    </a:srgbClr>
                  </a:outerShdw>
                </a:effectLst>
              </a:tblPr>
              <a:tblGrid>
                <a:gridCol w="357191"/>
                <a:gridCol w="585487"/>
                <a:gridCol w="343207"/>
                <a:gridCol w="557013"/>
                <a:gridCol w="300243"/>
                <a:gridCol w="599977"/>
                <a:gridCol w="328717"/>
                <a:gridCol w="571503"/>
              </a:tblGrid>
              <a:tr h="302630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Edad</a:t>
                      </a:r>
                      <a:endParaRPr lang="es-ES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lx</a:t>
                      </a:r>
                      <a:endParaRPr lang="es-ES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Edad</a:t>
                      </a:r>
                      <a:endParaRPr lang="es-ES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lx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Edad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lx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Edad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lx</a:t>
                      </a:r>
                      <a:endParaRPr lang="es-ES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6499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1000000</a:t>
                      </a:r>
                      <a:endParaRPr lang="es-ES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25</a:t>
                      </a:r>
                      <a:endParaRPr lang="es-ES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982355</a:t>
                      </a:r>
                      <a:endParaRPr lang="es-ES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50</a:t>
                      </a:r>
                      <a:endParaRPr lang="es-ES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957123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75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837591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6499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993228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26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981423</a:t>
                      </a:r>
                      <a:endParaRPr lang="es-ES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51</a:t>
                      </a:r>
                      <a:endParaRPr lang="es-ES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955374</a:t>
                      </a:r>
                      <a:endParaRPr lang="es-ES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76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826863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6499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992576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27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980489</a:t>
                      </a:r>
                      <a:endParaRPr lang="es-ES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52</a:t>
                      </a:r>
                      <a:endParaRPr lang="es-ES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953448</a:t>
                      </a:r>
                      <a:endParaRPr lang="es-ES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77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815410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6499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992235</a:t>
                      </a:r>
                      <a:endParaRPr lang="es-ES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28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979534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53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951386</a:t>
                      </a:r>
                      <a:endParaRPr lang="es-ES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78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803217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6499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4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991938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29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978562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54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948967</a:t>
                      </a:r>
                      <a:endParaRPr lang="es-ES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79</a:t>
                      </a:r>
                      <a:endParaRPr lang="es-ES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790225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6499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5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991690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30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977593</a:t>
                      </a:r>
                      <a:endParaRPr lang="es-ES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55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946447</a:t>
                      </a:r>
                      <a:endParaRPr lang="es-ES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80</a:t>
                      </a:r>
                      <a:endParaRPr lang="es-ES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776316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6499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6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991453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31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976663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56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943784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81</a:t>
                      </a:r>
                      <a:endParaRPr lang="es-ES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761552</a:t>
                      </a:r>
                      <a:endParaRPr lang="es-ES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6499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7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991241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32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975775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57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940991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82</a:t>
                      </a:r>
                      <a:endParaRPr lang="es-ES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745760</a:t>
                      </a:r>
                      <a:endParaRPr lang="es-ES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6499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8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991040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33</a:t>
                      </a:r>
                      <a:endParaRPr lang="es-ES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974883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58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938011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83</a:t>
                      </a:r>
                      <a:endParaRPr lang="es-ES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728977</a:t>
                      </a:r>
                      <a:endParaRPr lang="es-ES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6499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990857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34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974004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59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934828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84</a:t>
                      </a:r>
                      <a:endParaRPr lang="es-ES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711441</a:t>
                      </a:r>
                      <a:endParaRPr lang="es-ES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6499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10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990682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35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973145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60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931507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85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693376</a:t>
                      </a:r>
                      <a:endParaRPr lang="es-ES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6499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11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990517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36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972315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61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927835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86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674340</a:t>
                      </a:r>
                      <a:endParaRPr lang="es-ES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6499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12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990341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37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971519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62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923885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87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654208</a:t>
                      </a:r>
                      <a:endParaRPr lang="es-ES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6499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13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990162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38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970741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63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919699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88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633433</a:t>
                      </a:r>
                      <a:endParaRPr lang="es-ES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6499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14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989951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39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969918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64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915266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89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611812</a:t>
                      </a:r>
                      <a:endParaRPr lang="es-ES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6499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15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989699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40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969032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65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910440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90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589207</a:t>
                      </a:r>
                      <a:endParaRPr lang="es-ES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6499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16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989361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41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968106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66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905163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91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565680</a:t>
                      </a:r>
                      <a:endParaRPr lang="es-ES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6499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17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988897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42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967126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67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899583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92</a:t>
                      </a:r>
                      <a:endParaRPr lang="es-ES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541383</a:t>
                      </a:r>
                      <a:endParaRPr lang="es-ES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6499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18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988303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43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966095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68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893586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93</a:t>
                      </a:r>
                      <a:endParaRPr lang="es-ES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513018</a:t>
                      </a:r>
                      <a:endParaRPr lang="es-ES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6499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19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987614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44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965028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69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887124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94</a:t>
                      </a:r>
                      <a:endParaRPr lang="es-ES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480350</a:t>
                      </a:r>
                      <a:endParaRPr lang="es-ES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6499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20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986851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45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963905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70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880245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95</a:t>
                      </a:r>
                      <a:endParaRPr lang="es-ES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443066</a:t>
                      </a:r>
                      <a:endParaRPr lang="es-ES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6499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21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986010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46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962709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71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872987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96</a:t>
                      </a:r>
                      <a:endParaRPr lang="es-ES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401442</a:t>
                      </a:r>
                      <a:endParaRPr lang="es-ES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6499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22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985152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47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961416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72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865209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97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355658</a:t>
                      </a:r>
                      <a:endParaRPr lang="es-ES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6499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23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984248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48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960080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73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856735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98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306269</a:t>
                      </a:r>
                      <a:endParaRPr lang="es-ES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6499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24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983312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49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958703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74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847547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es-ES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843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ES"/>
          </a:p>
        </p:txBody>
      </p:sp>
      <p:sp>
        <p:nvSpPr>
          <p:cNvPr id="1843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ES"/>
          </a:p>
        </p:txBody>
      </p:sp>
      <p:sp>
        <p:nvSpPr>
          <p:cNvPr id="18437" name="Rectangle 5"/>
          <p:cNvSpPr>
            <a:spLocks noChangeArrowheads="1"/>
          </p:cNvSpPr>
          <p:nvPr/>
        </p:nvSpPr>
        <p:spPr bwMode="auto">
          <a:xfrm>
            <a:off x="0" y="8667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ES"/>
          </a:p>
        </p:txBody>
      </p:sp>
      <p:sp>
        <p:nvSpPr>
          <p:cNvPr id="12" name="11 Rectángulo"/>
          <p:cNvSpPr/>
          <p:nvPr/>
        </p:nvSpPr>
        <p:spPr>
          <a:xfrm>
            <a:off x="4214810" y="285728"/>
            <a:ext cx="4572000" cy="11387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dirty="0" smtClean="0"/>
              <a:t>6) </a:t>
            </a:r>
            <a:r>
              <a:rPr lang="es-ES" dirty="0"/>
              <a:t>en el caso de la misma </a:t>
            </a:r>
            <a:r>
              <a:rPr lang="es-ES" dirty="0" smtClean="0"/>
              <a:t>pareja</a:t>
            </a:r>
            <a:r>
              <a:rPr lang="es-ES" dirty="0" smtClean="0"/>
              <a:t> </a:t>
            </a:r>
            <a:r>
              <a:rPr lang="es-ES" sz="1400" dirty="0" smtClean="0"/>
              <a:t>(formada por dos personas de las generaciones de 1977 y 1989 que se constituyan como tal el años 2011 )</a:t>
            </a:r>
            <a:r>
              <a:rPr lang="es-ES" dirty="0"/>
              <a:t> Calcular la probabilidad de que muera en 15 el más joven</a:t>
            </a:r>
          </a:p>
        </p:txBody>
      </p:sp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429124" y="2571744"/>
            <a:ext cx="413385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7" name="16 Rectángulo"/>
          <p:cNvSpPr/>
          <p:nvPr/>
        </p:nvSpPr>
        <p:spPr>
          <a:xfrm>
            <a:off x="4143372" y="2143116"/>
            <a:ext cx="4857784" cy="3786214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>
            <a:outerShdw blurRad="50800" dist="38100" dir="2700000" sx="101000" sy="101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ES"/>
          </a:p>
        </p:txBody>
      </p:sp>
      <p:graphicFrame>
        <p:nvGraphicFramePr>
          <p:cNvPr id="10" name="9 Tabla"/>
          <p:cNvGraphicFramePr>
            <a:graphicFrameLocks noGrp="1"/>
          </p:cNvGraphicFramePr>
          <p:nvPr/>
        </p:nvGraphicFramePr>
        <p:xfrm>
          <a:off x="214282" y="214290"/>
          <a:ext cx="3643338" cy="6227943"/>
        </p:xfrm>
        <a:graphic>
          <a:graphicData uri="http://schemas.openxmlformats.org/drawingml/2006/table">
            <a:tbl>
              <a:tblPr>
                <a:effectLst>
                  <a:outerShdw blurRad="50800" dist="50800" dir="17040000" sx="99000" sy="99000" algn="ctr" rotWithShape="0">
                    <a:srgbClr val="000000">
                      <a:alpha val="21000"/>
                    </a:srgbClr>
                  </a:outerShdw>
                </a:effectLst>
              </a:tblPr>
              <a:tblGrid>
                <a:gridCol w="357191"/>
                <a:gridCol w="585487"/>
                <a:gridCol w="343207"/>
                <a:gridCol w="557013"/>
                <a:gridCol w="300243"/>
                <a:gridCol w="599977"/>
                <a:gridCol w="328717"/>
                <a:gridCol w="571503"/>
              </a:tblGrid>
              <a:tr h="302630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Edad</a:t>
                      </a:r>
                      <a:endParaRPr lang="es-ES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lx</a:t>
                      </a:r>
                      <a:endParaRPr lang="es-ES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Edad</a:t>
                      </a:r>
                      <a:endParaRPr lang="es-ES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lx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Edad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lx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Edad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lx</a:t>
                      </a:r>
                      <a:endParaRPr lang="es-ES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6499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1000000</a:t>
                      </a:r>
                      <a:endParaRPr lang="es-ES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25</a:t>
                      </a:r>
                      <a:endParaRPr lang="es-ES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982355</a:t>
                      </a:r>
                      <a:endParaRPr lang="es-ES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50</a:t>
                      </a:r>
                      <a:endParaRPr lang="es-ES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957123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75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837591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6499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993228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26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981423</a:t>
                      </a:r>
                      <a:endParaRPr lang="es-ES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51</a:t>
                      </a:r>
                      <a:endParaRPr lang="es-ES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955374</a:t>
                      </a:r>
                      <a:endParaRPr lang="es-ES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76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826863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6499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992576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27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980489</a:t>
                      </a:r>
                      <a:endParaRPr lang="es-ES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52</a:t>
                      </a:r>
                      <a:endParaRPr lang="es-ES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953448</a:t>
                      </a:r>
                      <a:endParaRPr lang="es-ES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77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815410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6499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992235</a:t>
                      </a:r>
                      <a:endParaRPr lang="es-ES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28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979534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53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951386</a:t>
                      </a:r>
                      <a:endParaRPr lang="es-ES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78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803217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6499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4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991938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29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978562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54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948967</a:t>
                      </a:r>
                      <a:endParaRPr lang="es-ES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79</a:t>
                      </a:r>
                      <a:endParaRPr lang="es-ES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790225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6499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5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991690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30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977593</a:t>
                      </a:r>
                      <a:endParaRPr lang="es-ES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55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946447</a:t>
                      </a:r>
                      <a:endParaRPr lang="es-ES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80</a:t>
                      </a:r>
                      <a:endParaRPr lang="es-ES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776316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6499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6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991453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31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976663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56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943784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81</a:t>
                      </a:r>
                      <a:endParaRPr lang="es-ES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761552</a:t>
                      </a:r>
                      <a:endParaRPr lang="es-ES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6499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7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991241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32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975775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57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940991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82</a:t>
                      </a:r>
                      <a:endParaRPr lang="es-ES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745760</a:t>
                      </a:r>
                      <a:endParaRPr lang="es-ES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6499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8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991040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33</a:t>
                      </a:r>
                      <a:endParaRPr lang="es-ES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974883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58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938011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83</a:t>
                      </a:r>
                      <a:endParaRPr lang="es-ES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728977</a:t>
                      </a:r>
                      <a:endParaRPr lang="es-ES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6499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990857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34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974004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59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934828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84</a:t>
                      </a:r>
                      <a:endParaRPr lang="es-ES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711441</a:t>
                      </a:r>
                      <a:endParaRPr lang="es-ES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6499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10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990682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35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973145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60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931507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85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693376</a:t>
                      </a:r>
                      <a:endParaRPr lang="es-ES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6499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11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990517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36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972315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61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927835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86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674340</a:t>
                      </a:r>
                      <a:endParaRPr lang="es-ES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6499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12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990341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37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971519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62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923885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87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654208</a:t>
                      </a:r>
                      <a:endParaRPr lang="es-ES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6499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13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990162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38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970741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63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919699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88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633433</a:t>
                      </a:r>
                      <a:endParaRPr lang="es-ES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6499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14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989951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39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969918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64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915266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89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611812</a:t>
                      </a:r>
                      <a:endParaRPr lang="es-ES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6499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15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989699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40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969032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65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910440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90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589207</a:t>
                      </a:r>
                      <a:endParaRPr lang="es-ES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6499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16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989361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41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968106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66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905163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91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565680</a:t>
                      </a:r>
                      <a:endParaRPr lang="es-ES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6499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17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988897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42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967126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67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899583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92</a:t>
                      </a:r>
                      <a:endParaRPr lang="es-ES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541383</a:t>
                      </a:r>
                      <a:endParaRPr lang="es-ES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6499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18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988303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43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966095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68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893586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93</a:t>
                      </a:r>
                      <a:endParaRPr lang="es-ES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513018</a:t>
                      </a:r>
                      <a:endParaRPr lang="es-ES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6499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19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987614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44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965028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69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887124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94</a:t>
                      </a:r>
                      <a:endParaRPr lang="es-ES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480350</a:t>
                      </a:r>
                      <a:endParaRPr lang="es-ES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6499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20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986851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45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963905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70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880245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95</a:t>
                      </a:r>
                      <a:endParaRPr lang="es-ES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443066</a:t>
                      </a:r>
                      <a:endParaRPr lang="es-ES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6499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21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986010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46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962709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71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872987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96</a:t>
                      </a:r>
                      <a:endParaRPr lang="es-ES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401442</a:t>
                      </a:r>
                      <a:endParaRPr lang="es-ES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6499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22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985152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47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961416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72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865209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97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355658</a:t>
                      </a:r>
                      <a:endParaRPr lang="es-ES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6499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23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984248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48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960080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73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856735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98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306269</a:t>
                      </a:r>
                      <a:endParaRPr lang="es-ES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6499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24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983312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49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958703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74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847547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es-ES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843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ES"/>
          </a:p>
        </p:txBody>
      </p:sp>
      <p:sp>
        <p:nvSpPr>
          <p:cNvPr id="1843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ES"/>
          </a:p>
        </p:txBody>
      </p:sp>
      <p:sp>
        <p:nvSpPr>
          <p:cNvPr id="18437" name="Rectangle 5"/>
          <p:cNvSpPr>
            <a:spLocks noChangeArrowheads="1"/>
          </p:cNvSpPr>
          <p:nvPr/>
        </p:nvSpPr>
        <p:spPr bwMode="auto">
          <a:xfrm>
            <a:off x="0" y="8667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ES"/>
          </a:p>
        </p:txBody>
      </p:sp>
      <p:sp>
        <p:nvSpPr>
          <p:cNvPr id="12" name="11 Rectángulo"/>
          <p:cNvSpPr/>
          <p:nvPr/>
        </p:nvSpPr>
        <p:spPr>
          <a:xfrm>
            <a:off x="4214810" y="285728"/>
            <a:ext cx="4572000" cy="11387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dirty="0" smtClean="0"/>
              <a:t>7) </a:t>
            </a:r>
            <a:r>
              <a:rPr lang="es-ES" dirty="0"/>
              <a:t>en el caso de la misma </a:t>
            </a:r>
            <a:r>
              <a:rPr lang="es-ES" dirty="0" smtClean="0"/>
              <a:t>pareja</a:t>
            </a:r>
            <a:r>
              <a:rPr lang="es-ES" dirty="0" smtClean="0"/>
              <a:t> </a:t>
            </a:r>
            <a:r>
              <a:rPr lang="es-ES" sz="1400" dirty="0" smtClean="0"/>
              <a:t>(formada por dos personas de las generaciones de 1977 y 1989 que se constituyan como tal el años 2011 )</a:t>
            </a:r>
            <a:r>
              <a:rPr lang="es-ES" dirty="0"/>
              <a:t> Calcular la probabilidad de que muera en 15 el más </a:t>
            </a:r>
            <a:r>
              <a:rPr lang="es-ES" dirty="0" smtClean="0"/>
              <a:t>viejo</a:t>
            </a:r>
            <a:endParaRPr lang="es-ES" dirty="0"/>
          </a:p>
        </p:txBody>
      </p:sp>
      <p:pic>
        <p:nvPicPr>
          <p:cNvPr id="2150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6248" y="2071678"/>
            <a:ext cx="4381500" cy="1704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7" name="16 Rectángulo"/>
          <p:cNvSpPr/>
          <p:nvPr/>
        </p:nvSpPr>
        <p:spPr>
          <a:xfrm>
            <a:off x="4143372" y="2000240"/>
            <a:ext cx="4857784" cy="4429156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>
            <a:outerShdw blurRad="50800" dist="38100" dir="2700000" sx="101000" sy="101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" name="10 CuadroTexto"/>
          <p:cNvSpPr txBox="1"/>
          <p:nvPr/>
        </p:nvSpPr>
        <p:spPr>
          <a:xfrm>
            <a:off x="4214810" y="1500174"/>
            <a:ext cx="11430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hlinkClick r:id="" action="ppaction://hlinkshowjump?jump=firstslide"/>
              </a:rPr>
              <a:t>Ir a g1977</a:t>
            </a:r>
            <a:endParaRPr lang="es-E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ES"/>
          </a:p>
        </p:txBody>
      </p:sp>
      <p:graphicFrame>
        <p:nvGraphicFramePr>
          <p:cNvPr id="10" name="9 Tabla"/>
          <p:cNvGraphicFramePr>
            <a:graphicFrameLocks noGrp="1"/>
          </p:cNvGraphicFramePr>
          <p:nvPr/>
        </p:nvGraphicFramePr>
        <p:xfrm>
          <a:off x="214282" y="214290"/>
          <a:ext cx="3643338" cy="6227943"/>
        </p:xfrm>
        <a:graphic>
          <a:graphicData uri="http://schemas.openxmlformats.org/drawingml/2006/table">
            <a:tbl>
              <a:tblPr>
                <a:effectLst>
                  <a:outerShdw blurRad="50800" dist="50800" dir="17040000" sx="99000" sy="99000" algn="ctr" rotWithShape="0">
                    <a:srgbClr val="000000">
                      <a:alpha val="21000"/>
                    </a:srgbClr>
                  </a:outerShdw>
                </a:effectLst>
              </a:tblPr>
              <a:tblGrid>
                <a:gridCol w="357191"/>
                <a:gridCol w="585487"/>
                <a:gridCol w="343207"/>
                <a:gridCol w="557013"/>
                <a:gridCol w="300243"/>
                <a:gridCol w="599977"/>
                <a:gridCol w="328717"/>
                <a:gridCol w="571503"/>
              </a:tblGrid>
              <a:tr h="302630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Edad</a:t>
                      </a:r>
                      <a:endParaRPr lang="es-ES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lx</a:t>
                      </a:r>
                      <a:endParaRPr lang="es-ES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Edad</a:t>
                      </a:r>
                      <a:endParaRPr lang="es-ES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lx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Edad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lx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Edad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lx</a:t>
                      </a:r>
                      <a:endParaRPr lang="es-ES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6499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1000000</a:t>
                      </a:r>
                      <a:endParaRPr lang="es-ES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25</a:t>
                      </a:r>
                      <a:endParaRPr lang="es-ES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982355</a:t>
                      </a:r>
                      <a:endParaRPr lang="es-ES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50</a:t>
                      </a:r>
                      <a:endParaRPr lang="es-ES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957123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75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837591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6499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993228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26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981423</a:t>
                      </a:r>
                      <a:endParaRPr lang="es-ES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51</a:t>
                      </a:r>
                      <a:endParaRPr lang="es-ES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955374</a:t>
                      </a:r>
                      <a:endParaRPr lang="es-ES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76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826863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6499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992576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27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980489</a:t>
                      </a:r>
                      <a:endParaRPr lang="es-ES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52</a:t>
                      </a:r>
                      <a:endParaRPr lang="es-ES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953448</a:t>
                      </a:r>
                      <a:endParaRPr lang="es-ES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77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815410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6499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992235</a:t>
                      </a:r>
                      <a:endParaRPr lang="es-ES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28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979534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53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951386</a:t>
                      </a:r>
                      <a:endParaRPr lang="es-ES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78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803217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6499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4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991938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29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978562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54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948967</a:t>
                      </a:r>
                      <a:endParaRPr lang="es-ES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79</a:t>
                      </a:r>
                      <a:endParaRPr lang="es-ES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790225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6499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5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991690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30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977593</a:t>
                      </a:r>
                      <a:endParaRPr lang="es-ES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55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946447</a:t>
                      </a:r>
                      <a:endParaRPr lang="es-ES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80</a:t>
                      </a:r>
                      <a:endParaRPr lang="es-ES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776316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6499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6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991453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31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976663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56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943784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81</a:t>
                      </a:r>
                      <a:endParaRPr lang="es-ES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761552</a:t>
                      </a:r>
                      <a:endParaRPr lang="es-ES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6499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7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991241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32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975775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57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940991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82</a:t>
                      </a:r>
                      <a:endParaRPr lang="es-ES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745760</a:t>
                      </a:r>
                      <a:endParaRPr lang="es-ES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6499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8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991040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33</a:t>
                      </a:r>
                      <a:endParaRPr lang="es-ES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974883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58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938011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83</a:t>
                      </a:r>
                      <a:endParaRPr lang="es-ES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728977</a:t>
                      </a:r>
                      <a:endParaRPr lang="es-ES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6499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990857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34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974004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59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934828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84</a:t>
                      </a:r>
                      <a:endParaRPr lang="es-ES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711441</a:t>
                      </a:r>
                      <a:endParaRPr lang="es-ES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6499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10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990682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35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973145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60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931507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85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693376</a:t>
                      </a:r>
                      <a:endParaRPr lang="es-ES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6499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11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990517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36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972315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61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927835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86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674340</a:t>
                      </a:r>
                      <a:endParaRPr lang="es-ES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6499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12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990341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37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971519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62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923885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87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654208</a:t>
                      </a:r>
                      <a:endParaRPr lang="es-ES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6499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13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990162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38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970741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63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919699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88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633433</a:t>
                      </a:r>
                      <a:endParaRPr lang="es-ES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6499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14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989951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39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969918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64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915266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89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611812</a:t>
                      </a:r>
                      <a:endParaRPr lang="es-ES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6499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15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989699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40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969032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65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910440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90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589207</a:t>
                      </a:r>
                      <a:endParaRPr lang="es-ES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6499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16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989361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41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968106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66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905163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91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565680</a:t>
                      </a:r>
                      <a:endParaRPr lang="es-ES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6499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17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988897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42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967126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67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899583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92</a:t>
                      </a:r>
                      <a:endParaRPr lang="es-ES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541383</a:t>
                      </a:r>
                      <a:endParaRPr lang="es-ES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6499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18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988303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43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966095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68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893586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93</a:t>
                      </a:r>
                      <a:endParaRPr lang="es-ES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513018</a:t>
                      </a:r>
                      <a:endParaRPr lang="es-ES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6499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19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987614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44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965028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69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887124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94</a:t>
                      </a:r>
                      <a:endParaRPr lang="es-ES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480350</a:t>
                      </a:r>
                      <a:endParaRPr lang="es-ES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6499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20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986851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45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963905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70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880245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95</a:t>
                      </a:r>
                      <a:endParaRPr lang="es-ES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443066</a:t>
                      </a:r>
                      <a:endParaRPr lang="es-ES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6499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21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986010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46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962709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71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872987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96</a:t>
                      </a:r>
                      <a:endParaRPr lang="es-ES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401442</a:t>
                      </a:r>
                      <a:endParaRPr lang="es-ES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6499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22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985152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47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961416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72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865209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97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355658</a:t>
                      </a:r>
                      <a:endParaRPr lang="es-ES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6499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23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984248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48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960080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73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856735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98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306269</a:t>
                      </a:r>
                      <a:endParaRPr lang="es-ES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6499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24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983312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49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958703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74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847547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es-ES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843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ES"/>
          </a:p>
        </p:txBody>
      </p:sp>
      <p:sp>
        <p:nvSpPr>
          <p:cNvPr id="1843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ES"/>
          </a:p>
        </p:txBody>
      </p:sp>
      <p:sp>
        <p:nvSpPr>
          <p:cNvPr id="18437" name="Rectangle 5"/>
          <p:cNvSpPr>
            <a:spLocks noChangeArrowheads="1"/>
          </p:cNvSpPr>
          <p:nvPr/>
        </p:nvSpPr>
        <p:spPr bwMode="auto">
          <a:xfrm>
            <a:off x="0" y="8667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ES"/>
          </a:p>
        </p:txBody>
      </p:sp>
      <p:sp>
        <p:nvSpPr>
          <p:cNvPr id="12" name="11 Rectángulo"/>
          <p:cNvSpPr/>
          <p:nvPr/>
        </p:nvSpPr>
        <p:spPr>
          <a:xfrm>
            <a:off x="4214810" y="285728"/>
            <a:ext cx="4572000" cy="11387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dirty="0" smtClean="0"/>
              <a:t>8) </a:t>
            </a:r>
            <a:r>
              <a:rPr lang="es-ES" dirty="0"/>
              <a:t>en el caso de la misma </a:t>
            </a:r>
            <a:r>
              <a:rPr lang="es-ES" dirty="0" smtClean="0"/>
              <a:t>pareja</a:t>
            </a:r>
            <a:r>
              <a:rPr lang="es-ES" dirty="0" smtClean="0"/>
              <a:t> </a:t>
            </a:r>
            <a:r>
              <a:rPr lang="es-ES" sz="1400" dirty="0" smtClean="0"/>
              <a:t>(formada por dos personas de las generaciones de 1977 y 1989 que se constituyan como tal el años 2011 )</a:t>
            </a:r>
            <a:r>
              <a:rPr lang="es-ES" dirty="0"/>
              <a:t> Calcular la probabilidad de que se extinga a los 20 años</a:t>
            </a:r>
          </a:p>
        </p:txBody>
      </p:sp>
      <p:sp>
        <p:nvSpPr>
          <p:cNvPr id="11" name="10 CuadroTexto"/>
          <p:cNvSpPr txBox="1"/>
          <p:nvPr/>
        </p:nvSpPr>
        <p:spPr>
          <a:xfrm>
            <a:off x="4214810" y="1500174"/>
            <a:ext cx="11430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hlinkClick r:id="" action="ppaction://hlinkshowjump?jump=firstslide"/>
              </a:rPr>
              <a:t>Ir a g1977</a:t>
            </a:r>
            <a:endParaRPr lang="es-ES" dirty="0"/>
          </a:p>
        </p:txBody>
      </p:sp>
      <p:sp>
        <p:nvSpPr>
          <p:cNvPr id="13" name="12 Rectángulo"/>
          <p:cNvSpPr/>
          <p:nvPr/>
        </p:nvSpPr>
        <p:spPr>
          <a:xfrm>
            <a:off x="4429124" y="2357430"/>
            <a:ext cx="378603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dirty="0"/>
              <a:t>Que se extinga es que mueran los dos:</a:t>
            </a:r>
          </a:p>
        </p:txBody>
      </p:sp>
      <p:pic>
        <p:nvPicPr>
          <p:cNvPr id="2253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714876" y="3000372"/>
            <a:ext cx="3524250" cy="2714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7" name="16 Rectángulo"/>
          <p:cNvSpPr/>
          <p:nvPr/>
        </p:nvSpPr>
        <p:spPr>
          <a:xfrm>
            <a:off x="4143372" y="2214554"/>
            <a:ext cx="4857784" cy="4214842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>
            <a:outerShdw blurRad="50800" dist="38100" dir="2700000" sx="101000" sy="101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5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038600" y="2143116"/>
            <a:ext cx="5105400" cy="429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ES"/>
          </a:p>
        </p:txBody>
      </p:sp>
      <p:graphicFrame>
        <p:nvGraphicFramePr>
          <p:cNvPr id="10" name="9 Tabla"/>
          <p:cNvGraphicFramePr>
            <a:graphicFrameLocks noGrp="1"/>
          </p:cNvGraphicFramePr>
          <p:nvPr/>
        </p:nvGraphicFramePr>
        <p:xfrm>
          <a:off x="214282" y="214290"/>
          <a:ext cx="3643338" cy="6227943"/>
        </p:xfrm>
        <a:graphic>
          <a:graphicData uri="http://schemas.openxmlformats.org/drawingml/2006/table">
            <a:tbl>
              <a:tblPr>
                <a:effectLst>
                  <a:outerShdw blurRad="50800" dist="50800" dir="17040000" sx="99000" sy="99000" algn="ctr" rotWithShape="0">
                    <a:srgbClr val="000000">
                      <a:alpha val="21000"/>
                    </a:srgbClr>
                  </a:outerShdw>
                </a:effectLst>
              </a:tblPr>
              <a:tblGrid>
                <a:gridCol w="357191"/>
                <a:gridCol w="585487"/>
                <a:gridCol w="343207"/>
                <a:gridCol w="557013"/>
                <a:gridCol w="300243"/>
                <a:gridCol w="599977"/>
                <a:gridCol w="328717"/>
                <a:gridCol w="571503"/>
              </a:tblGrid>
              <a:tr h="302630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Edad</a:t>
                      </a:r>
                      <a:endParaRPr lang="es-ES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lx</a:t>
                      </a:r>
                      <a:endParaRPr lang="es-ES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Edad</a:t>
                      </a:r>
                      <a:endParaRPr lang="es-ES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lx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Edad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lx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Edad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lx</a:t>
                      </a:r>
                      <a:endParaRPr lang="es-ES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6499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1000000</a:t>
                      </a:r>
                      <a:endParaRPr lang="es-ES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25</a:t>
                      </a:r>
                      <a:endParaRPr lang="es-ES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982355</a:t>
                      </a:r>
                      <a:endParaRPr lang="es-ES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50</a:t>
                      </a:r>
                      <a:endParaRPr lang="es-ES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957123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75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837591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6499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993228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26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981423</a:t>
                      </a:r>
                      <a:endParaRPr lang="es-ES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51</a:t>
                      </a:r>
                      <a:endParaRPr lang="es-ES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955374</a:t>
                      </a:r>
                      <a:endParaRPr lang="es-ES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76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826863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6499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992576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27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980489</a:t>
                      </a:r>
                      <a:endParaRPr lang="es-ES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52</a:t>
                      </a:r>
                      <a:endParaRPr lang="es-ES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953448</a:t>
                      </a:r>
                      <a:endParaRPr lang="es-ES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77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815410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6499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992235</a:t>
                      </a:r>
                      <a:endParaRPr lang="es-ES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28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979534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53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951386</a:t>
                      </a:r>
                      <a:endParaRPr lang="es-ES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78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803217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6499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4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991938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29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978562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54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948967</a:t>
                      </a:r>
                      <a:endParaRPr lang="es-ES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79</a:t>
                      </a:r>
                      <a:endParaRPr lang="es-ES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790225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6499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5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991690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30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977593</a:t>
                      </a:r>
                      <a:endParaRPr lang="es-ES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55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946447</a:t>
                      </a:r>
                      <a:endParaRPr lang="es-ES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80</a:t>
                      </a:r>
                      <a:endParaRPr lang="es-ES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776316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6499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6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991453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31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976663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56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943784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81</a:t>
                      </a:r>
                      <a:endParaRPr lang="es-ES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761552</a:t>
                      </a:r>
                      <a:endParaRPr lang="es-ES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6499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7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991241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32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975775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57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940991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82</a:t>
                      </a:r>
                      <a:endParaRPr lang="es-ES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745760</a:t>
                      </a:r>
                      <a:endParaRPr lang="es-ES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6499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8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991040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33</a:t>
                      </a:r>
                      <a:endParaRPr lang="es-ES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974883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58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938011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83</a:t>
                      </a:r>
                      <a:endParaRPr lang="es-ES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728977</a:t>
                      </a:r>
                      <a:endParaRPr lang="es-ES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6499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990857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34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974004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59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934828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84</a:t>
                      </a:r>
                      <a:endParaRPr lang="es-ES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711441</a:t>
                      </a:r>
                      <a:endParaRPr lang="es-ES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6499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10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990682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35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973145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60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931507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85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693376</a:t>
                      </a:r>
                      <a:endParaRPr lang="es-ES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6499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11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990517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36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972315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61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927835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86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674340</a:t>
                      </a:r>
                      <a:endParaRPr lang="es-ES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6499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12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990341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37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971519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62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923885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87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654208</a:t>
                      </a:r>
                      <a:endParaRPr lang="es-ES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6499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13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990162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38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970741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63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919699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88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633433</a:t>
                      </a:r>
                      <a:endParaRPr lang="es-ES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6499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14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989951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39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969918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64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915266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89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611812</a:t>
                      </a:r>
                      <a:endParaRPr lang="es-ES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6499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15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989699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40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969032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65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910440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90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589207</a:t>
                      </a:r>
                      <a:endParaRPr lang="es-ES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6499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16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989361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41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968106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66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905163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91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565680</a:t>
                      </a:r>
                      <a:endParaRPr lang="es-ES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6499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17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988897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42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967126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67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899583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92</a:t>
                      </a:r>
                      <a:endParaRPr lang="es-ES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541383</a:t>
                      </a:r>
                      <a:endParaRPr lang="es-ES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6499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18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988303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43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966095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68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893586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93</a:t>
                      </a:r>
                      <a:endParaRPr lang="es-ES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513018</a:t>
                      </a:r>
                      <a:endParaRPr lang="es-ES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6499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19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987614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44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965028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69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887124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94</a:t>
                      </a:r>
                      <a:endParaRPr lang="es-ES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480350</a:t>
                      </a:r>
                      <a:endParaRPr lang="es-ES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6499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20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986851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45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963905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70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880245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95</a:t>
                      </a:r>
                      <a:endParaRPr lang="es-ES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443066</a:t>
                      </a:r>
                      <a:endParaRPr lang="es-ES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6499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21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986010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46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962709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71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872987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96</a:t>
                      </a:r>
                      <a:endParaRPr lang="es-ES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401442</a:t>
                      </a:r>
                      <a:endParaRPr lang="es-ES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6499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22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985152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47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961416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72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865209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97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355658</a:t>
                      </a:r>
                      <a:endParaRPr lang="es-ES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6499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23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984248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48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960080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73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856735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98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306269</a:t>
                      </a:r>
                      <a:endParaRPr lang="es-ES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6499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24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983312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49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958703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74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847547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es-ES" sz="1000" b="1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es-ES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43" marR="396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843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ES"/>
          </a:p>
        </p:txBody>
      </p:sp>
      <p:sp>
        <p:nvSpPr>
          <p:cNvPr id="1843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ES"/>
          </a:p>
        </p:txBody>
      </p:sp>
      <p:sp>
        <p:nvSpPr>
          <p:cNvPr id="18437" name="Rectangle 5"/>
          <p:cNvSpPr>
            <a:spLocks noChangeArrowheads="1"/>
          </p:cNvSpPr>
          <p:nvPr/>
        </p:nvSpPr>
        <p:spPr bwMode="auto">
          <a:xfrm>
            <a:off x="0" y="8667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ES"/>
          </a:p>
        </p:txBody>
      </p:sp>
      <p:sp>
        <p:nvSpPr>
          <p:cNvPr id="12" name="11 Rectángulo"/>
          <p:cNvSpPr/>
          <p:nvPr/>
        </p:nvSpPr>
        <p:spPr>
          <a:xfrm>
            <a:off x="4214810" y="285728"/>
            <a:ext cx="4572000" cy="11387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dirty="0" smtClean="0"/>
              <a:t>9) </a:t>
            </a:r>
            <a:r>
              <a:rPr lang="es-ES" dirty="0"/>
              <a:t>en el caso de la misma </a:t>
            </a:r>
            <a:r>
              <a:rPr lang="es-ES" dirty="0" smtClean="0"/>
              <a:t>pareja</a:t>
            </a:r>
            <a:r>
              <a:rPr lang="es-ES" dirty="0" smtClean="0"/>
              <a:t> </a:t>
            </a:r>
            <a:r>
              <a:rPr lang="es-ES" sz="1400" dirty="0" smtClean="0"/>
              <a:t>(formada por dos personas de las generaciones de 1977 y 1989 que se constituyan como tal el años 2011 ) </a:t>
            </a:r>
            <a:r>
              <a:rPr lang="es-ES" dirty="0"/>
              <a:t>Calcular la probabilidad de que no se extinga en 30 años</a:t>
            </a:r>
          </a:p>
        </p:txBody>
      </p:sp>
      <p:sp>
        <p:nvSpPr>
          <p:cNvPr id="11" name="10 CuadroTexto"/>
          <p:cNvSpPr txBox="1"/>
          <p:nvPr/>
        </p:nvSpPr>
        <p:spPr>
          <a:xfrm>
            <a:off x="4214810" y="1500174"/>
            <a:ext cx="11430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hlinkClick r:id="" action="ppaction://hlinkshowjump?jump=firstslide"/>
              </a:rPr>
              <a:t>Ir a g1977</a:t>
            </a:r>
            <a:endParaRPr lang="es-ES" dirty="0"/>
          </a:p>
        </p:txBody>
      </p:sp>
      <p:sp>
        <p:nvSpPr>
          <p:cNvPr id="17" name="16 Rectángulo"/>
          <p:cNvSpPr/>
          <p:nvPr/>
        </p:nvSpPr>
        <p:spPr>
          <a:xfrm>
            <a:off x="4071934" y="2000240"/>
            <a:ext cx="4929222" cy="4429156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>
            <a:outerShdw blurRad="50800" dist="38100" dir="2700000" sx="101000" sy="101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Diapositiva 1&quot;/&gt;&lt;property id=&quot;20307&quot; value=&quot;256&quot;/&gt;&lt;/object&gt;&lt;object type=&quot;3&quot; unique_id=&quot;10005&quot;&gt;&lt;property id=&quot;20148&quot; value=&quot;5&quot;/&gt;&lt;property id=&quot;20300&quot; value=&quot;Diapositiva 2&quot;/&gt;&lt;property id=&quot;20307&quot; value=&quot;259&quot;/&gt;&lt;/object&gt;&lt;object type=&quot;3&quot; unique_id=&quot;10006&quot;&gt;&lt;property id=&quot;20148&quot; value=&quot;5&quot;/&gt;&lt;property id=&quot;20300&quot; value=&quot;Diapositiva 3&quot;/&gt;&lt;property id=&quot;20307&quot; value=&quot;260&quot;/&gt;&lt;/object&gt;&lt;object type=&quot;3&quot; unique_id=&quot;10007&quot;&gt;&lt;property id=&quot;20148&quot; value=&quot;5&quot;/&gt;&lt;property id=&quot;20300&quot; value=&quot;Diapositiva 4&quot;/&gt;&lt;property id=&quot;20307&quot; value=&quot;261&quot;/&gt;&lt;/object&gt;&lt;object type=&quot;3&quot; unique_id=&quot;10008&quot;&gt;&lt;property id=&quot;20148&quot; value=&quot;5&quot;/&gt;&lt;property id=&quot;20300&quot; value=&quot;Diapositiva 5&quot;/&gt;&lt;property id=&quot;20307&quot; value=&quot;262&quot;/&gt;&lt;/object&gt;&lt;object type=&quot;3&quot; unique_id=&quot;10058&quot;&gt;&lt;property id=&quot;20148&quot; value=&quot;5&quot;/&gt;&lt;property id=&quot;20300&quot; value=&quot;Diapositiva 6&quot;/&gt;&lt;property id=&quot;20307&quot; value=&quot;263&quot;/&gt;&lt;/object&gt;&lt;object type=&quot;3&quot; unique_id=&quot;10099&quot;&gt;&lt;property id=&quot;20148&quot; value=&quot;5&quot;/&gt;&lt;property id=&quot;20300&quot; value=&quot;Diapositiva 7&quot;/&gt;&lt;property id=&quot;20307&quot; value=&quot;264&quot;/&gt;&lt;/object&gt;&lt;object type=&quot;3&quot; unique_id=&quot;10100&quot;&gt;&lt;property id=&quot;20148&quot; value=&quot;5&quot;/&gt;&lt;property id=&quot;20300&quot; value=&quot;Diapositiva 8&quot;/&gt;&lt;property id=&quot;20307&quot; value=&quot;265&quot;/&gt;&lt;/object&gt;&lt;object type=&quot;3&quot; unique_id=&quot;10101&quot;&gt;&lt;property id=&quot;20148&quot; value=&quot;5&quot;/&gt;&lt;property id=&quot;20300&quot; value=&quot;Diapositiva 9&quot;/&gt;&lt;property id=&quot;20307&quot; value=&quot;266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</TotalTime>
  <Words>2214</Words>
  <Application>Microsoft Office PowerPoint</Application>
  <PresentationFormat>Presentación en pantalla (4:3)</PresentationFormat>
  <Paragraphs>1889</Paragraphs>
  <Slides>9</Slides>
  <Notes>0</Notes>
  <HiddenSlides>9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0" baseType="lpstr">
      <vt:lpstr>Tema de Office</vt:lpstr>
      <vt:lpstr>Diapositiva 1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</vt:vector>
  </TitlesOfParts>
  <Company>UVEG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jlejarza</dc:creator>
  <cp:lastModifiedBy>jlejarza</cp:lastModifiedBy>
  <cp:revision>5</cp:revision>
  <dcterms:created xsi:type="dcterms:W3CDTF">2017-10-14T17:14:44Z</dcterms:created>
  <dcterms:modified xsi:type="dcterms:W3CDTF">2017-10-14T18:56:34Z</dcterms:modified>
</cp:coreProperties>
</file>