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3859-6BE8-45D1-8DE7-58F6987CA76B}" type="datetimeFigureOut">
              <a:rPr lang="es-ES" smtClean="0"/>
              <a:pPr/>
              <a:t>23/10/2017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3D950-42DA-450E-B4CE-C44D7BBF0D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3859-6BE8-45D1-8DE7-58F6987CA76B}" type="datetimeFigureOut">
              <a:rPr lang="es-ES" smtClean="0"/>
              <a:pPr/>
              <a:t>23/10/2017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3D950-42DA-450E-B4CE-C44D7BBF0D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3859-6BE8-45D1-8DE7-58F6987CA76B}" type="datetimeFigureOut">
              <a:rPr lang="es-ES" smtClean="0"/>
              <a:pPr/>
              <a:t>23/10/2017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3D950-42DA-450E-B4CE-C44D7BBF0D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3859-6BE8-45D1-8DE7-58F6987CA76B}" type="datetimeFigureOut">
              <a:rPr lang="es-ES" smtClean="0"/>
              <a:pPr/>
              <a:t>23/10/2017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3D950-42DA-450E-B4CE-C44D7BBF0D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3859-6BE8-45D1-8DE7-58F6987CA76B}" type="datetimeFigureOut">
              <a:rPr lang="es-ES" smtClean="0"/>
              <a:pPr/>
              <a:t>23/10/2017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3D950-42DA-450E-B4CE-C44D7BBF0D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3859-6BE8-45D1-8DE7-58F6987CA76B}" type="datetimeFigureOut">
              <a:rPr lang="es-ES" smtClean="0"/>
              <a:pPr/>
              <a:t>23/10/2017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3D950-42DA-450E-B4CE-C44D7BBF0D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3859-6BE8-45D1-8DE7-58F6987CA76B}" type="datetimeFigureOut">
              <a:rPr lang="es-ES" smtClean="0"/>
              <a:pPr/>
              <a:t>23/10/2017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3D950-42DA-450E-B4CE-C44D7BBF0D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3859-6BE8-45D1-8DE7-58F6987CA76B}" type="datetimeFigureOut">
              <a:rPr lang="es-ES" smtClean="0"/>
              <a:pPr/>
              <a:t>23/10/2017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3D950-42DA-450E-B4CE-C44D7BBF0D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3859-6BE8-45D1-8DE7-58F6987CA76B}" type="datetimeFigureOut">
              <a:rPr lang="es-ES" smtClean="0"/>
              <a:pPr/>
              <a:t>23/10/2017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3D950-42DA-450E-B4CE-C44D7BBF0D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3859-6BE8-45D1-8DE7-58F6987CA76B}" type="datetimeFigureOut">
              <a:rPr lang="es-ES" smtClean="0"/>
              <a:pPr/>
              <a:t>23/10/2017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3D950-42DA-450E-B4CE-C44D7BBF0D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3859-6BE8-45D1-8DE7-58F6987CA76B}" type="datetimeFigureOut">
              <a:rPr lang="es-ES" smtClean="0"/>
              <a:pPr/>
              <a:t>23/10/2017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3D950-42DA-450E-B4CE-C44D7BBF0D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F3859-6BE8-45D1-8DE7-58F6987CA76B}" type="datetimeFigureOut">
              <a:rPr lang="es-ES" smtClean="0"/>
              <a:pPr/>
              <a:t>23/10/2017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3D950-42DA-450E-B4CE-C44D7BBF0D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357158" y="214290"/>
          <a:ext cx="4737100" cy="2447925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762000"/>
                <a:gridCol w="762000"/>
                <a:gridCol w="520700"/>
                <a:gridCol w="4064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original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0,94444444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0,05555556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0,97647059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0,02352941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0,96385542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0,03614458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0,9375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0,0625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baseline="-25000">
                          <a:solidFill>
                            <a:srgbClr val="FF0000"/>
                          </a:solidFill>
                          <a:latin typeface="Calibri"/>
                        </a:rPr>
                        <a:t>4</a:t>
                      </a:r>
                      <a:r>
                        <a:rPr lang="es-ES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P</a:t>
                      </a:r>
                      <a:r>
                        <a:rPr lang="es-ES" sz="1800" b="0" i="0" u="none" strike="noStrike" baseline="-2500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  <a:endParaRPr lang="es-E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baseline="-25000">
                          <a:solidFill>
                            <a:srgbClr val="FF0000"/>
                          </a:solidFill>
                          <a:latin typeface="Calibri"/>
                        </a:rPr>
                        <a:t>4</a:t>
                      </a:r>
                      <a:r>
                        <a:rPr lang="es-ES" sz="2200" b="0" i="0" u="none" strike="noStrike" baseline="-25000">
                          <a:solidFill>
                            <a:srgbClr val="FF0000"/>
                          </a:solidFill>
                          <a:latin typeface="Calibri"/>
                        </a:rPr>
                        <a:t>q</a:t>
                      </a:r>
                      <a:r>
                        <a:rPr lang="es-ES" sz="1800" b="0" i="0" u="none" strike="noStrike" baseline="-2500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  <a:endParaRPr lang="es-E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7" name="6 Conector recto de flecha"/>
          <p:cNvCxnSpPr/>
          <p:nvPr/>
        </p:nvCxnSpPr>
        <p:spPr>
          <a:xfrm>
            <a:off x="5786446" y="385762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2285984" y="5643578"/>
            <a:ext cx="4000528" cy="1588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>
            <a:off x="4357686" y="5357826"/>
            <a:ext cx="1857388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 rot="10800000">
            <a:off x="2428860" y="5357826"/>
            <a:ext cx="1643074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rot="5400000">
            <a:off x="3964777" y="5679297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3929058" y="600076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800</a:t>
            </a:r>
            <a:endParaRPr lang="es-ES" dirty="0"/>
          </a:p>
        </p:txBody>
      </p:sp>
      <p:sp>
        <p:nvSpPr>
          <p:cNvPr id="18" name="17 CuadroTexto"/>
          <p:cNvSpPr txBox="1"/>
          <p:nvPr/>
        </p:nvSpPr>
        <p:spPr>
          <a:xfrm>
            <a:off x="4557936" y="4929198"/>
            <a:ext cx="45860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bg2">
                    <a:lumMod val="25000"/>
                  </a:schemeClr>
                </a:solidFill>
              </a:rPr>
              <a:t>Nos conviene pues más supervivientes menos fallecimientos</a:t>
            </a:r>
            <a:endParaRPr lang="es-ES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0" y="4929198"/>
            <a:ext cx="45686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accent2">
                    <a:lumMod val="75000"/>
                  </a:schemeClr>
                </a:solidFill>
              </a:rPr>
              <a:t>NO Nos conviene pues  menos supervivientes más fallecidos</a:t>
            </a:r>
            <a:endParaRPr lang="es-ES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4786314" y="578645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0,5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3000364" y="578645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0,5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214282" y="2714620"/>
            <a:ext cx="8802987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Si quisiéramos poner  una prima equitativa a una persona de cero años que</a:t>
            </a:r>
          </a:p>
          <a:p>
            <a:r>
              <a:rPr lang="es-ES" dirty="0" smtClean="0"/>
              <a:t> contrata un seguro de 10000 euros , a cobrar, si fallece antes de los 4 años sería</a:t>
            </a:r>
          </a:p>
          <a:p>
            <a:r>
              <a:rPr lang="es-ES" dirty="0" smtClean="0"/>
              <a:t>10000·0,2= 2000 euros . prima= E [pérdidas]…esto se basa en que sobrevivirán 800 de los</a:t>
            </a:r>
          </a:p>
          <a:p>
            <a:r>
              <a:rPr lang="es-ES" dirty="0" smtClean="0"/>
              <a:t>1000 que nacieron   luego  l</a:t>
            </a:r>
            <a:r>
              <a:rPr lang="es-ES" baseline="-25000" dirty="0" smtClean="0"/>
              <a:t>4</a:t>
            </a:r>
            <a:r>
              <a:rPr lang="es-ES" dirty="0" smtClean="0"/>
              <a:t>/l</a:t>
            </a:r>
            <a:r>
              <a:rPr lang="es-ES" baseline="-25000" dirty="0" smtClean="0"/>
              <a:t>0</a:t>
            </a:r>
            <a:r>
              <a:rPr lang="es-ES" dirty="0" smtClean="0"/>
              <a:t> =800/1000  luego </a:t>
            </a:r>
            <a:r>
              <a:rPr lang="es-ES" baseline="-25000" dirty="0" smtClean="0"/>
              <a:t>4</a:t>
            </a:r>
            <a:r>
              <a:rPr lang="es-ES" dirty="0" smtClean="0"/>
              <a:t>p</a:t>
            </a:r>
            <a:r>
              <a:rPr lang="es-ES" baseline="-25000" dirty="0" smtClean="0"/>
              <a:t>0</a:t>
            </a:r>
            <a:r>
              <a:rPr lang="es-ES" dirty="0" smtClean="0"/>
              <a:t> =0,8             </a:t>
            </a:r>
            <a:r>
              <a:rPr lang="es-ES" baseline="-25000" dirty="0" smtClean="0"/>
              <a:t>4</a:t>
            </a:r>
            <a:r>
              <a:rPr lang="es-ES" dirty="0" smtClean="0"/>
              <a:t>q</a:t>
            </a:r>
            <a:r>
              <a:rPr lang="es-ES" baseline="-25000" dirty="0" smtClean="0"/>
              <a:t>0</a:t>
            </a:r>
            <a:r>
              <a:rPr lang="es-ES" dirty="0" smtClean="0"/>
              <a:t> =0,2</a:t>
            </a:r>
          </a:p>
          <a:p>
            <a:endParaRPr lang="es-ES" dirty="0"/>
          </a:p>
          <a:p>
            <a:r>
              <a:rPr lang="es-ES" dirty="0" smtClean="0"/>
              <a:t>Si es así damos por cierto que el número que alcanzarán los 4 años será 800</a:t>
            </a:r>
          </a:p>
          <a:p>
            <a:r>
              <a:rPr lang="es-ES" dirty="0" smtClean="0"/>
              <a:t>En principio la probabilidad de superar esa cantidad será 0,5 , así como la de no llegar a ella.</a:t>
            </a:r>
          </a:p>
          <a:p>
            <a:r>
              <a:rPr lang="es-ES" dirty="0" smtClean="0"/>
              <a:t>Luego nuestro cálculo no parece el correcto </a:t>
            </a:r>
          </a:p>
          <a:p>
            <a:endParaRPr lang="es-ES" dirty="0"/>
          </a:p>
          <a:p>
            <a:endParaRPr lang="es-ES" dirty="0" smtClean="0"/>
          </a:p>
          <a:p>
            <a:endParaRPr lang="es-ES" baseline="-25000" dirty="0"/>
          </a:p>
          <a:p>
            <a:endParaRPr lang="es-ES" baseline="-250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5143504" y="6072206"/>
            <a:ext cx="2788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Luego nos interesaría que esta zona</a:t>
            </a:r>
          </a:p>
          <a:p>
            <a:r>
              <a:rPr lang="es-ES" sz="1400" dirty="0"/>
              <a:t>f</a:t>
            </a:r>
            <a:r>
              <a:rPr lang="es-ES" sz="1400" dirty="0" smtClean="0"/>
              <a:t>uera mayor</a:t>
            </a:r>
            <a:endParaRPr lang="es-ES" sz="1400" dirty="0"/>
          </a:p>
        </p:txBody>
      </p:sp>
      <p:pic>
        <p:nvPicPr>
          <p:cNvPr id="23" name="22 Imagen" descr="MASTER -A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702" y="428604"/>
            <a:ext cx="1734506" cy="50006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28596" y="357166"/>
            <a:ext cx="7190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El valor l</a:t>
            </a:r>
            <a:r>
              <a:rPr lang="es-ES" baseline="-25000" dirty="0" smtClean="0"/>
              <a:t>x</a:t>
            </a:r>
            <a:r>
              <a:rPr lang="es-ES" dirty="0" smtClean="0"/>
              <a:t> es una variable aleatoria pues no conocemos el valor que tomará</a:t>
            </a:r>
            <a:endParaRPr lang="es-ES" baseline="-250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714480" y="928670"/>
            <a:ext cx="5251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l</a:t>
            </a:r>
            <a:r>
              <a:rPr lang="es-ES" baseline="-25000" dirty="0" smtClean="0"/>
              <a:t>x </a:t>
            </a:r>
            <a:r>
              <a:rPr lang="es-ES" dirty="0" smtClean="0"/>
              <a:t>será  número de resultados  A( vivos) de  l</a:t>
            </a:r>
            <a:r>
              <a:rPr lang="es-ES" baseline="-25000" dirty="0" smtClean="0"/>
              <a:t>0 </a:t>
            </a:r>
            <a:r>
              <a:rPr lang="es-ES" dirty="0" smtClean="0"/>
              <a:t> </a:t>
            </a:r>
            <a:r>
              <a:rPr lang="es-ES" dirty="0" err="1" smtClean="0"/>
              <a:t>iniciales</a:t>
            </a:r>
            <a:r>
              <a:rPr lang="es-ES" dirty="0" smtClean="0"/>
              <a:t> </a:t>
            </a:r>
            <a:r>
              <a:rPr lang="es-ES" baseline="-25000" dirty="0" smtClean="0"/>
              <a:t> 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000232" y="1643050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Luego  </a:t>
            </a:r>
            <a:endParaRPr lang="es-E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899829" rIns="91440" bIns="899829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899829" rIns="91440" bIns="899829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1500174"/>
            <a:ext cx="2514600" cy="49530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952500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285852" y="2214554"/>
            <a:ext cx="5560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Como l</a:t>
            </a:r>
            <a:r>
              <a:rPr lang="es-ES" baseline="-25000" dirty="0" smtClean="0"/>
              <a:t>0 </a:t>
            </a:r>
            <a:r>
              <a:rPr lang="es-ES" dirty="0" smtClean="0"/>
              <a:t>es grande podemos aplicar el teorema de </a:t>
            </a:r>
            <a:r>
              <a:rPr lang="es-ES" dirty="0" err="1" smtClean="0"/>
              <a:t>Moivre</a:t>
            </a:r>
            <a:endParaRPr lang="es-ES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419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2571744"/>
            <a:ext cx="5229225" cy="962025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1419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1285852" y="3786190"/>
            <a:ext cx="6751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Con lo que podremos calcular probabilidades para los diversos valores</a:t>
            </a:r>
            <a:endParaRPr lang="es-ES" dirty="0"/>
          </a:p>
        </p:txBody>
      </p:sp>
      <p:cxnSp>
        <p:nvCxnSpPr>
          <p:cNvPr id="22" name="21 Conector recto de flecha"/>
          <p:cNvCxnSpPr/>
          <p:nvPr/>
        </p:nvCxnSpPr>
        <p:spPr>
          <a:xfrm rot="5400000">
            <a:off x="6143636" y="4643446"/>
            <a:ext cx="1714512" cy="128588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24 Imagen" descr="MASTER -Ap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6644" y="714356"/>
            <a:ext cx="1734506" cy="50006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500034" y="285728"/>
            <a:ext cx="2441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Así para el caso anterior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928926" y="214290"/>
          <a:ext cx="4330700" cy="1476375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762000"/>
                <a:gridCol w="762000"/>
                <a:gridCol w="520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original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0,94444444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0,05555556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0,97647059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0,02352941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0,96385542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0,03614458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0,9375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0,0625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baseline="-25000">
                          <a:solidFill>
                            <a:srgbClr val="FF0000"/>
                          </a:solidFill>
                          <a:latin typeface="Calibri"/>
                        </a:rPr>
                        <a:t>4</a:t>
                      </a:r>
                      <a:r>
                        <a:rPr lang="es-ES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P</a:t>
                      </a:r>
                      <a:r>
                        <a:rPr lang="es-ES" sz="1800" b="0" i="0" u="none" strike="noStrike" baseline="-2500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  <a:endParaRPr lang="es-E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1419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1466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1714488"/>
            <a:ext cx="3371850" cy="619125"/>
          </a:xfrm>
          <a:prstGeom prst="rect">
            <a:avLst/>
          </a:prstGeom>
          <a:noFill/>
        </p:spPr>
      </p:pic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5370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2714620"/>
            <a:ext cx="4743450" cy="457200"/>
          </a:xfrm>
          <a:prstGeom prst="rect">
            <a:avLst/>
          </a:prstGeom>
          <a:noFill/>
        </p:spPr>
      </p:pic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5373" name="Picture 1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3571876"/>
            <a:ext cx="3000375" cy="361950"/>
          </a:xfrm>
          <a:prstGeom prst="rect">
            <a:avLst/>
          </a:prstGeom>
          <a:noFill/>
        </p:spPr>
      </p:pic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3500430" y="3786190"/>
            <a:ext cx="5353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Con lo que podemos establecer intervalos de confianza</a:t>
            </a:r>
            <a:endParaRPr lang="es-ES" dirty="0"/>
          </a:p>
        </p:txBody>
      </p:sp>
      <p:sp>
        <p:nvSpPr>
          <p:cNvPr id="23" name="22 CuadroTexto"/>
          <p:cNvSpPr txBox="1"/>
          <p:nvPr/>
        </p:nvSpPr>
        <p:spPr>
          <a:xfrm>
            <a:off x="357158" y="4143380"/>
            <a:ext cx="3378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En el caso de centrado para </a:t>
            </a:r>
            <a:r>
              <a:rPr lang="es-ES" dirty="0" smtClean="0">
                <a:latin typeface="Symbol" pitchFamily="18" charset="2"/>
              </a:rPr>
              <a:t>a=0,1</a:t>
            </a:r>
            <a:endParaRPr lang="es-ES" dirty="0">
              <a:latin typeface="Symbol" pitchFamily="18" charset="2"/>
            </a:endParaRPr>
          </a:p>
        </p:txBody>
      </p:sp>
      <p:sp>
        <p:nvSpPr>
          <p:cNvPr id="24" name="23 Flecha abajo"/>
          <p:cNvSpPr/>
          <p:nvPr/>
        </p:nvSpPr>
        <p:spPr>
          <a:xfrm>
            <a:off x="5715008" y="4857760"/>
            <a:ext cx="214314" cy="1071570"/>
          </a:xfrm>
          <a:prstGeom prst="downArrow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5" name="24 Imagen" descr="MASTER -Ap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5206" y="214290"/>
            <a:ext cx="1734506" cy="50006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normalo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85926"/>
            <a:ext cx="4143372" cy="3214710"/>
          </a:xfrm>
          <a:prstGeom prst="rect">
            <a:avLst/>
          </a:prstGeom>
        </p:spPr>
      </p:pic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zh-CN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s-E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6404" name="Picture 2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714356"/>
            <a:ext cx="5095875" cy="209550"/>
          </a:xfrm>
          <a:prstGeom prst="rect">
            <a:avLst/>
          </a:prstGeom>
          <a:noFill/>
        </p:spPr>
      </p:pic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6406" name="Picture 2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142852"/>
            <a:ext cx="5314950" cy="352425"/>
          </a:xfrm>
          <a:prstGeom prst="rect">
            <a:avLst/>
          </a:prstGeom>
          <a:noFill/>
        </p:spPr>
      </p:pic>
      <p:sp>
        <p:nvSpPr>
          <p:cNvPr id="16409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6408" name="Picture 2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1071546"/>
            <a:ext cx="3705225" cy="238125"/>
          </a:xfrm>
          <a:prstGeom prst="rect">
            <a:avLst/>
          </a:prstGeom>
          <a:noFill/>
        </p:spPr>
      </p:pic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1" name="30 Imagen" descr="normalo800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57620" y="1380343"/>
            <a:ext cx="4912708" cy="4120335"/>
          </a:xfrm>
          <a:prstGeom prst="rect">
            <a:avLst/>
          </a:prstGeom>
        </p:spPr>
      </p:pic>
      <p:cxnSp>
        <p:nvCxnSpPr>
          <p:cNvPr id="33" name="32 Conector recto de flecha"/>
          <p:cNvCxnSpPr/>
          <p:nvPr/>
        </p:nvCxnSpPr>
        <p:spPr>
          <a:xfrm>
            <a:off x="3071802" y="2928934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150512" y="5214950"/>
            <a:ext cx="89934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Ahora sabemos que la probabilidad de que los supervivientes superen los 779,2 es de 0,95</a:t>
            </a:r>
          </a:p>
          <a:p>
            <a:r>
              <a:rPr lang="es-ES" dirty="0" smtClean="0"/>
              <a:t>También, que los sólo hay una probabilidad de 0,05 de que los supervivientes sean más de 820</a:t>
            </a:r>
            <a:endParaRPr lang="es-ES" dirty="0"/>
          </a:p>
        </p:txBody>
      </p:sp>
      <p:pic>
        <p:nvPicPr>
          <p:cNvPr id="35" name="34 Imagen" descr="MASTER -Ap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86644" y="142852"/>
            <a:ext cx="1734506" cy="50006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2844" y="285728"/>
            <a:ext cx="66395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En base a lo anterior podemos racionalizar la situación dependiendo </a:t>
            </a:r>
          </a:p>
          <a:p>
            <a:r>
              <a:rPr lang="es-ES" dirty="0" smtClean="0"/>
              <a:t> de si estamos ante un seguro de vida o de supervivencia</a:t>
            </a:r>
            <a:endParaRPr lang="es-ES" dirty="0"/>
          </a:p>
        </p:txBody>
      </p:sp>
      <p:pic>
        <p:nvPicPr>
          <p:cNvPr id="6" name="5 Imagen" descr="MASTER -A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68" y="285728"/>
            <a:ext cx="1734506" cy="500066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214282" y="1071546"/>
            <a:ext cx="78647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 smtClean="0">
                <a:solidFill>
                  <a:srgbClr val="FF0000"/>
                </a:solidFill>
              </a:rPr>
              <a:t> A/ En el caso de vida nos interesa ponernos en el caso más desfavorable</a:t>
            </a:r>
          </a:p>
          <a:p>
            <a:r>
              <a:rPr lang="es-ES" sz="1600" dirty="0" smtClean="0">
                <a:solidFill>
                  <a:srgbClr val="FF0000"/>
                </a:solidFill>
              </a:rPr>
              <a:t> y pensar que habrá menos supervivientes y por tanto más fallecidos, esto hace aumentar la </a:t>
            </a:r>
          </a:p>
          <a:p>
            <a:r>
              <a:rPr lang="es-ES" sz="1600" dirty="0" smtClean="0">
                <a:solidFill>
                  <a:srgbClr val="FF0000"/>
                </a:solidFill>
              </a:rPr>
              <a:t>p</a:t>
            </a:r>
            <a:r>
              <a:rPr lang="es-ES" sz="1600" dirty="0" smtClean="0">
                <a:solidFill>
                  <a:srgbClr val="FF0000"/>
                </a:solidFill>
              </a:rPr>
              <a:t>robabilidad de fallecimiento, lo que aumentará la prima.</a:t>
            </a:r>
            <a:endParaRPr lang="es-ES" sz="1600" dirty="0">
              <a:solidFill>
                <a:srgbClr val="FF000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57158" y="2000240"/>
            <a:ext cx="84262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Así  nos interesa conocer un valor de supervivientes tal que la probabilidad de superarlo</a:t>
            </a:r>
          </a:p>
          <a:p>
            <a:r>
              <a:rPr lang="es-ES" dirty="0" smtClean="0"/>
              <a:t>s</a:t>
            </a:r>
            <a:r>
              <a:rPr lang="es-ES" dirty="0" smtClean="0"/>
              <a:t>ea muy alta y por tanto la de no superarlos baja ( probabilidad de error  </a:t>
            </a:r>
            <a:r>
              <a:rPr lang="es-ES" dirty="0" smtClean="0">
                <a:latin typeface="Symbol" pitchFamily="18" charset="2"/>
              </a:rPr>
              <a:t>a )</a:t>
            </a:r>
            <a:endParaRPr lang="es-ES" dirty="0">
              <a:latin typeface="Symbol" pitchFamily="18" charset="2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643182"/>
            <a:ext cx="3743325" cy="495300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2643182"/>
            <a:ext cx="2657475" cy="495300"/>
          </a:xfrm>
          <a:prstGeom prst="rect">
            <a:avLst/>
          </a:prstGeom>
          <a:noFill/>
        </p:spPr>
      </p:pic>
      <p:pic>
        <p:nvPicPr>
          <p:cNvPr id="14" name="13 Imagen" descr="normalme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4282" y="3286124"/>
            <a:ext cx="3429024" cy="2875955"/>
          </a:xfrm>
          <a:prstGeom prst="rect">
            <a:avLst/>
          </a:prstGeom>
        </p:spPr>
      </p:pic>
      <p:pic>
        <p:nvPicPr>
          <p:cNvPr id="15" name="14 Imagen" descr="normalmen 800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29124" y="3143248"/>
            <a:ext cx="4415389" cy="3429025"/>
          </a:xfrm>
          <a:prstGeom prst="rect">
            <a:avLst/>
          </a:prstGeom>
        </p:spPr>
      </p:pic>
      <p:sp>
        <p:nvSpPr>
          <p:cNvPr id="16" name="15 CuadroTexto"/>
          <p:cNvSpPr txBox="1"/>
          <p:nvPr/>
        </p:nvSpPr>
        <p:spPr>
          <a:xfrm>
            <a:off x="142844" y="6000768"/>
            <a:ext cx="4404924" cy="3277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30" dirty="0" smtClean="0"/>
              <a:t>Si tomamos 783,78 la </a:t>
            </a:r>
            <a:r>
              <a:rPr lang="es-ES" sz="1530" dirty="0" err="1" smtClean="0"/>
              <a:t>prob</a:t>
            </a:r>
            <a:r>
              <a:rPr lang="es-ES" sz="1530" dirty="0" smtClean="0"/>
              <a:t> de haya menos </a:t>
            </a:r>
            <a:r>
              <a:rPr lang="es-ES" sz="1530" dirty="0" err="1" smtClean="0"/>
              <a:t>sup</a:t>
            </a:r>
            <a:r>
              <a:rPr lang="es-ES" sz="1530" dirty="0" smtClean="0"/>
              <a:t> es 0,1</a:t>
            </a:r>
            <a:endParaRPr lang="es-ES" sz="1530" dirty="0"/>
          </a:p>
        </p:txBody>
      </p:sp>
      <p:sp>
        <p:nvSpPr>
          <p:cNvPr id="17" name="16 CuadroTexto"/>
          <p:cNvSpPr txBox="1"/>
          <p:nvPr/>
        </p:nvSpPr>
        <p:spPr>
          <a:xfrm>
            <a:off x="214282" y="6286520"/>
            <a:ext cx="6641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bg2">
                    <a:lumMod val="25000"/>
                  </a:schemeClr>
                </a:solidFill>
              </a:rPr>
              <a:t>La nueva   </a:t>
            </a:r>
            <a:r>
              <a:rPr lang="es-ES" sz="1400" baseline="-25000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r>
              <a:rPr lang="es-ES" sz="1400" dirty="0" smtClean="0">
                <a:solidFill>
                  <a:schemeClr val="bg2">
                    <a:lumMod val="25000"/>
                  </a:schemeClr>
                </a:solidFill>
              </a:rPr>
              <a:t>p</a:t>
            </a:r>
            <a:r>
              <a:rPr lang="es-ES" sz="1400" baseline="-25000" dirty="0" smtClean="0">
                <a:solidFill>
                  <a:schemeClr val="bg2">
                    <a:lumMod val="25000"/>
                  </a:schemeClr>
                </a:solidFill>
              </a:rPr>
              <a:t>0</a:t>
            </a:r>
            <a:r>
              <a:rPr lang="es-ES" sz="1400" dirty="0" smtClean="0">
                <a:solidFill>
                  <a:schemeClr val="bg2">
                    <a:lumMod val="25000"/>
                  </a:schemeClr>
                </a:solidFill>
              </a:rPr>
              <a:t> =783,78/1000= 0,7837  ha bajado luego sube a 0,21622 la de fallecimiento</a:t>
            </a:r>
            <a:endParaRPr lang="es-ES" sz="1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2844" y="285728"/>
            <a:ext cx="66395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En base a lo anterior podemos racionalizar la situación dependiendo </a:t>
            </a:r>
          </a:p>
          <a:p>
            <a:r>
              <a:rPr lang="es-ES" dirty="0" smtClean="0"/>
              <a:t> de si estamos ante un seguro de vida o de supervivencia</a:t>
            </a:r>
            <a:endParaRPr lang="es-ES" dirty="0"/>
          </a:p>
        </p:txBody>
      </p:sp>
      <p:pic>
        <p:nvPicPr>
          <p:cNvPr id="6" name="5 Imagen" descr="MASTER -A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68" y="285728"/>
            <a:ext cx="1734506" cy="500066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214282" y="1071546"/>
            <a:ext cx="78739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 smtClean="0">
                <a:solidFill>
                  <a:srgbClr val="FF0000"/>
                </a:solidFill>
              </a:rPr>
              <a:t> B/ En el caso de seguro de  supervivencia nos interesa ponernos en el caso más desfavorable</a:t>
            </a:r>
          </a:p>
          <a:p>
            <a:r>
              <a:rPr lang="es-ES" sz="1600" dirty="0" smtClean="0">
                <a:solidFill>
                  <a:srgbClr val="FF0000"/>
                </a:solidFill>
              </a:rPr>
              <a:t> y pensar que habrá más supervivientes, esto hace aumentar la </a:t>
            </a:r>
          </a:p>
          <a:p>
            <a:r>
              <a:rPr lang="es-ES" sz="1600" dirty="0" smtClean="0">
                <a:solidFill>
                  <a:srgbClr val="FF0000"/>
                </a:solidFill>
              </a:rPr>
              <a:t>p</a:t>
            </a:r>
            <a:r>
              <a:rPr lang="es-ES" sz="1600" dirty="0" smtClean="0">
                <a:solidFill>
                  <a:srgbClr val="FF0000"/>
                </a:solidFill>
              </a:rPr>
              <a:t>robabilidad de supervivencia, lo que aumentará la prima.</a:t>
            </a:r>
            <a:endParaRPr lang="es-ES" sz="1600" dirty="0">
              <a:solidFill>
                <a:srgbClr val="FF000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57158" y="2000240"/>
            <a:ext cx="8515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Así  nos interesa conocer un valor de supervivientes tal que la probabilidad de superarlos</a:t>
            </a:r>
          </a:p>
          <a:p>
            <a:r>
              <a:rPr lang="es-ES" dirty="0" smtClean="0"/>
              <a:t>s</a:t>
            </a:r>
            <a:r>
              <a:rPr lang="es-ES" dirty="0" smtClean="0"/>
              <a:t>ea muy pequeña ( probabilidad de error  </a:t>
            </a:r>
            <a:r>
              <a:rPr lang="es-ES" dirty="0" smtClean="0">
                <a:latin typeface="Symbol" pitchFamily="18" charset="2"/>
              </a:rPr>
              <a:t>a ) </a:t>
            </a:r>
            <a:endParaRPr lang="es-ES" dirty="0">
              <a:latin typeface="Symbol" pitchFamily="18" charset="2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142844" y="6000768"/>
            <a:ext cx="4194931" cy="3277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30" dirty="0" smtClean="0"/>
              <a:t>Si tomamos 816,21 la </a:t>
            </a:r>
            <a:r>
              <a:rPr lang="es-ES" sz="1530" dirty="0" err="1" smtClean="0"/>
              <a:t>prob</a:t>
            </a:r>
            <a:r>
              <a:rPr lang="es-ES" sz="1530" dirty="0" smtClean="0"/>
              <a:t> de haya más </a:t>
            </a:r>
            <a:r>
              <a:rPr lang="es-ES" sz="1530" dirty="0" err="1" smtClean="0"/>
              <a:t>sup</a:t>
            </a:r>
            <a:r>
              <a:rPr lang="es-ES" sz="1530" dirty="0" smtClean="0"/>
              <a:t> es 0,1</a:t>
            </a:r>
            <a:endParaRPr lang="es-ES" sz="1530" dirty="0"/>
          </a:p>
        </p:txBody>
      </p:sp>
      <p:sp>
        <p:nvSpPr>
          <p:cNvPr id="17" name="16 CuadroTexto"/>
          <p:cNvSpPr txBox="1"/>
          <p:nvPr/>
        </p:nvSpPr>
        <p:spPr>
          <a:xfrm>
            <a:off x="61129" y="6286520"/>
            <a:ext cx="90828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bg2">
                    <a:lumMod val="25000"/>
                  </a:schemeClr>
                </a:solidFill>
              </a:rPr>
              <a:t>La nueva   </a:t>
            </a:r>
            <a:r>
              <a:rPr lang="es-ES" sz="1400" baseline="-25000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r>
              <a:rPr lang="es-ES" sz="1400" dirty="0" smtClean="0">
                <a:solidFill>
                  <a:schemeClr val="bg2">
                    <a:lumMod val="25000"/>
                  </a:schemeClr>
                </a:solidFill>
              </a:rPr>
              <a:t>p</a:t>
            </a:r>
            <a:r>
              <a:rPr lang="es-ES" sz="1400" baseline="-25000" dirty="0" smtClean="0">
                <a:solidFill>
                  <a:schemeClr val="bg2">
                    <a:lumMod val="25000"/>
                  </a:schemeClr>
                </a:solidFill>
              </a:rPr>
              <a:t>0</a:t>
            </a:r>
            <a:r>
              <a:rPr lang="es-ES" sz="1400" dirty="0" smtClean="0">
                <a:solidFill>
                  <a:schemeClr val="bg2">
                    <a:lumMod val="25000"/>
                  </a:schemeClr>
                </a:solidFill>
              </a:rPr>
              <a:t> =816,21/1000= 0,816,21  ha subido luego nos conviene a la hora de recargar la prima por s. de supervivencia</a:t>
            </a:r>
            <a:endParaRPr lang="es-ES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2643182"/>
            <a:ext cx="3743325" cy="495300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2643182"/>
            <a:ext cx="2657475" cy="495300"/>
          </a:xfrm>
          <a:prstGeom prst="rect">
            <a:avLst/>
          </a:prstGeom>
          <a:noFill/>
        </p:spPr>
      </p:pic>
      <p:pic>
        <p:nvPicPr>
          <p:cNvPr id="20" name="19 Imagen" descr="normalsup+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-1" y="3214686"/>
            <a:ext cx="3901237" cy="2643206"/>
          </a:xfrm>
          <a:prstGeom prst="rect">
            <a:avLst/>
          </a:prstGeom>
        </p:spPr>
      </p:pic>
      <p:pic>
        <p:nvPicPr>
          <p:cNvPr id="21" name="20 Imagen" descr="normalsup+800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857752" y="3251558"/>
            <a:ext cx="3643338" cy="3055703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Diapositiva 1&quot;/&gt;&lt;property id=&quot;20307&quot; value=&quot;256&quot;/&gt;&lt;/object&gt;&lt;object type=&quot;3&quot; unique_id=&quot;10011&quot;&gt;&lt;property id=&quot;20148&quot; value=&quot;5&quot;/&gt;&lt;property id=&quot;20300&quot; value=&quot;Diapositiva 2&quot;/&gt;&lt;property id=&quot;20307&quot; value=&quot;257&quot;/&gt;&lt;/object&gt;&lt;object type=&quot;3&quot; unique_id=&quot;10012&quot;&gt;&lt;property id=&quot;20148&quot; value=&quot;5&quot;/&gt;&lt;property id=&quot;20300&quot; value=&quot;Diapositiva 3&quot;/&gt;&lt;property id=&quot;20307&quot; value=&quot;258&quot;/&gt;&lt;/object&gt;&lt;object type=&quot;3&quot; unique_id=&quot;10033&quot;&gt;&lt;property id=&quot;20148&quot; value=&quot;5&quot;/&gt;&lt;property id=&quot;20300&quot; value=&quot;Diapositiva 4&quot;/&gt;&lt;property id=&quot;20307&quot; value=&quot;259&quot;/&gt;&lt;/object&gt;&lt;object type=&quot;3&quot; unique_id=&quot;10064&quot;&gt;&lt;property id=&quot;20148&quot; value=&quot;5&quot;/&gt;&lt;property id=&quot;20300&quot; value=&quot;Diapositiva 5&quot;/&gt;&lt;property id=&quot;20307&quot; value=&quot;260&quot;/&gt;&lt;/object&gt;&lt;object type=&quot;3&quot; unique_id=&quot;10100&quot;&gt;&lt;property id=&quot;20148&quot; value=&quot;5&quot;/&gt;&lt;property id=&quot;20300&quot; value=&quot;Diapositiva 6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541</Words>
  <Application>Microsoft Office PowerPoint</Application>
  <PresentationFormat>Presentación en pantalla (4:3)</PresentationFormat>
  <Paragraphs>108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Company>UVEG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jlejarza</dc:creator>
  <cp:lastModifiedBy>jlejarza</cp:lastModifiedBy>
  <cp:revision>12</cp:revision>
  <dcterms:created xsi:type="dcterms:W3CDTF">2017-10-23T10:33:54Z</dcterms:created>
  <dcterms:modified xsi:type="dcterms:W3CDTF">2017-10-23T19:16:01Z</dcterms:modified>
</cp:coreProperties>
</file>