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65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8BAC-8F5F-458D-A21A-9C8D6B637E3C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468BD-6531-425D-93A6-CF5C2FC7C31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43042" y="928670"/>
            <a:ext cx="16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Tipo de seguro 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86116" y="642918"/>
            <a:ext cx="1489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Fallecimiento</a:t>
            </a:r>
          </a:p>
          <a:p>
            <a:endParaRPr lang="es-ES" dirty="0"/>
          </a:p>
          <a:p>
            <a:r>
              <a:rPr lang="es-ES" dirty="0" smtClean="0"/>
              <a:t>Supervivencia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072066" y="642918"/>
            <a:ext cx="374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Interesa probabilidad de fallecimiento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072066" y="1214422"/>
            <a:ext cx="381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Interesa probabilidad de supervivencia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678893" y="1107265"/>
            <a:ext cx="1071570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endCxn id="6" idx="1"/>
          </p:cNvCxnSpPr>
          <p:nvPr/>
        </p:nvCxnSpPr>
        <p:spPr>
          <a:xfrm flipV="1">
            <a:off x="4857752" y="827584"/>
            <a:ext cx="214314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endCxn id="7" idx="1"/>
          </p:cNvCxnSpPr>
          <p:nvPr/>
        </p:nvCxnSpPr>
        <p:spPr>
          <a:xfrm flipV="1">
            <a:off x="4857752" y="1399088"/>
            <a:ext cx="214314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857488" y="185736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357554" y="2000240"/>
            <a:ext cx="288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ambos casos pueden ser :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071538" y="2428868"/>
            <a:ext cx="7246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Temporales , de vida entera, inmediatos, diferidos, de cobro único</a:t>
            </a:r>
          </a:p>
          <a:p>
            <a:r>
              <a:rPr lang="es-ES" dirty="0" smtClean="0"/>
              <a:t>o renta vitalicia, con cobro anticipado o vencido, de prima única o temporal</a:t>
            </a:r>
          </a:p>
          <a:p>
            <a:endParaRPr lang="es-ES" dirty="0"/>
          </a:p>
          <a:p>
            <a:r>
              <a:rPr lang="es-ES" dirty="0" smtClean="0"/>
              <a:t>Para una persona o varias 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428860" y="4000504"/>
            <a:ext cx="422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Incluso mixtos supervivencia /fallecimiento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357166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Ejemplo: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71538" y="785794"/>
            <a:ext cx="720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Un individuo de edad X contrata SV para pagar cantidad C a un beneficiario</a:t>
            </a:r>
          </a:p>
          <a:p>
            <a:r>
              <a:rPr lang="es-ES" dirty="0" smtClean="0"/>
              <a:t>En caso de que fallezca entre la edad </a:t>
            </a:r>
            <a:r>
              <a:rPr lang="es-ES" dirty="0" err="1" smtClean="0"/>
              <a:t>x+m</a:t>
            </a:r>
            <a:r>
              <a:rPr lang="es-ES" dirty="0" smtClean="0"/>
              <a:t> y </a:t>
            </a:r>
            <a:r>
              <a:rPr lang="es-ES" dirty="0" err="1" smtClean="0"/>
              <a:t>x+m+n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428728" y="1571612"/>
            <a:ext cx="293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caso de x=30  m=2 y n =10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643042" y="2285992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500166" y="2428868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30        32                            42</a:t>
            </a:r>
            <a:endParaRPr lang="es-ES" dirty="0"/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1571604" y="228599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2250265" y="232171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3893339" y="232171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428992" y="3214686"/>
            <a:ext cx="2634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Luego  : diferido 2 años</a:t>
            </a:r>
          </a:p>
          <a:p>
            <a:r>
              <a:rPr lang="es-ES" dirty="0" smtClean="0"/>
              <a:t>Temporal durante 10 años</a:t>
            </a:r>
          </a:p>
          <a:p>
            <a:r>
              <a:rPr lang="es-ES" dirty="0" smtClean="0"/>
              <a:t>Y pago único 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357422" y="2071678"/>
            <a:ext cx="164307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21 Conector recto de flecha"/>
          <p:cNvCxnSpPr>
            <a:endCxn id="16" idx="3"/>
          </p:cNvCxnSpPr>
          <p:nvPr/>
        </p:nvCxnSpPr>
        <p:spPr>
          <a:xfrm rot="10800000">
            <a:off x="4000496" y="2143116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429256" y="2571744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Años cubiertos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500166" y="4429132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Necesitaríamos la probabilidad de fallecimiento de una persona de 30 años de la generación que fuera , entre los 32 y 42 años 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500430" y="5143512"/>
            <a:ext cx="1184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aseline="-25000" dirty="0" smtClean="0"/>
              <a:t>m/</a:t>
            </a:r>
            <a:r>
              <a:rPr lang="es-ES" sz="4000" baseline="-25000" dirty="0" err="1" smtClean="0"/>
              <a:t>n</a:t>
            </a:r>
            <a:r>
              <a:rPr lang="es-ES" sz="4000" dirty="0" err="1" smtClean="0"/>
              <a:t>q</a:t>
            </a:r>
            <a:r>
              <a:rPr lang="es-ES" sz="4000" baseline="-25000" dirty="0" err="1" smtClean="0"/>
              <a:t>x</a:t>
            </a:r>
            <a:endParaRPr lang="es-ES" sz="4000" baseline="-25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786182" y="5072074"/>
            <a:ext cx="136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[generación]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643570" y="5214950"/>
            <a:ext cx="15808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aseline="-25000" dirty="0" smtClean="0"/>
              <a:t>2/10</a:t>
            </a:r>
            <a:r>
              <a:rPr lang="es-ES" sz="4400" dirty="0" smtClean="0"/>
              <a:t>q</a:t>
            </a:r>
            <a:r>
              <a:rPr lang="es-ES" sz="4400" baseline="-25000" dirty="0" smtClean="0"/>
              <a:t>30</a:t>
            </a:r>
            <a:endParaRPr lang="es-ES" sz="4400" baseline="-25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143636" y="514351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[1980]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500042"/>
            <a:ext cx="8883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Otro ejemplo:</a:t>
            </a:r>
          </a:p>
          <a:p>
            <a:r>
              <a:rPr lang="es-ES" dirty="0" smtClean="0"/>
              <a:t>Individuo de edad X suscribe póliza pagando aportaciones anuales hasta la </a:t>
            </a:r>
            <a:r>
              <a:rPr lang="es-ES" dirty="0" err="1" smtClean="0"/>
              <a:t>edadX+m</a:t>
            </a:r>
            <a:r>
              <a:rPr lang="es-ES" dirty="0" smtClean="0"/>
              <a:t>,</a:t>
            </a:r>
          </a:p>
          <a:p>
            <a:r>
              <a:rPr lang="es-ES" dirty="0" smtClean="0"/>
              <a:t> si vive a esa edad cobrará cantidad fija C al principio de cada año después de cumplir </a:t>
            </a:r>
            <a:r>
              <a:rPr lang="es-ES" dirty="0" err="1" smtClean="0"/>
              <a:t>X+m+n</a:t>
            </a:r>
            <a:endParaRPr lang="es-ES" dirty="0" smtClean="0"/>
          </a:p>
          <a:p>
            <a:r>
              <a:rPr lang="es-ES" dirty="0" smtClean="0"/>
              <a:t>Si x= 30  m= 5  y n=10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285852" y="2357430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357290" y="2643182"/>
            <a:ext cx="390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30                   35                                    45  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1393009" y="239314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5400000">
            <a:off x="2714612" y="23574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4714876" y="23574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1500166" y="2071678"/>
            <a:ext cx="128588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4857752" y="2500306"/>
            <a:ext cx="242889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4214810" y="3286124"/>
            <a:ext cx="4032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Seguro de supervivencia con prima anual</a:t>
            </a:r>
          </a:p>
          <a:p>
            <a:r>
              <a:rPr lang="es-ES" dirty="0" smtClean="0"/>
              <a:t>fraccionada 5 años , diferido 10 años </a:t>
            </a:r>
          </a:p>
          <a:p>
            <a:r>
              <a:rPr lang="es-ES" dirty="0" smtClean="0"/>
              <a:t>con renta vitalicia y cobro anticipado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285852" y="1714488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Primas fraccionadas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071802" y="2500306"/>
            <a:ext cx="134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diferimiento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143504" y="2714620"/>
            <a:ext cx="331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Renta vitalicia hasta fallecimiento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85720" y="4500570"/>
            <a:ext cx="8953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Necesitaríamos : </a:t>
            </a:r>
          </a:p>
          <a:p>
            <a:r>
              <a:rPr lang="es-ES" dirty="0" smtClean="0"/>
              <a:t>Probabilidad de alcanzar 45 años o más , para el cálculo de la renta a pagar</a:t>
            </a:r>
          </a:p>
          <a:p>
            <a:r>
              <a:rPr lang="es-ES" dirty="0" smtClean="0"/>
              <a:t>Probabilidad de fallecer entre 30 y 35, para los ingresos por primas.</a:t>
            </a:r>
          </a:p>
          <a:p>
            <a:r>
              <a:rPr lang="es-ES" dirty="0" smtClean="0"/>
              <a:t>Probabilidad de fallecer entre 35 y 45 , donde todo serían ingresos por primas ya conseguidos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428604"/>
            <a:ext cx="8711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Otro ejemplo:</a:t>
            </a:r>
          </a:p>
          <a:p>
            <a:r>
              <a:rPr lang="es-ES" dirty="0" smtClean="0"/>
              <a:t>Un individuo de edad X suscribe un seguro aportando anualidades hasta su fallecimiento</a:t>
            </a:r>
          </a:p>
          <a:p>
            <a:r>
              <a:rPr lang="es-ES" dirty="0" smtClean="0"/>
              <a:t> para que su cónyuge de edad X</a:t>
            </a:r>
            <a:r>
              <a:rPr lang="es-ES" baseline="-25000" dirty="0" smtClean="0"/>
              <a:t>1</a:t>
            </a:r>
            <a:r>
              <a:rPr lang="es-ES" dirty="0" smtClean="0"/>
              <a:t> reciba un cantidad anual C tras su fallecimiento y durante </a:t>
            </a:r>
          </a:p>
          <a:p>
            <a:r>
              <a:rPr lang="es-ES" dirty="0" smtClean="0"/>
              <a:t>n años siempre que no fallezca en esos años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2285992"/>
            <a:ext cx="6120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Para el que suscribe es un seguro de vida de prima fraccionada.</a:t>
            </a:r>
          </a:p>
          <a:p>
            <a:r>
              <a:rPr lang="es-ES" dirty="0" smtClean="0"/>
              <a:t>Para el cónyuge es un seguro de supervivencia </a:t>
            </a:r>
          </a:p>
          <a:p>
            <a:r>
              <a:rPr lang="es-ES" dirty="0" smtClean="0"/>
              <a:t>( si no sobrevive no recibe compensaciones)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26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Probabilidades una cabeza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1071546"/>
            <a:ext cx="391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Probabilidad temporal de supervivencia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43042" y="1500174"/>
            <a:ext cx="6758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Individuo de edad actuarial X viva </a:t>
            </a:r>
            <a:r>
              <a:rPr lang="es-ES" b="1" dirty="0" smtClean="0">
                <a:solidFill>
                  <a:srgbClr val="FF0000"/>
                </a:solidFill>
              </a:rPr>
              <a:t>al menos </a:t>
            </a:r>
            <a:r>
              <a:rPr lang="es-ES" dirty="0" smtClean="0"/>
              <a:t>n años más </a:t>
            </a:r>
          </a:p>
          <a:p>
            <a:endParaRPr lang="es-ES" dirty="0"/>
          </a:p>
          <a:p>
            <a:r>
              <a:rPr lang="es-ES" dirty="0" smtClean="0"/>
              <a:t>Si n= 1  probabilidad de que un individuo sobreviva un año, n se omite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500306"/>
            <a:ext cx="1857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14282" y="3786190"/>
            <a:ext cx="7509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  X = 30   y n= 10      </a:t>
            </a:r>
            <a:r>
              <a:rPr lang="es-ES" baseline="-25000" dirty="0" err="1" smtClean="0"/>
              <a:t>n</a:t>
            </a:r>
            <a:r>
              <a:rPr lang="es-ES" dirty="0" err="1" smtClean="0"/>
              <a:t>p</a:t>
            </a:r>
            <a:r>
              <a:rPr lang="es-ES" baseline="-25000" dirty="0" err="1" smtClean="0"/>
              <a:t>x</a:t>
            </a:r>
            <a:r>
              <a:rPr lang="es-ES" baseline="-25000" dirty="0" smtClean="0"/>
              <a:t>      10</a:t>
            </a:r>
            <a:r>
              <a:rPr lang="es-ES" dirty="0" smtClean="0"/>
              <a:t>p</a:t>
            </a:r>
            <a:r>
              <a:rPr lang="es-ES" baseline="-25000" dirty="0" smtClean="0"/>
              <a:t>30     </a:t>
            </a:r>
            <a:r>
              <a:rPr lang="es-ES" dirty="0" smtClean="0"/>
              <a:t>sería probabilidad de que una persona de 30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                 alcance los 40 a más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26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Probabilidades una cabeza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1071546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Probabilidad temporal de fallecimiento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43042" y="1500174"/>
            <a:ext cx="628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Individuo de edad actuarial X fallezca antes de 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n años </a:t>
            </a:r>
          </a:p>
          <a:p>
            <a:endParaRPr lang="es-ES" dirty="0"/>
          </a:p>
          <a:p>
            <a:r>
              <a:rPr lang="es-ES" dirty="0" smtClean="0"/>
              <a:t>Si n= 1  probabilidad de que un individuo fallezca al año siguiente</a:t>
            </a:r>
          </a:p>
          <a:p>
            <a:r>
              <a:rPr lang="es-ES" dirty="0" smtClean="0"/>
              <a:t>un año, n se omite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82" y="3786190"/>
            <a:ext cx="882517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  X = 30   y n= 10      </a:t>
            </a:r>
            <a:r>
              <a:rPr lang="es-ES" sz="4000" baseline="-25000" dirty="0" err="1" smtClean="0"/>
              <a:t>n</a:t>
            </a:r>
            <a:r>
              <a:rPr lang="es-ES" sz="4000" dirty="0" err="1"/>
              <a:t>q</a:t>
            </a:r>
            <a:r>
              <a:rPr lang="es-ES" sz="4000" baseline="-25000" dirty="0" err="1" smtClean="0"/>
              <a:t>x</a:t>
            </a:r>
            <a:r>
              <a:rPr lang="es-ES" sz="4000" baseline="-25000" dirty="0" smtClean="0"/>
              <a:t>      10</a:t>
            </a:r>
            <a:r>
              <a:rPr lang="es-ES" sz="4000" dirty="0"/>
              <a:t>q</a:t>
            </a:r>
            <a:r>
              <a:rPr lang="es-ES" sz="4000" baseline="-25000" dirty="0" smtClean="0"/>
              <a:t>30     </a:t>
            </a:r>
            <a:r>
              <a:rPr lang="es-ES" dirty="0" smtClean="0"/>
              <a:t>sería probabilidad de que una persona de 30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fallezca antes de los 40 años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643182"/>
            <a:ext cx="28003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42852"/>
            <a:ext cx="26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Probabilidades una cabeza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571480"/>
            <a:ext cx="710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Probabilidad  de fallecimiento diferida m años y durante(temporal) n años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28728" y="1000108"/>
            <a:ext cx="6905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Individuo de edad actuarial X alcance los </a:t>
            </a:r>
            <a:r>
              <a:rPr lang="es-ES" dirty="0" err="1" smtClean="0"/>
              <a:t>x+m</a:t>
            </a:r>
            <a:r>
              <a:rPr lang="es-ES" dirty="0" smtClean="0"/>
              <a:t> años y tras ello</a:t>
            </a:r>
          </a:p>
          <a:p>
            <a:r>
              <a:rPr lang="es-ES" dirty="0" smtClean="0"/>
              <a:t>fallezca antes de 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n años </a:t>
            </a:r>
          </a:p>
          <a:p>
            <a:r>
              <a:rPr lang="es-ES" dirty="0" smtClean="0"/>
              <a:t>n=1 no se explicita ,  </a:t>
            </a:r>
            <a:r>
              <a:rPr lang="es-ES" baseline="-25000" dirty="0" smtClean="0"/>
              <a:t>m/</a:t>
            </a:r>
            <a:r>
              <a:rPr lang="es-ES" dirty="0" err="1" smtClean="0"/>
              <a:t>q</a:t>
            </a:r>
            <a:r>
              <a:rPr lang="es-ES" baseline="-25000" dirty="0" err="1" smtClean="0"/>
              <a:t>x</a:t>
            </a:r>
            <a:r>
              <a:rPr lang="es-ES" baseline="-25000" dirty="0" smtClean="0"/>
              <a:t>    </a:t>
            </a:r>
            <a:r>
              <a:rPr lang="es-ES" dirty="0" smtClean="0"/>
              <a:t>probabilidad de fallecimiento diferida m años</a:t>
            </a:r>
            <a:endParaRPr lang="es-ES" baseline="-25000" dirty="0" smtClean="0"/>
          </a:p>
          <a:p>
            <a:endParaRPr lang="es-ES" dirty="0"/>
          </a:p>
          <a:p>
            <a:r>
              <a:rPr lang="es-ES" baseline="-25000" dirty="0" smtClean="0"/>
              <a:t>m-1/</a:t>
            </a:r>
            <a:r>
              <a:rPr lang="es-ES" dirty="0" err="1" smtClean="0"/>
              <a:t>q</a:t>
            </a:r>
            <a:r>
              <a:rPr lang="es-ES" baseline="-25000" dirty="0" err="1" smtClean="0"/>
              <a:t>x</a:t>
            </a:r>
            <a:r>
              <a:rPr lang="es-ES" baseline="-25000" dirty="0" smtClean="0"/>
              <a:t>         </a:t>
            </a:r>
            <a:r>
              <a:rPr lang="es-ES" dirty="0" smtClean="0"/>
              <a:t>probabilidad de fallecer exactamente el m-</a:t>
            </a:r>
            <a:r>
              <a:rPr lang="es-ES" dirty="0" err="1"/>
              <a:t>é</a:t>
            </a:r>
            <a:r>
              <a:rPr lang="es-ES" dirty="0" err="1" smtClean="0"/>
              <a:t>simo</a:t>
            </a:r>
            <a:r>
              <a:rPr lang="es-ES" dirty="0" smtClean="0"/>
              <a:t> año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42844" y="5357826"/>
            <a:ext cx="812434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  X = 30    m= 10 n=20      </a:t>
            </a:r>
            <a:r>
              <a:rPr lang="es-ES" sz="4000" baseline="-25000" dirty="0"/>
              <a:t>m</a:t>
            </a:r>
            <a:r>
              <a:rPr lang="es-ES" sz="4000" baseline="-25000" dirty="0" smtClean="0"/>
              <a:t>/</a:t>
            </a:r>
            <a:r>
              <a:rPr lang="es-ES" sz="4000" baseline="-25000" dirty="0" err="1" smtClean="0"/>
              <a:t>n</a:t>
            </a:r>
            <a:r>
              <a:rPr lang="es-ES" sz="4000" dirty="0" err="1" smtClean="0"/>
              <a:t>q</a:t>
            </a:r>
            <a:r>
              <a:rPr lang="es-ES" sz="4000" baseline="-25000" dirty="0" err="1" smtClean="0"/>
              <a:t>x</a:t>
            </a:r>
            <a:r>
              <a:rPr lang="es-ES" sz="4000" baseline="-25000" dirty="0" smtClean="0"/>
              <a:t>      10/20</a:t>
            </a:r>
            <a:r>
              <a:rPr lang="es-ES" sz="4000" dirty="0" smtClean="0"/>
              <a:t>q</a:t>
            </a:r>
            <a:r>
              <a:rPr lang="es-ES" sz="4000" baseline="-25000" dirty="0" smtClean="0"/>
              <a:t>30 =</a:t>
            </a:r>
            <a:r>
              <a:rPr lang="es-ES" sz="4000" dirty="0" smtClean="0"/>
              <a:t>(l</a:t>
            </a:r>
            <a:r>
              <a:rPr lang="es-ES" sz="4000" baseline="-25000" dirty="0" smtClean="0"/>
              <a:t>40-</a:t>
            </a:r>
            <a:r>
              <a:rPr lang="es-ES" sz="4000" dirty="0" smtClean="0"/>
              <a:t>l</a:t>
            </a:r>
            <a:r>
              <a:rPr lang="es-ES" sz="4000" baseline="-25000" dirty="0" smtClean="0"/>
              <a:t>60</a:t>
            </a:r>
            <a:r>
              <a:rPr lang="es-ES" sz="4000" dirty="0" smtClean="0"/>
              <a:t>)/l</a:t>
            </a:r>
            <a:r>
              <a:rPr lang="es-ES" sz="4000" baseline="-25000" dirty="0" smtClean="0"/>
              <a:t>30    </a:t>
            </a:r>
          </a:p>
          <a:p>
            <a:endParaRPr lang="es-ES" dirty="0" smtClean="0"/>
          </a:p>
          <a:p>
            <a:r>
              <a:rPr lang="es-ES" dirty="0" smtClean="0"/>
              <a:t>sería probabilidad de que una persona de 30 fallezca entre los 40 y 60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857224" y="307181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85786" y="3286124"/>
            <a:ext cx="550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X=30                                 </a:t>
            </a:r>
            <a:r>
              <a:rPr lang="es-ES" dirty="0" err="1" smtClean="0"/>
              <a:t>x+m</a:t>
            </a:r>
            <a:r>
              <a:rPr lang="es-ES" dirty="0" smtClean="0"/>
              <a:t>=40                          </a:t>
            </a:r>
            <a:r>
              <a:rPr lang="es-ES" dirty="0" err="1" smtClean="0"/>
              <a:t>x+m+n</a:t>
            </a:r>
            <a:r>
              <a:rPr lang="es-ES" dirty="0" smtClean="0"/>
              <a:t>=60</a:t>
            </a:r>
            <a:endParaRPr lang="es-ES" dirty="0"/>
          </a:p>
        </p:txBody>
      </p:sp>
      <p:cxnSp>
        <p:nvCxnSpPr>
          <p:cNvPr id="14" name="13 Conector recto"/>
          <p:cNvCxnSpPr/>
          <p:nvPr/>
        </p:nvCxnSpPr>
        <p:spPr>
          <a:xfrm rot="5400000">
            <a:off x="858018" y="31424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3001158" y="30710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5680083" y="317817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071802" y="2786058"/>
            <a:ext cx="271464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43636" y="2786058"/>
            <a:ext cx="276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Zona nos interesa / </a:t>
            </a:r>
          </a:p>
          <a:p>
            <a:r>
              <a:rPr lang="es-ES" dirty="0" smtClean="0"/>
              <a:t>sabiendo sobrevive a los 30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 rot="10800000">
            <a:off x="5857884" y="2928934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571604" y="307181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m= 10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71934" y="314324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n=20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91" y="3786190"/>
            <a:ext cx="9123709" cy="151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4&quot;&gt;&lt;object type=&quot;3&quot; unique_id=&quot;10005&quot;&gt;&lt;property id=&quot;20148&quot; value=&quot;5&quot;/&gt;&lt;property id=&quot;20300&quot; value=&quot;Diapositiva 1&quot;/&gt;&lt;property id=&quot;20307&quot; value=&quot;257&quot;/&gt;&lt;/object&gt;&lt;object type=&quot;3&quot; unique_id=&quot;10006&quot;&gt;&lt;property id=&quot;20148&quot; value=&quot;5&quot;/&gt;&lt;property id=&quot;20300&quot; value=&quot;Diapositiva 2&quot;/&gt;&lt;property id=&quot;20307&quot; value=&quot;258&quot;/&gt;&lt;/object&gt;&lt;object type=&quot;3&quot; unique_id=&quot;10007&quot;&gt;&lt;property id=&quot;20148&quot; value=&quot;5&quot;/&gt;&lt;property id=&quot;20300&quot; value=&quot;Diapositiva 3&quot;/&gt;&lt;property id=&quot;20307&quot; value=&quot;259&quot;/&gt;&lt;/object&gt;&lt;object type=&quot;3&quot; unique_id=&quot;10008&quot;&gt;&lt;property id=&quot;20148&quot; value=&quot;5&quot;/&gt;&lt;property id=&quot;20300&quot; value=&quot;Diapositiva 4&quot;/&gt;&lt;property id=&quot;20307&quot; value=&quot;261&quot;/&gt;&lt;/object&gt;&lt;object type=&quot;3&quot; unique_id=&quot;10009&quot;&gt;&lt;property id=&quot;20148&quot; value=&quot;5&quot;/&gt;&lt;property id=&quot;20300&quot; value=&quot;Diapositiva 5&quot;/&gt;&lt;property id=&quot;20307&quot; value=&quot;260&quot;/&gt;&lt;/object&gt;&lt;object type=&quot;3&quot; unique_id=&quot;10010&quot;&gt;&lt;property id=&quot;20148&quot; value=&quot;5&quot;/&gt;&lt;property id=&quot;20300&quot; value=&quot;Diapositiva 6&quot;/&gt;&lt;property id=&quot;20307&quot; value=&quot;262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548</Words>
  <Application>Microsoft Office PowerPoint</Application>
  <PresentationFormat>Presentación en pantalla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2</cp:revision>
  <dcterms:created xsi:type="dcterms:W3CDTF">2019-10-10T08:29:17Z</dcterms:created>
  <dcterms:modified xsi:type="dcterms:W3CDTF">2019-10-10T10:03:25Z</dcterms:modified>
</cp:coreProperties>
</file>