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1" r:id="rId5"/>
    <p:sldId id="260" r:id="rId6"/>
    <p:sldId id="264" r:id="rId7"/>
    <p:sldId id="265" r:id="rId8"/>
    <p:sldId id="262" r:id="rId9"/>
    <p:sldId id="263" r:id="rId10"/>
  </p:sldIdLst>
  <p:sldSz cx="9144000" cy="6858000" type="screen4x3"/>
  <p:notesSz cx="6858000" cy="9144000"/>
  <p:custDataLst>
    <p:tags r:id="rId11"/>
  </p:custDataLst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9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28BAC-8F5F-458D-A21A-9C8D6B637E3C}" type="datetimeFigureOut">
              <a:rPr lang="es-ES" smtClean="0"/>
              <a:t>10/10/2019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468BD-6531-425D-93A6-CF5C2FC7C31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28BAC-8F5F-458D-A21A-9C8D6B637E3C}" type="datetimeFigureOut">
              <a:rPr lang="es-ES" smtClean="0"/>
              <a:t>10/10/2019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468BD-6531-425D-93A6-CF5C2FC7C31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28BAC-8F5F-458D-A21A-9C8D6B637E3C}" type="datetimeFigureOut">
              <a:rPr lang="es-ES" smtClean="0"/>
              <a:t>10/10/2019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468BD-6531-425D-93A6-CF5C2FC7C31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28BAC-8F5F-458D-A21A-9C8D6B637E3C}" type="datetimeFigureOut">
              <a:rPr lang="es-ES" smtClean="0"/>
              <a:t>10/10/2019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468BD-6531-425D-93A6-CF5C2FC7C31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28BAC-8F5F-458D-A21A-9C8D6B637E3C}" type="datetimeFigureOut">
              <a:rPr lang="es-ES" smtClean="0"/>
              <a:t>10/10/2019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468BD-6531-425D-93A6-CF5C2FC7C31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28BAC-8F5F-458D-A21A-9C8D6B637E3C}" type="datetimeFigureOut">
              <a:rPr lang="es-ES" smtClean="0"/>
              <a:t>10/10/2019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468BD-6531-425D-93A6-CF5C2FC7C31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28BAC-8F5F-458D-A21A-9C8D6B637E3C}" type="datetimeFigureOut">
              <a:rPr lang="es-ES" smtClean="0"/>
              <a:t>10/10/2019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468BD-6531-425D-93A6-CF5C2FC7C31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28BAC-8F5F-458D-A21A-9C8D6B637E3C}" type="datetimeFigureOut">
              <a:rPr lang="es-ES" smtClean="0"/>
              <a:t>10/10/2019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468BD-6531-425D-93A6-CF5C2FC7C31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28BAC-8F5F-458D-A21A-9C8D6B637E3C}" type="datetimeFigureOut">
              <a:rPr lang="es-ES" smtClean="0"/>
              <a:t>10/10/2019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468BD-6531-425D-93A6-CF5C2FC7C31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28BAC-8F5F-458D-A21A-9C8D6B637E3C}" type="datetimeFigureOut">
              <a:rPr lang="es-ES" smtClean="0"/>
              <a:t>10/10/2019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468BD-6531-425D-93A6-CF5C2FC7C31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28BAC-8F5F-458D-A21A-9C8D6B637E3C}" type="datetimeFigureOut">
              <a:rPr lang="es-ES" smtClean="0"/>
              <a:t>10/10/2019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468BD-6531-425D-93A6-CF5C2FC7C31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F28BAC-8F5F-458D-A21A-9C8D6B637E3C}" type="datetimeFigureOut">
              <a:rPr lang="es-ES" smtClean="0"/>
              <a:t>10/10/2019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2468BD-6531-425D-93A6-CF5C2FC7C31F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643042" y="928670"/>
            <a:ext cx="1676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Tipo de seguro  </a:t>
            </a:r>
            <a:endParaRPr lang="es-ES" dirty="0"/>
          </a:p>
        </p:txBody>
      </p:sp>
      <p:sp>
        <p:nvSpPr>
          <p:cNvPr id="5" name="4 CuadroTexto"/>
          <p:cNvSpPr txBox="1"/>
          <p:nvPr/>
        </p:nvSpPr>
        <p:spPr>
          <a:xfrm>
            <a:off x="3286116" y="642918"/>
            <a:ext cx="148938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Fallecimiento</a:t>
            </a:r>
          </a:p>
          <a:p>
            <a:endParaRPr lang="es-ES" dirty="0"/>
          </a:p>
          <a:p>
            <a:r>
              <a:rPr lang="es-ES" dirty="0" smtClean="0"/>
              <a:t>Supervivencia</a:t>
            </a:r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5072066" y="642918"/>
            <a:ext cx="37455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Interesa probabilidad de fallecimiento</a:t>
            </a:r>
            <a:endParaRPr lang="es-ES" dirty="0"/>
          </a:p>
        </p:txBody>
      </p:sp>
      <p:sp>
        <p:nvSpPr>
          <p:cNvPr id="7" name="6 CuadroTexto"/>
          <p:cNvSpPr txBox="1"/>
          <p:nvPr/>
        </p:nvSpPr>
        <p:spPr>
          <a:xfrm>
            <a:off x="5072066" y="1214422"/>
            <a:ext cx="3816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Interesa probabilidad de supervivencia</a:t>
            </a:r>
            <a:endParaRPr lang="es-ES" dirty="0"/>
          </a:p>
        </p:txBody>
      </p:sp>
      <p:cxnSp>
        <p:nvCxnSpPr>
          <p:cNvPr id="9" name="8 Conector recto"/>
          <p:cNvCxnSpPr/>
          <p:nvPr/>
        </p:nvCxnSpPr>
        <p:spPr>
          <a:xfrm rot="5400000">
            <a:off x="2678893" y="1107265"/>
            <a:ext cx="1071570" cy="1588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 de flecha"/>
          <p:cNvCxnSpPr>
            <a:endCxn id="6" idx="1"/>
          </p:cNvCxnSpPr>
          <p:nvPr/>
        </p:nvCxnSpPr>
        <p:spPr>
          <a:xfrm flipV="1">
            <a:off x="4857752" y="827584"/>
            <a:ext cx="214314" cy="296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 de flecha"/>
          <p:cNvCxnSpPr>
            <a:endCxn id="7" idx="1"/>
          </p:cNvCxnSpPr>
          <p:nvPr/>
        </p:nvCxnSpPr>
        <p:spPr>
          <a:xfrm flipV="1">
            <a:off x="4857752" y="1399088"/>
            <a:ext cx="214314" cy="296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/>
          <p:nvPr/>
        </p:nvCxnSpPr>
        <p:spPr>
          <a:xfrm>
            <a:off x="2857488" y="1857364"/>
            <a:ext cx="200026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CuadroTexto"/>
          <p:cNvSpPr txBox="1"/>
          <p:nvPr/>
        </p:nvSpPr>
        <p:spPr>
          <a:xfrm>
            <a:off x="3357554" y="2000240"/>
            <a:ext cx="28854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En ambos casos pueden ser :</a:t>
            </a:r>
            <a:endParaRPr lang="es-ES" dirty="0"/>
          </a:p>
        </p:txBody>
      </p:sp>
      <p:sp>
        <p:nvSpPr>
          <p:cNvPr id="19" name="18 CuadroTexto"/>
          <p:cNvSpPr txBox="1"/>
          <p:nvPr/>
        </p:nvSpPr>
        <p:spPr>
          <a:xfrm>
            <a:off x="1071538" y="2428868"/>
            <a:ext cx="724672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Temporales , de vida entera, inmediatos, diferidos, de cobro único</a:t>
            </a:r>
          </a:p>
          <a:p>
            <a:r>
              <a:rPr lang="es-ES" dirty="0" smtClean="0"/>
              <a:t>o renta vitalicia, con cobro anticipado o vencido, de prima única o temporal</a:t>
            </a:r>
          </a:p>
          <a:p>
            <a:endParaRPr lang="es-ES" dirty="0"/>
          </a:p>
          <a:p>
            <a:r>
              <a:rPr lang="es-ES" dirty="0" smtClean="0"/>
              <a:t>Para una persona o varias </a:t>
            </a:r>
            <a:endParaRPr lang="es-ES" dirty="0"/>
          </a:p>
        </p:txBody>
      </p:sp>
      <p:sp>
        <p:nvSpPr>
          <p:cNvPr id="20" name="19 CuadroTexto"/>
          <p:cNvSpPr txBox="1"/>
          <p:nvPr/>
        </p:nvSpPr>
        <p:spPr>
          <a:xfrm>
            <a:off x="2428860" y="4000504"/>
            <a:ext cx="42265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Incluso mixtos supervivencia /fallecimiento</a:t>
            </a:r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357158" y="357166"/>
            <a:ext cx="10134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Ejemplo:</a:t>
            </a:r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1071538" y="785794"/>
            <a:ext cx="72058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Un individuo de edad X contrata SV para pagar cantidad C a un beneficiario</a:t>
            </a:r>
          </a:p>
          <a:p>
            <a:r>
              <a:rPr lang="es-ES" dirty="0" smtClean="0"/>
              <a:t>En caso de que fallezca entre la edad </a:t>
            </a:r>
            <a:r>
              <a:rPr lang="es-ES" dirty="0" err="1" smtClean="0"/>
              <a:t>x+m</a:t>
            </a:r>
            <a:r>
              <a:rPr lang="es-ES" dirty="0" smtClean="0"/>
              <a:t> y </a:t>
            </a:r>
            <a:r>
              <a:rPr lang="es-ES" dirty="0" err="1" smtClean="0"/>
              <a:t>x+m+n</a:t>
            </a:r>
            <a:endParaRPr lang="es-ES" dirty="0"/>
          </a:p>
        </p:txBody>
      </p:sp>
      <p:sp>
        <p:nvSpPr>
          <p:cNvPr id="5" name="4 CuadroTexto"/>
          <p:cNvSpPr txBox="1"/>
          <p:nvPr/>
        </p:nvSpPr>
        <p:spPr>
          <a:xfrm>
            <a:off x="1428728" y="1571612"/>
            <a:ext cx="29383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En caso de x=30  m=2 y n =10</a:t>
            </a:r>
            <a:endParaRPr lang="es-ES" dirty="0"/>
          </a:p>
        </p:txBody>
      </p:sp>
      <p:cxnSp>
        <p:nvCxnSpPr>
          <p:cNvPr id="7" name="6 Conector recto"/>
          <p:cNvCxnSpPr/>
          <p:nvPr/>
        </p:nvCxnSpPr>
        <p:spPr>
          <a:xfrm>
            <a:off x="1643042" y="2285992"/>
            <a:ext cx="528641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CuadroTexto"/>
          <p:cNvSpPr txBox="1"/>
          <p:nvPr/>
        </p:nvSpPr>
        <p:spPr>
          <a:xfrm>
            <a:off x="1500166" y="2428868"/>
            <a:ext cx="2791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30        32                            42</a:t>
            </a:r>
            <a:endParaRPr lang="es-ES" dirty="0"/>
          </a:p>
        </p:txBody>
      </p:sp>
      <p:cxnSp>
        <p:nvCxnSpPr>
          <p:cNvPr id="10" name="9 Conector recto"/>
          <p:cNvCxnSpPr/>
          <p:nvPr/>
        </p:nvCxnSpPr>
        <p:spPr>
          <a:xfrm rot="5400000">
            <a:off x="1571604" y="2285992"/>
            <a:ext cx="1428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"/>
          <p:cNvCxnSpPr/>
          <p:nvPr/>
        </p:nvCxnSpPr>
        <p:spPr>
          <a:xfrm rot="5400000">
            <a:off x="2250265" y="2321711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"/>
          <p:cNvCxnSpPr/>
          <p:nvPr/>
        </p:nvCxnSpPr>
        <p:spPr>
          <a:xfrm rot="5400000">
            <a:off x="3893339" y="2321711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CuadroTexto"/>
          <p:cNvSpPr txBox="1"/>
          <p:nvPr/>
        </p:nvSpPr>
        <p:spPr>
          <a:xfrm>
            <a:off x="3428992" y="3214686"/>
            <a:ext cx="263469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Luego  : diferido 2 años</a:t>
            </a:r>
          </a:p>
          <a:p>
            <a:r>
              <a:rPr lang="es-ES" dirty="0" smtClean="0"/>
              <a:t>Temporal durante 10 años</a:t>
            </a:r>
          </a:p>
          <a:p>
            <a:r>
              <a:rPr lang="es-ES" dirty="0" smtClean="0"/>
              <a:t>Y pago único </a:t>
            </a:r>
            <a:endParaRPr lang="es-ES" dirty="0"/>
          </a:p>
        </p:txBody>
      </p:sp>
      <p:sp>
        <p:nvSpPr>
          <p:cNvPr id="16" name="15 Rectángulo"/>
          <p:cNvSpPr/>
          <p:nvPr/>
        </p:nvSpPr>
        <p:spPr>
          <a:xfrm>
            <a:off x="2357422" y="2071678"/>
            <a:ext cx="1643074" cy="1428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22" name="21 Conector recto de flecha"/>
          <p:cNvCxnSpPr>
            <a:endCxn id="16" idx="3"/>
          </p:cNvCxnSpPr>
          <p:nvPr/>
        </p:nvCxnSpPr>
        <p:spPr>
          <a:xfrm rot="10800000">
            <a:off x="4000496" y="2143116"/>
            <a:ext cx="1500198" cy="857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CuadroTexto"/>
          <p:cNvSpPr txBox="1"/>
          <p:nvPr/>
        </p:nvSpPr>
        <p:spPr>
          <a:xfrm>
            <a:off x="5429256" y="2571744"/>
            <a:ext cx="1580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Años cubiertos</a:t>
            </a:r>
            <a:endParaRPr lang="es-ES" dirty="0"/>
          </a:p>
        </p:txBody>
      </p:sp>
      <p:sp>
        <p:nvSpPr>
          <p:cNvPr id="24" name="23 CuadroTexto"/>
          <p:cNvSpPr txBox="1"/>
          <p:nvPr/>
        </p:nvSpPr>
        <p:spPr>
          <a:xfrm>
            <a:off x="1500166" y="4429132"/>
            <a:ext cx="56436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Necesitaríamos la probabilidad de fallecimiento de una persona de 30 años de la generación que fuera , entre los 32 y 42 años </a:t>
            </a:r>
            <a:endParaRPr lang="es-ES" dirty="0"/>
          </a:p>
        </p:txBody>
      </p:sp>
      <p:sp>
        <p:nvSpPr>
          <p:cNvPr id="25" name="24 CuadroTexto"/>
          <p:cNvSpPr txBox="1"/>
          <p:nvPr/>
        </p:nvSpPr>
        <p:spPr>
          <a:xfrm>
            <a:off x="3500430" y="5143512"/>
            <a:ext cx="118494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000" baseline="-25000" dirty="0" smtClean="0"/>
              <a:t>m/</a:t>
            </a:r>
            <a:r>
              <a:rPr lang="es-ES" sz="4000" baseline="-25000" dirty="0" err="1" smtClean="0"/>
              <a:t>n</a:t>
            </a:r>
            <a:r>
              <a:rPr lang="es-ES" sz="4000" dirty="0" err="1" smtClean="0"/>
              <a:t>q</a:t>
            </a:r>
            <a:r>
              <a:rPr lang="es-ES" sz="4000" baseline="-25000" dirty="0" err="1" smtClean="0"/>
              <a:t>x</a:t>
            </a:r>
            <a:endParaRPr lang="es-ES" sz="4000" baseline="-25000" dirty="0"/>
          </a:p>
        </p:txBody>
      </p:sp>
      <p:sp>
        <p:nvSpPr>
          <p:cNvPr id="26" name="25 CuadroTexto"/>
          <p:cNvSpPr txBox="1"/>
          <p:nvPr/>
        </p:nvSpPr>
        <p:spPr>
          <a:xfrm>
            <a:off x="3786182" y="5072074"/>
            <a:ext cx="1365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[generación]</a:t>
            </a:r>
            <a:endParaRPr lang="es-ES" dirty="0"/>
          </a:p>
        </p:txBody>
      </p:sp>
      <p:sp>
        <p:nvSpPr>
          <p:cNvPr id="27" name="26 CuadroTexto"/>
          <p:cNvSpPr txBox="1"/>
          <p:nvPr/>
        </p:nvSpPr>
        <p:spPr>
          <a:xfrm>
            <a:off x="5643570" y="5214950"/>
            <a:ext cx="158088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400" baseline="-25000" dirty="0" smtClean="0"/>
              <a:t>2/10</a:t>
            </a:r>
            <a:r>
              <a:rPr lang="es-ES" sz="4400" dirty="0" smtClean="0"/>
              <a:t>q</a:t>
            </a:r>
            <a:r>
              <a:rPr lang="es-ES" sz="4400" baseline="-25000" dirty="0" smtClean="0"/>
              <a:t>30</a:t>
            </a:r>
            <a:endParaRPr lang="es-ES" sz="4400" baseline="-25000" dirty="0"/>
          </a:p>
        </p:txBody>
      </p:sp>
      <p:sp>
        <p:nvSpPr>
          <p:cNvPr id="28" name="27 CuadroTexto"/>
          <p:cNvSpPr txBox="1"/>
          <p:nvPr/>
        </p:nvSpPr>
        <p:spPr>
          <a:xfrm>
            <a:off x="6143636" y="5143512"/>
            <a:ext cx="7938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[1980]</a:t>
            </a:r>
            <a:endParaRPr lang="es-E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42844" y="500042"/>
            <a:ext cx="888377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Otro ejemplo:</a:t>
            </a:r>
          </a:p>
          <a:p>
            <a:r>
              <a:rPr lang="es-ES" dirty="0" smtClean="0"/>
              <a:t>Individuo de edad X suscribe póliza pagando aportaciones anuales hasta la </a:t>
            </a:r>
            <a:r>
              <a:rPr lang="es-ES" dirty="0" err="1" smtClean="0"/>
              <a:t>edadX+m</a:t>
            </a:r>
            <a:r>
              <a:rPr lang="es-ES" dirty="0" smtClean="0"/>
              <a:t>,</a:t>
            </a:r>
          </a:p>
          <a:p>
            <a:r>
              <a:rPr lang="es-ES" dirty="0" smtClean="0"/>
              <a:t> si vive a esa edad cobrará cantidad fija C al principio de cada año después de cumplir </a:t>
            </a:r>
            <a:r>
              <a:rPr lang="es-ES" dirty="0" err="1" smtClean="0"/>
              <a:t>X+m+n</a:t>
            </a:r>
            <a:endParaRPr lang="es-ES" dirty="0" smtClean="0"/>
          </a:p>
          <a:p>
            <a:r>
              <a:rPr lang="es-ES" dirty="0" smtClean="0"/>
              <a:t>Si x= 30  m= 5  y n=10</a:t>
            </a:r>
            <a:endParaRPr lang="es-ES" dirty="0"/>
          </a:p>
        </p:txBody>
      </p:sp>
      <p:cxnSp>
        <p:nvCxnSpPr>
          <p:cNvPr id="4" name="3 Conector recto"/>
          <p:cNvCxnSpPr/>
          <p:nvPr/>
        </p:nvCxnSpPr>
        <p:spPr>
          <a:xfrm>
            <a:off x="1285852" y="2357430"/>
            <a:ext cx="542928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4 CuadroTexto"/>
          <p:cNvSpPr txBox="1"/>
          <p:nvPr/>
        </p:nvSpPr>
        <p:spPr>
          <a:xfrm>
            <a:off x="1357290" y="2643182"/>
            <a:ext cx="390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30                   35                                    45  </a:t>
            </a:r>
            <a:endParaRPr lang="es-ES" dirty="0"/>
          </a:p>
        </p:txBody>
      </p:sp>
      <p:cxnSp>
        <p:nvCxnSpPr>
          <p:cNvPr id="7" name="6 Conector recto"/>
          <p:cNvCxnSpPr/>
          <p:nvPr/>
        </p:nvCxnSpPr>
        <p:spPr>
          <a:xfrm rot="5400000">
            <a:off x="1393009" y="2393149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5400000">
            <a:off x="2714612" y="2357430"/>
            <a:ext cx="1428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"/>
          <p:cNvCxnSpPr/>
          <p:nvPr/>
        </p:nvCxnSpPr>
        <p:spPr>
          <a:xfrm rot="5400000">
            <a:off x="4714876" y="2357430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Rectángulo"/>
          <p:cNvSpPr/>
          <p:nvPr/>
        </p:nvSpPr>
        <p:spPr>
          <a:xfrm>
            <a:off x="1500166" y="2071678"/>
            <a:ext cx="1285884" cy="1428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12 Rectángulo"/>
          <p:cNvSpPr/>
          <p:nvPr/>
        </p:nvSpPr>
        <p:spPr>
          <a:xfrm>
            <a:off x="4857752" y="2500306"/>
            <a:ext cx="2428892" cy="1428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13 CuadroTexto"/>
          <p:cNvSpPr txBox="1"/>
          <p:nvPr/>
        </p:nvSpPr>
        <p:spPr>
          <a:xfrm>
            <a:off x="4214810" y="3286124"/>
            <a:ext cx="403251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Seguro de supervivencia con prima anual</a:t>
            </a:r>
          </a:p>
          <a:p>
            <a:r>
              <a:rPr lang="es-ES" dirty="0" smtClean="0"/>
              <a:t>fraccionada 5 años , diferido 10 años </a:t>
            </a:r>
          </a:p>
          <a:p>
            <a:r>
              <a:rPr lang="es-ES" dirty="0" smtClean="0"/>
              <a:t>con renta vitalicia y cobro anticipado</a:t>
            </a:r>
            <a:endParaRPr lang="es-ES" dirty="0"/>
          </a:p>
        </p:txBody>
      </p:sp>
      <p:sp>
        <p:nvSpPr>
          <p:cNvPr id="15" name="14 CuadroTexto"/>
          <p:cNvSpPr txBox="1"/>
          <p:nvPr/>
        </p:nvSpPr>
        <p:spPr>
          <a:xfrm>
            <a:off x="1285852" y="1714488"/>
            <a:ext cx="2055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Primas fraccionadas</a:t>
            </a:r>
            <a:endParaRPr lang="es-ES" dirty="0"/>
          </a:p>
        </p:txBody>
      </p:sp>
      <p:sp>
        <p:nvSpPr>
          <p:cNvPr id="16" name="15 CuadroTexto"/>
          <p:cNvSpPr txBox="1"/>
          <p:nvPr/>
        </p:nvSpPr>
        <p:spPr>
          <a:xfrm>
            <a:off x="3071802" y="2500306"/>
            <a:ext cx="13415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diferimiento</a:t>
            </a:r>
            <a:endParaRPr lang="es-ES" dirty="0"/>
          </a:p>
        </p:txBody>
      </p:sp>
      <p:sp>
        <p:nvSpPr>
          <p:cNvPr id="17" name="16 CuadroTexto"/>
          <p:cNvSpPr txBox="1"/>
          <p:nvPr/>
        </p:nvSpPr>
        <p:spPr>
          <a:xfrm>
            <a:off x="5143504" y="2714620"/>
            <a:ext cx="33149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Renta vitalicia hasta fallecimiento</a:t>
            </a:r>
            <a:endParaRPr lang="es-ES" dirty="0"/>
          </a:p>
        </p:txBody>
      </p:sp>
      <p:sp>
        <p:nvSpPr>
          <p:cNvPr id="18" name="17 CuadroTexto"/>
          <p:cNvSpPr txBox="1"/>
          <p:nvPr/>
        </p:nvSpPr>
        <p:spPr>
          <a:xfrm>
            <a:off x="285720" y="4500570"/>
            <a:ext cx="895315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Necesitaríamos : </a:t>
            </a:r>
          </a:p>
          <a:p>
            <a:r>
              <a:rPr lang="es-ES" dirty="0" smtClean="0"/>
              <a:t>Probabilidad de alcanzar 45 años o más , para el cálculo de la renta a pagar</a:t>
            </a:r>
          </a:p>
          <a:p>
            <a:r>
              <a:rPr lang="es-ES" dirty="0" smtClean="0"/>
              <a:t>Probabilidad de fallecer entre 30 y 35, para los ingresos por primas.</a:t>
            </a:r>
          </a:p>
          <a:p>
            <a:r>
              <a:rPr lang="es-ES" dirty="0" smtClean="0"/>
              <a:t>Probabilidad de fallecer entre 35 y 45 , donde todo serían ingresos por primas ya conseguidos</a:t>
            </a:r>
            <a:endParaRPr lang="es-E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14282" y="428604"/>
            <a:ext cx="871142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Otro ejemplo:</a:t>
            </a:r>
          </a:p>
          <a:p>
            <a:r>
              <a:rPr lang="es-ES" dirty="0" smtClean="0"/>
              <a:t>Un individuo de edad X suscribe un seguro aportando anualidades hasta su fallecimiento</a:t>
            </a:r>
          </a:p>
          <a:p>
            <a:r>
              <a:rPr lang="es-ES" dirty="0" smtClean="0"/>
              <a:t> para que su cónyuge de edad X</a:t>
            </a:r>
            <a:r>
              <a:rPr lang="es-ES" baseline="-25000" dirty="0" smtClean="0"/>
              <a:t>1</a:t>
            </a:r>
            <a:r>
              <a:rPr lang="es-ES" dirty="0" smtClean="0"/>
              <a:t> reciba un cantidad anual C tras su fallecimiento y durante </a:t>
            </a:r>
          </a:p>
          <a:p>
            <a:r>
              <a:rPr lang="es-ES" dirty="0" smtClean="0"/>
              <a:t>n años siempre que no fallezca en esos años</a:t>
            </a:r>
            <a:endParaRPr lang="es-ES" dirty="0"/>
          </a:p>
        </p:txBody>
      </p:sp>
      <p:sp>
        <p:nvSpPr>
          <p:cNvPr id="3" name="2 CuadroTexto"/>
          <p:cNvSpPr txBox="1"/>
          <p:nvPr/>
        </p:nvSpPr>
        <p:spPr>
          <a:xfrm>
            <a:off x="1285852" y="2285992"/>
            <a:ext cx="612007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Para el que suscribe es un seguro de vida de prima fraccionada.</a:t>
            </a:r>
          </a:p>
          <a:p>
            <a:r>
              <a:rPr lang="es-ES" dirty="0" smtClean="0"/>
              <a:t>Para el cónyuge es un seguro de supervivencia </a:t>
            </a:r>
          </a:p>
          <a:p>
            <a:r>
              <a:rPr lang="es-ES" dirty="0" smtClean="0"/>
              <a:t>( si no sobrevive no recibe compensaciones)</a:t>
            </a:r>
            <a:endParaRPr lang="es-E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57158" y="428604"/>
            <a:ext cx="2673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Probabilidades una cabeza</a:t>
            </a:r>
            <a:endParaRPr lang="es-ES" dirty="0"/>
          </a:p>
        </p:txBody>
      </p:sp>
      <p:sp>
        <p:nvSpPr>
          <p:cNvPr id="3" name="2 CuadroTexto"/>
          <p:cNvSpPr txBox="1"/>
          <p:nvPr/>
        </p:nvSpPr>
        <p:spPr>
          <a:xfrm>
            <a:off x="1071538" y="1071546"/>
            <a:ext cx="39101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solidFill>
                  <a:srgbClr val="FF0000"/>
                </a:solidFill>
              </a:rPr>
              <a:t>Probabilidad temporal de supervivencia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643042" y="1500174"/>
            <a:ext cx="675826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Individuo de edad actuarial X viva </a:t>
            </a:r>
            <a:r>
              <a:rPr lang="es-ES" b="1" dirty="0" smtClean="0">
                <a:solidFill>
                  <a:srgbClr val="FF0000"/>
                </a:solidFill>
              </a:rPr>
              <a:t>al menos </a:t>
            </a:r>
            <a:r>
              <a:rPr lang="es-ES" dirty="0" smtClean="0"/>
              <a:t>n años más </a:t>
            </a:r>
          </a:p>
          <a:p>
            <a:endParaRPr lang="es-ES" dirty="0"/>
          </a:p>
          <a:p>
            <a:r>
              <a:rPr lang="es-ES" dirty="0" smtClean="0"/>
              <a:t>Si n= 1  probabilidad de que un individuo sobreviva un año, n se omite</a:t>
            </a:r>
            <a:endParaRPr lang="es-E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00496" y="2500306"/>
            <a:ext cx="1857375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CuadroTexto"/>
          <p:cNvSpPr txBox="1"/>
          <p:nvPr/>
        </p:nvSpPr>
        <p:spPr>
          <a:xfrm>
            <a:off x="214282" y="3786190"/>
            <a:ext cx="75093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Si  X = 30   y n= 10      </a:t>
            </a:r>
            <a:r>
              <a:rPr lang="es-ES" baseline="-25000" dirty="0" err="1" smtClean="0"/>
              <a:t>n</a:t>
            </a:r>
            <a:r>
              <a:rPr lang="es-ES" dirty="0" err="1" smtClean="0"/>
              <a:t>p</a:t>
            </a:r>
            <a:r>
              <a:rPr lang="es-ES" baseline="-25000" dirty="0" err="1" smtClean="0"/>
              <a:t>x</a:t>
            </a:r>
            <a:r>
              <a:rPr lang="es-ES" baseline="-25000" dirty="0" smtClean="0"/>
              <a:t>      10</a:t>
            </a:r>
            <a:r>
              <a:rPr lang="es-ES" dirty="0" smtClean="0"/>
              <a:t>p</a:t>
            </a:r>
            <a:r>
              <a:rPr lang="es-ES" baseline="-25000" dirty="0" smtClean="0"/>
              <a:t>30     </a:t>
            </a:r>
            <a:r>
              <a:rPr lang="es-ES" dirty="0" smtClean="0"/>
              <a:t>sería probabilidad de que una persona de 30 </a:t>
            </a:r>
          </a:p>
          <a:p>
            <a:r>
              <a:rPr lang="es-ES" dirty="0"/>
              <a:t> </a:t>
            </a:r>
            <a:r>
              <a:rPr lang="es-ES" dirty="0" smtClean="0"/>
              <a:t>                                                                       alcance los 40 a más</a:t>
            </a:r>
            <a:endParaRPr lang="es-E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57158" y="428604"/>
            <a:ext cx="2673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Probabilidades una cabeza</a:t>
            </a:r>
            <a:endParaRPr lang="es-ES" dirty="0"/>
          </a:p>
        </p:txBody>
      </p:sp>
      <p:sp>
        <p:nvSpPr>
          <p:cNvPr id="3" name="2 CuadroTexto"/>
          <p:cNvSpPr txBox="1"/>
          <p:nvPr/>
        </p:nvSpPr>
        <p:spPr>
          <a:xfrm>
            <a:off x="1071538" y="1071546"/>
            <a:ext cx="383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solidFill>
                  <a:srgbClr val="FF0000"/>
                </a:solidFill>
              </a:rPr>
              <a:t>Probabilidad temporal de fallecimiento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643042" y="1500174"/>
            <a:ext cx="628928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Individuo de edad actuarial X fallezca antes de </a:t>
            </a:r>
            <a:r>
              <a:rPr lang="es-ES" b="1" dirty="0" smtClean="0">
                <a:solidFill>
                  <a:srgbClr val="FF0000"/>
                </a:solidFill>
              </a:rPr>
              <a:t> </a:t>
            </a:r>
            <a:r>
              <a:rPr lang="es-ES" dirty="0" smtClean="0"/>
              <a:t>n años </a:t>
            </a:r>
          </a:p>
          <a:p>
            <a:endParaRPr lang="es-ES" dirty="0"/>
          </a:p>
          <a:p>
            <a:r>
              <a:rPr lang="es-ES" dirty="0" smtClean="0"/>
              <a:t>Si n= 1  probabilidad de que un individuo fallezca al año siguiente</a:t>
            </a:r>
          </a:p>
          <a:p>
            <a:r>
              <a:rPr lang="es-ES" dirty="0" smtClean="0"/>
              <a:t>un año, n se omite</a:t>
            </a:r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214282" y="3786190"/>
            <a:ext cx="8825173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Si  X = 30   y n= 10      </a:t>
            </a:r>
            <a:r>
              <a:rPr lang="es-ES" sz="4000" baseline="-25000" dirty="0" err="1" smtClean="0"/>
              <a:t>n</a:t>
            </a:r>
            <a:r>
              <a:rPr lang="es-ES" sz="4000" dirty="0" err="1"/>
              <a:t>q</a:t>
            </a:r>
            <a:r>
              <a:rPr lang="es-ES" sz="4000" baseline="-25000" dirty="0" err="1" smtClean="0"/>
              <a:t>x</a:t>
            </a:r>
            <a:r>
              <a:rPr lang="es-ES" sz="4000" baseline="-25000" dirty="0" smtClean="0"/>
              <a:t>      10</a:t>
            </a:r>
            <a:r>
              <a:rPr lang="es-ES" sz="4000" dirty="0"/>
              <a:t>q</a:t>
            </a:r>
            <a:r>
              <a:rPr lang="es-ES" sz="4000" baseline="-25000" dirty="0" smtClean="0"/>
              <a:t>30     </a:t>
            </a:r>
            <a:r>
              <a:rPr lang="es-ES" dirty="0" smtClean="0"/>
              <a:t>sería probabilidad de que una persona de 30 </a:t>
            </a:r>
          </a:p>
          <a:p>
            <a:r>
              <a:rPr lang="es-ES" dirty="0"/>
              <a:t> </a:t>
            </a:r>
            <a:r>
              <a:rPr lang="es-ES" dirty="0" smtClean="0"/>
              <a:t>                                                                                   fallezca antes de los 40 años</a:t>
            </a:r>
            <a:endParaRPr lang="es-E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7554" y="2643182"/>
            <a:ext cx="280035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57158" y="142852"/>
            <a:ext cx="2673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Probabilidades una cabeza</a:t>
            </a:r>
            <a:endParaRPr lang="es-ES" dirty="0"/>
          </a:p>
        </p:txBody>
      </p:sp>
      <p:sp>
        <p:nvSpPr>
          <p:cNvPr id="3" name="2 CuadroTexto"/>
          <p:cNvSpPr txBox="1"/>
          <p:nvPr/>
        </p:nvSpPr>
        <p:spPr>
          <a:xfrm>
            <a:off x="1071538" y="571480"/>
            <a:ext cx="7108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solidFill>
                  <a:srgbClr val="FF0000"/>
                </a:solidFill>
              </a:rPr>
              <a:t>Probabilidad  de fallecimiento diferida m años y durante(temporal) n años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428728" y="1000108"/>
            <a:ext cx="69054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Individuo de edad actuarial X alcance los </a:t>
            </a:r>
            <a:r>
              <a:rPr lang="es-ES" dirty="0" err="1" smtClean="0"/>
              <a:t>x+m</a:t>
            </a:r>
            <a:r>
              <a:rPr lang="es-ES" dirty="0" smtClean="0"/>
              <a:t> años y tras ello</a:t>
            </a:r>
          </a:p>
          <a:p>
            <a:r>
              <a:rPr lang="es-ES" dirty="0" smtClean="0"/>
              <a:t>fallezca antes de </a:t>
            </a:r>
            <a:r>
              <a:rPr lang="es-ES" b="1" dirty="0" smtClean="0">
                <a:solidFill>
                  <a:srgbClr val="FF0000"/>
                </a:solidFill>
              </a:rPr>
              <a:t> </a:t>
            </a:r>
            <a:r>
              <a:rPr lang="es-ES" dirty="0" smtClean="0"/>
              <a:t>n años </a:t>
            </a:r>
          </a:p>
          <a:p>
            <a:r>
              <a:rPr lang="es-ES" dirty="0" smtClean="0"/>
              <a:t>n=1 no se explicita ,  </a:t>
            </a:r>
            <a:r>
              <a:rPr lang="es-ES" baseline="-25000" dirty="0" smtClean="0"/>
              <a:t>m/</a:t>
            </a:r>
            <a:r>
              <a:rPr lang="es-ES" dirty="0" err="1" smtClean="0"/>
              <a:t>q</a:t>
            </a:r>
            <a:r>
              <a:rPr lang="es-ES" baseline="-25000" dirty="0" err="1" smtClean="0"/>
              <a:t>x</a:t>
            </a:r>
            <a:r>
              <a:rPr lang="es-ES" baseline="-25000" dirty="0" smtClean="0"/>
              <a:t>    </a:t>
            </a:r>
            <a:r>
              <a:rPr lang="es-ES" dirty="0" smtClean="0"/>
              <a:t>probabilidad de fallecimiento diferida m años</a:t>
            </a:r>
            <a:endParaRPr lang="es-ES" baseline="-25000" dirty="0" smtClean="0"/>
          </a:p>
          <a:p>
            <a:endParaRPr lang="es-ES" dirty="0"/>
          </a:p>
          <a:p>
            <a:r>
              <a:rPr lang="es-ES" baseline="-25000" dirty="0" smtClean="0"/>
              <a:t>m-1/</a:t>
            </a:r>
            <a:r>
              <a:rPr lang="es-ES" dirty="0" err="1" smtClean="0"/>
              <a:t>q</a:t>
            </a:r>
            <a:r>
              <a:rPr lang="es-ES" baseline="-25000" dirty="0" err="1" smtClean="0"/>
              <a:t>x</a:t>
            </a:r>
            <a:r>
              <a:rPr lang="es-ES" baseline="-25000" dirty="0" smtClean="0"/>
              <a:t>         </a:t>
            </a:r>
            <a:r>
              <a:rPr lang="es-ES" dirty="0" smtClean="0"/>
              <a:t>probabilidad de fallecer exactamente el m-</a:t>
            </a:r>
            <a:r>
              <a:rPr lang="es-ES" dirty="0" err="1"/>
              <a:t>é</a:t>
            </a:r>
            <a:r>
              <a:rPr lang="es-ES" dirty="0" err="1" smtClean="0"/>
              <a:t>simo</a:t>
            </a:r>
            <a:r>
              <a:rPr lang="es-ES" dirty="0" smtClean="0"/>
              <a:t> año</a:t>
            </a:r>
          </a:p>
          <a:p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142844" y="5357826"/>
            <a:ext cx="8124340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Si  X = 30    m= 10 n=20      </a:t>
            </a:r>
            <a:r>
              <a:rPr lang="es-ES" sz="4000" baseline="-25000" dirty="0"/>
              <a:t>m</a:t>
            </a:r>
            <a:r>
              <a:rPr lang="es-ES" sz="4000" baseline="-25000" dirty="0" smtClean="0"/>
              <a:t>/</a:t>
            </a:r>
            <a:r>
              <a:rPr lang="es-ES" sz="4000" baseline="-25000" dirty="0" err="1" smtClean="0"/>
              <a:t>n</a:t>
            </a:r>
            <a:r>
              <a:rPr lang="es-ES" sz="4000" dirty="0" err="1" smtClean="0"/>
              <a:t>q</a:t>
            </a:r>
            <a:r>
              <a:rPr lang="es-ES" sz="4000" baseline="-25000" dirty="0" err="1" smtClean="0"/>
              <a:t>x</a:t>
            </a:r>
            <a:r>
              <a:rPr lang="es-ES" sz="4000" baseline="-25000" dirty="0" smtClean="0"/>
              <a:t>      10/20</a:t>
            </a:r>
            <a:r>
              <a:rPr lang="es-ES" sz="4000" dirty="0" smtClean="0"/>
              <a:t>q</a:t>
            </a:r>
            <a:r>
              <a:rPr lang="es-ES" sz="4000" baseline="-25000" dirty="0" smtClean="0"/>
              <a:t>30 =</a:t>
            </a:r>
            <a:r>
              <a:rPr lang="es-ES" sz="4000" dirty="0" smtClean="0"/>
              <a:t>(l</a:t>
            </a:r>
            <a:r>
              <a:rPr lang="es-ES" sz="4000" baseline="-25000" dirty="0" smtClean="0"/>
              <a:t>40-</a:t>
            </a:r>
            <a:r>
              <a:rPr lang="es-ES" sz="4000" dirty="0" smtClean="0"/>
              <a:t>l</a:t>
            </a:r>
            <a:r>
              <a:rPr lang="es-ES" sz="4000" baseline="-25000" dirty="0" smtClean="0"/>
              <a:t>60</a:t>
            </a:r>
            <a:r>
              <a:rPr lang="es-ES" sz="4000" dirty="0" smtClean="0"/>
              <a:t>)/l</a:t>
            </a:r>
            <a:r>
              <a:rPr lang="es-ES" sz="4000" baseline="-25000" dirty="0" smtClean="0"/>
              <a:t>30    </a:t>
            </a:r>
          </a:p>
          <a:p>
            <a:endParaRPr lang="es-ES" dirty="0" smtClean="0"/>
          </a:p>
          <a:p>
            <a:r>
              <a:rPr lang="es-ES" dirty="0" smtClean="0"/>
              <a:t>sería probabilidad de que una persona de 30 fallezca entre los 40 y 60</a:t>
            </a:r>
            <a:endParaRPr lang="es-ES" dirty="0"/>
          </a:p>
        </p:txBody>
      </p:sp>
      <p:cxnSp>
        <p:nvCxnSpPr>
          <p:cNvPr id="9" name="8 Conector recto"/>
          <p:cNvCxnSpPr/>
          <p:nvPr/>
        </p:nvCxnSpPr>
        <p:spPr>
          <a:xfrm>
            <a:off x="857224" y="3071810"/>
            <a:ext cx="657229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CuadroTexto"/>
          <p:cNvSpPr txBox="1"/>
          <p:nvPr/>
        </p:nvSpPr>
        <p:spPr>
          <a:xfrm>
            <a:off x="785786" y="3286124"/>
            <a:ext cx="55098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X=30                                 </a:t>
            </a:r>
            <a:r>
              <a:rPr lang="es-ES" dirty="0" err="1" smtClean="0"/>
              <a:t>x+m</a:t>
            </a:r>
            <a:r>
              <a:rPr lang="es-ES" dirty="0" smtClean="0"/>
              <a:t>=40                          </a:t>
            </a:r>
            <a:r>
              <a:rPr lang="es-ES" dirty="0" err="1" smtClean="0"/>
              <a:t>x+m+n</a:t>
            </a:r>
            <a:r>
              <a:rPr lang="es-ES" dirty="0" smtClean="0"/>
              <a:t>=60</a:t>
            </a:r>
            <a:endParaRPr lang="es-ES" dirty="0"/>
          </a:p>
        </p:txBody>
      </p:sp>
      <p:cxnSp>
        <p:nvCxnSpPr>
          <p:cNvPr id="14" name="13 Conector recto"/>
          <p:cNvCxnSpPr/>
          <p:nvPr/>
        </p:nvCxnSpPr>
        <p:spPr>
          <a:xfrm rot="5400000">
            <a:off x="858018" y="3142454"/>
            <a:ext cx="1428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 rot="5400000">
            <a:off x="3001158" y="3071016"/>
            <a:ext cx="1428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"/>
          <p:cNvCxnSpPr/>
          <p:nvPr/>
        </p:nvCxnSpPr>
        <p:spPr>
          <a:xfrm rot="5400000">
            <a:off x="5680083" y="3178173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Rectángulo"/>
          <p:cNvSpPr/>
          <p:nvPr/>
        </p:nvSpPr>
        <p:spPr>
          <a:xfrm>
            <a:off x="3071802" y="2786058"/>
            <a:ext cx="2714644" cy="1428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19 CuadroTexto"/>
          <p:cNvSpPr txBox="1"/>
          <p:nvPr/>
        </p:nvSpPr>
        <p:spPr>
          <a:xfrm>
            <a:off x="6143636" y="2786058"/>
            <a:ext cx="27606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Zona nos interesa / </a:t>
            </a:r>
          </a:p>
          <a:p>
            <a:r>
              <a:rPr lang="es-ES" dirty="0" smtClean="0"/>
              <a:t>sabiendo sobrevive a los 30</a:t>
            </a:r>
            <a:endParaRPr lang="es-ES" dirty="0"/>
          </a:p>
        </p:txBody>
      </p:sp>
      <p:cxnSp>
        <p:nvCxnSpPr>
          <p:cNvPr id="22" name="21 Conector recto de flecha"/>
          <p:cNvCxnSpPr/>
          <p:nvPr/>
        </p:nvCxnSpPr>
        <p:spPr>
          <a:xfrm rot="10800000">
            <a:off x="5857884" y="2928934"/>
            <a:ext cx="357190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CuadroTexto"/>
          <p:cNvSpPr txBox="1"/>
          <p:nvPr/>
        </p:nvSpPr>
        <p:spPr>
          <a:xfrm>
            <a:off x="1571604" y="3071810"/>
            <a:ext cx="7713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m= 10</a:t>
            </a:r>
            <a:endParaRPr lang="es-ES" dirty="0"/>
          </a:p>
        </p:txBody>
      </p:sp>
      <p:sp>
        <p:nvSpPr>
          <p:cNvPr id="24" name="23 CuadroTexto"/>
          <p:cNvSpPr txBox="1"/>
          <p:nvPr/>
        </p:nvSpPr>
        <p:spPr>
          <a:xfrm>
            <a:off x="4071934" y="3143248"/>
            <a:ext cx="655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n=20</a:t>
            </a:r>
            <a:endParaRPr lang="es-E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291" y="3786190"/>
            <a:ext cx="9123709" cy="1519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2&quot; unique_id=&quot;10004&quot;&gt;&lt;object type=&quot;3&quot; unique_id=&quot;10005&quot;&gt;&lt;property id=&quot;20148&quot; value=&quot;5&quot;/&gt;&lt;property id=&quot;20300&quot; value=&quot;Diapositiva 1&quot;/&gt;&lt;property id=&quot;20307&quot; value=&quot;257&quot;/&gt;&lt;/object&gt;&lt;object type=&quot;3&quot; unique_id=&quot;10006&quot;&gt;&lt;property id=&quot;20148&quot; value=&quot;5&quot;/&gt;&lt;property id=&quot;20300&quot; value=&quot;Diapositiva 2&quot;/&gt;&lt;property id=&quot;20307&quot; value=&quot;258&quot;/&gt;&lt;/object&gt;&lt;object type=&quot;3&quot; unique_id=&quot;10007&quot;&gt;&lt;property id=&quot;20148&quot; value=&quot;5&quot;/&gt;&lt;property id=&quot;20300&quot; value=&quot;Diapositiva 3&quot;/&gt;&lt;property id=&quot;20307&quot; value=&quot;259&quot;/&gt;&lt;/object&gt;&lt;object type=&quot;3&quot; unique_id=&quot;10008&quot;&gt;&lt;property id=&quot;20148&quot; value=&quot;5&quot;/&gt;&lt;property id=&quot;20300&quot; value=&quot;Diapositiva 4&quot;/&gt;&lt;property id=&quot;20307&quot; value=&quot;261&quot;/&gt;&lt;/object&gt;&lt;object type=&quot;3&quot; unique_id=&quot;10009&quot;&gt;&lt;property id=&quot;20148&quot; value=&quot;5&quot;/&gt;&lt;property id=&quot;20300&quot; value=&quot;Diapositiva 5&quot;/&gt;&lt;property id=&quot;20307&quot; value=&quot;260&quot;/&gt;&lt;/object&gt;&lt;object type=&quot;3&quot; unique_id=&quot;10010&quot;&gt;&lt;property id=&quot;20148&quot; value=&quot;5&quot;/&gt;&lt;property id=&quot;20300&quot; value=&quot;Diapositiva 6&quot;/&gt;&lt;property id=&quot;20307&quot; value=&quot;262&quot;/&gt;&lt;/object&gt;&lt;/object&gt;&lt;object type=&quot;8&quot; unique_id=&quot;10018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548</Words>
  <Application>Microsoft Office PowerPoint</Application>
  <PresentationFormat>Presentación en pantalla (4:3)</PresentationFormat>
  <Paragraphs>78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</vt:vector>
  </TitlesOfParts>
  <Company>UVEG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jlejarza</dc:creator>
  <cp:lastModifiedBy>jlejarza</cp:lastModifiedBy>
  <cp:revision>2</cp:revision>
  <dcterms:created xsi:type="dcterms:W3CDTF">2019-10-10T08:29:17Z</dcterms:created>
  <dcterms:modified xsi:type="dcterms:W3CDTF">2019-10-10T10:03:25Z</dcterms:modified>
</cp:coreProperties>
</file>