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F2193-3AD4-4BED-8191-1DADB7F1768A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7772-E9FA-40D2-BCCB-EFB34CFFE2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3823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A340E-005F-4857-AE40-4E1683DDFD3B}" type="datetimeFigureOut">
              <a:rPr lang="es-ES" smtClean="0"/>
              <a:t>01/12/2016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DCE70-157D-4C20-8435-35381AE494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06713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CE70-157D-4C20-8435-35381AE49483}" type="slidenum">
              <a:rPr lang="es-ES" smtClean="0"/>
              <a:t>1</a:t>
            </a:fld>
            <a:endParaRPr lang="es-E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756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D0CD-E9D9-42B3-85AC-BF803C617B70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10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97C6-31DD-4C29-942E-EF585FFB2445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0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F654-5FE7-4DB6-A238-FBC0E437910E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7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F72F-603A-4B9C-A519-5D72A0ABA7A2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19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3B122-F778-4EE5-835F-CA660ED84484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86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C544-A61B-4988-A7CD-06BA72100D54}" type="datetime1">
              <a:rPr lang="es-ES" smtClean="0"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582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E197-4E0E-4EC1-888A-F95C8E806CB7}" type="datetime1">
              <a:rPr lang="es-ES" smtClean="0"/>
              <a:t>01/12/2016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19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2180-2EF0-459C-A5AB-38898990D78C}" type="datetime1">
              <a:rPr lang="es-ES" smtClean="0"/>
              <a:t>01/12/2016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08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9375-1348-422C-BDE5-ADC00F50FEC1}" type="datetime1">
              <a:rPr lang="es-ES" smtClean="0"/>
              <a:t>01/12/2016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11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8069-19EF-4075-AA6F-980BBEBF6D86}" type="datetime1">
              <a:rPr lang="es-ES" smtClean="0"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48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2C94-F0A7-493F-9B41-71A956AFD6C8}" type="datetime1">
              <a:rPr lang="es-ES" smtClean="0"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45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7DBA5-2FD8-42F7-B7C0-1FC0ADC6A8C6}" type="datetime1">
              <a:rPr lang="es-ES" smtClean="0"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99322-BA74-4E16-84D1-7155EE5E05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34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8064896" cy="1752600"/>
          </a:xfrm>
        </p:spPr>
        <p:txBody>
          <a:bodyPr>
            <a:noAutofit/>
          </a:bodyPr>
          <a:lstStyle/>
          <a:p>
            <a:pPr algn="just"/>
            <a:r>
              <a:rPr lang="es-ES_tradnl" sz="2400" i="1" dirty="0" smtClean="0">
                <a:solidFill>
                  <a:srgbClr val="FF0000"/>
                </a:solidFill>
              </a:rPr>
              <a:t>Población</a:t>
            </a:r>
            <a:r>
              <a:rPr lang="es-ES_tradnl" sz="2400" dirty="0">
                <a:solidFill>
                  <a:schemeClr val="tx1"/>
                </a:solidFill>
              </a:rPr>
              <a:t>, </a:t>
            </a:r>
            <a:r>
              <a:rPr lang="es-ES_tradnl" sz="2400" dirty="0" smtClean="0">
                <a:solidFill>
                  <a:schemeClr val="tx1"/>
                </a:solidFill>
              </a:rPr>
              <a:t>(en Demografía):  </a:t>
            </a:r>
            <a:r>
              <a:rPr lang="es-ES_tradnl" sz="2400" dirty="0">
                <a:solidFill>
                  <a:schemeClr val="tx1"/>
                </a:solidFill>
              </a:rPr>
              <a:t>todo conjunto de individuos, constituido de forma estable que está ligado por vínculos de reproducción y viene identificado y delimitado por características geográficas, políticas, religiosas, étnicas y/o jurídicas.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2780928"/>
            <a:ext cx="81369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Grupo demográfico </a:t>
            </a:r>
            <a:r>
              <a:rPr lang="es-ES" dirty="0" smtClean="0"/>
              <a:t>:</a:t>
            </a:r>
            <a:r>
              <a:rPr lang="es-ES" sz="2000" dirty="0" smtClean="0"/>
              <a:t>Conjunto de personas con características comunes  y que las diferencian del conjunto de la población.</a:t>
            </a:r>
          </a:p>
          <a:p>
            <a:r>
              <a:rPr lang="es-ES" sz="2000" dirty="0" smtClean="0"/>
              <a:t>Los de mayor interés son los grupos caracterizados por su sexo y /o por su edad..</a:t>
            </a:r>
          </a:p>
          <a:p>
            <a:r>
              <a:rPr lang="es-ES" dirty="0" smtClean="0"/>
              <a:t>A destacar: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Cohortes</a:t>
            </a:r>
            <a:r>
              <a:rPr lang="es-ES" dirty="0" smtClean="0"/>
              <a:t>: grupo que comparte  un acontecimiento común en un mismo periodo: ( nacieron en el mismo período , se casaron en el mismo periodo </a:t>
            </a:r>
            <a:r>
              <a:rPr lang="es-ES" dirty="0" err="1" smtClean="0"/>
              <a:t>etc</a:t>
            </a:r>
            <a:r>
              <a:rPr lang="es-ES" dirty="0" smtClean="0"/>
              <a:t>) Caso particular de cohorte </a:t>
            </a:r>
            <a:r>
              <a:rPr lang="es-ES" dirty="0" smtClean="0">
                <a:sym typeface="Wingdings" panose="05000000000000000000" pitchFamily="2" charset="2"/>
              </a:rPr>
              <a:t></a:t>
            </a:r>
            <a:r>
              <a:rPr lang="es-ES" dirty="0" smtClean="0">
                <a:solidFill>
                  <a:srgbClr val="FF0000"/>
                </a:solidFill>
                <a:sym typeface="Wingdings" panose="05000000000000000000" pitchFamily="2" charset="2"/>
              </a:rPr>
              <a:t>GENERACIÓN</a:t>
            </a:r>
            <a:r>
              <a:rPr lang="es-ES" dirty="0" smtClean="0">
                <a:sym typeface="Wingdings" panose="05000000000000000000" pitchFamily="2" charset="2"/>
              </a:rPr>
              <a:t> ( nacimiento).</a:t>
            </a:r>
          </a:p>
          <a:p>
            <a:r>
              <a:rPr lang="es-ES" dirty="0" smtClean="0">
                <a:solidFill>
                  <a:srgbClr val="FF0000"/>
                </a:solidFill>
                <a:sym typeface="Wingdings" panose="05000000000000000000" pitchFamily="2" charset="2"/>
              </a:rPr>
              <a:t>Géneros</a:t>
            </a:r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416824" cy="365125"/>
          </a:xfrm>
        </p:spPr>
        <p:txBody>
          <a:bodyPr/>
          <a:lstStyle/>
          <a:p>
            <a:r>
              <a:rPr lang="es-ES" dirty="0" smtClean="0"/>
              <a:t>Estimación de probabilidades brutas .  Población general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43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79512" y="170346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grupos demográficos pueden ser: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Genéricos o </a:t>
            </a:r>
            <a:r>
              <a:rPr lang="es-ES" b="1" dirty="0" err="1" smtClean="0">
                <a:solidFill>
                  <a:srgbClr val="FF0000"/>
                </a:solidFill>
              </a:rPr>
              <a:t>especificos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: </a:t>
            </a:r>
          </a:p>
          <a:p>
            <a:r>
              <a:rPr lang="es-ES" dirty="0"/>
              <a:t>	</a:t>
            </a:r>
            <a:r>
              <a:rPr lang="es-ES" dirty="0" smtClean="0"/>
              <a:t>los genéricos sólo consideran como característica relevante la edad ( y normalmente, también el sexo) </a:t>
            </a:r>
          </a:p>
          <a:p>
            <a:r>
              <a:rPr lang="es-ES" dirty="0"/>
              <a:t>	</a:t>
            </a:r>
            <a:r>
              <a:rPr lang="es-ES" dirty="0" smtClean="0"/>
              <a:t>los específicos consideran ,además de la edad, otras características ( </a:t>
            </a:r>
            <a:r>
              <a:rPr lang="es-ES" dirty="0" err="1" smtClean="0"/>
              <a:t>profesión,estado</a:t>
            </a:r>
            <a:r>
              <a:rPr lang="es-ES" dirty="0" smtClean="0"/>
              <a:t> civil,, nivel de estudios. 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Seleccionado o no seleccionados </a:t>
            </a:r>
            <a:r>
              <a:rPr lang="es-ES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s-ES" b="1" dirty="0">
                <a:solidFill>
                  <a:srgbClr val="FF0000"/>
                </a:solidFill>
              </a:rPr>
              <a:t>	</a:t>
            </a:r>
            <a:r>
              <a:rPr lang="es-ES" dirty="0" smtClean="0"/>
              <a:t>Seleccionado será el grupo cuyos individuos cumplen una determinado condición (haber pasado una prueba médica, no haber incurrido en siniestro en el periodo anterior– seguro automóvil </a:t>
            </a:r>
            <a:endParaRPr lang="es-ES" b="1" dirty="0"/>
          </a:p>
          <a:p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Abierto o cerrado</a:t>
            </a:r>
            <a:r>
              <a:rPr lang="es-ES" dirty="0" smtClean="0"/>
              <a:t>:</a:t>
            </a:r>
          </a:p>
          <a:p>
            <a:r>
              <a:rPr lang="es-ES" dirty="0"/>
              <a:t>	</a:t>
            </a:r>
            <a:r>
              <a:rPr lang="es-ES_tradnl" dirty="0"/>
              <a:t>un grupo es abierto cuando éste permite la entrada o salida del mismo de nuevas personas una vez cumplen, o dejan de hacerlo, las características requeridas para ser considerados miembros del </a:t>
            </a:r>
            <a:r>
              <a:rPr lang="es-ES_tradnl" dirty="0" smtClean="0"/>
              <a:t>grupo</a:t>
            </a:r>
          </a:p>
          <a:p>
            <a:r>
              <a:rPr lang="es-ES_tradnl" dirty="0"/>
              <a:t>	</a:t>
            </a:r>
            <a:r>
              <a:rPr lang="es-ES_tradnl" dirty="0" smtClean="0"/>
              <a:t>un </a:t>
            </a:r>
            <a:r>
              <a:rPr lang="es-ES_tradnl" dirty="0"/>
              <a:t>grupo es cerrado cuando sólo se contemplan la posibilidad de salidas del grupo y no de </a:t>
            </a:r>
            <a:r>
              <a:rPr lang="es-ES_tradnl" dirty="0" smtClean="0"/>
              <a:t>entradas 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459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3</a:t>
            </a:fld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51520" y="692696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Análisis demográfico. Análisis longitudinal y transversal</a:t>
            </a:r>
            <a:r>
              <a:rPr lang="es-ES_tradnl" b="1" dirty="0" smtClean="0"/>
              <a:t>.</a:t>
            </a:r>
          </a:p>
          <a:p>
            <a:r>
              <a:rPr lang="es-ES_tradnl" dirty="0"/>
              <a:t>si deseamos analizar la mortalidad para cada grupo de edad, podemos utilizar dos estrategias distintas. </a:t>
            </a:r>
            <a:endParaRPr lang="es-ES_tradnl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dirty="0" smtClean="0"/>
              <a:t>(Longitudinal/Generación) considerar una </a:t>
            </a:r>
            <a:r>
              <a:rPr lang="es-ES_tradnl" b="1" dirty="0" smtClean="0"/>
              <a:t>generación</a:t>
            </a:r>
            <a:r>
              <a:rPr lang="es-ES_tradnl" dirty="0" smtClean="0"/>
              <a:t> y </a:t>
            </a:r>
            <a:r>
              <a:rPr lang="es-ES_tradnl" dirty="0"/>
              <a:t>realizar sobre ellos un seguimiento temporal hasta su extinción que permita determinar el modo y el momento de defunción de cada uno de los individuos</a:t>
            </a:r>
            <a:r>
              <a:rPr lang="es-ES_tradnl" dirty="0" smtClean="0"/>
              <a:t>.</a:t>
            </a:r>
            <a:r>
              <a:rPr lang="es-ES_tradnl" dirty="0"/>
              <a:t> </a:t>
            </a:r>
            <a:endParaRPr lang="es-ES_tradnl" dirty="0" smtClean="0"/>
          </a:p>
          <a:p>
            <a:r>
              <a:rPr lang="es-ES_tradnl" dirty="0" smtClean="0"/>
              <a:t>	Ventaja: todos </a:t>
            </a:r>
            <a:r>
              <a:rPr lang="es-ES_tradnl" dirty="0"/>
              <a:t>los miembros de esta generación han estado expuestos, a lo largo del tiempo, a las mismas circunstancias </a:t>
            </a:r>
            <a:r>
              <a:rPr lang="es-ES_tradnl" dirty="0" smtClean="0"/>
              <a:t>'ambientales‘</a:t>
            </a:r>
          </a:p>
          <a:p>
            <a:r>
              <a:rPr lang="es-ES_tradnl" dirty="0"/>
              <a:t>	</a:t>
            </a:r>
            <a:r>
              <a:rPr lang="es-ES_tradnl" dirty="0" smtClean="0"/>
              <a:t>Desventaja: necesidad </a:t>
            </a:r>
            <a:r>
              <a:rPr lang="es-ES_tradnl" dirty="0"/>
              <a:t>de disponer de series demográficas largas, de al menos cien </a:t>
            </a:r>
            <a:r>
              <a:rPr lang="es-ES_tradnl" dirty="0" smtClean="0"/>
              <a:t>años</a:t>
            </a:r>
            <a:r>
              <a:rPr lang="es-ES_tradnl" dirty="0"/>
              <a:t> </a:t>
            </a:r>
            <a:r>
              <a:rPr lang="es-ES_tradnl" dirty="0" smtClean="0"/>
              <a:t>y en el caso actuarial la imposibilidad de registrar “futuribles”</a:t>
            </a:r>
          </a:p>
          <a:p>
            <a:endParaRPr lang="es-ES_tradn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dirty="0" smtClean="0"/>
              <a:t>(Transversal/momento) estudiar </a:t>
            </a:r>
            <a:r>
              <a:rPr lang="es-ES_tradnl" dirty="0"/>
              <a:t>la ley de mortalidad consistiría en analizar el riesgo de muerte de la población </a:t>
            </a:r>
            <a:r>
              <a:rPr lang="es-ES_tradnl" b="1" dirty="0"/>
              <a:t>contemporánea </a:t>
            </a:r>
            <a:r>
              <a:rPr lang="es-ES_tradnl" dirty="0"/>
              <a:t>a partir de en la pirámide de población, la cual está constituida por 100 o más generaciones distintas en el momento </a:t>
            </a:r>
            <a:r>
              <a:rPr lang="es-ES_tradnl" dirty="0" smtClean="0"/>
              <a:t>presente.</a:t>
            </a:r>
          </a:p>
          <a:p>
            <a:pPr lvl="3"/>
            <a:r>
              <a:rPr lang="es-ES_tradnl" dirty="0" smtClean="0"/>
              <a:t>Ventaja: disponibilidad (con algún problema)</a:t>
            </a:r>
          </a:p>
          <a:p>
            <a:pPr lvl="3"/>
            <a:r>
              <a:rPr lang="es-ES_tradnl" dirty="0" smtClean="0"/>
              <a:t>Desventaja: mezclamos grupos distintos.</a:t>
            </a:r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25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4</a:t>
            </a:fld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4" y="800904"/>
            <a:ext cx="4253895" cy="198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68735" y="36689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Esquema de </a:t>
            </a:r>
            <a:r>
              <a:rPr lang="es-ES" dirty="0" err="1" smtClean="0"/>
              <a:t>Lexis</a:t>
            </a:r>
            <a:r>
              <a:rPr lang="es-ES" dirty="0" smtClean="0"/>
              <a:t> para la vida de dos individuos</a:t>
            </a:r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6056"/>
            <a:ext cx="4152813" cy="356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427984" y="285293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Esquema de </a:t>
            </a: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Lexis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 para seguir a un grupo (generación):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27984" y="364502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identificaremos</a:t>
            </a:r>
            <a:r>
              <a:rPr lang="es-ES_tradnl" dirty="0"/>
              <a:t> </a:t>
            </a:r>
            <a:r>
              <a:rPr lang="es-ES_tradnl" b="1" dirty="0"/>
              <a:t>cada segmento horizontal o vertical con el conjunto de las líneas que lo atraviesan</a:t>
            </a:r>
            <a:r>
              <a:rPr lang="es-ES_tradnl" dirty="0"/>
              <a:t>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4427984" y="46560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 y cada superficie </a:t>
            </a:r>
            <a:r>
              <a:rPr lang="es-ES_tradnl" b="1" dirty="0"/>
              <a:t>con el número de líneas de vida que acaban en ella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2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5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67544" y="28767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Determinación de probabilidades de fallecimiento (tablas </a:t>
            </a:r>
            <a:r>
              <a:rPr lang="es-ES" b="1" dirty="0" smtClean="0"/>
              <a:t>de generación) </a:t>
            </a:r>
            <a:endParaRPr lang="es-ES" dirty="0"/>
          </a:p>
          <a:p>
            <a:r>
              <a:rPr lang="es-ES" dirty="0"/>
              <a:t>Año de consideración = A .Suponemos  censo a </a:t>
            </a:r>
            <a:r>
              <a:rPr lang="es-ES" b="1" dirty="0"/>
              <a:t>1 de julio</a:t>
            </a:r>
            <a:r>
              <a:rPr lang="es-ES" dirty="0"/>
              <a:t>. Datos censales de población según edad. y registro de defunciones </a:t>
            </a:r>
            <a:r>
              <a:rPr lang="es-ES" b="1" dirty="0"/>
              <a:t>durante</a:t>
            </a:r>
            <a:r>
              <a:rPr lang="es-ES" dirty="0"/>
              <a:t> el año según edad.</a:t>
            </a:r>
          </a:p>
          <a:p>
            <a:r>
              <a:rPr lang="es-ES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8007"/>
            <a:ext cx="882692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01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Estimación de probabilidades brutas.Población general 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9322-BA74-4E16-84D1-7155EE5E0594}" type="slidenum">
              <a:rPr lang="es-ES" smtClean="0"/>
              <a:t>6</a:t>
            </a:fld>
            <a:endParaRPr lang="es-E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8680"/>
            <a:ext cx="5158012" cy="373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4509120"/>
            <a:ext cx="8856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DATOS: </a:t>
            </a:r>
          </a:p>
          <a:p>
            <a:endParaRPr lang="es-ES" dirty="0" smtClean="0"/>
          </a:p>
          <a:p>
            <a:r>
              <a:rPr lang="es-ES" dirty="0" smtClean="0"/>
              <a:t>Censo del año a : personas de edad x ( GI) , personas de edad x-1 (JG)</a:t>
            </a:r>
          </a:p>
          <a:p>
            <a:r>
              <a:rPr lang="es-ES" dirty="0" smtClean="0"/>
              <a:t>Registro fallecimientos  año a: fallecidos con x años (ABDE)  , fallecidos con x-1 años (MNBA)</a:t>
            </a:r>
          </a:p>
          <a:p>
            <a:r>
              <a:rPr lang="es-ES" dirty="0" smtClean="0"/>
              <a:t>Registro de fallecimientos año a+1 : fallecidos con x años (BLCD)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2936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374</Words>
  <Application>Microsoft Office PowerPoint</Application>
  <PresentationFormat>Presentación en pantalla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Estimación de probabilidad brutas en población en general (1)</dc:title>
  <dc:creator>Ignacio</dc:creator>
  <cp:lastModifiedBy>Ignacio</cp:lastModifiedBy>
  <cp:revision>8</cp:revision>
  <dcterms:created xsi:type="dcterms:W3CDTF">2016-12-01T08:57:47Z</dcterms:created>
  <dcterms:modified xsi:type="dcterms:W3CDTF">2016-12-01T10:59:52Z</dcterms:modified>
</cp:coreProperties>
</file>