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embeddings/Microsoft___3.bin" ContentType="application/vnd.openxmlformats-officedocument.oleObject"/>
  <Default Extension="vml" ContentType="application/vnd.openxmlformats-officedocument.vmlDrawing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Default Extension="pict" ContentType="image/pict"/>
  <Override PartName="/ppt/slides/slide26.xml" ContentType="application/vnd.openxmlformats-officedocument.presentationml.slide+xml"/>
  <Override PartName="/ppt/embeddings/Microsoft___2.bin" ContentType="application/vnd.openxmlformats-officedocument.oleObject"/>
  <Override PartName="/ppt/slideLayouts/slideLayout14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embeddings/Microsoft___1.bin" ContentType="application/vnd.openxmlformats-officedocument.oleObject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62" r:id="rId2"/>
    <p:sldMasterId id="2147483664" r:id="rId3"/>
    <p:sldMasterId id="2147483674" r:id="rId4"/>
  </p:sldMasterIdLst>
  <p:notesMasterIdLst>
    <p:notesMasterId r:id="rId33"/>
  </p:notesMasterIdLst>
  <p:handoutMasterIdLst>
    <p:handoutMasterId r:id="rId34"/>
  </p:handoutMasterIdLst>
  <p:sldIdLst>
    <p:sldId id="257" r:id="rId5"/>
    <p:sldId id="258" r:id="rId6"/>
    <p:sldId id="310" r:id="rId7"/>
    <p:sldId id="264" r:id="rId8"/>
    <p:sldId id="263" r:id="rId9"/>
    <p:sldId id="287" r:id="rId10"/>
    <p:sldId id="265" r:id="rId11"/>
    <p:sldId id="291" r:id="rId12"/>
    <p:sldId id="297" r:id="rId13"/>
    <p:sldId id="311" r:id="rId14"/>
    <p:sldId id="261" r:id="rId15"/>
    <p:sldId id="298" r:id="rId16"/>
    <p:sldId id="300" r:id="rId17"/>
    <p:sldId id="305" r:id="rId18"/>
    <p:sldId id="267" r:id="rId19"/>
    <p:sldId id="312" r:id="rId20"/>
    <p:sldId id="283" r:id="rId21"/>
    <p:sldId id="274" r:id="rId22"/>
    <p:sldId id="275" r:id="rId23"/>
    <p:sldId id="276" r:id="rId24"/>
    <p:sldId id="277" r:id="rId25"/>
    <p:sldId id="307" r:id="rId26"/>
    <p:sldId id="268" r:id="rId27"/>
    <p:sldId id="269" r:id="rId28"/>
    <p:sldId id="270" r:id="rId29"/>
    <p:sldId id="271" r:id="rId30"/>
    <p:sldId id="279" r:id="rId31"/>
    <p:sldId id="313" r:id="rId3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3FFF1"/>
    <a:srgbClr val="FFF9E3"/>
    <a:srgbClr val="33FFFF"/>
    <a:srgbClr val="009999"/>
    <a:srgbClr val="FFFFFF"/>
    <a:srgbClr val="FFF8D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中間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淡色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淡色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4970" autoAdjust="0"/>
    <p:restoredTop sz="77159" autoAdjust="0"/>
  </p:normalViewPr>
  <p:slideViewPr>
    <p:cSldViewPr snapToGrid="0" snapToObjects="1">
      <p:cViewPr>
        <p:scale>
          <a:sx n="100" d="100"/>
          <a:sy n="100" d="100"/>
        </p:scale>
        <p:origin x="-1160" y="-712"/>
      </p:cViewPr>
      <p:guideLst>
        <p:guide orient="horz" pos="1264"/>
        <p:guide pos="13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Relationship Id="rId2" Type="http://schemas.openxmlformats.org/officeDocument/2006/relationships/image" Target="../media/image1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DC967-D51B-C449-B999-A9CE57AD6E18}" type="datetimeFigureOut">
              <a:rPr lang="ja-JP" altLang="en-US" smtClean="0"/>
              <a:pPr/>
              <a:t>10.6.1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813C3-A9FE-8342-8140-689056A92A5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AB50C-6157-714F-AF1A-41CE176AC05D}" type="datetimeFigureOut">
              <a:rPr lang="ja-JP" altLang="en-US" smtClean="0"/>
              <a:pPr/>
              <a:t>10.6.1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08EBE-1B18-1849-9407-C4DF43A5DD8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First of all, I like</a:t>
            </a:r>
            <a:r>
              <a:rPr lang="en-US" altLang="ja-JP" baseline="0" dirty="0" smtClean="0"/>
              <a:t> to thank to the </a:t>
            </a:r>
            <a:r>
              <a:rPr lang="en-US" altLang="ja-JP" baseline="0" dirty="0" err="1" smtClean="0"/>
              <a:t>orgazizer</a:t>
            </a:r>
            <a:r>
              <a:rPr lang="en-US" altLang="ja-JP" baseline="0" dirty="0" smtClean="0"/>
              <a:t>…..</a:t>
            </a:r>
          </a:p>
          <a:p>
            <a:r>
              <a:rPr lang="en-US" altLang="ja-JP" baseline="0" dirty="0" smtClean="0"/>
              <a:t>Today I talk about spin-resolved ARPES.</a:t>
            </a:r>
          </a:p>
          <a:p>
            <a:r>
              <a:rPr lang="en-US" altLang="ja-JP" baseline="0" dirty="0" smtClean="0"/>
              <a:t>As talked by the last speaker in the previous session, angle-</a:t>
            </a:r>
            <a:r>
              <a:rPr lang="en-US" altLang="ja-JP" baseline="0" dirty="0" err="1" smtClean="0"/>
              <a:t>reolved</a:t>
            </a:r>
            <a:r>
              <a:rPr lang="en-US" altLang="ja-JP" baseline="0" dirty="0" smtClean="0"/>
              <a:t> ……</a:t>
            </a:r>
          </a:p>
          <a:p>
            <a:r>
              <a:rPr lang="en-US" altLang="ja-JP" baseline="0" dirty="0" smtClean="0"/>
              <a:t>Recent progress in energy resolution of ARPES makes un opportunity to study the very fine electron structure near the Fermi level, which is directly connected to the physical properties.</a:t>
            </a:r>
          </a:p>
          <a:p>
            <a:r>
              <a:rPr lang="en-US" altLang="ja-JP" baseline="0" dirty="0" smtClean="0"/>
              <a:t>However, if you want to detect electron spin direction, energy resolution is much lower, not much different from 20 years ago.</a:t>
            </a:r>
          </a:p>
          <a:p>
            <a:r>
              <a:rPr lang="en-US" altLang="ja-JP" baseline="0" dirty="0" smtClean="0"/>
              <a:t>Recently we have constructed a new spin-resolved photoemission spectrometer with high energy resolution.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F2299-7ACE-1442-A976-826F39C28D0B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Recently</a:t>
            </a:r>
            <a:r>
              <a:rPr lang="en-US" altLang="ja-JP" baseline="0" dirty="0" smtClean="0"/>
              <a:t>, exotic phenomena caused by electron spin has attracted a lot of attention.</a:t>
            </a:r>
          </a:p>
          <a:p>
            <a:r>
              <a:rPr lang="en-US" altLang="ja-JP" baseline="0" dirty="0" smtClean="0"/>
              <a:t>One famous phenomena is surface </a:t>
            </a:r>
            <a:r>
              <a:rPr lang="en-US" altLang="ja-JP" baseline="0" dirty="0" err="1" smtClean="0"/>
              <a:t>Rashba</a:t>
            </a:r>
            <a:r>
              <a:rPr lang="en-US" altLang="ja-JP" baseline="0" dirty="0" smtClean="0"/>
              <a:t> effect. </a:t>
            </a:r>
          </a:p>
          <a:p>
            <a:r>
              <a:rPr lang="en-US" altLang="ja-JP" baseline="0" dirty="0" smtClean="0"/>
              <a:t>In 2D system, like a surface or interface, space inversion symmetry breaks, and only time reversion symmetry holds.</a:t>
            </a:r>
          </a:p>
          <a:p>
            <a:r>
              <a:rPr lang="en-US" altLang="ja-JP" baseline="0" dirty="0" smtClean="0"/>
              <a:t>Such a special symmetry causes a interesting spin-splitting of energy band by a spin-orbit interaction.</a:t>
            </a:r>
          </a:p>
          <a:p>
            <a:r>
              <a:rPr lang="en-US" altLang="ja-JP" baseline="0" dirty="0" smtClean="0"/>
              <a:t>In this case </a:t>
            </a:r>
            <a:r>
              <a:rPr lang="en-US" altLang="ja-JP" baseline="0" dirty="0" err="1" smtClean="0"/>
              <a:t>rashba</a:t>
            </a:r>
            <a:r>
              <a:rPr lang="en-US" altLang="ja-JP" baseline="0" dirty="0" smtClean="0"/>
              <a:t> term in spin-</a:t>
            </a:r>
            <a:r>
              <a:rPr lang="en-US" altLang="ja-JP" baseline="0" dirty="0" err="1" smtClean="0"/>
              <a:t>oribt</a:t>
            </a:r>
            <a:r>
              <a:rPr lang="en-US" altLang="ja-JP" baseline="0" dirty="0" smtClean="0"/>
              <a:t> interaction works as an effective magnetic field strongly depends on the electron momentum.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By using this peculiar spin structure, an exotic material, so-called topological insulator has been proposed and studied very intensively.</a:t>
            </a:r>
          </a:p>
          <a:p>
            <a:r>
              <a:rPr lang="en-US" altLang="ja-JP" baseline="0" dirty="0" smtClean="0"/>
              <a:t>In topological insulator, mother material  is bulk insulator, but surface states produced in the bulk band gap should be </a:t>
            </a:r>
            <a:r>
              <a:rPr lang="en-US" altLang="ja-JP" baseline="0" dirty="0" err="1" smtClean="0"/>
              <a:t>Rashbe</a:t>
            </a:r>
            <a:r>
              <a:rPr lang="en-US" altLang="ja-JP" baseline="0" dirty="0" smtClean="0"/>
              <a:t>-split state.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The reason why topological insulator attract a huge attention is that spin polarization can be controlled via external electron filed,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This is important technology to make an </a:t>
            </a:r>
            <a:r>
              <a:rPr lang="en-US" altLang="ja-JP" baseline="0" dirty="0" err="1" smtClean="0"/>
              <a:t>spintronics</a:t>
            </a:r>
            <a:r>
              <a:rPr lang="en-US" altLang="ja-JP" baseline="0" dirty="0" smtClean="0"/>
              <a:t> devise smaller and smaller.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In order to understand the mechanism of such a electron phenomena, experimental determination about how the electron spin behaves depending on the energy and </a:t>
            </a:r>
            <a:r>
              <a:rPr lang="en-US" altLang="ja-JP" baseline="0" dirty="0" err="1" smtClean="0"/>
              <a:t>momenutm</a:t>
            </a:r>
            <a:r>
              <a:rPr lang="en-US" altLang="ja-JP" baseline="0" dirty="0" smtClean="0"/>
              <a:t>, in other words, spin-dependence of electronic structure is very important.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In this purpose, we have developed high-resolution spin-resolved ARPES method.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In</a:t>
            </a:r>
            <a:r>
              <a:rPr lang="en-US" altLang="ja-JP" baseline="0" dirty="0" smtClean="0"/>
              <a:t> photoemission process, electron spin is also conserved, so basically you can determine the electron spin in solid by using proper </a:t>
            </a:r>
            <a:r>
              <a:rPr lang="en-US" altLang="ja-JP" baseline="0" dirty="0" err="1" smtClean="0"/>
              <a:t>dector</a:t>
            </a:r>
            <a:r>
              <a:rPr lang="en-US" altLang="ja-JP" baseline="0" dirty="0" smtClean="0"/>
              <a:t> at here.</a:t>
            </a:r>
          </a:p>
          <a:p>
            <a:r>
              <a:rPr lang="en-US" altLang="ja-JP" baseline="0" dirty="0" smtClean="0"/>
              <a:t>But, the spin-resolved measurement is very difficult because the instrumental efficiency is quite low by 3-4 order. </a:t>
            </a:r>
          </a:p>
          <a:p>
            <a:r>
              <a:rPr lang="en-US" altLang="ja-JP" baseline="0" dirty="0" smtClean="0"/>
              <a:t>In spin…, you have to sacrifice the energy resolution. In the conventional instrument, energy resolution is at most 100 </a:t>
            </a:r>
            <a:r>
              <a:rPr lang="en-US" altLang="ja-JP" baseline="0" dirty="0" err="1" smtClean="0"/>
              <a:t>meV</a:t>
            </a:r>
            <a:r>
              <a:rPr lang="en-US" altLang="ja-JP" baseline="0" dirty="0" smtClean="0"/>
              <a:t>,…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UHV</a:t>
            </a:r>
            <a:r>
              <a:rPr lang="en-US" altLang="ja-JP" baseline="0" dirty="0" smtClean="0"/>
              <a:t> condition.</a:t>
            </a:r>
          </a:p>
          <a:p>
            <a:r>
              <a:rPr lang="en-US" altLang="ja-JP" baseline="0" dirty="0" smtClean="0"/>
              <a:t>For high-energy resolution , we increase the instrumental </a:t>
            </a:r>
            <a:r>
              <a:rPr lang="en-US" altLang="ja-JP" baseline="0" dirty="0" err="1" smtClean="0"/>
              <a:t>efficienvy</a:t>
            </a:r>
            <a:r>
              <a:rPr lang="en-US" altLang="ja-JP" baseline="0" dirty="0" smtClean="0"/>
              <a:t> as a whole of photoemission machine.</a:t>
            </a:r>
          </a:p>
          <a:p>
            <a:r>
              <a:rPr lang="en-US" altLang="ja-JP" baseline="0" dirty="0" smtClean="0"/>
              <a:t>One point is a strong light source. We have developed the new discharge lamp, so called </a:t>
            </a:r>
            <a:r>
              <a:rPr lang="en-US" altLang="ja-JP" baseline="0" dirty="0" err="1" smtClean="0"/>
              <a:t>xe</a:t>
            </a:r>
            <a:r>
              <a:rPr lang="en-US" altLang="ja-JP" baseline="0" dirty="0" smtClean="0"/>
              <a:t>-plasma discharge lamp.</a:t>
            </a:r>
          </a:p>
          <a:p>
            <a:r>
              <a:rPr lang="en-US" altLang="ja-JP" baseline="0" dirty="0" smtClean="0"/>
              <a:t>This new lamp compensate the low </a:t>
            </a:r>
            <a:r>
              <a:rPr lang="en-US" altLang="ja-JP" baseline="0" dirty="0" err="1" smtClean="0"/>
              <a:t>efficieny</a:t>
            </a:r>
            <a:r>
              <a:rPr lang="en-US" altLang="ja-JP" baseline="0" dirty="0" smtClean="0"/>
              <a:t> of spin </a:t>
            </a:r>
            <a:r>
              <a:rPr lang="en-US" altLang="ja-JP" baseline="0" dirty="0" err="1" smtClean="0"/>
              <a:t>detectore</a:t>
            </a:r>
            <a:r>
              <a:rPr lang="en-US" altLang="ja-JP" baseline="0" dirty="0" smtClean="0"/>
              <a:t> more or less.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We also applied large diameter </a:t>
            </a:r>
            <a:r>
              <a:rPr lang="en-US" altLang="ja-JP" baseline="0" dirty="0" err="1" smtClean="0"/>
              <a:t>ehemispherical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electon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analyser</a:t>
            </a:r>
            <a:r>
              <a:rPr lang="en-US" altLang="ja-JP" baseline="0" dirty="0" smtClean="0"/>
              <a:t> For high efficiency and high energy resolution, 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Most important point is efficiency of spin detector itself.</a:t>
            </a:r>
          </a:p>
          <a:p>
            <a:r>
              <a:rPr lang="en-US" altLang="ja-JP" baseline="0" dirty="0" smtClean="0"/>
              <a:t>To detect the electron spin polarization, we utilize well-kwon Mott scattering of the atomic target like gold.</a:t>
            </a:r>
          </a:p>
          <a:p>
            <a:r>
              <a:rPr lang="en-US" altLang="ja-JP" baseline="0" dirty="0" smtClean="0"/>
              <a:t>Due to a spin-orbit interaction in the scattering process, the back scattering cross section of electron depends on the spin direction normal to the </a:t>
            </a:r>
            <a:r>
              <a:rPr lang="en-US" altLang="ja-JP" baseline="0" dirty="0" err="1" smtClean="0"/>
              <a:t>scatering</a:t>
            </a:r>
            <a:r>
              <a:rPr lang="en-US" altLang="ja-JP" baseline="0" dirty="0" smtClean="0"/>
              <a:t> plane.</a:t>
            </a:r>
          </a:p>
          <a:p>
            <a:r>
              <a:rPr lang="en-US" altLang="ja-JP" baseline="0" dirty="0" smtClean="0"/>
              <a:t>From the difference in back scattering intensity, we can determine the spin of incoming electron.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This is more realistic picture of electron spin detector by Mott scattering, so-called Mott detector.</a:t>
            </a:r>
          </a:p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We</a:t>
            </a:r>
            <a:r>
              <a:rPr lang="en-US" altLang="ja-JP" baseline="0" dirty="0" smtClean="0"/>
              <a:t> also 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UHV</a:t>
            </a:r>
            <a:r>
              <a:rPr lang="en-US" altLang="ja-JP" baseline="0" dirty="0" smtClean="0"/>
              <a:t> condition.</a:t>
            </a:r>
          </a:p>
          <a:p>
            <a:r>
              <a:rPr lang="en-US" altLang="ja-JP" baseline="0" dirty="0" smtClean="0"/>
              <a:t>For high-energy resolution , we increase the instrumental </a:t>
            </a:r>
            <a:r>
              <a:rPr lang="en-US" altLang="ja-JP" baseline="0" dirty="0" err="1" smtClean="0"/>
              <a:t>efficienvy</a:t>
            </a:r>
            <a:r>
              <a:rPr lang="en-US" altLang="ja-JP" baseline="0" dirty="0" smtClean="0"/>
              <a:t> as a whole of photoemission machine.</a:t>
            </a:r>
          </a:p>
          <a:p>
            <a:r>
              <a:rPr lang="en-US" altLang="ja-JP" baseline="0" dirty="0" smtClean="0"/>
              <a:t>One point is a strong light source. We have developed the new discharge lamp, so called </a:t>
            </a:r>
            <a:r>
              <a:rPr lang="en-US" altLang="ja-JP" baseline="0" dirty="0" err="1" smtClean="0"/>
              <a:t>xe</a:t>
            </a:r>
            <a:r>
              <a:rPr lang="en-US" altLang="ja-JP" baseline="0" dirty="0" smtClean="0"/>
              <a:t>-plasma discharge lamp.</a:t>
            </a:r>
          </a:p>
          <a:p>
            <a:r>
              <a:rPr lang="en-US" altLang="ja-JP" baseline="0" dirty="0" smtClean="0"/>
              <a:t>This new lamp compensate the low </a:t>
            </a:r>
            <a:r>
              <a:rPr lang="en-US" altLang="ja-JP" baseline="0" dirty="0" err="1" smtClean="0"/>
              <a:t>efficieny</a:t>
            </a:r>
            <a:r>
              <a:rPr lang="en-US" altLang="ja-JP" baseline="0" dirty="0" smtClean="0"/>
              <a:t> of spin </a:t>
            </a:r>
            <a:r>
              <a:rPr lang="en-US" altLang="ja-JP" baseline="0" dirty="0" err="1" smtClean="0"/>
              <a:t>detectore</a:t>
            </a:r>
            <a:r>
              <a:rPr lang="en-US" altLang="ja-JP" baseline="0" dirty="0" smtClean="0"/>
              <a:t> more or less.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We also applied large diameter </a:t>
            </a:r>
            <a:r>
              <a:rPr lang="en-US" altLang="ja-JP" baseline="0" dirty="0" err="1" smtClean="0"/>
              <a:t>ehemispherical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electon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analyser</a:t>
            </a:r>
            <a:r>
              <a:rPr lang="en-US" altLang="ja-JP" baseline="0" dirty="0" smtClean="0"/>
              <a:t> For high efficiency and high energy resolution, 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Most important point is efficiency of spin detector itself.</a:t>
            </a:r>
          </a:p>
          <a:p>
            <a:r>
              <a:rPr lang="en-US" altLang="ja-JP" baseline="0" dirty="0" smtClean="0"/>
              <a:t>To detect the electron spin polarization, we utilize well-kwon Mott scattering of the atomic target like gold.</a:t>
            </a:r>
          </a:p>
          <a:p>
            <a:r>
              <a:rPr lang="en-US" altLang="ja-JP" baseline="0" dirty="0" smtClean="0"/>
              <a:t>Due to a spin-orbit interaction in the scattering process, the back scattering cross section of electron depends on the spin direction normal to the </a:t>
            </a:r>
            <a:r>
              <a:rPr lang="en-US" altLang="ja-JP" baseline="0" dirty="0" err="1" smtClean="0"/>
              <a:t>scatering</a:t>
            </a:r>
            <a:r>
              <a:rPr lang="en-US" altLang="ja-JP" baseline="0" dirty="0" smtClean="0"/>
              <a:t> plane.</a:t>
            </a:r>
          </a:p>
          <a:p>
            <a:r>
              <a:rPr lang="en-US" altLang="ja-JP" baseline="0" dirty="0" smtClean="0"/>
              <a:t>From the difference in back scattering intensity, we can determine the spin of incoming electron.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This is more realistic picture of electron spin detector by Mott scattering, so-called Mott detector.</a:t>
            </a:r>
          </a:p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We </a:t>
            </a:r>
            <a:r>
              <a:rPr lang="en-US" altLang="ja-JP" dirty="0" err="1" smtClean="0"/>
              <a:t>achived</a:t>
            </a:r>
            <a:r>
              <a:rPr lang="en-US" altLang="ja-JP" baseline="0" dirty="0" smtClean="0"/>
              <a:t> energy </a:t>
            </a:r>
            <a:r>
              <a:rPr lang="en-US" altLang="ja-JP" baseline="0" dirty="0" err="1" smtClean="0"/>
              <a:t>resoltuion</a:t>
            </a:r>
            <a:r>
              <a:rPr lang="en-US" altLang="ja-JP" baseline="0" dirty="0" smtClean="0"/>
              <a:t> 8meV in Mott detector. This value is better by 1-2 order than the currently used spin-resolved </a:t>
            </a:r>
            <a:r>
              <a:rPr lang="en-US" altLang="ja-JP" baseline="0" dirty="0" err="1" smtClean="0"/>
              <a:t>photoemssion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spectrometr</a:t>
            </a:r>
            <a:r>
              <a:rPr lang="en-US" altLang="ja-JP" baseline="0" dirty="0" smtClean="0"/>
              <a:t>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By using this new instrument, we have studied the peculiar </a:t>
            </a:r>
            <a:r>
              <a:rPr lang="en-US" altLang="ja-JP" baseline="0" dirty="0" err="1" smtClean="0"/>
              <a:t>surfacte</a:t>
            </a:r>
            <a:r>
              <a:rPr lang="en-US" altLang="ja-JP" baseline="0" dirty="0" smtClean="0"/>
              <a:t> of </a:t>
            </a:r>
            <a:r>
              <a:rPr lang="en-US" altLang="ja-JP" baseline="0" dirty="0" err="1" smtClean="0"/>
              <a:t>group^V</a:t>
            </a:r>
            <a:r>
              <a:rPr lang="en-US" altLang="ja-JP" baseline="0" dirty="0" smtClean="0"/>
              <a:t> semimetals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Bulk</a:t>
            </a:r>
            <a:r>
              <a:rPr lang="en-US" altLang="ja-JP" baseline="0" dirty="0" smtClean="0"/>
              <a:t> is semimetal.</a:t>
            </a:r>
          </a:p>
          <a:p>
            <a:r>
              <a:rPr lang="en-US" altLang="ja-JP" baseline="0" dirty="0" smtClean="0"/>
              <a:t>On the other hand, surface band becomes metallic and shows many </a:t>
            </a:r>
            <a:r>
              <a:rPr lang="en-US" altLang="ja-JP" baseline="0" dirty="0" err="1" smtClean="0"/>
              <a:t>intersting</a:t>
            </a:r>
            <a:r>
              <a:rPr lang="en-US" altLang="ja-JP" baseline="0" dirty="0" smtClean="0"/>
              <a:t> properties.</a:t>
            </a:r>
          </a:p>
          <a:p>
            <a:r>
              <a:rPr lang="en-US" altLang="ja-JP" baseline="0" dirty="0" smtClean="0"/>
              <a:t>In </a:t>
            </a:r>
            <a:r>
              <a:rPr lang="en-US" altLang="ja-JP" baseline="0" dirty="0" err="1" smtClean="0"/>
              <a:t>guranular</a:t>
            </a:r>
            <a:r>
              <a:rPr lang="en-US" altLang="ja-JP" baseline="0" dirty="0" smtClean="0"/>
              <a:t> particle of Bi, </a:t>
            </a:r>
            <a:r>
              <a:rPr lang="en-US" altLang="ja-JP" baseline="0" dirty="0" err="1" smtClean="0"/>
              <a:t>surperconducting</a:t>
            </a:r>
            <a:r>
              <a:rPr lang="en-US" altLang="ja-JP" baseline="0" dirty="0" smtClean="0"/>
              <a:t> transition is found. Since </a:t>
            </a:r>
            <a:r>
              <a:rPr lang="en-US" altLang="ja-JP" baseline="0" dirty="0" err="1" smtClean="0"/>
              <a:t>transision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temperatur</a:t>
            </a:r>
            <a:r>
              <a:rPr lang="en-US" altLang="ja-JP" baseline="0" dirty="0" smtClean="0"/>
              <a:t> depends on absorbed </a:t>
            </a:r>
            <a:r>
              <a:rPr lang="en-US" altLang="ja-JP" baseline="0" dirty="0" err="1" smtClean="0"/>
              <a:t>spicies</a:t>
            </a:r>
            <a:r>
              <a:rPr lang="en-US" altLang="ja-JP" baseline="0" dirty="0" smtClean="0"/>
              <a:t> on surface, it is proposed that the surface stare it metal and </a:t>
            </a:r>
            <a:r>
              <a:rPr lang="en-US" altLang="ja-JP" baseline="0" dirty="0" err="1" smtClean="0"/>
              <a:t>shos</a:t>
            </a:r>
            <a:r>
              <a:rPr lang="en-US" altLang="ja-JP" baseline="0" dirty="0" smtClean="0"/>
              <a:t> super .. Transition.</a:t>
            </a:r>
          </a:p>
          <a:p>
            <a:r>
              <a:rPr lang="en-US" altLang="ja-JP" baseline="0" dirty="0" smtClean="0"/>
              <a:t>Actually calculation shows </a:t>
            </a:r>
            <a:r>
              <a:rPr lang="en-US" altLang="ja-JP" baseline="0" dirty="0" err="1" smtClean="0"/>
              <a:t>mtallic</a:t>
            </a:r>
            <a:r>
              <a:rPr lang="en-US" altLang="ja-JP" baseline="0" dirty="0" smtClean="0"/>
              <a:t> band on surface state.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… </a:t>
            </a:r>
          </a:p>
          <a:p>
            <a:r>
              <a:rPr lang="en-US" altLang="ja-JP" baseline="0" dirty="0" smtClean="0"/>
              <a:t>With spin-orbit </a:t>
            </a:r>
            <a:r>
              <a:rPr lang="en-US" altLang="ja-JP" baseline="0" dirty="0" err="1" smtClean="0"/>
              <a:t>interactionm</a:t>
            </a:r>
            <a:r>
              <a:rPr lang="en-US" altLang="ja-JP" baseline="0" dirty="0" smtClean="0"/>
              <a:t> surface band is split in the complicated way.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08EBE-1B18-1849-9407-C4DF43A5DD8E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F2299-7ACE-1442-A976-826F39C28D0B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4E2C2-4011-474E-8BAE-880D724DD3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84212-A471-4D09-A0B0-D326DE30FBD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CB747-398B-4B38-A5C0-C7043E7978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84212-A471-4D09-A0B0-D326DE30FBD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5ED8C9-F5F2-424A-AA74-C03F3CAC8BC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D3977-10BC-8544-8BF5-BD6D95A35C8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4CE4F-5CB7-0C4B-95CF-8EEC1FF21F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25BA8-2DB0-2945-AC9B-CCBD6996E8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d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7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13" Type="http://schemas.openxmlformats.org/officeDocument/2006/relationships/image" Target="../media/image3.pdf"/><Relationship Id="rId14" Type="http://schemas.openxmlformats.org/officeDocument/2006/relationships/image" Target="../../theme/media/image2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0" charset="0"/>
                <a:ea typeface="Osaka" pitchFamily="-110" charset="-128"/>
                <a:cs typeface="Osaka" pitchFamily="-110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0" charset="0"/>
                <a:ea typeface="Osaka" pitchFamily="-110" charset="-128"/>
                <a:cs typeface="Osaka" pitchFamily="-110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-110" charset="0"/>
                <a:ea typeface="Osaka" pitchFamily="-110" charset="-128"/>
                <a:cs typeface="Osaka" pitchFamily="-110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38137B-CB57-0E49-968D-180DC860B1BA}" type="slidenum">
              <a:rPr lang="en-US" altLang="ja-JP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0" y="0"/>
            <a:ext cx="9144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C37833F-6E19-420C-9CB7-70D766AC4148}" type="slidenum">
              <a:rPr lang="en-US" altLang="ja-JP" sz="14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C37833F-6E19-420C-9CB7-70D766AC4148}" type="slidenum">
              <a:rPr lang="en-US" altLang="ja-JP" sz="14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71" r:id="rId3"/>
    <p:sldLayoutId id="2147483688" r:id="rId4"/>
    <p:sldLayoutId id="2147483689" r:id="rId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38137B-CB57-0E49-968D-180DC860B1BA}" type="slidenum">
              <a:rPr lang="en-US" altLang="ja-JP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3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14"/>
              <a:srcRect/>
              <a:stretch>
                <a:fillRect/>
              </a:stretch>
            </p:blipFill>
          </mc:Fallback>
        </mc:AlternateContent>
        <p:spPr bwMode="auto">
          <a:xfrm>
            <a:off x="0" y="0"/>
            <a:ext cx="9144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pitchFamily="-106" charset="0"/>
          <a:ea typeface="Osaka" pitchFamily="-106" charset="-128"/>
          <a:cs typeface="Osaka" pitchFamily="-10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4.jpe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pdf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oleObject" Target="../embeddings/Microsoft___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17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eg"/><Relationship Id="rId3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7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oleObject" Target="../embeddings/Microsoft___2.bin"/><Relationship Id="rId8" Type="http://schemas.openxmlformats.org/officeDocument/2006/relationships/image" Target="../media/image17.jpeg"/><Relationship Id="rId9" Type="http://schemas.openxmlformats.org/officeDocument/2006/relationships/oleObject" Target="../embeddings/Microsoft___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Line 7"/>
          <p:cNvSpPr>
            <a:spLocks noChangeShapeType="1"/>
          </p:cNvSpPr>
          <p:nvPr/>
        </p:nvSpPr>
        <p:spPr bwMode="auto">
          <a:xfrm>
            <a:off x="139700" y="2527300"/>
            <a:ext cx="8915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800">
              <a:solidFill>
                <a:srgbClr val="000000"/>
              </a:solidFill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5900" y="1498600"/>
            <a:ext cx="9537700" cy="1981200"/>
          </a:xfrm>
        </p:spPr>
        <p:txBody>
          <a:bodyPr/>
          <a:lstStyle/>
          <a:p>
            <a:r>
              <a:rPr lang="en-US" altLang="ja-JP" sz="3500" b="1" dirty="0" smtClean="0">
                <a:latin typeface="Helvetica" charset="0"/>
              </a:rPr>
              <a:t>Ultrahigh-resolution spin-resolved ARPES of novel low-dimensional systems</a:t>
            </a:r>
          </a:p>
        </p:txBody>
      </p:sp>
      <p:sp>
        <p:nvSpPr>
          <p:cNvPr id="45058" name="Line 7"/>
          <p:cNvSpPr>
            <a:spLocks noChangeShapeType="1"/>
          </p:cNvSpPr>
          <p:nvPr/>
        </p:nvSpPr>
        <p:spPr bwMode="auto">
          <a:xfrm>
            <a:off x="938173" y="3073400"/>
            <a:ext cx="724062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800">
              <a:solidFill>
                <a:srgbClr val="000000"/>
              </a:solidFill>
            </a:endParaRP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1219200" y="36576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4000" b="1" dirty="0" err="1">
                <a:solidFill>
                  <a:srgbClr val="000000"/>
                </a:solidFill>
                <a:latin typeface="Helvetica" charset="0"/>
              </a:rPr>
              <a:t>Seigo</a:t>
            </a:r>
            <a:r>
              <a:rPr lang="en-US" altLang="ja-JP" sz="4000" b="1" dirty="0">
                <a:solidFill>
                  <a:srgbClr val="000000"/>
                </a:solidFill>
                <a:latin typeface="Helvetica" charset="0"/>
              </a:rPr>
              <a:t> Souma</a:t>
            </a:r>
            <a:endParaRPr lang="en-US" altLang="ja-JP" sz="4000" b="1" baseline="300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2332120" y="5603864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3700" b="1" i="1" dirty="0">
                <a:solidFill>
                  <a:srgbClr val="000000"/>
                </a:solidFill>
                <a:latin typeface="Helvetica" charset="0"/>
              </a:rPr>
              <a:t>Tohoku</a:t>
            </a:r>
            <a:r>
              <a:rPr lang="en-US" altLang="ja-JP" sz="3700" b="1" i="1" dirty="0" smtClean="0">
                <a:solidFill>
                  <a:srgbClr val="000000"/>
                </a:solidFill>
                <a:latin typeface="Helvetica" charset="0"/>
              </a:rPr>
              <a:t> University</a:t>
            </a:r>
            <a:endParaRPr lang="en-US" altLang="ja-JP" sz="3700" b="1" i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7289800" y="35596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333399"/>
                </a:solidFill>
                <a:latin typeface="Helvetica" charset="0"/>
              </a:rPr>
              <a:t>May 31, 2010</a:t>
            </a:r>
            <a:endParaRPr lang="en-US" altLang="ja-JP" sz="2000" b="1" dirty="0">
              <a:solidFill>
                <a:srgbClr val="333399"/>
              </a:solidFill>
              <a:latin typeface="Helvetica" charset="0"/>
            </a:endParaRPr>
          </a:p>
        </p:txBody>
      </p:sp>
      <p:sp>
        <p:nvSpPr>
          <p:cNvPr id="45065" name="Rectangle 4"/>
          <p:cNvSpPr>
            <a:spLocks noChangeArrowheads="1"/>
          </p:cNvSpPr>
          <p:nvPr/>
        </p:nvSpPr>
        <p:spPr bwMode="auto">
          <a:xfrm>
            <a:off x="3099872" y="4572000"/>
            <a:ext cx="4910401" cy="120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2800" b="1" dirty="0">
                <a:solidFill>
                  <a:srgbClr val="000000"/>
                </a:solidFill>
                <a:latin typeface="Helvetica" charset="0"/>
              </a:rPr>
              <a:t>A. </a:t>
            </a:r>
            <a:r>
              <a:rPr lang="en-US" altLang="ja-JP" sz="2800" b="1" dirty="0" err="1">
                <a:solidFill>
                  <a:srgbClr val="000000"/>
                </a:solidFill>
                <a:latin typeface="Helvetica" charset="0"/>
              </a:rPr>
              <a:t>Takayama</a:t>
            </a:r>
            <a:r>
              <a:rPr lang="en-US" altLang="ja-JP" sz="2800" b="1" dirty="0" smtClean="0">
                <a:solidFill>
                  <a:srgbClr val="000000"/>
                </a:solidFill>
                <a:latin typeface="Helvetica" charset="0"/>
              </a:rPr>
              <a:t>, </a:t>
            </a:r>
            <a:r>
              <a:rPr lang="en-US" altLang="ja-JP" sz="2800" b="1" dirty="0">
                <a:solidFill>
                  <a:srgbClr val="000000"/>
                </a:solidFill>
                <a:latin typeface="Helvetica" charset="0"/>
              </a:rPr>
              <a:t>K. Sugawara, T. Sato,</a:t>
            </a:r>
            <a:r>
              <a:rPr lang="en-US" altLang="ja-JP" sz="2800" b="1" dirty="0" smtClean="0">
                <a:solidFill>
                  <a:srgbClr val="000000"/>
                </a:solidFill>
                <a:latin typeface="Helvetica" charset="0"/>
              </a:rPr>
              <a:t> and T. Takahashi</a:t>
            </a:r>
            <a:endParaRPr lang="en-US" altLang="ja-JP" sz="2800" b="1" baseline="300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69350" y="4605424"/>
            <a:ext cx="241407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2400" b="1" i="1" dirty="0" smtClean="0">
                <a:solidFill>
                  <a:srgbClr val="FF0000"/>
                </a:solidFill>
                <a:latin typeface="Helvetica" charset="0"/>
              </a:rPr>
              <a:t>Collaborators:</a:t>
            </a:r>
            <a:endParaRPr lang="en-US" altLang="ja-JP" sz="2400" b="1" i="1" baseline="300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>
          <a:xfrm>
            <a:off x="7213600" y="6477000"/>
            <a:ext cx="1905000" cy="457200"/>
          </a:xfrm>
        </p:spPr>
        <p:txBody>
          <a:bodyPr/>
          <a:lstStyle/>
          <a:p>
            <a:pPr>
              <a:defRPr/>
            </a:pPr>
            <a:fld id="{5684E2C2-4011-474E-8BAE-880D724DD32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168900" y="5164"/>
            <a:ext cx="406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333399"/>
                </a:solidFill>
                <a:latin typeface="Helvetica" charset="0"/>
              </a:rPr>
              <a:t>WS10-ETLODs, Valencia-Spain</a:t>
            </a:r>
            <a:endParaRPr lang="en-US" altLang="ja-JP" sz="2000" b="1" dirty="0">
              <a:solidFill>
                <a:srgbClr val="333399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図 17" descr="高分解能低エネルギーEnglis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1800"/>
            <a:ext cx="9144000" cy="64325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0723" name="タイトル 1"/>
          <p:cNvSpPr>
            <a:spLocks noGrp="1"/>
          </p:cNvSpPr>
          <p:nvPr>
            <p:ph type="title"/>
          </p:nvPr>
        </p:nvSpPr>
        <p:spPr>
          <a:xfrm>
            <a:off x="-69850" y="-115888"/>
            <a:ext cx="9269413" cy="603251"/>
          </a:xfrm>
        </p:spPr>
        <p:txBody>
          <a:bodyPr/>
          <a:lstStyle/>
          <a:p>
            <a:r>
              <a:rPr lang="en-US" altLang="ja-JP" sz="2500" b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High-resolution spin-resolved photoemission spectrometer</a:t>
            </a:r>
            <a:endParaRPr lang="ja-JP" altLang="en-US" sz="2500" b="1" smtClean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66675" y="4206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スライド番号プレースホルダ 33"/>
          <p:cNvSpPr>
            <a:spLocks noGrp="1"/>
          </p:cNvSpPr>
          <p:nvPr>
            <p:ph type="sldNum" sz="quarter" idx="12"/>
          </p:nvPr>
        </p:nvSpPr>
        <p:spPr>
          <a:xfrm>
            <a:off x="7281863" y="6502400"/>
            <a:ext cx="1905000" cy="457200"/>
          </a:xfrm>
        </p:spPr>
        <p:txBody>
          <a:bodyPr/>
          <a:lstStyle/>
          <a:p>
            <a:fld id="{74584212-A471-4D09-A0B0-D326DE30FBDD}" type="slidenum">
              <a:rPr lang="en-US" altLang="ja-JP" smtClean="0">
                <a:solidFill>
                  <a:srgbClr val="000000"/>
                </a:solidFill>
              </a:rPr>
              <a:pPr/>
              <a:t>10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grpSp>
        <p:nvGrpSpPr>
          <p:cNvPr id="52" name="図形グループ 51"/>
          <p:cNvGrpSpPr/>
          <p:nvPr/>
        </p:nvGrpSpPr>
        <p:grpSpPr>
          <a:xfrm>
            <a:off x="356785" y="3699332"/>
            <a:ext cx="7170082" cy="3044828"/>
            <a:chOff x="356785" y="3699332"/>
            <a:chExt cx="7170082" cy="3044828"/>
          </a:xfrm>
        </p:grpSpPr>
        <p:grpSp>
          <p:nvGrpSpPr>
            <p:cNvPr id="51" name="図形グループ 50"/>
            <p:cNvGrpSpPr/>
            <p:nvPr/>
          </p:nvGrpSpPr>
          <p:grpSpPr>
            <a:xfrm>
              <a:off x="356785" y="3699332"/>
              <a:ext cx="2298161" cy="3044828"/>
              <a:chOff x="356785" y="3699332"/>
              <a:chExt cx="2298161" cy="3044828"/>
            </a:xfrm>
          </p:grpSpPr>
          <p:pic>
            <p:nvPicPr>
              <p:cNvPr id="26" name="Picture 10" descr="&#10;XePic1.jpg                                                     0051BE84Macintosh HD                   BC96057F: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56785" y="3699332"/>
                <a:ext cx="2298161" cy="3027040"/>
              </a:xfrm>
              <a:prstGeom prst="rect">
                <a:avLst/>
              </a:prstGeom>
              <a:noFill/>
            </p:spPr>
          </p:pic>
          <p:sp>
            <p:nvSpPr>
              <p:cNvPr id="15" name="テキスト ボックス 14"/>
              <p:cNvSpPr txBox="1"/>
              <p:nvPr/>
            </p:nvSpPr>
            <p:spPr>
              <a:xfrm>
                <a:off x="356785" y="6344050"/>
                <a:ext cx="22981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00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S. Souma et al., RSI </a:t>
                </a:r>
                <a:r>
                  <a:rPr lang="en-US" altLang="ja-JP" sz="1000" b="1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78 </a:t>
                </a:r>
                <a:r>
                  <a:rPr lang="en-US" altLang="ja-JP" sz="1000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(2007) 123104.</a:t>
                </a:r>
                <a:endParaRPr kumimoji="1" lang="ja-JP" altLang="en-US" sz="1000" baseline="-25000" dirty="0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50" name="図形グループ 49"/>
            <p:cNvGrpSpPr/>
            <p:nvPr/>
          </p:nvGrpSpPr>
          <p:grpSpPr>
            <a:xfrm>
              <a:off x="2781946" y="4139468"/>
              <a:ext cx="4744921" cy="2204582"/>
              <a:chOff x="2781946" y="4139468"/>
              <a:chExt cx="4744921" cy="2204582"/>
            </a:xfrm>
          </p:grpSpPr>
          <p:sp>
            <p:nvSpPr>
              <p:cNvPr id="28" name="角丸四角形 27"/>
              <p:cNvSpPr/>
              <p:nvPr/>
            </p:nvSpPr>
            <p:spPr>
              <a:xfrm>
                <a:off x="2781946" y="4139468"/>
                <a:ext cx="4744921" cy="2204582"/>
              </a:xfrm>
              <a:prstGeom prst="roundRect">
                <a:avLst/>
              </a:prstGeom>
              <a:ln w="412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2901982" y="4341338"/>
                <a:ext cx="18393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err="1" smtClean="0">
                    <a:latin typeface="Helvetica"/>
                    <a:cs typeface="Helvetica"/>
                  </a:rPr>
                  <a:t>Xe</a:t>
                </a:r>
                <a:r>
                  <a:rPr lang="en-US" altLang="ja-JP" b="1" dirty="0" smtClean="0">
                    <a:latin typeface="Helvetica"/>
                    <a:cs typeface="Helvetica"/>
                  </a:rPr>
                  <a:t> I photons</a:t>
                </a:r>
                <a:endParaRPr kumimoji="1" lang="ja-JP" altLang="en-US" b="1" dirty="0">
                  <a:latin typeface="Helvetica"/>
                  <a:cs typeface="Helvetica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741333" y="4341338"/>
                <a:ext cx="1755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latin typeface="Helvetica"/>
                    <a:cs typeface="Helvetica"/>
                  </a:rPr>
                  <a:t>8-11 </a:t>
                </a:r>
                <a:r>
                  <a:rPr lang="en-US" altLang="ja-JP" b="1" dirty="0" err="1" smtClean="0">
                    <a:latin typeface="Helvetica"/>
                    <a:cs typeface="Helvetica"/>
                  </a:rPr>
                  <a:t>eV</a:t>
                </a:r>
                <a:endParaRPr kumimoji="1" lang="ja-JP" altLang="en-US" b="1" baseline="30000" dirty="0">
                  <a:latin typeface="Helvetica"/>
                  <a:cs typeface="Helvetica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3349632" y="4719131"/>
                <a:ext cx="1349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latin typeface="Helvetica"/>
                    <a:cs typeface="Helvetica"/>
                  </a:rPr>
                  <a:t>Intensity</a:t>
                </a:r>
                <a:endParaRPr kumimoji="1" lang="ja-JP" altLang="en-US" b="1" dirty="0">
                  <a:latin typeface="Helvetica"/>
                  <a:cs typeface="Helvetica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4753367" y="4710670"/>
                <a:ext cx="2671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latin typeface="Helvetica"/>
                    <a:cs typeface="Helvetica"/>
                  </a:rPr>
                  <a:t>2 </a:t>
                </a:r>
                <a:r>
                  <a:rPr lang="en-US" altLang="ja-JP" b="1" dirty="0" err="1" smtClean="0">
                    <a:latin typeface="Helvetica"/>
                    <a:cs typeface="Helvetica"/>
                  </a:rPr>
                  <a:t>x</a:t>
                </a:r>
                <a:r>
                  <a:rPr lang="en-US" altLang="ja-JP" b="1" dirty="0" smtClean="0">
                    <a:latin typeface="Helvetica"/>
                    <a:cs typeface="Helvetica"/>
                  </a:rPr>
                  <a:t> 10</a:t>
                </a:r>
                <a:r>
                  <a:rPr lang="en-US" altLang="ja-JP" b="1" baseline="30000" dirty="0" smtClean="0">
                    <a:latin typeface="Helvetica"/>
                    <a:cs typeface="Helvetica"/>
                  </a:rPr>
                  <a:t>13</a:t>
                </a:r>
                <a:r>
                  <a:rPr lang="en-US" altLang="ja-JP" b="1" dirty="0" smtClean="0">
                    <a:latin typeface="Helvetica"/>
                    <a:cs typeface="Helvetica"/>
                  </a:rPr>
                  <a:t> photons/sec</a:t>
                </a:r>
                <a:endParaRPr kumimoji="1" lang="ja-JP" altLang="en-US" b="1" dirty="0">
                  <a:latin typeface="Helvetica"/>
                  <a:cs typeface="Helvetica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2885048" y="5106999"/>
                <a:ext cx="4239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Operation pass energy </a:t>
                </a:r>
                <a:r>
                  <a:rPr lang="en-US" altLang="ja-JP" b="1" dirty="0" err="1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Ep</a:t>
                </a:r>
                <a:r>
                  <a:rPr lang="en-US" altLang="ja-JP" b="1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 = 1,2,5 </a:t>
                </a:r>
                <a:r>
                  <a:rPr lang="en-US" altLang="ja-JP" b="1" dirty="0" err="1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eV</a:t>
                </a:r>
                <a:r>
                  <a:rPr lang="en-US" altLang="ja-JP" b="1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 </a:t>
                </a:r>
                <a:endParaRPr kumimoji="1" lang="ja-JP" altLang="en-US" b="1" dirty="0">
                  <a:solidFill>
                    <a:srgbClr val="0000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2978558" y="5495898"/>
                <a:ext cx="3244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Energy resolution @ Mott</a:t>
                </a:r>
                <a:endParaRPr kumimoji="1" lang="ja-JP" altLang="en-US" b="1" dirty="0">
                  <a:solidFill>
                    <a:srgbClr val="0000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935337" y="5843492"/>
                <a:ext cx="2100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= 8-40 </a:t>
                </a:r>
                <a:r>
                  <a:rPr lang="en-US" altLang="ja-JP" b="1" dirty="0" err="1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meV</a:t>
                </a:r>
                <a:endParaRPr kumimoji="1" lang="ja-JP" altLang="en-US" b="1" dirty="0">
                  <a:solidFill>
                    <a:srgbClr val="0000FF"/>
                  </a:solidFill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22" name="円/楕円 21"/>
          <p:cNvSpPr/>
          <p:nvPr/>
        </p:nvSpPr>
        <p:spPr>
          <a:xfrm>
            <a:off x="477863" y="1905000"/>
            <a:ext cx="3036870" cy="1984832"/>
          </a:xfrm>
          <a:prstGeom prst="ellipse">
            <a:avLst/>
          </a:prstGeom>
          <a:noFill/>
          <a:ln w="666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5334000" y="793750"/>
            <a:ext cx="1612900" cy="869950"/>
          </a:xfrm>
          <a:custGeom>
            <a:avLst/>
            <a:gdLst>
              <a:gd name="connsiteX0" fmla="*/ 0 w 1593850"/>
              <a:gd name="connsiteY0" fmla="*/ 863600 h 863600"/>
              <a:gd name="connsiteX1" fmla="*/ 755650 w 1593850"/>
              <a:gd name="connsiteY1" fmla="*/ 0 h 863600"/>
              <a:gd name="connsiteX2" fmla="*/ 1593850 w 1593850"/>
              <a:gd name="connsiteY2" fmla="*/ 863600 h 863600"/>
              <a:gd name="connsiteX0" fmla="*/ 2646 w 1596496"/>
              <a:gd name="connsiteY0" fmla="*/ 863600 h 863600"/>
              <a:gd name="connsiteX1" fmla="*/ 758296 w 1596496"/>
              <a:gd name="connsiteY1" fmla="*/ 0 h 863600"/>
              <a:gd name="connsiteX2" fmla="*/ 1596496 w 1596496"/>
              <a:gd name="connsiteY2" fmla="*/ 863600 h 863600"/>
              <a:gd name="connsiteX0" fmla="*/ 2646 w 1596496"/>
              <a:gd name="connsiteY0" fmla="*/ 876300 h 876300"/>
              <a:gd name="connsiteX1" fmla="*/ 758296 w 1596496"/>
              <a:gd name="connsiteY1" fmla="*/ 12700 h 876300"/>
              <a:gd name="connsiteX2" fmla="*/ 1596496 w 1596496"/>
              <a:gd name="connsiteY2" fmla="*/ 876300 h 876300"/>
              <a:gd name="connsiteX0" fmla="*/ 2646 w 1926696"/>
              <a:gd name="connsiteY0" fmla="*/ 876300 h 876300"/>
              <a:gd name="connsiteX1" fmla="*/ 758296 w 1926696"/>
              <a:gd name="connsiteY1" fmla="*/ 12700 h 876300"/>
              <a:gd name="connsiteX2" fmla="*/ 1596496 w 1926696"/>
              <a:gd name="connsiteY2" fmla="*/ 876300 h 876300"/>
              <a:gd name="connsiteX0" fmla="*/ 2646 w 1602846"/>
              <a:gd name="connsiteY0" fmla="*/ 876300 h 876300"/>
              <a:gd name="connsiteX1" fmla="*/ 758296 w 1602846"/>
              <a:gd name="connsiteY1" fmla="*/ 12700 h 876300"/>
              <a:gd name="connsiteX2" fmla="*/ 1596496 w 1602846"/>
              <a:gd name="connsiteY2" fmla="*/ 876300 h 876300"/>
              <a:gd name="connsiteX0" fmla="*/ 2646 w 1596496"/>
              <a:gd name="connsiteY0" fmla="*/ 876300 h 876300"/>
              <a:gd name="connsiteX1" fmla="*/ 758296 w 1596496"/>
              <a:gd name="connsiteY1" fmla="*/ 12700 h 876300"/>
              <a:gd name="connsiteX2" fmla="*/ 1596496 w 1596496"/>
              <a:gd name="connsiteY2" fmla="*/ 876300 h 876300"/>
              <a:gd name="connsiteX0" fmla="*/ 2646 w 1596496"/>
              <a:gd name="connsiteY0" fmla="*/ 876300 h 876300"/>
              <a:gd name="connsiteX1" fmla="*/ 758296 w 1596496"/>
              <a:gd name="connsiteY1" fmla="*/ 12700 h 876300"/>
              <a:gd name="connsiteX2" fmla="*/ 1596496 w 1596496"/>
              <a:gd name="connsiteY2" fmla="*/ 876300 h 876300"/>
              <a:gd name="connsiteX0" fmla="*/ 19050 w 1612900"/>
              <a:gd name="connsiteY0" fmla="*/ 876300 h 876300"/>
              <a:gd name="connsiteX1" fmla="*/ 774700 w 1612900"/>
              <a:gd name="connsiteY1" fmla="*/ 12700 h 876300"/>
              <a:gd name="connsiteX2" fmla="*/ 1612900 w 1612900"/>
              <a:gd name="connsiteY2" fmla="*/ 876300 h 876300"/>
              <a:gd name="connsiteX0" fmla="*/ 19050 w 1612900"/>
              <a:gd name="connsiteY0" fmla="*/ 876300 h 876300"/>
              <a:gd name="connsiteX1" fmla="*/ 774700 w 1612900"/>
              <a:gd name="connsiteY1" fmla="*/ 12700 h 876300"/>
              <a:gd name="connsiteX2" fmla="*/ 1612900 w 1612900"/>
              <a:gd name="connsiteY2" fmla="*/ 876300 h 876300"/>
              <a:gd name="connsiteX0" fmla="*/ 19050 w 1612900"/>
              <a:gd name="connsiteY0" fmla="*/ 869950 h 869950"/>
              <a:gd name="connsiteX1" fmla="*/ 774700 w 1612900"/>
              <a:gd name="connsiteY1" fmla="*/ 6350 h 869950"/>
              <a:gd name="connsiteX2" fmla="*/ 1612900 w 1612900"/>
              <a:gd name="connsiteY2" fmla="*/ 86995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2900" h="869950">
                <a:moveTo>
                  <a:pt x="19050" y="869950"/>
                </a:moveTo>
                <a:cubicBezTo>
                  <a:pt x="0" y="482600"/>
                  <a:pt x="331258" y="12700"/>
                  <a:pt x="774700" y="6350"/>
                </a:cubicBezTo>
                <a:cubicBezTo>
                  <a:pt x="1218142" y="0"/>
                  <a:pt x="1612900" y="419100"/>
                  <a:pt x="1612900" y="869950"/>
                </a:cubicBezTo>
              </a:path>
            </a:pathLst>
          </a:custGeom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496492" y="605354"/>
            <a:ext cx="210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Ep</a:t>
            </a:r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: pass energy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6858000" y="1612900"/>
            <a:ext cx="177672" cy="114300"/>
          </a:xfrm>
          <a:prstGeom prst="ellipse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図形グループ 52"/>
          <p:cNvGrpSpPr/>
          <p:nvPr/>
        </p:nvGrpSpPr>
        <p:grpSpPr>
          <a:xfrm>
            <a:off x="5767404" y="2699861"/>
            <a:ext cx="3361145" cy="697389"/>
            <a:chOff x="5678504" y="2483961"/>
            <a:chExt cx="3361145" cy="697389"/>
          </a:xfrm>
        </p:grpSpPr>
        <p:sp>
          <p:nvSpPr>
            <p:cNvPr id="48" name="正方形/長方形 47"/>
            <p:cNvSpPr/>
            <p:nvPr/>
          </p:nvSpPr>
          <p:spPr>
            <a:xfrm>
              <a:off x="5678504" y="2483961"/>
              <a:ext cx="3244818" cy="694214"/>
            </a:xfrm>
            <a:prstGeom prst="rect">
              <a:avLst/>
            </a:prstGeom>
            <a:solidFill>
              <a:srgbClr val="FFF9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図形グループ 48"/>
            <p:cNvGrpSpPr/>
            <p:nvPr/>
          </p:nvGrpSpPr>
          <p:grpSpPr>
            <a:xfrm>
              <a:off x="5794831" y="2487136"/>
              <a:ext cx="3244818" cy="694214"/>
              <a:chOff x="5794831" y="2487136"/>
              <a:chExt cx="3244818" cy="694214"/>
            </a:xfrm>
          </p:grpSpPr>
          <p:sp>
            <p:nvSpPr>
              <p:cNvPr id="46" name="テキスト ボックス 45"/>
              <p:cNvSpPr txBox="1"/>
              <p:nvPr/>
            </p:nvSpPr>
            <p:spPr>
              <a:xfrm>
                <a:off x="5794831" y="2487136"/>
                <a:ext cx="3244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Energy resolution @ Mott</a:t>
                </a:r>
                <a:endParaRPr kumimoji="1" lang="ja-JP" altLang="en-US" b="1" dirty="0">
                  <a:solidFill>
                    <a:srgbClr val="0000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6413195" y="2812018"/>
                <a:ext cx="2100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~ 0.008Ep </a:t>
                </a:r>
                <a:r>
                  <a:rPr lang="en-US" altLang="ja-JP" b="1" dirty="0" err="1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eV</a:t>
                </a:r>
                <a:endParaRPr kumimoji="1" lang="ja-JP" altLang="en-US" b="1" dirty="0">
                  <a:solidFill>
                    <a:srgbClr val="0000FF"/>
                  </a:solidFill>
                  <a:latin typeface="Helvetica"/>
                  <a:cs typeface="Helvetic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直線コネクタ 54"/>
          <p:cNvCxnSpPr/>
          <p:nvPr/>
        </p:nvCxnSpPr>
        <p:spPr>
          <a:xfrm>
            <a:off x="66675" y="4206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1747" name="図 69" descr="P10904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495300"/>
            <a:ext cx="9077325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図形グループ 14"/>
          <p:cNvGrpSpPr>
            <a:grpSpLocks/>
          </p:cNvGrpSpPr>
          <p:nvPr/>
        </p:nvGrpSpPr>
        <p:grpSpPr bwMode="auto">
          <a:xfrm>
            <a:off x="3733800" y="1676400"/>
            <a:ext cx="4800600" cy="4203700"/>
            <a:chOff x="3733800" y="1676400"/>
            <a:chExt cx="4800600" cy="4203700"/>
          </a:xfrm>
        </p:grpSpPr>
        <p:sp>
          <p:nvSpPr>
            <p:cNvPr id="12" name="四角形吹き出し 11"/>
            <p:cNvSpPr/>
            <p:nvPr/>
          </p:nvSpPr>
          <p:spPr>
            <a:xfrm>
              <a:off x="3733800" y="1676400"/>
              <a:ext cx="4800600" cy="3657600"/>
            </a:xfrm>
            <a:prstGeom prst="wedgeRectCallout">
              <a:avLst>
                <a:gd name="adj1" fmla="val -29299"/>
                <a:gd name="adj2" fmla="val 66667"/>
              </a:avLst>
            </a:prstGeom>
            <a:solidFill>
              <a:srgbClr val="FF6600"/>
            </a:solidFill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400">
                <a:solidFill>
                  <a:srgbClr val="FFFFFF"/>
                </a:solidFill>
              </a:endParaRPr>
            </a:p>
          </p:txBody>
        </p:sp>
        <p:pic>
          <p:nvPicPr>
            <p:cNvPr id="31751" name="図 12" descr="p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6200" y="2374900"/>
              <a:ext cx="4562588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2" name="テキスト ボックス 75"/>
            <p:cNvSpPr txBox="1">
              <a:spLocks noChangeArrowheads="1"/>
            </p:cNvSpPr>
            <p:nvPr/>
          </p:nvSpPr>
          <p:spPr bwMode="auto">
            <a:xfrm>
              <a:off x="6955891" y="2286000"/>
              <a:ext cx="1475991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500" b="1">
                  <a:solidFill>
                    <a:srgbClr val="000000"/>
                  </a:solidFill>
                </a:rPr>
                <a:t>Side view</a:t>
              </a:r>
              <a:endParaRPr lang="ja-JP" altLang="en-US" sz="2500" b="1">
                <a:solidFill>
                  <a:srgbClr val="000000"/>
                </a:solidFill>
              </a:endParaRPr>
            </a:p>
          </p:txBody>
        </p:sp>
      </p:grpSp>
      <p:sp>
        <p:nvSpPr>
          <p:cNvPr id="31749" name="タイトル 1"/>
          <p:cNvSpPr txBox="1">
            <a:spLocks/>
          </p:cNvSpPr>
          <p:nvPr/>
        </p:nvSpPr>
        <p:spPr bwMode="auto">
          <a:xfrm>
            <a:off x="-69850" y="-115888"/>
            <a:ext cx="9269413" cy="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5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High-resolution spin-resolved photoemission spectrometer</a:t>
            </a:r>
            <a:endParaRPr lang="ja-JP" altLang="en-US" sz="25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4212-A471-4D09-A0B0-D326DE30FBDD}" type="slidenum">
              <a:rPr lang="en-US" altLang="ja-JP" smtClean="0">
                <a:solidFill>
                  <a:srgbClr val="000000"/>
                </a:solidFill>
              </a:rPr>
              <a:pPr/>
              <a:t>11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76200"/>
            <a:ext cx="8839200" cy="381000"/>
          </a:xfrm>
        </p:spPr>
        <p:txBody>
          <a:bodyPr/>
          <a:lstStyle/>
          <a:p>
            <a:r>
              <a:rPr lang="en-US" altLang="ja-JP" sz="3000" b="1" dirty="0" smtClean="0">
                <a:solidFill>
                  <a:srgbClr val="000000"/>
                </a:solidFill>
                <a:latin typeface="Helvetica"/>
                <a:ea typeface="ＭＳ ゴシック" charset="-128"/>
                <a:cs typeface="Helvetica"/>
              </a:rPr>
              <a:t>Discharge problem</a:t>
            </a:r>
            <a:endParaRPr lang="ja-JP" altLang="en-US" b="1" dirty="0">
              <a:solidFill>
                <a:srgbClr val="000000"/>
              </a:solidFill>
              <a:latin typeface="Helvetica"/>
              <a:ea typeface="ＭＳ 明朝" charset="-128"/>
              <a:cs typeface="Helvetica"/>
            </a:endParaRP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228600" y="533400"/>
            <a:ext cx="8534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3252" name="Picture 52" descr="Layout0.jpg                                                    000BB13EMacintosh HD                   C3628B0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665163"/>
            <a:ext cx="9107487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53"/>
          <p:cNvSpPr txBox="1">
            <a:spLocks noChangeArrowheads="1"/>
          </p:cNvSpPr>
          <p:nvPr/>
        </p:nvSpPr>
        <p:spPr bwMode="auto">
          <a:xfrm>
            <a:off x="609600" y="7620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Au4f</a:t>
            </a:r>
          </a:p>
        </p:txBody>
      </p:sp>
      <p:sp>
        <p:nvSpPr>
          <p:cNvPr id="53254" name="Text Box 55"/>
          <p:cNvSpPr txBox="1">
            <a:spLocks noChangeArrowheads="1"/>
          </p:cNvSpPr>
          <p:nvPr/>
        </p:nvSpPr>
        <p:spPr bwMode="auto">
          <a:xfrm>
            <a:off x="2297113" y="1143000"/>
            <a:ext cx="446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latin typeface="Helvetica" charset="0"/>
              </a:rPr>
              <a:t>ch1</a:t>
            </a:r>
          </a:p>
        </p:txBody>
      </p:sp>
      <p:sp>
        <p:nvSpPr>
          <p:cNvPr id="53255" name="Text Box 56"/>
          <p:cNvSpPr txBox="1">
            <a:spLocks noChangeArrowheads="1"/>
          </p:cNvSpPr>
          <p:nvPr/>
        </p:nvSpPr>
        <p:spPr bwMode="auto">
          <a:xfrm>
            <a:off x="2286000" y="2011363"/>
            <a:ext cx="446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latin typeface="Helvetica" charset="0"/>
              </a:rPr>
              <a:t>ch2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>
              <a:defRPr/>
            </a:pPr>
            <a:fld id="{FF325BA8-2DB0-2945-AC9B-CCBD6996E8F9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3517900"/>
            <a:ext cx="3022600" cy="2730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195" y="3744912"/>
            <a:ext cx="2456005" cy="2503488"/>
          </a:xfrm>
          <a:prstGeom prst="rect">
            <a:avLst/>
          </a:prstGeom>
          <a:noFill/>
        </p:spPr>
      </p:pic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163512" y="4767264"/>
            <a:ext cx="446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latin typeface="Helvetica" charset="0"/>
              </a:rPr>
              <a:t>ch2</a:t>
            </a:r>
          </a:p>
        </p:txBody>
      </p:sp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2553494" y="5086350"/>
            <a:ext cx="446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latin typeface="Helvetica" charset="0"/>
              </a:rPr>
              <a:t>ch1</a:t>
            </a:r>
          </a:p>
        </p:txBody>
      </p:sp>
      <p:cxnSp>
        <p:nvCxnSpPr>
          <p:cNvPr id="14" name="直線コネクタ 13"/>
          <p:cNvCxnSpPr/>
          <p:nvPr/>
        </p:nvCxnSpPr>
        <p:spPr>
          <a:xfrm rot="5400000" flipH="1" flipV="1">
            <a:off x="467519" y="4466434"/>
            <a:ext cx="315914" cy="285746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2110582" y="4767266"/>
            <a:ext cx="621506" cy="388934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76200"/>
            <a:ext cx="8839200" cy="381000"/>
          </a:xfrm>
        </p:spPr>
        <p:txBody>
          <a:bodyPr/>
          <a:lstStyle/>
          <a:p>
            <a:r>
              <a:rPr lang="en-US" altLang="ja-JP" sz="3000" b="1" dirty="0" smtClean="0">
                <a:solidFill>
                  <a:srgbClr val="000000"/>
                </a:solidFill>
                <a:latin typeface="Helvetica"/>
                <a:ea typeface="ＭＳ ゴシック" charset="-128"/>
                <a:cs typeface="Helvetica"/>
              </a:rPr>
              <a:t>Solving for discharge of Mott detector</a:t>
            </a:r>
            <a:endParaRPr lang="ja-JP" altLang="en-US" b="1" dirty="0">
              <a:solidFill>
                <a:srgbClr val="000000"/>
              </a:solidFill>
              <a:latin typeface="Helvetica"/>
              <a:ea typeface="ＭＳ 明朝" charset="-128"/>
              <a:cs typeface="Helvetica"/>
            </a:endParaRP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228600" y="533400"/>
            <a:ext cx="8534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8" name="図 7" descr="放電問題.jpg"/>
          <p:cNvPicPr>
            <a:picLocks noChangeAspect="1"/>
          </p:cNvPicPr>
          <p:nvPr/>
        </p:nvPicPr>
        <p:blipFill>
          <a:blip r:embed="rId2"/>
          <a:srcRect l="44960" t="29098" b="10439"/>
          <a:stretch>
            <a:fillRect/>
          </a:stretch>
        </p:blipFill>
        <p:spPr>
          <a:xfrm>
            <a:off x="120663" y="875225"/>
            <a:ext cx="5410851" cy="4983955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826974" y="1228548"/>
            <a:ext cx="4649486" cy="3662754"/>
            <a:chOff x="1004774" y="1469848"/>
            <a:chExt cx="4649486" cy="3662754"/>
          </a:xfrm>
        </p:grpSpPr>
        <p:sp>
          <p:nvSpPr>
            <p:cNvPr id="10" name="爆発 1 9"/>
            <p:cNvSpPr/>
            <p:nvPr/>
          </p:nvSpPr>
          <p:spPr>
            <a:xfrm>
              <a:off x="1422498" y="3606690"/>
              <a:ext cx="381867" cy="546501"/>
            </a:xfrm>
            <a:prstGeom prst="irregularSeal1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爆発 1 10"/>
            <p:cNvSpPr/>
            <p:nvPr/>
          </p:nvSpPr>
          <p:spPr>
            <a:xfrm>
              <a:off x="1093920" y="1469848"/>
              <a:ext cx="381867" cy="546501"/>
            </a:xfrm>
            <a:prstGeom prst="irregularSeal1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爆発 1 11"/>
            <p:cNvSpPr/>
            <p:nvPr/>
          </p:nvSpPr>
          <p:spPr>
            <a:xfrm>
              <a:off x="2086848" y="2340775"/>
              <a:ext cx="381867" cy="546501"/>
            </a:xfrm>
            <a:prstGeom prst="irregularSeal1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図形グループ 108"/>
            <p:cNvGrpSpPr/>
            <p:nvPr/>
          </p:nvGrpSpPr>
          <p:grpSpPr>
            <a:xfrm>
              <a:off x="4897409" y="3138017"/>
              <a:ext cx="756851" cy="1994585"/>
              <a:chOff x="1004774" y="2131162"/>
              <a:chExt cx="756851" cy="1994585"/>
            </a:xfrm>
          </p:grpSpPr>
          <p:sp>
            <p:nvSpPr>
              <p:cNvPr id="14" name="爆発 1 13"/>
              <p:cNvSpPr/>
              <p:nvPr/>
            </p:nvSpPr>
            <p:spPr>
              <a:xfrm>
                <a:off x="1379758" y="2131162"/>
                <a:ext cx="381867" cy="581965"/>
              </a:xfrm>
              <a:prstGeom prst="irregularSeal1">
                <a:avLst/>
              </a:prstGeom>
              <a:solidFill>
                <a:srgbClr val="FF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爆発 1 14"/>
              <p:cNvSpPr/>
              <p:nvPr/>
            </p:nvSpPr>
            <p:spPr>
              <a:xfrm>
                <a:off x="1004774" y="3565406"/>
                <a:ext cx="391538" cy="560341"/>
              </a:xfrm>
              <a:prstGeom prst="irregularSeal1">
                <a:avLst/>
              </a:prstGeom>
              <a:solidFill>
                <a:srgbClr val="FF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" name="爆発 1 16"/>
            <p:cNvSpPr/>
            <p:nvPr/>
          </p:nvSpPr>
          <p:spPr>
            <a:xfrm>
              <a:off x="2086848" y="3428999"/>
              <a:ext cx="381867" cy="581965"/>
            </a:xfrm>
            <a:prstGeom prst="irregularSeal1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爆発 1 17"/>
            <p:cNvSpPr/>
            <p:nvPr/>
          </p:nvSpPr>
          <p:spPr>
            <a:xfrm>
              <a:off x="1004774" y="3565406"/>
              <a:ext cx="391538" cy="560341"/>
            </a:xfrm>
            <a:prstGeom prst="irregularSeal1">
              <a:avLst/>
            </a:prstGeom>
            <a:solidFill>
              <a:srgbClr val="FF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1163435" y="5540217"/>
            <a:ext cx="11592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err="1" smtClean="0"/>
              <a:t>Channeltron</a:t>
            </a:r>
            <a:endParaRPr lang="ja-JP" altLang="en-US" sz="1400" b="1" dirty="0"/>
          </a:p>
        </p:txBody>
      </p:sp>
      <p:sp>
        <p:nvSpPr>
          <p:cNvPr id="21" name="Line 37"/>
          <p:cNvSpPr>
            <a:spLocks noChangeShapeType="1"/>
          </p:cNvSpPr>
          <p:nvPr/>
        </p:nvSpPr>
        <p:spPr bwMode="auto">
          <a:xfrm>
            <a:off x="1572147" y="4629806"/>
            <a:ext cx="136104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2034783" y="5270540"/>
            <a:ext cx="1536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Scattering chamber</a:t>
            </a:r>
            <a:endParaRPr lang="ja-JP" altLang="en-US" sz="1400" b="1" dirty="0"/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1772787" y="3496962"/>
            <a:ext cx="742258" cy="1773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>
            <a:off x="2211031" y="3573162"/>
            <a:ext cx="304014" cy="1697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4347726" y="1917271"/>
            <a:ext cx="1392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Feed through</a:t>
            </a:r>
            <a:endParaRPr lang="ja-JP" altLang="en-US" sz="1400" b="1" dirty="0"/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3395189" y="1803337"/>
            <a:ext cx="1324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Safety cover</a:t>
            </a:r>
            <a:endParaRPr lang="ja-JP" altLang="en-US" sz="1400" b="1" dirty="0"/>
          </a:p>
        </p:txBody>
      </p: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4238965" y="5115123"/>
            <a:ext cx="14395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To HV supply</a:t>
            </a:r>
            <a:endParaRPr lang="ja-JP" altLang="en-US" sz="1400" b="1" dirty="0"/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 flipH="1">
            <a:off x="4933483" y="2232094"/>
            <a:ext cx="161110" cy="10390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570916" y="2071160"/>
            <a:ext cx="364341" cy="554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2167747" y="1293338"/>
            <a:ext cx="1133644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400" b="1" dirty="0" smtClean="0"/>
              <a:t>Au target</a:t>
            </a:r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 flipH="1">
            <a:off x="2115555" y="1653339"/>
            <a:ext cx="399489" cy="1704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1692281" y="920771"/>
            <a:ext cx="966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/>
              <a:t>Focus cup</a:t>
            </a:r>
            <a:endParaRPr lang="ja-JP" altLang="en-US" sz="1400" b="1" dirty="0"/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 flipH="1">
            <a:off x="1992302" y="1228548"/>
            <a:ext cx="236353" cy="116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5" name="Text Box 36"/>
          <p:cNvSpPr txBox="1">
            <a:spLocks noChangeArrowheads="1"/>
          </p:cNvSpPr>
          <p:nvPr/>
        </p:nvSpPr>
        <p:spPr bwMode="auto">
          <a:xfrm>
            <a:off x="924214" y="6451600"/>
            <a:ext cx="11592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err="1" smtClean="0"/>
              <a:t>Channeltron</a:t>
            </a:r>
            <a:endParaRPr lang="ja-JP" altLang="en-US" sz="1400" b="1" dirty="0"/>
          </a:p>
        </p:txBody>
      </p:sp>
      <p:sp>
        <p:nvSpPr>
          <p:cNvPr id="66" name="Text Box 40"/>
          <p:cNvSpPr txBox="1">
            <a:spLocks noChangeArrowheads="1"/>
          </p:cNvSpPr>
          <p:nvPr/>
        </p:nvSpPr>
        <p:spPr bwMode="auto">
          <a:xfrm>
            <a:off x="924214" y="5899150"/>
            <a:ext cx="1536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Scattering chamber</a:t>
            </a:r>
            <a:endParaRPr lang="ja-JP" altLang="en-US" sz="1400" b="1" dirty="0"/>
          </a:p>
        </p:txBody>
      </p:sp>
      <p:sp>
        <p:nvSpPr>
          <p:cNvPr id="67" name="Text Box 36"/>
          <p:cNvSpPr txBox="1">
            <a:spLocks noChangeArrowheads="1"/>
          </p:cNvSpPr>
          <p:nvPr/>
        </p:nvSpPr>
        <p:spPr bwMode="auto">
          <a:xfrm>
            <a:off x="929417" y="6156127"/>
            <a:ext cx="966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/>
              <a:t>Focus cup</a:t>
            </a:r>
            <a:endParaRPr lang="ja-JP" altLang="en-US" sz="1400" b="1" dirty="0"/>
          </a:p>
        </p:txBody>
      </p:sp>
      <p:sp>
        <p:nvSpPr>
          <p:cNvPr id="68" name="Text Box 40"/>
          <p:cNvSpPr txBox="1">
            <a:spLocks noChangeArrowheads="1"/>
          </p:cNvSpPr>
          <p:nvPr/>
        </p:nvSpPr>
        <p:spPr bwMode="auto">
          <a:xfrm>
            <a:off x="2612349" y="5911850"/>
            <a:ext cx="1536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25000 V</a:t>
            </a:r>
            <a:endParaRPr lang="ja-JP" altLang="en-US" sz="1400" b="1" dirty="0"/>
          </a:p>
        </p:txBody>
      </p:sp>
      <p:sp>
        <p:nvSpPr>
          <p:cNvPr id="69" name="Text Box 40"/>
          <p:cNvSpPr txBox="1">
            <a:spLocks noChangeArrowheads="1"/>
          </p:cNvSpPr>
          <p:nvPr/>
        </p:nvSpPr>
        <p:spPr bwMode="auto">
          <a:xfrm>
            <a:off x="2701249" y="6153150"/>
            <a:ext cx="1536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2200 V</a:t>
            </a:r>
            <a:endParaRPr lang="ja-JP" altLang="en-US" sz="1400" b="1" dirty="0"/>
          </a:p>
        </p:txBody>
      </p:sp>
      <p:sp>
        <p:nvSpPr>
          <p:cNvPr id="70" name="Text Box 40"/>
          <p:cNvSpPr txBox="1">
            <a:spLocks noChangeArrowheads="1"/>
          </p:cNvSpPr>
          <p:nvPr/>
        </p:nvSpPr>
        <p:spPr bwMode="auto">
          <a:xfrm>
            <a:off x="2701249" y="6432550"/>
            <a:ext cx="1536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noAutofit/>
          </a:bodyPr>
          <a:lstStyle/>
          <a:p>
            <a:r>
              <a:rPr lang="en-US" altLang="ja-JP" sz="1400" b="1" dirty="0" smtClean="0"/>
              <a:t>1300 V</a:t>
            </a:r>
            <a:endParaRPr lang="ja-JP" altLang="en-US" sz="1400" b="1" dirty="0"/>
          </a:p>
        </p:txBody>
      </p:sp>
      <p:grpSp>
        <p:nvGrpSpPr>
          <p:cNvPr id="64" name="図形グループ 63"/>
          <p:cNvGrpSpPr/>
          <p:nvPr/>
        </p:nvGrpSpPr>
        <p:grpSpPr>
          <a:xfrm>
            <a:off x="823680" y="3392783"/>
            <a:ext cx="884571" cy="396284"/>
            <a:chOff x="823680" y="3392783"/>
            <a:chExt cx="884571" cy="396284"/>
          </a:xfrm>
        </p:grpSpPr>
        <p:sp>
          <p:nvSpPr>
            <p:cNvPr id="58" name="円/楕円 57"/>
            <p:cNvSpPr/>
            <p:nvPr/>
          </p:nvSpPr>
          <p:spPr>
            <a:xfrm>
              <a:off x="823680" y="3392783"/>
              <a:ext cx="394832" cy="396284"/>
            </a:xfrm>
            <a:prstGeom prst="ellipse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1313419" y="3392783"/>
              <a:ext cx="394832" cy="396284"/>
            </a:xfrm>
            <a:prstGeom prst="ellipse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7" name="図形グループ 76"/>
          <p:cNvGrpSpPr/>
          <p:nvPr/>
        </p:nvGrpSpPr>
        <p:grpSpPr>
          <a:xfrm>
            <a:off x="1125764" y="700088"/>
            <a:ext cx="8221436" cy="6007100"/>
            <a:chOff x="1125764" y="700088"/>
            <a:chExt cx="8221436" cy="6007100"/>
          </a:xfrm>
        </p:grpSpPr>
        <p:grpSp>
          <p:nvGrpSpPr>
            <p:cNvPr id="74" name="図形グループ 73"/>
            <p:cNvGrpSpPr/>
            <p:nvPr/>
          </p:nvGrpSpPr>
          <p:grpSpPr>
            <a:xfrm>
              <a:off x="5654675" y="700088"/>
              <a:ext cx="3692525" cy="6007100"/>
              <a:chOff x="5654675" y="700088"/>
              <a:chExt cx="3692525" cy="6007100"/>
            </a:xfrm>
          </p:grpSpPr>
          <p:sp>
            <p:nvSpPr>
              <p:cNvPr id="43" name="AutoShape 2"/>
              <p:cNvSpPr>
                <a:spLocks noChangeArrowheads="1"/>
              </p:cNvSpPr>
              <p:nvPr/>
            </p:nvSpPr>
            <p:spPr bwMode="auto">
              <a:xfrm>
                <a:off x="5707104" y="700088"/>
                <a:ext cx="3393471" cy="6007100"/>
              </a:xfrm>
              <a:prstGeom prst="roundRect">
                <a:avLst>
                  <a:gd name="adj" fmla="val 9921"/>
                </a:avLst>
              </a:prstGeom>
              <a:solidFill>
                <a:srgbClr val="FFFEC2"/>
              </a:solidFill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" name="Text Box 20"/>
              <p:cNvSpPr txBox="1">
                <a:spLocks noChangeArrowheads="1"/>
              </p:cNvSpPr>
              <p:nvPr/>
            </p:nvSpPr>
            <p:spPr bwMode="auto">
              <a:xfrm>
                <a:off x="5959475" y="774700"/>
                <a:ext cx="1159292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buFont typeface="Arial"/>
                  <a:buChar char="•"/>
                </a:pPr>
                <a:r>
                  <a:rPr lang="en-US" altLang="ja-JP" sz="2600" b="1" dirty="0" smtClean="0">
                    <a:solidFill>
                      <a:srgbClr val="0000FF"/>
                    </a:solidFill>
                  </a:rPr>
                  <a:t>Spark</a:t>
                </a:r>
                <a:endParaRPr lang="ja-JP" altLang="en-US" sz="2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6" name="Text Box 22"/>
              <p:cNvSpPr txBox="1">
                <a:spLocks noChangeArrowheads="1"/>
              </p:cNvSpPr>
              <p:nvPr/>
            </p:nvSpPr>
            <p:spPr bwMode="auto">
              <a:xfrm>
                <a:off x="6569076" y="2249488"/>
                <a:ext cx="17160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ja-JP" altLang="en-US" b="1" dirty="0" smtClean="0">
                    <a:solidFill>
                      <a:srgbClr val="FF0000"/>
                    </a:solidFill>
                  </a:rPr>
                  <a:t>－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Solutions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－</a:t>
                </a:r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 Box 24"/>
              <p:cNvSpPr txBox="1">
                <a:spLocks noChangeArrowheads="1"/>
              </p:cNvSpPr>
              <p:nvPr/>
            </p:nvSpPr>
            <p:spPr bwMode="auto">
              <a:xfrm>
                <a:off x="5692775" y="2590800"/>
                <a:ext cx="29083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360000" indent="-270000"/>
                <a:r>
                  <a:rPr lang="en-US" altLang="ja-JP" sz="2000" b="1" dirty="0"/>
                  <a:t>1.</a:t>
                </a:r>
                <a:r>
                  <a:rPr lang="en-US" altLang="ja-JP" sz="2000" b="1" dirty="0" smtClean="0"/>
                  <a:t> Re-polishing of high voltage electrodes</a:t>
                </a:r>
                <a:endParaRPr lang="ja-JP" altLang="en-US" sz="2000" b="1" dirty="0"/>
              </a:p>
            </p:txBody>
          </p:sp>
          <p:sp>
            <p:nvSpPr>
              <p:cNvPr id="49" name="Text Box 25"/>
              <p:cNvSpPr txBox="1">
                <a:spLocks noChangeArrowheads="1"/>
              </p:cNvSpPr>
              <p:nvPr/>
            </p:nvSpPr>
            <p:spPr bwMode="auto">
              <a:xfrm>
                <a:off x="5654675" y="3863975"/>
                <a:ext cx="3657600" cy="1477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360000" indent="-270000">
                  <a:spcAft>
                    <a:spcPts val="600"/>
                  </a:spcAft>
                </a:pPr>
                <a:r>
                  <a:rPr lang="en-US" altLang="ja-JP" sz="2000" b="1" dirty="0"/>
                  <a:t>3</a:t>
                </a:r>
                <a:r>
                  <a:rPr lang="en-US" altLang="ja-JP" sz="2000" b="1" dirty="0" smtClean="0"/>
                  <a:t>. Washing all parts</a:t>
                </a:r>
              </a:p>
              <a:p>
                <a:pPr marL="360000" indent="-270000">
                  <a:spcAft>
                    <a:spcPts val="600"/>
                  </a:spcAft>
                </a:pPr>
                <a:r>
                  <a:rPr lang="en-US" altLang="ja-JP" sz="2000" b="1" dirty="0"/>
                  <a:t>4</a:t>
                </a:r>
                <a:r>
                  <a:rPr lang="en-US" altLang="ja-JP" sz="2000" b="1" dirty="0" smtClean="0"/>
                  <a:t>. Baking</a:t>
                </a:r>
              </a:p>
              <a:p>
                <a:pPr marL="360000" indent="-270000">
                  <a:spcAft>
                    <a:spcPts val="600"/>
                  </a:spcAft>
                </a:pPr>
                <a:r>
                  <a:rPr lang="en-US" altLang="ja-JP" sz="2000" b="1" dirty="0"/>
                  <a:t>5</a:t>
                </a:r>
                <a:r>
                  <a:rPr lang="en-US" altLang="ja-JP" sz="2000" b="1" dirty="0" smtClean="0"/>
                  <a:t>. Conditioning of electrode’s surface by applying HV</a:t>
                </a:r>
                <a:endParaRPr lang="ja-JP" altLang="en-US" sz="2000" b="1" dirty="0"/>
              </a:p>
            </p:txBody>
          </p:sp>
          <p:sp>
            <p:nvSpPr>
              <p:cNvPr id="50" name="Text Box 31"/>
              <p:cNvSpPr txBox="1">
                <a:spLocks noChangeArrowheads="1"/>
              </p:cNvSpPr>
              <p:nvPr/>
            </p:nvSpPr>
            <p:spPr bwMode="auto">
              <a:xfrm>
                <a:off x="5975311" y="1231900"/>
                <a:ext cx="2313454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buFont typeface="Arial"/>
                  <a:buChar char="•"/>
                </a:pPr>
                <a:r>
                  <a:rPr lang="en-US" altLang="ja-JP" sz="2600" b="1" dirty="0" smtClean="0">
                    <a:solidFill>
                      <a:srgbClr val="0000FF"/>
                    </a:solidFill>
                  </a:rPr>
                  <a:t>Field emission </a:t>
                </a:r>
                <a:endParaRPr lang="ja-JP" altLang="en-US" sz="2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2" name="Text Box 56"/>
              <p:cNvSpPr txBox="1">
                <a:spLocks noChangeArrowheads="1"/>
              </p:cNvSpPr>
              <p:nvPr/>
            </p:nvSpPr>
            <p:spPr bwMode="auto">
              <a:xfrm>
                <a:off x="5997575" y="1693863"/>
                <a:ext cx="29718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dirty="0" smtClean="0"/>
                  <a:t>BG noise depends on voltage difference between the electrodes  </a:t>
                </a:r>
                <a:endParaRPr lang="ja-JP" altLang="en-US" sz="1400" b="1" dirty="0"/>
              </a:p>
            </p:txBody>
          </p:sp>
          <p:sp>
            <p:nvSpPr>
              <p:cNvPr id="53" name="Text Box 57"/>
              <p:cNvSpPr txBox="1">
                <a:spLocks noChangeArrowheads="1"/>
              </p:cNvSpPr>
              <p:nvPr/>
            </p:nvSpPr>
            <p:spPr bwMode="auto">
              <a:xfrm>
                <a:off x="7015148" y="876300"/>
                <a:ext cx="23320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dirty="0" smtClean="0"/>
                  <a:t>Roughness of surface</a:t>
                </a:r>
                <a:endParaRPr lang="ja-JP" altLang="en-US" sz="1400" b="1" dirty="0"/>
              </a:p>
            </p:txBody>
          </p:sp>
          <p:sp>
            <p:nvSpPr>
              <p:cNvPr id="60" name="Text Box 24"/>
              <p:cNvSpPr txBox="1">
                <a:spLocks noChangeArrowheads="1"/>
              </p:cNvSpPr>
              <p:nvPr/>
            </p:nvSpPr>
            <p:spPr bwMode="auto">
              <a:xfrm>
                <a:off x="5670550" y="3193819"/>
                <a:ext cx="29083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360000" indent="-270000"/>
                <a:r>
                  <a:rPr lang="en-US" altLang="ja-JP" sz="2000" b="1" dirty="0"/>
                  <a:t>2</a:t>
                </a:r>
                <a:r>
                  <a:rPr lang="en-US" altLang="ja-JP" sz="2000" b="1" dirty="0" smtClean="0"/>
                  <a:t>. Coating of electrodes with </a:t>
                </a:r>
                <a:r>
                  <a:rPr lang="en-US" altLang="ja-JP" sz="2000" b="1" dirty="0" err="1" smtClean="0"/>
                  <a:t>TiC</a:t>
                </a:r>
                <a:endParaRPr lang="ja-JP" altLang="en-US" sz="2000" b="1" dirty="0"/>
              </a:p>
            </p:txBody>
          </p:sp>
        </p:grpSp>
        <p:grpSp>
          <p:nvGrpSpPr>
            <p:cNvPr id="71" name="図形グループ 70"/>
            <p:cNvGrpSpPr/>
            <p:nvPr/>
          </p:nvGrpSpPr>
          <p:grpSpPr>
            <a:xfrm>
              <a:off x="1125764" y="1042789"/>
              <a:ext cx="4833711" cy="2408029"/>
              <a:chOff x="1160689" y="1042789"/>
              <a:chExt cx="4833711" cy="2408029"/>
            </a:xfrm>
          </p:grpSpPr>
          <p:cxnSp>
            <p:nvCxnSpPr>
              <p:cNvPr id="72" name="直線コネクタ 71"/>
              <p:cNvCxnSpPr>
                <a:stCxn id="58" idx="7"/>
              </p:cNvCxnSpPr>
              <p:nvPr/>
            </p:nvCxnSpPr>
            <p:spPr>
              <a:xfrm rot="5400000" flipH="1" flipV="1">
                <a:off x="1074719" y="1130348"/>
                <a:ext cx="2406440" cy="223449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3395189" y="1042789"/>
                <a:ext cx="2599211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 rot="5400000" flipH="1" flipV="1">
                <a:off x="1670058" y="1519446"/>
                <a:ext cx="1923081" cy="187863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>
                <a:off x="3570916" y="1495634"/>
                <a:ext cx="2423484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スライド番号プレースホルダ 89"/>
          <p:cNvSpPr>
            <a:spLocks noGrp="1"/>
          </p:cNvSpPr>
          <p:nvPr>
            <p:ph type="sldNum" sz="quarter" idx="12"/>
          </p:nvPr>
        </p:nvSpPr>
        <p:spPr>
          <a:xfrm>
            <a:off x="7265989" y="6514704"/>
            <a:ext cx="1905000" cy="457200"/>
          </a:xfrm>
        </p:spPr>
        <p:txBody>
          <a:bodyPr/>
          <a:lstStyle/>
          <a:p>
            <a:pPr>
              <a:defRPr/>
            </a:pPr>
            <a:fld id="{FF325BA8-2DB0-2945-AC9B-CCBD6996E8F9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grpSp>
        <p:nvGrpSpPr>
          <p:cNvPr id="76" name="図形グループ 75"/>
          <p:cNvGrpSpPr/>
          <p:nvPr/>
        </p:nvGrpSpPr>
        <p:grpSpPr>
          <a:xfrm>
            <a:off x="5832475" y="5454590"/>
            <a:ext cx="3146425" cy="997010"/>
            <a:chOff x="5832475" y="5454590"/>
            <a:chExt cx="3146425" cy="997010"/>
          </a:xfrm>
        </p:grpSpPr>
        <p:sp>
          <p:nvSpPr>
            <p:cNvPr id="47" name="Text Box 23"/>
            <p:cNvSpPr txBox="1">
              <a:spLocks noChangeArrowheads="1"/>
            </p:cNvSpPr>
            <p:nvPr/>
          </p:nvSpPr>
          <p:spPr bwMode="auto">
            <a:xfrm>
              <a:off x="5832475" y="5810250"/>
              <a:ext cx="16097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>
                  <a:latin typeface="Helvetica" charset="0"/>
                </a:rPr>
                <a:t>100,000 cps</a:t>
              </a:r>
            </a:p>
            <a:p>
              <a:r>
                <a:rPr lang="en-US" altLang="ja-JP" sz="1600" b="1">
                  <a:latin typeface="Helvetica" charset="0"/>
                </a:rPr>
                <a:t>    @18kV</a:t>
              </a:r>
            </a:p>
          </p:txBody>
        </p:sp>
        <p:sp>
          <p:nvSpPr>
            <p:cNvPr id="51" name="Text Box 39"/>
            <p:cNvSpPr txBox="1">
              <a:spLocks noChangeArrowheads="1"/>
            </p:cNvSpPr>
            <p:nvPr/>
          </p:nvSpPr>
          <p:spPr bwMode="auto">
            <a:xfrm>
              <a:off x="7921625" y="5803900"/>
              <a:ext cx="1057275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 dirty="0">
                  <a:latin typeface="Helvetica" charset="0"/>
                </a:rPr>
                <a:t>0.1 cps </a:t>
              </a:r>
            </a:p>
            <a:p>
              <a:r>
                <a:rPr lang="en-US" altLang="ja-JP" sz="1600" b="1" dirty="0">
                  <a:latin typeface="Helvetica" charset="0"/>
                </a:rPr>
                <a:t>  @25kV</a:t>
              </a:r>
            </a:p>
          </p:txBody>
        </p:sp>
        <p:sp>
          <p:nvSpPr>
            <p:cNvPr id="54" name="Line 58"/>
            <p:cNvSpPr>
              <a:spLocks noChangeShapeType="1"/>
            </p:cNvSpPr>
            <p:nvPr/>
          </p:nvSpPr>
          <p:spPr bwMode="auto">
            <a:xfrm>
              <a:off x="7480302" y="6038850"/>
              <a:ext cx="412697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Text Box 31"/>
            <p:cNvSpPr txBox="1">
              <a:spLocks noChangeArrowheads="1"/>
            </p:cNvSpPr>
            <p:nvPr/>
          </p:nvSpPr>
          <p:spPr bwMode="auto">
            <a:xfrm>
              <a:off x="6229311" y="5454590"/>
              <a:ext cx="24456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 dirty="0" smtClean="0">
                  <a:solidFill>
                    <a:srgbClr val="FF0000"/>
                  </a:solidFill>
                </a:rPr>
                <a:t>Noise at </a:t>
              </a:r>
              <a:r>
                <a:rPr lang="en-US" altLang="ja-JP" sz="2000" b="1" dirty="0" err="1" smtClean="0">
                  <a:solidFill>
                    <a:srgbClr val="FF0000"/>
                  </a:solidFill>
                </a:rPr>
                <a:t>channeltron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>
          <a:xfrm>
            <a:off x="1517650" y="0"/>
            <a:ext cx="6330950" cy="431800"/>
          </a:xfrm>
        </p:spPr>
        <p:txBody>
          <a:bodyPr/>
          <a:lstStyle/>
          <a:p>
            <a:r>
              <a:rPr lang="en-US" altLang="ja-JP" sz="2800" b="1" dirty="0" smtClean="0">
                <a:solidFill>
                  <a:srgbClr val="000000"/>
                </a:solidFill>
                <a:latin typeface="Helvetica" charset="0"/>
                <a:ea typeface="ＭＳ ゴシック" charset="-128"/>
                <a:cs typeface="ＭＳ ゴシック" charset="-128"/>
              </a:rPr>
              <a:t>Test measurement with gold sample</a:t>
            </a:r>
            <a:endParaRPr lang="ja-JP" altLang="en-US" sz="2800" b="1" dirty="0" smtClean="0">
              <a:solidFill>
                <a:srgbClr val="000000"/>
              </a:solidFill>
              <a:latin typeface="Helvetica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55299" name="Line 4"/>
          <p:cNvSpPr>
            <a:spLocks noChangeShapeType="1"/>
          </p:cNvSpPr>
          <p:nvPr/>
        </p:nvSpPr>
        <p:spPr bwMode="auto">
          <a:xfrm>
            <a:off x="1358900" y="521354"/>
            <a:ext cx="6413500" cy="152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5301" name="図 17" descr="Graph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65" y="609600"/>
            <a:ext cx="459723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テキスト ボックス 18"/>
          <p:cNvSpPr txBox="1">
            <a:spLocks noChangeArrowheads="1"/>
          </p:cNvSpPr>
          <p:nvPr/>
        </p:nvSpPr>
        <p:spPr bwMode="auto">
          <a:xfrm>
            <a:off x="3136900" y="5376863"/>
            <a:ext cx="566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err="1"/>
              <a:t>ch</a:t>
            </a:r>
            <a:r>
              <a:rPr lang="en-US" altLang="ja-JP" sz="1600" dirty="0" smtClean="0"/>
              <a:t> A</a:t>
            </a:r>
            <a:endParaRPr lang="ja-JP" altLang="en-US" sz="1600" dirty="0"/>
          </a:p>
        </p:txBody>
      </p:sp>
      <p:sp>
        <p:nvSpPr>
          <p:cNvPr id="55303" name="テキスト ボックス 19"/>
          <p:cNvSpPr txBox="1">
            <a:spLocks noChangeArrowheads="1"/>
          </p:cNvSpPr>
          <p:nvPr/>
        </p:nvSpPr>
        <p:spPr bwMode="auto">
          <a:xfrm>
            <a:off x="3136900" y="4191000"/>
            <a:ext cx="5667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err="1"/>
              <a:t>ch</a:t>
            </a:r>
            <a:r>
              <a:rPr lang="en-US" altLang="ja-JP" sz="1600" dirty="0" smtClean="0"/>
              <a:t> B</a:t>
            </a:r>
            <a:endParaRPr lang="ja-JP" altLang="en-US" sz="1600" dirty="0"/>
          </a:p>
        </p:txBody>
      </p:sp>
      <p:sp>
        <p:nvSpPr>
          <p:cNvPr id="55304" name="テキスト ボックス 20"/>
          <p:cNvSpPr txBox="1">
            <a:spLocks noChangeArrowheads="1"/>
          </p:cNvSpPr>
          <p:nvPr/>
        </p:nvSpPr>
        <p:spPr bwMode="auto">
          <a:xfrm>
            <a:off x="3136900" y="3048000"/>
            <a:ext cx="5667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ch C</a:t>
            </a:r>
            <a:endParaRPr lang="ja-JP" altLang="en-US" sz="1600"/>
          </a:p>
        </p:txBody>
      </p:sp>
      <p:sp>
        <p:nvSpPr>
          <p:cNvPr id="55305" name="テキスト ボックス 21"/>
          <p:cNvSpPr txBox="1">
            <a:spLocks noChangeArrowheads="1"/>
          </p:cNvSpPr>
          <p:nvPr/>
        </p:nvSpPr>
        <p:spPr bwMode="auto">
          <a:xfrm>
            <a:off x="3136900" y="1828800"/>
            <a:ext cx="577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ch D</a:t>
            </a:r>
            <a:endParaRPr lang="ja-JP" altLang="en-US" sz="1600"/>
          </a:p>
        </p:txBody>
      </p:sp>
      <p:sp>
        <p:nvSpPr>
          <p:cNvPr id="29" name="正方形/長方形 28"/>
          <p:cNvSpPr/>
          <p:nvPr/>
        </p:nvSpPr>
        <p:spPr>
          <a:xfrm>
            <a:off x="3517900" y="800100"/>
            <a:ext cx="838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5307" name="テキスト ボックス 22"/>
          <p:cNvSpPr txBox="1">
            <a:spLocks noChangeArrowheads="1"/>
          </p:cNvSpPr>
          <p:nvPr/>
        </p:nvSpPr>
        <p:spPr bwMode="auto">
          <a:xfrm>
            <a:off x="3756025" y="665163"/>
            <a:ext cx="6762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000" b="1"/>
              <a:t>Au</a:t>
            </a:r>
            <a:endParaRPr lang="ja-JP" altLang="en-US" sz="3000" b="1"/>
          </a:p>
        </p:txBody>
      </p:sp>
      <p:sp>
        <p:nvSpPr>
          <p:cNvPr id="55308" name="テキスト ボックス 23"/>
          <p:cNvSpPr txBox="1">
            <a:spLocks noChangeArrowheads="1"/>
          </p:cNvSpPr>
          <p:nvPr/>
        </p:nvSpPr>
        <p:spPr bwMode="auto">
          <a:xfrm>
            <a:off x="3746500" y="1093788"/>
            <a:ext cx="7112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700"/>
              <a:t>He I</a:t>
            </a:r>
            <a:r>
              <a:rPr lang="en-US" altLang="ja-JP" sz="1700">
                <a:latin typeface="Symbol" charset="2"/>
                <a:ea typeface="Symbol" charset="2"/>
                <a:cs typeface="Symbol" charset="2"/>
              </a:rPr>
              <a:t>a</a:t>
            </a:r>
            <a:endParaRPr lang="ja-JP" altLang="en-US" sz="170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55309" name="テキスト ボックス 24"/>
          <p:cNvSpPr txBox="1">
            <a:spLocks noChangeArrowheads="1"/>
          </p:cNvSpPr>
          <p:nvPr/>
        </p:nvSpPr>
        <p:spPr bwMode="auto">
          <a:xfrm>
            <a:off x="3713163" y="1597025"/>
            <a:ext cx="795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T=300K</a:t>
            </a:r>
            <a:endParaRPr lang="ja-JP" altLang="en-US" sz="140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55310" name="テキスト ボックス 25"/>
          <p:cNvSpPr txBox="1">
            <a:spLocks noChangeArrowheads="1"/>
          </p:cNvSpPr>
          <p:nvPr/>
        </p:nvSpPr>
        <p:spPr bwMode="auto">
          <a:xfrm>
            <a:off x="3594100" y="1346200"/>
            <a:ext cx="908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Ep 10eV</a:t>
            </a:r>
            <a:endParaRPr lang="ja-JP" altLang="en-US" sz="160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rot="5400000" flipH="1" flipV="1">
            <a:off x="1110456" y="3512344"/>
            <a:ext cx="5424488" cy="1588"/>
          </a:xfrm>
          <a:prstGeom prst="line">
            <a:avLst/>
          </a:prstGeom>
          <a:ln w="85725" cap="flat" cmpd="sng" algn="ctr">
            <a:solidFill>
              <a:srgbClr val="FF0000">
                <a:alpha val="53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図形グループ 32"/>
          <p:cNvGrpSpPr/>
          <p:nvPr/>
        </p:nvGrpSpPr>
        <p:grpSpPr>
          <a:xfrm>
            <a:off x="4800600" y="571500"/>
            <a:ext cx="4322763" cy="6248400"/>
            <a:chOff x="4800600" y="571500"/>
            <a:chExt cx="4322763" cy="6248400"/>
          </a:xfrm>
        </p:grpSpPr>
        <p:pic>
          <p:nvPicPr>
            <p:cNvPr id="21" name="図 27" descr="Graph9_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571500"/>
              <a:ext cx="4322763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テキスト ボックス 18"/>
            <p:cNvSpPr txBox="1">
              <a:spLocks noChangeArrowheads="1"/>
            </p:cNvSpPr>
            <p:nvPr/>
          </p:nvSpPr>
          <p:spPr bwMode="auto">
            <a:xfrm>
              <a:off x="5486400" y="4805363"/>
              <a:ext cx="566738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/>
                <a:t>ch A</a:t>
              </a:r>
              <a:endParaRPr lang="ja-JP" altLang="en-US" sz="1600"/>
            </a:p>
          </p:txBody>
        </p:sp>
        <p:sp>
          <p:nvSpPr>
            <p:cNvPr id="23" name="テキスト ボックス 19"/>
            <p:cNvSpPr txBox="1">
              <a:spLocks noChangeArrowheads="1"/>
            </p:cNvSpPr>
            <p:nvPr/>
          </p:nvSpPr>
          <p:spPr bwMode="auto">
            <a:xfrm>
              <a:off x="5486400" y="3619500"/>
              <a:ext cx="5667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/>
                <a:t>ch B</a:t>
              </a:r>
              <a:endParaRPr lang="ja-JP" altLang="en-US" sz="1600"/>
            </a:p>
          </p:txBody>
        </p:sp>
        <p:sp>
          <p:nvSpPr>
            <p:cNvPr id="24" name="テキスト ボックス 20"/>
            <p:cNvSpPr txBox="1">
              <a:spLocks noChangeArrowheads="1"/>
            </p:cNvSpPr>
            <p:nvPr/>
          </p:nvSpPr>
          <p:spPr bwMode="auto">
            <a:xfrm>
              <a:off x="5486400" y="2476500"/>
              <a:ext cx="5667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/>
                <a:t>ch C</a:t>
              </a:r>
              <a:endParaRPr lang="ja-JP" altLang="en-US" sz="1600"/>
            </a:p>
          </p:txBody>
        </p:sp>
        <p:sp>
          <p:nvSpPr>
            <p:cNvPr id="25" name="テキスト ボックス 21"/>
            <p:cNvSpPr txBox="1">
              <a:spLocks noChangeArrowheads="1"/>
            </p:cNvSpPr>
            <p:nvPr/>
          </p:nvSpPr>
          <p:spPr bwMode="auto">
            <a:xfrm>
              <a:off x="5486400" y="1257300"/>
              <a:ext cx="5778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/>
                <a:t>ch D</a:t>
              </a:r>
              <a:endParaRPr lang="ja-JP" altLang="en-US" sz="1600"/>
            </a:p>
          </p:txBody>
        </p:sp>
        <p:sp>
          <p:nvSpPr>
            <p:cNvPr id="26" name="テキスト ボックス 22"/>
            <p:cNvSpPr txBox="1">
              <a:spLocks noChangeArrowheads="1"/>
            </p:cNvSpPr>
            <p:nvPr/>
          </p:nvSpPr>
          <p:spPr bwMode="auto">
            <a:xfrm>
              <a:off x="8010525" y="627063"/>
              <a:ext cx="676275" cy="55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3000" b="1"/>
                <a:t>Au</a:t>
              </a:r>
              <a:endParaRPr lang="ja-JP" altLang="en-US" sz="3000" b="1"/>
            </a:p>
          </p:txBody>
        </p:sp>
        <p:sp>
          <p:nvSpPr>
            <p:cNvPr id="27" name="テキスト ボックス 24"/>
            <p:cNvSpPr txBox="1">
              <a:spLocks noChangeArrowheads="1"/>
            </p:cNvSpPr>
            <p:nvPr/>
          </p:nvSpPr>
          <p:spPr bwMode="auto">
            <a:xfrm>
              <a:off x="8058150" y="1254125"/>
              <a:ext cx="7048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T=10K</a:t>
              </a:r>
              <a:endParaRPr lang="ja-JP" altLang="en-US" sz="140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30" name="テキスト ボックス 25"/>
            <p:cNvSpPr txBox="1">
              <a:spLocks noChangeArrowheads="1"/>
            </p:cNvSpPr>
            <p:nvPr/>
          </p:nvSpPr>
          <p:spPr bwMode="auto">
            <a:xfrm>
              <a:off x="7939088" y="1003300"/>
              <a:ext cx="8048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/>
                <a:t>Ep 1eV</a:t>
              </a:r>
              <a:endParaRPr lang="ja-JP" altLang="en-US" sz="160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467600" y="1485900"/>
              <a:ext cx="1274763" cy="323850"/>
            </a:xfrm>
            <a:prstGeom prst="rect">
              <a:avLst/>
            </a:prstGeom>
            <a:noFill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500" dirty="0" err="1"/>
                <a:t>Xe</a:t>
              </a:r>
              <a:r>
                <a:rPr lang="en-US" altLang="ja-JP" sz="1500" dirty="0"/>
                <a:t> I</a:t>
              </a:r>
              <a:r>
                <a:rPr lang="en-US" altLang="ja-JP" sz="1500" dirty="0">
                  <a:ea typeface="Symbol" charset="2"/>
                  <a:cs typeface="Symbol" charset="2"/>
                </a:rPr>
                <a:t> 8.437 </a:t>
              </a:r>
              <a:r>
                <a:rPr lang="en-US" altLang="ja-JP" sz="1500" dirty="0" err="1">
                  <a:ea typeface="Symbol" charset="2"/>
                  <a:cs typeface="Symbol" charset="2"/>
                </a:rPr>
                <a:t>eV</a:t>
              </a:r>
              <a:endParaRPr lang="ja-JP" altLang="en-US" sz="1500" dirty="0">
                <a:ea typeface="Symbol" charset="2"/>
                <a:cs typeface="Symbol" charset="2"/>
              </a:endParaRPr>
            </a:p>
          </p:txBody>
        </p:sp>
      </p:grpSp>
      <p:sp>
        <p:nvSpPr>
          <p:cNvPr id="34" name="スライド番号プレースホルダ 33"/>
          <p:cNvSpPr>
            <a:spLocks noGrp="1"/>
          </p:cNvSpPr>
          <p:nvPr>
            <p:ph type="sldNum" sz="quarter" idx="12"/>
          </p:nvPr>
        </p:nvSpPr>
        <p:spPr>
          <a:xfrm>
            <a:off x="7105650" y="64008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14</a:t>
            </a:fld>
            <a:endParaRPr lang="en-US" altLang="ja-JP" dirty="0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2235608" y="2476500"/>
            <a:ext cx="5209563" cy="1088946"/>
            <a:chOff x="2026058" y="3998139"/>
            <a:chExt cx="5209563" cy="1088946"/>
          </a:xfrm>
        </p:grpSpPr>
        <p:sp>
          <p:nvSpPr>
            <p:cNvPr id="36" name="角丸四角形 35"/>
            <p:cNvSpPr/>
            <p:nvPr/>
          </p:nvSpPr>
          <p:spPr>
            <a:xfrm>
              <a:off x="2026058" y="3998139"/>
              <a:ext cx="5079592" cy="1061998"/>
            </a:xfrm>
            <a:prstGeom prst="roundRect">
              <a:avLst/>
            </a:prstGeom>
            <a:solidFill>
              <a:srgbClr val="FFF9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7" name="図形グループ 36"/>
            <p:cNvGrpSpPr/>
            <p:nvPr/>
          </p:nvGrpSpPr>
          <p:grpSpPr>
            <a:xfrm>
              <a:off x="2086179" y="4017189"/>
              <a:ext cx="5149442" cy="1069896"/>
              <a:chOff x="2026058" y="5351463"/>
              <a:chExt cx="5149442" cy="1069896"/>
            </a:xfrm>
          </p:grpSpPr>
          <p:sp>
            <p:nvSpPr>
              <p:cNvPr id="32" name="テキスト ボックス 31"/>
              <p:cNvSpPr txBox="1"/>
              <p:nvPr/>
            </p:nvSpPr>
            <p:spPr>
              <a:xfrm>
                <a:off x="2026058" y="5351463"/>
                <a:ext cx="514944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000" b="1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Energy resolution @ Mott</a:t>
                </a:r>
                <a:endParaRPr kumimoji="1" lang="ja-JP" altLang="en-US" sz="3000" b="1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3953632" y="5867361"/>
                <a:ext cx="21003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000" b="1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= 8 </a:t>
                </a:r>
                <a:r>
                  <a:rPr lang="en-US" altLang="ja-JP" sz="3000" b="1" dirty="0" err="1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meV</a:t>
                </a:r>
                <a:endParaRPr kumimoji="1" lang="ja-JP" altLang="en-US" sz="3000" b="1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-241300" y="0"/>
            <a:ext cx="9715500" cy="622300"/>
          </a:xfrm>
        </p:spPr>
        <p:txBody>
          <a:bodyPr/>
          <a:lstStyle/>
          <a:p>
            <a:r>
              <a:rPr lang="en-US" altLang="ja-JP" sz="3200" b="1" dirty="0" smtClean="0">
                <a:latin typeface="Helvetica"/>
                <a:cs typeface="Helvetica"/>
              </a:rPr>
              <a:t>Peculiar surface states of group-V semimetals</a:t>
            </a:r>
            <a:endParaRPr lang="en-US" altLang="ja-JP" sz="3200" b="1" dirty="0">
              <a:latin typeface="Helvetica"/>
              <a:cs typeface="Helvetica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66675" y="5984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角丸四角形 43"/>
          <p:cNvSpPr/>
          <p:nvPr/>
        </p:nvSpPr>
        <p:spPr>
          <a:xfrm>
            <a:off x="2709319" y="1974420"/>
            <a:ext cx="6196456" cy="4305405"/>
          </a:xfrm>
          <a:prstGeom prst="round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8580" y="2086947"/>
            <a:ext cx="30187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b="1" dirty="0" smtClean="0">
                <a:solidFill>
                  <a:srgbClr val="008000"/>
                </a:solidFill>
                <a:latin typeface="Helvetica"/>
                <a:cs typeface="Helvetica"/>
              </a:rPr>
              <a:t>Surface </a:t>
            </a:r>
            <a:r>
              <a:rPr lang="en-US" altLang="ja-JP" sz="2100" b="1" dirty="0" err="1" smtClean="0">
                <a:solidFill>
                  <a:srgbClr val="008000"/>
                </a:solidFill>
                <a:latin typeface="Helvetica"/>
                <a:cs typeface="Helvetica"/>
              </a:rPr>
              <a:t>Rashba</a:t>
            </a:r>
            <a:r>
              <a:rPr lang="en-US" altLang="ja-JP" sz="2100" b="1" dirty="0" smtClean="0">
                <a:solidFill>
                  <a:srgbClr val="008000"/>
                </a:solidFill>
                <a:latin typeface="Helvetica"/>
                <a:cs typeface="Helvetica"/>
              </a:rPr>
              <a:t> effect</a:t>
            </a:r>
            <a:endParaRPr kumimoji="1" lang="ja-JP" altLang="en-US" sz="21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5289277" y="2502445"/>
            <a:ext cx="3505303" cy="3102884"/>
            <a:chOff x="5494763" y="1262100"/>
            <a:chExt cx="3505303" cy="3102884"/>
          </a:xfrm>
        </p:grpSpPr>
        <p:pic>
          <p:nvPicPr>
            <p:cNvPr id="14" name="図 13" descr="Bical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4763" y="1262100"/>
              <a:ext cx="3505303" cy="3102884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6143454" y="2856467"/>
              <a:ext cx="733256" cy="242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with S.O.</a:t>
              </a:r>
              <a:endParaRPr kumimoji="1" lang="ja-JP" altLang="en-US" sz="10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143454" y="1636053"/>
              <a:ext cx="733256" cy="393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b="1" dirty="0" smtClean="0">
                  <a:latin typeface="Helvetica"/>
                  <a:cs typeface="Helvetica"/>
                </a:rPr>
                <a:t>without S.O.</a:t>
              </a:r>
              <a:endParaRPr kumimoji="1" lang="ja-JP" altLang="en-US" sz="1000" b="1" dirty="0">
                <a:latin typeface="Helvetica"/>
                <a:cs typeface="Helvetica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6876710" y="2856468"/>
              <a:ext cx="643958" cy="113434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16200000" flipH="1">
              <a:off x="6557033" y="3241012"/>
              <a:ext cx="554109" cy="269364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6544163" y="1903994"/>
              <a:ext cx="815639" cy="391389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6544163" y="1903994"/>
              <a:ext cx="665096" cy="582919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4730474" y="5696896"/>
            <a:ext cx="2362199" cy="4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Helvetica"/>
                <a:cs typeface="Helvetica"/>
              </a:rPr>
              <a:t>Yu. M. 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Koroteev</a:t>
            </a:r>
            <a:r>
              <a:rPr kumimoji="1" lang="en-US" altLang="ja-JP" sz="1200" dirty="0" smtClean="0">
                <a:latin typeface="Helvetica"/>
                <a:cs typeface="Helvetica"/>
              </a:rPr>
              <a:t> </a:t>
            </a:r>
            <a:r>
              <a:rPr kumimoji="1" lang="en-US" altLang="ja-JP" sz="1200" i="1" dirty="0" smtClean="0">
                <a:latin typeface="Helvetica"/>
                <a:cs typeface="Helvetica"/>
              </a:rPr>
              <a:t>et al</a:t>
            </a:r>
            <a:r>
              <a:rPr kumimoji="1" lang="en-US" altLang="ja-JP" sz="1200" dirty="0" smtClean="0">
                <a:latin typeface="Helvetica"/>
                <a:cs typeface="Helvetica"/>
              </a:rPr>
              <a:t>.</a:t>
            </a:r>
            <a:r>
              <a:rPr lang="en-US" altLang="ja-JP" sz="1200" dirty="0" smtClean="0">
                <a:latin typeface="Helvetica"/>
                <a:cs typeface="Helvetica"/>
              </a:rPr>
              <a:t>, </a:t>
            </a:r>
          </a:p>
          <a:p>
            <a:r>
              <a:rPr lang="en-US" altLang="ja-JP" sz="1200" dirty="0" smtClean="0">
                <a:latin typeface="Helvetica"/>
                <a:cs typeface="Helvetica"/>
              </a:rPr>
              <a:t>PRL </a:t>
            </a:r>
            <a:r>
              <a:rPr lang="en-US" altLang="ja-JP" sz="1200" b="1" dirty="0" smtClean="0">
                <a:latin typeface="Helvetica"/>
                <a:cs typeface="Helvetica"/>
              </a:rPr>
              <a:t>93 </a:t>
            </a:r>
            <a:r>
              <a:rPr lang="en-US" altLang="ja-JP" sz="1200" dirty="0" smtClean="0">
                <a:latin typeface="Helvetica"/>
                <a:cs typeface="Helvetica"/>
              </a:rPr>
              <a:t>(2004) 046403.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709319" y="1038424"/>
            <a:ext cx="250567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700" b="1" dirty="0" smtClean="0">
                <a:latin typeface="Helvetica"/>
                <a:cs typeface="Helvetica"/>
              </a:rPr>
              <a:t>semimetal</a:t>
            </a:r>
            <a:endParaRPr kumimoji="1" lang="ja-JP" altLang="en-US" sz="3700" b="1" dirty="0">
              <a:latin typeface="Helvetica"/>
              <a:cs typeface="Helvetica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238773" y="765319"/>
            <a:ext cx="1187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Surface</a:t>
            </a:r>
            <a:endParaRPr kumimoji="1" lang="ja-JP" altLang="en-US" sz="20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536748" y="996089"/>
            <a:ext cx="358185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7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peculiar metal</a:t>
            </a:r>
            <a:endParaRPr kumimoji="1" lang="ja-JP" altLang="en-US" sz="37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72154" y="934534"/>
            <a:ext cx="167447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100" b="1" dirty="0" smtClean="0">
                <a:latin typeface="Helvetica"/>
                <a:cs typeface="Helvetica"/>
              </a:rPr>
              <a:t>Bi, </a:t>
            </a:r>
            <a:r>
              <a:rPr lang="en-US" altLang="ja-JP" sz="4100" b="1" dirty="0" err="1" smtClean="0">
                <a:latin typeface="Helvetica"/>
                <a:cs typeface="Helvetica"/>
              </a:rPr>
              <a:t>Sb</a:t>
            </a:r>
            <a:endParaRPr kumimoji="1" lang="ja-JP" altLang="en-US" sz="4100" b="1" dirty="0">
              <a:latin typeface="Helvetica"/>
              <a:cs typeface="Helvetica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564101" y="796034"/>
            <a:ext cx="773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 smtClean="0">
                <a:latin typeface="Helvetica"/>
                <a:cs typeface="Helvetica"/>
              </a:rPr>
              <a:t>bulk</a:t>
            </a:r>
            <a:endParaRPr kumimoji="1" lang="ja-JP" altLang="en-US" sz="2000" b="1" i="1" dirty="0">
              <a:latin typeface="Helvetica"/>
              <a:cs typeface="Helvetica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154316" y="6419525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15</a:t>
            </a:fld>
            <a:endParaRPr lang="en-US" altLang="ja-JP" dirty="0"/>
          </a:p>
        </p:txBody>
      </p:sp>
      <p:grpSp>
        <p:nvGrpSpPr>
          <p:cNvPr id="28" name="図形グループ 19"/>
          <p:cNvGrpSpPr/>
          <p:nvPr/>
        </p:nvGrpSpPr>
        <p:grpSpPr>
          <a:xfrm>
            <a:off x="65955" y="2058563"/>
            <a:ext cx="2384424" cy="3392440"/>
            <a:chOff x="66676" y="1509760"/>
            <a:chExt cx="2384424" cy="3392440"/>
          </a:xfrm>
        </p:grpSpPr>
        <p:sp>
          <p:nvSpPr>
            <p:cNvPr id="29" name="角丸四角形 28"/>
            <p:cNvSpPr/>
            <p:nvPr/>
          </p:nvSpPr>
          <p:spPr>
            <a:xfrm>
              <a:off x="92076" y="1509760"/>
              <a:ext cx="2359024" cy="3392440"/>
            </a:xfrm>
            <a:prstGeom prst="roundRect">
              <a:avLst>
                <a:gd name="adj" fmla="val 9452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15"/>
            <p:cNvSpPr txBox="1">
              <a:spLocks noChangeArrowheads="1"/>
            </p:cNvSpPr>
            <p:nvPr/>
          </p:nvSpPr>
          <p:spPr bwMode="auto">
            <a:xfrm>
              <a:off x="66676" y="1535160"/>
              <a:ext cx="235902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latin typeface="Helvetica" charset="0"/>
                  <a:ea typeface="Helvetica" charset="0"/>
                  <a:cs typeface="Helvetica" charset="0"/>
                </a:rPr>
                <a:t>Crystal structure of Bi</a:t>
              </a:r>
              <a:endParaRPr lang="ja-JP" altLang="en-US" sz="1600" b="1" dirty="0" smtClean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31" name="図 30" descr="結晶構造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574" y="1861014"/>
              <a:ext cx="2270125" cy="2929915"/>
            </a:xfrm>
            <a:prstGeom prst="rect">
              <a:avLst/>
            </a:prstGeom>
          </p:spPr>
        </p:pic>
      </p:grpSp>
      <p:pic>
        <p:nvPicPr>
          <p:cNvPr id="32" name="図 31" descr="Hofm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609" y="2578645"/>
            <a:ext cx="2449068" cy="2997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8178800" y="6464300"/>
            <a:ext cx="927100" cy="457200"/>
          </a:xfrm>
        </p:spPr>
        <p:txBody>
          <a:bodyPr/>
          <a:lstStyle/>
          <a:p>
            <a:fld id="{017CB747-398B-4B38-A5C0-C7043E79788B}" type="slidenum">
              <a:rPr lang="en-US" altLang="ja-JP" smtClean="0">
                <a:solidFill>
                  <a:srgbClr val="000000"/>
                </a:solidFill>
              </a:rPr>
              <a:pPr/>
              <a:t>16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4500" y="-63500"/>
            <a:ext cx="820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charset="0"/>
                <a:ea typeface="+mj-ea"/>
                <a:cs typeface="+mj-cs"/>
              </a:rPr>
              <a:t>Previous spin-resolved ARPES studies</a:t>
            </a:r>
            <a:endParaRPr kumimoji="1" lang="en-US" altLang="ja-JP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44500" y="469900"/>
            <a:ext cx="8204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400">
              <a:solidFill>
                <a:srgbClr val="000000"/>
              </a:solidFill>
            </a:endParaRPr>
          </a:p>
        </p:txBody>
      </p:sp>
      <p:sp>
        <p:nvSpPr>
          <p:cNvPr id="56" name="テキスト ボックス 13"/>
          <p:cNvSpPr txBox="1">
            <a:spLocks noChangeArrowheads="1"/>
          </p:cNvSpPr>
          <p:nvPr/>
        </p:nvSpPr>
        <p:spPr bwMode="auto">
          <a:xfrm>
            <a:off x="509166" y="533400"/>
            <a:ext cx="194540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600" b="1" dirty="0" smtClean="0">
                <a:latin typeface="Helvetica" charset="0"/>
                <a:cs typeface="Helvetica" charset="0"/>
              </a:rPr>
              <a:t>Bi(111) film</a:t>
            </a:r>
            <a:endParaRPr lang="ja-JP" altLang="en-US" sz="2600" b="1" dirty="0">
              <a:latin typeface="Helvetica" charset="0"/>
              <a:cs typeface="Helvetica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57200" y="1004723"/>
            <a:ext cx="374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 H. </a:t>
            </a:r>
            <a:r>
              <a:rPr lang="en-US" altLang="ja-JP" sz="1400" dirty="0" err="1" smtClean="0">
                <a:latin typeface="Helvetica"/>
                <a:cs typeface="Helvetica"/>
              </a:rPr>
              <a:t>Hirahara</a:t>
            </a:r>
            <a:r>
              <a:rPr lang="en-US" altLang="ja-JP" sz="1400" dirty="0" smtClean="0">
                <a:latin typeface="Helvetica"/>
                <a:cs typeface="Helvetica"/>
              </a:rPr>
              <a:t> et al., PRB </a:t>
            </a:r>
            <a:r>
              <a:rPr lang="en-US" altLang="ja-JP" sz="1400" b="1" dirty="0" smtClean="0">
                <a:latin typeface="Helvetica"/>
                <a:cs typeface="Helvetica"/>
              </a:rPr>
              <a:t>76 </a:t>
            </a:r>
            <a:r>
              <a:rPr lang="en-US" altLang="ja-JP" sz="1400" dirty="0" smtClean="0">
                <a:latin typeface="Helvetica"/>
                <a:cs typeface="Helvetica"/>
              </a:rPr>
              <a:t>(2007) 153305.</a:t>
            </a:r>
            <a:endParaRPr kumimoji="1" lang="ja-JP" altLang="en-US" sz="1400" baseline="-25000" dirty="0">
              <a:latin typeface="Helvetica"/>
              <a:cs typeface="Helvetica"/>
            </a:endParaRPr>
          </a:p>
        </p:txBody>
      </p:sp>
      <p:pic>
        <p:nvPicPr>
          <p:cNvPr id="22" name="図 21" descr="Rashba2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66" y="1337900"/>
            <a:ext cx="2183234" cy="211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図 25" descr="fig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30" y="637171"/>
            <a:ext cx="4534970" cy="3033129"/>
          </a:xfrm>
          <a:prstGeom prst="rect">
            <a:avLst/>
          </a:prstGeom>
        </p:spPr>
      </p:pic>
      <p:pic>
        <p:nvPicPr>
          <p:cNvPr id="27" name="図 26" descr="fig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358" y="3708400"/>
            <a:ext cx="3761342" cy="3136900"/>
          </a:xfrm>
          <a:prstGeom prst="rect">
            <a:avLst/>
          </a:prstGeom>
        </p:spPr>
      </p:pic>
      <p:pic>
        <p:nvPicPr>
          <p:cNvPr id="28" name="図 27" descr="Fig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64" y="3721100"/>
            <a:ext cx="4081807" cy="3029466"/>
          </a:xfrm>
          <a:prstGeom prst="rect">
            <a:avLst/>
          </a:prstGeom>
        </p:spPr>
      </p:pic>
      <p:grpSp>
        <p:nvGrpSpPr>
          <p:cNvPr id="36" name="図形グループ 35"/>
          <p:cNvGrpSpPr/>
          <p:nvPr/>
        </p:nvGrpSpPr>
        <p:grpSpPr>
          <a:xfrm>
            <a:off x="5359400" y="1166450"/>
            <a:ext cx="1028700" cy="2694350"/>
            <a:chOff x="5359400" y="1166450"/>
            <a:chExt cx="1028700" cy="2694350"/>
          </a:xfrm>
        </p:grpSpPr>
        <p:sp>
          <p:nvSpPr>
            <p:cNvPr id="29" name="円/楕円 28"/>
            <p:cNvSpPr/>
            <p:nvPr/>
          </p:nvSpPr>
          <p:spPr>
            <a:xfrm>
              <a:off x="5359400" y="1166450"/>
              <a:ext cx="393700" cy="393700"/>
            </a:xfrm>
            <a:prstGeom prst="ellipse">
              <a:avLst/>
            </a:prstGeom>
            <a:noFill/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矢印コネクタ 31"/>
            <p:cNvCxnSpPr>
              <a:stCxn id="29" idx="4"/>
            </p:cNvCxnSpPr>
            <p:nvPr/>
          </p:nvCxnSpPr>
          <p:spPr>
            <a:xfrm rot="16200000" flipH="1">
              <a:off x="4821850" y="2294550"/>
              <a:ext cx="2300650" cy="83185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/>
          <p:cNvGrpSpPr/>
          <p:nvPr/>
        </p:nvGrpSpPr>
        <p:grpSpPr>
          <a:xfrm>
            <a:off x="2755900" y="1166450"/>
            <a:ext cx="2425700" cy="2694350"/>
            <a:chOff x="2755900" y="1166450"/>
            <a:chExt cx="2425700" cy="2694350"/>
          </a:xfrm>
        </p:grpSpPr>
        <p:sp>
          <p:nvSpPr>
            <p:cNvPr id="30" name="円/楕円 29"/>
            <p:cNvSpPr/>
            <p:nvPr/>
          </p:nvSpPr>
          <p:spPr>
            <a:xfrm>
              <a:off x="4787900" y="1166450"/>
              <a:ext cx="393700" cy="393700"/>
            </a:xfrm>
            <a:prstGeom prst="ellipse">
              <a:avLst/>
            </a:prstGeom>
            <a:noFill/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矢印コネクタ 38"/>
            <p:cNvCxnSpPr>
              <a:stCxn id="30" idx="3"/>
            </p:cNvCxnSpPr>
            <p:nvPr/>
          </p:nvCxnSpPr>
          <p:spPr>
            <a:xfrm rot="5400000">
              <a:off x="2621575" y="1636819"/>
              <a:ext cx="2358306" cy="208965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7800" y="0"/>
            <a:ext cx="8847667" cy="603000"/>
          </a:xfrm>
        </p:spPr>
        <p:txBody>
          <a:bodyPr>
            <a:noAutofit/>
          </a:bodyPr>
          <a:lstStyle/>
          <a:p>
            <a:r>
              <a:rPr lang="en-US" altLang="ja-JP" sz="3000" b="1" i="1" dirty="0" smtClean="0">
                <a:latin typeface="Helvetica"/>
                <a:cs typeface="Helvetica"/>
              </a:rPr>
              <a:t>In-situ </a:t>
            </a:r>
            <a:r>
              <a:rPr lang="en-US" altLang="ja-JP" sz="3000" b="1" dirty="0" smtClean="0">
                <a:latin typeface="Helvetica"/>
                <a:cs typeface="Helvetica"/>
              </a:rPr>
              <a:t>preparation of Bi thin film on Si(111)</a:t>
            </a:r>
            <a:endParaRPr lang="ja-JP" altLang="en-US" sz="3000" b="1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7844" r="5016" b="827"/>
          <a:stretch>
            <a:fillRect/>
          </a:stretch>
        </p:blipFill>
        <p:spPr bwMode="auto">
          <a:xfrm>
            <a:off x="1071845" y="821076"/>
            <a:ext cx="2768600" cy="2784782"/>
          </a:xfrm>
          <a:prstGeom prst="rect">
            <a:avLst/>
          </a:prstGeom>
          <a:noFill/>
          <a:ln w="508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7" name="Text Box 1037"/>
          <p:cNvSpPr txBox="1">
            <a:spLocks noChangeArrowheads="1"/>
          </p:cNvSpPr>
          <p:nvPr/>
        </p:nvSpPr>
        <p:spPr bwMode="auto">
          <a:xfrm>
            <a:off x="1195133" y="790498"/>
            <a:ext cx="1386956" cy="369332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latin typeface="Helvetica" pitchFamily="-112" charset="0"/>
              </a:rPr>
              <a:t>Si</a:t>
            </a:r>
            <a:r>
              <a:rPr lang="en-US" altLang="ja-JP" dirty="0" smtClean="0">
                <a:solidFill>
                  <a:prstClr val="white"/>
                </a:solidFill>
              </a:rPr>
              <a:t>(111) 7×7</a:t>
            </a: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>
            <a:off x="75142" y="556153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図 17" descr="高分解能低エネルギーEnglis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609" y="3931528"/>
            <a:ext cx="3913392" cy="27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図形グループ 30"/>
          <p:cNvGrpSpPr/>
          <p:nvPr/>
        </p:nvGrpSpPr>
        <p:grpSpPr>
          <a:xfrm>
            <a:off x="4572000" y="1159830"/>
            <a:ext cx="4453465" cy="4227528"/>
            <a:chOff x="4445001" y="1278274"/>
            <a:chExt cx="3639221" cy="3454593"/>
          </a:xfrm>
        </p:grpSpPr>
        <p:pic>
          <p:nvPicPr>
            <p:cNvPr id="5" name="Picture 4"/>
            <p:cNvPicPr>
              <a:picLocks noChangeArrowheads="1"/>
            </p:cNvPicPr>
            <p:nvPr/>
          </p:nvPicPr>
          <p:blipFill>
            <a:blip r:embed="rId5"/>
            <a:srcRect l="8282" b="1038"/>
            <a:stretch>
              <a:fillRect/>
            </a:stretch>
          </p:blipFill>
          <p:spPr bwMode="auto">
            <a:xfrm>
              <a:off x="4445001" y="1278274"/>
              <a:ext cx="3639221" cy="3454593"/>
            </a:xfrm>
            <a:prstGeom prst="rect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pic>
        <p:sp>
          <p:nvSpPr>
            <p:cNvPr id="9" name="Text Box 1037"/>
            <p:cNvSpPr txBox="1">
              <a:spLocks noChangeArrowheads="1"/>
            </p:cNvSpPr>
            <p:nvPr/>
          </p:nvSpPr>
          <p:spPr bwMode="auto">
            <a:xfrm>
              <a:off x="4445001" y="1278274"/>
              <a:ext cx="1386956" cy="3018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smtClean="0">
                  <a:solidFill>
                    <a:prstClr val="white"/>
                  </a:solidFill>
                  <a:latin typeface="Helvetica" pitchFamily="-112" charset="0"/>
                </a:rPr>
                <a:t>Bi</a:t>
              </a:r>
              <a:r>
                <a:rPr lang="en-US" altLang="ja-JP" dirty="0" smtClean="0">
                  <a:solidFill>
                    <a:prstClr val="white"/>
                  </a:solidFill>
                </a:rPr>
                <a:t>(111) 1×1</a:t>
              </a:r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Text Box 1037"/>
            <p:cNvSpPr txBox="1">
              <a:spLocks noChangeArrowheads="1"/>
            </p:cNvSpPr>
            <p:nvPr/>
          </p:nvSpPr>
          <p:spPr bwMode="auto">
            <a:xfrm>
              <a:off x="7121408" y="1278274"/>
              <a:ext cx="856074" cy="3018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 i="1" dirty="0" smtClean="0">
                  <a:solidFill>
                    <a:prstClr val="white"/>
                  </a:solidFill>
                  <a:latin typeface="Helvetica" pitchFamily="-112" charset="0"/>
                </a:rPr>
                <a:t>LEED</a:t>
              </a:r>
              <a:endParaRPr lang="ja-JP" altLang="en-US" b="1" i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2" name="四角形吹き出し 31"/>
          <p:cNvSpPr/>
          <p:nvPr/>
        </p:nvSpPr>
        <p:spPr>
          <a:xfrm>
            <a:off x="582411" y="3588924"/>
            <a:ext cx="1669683" cy="1702151"/>
          </a:xfrm>
          <a:prstGeom prst="wedgeRectCallout">
            <a:avLst>
              <a:gd name="adj1" fmla="val 48994"/>
              <a:gd name="adj2" fmla="val 93837"/>
            </a:avLst>
          </a:prstGeom>
          <a:solidFill>
            <a:srgbClr val="FF66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図形グループ 39"/>
          <p:cNvGrpSpPr/>
          <p:nvPr/>
        </p:nvGrpSpPr>
        <p:grpSpPr>
          <a:xfrm>
            <a:off x="649266" y="3649069"/>
            <a:ext cx="1552026" cy="1572182"/>
            <a:chOff x="3307177" y="2164177"/>
            <a:chExt cx="2808000" cy="2808000"/>
          </a:xfrm>
        </p:grpSpPr>
        <p:pic>
          <p:nvPicPr>
            <p:cNvPr id="21" name="図 20" descr="加熱写真 vor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77" y="2164177"/>
              <a:ext cx="2808000" cy="2808000"/>
            </a:xfrm>
            <a:prstGeom prst="rect">
              <a:avLst/>
            </a:prstGeom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2" name="Line 1036"/>
            <p:cNvSpPr>
              <a:spLocks noChangeShapeType="1"/>
            </p:cNvSpPr>
            <p:nvPr/>
          </p:nvSpPr>
          <p:spPr bwMode="auto">
            <a:xfrm flipH="1">
              <a:off x="4071725" y="3674018"/>
              <a:ext cx="496336" cy="666205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Text Box 1037"/>
            <p:cNvSpPr txBox="1">
              <a:spLocks noChangeArrowheads="1"/>
            </p:cNvSpPr>
            <p:nvPr/>
          </p:nvSpPr>
          <p:spPr bwMode="auto">
            <a:xfrm>
              <a:off x="3307177" y="4340223"/>
              <a:ext cx="2238955" cy="5497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400" b="1" i="1" dirty="0" smtClean="0">
                  <a:solidFill>
                    <a:schemeClr val="bg1"/>
                  </a:solidFill>
                  <a:latin typeface="Helvetica" pitchFamily="-112" charset="0"/>
                </a:rPr>
                <a:t>substrate</a:t>
              </a:r>
              <a:endParaRPr kumimoji="1" lang="ja-JP" altLang="en-US" sz="14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1037"/>
          <p:cNvSpPr txBox="1">
            <a:spLocks noChangeArrowheads="1"/>
          </p:cNvSpPr>
          <p:nvPr/>
        </p:nvSpPr>
        <p:spPr bwMode="auto">
          <a:xfrm>
            <a:off x="531608" y="3623751"/>
            <a:ext cx="1720486" cy="307777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 b="1" i="1" dirty="0" smtClean="0">
                <a:solidFill>
                  <a:schemeClr val="bg1"/>
                </a:solidFill>
                <a:latin typeface="Helvetica" pitchFamily="-112" charset="0"/>
              </a:rPr>
              <a:t>Flash annealing</a:t>
            </a:r>
            <a:endParaRPr kumimoji="1" lang="ja-JP" altLang="en-US" sz="1400" b="1" i="1" dirty="0">
              <a:solidFill>
                <a:schemeClr val="bg1"/>
              </a:solidFill>
            </a:endParaRPr>
          </a:p>
        </p:txBody>
      </p:sp>
      <p:sp>
        <p:nvSpPr>
          <p:cNvPr id="18" name="Text Box 1037"/>
          <p:cNvSpPr txBox="1">
            <a:spLocks noChangeArrowheads="1"/>
          </p:cNvSpPr>
          <p:nvPr/>
        </p:nvSpPr>
        <p:spPr bwMode="auto">
          <a:xfrm>
            <a:off x="4833858" y="5609216"/>
            <a:ext cx="3916442" cy="738664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100" b="1" dirty="0" smtClean="0">
                <a:latin typeface="Helvetica" pitchFamily="-112" charset="0"/>
              </a:rPr>
              <a:t>Bi thin film (80ML) </a:t>
            </a:r>
            <a:r>
              <a:rPr lang="en-US" altLang="ja-JP" sz="2100" b="1" dirty="0" err="1" smtClean="0">
                <a:latin typeface="Helvetica" pitchFamily="-112" charset="0"/>
              </a:rPr>
              <a:t>epitaxially</a:t>
            </a:r>
            <a:r>
              <a:rPr lang="en-US" altLang="ja-JP" sz="2100" b="1" dirty="0" smtClean="0">
                <a:latin typeface="Helvetica" pitchFamily="-112" charset="0"/>
              </a:rPr>
              <a:t> grown on Si(111) surface</a:t>
            </a:r>
            <a:endParaRPr lang="ja-JP" altLang="en-US" sz="2100" b="1" dirty="0"/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2"/>
          </p:nvPr>
        </p:nvSpPr>
        <p:spPr>
          <a:xfrm>
            <a:off x="7120467" y="6477000"/>
            <a:ext cx="1905000" cy="457200"/>
          </a:xfrm>
        </p:spPr>
        <p:txBody>
          <a:bodyPr/>
          <a:lstStyle/>
          <a:p>
            <a:fld id="{0BE46DED-5FEE-F742-916D-32E63C024E2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5266748" y="449263"/>
            <a:ext cx="3559752" cy="6370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>
            <a:off x="1498600" y="412221"/>
            <a:ext cx="6064009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タイトル 1"/>
          <p:cNvSpPr txBox="1">
            <a:spLocks/>
          </p:cNvSpPr>
          <p:nvPr/>
        </p:nvSpPr>
        <p:spPr bwMode="auto">
          <a:xfrm>
            <a:off x="-69850" y="-115888"/>
            <a:ext cx="9269413" cy="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5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ARPES spectra of Bi(111) surface</a:t>
            </a:r>
            <a:endParaRPr lang="ja-JP" altLang="en-US" sz="25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9" name="図 8" descr="ARPES ra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42" y="487363"/>
            <a:ext cx="4698780" cy="6370637"/>
          </a:xfrm>
          <a:prstGeom prst="rect">
            <a:avLst/>
          </a:prstGeom>
        </p:spPr>
      </p:pic>
      <p:pic>
        <p:nvPicPr>
          <p:cNvPr id="10" name="図 9" descr="ブリルアンゾーン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2242" y="2026542"/>
            <a:ext cx="1967198" cy="244633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7462730" y="2020748"/>
            <a:ext cx="77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s</a:t>
            </a:r>
            <a:r>
              <a:rPr kumimoji="1" lang="en-US" altLang="ja-JP" sz="1400" dirty="0" smtClean="0">
                <a:latin typeface="Helvetica"/>
                <a:cs typeface="Helvetica"/>
              </a:rPr>
              <a:t>urface </a:t>
            </a:r>
          </a:p>
          <a:p>
            <a:r>
              <a:rPr kumimoji="1" lang="en-US" altLang="ja-JP" sz="1400" dirty="0" smtClean="0">
                <a:latin typeface="Helvetica"/>
                <a:cs typeface="Helvetica"/>
              </a:rPr>
              <a:t>BZ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76909" y="3877468"/>
            <a:ext cx="793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bulk </a:t>
            </a:r>
            <a:r>
              <a:rPr kumimoji="1" lang="en-US" altLang="ja-JP" sz="1400" dirty="0" smtClean="0">
                <a:latin typeface="Helvetica"/>
                <a:cs typeface="Helvetica"/>
              </a:rPr>
              <a:t>BZ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05807" y="1821854"/>
            <a:ext cx="577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(111)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4806909" y="569912"/>
            <a:ext cx="1483191" cy="78048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84629" y="803374"/>
            <a:ext cx="1442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latin typeface="Helvetica"/>
                <a:cs typeface="Helvetica"/>
              </a:rPr>
              <a:t>Xe</a:t>
            </a:r>
            <a:r>
              <a:rPr lang="en-US" altLang="ja-JP" sz="1400" dirty="0" smtClean="0">
                <a:latin typeface="Helvetica"/>
                <a:cs typeface="Helvetica"/>
              </a:rPr>
              <a:t> I  (</a:t>
            </a:r>
            <a:r>
              <a:rPr kumimoji="1" lang="en-US" altLang="ja-JP" sz="1400" dirty="0" smtClean="0">
                <a:latin typeface="Helvetica"/>
                <a:cs typeface="Helvetica"/>
              </a:rPr>
              <a:t>8.436 </a:t>
            </a:r>
            <a:r>
              <a:rPr kumimoji="1" lang="en-US" altLang="ja-JP" sz="1400" dirty="0" err="1" smtClean="0">
                <a:latin typeface="Helvetica"/>
                <a:cs typeface="Helvetica"/>
              </a:rPr>
              <a:t>eV</a:t>
            </a:r>
            <a:r>
              <a:rPr kumimoji="1" lang="en-US" altLang="ja-JP" sz="1400" dirty="0" smtClean="0">
                <a:latin typeface="Helvetica"/>
                <a:cs typeface="Helvetica"/>
              </a:rPr>
              <a:t>)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02835" y="1013023"/>
            <a:ext cx="86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latin typeface="Helvetica"/>
                <a:cs typeface="Helvetica"/>
              </a:rPr>
              <a:t>T </a:t>
            </a:r>
            <a:r>
              <a:rPr lang="en-US" altLang="ja-JP" sz="1400" dirty="0" smtClean="0">
                <a:latin typeface="Helvetica"/>
                <a:cs typeface="Helvetica"/>
              </a:rPr>
              <a:t>= 30 K</a:t>
            </a:r>
            <a:endParaRPr kumimoji="1" lang="en-US" altLang="ja-JP" sz="1400" dirty="0" smtClean="0">
              <a:latin typeface="Helvetica"/>
              <a:cs typeface="Helvetic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98443" y="560586"/>
            <a:ext cx="111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latin typeface="Helvetica"/>
                <a:cs typeface="Helvetica"/>
              </a:rPr>
              <a:t>Experiment</a:t>
            </a:r>
            <a:endParaRPr kumimoji="1" lang="en-US" altLang="ja-JP" sz="1400" dirty="0" smtClean="0">
              <a:latin typeface="Helvetica"/>
              <a:cs typeface="Helvetica"/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>
          <a:xfrm>
            <a:off x="7294563" y="64770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18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6675" y="4206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タイトル 1"/>
          <p:cNvSpPr txBox="1">
            <a:spLocks/>
          </p:cNvSpPr>
          <p:nvPr/>
        </p:nvSpPr>
        <p:spPr bwMode="auto">
          <a:xfrm>
            <a:off x="-69850" y="-115888"/>
            <a:ext cx="9269413" cy="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5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Band structure of Bi(111) surface</a:t>
            </a:r>
            <a:endParaRPr lang="ja-JP" altLang="en-US" sz="25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7" name="図 6" descr="バンド分散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" y="550800"/>
            <a:ext cx="9040368" cy="6059424"/>
          </a:xfrm>
          <a:prstGeom prst="rect">
            <a:avLst/>
          </a:prstGeom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187184" y="64770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19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6151912" y="871969"/>
            <a:ext cx="2959100" cy="4309967"/>
          </a:xfrm>
          <a:prstGeom prst="roundRect">
            <a:avLst/>
          </a:prstGeom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3128653" y="871969"/>
            <a:ext cx="2959100" cy="4348068"/>
          </a:xfrm>
          <a:prstGeom prst="round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角丸四角形 16"/>
          <p:cNvSpPr/>
          <p:nvPr/>
        </p:nvSpPr>
        <p:spPr>
          <a:xfrm>
            <a:off x="88901" y="863723"/>
            <a:ext cx="2959100" cy="4356314"/>
          </a:xfrm>
          <a:prstGeom prst="round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50800" y="5987494"/>
            <a:ext cx="9022112" cy="69270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900" y="-203200"/>
            <a:ext cx="9144000" cy="990600"/>
          </a:xfrm>
        </p:spPr>
        <p:txBody>
          <a:bodyPr/>
          <a:lstStyle/>
          <a:p>
            <a:r>
              <a:rPr lang="en-US" altLang="ja-JP" sz="3600" b="1" dirty="0" smtClean="0">
                <a:solidFill>
                  <a:srgbClr val="000000"/>
                </a:solidFill>
                <a:latin typeface="Helvetica" charset="0"/>
                <a:ea typeface="ＭＳ ゴシック" charset="-128"/>
                <a:cs typeface="ＭＳ ゴシック" charset="-128"/>
              </a:rPr>
              <a:t>Anomalous electron spin phenomena</a:t>
            </a:r>
            <a:endParaRPr lang="en-US" altLang="ja-JP" sz="3600" dirty="0">
              <a:solidFill>
                <a:srgbClr val="000000"/>
              </a:solidFill>
              <a:latin typeface="Century" charset="0"/>
              <a:ea typeface="ＭＳ 明朝" charset="-128"/>
              <a:cs typeface="ＭＳ 明朝" charset="-128"/>
            </a:endParaRPr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>
            <a:off x="533401" y="549275"/>
            <a:ext cx="815082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3860" y="5328375"/>
            <a:ext cx="8560108" cy="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3200" dirty="0" smtClean="0">
                <a:latin typeface="Helvetica" charset="0"/>
              </a:rPr>
              <a:t>Spin dependence of electronic structure</a:t>
            </a:r>
            <a:endParaRPr lang="en-US" altLang="ja-JP" sz="3200" baseline="30000" dirty="0">
              <a:latin typeface="Helvetica" charset="0"/>
            </a:endParaRPr>
          </a:p>
        </p:txBody>
      </p:sp>
      <p:pic>
        <p:nvPicPr>
          <p:cNvPr id="16" name="図 15" descr="W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72" y="3096946"/>
            <a:ext cx="2446450" cy="1972138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-165136" y="922322"/>
            <a:ext cx="3401000" cy="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2800" b="1" i="1" dirty="0" err="1" smtClean="0">
                <a:solidFill>
                  <a:srgbClr val="FF6600"/>
                </a:solidFill>
                <a:latin typeface="Helvetica" charset="0"/>
              </a:rPr>
              <a:t>Rashba</a:t>
            </a:r>
            <a:r>
              <a:rPr lang="en-US" altLang="ja-JP" sz="2800" b="1" i="1" dirty="0" smtClean="0">
                <a:solidFill>
                  <a:srgbClr val="FF6600"/>
                </a:solidFill>
                <a:latin typeface="Helvetica" charset="0"/>
              </a:rPr>
              <a:t> effect</a:t>
            </a:r>
            <a:endParaRPr lang="en-US" altLang="ja-JP" sz="2800" b="1" i="1" baseline="30000" dirty="0">
              <a:solidFill>
                <a:srgbClr val="FF6600"/>
              </a:solidFill>
              <a:latin typeface="Helvetica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367030" y="1021446"/>
            <a:ext cx="2570192" cy="51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2800" b="1" i="1" dirty="0" err="1" smtClean="0">
                <a:solidFill>
                  <a:srgbClr val="0000FF"/>
                </a:solidFill>
                <a:latin typeface="Helvetica" charset="0"/>
              </a:rPr>
              <a:t>Spintronics</a:t>
            </a:r>
            <a:endParaRPr lang="en-US" altLang="ja-JP" sz="2800" b="1" i="1" baseline="30000" dirty="0">
              <a:solidFill>
                <a:srgbClr val="0000FF"/>
              </a:solidFill>
              <a:latin typeface="Helvetica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1596" y="3731946"/>
            <a:ext cx="2394026" cy="136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図 66" descr="Rashbafil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60" y="2009427"/>
            <a:ext cx="2468562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図 25" descr="spincurren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096" y="1743634"/>
            <a:ext cx="2233597" cy="1697145"/>
          </a:xfrm>
          <a:prstGeom prst="rect">
            <a:avLst/>
          </a:prstGeom>
        </p:spPr>
      </p:pic>
      <p:pic>
        <p:nvPicPr>
          <p:cNvPr id="27" name="図 26" descr="top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924038" y="1840727"/>
            <a:ext cx="2138974" cy="2080638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485130" y="927964"/>
            <a:ext cx="2284205" cy="93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2800" b="1" i="1" dirty="0" smtClean="0">
                <a:solidFill>
                  <a:srgbClr val="008000"/>
                </a:solidFill>
                <a:latin typeface="Helvetica" charset="0"/>
              </a:rPr>
              <a:t>Topological insulator</a:t>
            </a:r>
            <a:endParaRPr lang="en-US" altLang="ja-JP" sz="2800" b="1" i="1" baseline="30000" dirty="0">
              <a:solidFill>
                <a:srgbClr val="008000"/>
              </a:solidFill>
              <a:latin typeface="Helvetica" charset="0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397" y="2150068"/>
            <a:ext cx="596900" cy="196850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3235864" y="1718234"/>
            <a:ext cx="59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Bi</a:t>
            </a:r>
            <a:r>
              <a:rPr lang="en-US" altLang="ja-JP" sz="1200" baseline="-25000" dirty="0" smtClean="0">
                <a:latin typeface="Helvetica"/>
                <a:cs typeface="Helvetica"/>
              </a:rPr>
              <a:t>2</a:t>
            </a:r>
            <a:r>
              <a:rPr lang="en-US" altLang="ja-JP" sz="1200" dirty="0" smtClean="0">
                <a:latin typeface="Helvetica"/>
                <a:cs typeface="Helvetica"/>
              </a:rPr>
              <a:t>Te</a:t>
            </a:r>
            <a:r>
              <a:rPr lang="en-US" altLang="ja-JP" sz="1200" baseline="-25000" dirty="0" smtClean="0">
                <a:latin typeface="Helvetica"/>
                <a:cs typeface="Helvetica"/>
              </a:rPr>
              <a:t>3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rot="16200000" flipH="1">
            <a:off x="5102558" y="2626038"/>
            <a:ext cx="372851" cy="824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rot="5400000" flipH="1" flipV="1">
            <a:off x="4690369" y="2609735"/>
            <a:ext cx="361092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4084649" y="3866353"/>
            <a:ext cx="196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 smtClean="0">
                <a:latin typeface="Helvetica"/>
                <a:cs typeface="Helvetica"/>
              </a:rPr>
              <a:t>Y.L.Chen</a:t>
            </a:r>
            <a:r>
              <a:rPr lang="en-US" altLang="ja-JP" sz="1200" dirty="0" smtClean="0">
                <a:latin typeface="Helvetica"/>
                <a:cs typeface="Helvetica"/>
              </a:rPr>
              <a:t> </a:t>
            </a:r>
            <a:r>
              <a:rPr lang="en-US" altLang="ja-JP" sz="1200" i="1" dirty="0" smtClean="0">
                <a:latin typeface="Helvetica"/>
                <a:cs typeface="Helvetica"/>
              </a:rPr>
              <a:t>et al</a:t>
            </a:r>
            <a:r>
              <a:rPr lang="en-US" altLang="ja-JP" sz="1200" dirty="0" smtClean="0">
                <a:latin typeface="Helvetica"/>
                <a:cs typeface="Helvetica"/>
              </a:rPr>
              <a:t>., </a:t>
            </a:r>
          </a:p>
          <a:p>
            <a:r>
              <a:rPr lang="en-US" altLang="ja-JP" sz="1200" dirty="0" smtClean="0">
                <a:latin typeface="Helvetica"/>
                <a:cs typeface="Helvetica"/>
              </a:rPr>
              <a:t>Science </a:t>
            </a:r>
            <a:r>
              <a:rPr lang="en-US" altLang="ja-JP" sz="1200" b="1" dirty="0" smtClean="0">
                <a:latin typeface="Helvetica"/>
                <a:cs typeface="Helvetica"/>
              </a:rPr>
              <a:t>325 </a:t>
            </a:r>
            <a:r>
              <a:rPr lang="en-US" altLang="ja-JP" sz="1200" dirty="0" smtClean="0">
                <a:latin typeface="Helvetica"/>
                <a:cs typeface="Helvetica"/>
              </a:rPr>
              <a:t>(2009) 178.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  <p:graphicFrame>
        <p:nvGraphicFramePr>
          <p:cNvPr id="39" name="オブジェクト 38"/>
          <p:cNvGraphicFramePr>
            <a:graphicFrameLocks noChangeAspect="1"/>
          </p:cNvGraphicFramePr>
          <p:nvPr/>
        </p:nvGraphicFramePr>
        <p:xfrm>
          <a:off x="1673719" y="1470378"/>
          <a:ext cx="1241425" cy="536575"/>
        </p:xfrm>
        <a:graphic>
          <a:graphicData uri="http://schemas.openxmlformats.org/presentationml/2006/ole">
            <p:oleObj spid="_x0000_s1026" name="数式" r:id="rId11" imgW="1028700" imgH="444500" progId="Equation.3">
              <p:embed/>
            </p:oleObj>
          </a:graphicData>
        </a:graphic>
      </p:graphicFrame>
      <p:sp>
        <p:nvSpPr>
          <p:cNvPr id="40" name="テキスト ボックス 39"/>
          <p:cNvSpPr txBox="1"/>
          <p:nvPr/>
        </p:nvSpPr>
        <p:spPr>
          <a:xfrm>
            <a:off x="218972" y="1431681"/>
            <a:ext cx="15340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b="1" dirty="0" smtClean="0">
                <a:latin typeface="Helvetica"/>
                <a:cs typeface="Helvetica"/>
              </a:rPr>
              <a:t>Spin-orbit interaction</a:t>
            </a:r>
            <a:endParaRPr kumimoji="1" lang="ja-JP" altLang="en-US" sz="1900" b="1" baseline="-25000" dirty="0">
              <a:latin typeface="Helvetica"/>
              <a:cs typeface="Helvetica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-220578" y="5987494"/>
            <a:ext cx="9542378" cy="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3900" b="1" dirty="0" smtClean="0">
                <a:solidFill>
                  <a:srgbClr val="FF0000"/>
                </a:solidFill>
                <a:latin typeface="Helvetica" charset="0"/>
              </a:rPr>
              <a:t>High-resolution spin-resolved ARPES </a:t>
            </a:r>
            <a:endParaRPr lang="en-US" altLang="ja-JP" sz="3900" b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01930" y="1562400"/>
            <a:ext cx="296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Electronic-field induced spin-current</a:t>
            </a:r>
            <a:endParaRPr kumimoji="1" lang="ja-JP" altLang="en-US" sz="1200" b="1" baseline="-25000" dirty="0">
              <a:latin typeface="Helvetica"/>
              <a:cs typeface="Helvetic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587500" y="1382678"/>
            <a:ext cx="1231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err="1" smtClean="0">
                <a:latin typeface="Helvetica"/>
                <a:cs typeface="Helvetica"/>
              </a:rPr>
              <a:t>Rashba</a:t>
            </a:r>
            <a:r>
              <a:rPr lang="en-US" altLang="ja-JP" sz="900" dirty="0" smtClean="0">
                <a:latin typeface="Helvetica"/>
                <a:cs typeface="Helvetica"/>
              </a:rPr>
              <a:t> term</a:t>
            </a:r>
            <a:endParaRPr kumimoji="1" lang="ja-JP" altLang="en-US" sz="900" baseline="-25000" dirty="0">
              <a:latin typeface="Helvetica"/>
              <a:cs typeface="Helvetic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430531" y="3388254"/>
            <a:ext cx="2646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Spin switch via S.O. interaction</a:t>
            </a:r>
            <a:endParaRPr kumimoji="1" lang="ja-JP" altLang="en-US" sz="1200" b="1" baseline="-25000" dirty="0">
              <a:latin typeface="Helvetica"/>
              <a:cs typeface="Helvetic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26528" y="4347585"/>
            <a:ext cx="2231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Edge state (surface state)</a:t>
            </a:r>
            <a:endParaRPr kumimoji="1" lang="ja-JP" altLang="en-US" sz="1200" b="1" baseline="-25000" dirty="0">
              <a:latin typeface="Helvetica"/>
              <a:cs typeface="Helvetic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66228" y="4573784"/>
            <a:ext cx="1897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latin typeface="Helvetica"/>
                <a:cs typeface="Helvetica"/>
              </a:rPr>
              <a:t>Time reversal invariant</a:t>
            </a:r>
            <a:endParaRPr kumimoji="1" lang="ja-JP" altLang="en-US" sz="1200" b="1" baseline="-25000" dirty="0">
              <a:latin typeface="Helvetica"/>
              <a:cs typeface="Helvetica"/>
            </a:endParaRPr>
          </a:p>
        </p:txBody>
      </p:sp>
      <p:sp>
        <p:nvSpPr>
          <p:cNvPr id="38" name="テキスト ボックス 41"/>
          <p:cNvSpPr txBox="1">
            <a:spLocks noChangeArrowheads="1"/>
          </p:cNvSpPr>
          <p:nvPr/>
        </p:nvSpPr>
        <p:spPr bwMode="auto">
          <a:xfrm>
            <a:off x="3626528" y="4705626"/>
            <a:ext cx="2142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i="1" dirty="0" err="1">
                <a:cs typeface="Times" charset="0"/>
              </a:rPr>
              <a:t>E</a:t>
            </a:r>
            <a:r>
              <a:rPr lang="en-US" altLang="ja-JP" sz="2000" dirty="0" err="1">
                <a:cs typeface="Times" charset="0"/>
              </a:rPr>
              <a:t>(</a:t>
            </a:r>
            <a:r>
              <a:rPr lang="en-US" altLang="ja-JP" sz="2000" b="1" i="1" dirty="0" err="1">
                <a:cs typeface="Times" charset="0"/>
              </a:rPr>
              <a:t>k</a:t>
            </a:r>
            <a:r>
              <a:rPr lang="en-US" altLang="ja-JP" sz="2000" dirty="0">
                <a:cs typeface="Times" charset="0"/>
              </a:rPr>
              <a:t>,</a:t>
            </a:r>
            <a:r>
              <a:rPr lang="en-US" altLang="ja-JP" sz="2000" dirty="0">
                <a:solidFill>
                  <a:srgbClr val="FF0000"/>
                </a:solidFill>
                <a:cs typeface="Times" charset="0"/>
              </a:rPr>
              <a:t>↑</a:t>
            </a:r>
            <a:r>
              <a:rPr lang="en-US" altLang="ja-JP" sz="2000" dirty="0">
                <a:cs typeface="Times" charset="0"/>
              </a:rPr>
              <a:t>)</a:t>
            </a:r>
            <a:r>
              <a:rPr lang="en-US" altLang="ja-JP" sz="2000" dirty="0" smtClean="0">
                <a:cs typeface="Times" charset="0"/>
              </a:rPr>
              <a:t> = </a:t>
            </a:r>
            <a:r>
              <a:rPr lang="en-US" altLang="ja-JP" sz="2000" i="1" dirty="0">
                <a:cs typeface="Times" charset="0"/>
              </a:rPr>
              <a:t>E</a:t>
            </a:r>
            <a:r>
              <a:rPr lang="en-US" altLang="ja-JP" sz="2000" dirty="0">
                <a:cs typeface="Times" charset="0"/>
              </a:rPr>
              <a:t>(-</a:t>
            </a:r>
            <a:r>
              <a:rPr lang="en-US" altLang="ja-JP" sz="2000" b="1" i="1" dirty="0" err="1">
                <a:cs typeface="Times" charset="0"/>
              </a:rPr>
              <a:t>k</a:t>
            </a:r>
            <a:r>
              <a:rPr lang="en-US" altLang="ja-JP" sz="2000" dirty="0" smtClean="0">
                <a:cs typeface="Times" charset="0"/>
              </a:rPr>
              <a:t>,</a:t>
            </a:r>
            <a:r>
              <a:rPr lang="en-US" altLang="en-US" sz="2000" dirty="0" smtClean="0">
                <a:solidFill>
                  <a:srgbClr val="0000FF"/>
                </a:solidFill>
                <a:cs typeface="Times" charset="0"/>
              </a:rPr>
              <a:t>↓</a:t>
            </a:r>
            <a:r>
              <a:rPr lang="en-US" altLang="ja-JP" sz="2000" dirty="0" smtClean="0">
                <a:cs typeface="Times" charset="0"/>
              </a:rPr>
              <a:t>) </a:t>
            </a:r>
            <a:endParaRPr lang="ja-JP" altLang="en-US" sz="2000" dirty="0">
              <a:cs typeface="Times" charset="0"/>
            </a:endParaRPr>
          </a:p>
        </p:txBody>
      </p:sp>
      <p:sp>
        <p:nvSpPr>
          <p:cNvPr id="42" name="スライド番号プレースホルダ 41"/>
          <p:cNvSpPr>
            <a:spLocks noGrp="1"/>
          </p:cNvSpPr>
          <p:nvPr>
            <p:ph type="sldNum" sz="quarter" idx="12"/>
          </p:nvPr>
        </p:nvSpPr>
        <p:spPr>
          <a:xfrm>
            <a:off x="7222722" y="6591300"/>
            <a:ext cx="1905000" cy="457200"/>
          </a:xfrm>
        </p:spPr>
        <p:txBody>
          <a:bodyPr/>
          <a:lstStyle/>
          <a:p>
            <a:pPr>
              <a:defRPr/>
            </a:pPr>
            <a:fld id="{5684E2C2-4011-474E-8BAE-880D724DD32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6675" y="4206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タイトル 1"/>
          <p:cNvSpPr txBox="1">
            <a:spLocks/>
          </p:cNvSpPr>
          <p:nvPr/>
        </p:nvSpPr>
        <p:spPr bwMode="auto">
          <a:xfrm>
            <a:off x="-69850" y="-115888"/>
            <a:ext cx="9269413" cy="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5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Spin-integrate band structure of Bi(111) surface</a:t>
            </a:r>
            <a:endParaRPr lang="ja-JP" altLang="en-US" sz="25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8" name="図 7" descr="バンド分散proje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" y="551688"/>
            <a:ext cx="9040368" cy="6059424"/>
          </a:xfrm>
          <a:prstGeom prst="rect">
            <a:avLst/>
          </a:prstGeom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20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図形グループ 70"/>
          <p:cNvGrpSpPr/>
          <p:nvPr/>
        </p:nvGrpSpPr>
        <p:grpSpPr>
          <a:xfrm>
            <a:off x="3175" y="3210865"/>
            <a:ext cx="9156700" cy="3478461"/>
            <a:chOff x="3175" y="3096565"/>
            <a:chExt cx="9156700" cy="3478461"/>
          </a:xfrm>
        </p:grpSpPr>
        <p:sp>
          <p:nvSpPr>
            <p:cNvPr id="35" name="正方形/長方形 34"/>
            <p:cNvSpPr/>
            <p:nvPr/>
          </p:nvSpPr>
          <p:spPr>
            <a:xfrm>
              <a:off x="15875" y="6296945"/>
              <a:ext cx="9128125" cy="2780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 descr="Graph13_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75" y="3096565"/>
              <a:ext cx="9144000" cy="3339421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 rot="16200000">
              <a:off x="-876851" y="4554542"/>
              <a:ext cx="2129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Binding Energy (</a:t>
              </a:r>
              <a:r>
                <a:rPr kumimoji="1" lang="en-US" altLang="ja-JP" dirty="0" err="1" smtClean="0">
                  <a:latin typeface="Times"/>
                  <a:cs typeface="Times"/>
                </a:rPr>
                <a:t>eV</a:t>
              </a:r>
              <a:r>
                <a:rPr kumimoji="1" lang="en-US" altLang="ja-JP" dirty="0" smtClean="0">
                  <a:latin typeface="Times"/>
                  <a:cs typeface="Times"/>
                </a:rPr>
                <a:t>)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76326" y="4460045"/>
              <a:ext cx="52129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 smtClean="0">
                  <a:latin typeface="Times"/>
                  <a:cs typeface="Times"/>
                </a:rPr>
                <a:t>0.10</a:t>
              </a:r>
              <a:endParaRPr kumimoji="1" lang="ja-JP" altLang="en-US" sz="1500" baseline="-25000" dirty="0">
                <a:latin typeface="Times"/>
                <a:cs typeface="Time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76326" y="5033890"/>
              <a:ext cx="52129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 smtClean="0">
                  <a:latin typeface="Times"/>
                  <a:cs typeface="Times"/>
                </a:rPr>
                <a:t>0.15</a:t>
              </a:r>
              <a:endParaRPr kumimoji="1" lang="ja-JP" altLang="en-US" sz="1500" baseline="-25000" dirty="0">
                <a:latin typeface="Times"/>
                <a:cs typeface="Times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76326" y="5607735"/>
              <a:ext cx="52129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 smtClean="0">
                  <a:latin typeface="Times"/>
                  <a:cs typeface="Times"/>
                </a:rPr>
                <a:t>0.20</a:t>
              </a:r>
              <a:endParaRPr kumimoji="1" lang="ja-JP" altLang="en-US" sz="1500" baseline="-25000" dirty="0">
                <a:latin typeface="Times"/>
                <a:cs typeface="Times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76326" y="3917950"/>
              <a:ext cx="52129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 smtClean="0">
                  <a:latin typeface="Times"/>
                  <a:cs typeface="Times"/>
                </a:rPr>
                <a:t>0.05</a:t>
              </a:r>
              <a:endParaRPr kumimoji="1" lang="ja-JP" altLang="en-US" sz="1500" baseline="-25000" dirty="0">
                <a:latin typeface="Times"/>
                <a:cs typeface="Times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27126" y="3232772"/>
              <a:ext cx="4942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i="1" dirty="0" smtClean="0">
                  <a:latin typeface="Times"/>
                  <a:cs typeface="Times"/>
                </a:rPr>
                <a:t>E</a:t>
              </a:r>
              <a:r>
                <a:rPr lang="en-US" altLang="ja-JP" sz="2200" baseline="-25000" dirty="0" smtClean="0">
                  <a:latin typeface="Times"/>
                  <a:cs typeface="Times"/>
                </a:rPr>
                <a:t>F</a:t>
              </a:r>
              <a:endParaRPr kumimoji="1" lang="ja-JP" altLang="en-US" sz="2200" baseline="-25000" dirty="0">
                <a:latin typeface="Times"/>
                <a:cs typeface="Time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690942" y="6144992"/>
              <a:ext cx="2262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Wa</a:t>
              </a:r>
              <a:r>
                <a:rPr lang="en-US" altLang="ja-JP" dirty="0" smtClean="0">
                  <a:latin typeface="Times"/>
                  <a:cs typeface="Times"/>
                </a:rPr>
                <a:t>ve vector  </a:t>
              </a:r>
              <a:r>
                <a:rPr lang="en-US" altLang="ja-JP" i="1" dirty="0" err="1" smtClean="0">
                  <a:latin typeface="Times"/>
                  <a:cs typeface="Times"/>
                </a:rPr>
                <a:t>k</a:t>
              </a:r>
              <a:r>
                <a:rPr lang="en-US" altLang="ja-JP" baseline="-25000" dirty="0" err="1" smtClean="0">
                  <a:latin typeface="Times"/>
                  <a:cs typeface="Times"/>
                </a:rPr>
                <a:t>x</a:t>
              </a:r>
              <a:r>
                <a:rPr lang="en-US" altLang="ja-JP" dirty="0" smtClean="0">
                  <a:latin typeface="Times"/>
                  <a:cs typeface="Times"/>
                </a:rPr>
                <a:t>  (Å</a:t>
              </a:r>
              <a:r>
                <a:rPr lang="en-US" altLang="ja-JP" baseline="30000" dirty="0" smtClean="0">
                  <a:latin typeface="Times"/>
                  <a:cs typeface="Times"/>
                </a:rPr>
                <a:t>-1</a:t>
              </a:r>
              <a:r>
                <a:rPr lang="en-US" altLang="ja-JP" dirty="0" smtClean="0">
                  <a:latin typeface="Times"/>
                  <a:cs typeface="Times"/>
                </a:rPr>
                <a:t>)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151137" y="5924915"/>
              <a:ext cx="45717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0.0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584712" y="5924915"/>
              <a:ext cx="529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-0.2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133925" y="5924915"/>
              <a:ext cx="529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-0.8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619825" y="5924915"/>
              <a:ext cx="529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-0.6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093025" y="5924915"/>
              <a:ext cx="53091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-0.4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8614225" y="5935138"/>
              <a:ext cx="45717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0.2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59" name="フリーフォーム 58"/>
            <p:cNvSpPr/>
            <p:nvPr/>
          </p:nvSpPr>
          <p:spPr>
            <a:xfrm>
              <a:off x="3251200" y="3623733"/>
              <a:ext cx="1659467" cy="1752600"/>
            </a:xfrm>
            <a:custGeom>
              <a:avLst/>
              <a:gdLst>
                <a:gd name="connsiteX0" fmla="*/ 0 w 1659467"/>
                <a:gd name="connsiteY0" fmla="*/ 1752600 h 1752600"/>
                <a:gd name="connsiteX1" fmla="*/ 804333 w 1659467"/>
                <a:gd name="connsiteY1" fmla="*/ 1126067 h 1752600"/>
                <a:gd name="connsiteX2" fmla="*/ 1659467 w 1659467"/>
                <a:gd name="connsiteY2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9467" h="1752600">
                  <a:moveTo>
                    <a:pt x="0" y="1752600"/>
                  </a:moveTo>
                  <a:cubicBezTo>
                    <a:pt x="263877" y="1585383"/>
                    <a:pt x="527755" y="1418167"/>
                    <a:pt x="804333" y="1126067"/>
                  </a:cubicBezTo>
                  <a:cubicBezTo>
                    <a:pt x="1080911" y="833967"/>
                    <a:pt x="1659467" y="0"/>
                    <a:pt x="1659467" y="0"/>
                  </a:cubicBezTo>
                </a:path>
              </a:pathLst>
            </a:custGeom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/>
            <p:cNvSpPr/>
            <p:nvPr/>
          </p:nvSpPr>
          <p:spPr>
            <a:xfrm>
              <a:off x="6087533" y="3598333"/>
              <a:ext cx="1026032" cy="1027995"/>
            </a:xfrm>
            <a:custGeom>
              <a:avLst/>
              <a:gdLst>
                <a:gd name="connsiteX0" fmla="*/ 0 w 1083733"/>
                <a:gd name="connsiteY0" fmla="*/ 0 h 1016001"/>
                <a:gd name="connsiteX1" fmla="*/ 431800 w 1083733"/>
                <a:gd name="connsiteY1" fmla="*/ 592667 h 1016001"/>
                <a:gd name="connsiteX2" fmla="*/ 821267 w 1083733"/>
                <a:gd name="connsiteY2" fmla="*/ 982134 h 1016001"/>
                <a:gd name="connsiteX3" fmla="*/ 1041400 w 1083733"/>
                <a:gd name="connsiteY3" fmla="*/ 795867 h 1016001"/>
                <a:gd name="connsiteX4" fmla="*/ 1075267 w 1083733"/>
                <a:gd name="connsiteY4" fmla="*/ 702734 h 1016001"/>
                <a:gd name="connsiteX0" fmla="*/ 0 w 1041400"/>
                <a:gd name="connsiteY0" fmla="*/ 0 h 1016001"/>
                <a:gd name="connsiteX1" fmla="*/ 431800 w 1041400"/>
                <a:gd name="connsiteY1" fmla="*/ 592667 h 1016001"/>
                <a:gd name="connsiteX2" fmla="*/ 821267 w 1041400"/>
                <a:gd name="connsiteY2" fmla="*/ 982134 h 1016001"/>
                <a:gd name="connsiteX3" fmla="*/ 1041400 w 1041400"/>
                <a:gd name="connsiteY3" fmla="*/ 795867 h 1016001"/>
                <a:gd name="connsiteX0" fmla="*/ 0 w 1026032"/>
                <a:gd name="connsiteY0" fmla="*/ 0 h 1027995"/>
                <a:gd name="connsiteX1" fmla="*/ 431800 w 1026032"/>
                <a:gd name="connsiteY1" fmla="*/ 592667 h 1027995"/>
                <a:gd name="connsiteX2" fmla="*/ 821267 w 1026032"/>
                <a:gd name="connsiteY2" fmla="*/ 982134 h 1027995"/>
                <a:gd name="connsiteX3" fmla="*/ 1026032 w 1026032"/>
                <a:gd name="connsiteY3" fmla="*/ 867834 h 102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6032" h="1027995">
                  <a:moveTo>
                    <a:pt x="0" y="0"/>
                  </a:moveTo>
                  <a:cubicBezTo>
                    <a:pt x="147461" y="214489"/>
                    <a:pt x="294922" y="428978"/>
                    <a:pt x="431800" y="592667"/>
                  </a:cubicBezTo>
                  <a:cubicBezTo>
                    <a:pt x="568678" y="756356"/>
                    <a:pt x="722228" y="936273"/>
                    <a:pt x="821267" y="982134"/>
                  </a:cubicBezTo>
                  <a:cubicBezTo>
                    <a:pt x="920306" y="1027995"/>
                    <a:pt x="983699" y="914401"/>
                    <a:pt x="1026032" y="867834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/>
            <p:cNvSpPr/>
            <p:nvPr/>
          </p:nvSpPr>
          <p:spPr>
            <a:xfrm>
              <a:off x="7558617" y="3666067"/>
              <a:ext cx="1136650" cy="836549"/>
            </a:xfrm>
            <a:custGeom>
              <a:avLst/>
              <a:gdLst>
                <a:gd name="connsiteX0" fmla="*/ 1066800 w 1066800"/>
                <a:gd name="connsiteY0" fmla="*/ 0 h 822677"/>
                <a:gd name="connsiteX1" fmla="*/ 660400 w 1066800"/>
                <a:gd name="connsiteY1" fmla="*/ 533400 h 822677"/>
                <a:gd name="connsiteX2" fmla="*/ 347133 w 1066800"/>
                <a:gd name="connsiteY2" fmla="*/ 821266 h 822677"/>
                <a:gd name="connsiteX3" fmla="*/ 0 w 1066800"/>
                <a:gd name="connsiteY3" fmla="*/ 541866 h 822677"/>
                <a:gd name="connsiteX0" fmla="*/ 1136650 w 1136650"/>
                <a:gd name="connsiteY0" fmla="*/ 0 h 836549"/>
                <a:gd name="connsiteX1" fmla="*/ 730250 w 1136650"/>
                <a:gd name="connsiteY1" fmla="*/ 533400 h 836549"/>
                <a:gd name="connsiteX2" fmla="*/ 416983 w 1136650"/>
                <a:gd name="connsiteY2" fmla="*/ 821266 h 836549"/>
                <a:gd name="connsiteX3" fmla="*/ 0 w 1136650"/>
                <a:gd name="connsiteY3" fmla="*/ 625101 h 836549"/>
                <a:gd name="connsiteX0" fmla="*/ 1136650 w 1136650"/>
                <a:gd name="connsiteY0" fmla="*/ 0 h 836549"/>
                <a:gd name="connsiteX1" fmla="*/ 730250 w 1136650"/>
                <a:gd name="connsiteY1" fmla="*/ 533400 h 836549"/>
                <a:gd name="connsiteX2" fmla="*/ 401615 w 1136650"/>
                <a:gd name="connsiteY2" fmla="*/ 821266 h 836549"/>
                <a:gd name="connsiteX3" fmla="*/ 0 w 1136650"/>
                <a:gd name="connsiteY3" fmla="*/ 625101 h 83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650" h="836549">
                  <a:moveTo>
                    <a:pt x="1136650" y="0"/>
                  </a:moveTo>
                  <a:cubicBezTo>
                    <a:pt x="993422" y="198261"/>
                    <a:pt x="852756" y="396522"/>
                    <a:pt x="730250" y="533400"/>
                  </a:cubicBezTo>
                  <a:cubicBezTo>
                    <a:pt x="607744" y="670278"/>
                    <a:pt x="523323" y="805983"/>
                    <a:pt x="401615" y="821266"/>
                  </a:cubicBezTo>
                  <a:cubicBezTo>
                    <a:pt x="279907" y="836549"/>
                    <a:pt x="0" y="625101"/>
                    <a:pt x="0" y="625101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/>
            <p:cNvSpPr/>
            <p:nvPr/>
          </p:nvSpPr>
          <p:spPr>
            <a:xfrm>
              <a:off x="7501467" y="3691467"/>
              <a:ext cx="330200" cy="438855"/>
            </a:xfrm>
            <a:custGeom>
              <a:avLst/>
              <a:gdLst>
                <a:gd name="connsiteX0" fmla="*/ 330200 w 330200"/>
                <a:gd name="connsiteY0" fmla="*/ 0 h 438855"/>
                <a:gd name="connsiteX1" fmla="*/ 101600 w 330200"/>
                <a:gd name="connsiteY1" fmla="*/ 372533 h 438855"/>
                <a:gd name="connsiteX2" fmla="*/ 0 w 330200"/>
                <a:gd name="connsiteY2" fmla="*/ 397933 h 4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200" h="438855">
                  <a:moveTo>
                    <a:pt x="330200" y="0"/>
                  </a:moveTo>
                  <a:cubicBezTo>
                    <a:pt x="243416" y="153105"/>
                    <a:pt x="156633" y="306211"/>
                    <a:pt x="101600" y="372533"/>
                  </a:cubicBezTo>
                  <a:cubicBezTo>
                    <a:pt x="46567" y="438855"/>
                    <a:pt x="0" y="397933"/>
                    <a:pt x="0" y="397933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/>
            <p:cNvSpPr/>
            <p:nvPr/>
          </p:nvSpPr>
          <p:spPr>
            <a:xfrm>
              <a:off x="6925733" y="3683000"/>
              <a:ext cx="287867" cy="364067"/>
            </a:xfrm>
            <a:custGeom>
              <a:avLst/>
              <a:gdLst>
                <a:gd name="connsiteX0" fmla="*/ 0 w 287867"/>
                <a:gd name="connsiteY0" fmla="*/ 0 h 364067"/>
                <a:gd name="connsiteX1" fmla="*/ 287867 w 287867"/>
                <a:gd name="connsiteY1" fmla="*/ 3640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867" h="364067">
                  <a:moveTo>
                    <a:pt x="0" y="0"/>
                  </a:moveTo>
                  <a:lnTo>
                    <a:pt x="287867" y="364067"/>
                  </a:lnTo>
                </a:path>
              </a:pathLst>
            </a:custGeom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6561665" y="3383842"/>
              <a:ext cx="1727199" cy="2453924"/>
            </a:xfrm>
            <a:custGeom>
              <a:avLst/>
              <a:gdLst>
                <a:gd name="connsiteX0" fmla="*/ 0 w 3488267"/>
                <a:gd name="connsiteY0" fmla="*/ 1016001 h 1075268"/>
                <a:gd name="connsiteX1" fmla="*/ 677334 w 3488267"/>
                <a:gd name="connsiteY1" fmla="*/ 1016001 h 1075268"/>
                <a:gd name="connsiteX2" fmla="*/ 1642534 w 3488267"/>
                <a:gd name="connsiteY2" fmla="*/ 660401 h 1075268"/>
                <a:gd name="connsiteX3" fmla="*/ 2159000 w 3488267"/>
                <a:gd name="connsiteY3" fmla="*/ 59267 h 1075268"/>
                <a:gd name="connsiteX4" fmla="*/ 2429934 w 3488267"/>
                <a:gd name="connsiteY4" fmla="*/ 304801 h 1075268"/>
                <a:gd name="connsiteX5" fmla="*/ 2810934 w 3488267"/>
                <a:gd name="connsiteY5" fmla="*/ 626534 h 1075268"/>
                <a:gd name="connsiteX6" fmla="*/ 3488267 w 3488267"/>
                <a:gd name="connsiteY6" fmla="*/ 948267 h 1075268"/>
                <a:gd name="connsiteX0" fmla="*/ 0 w 3488267"/>
                <a:gd name="connsiteY0" fmla="*/ 1016001 h 1075268"/>
                <a:gd name="connsiteX1" fmla="*/ 677334 w 3488267"/>
                <a:gd name="connsiteY1" fmla="*/ 1016001 h 1075268"/>
                <a:gd name="connsiteX2" fmla="*/ 1642534 w 3488267"/>
                <a:gd name="connsiteY2" fmla="*/ 660401 h 1075268"/>
                <a:gd name="connsiteX3" fmla="*/ 2210816 w 3488267"/>
                <a:gd name="connsiteY3" fmla="*/ 59267 h 1075268"/>
                <a:gd name="connsiteX4" fmla="*/ 2429934 w 3488267"/>
                <a:gd name="connsiteY4" fmla="*/ 304801 h 1075268"/>
                <a:gd name="connsiteX5" fmla="*/ 2810934 w 3488267"/>
                <a:gd name="connsiteY5" fmla="*/ 626534 h 1075268"/>
                <a:gd name="connsiteX6" fmla="*/ 3488267 w 3488267"/>
                <a:gd name="connsiteY6" fmla="*/ 948267 h 1075268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429934 w 3488267"/>
                <a:gd name="connsiteY4" fmla="*/ 245534 h 1016001"/>
                <a:gd name="connsiteX5" fmla="*/ 2810934 w 3488267"/>
                <a:gd name="connsiteY5" fmla="*/ 567267 h 1016001"/>
                <a:gd name="connsiteX6" fmla="*/ 3488267 w 3488267"/>
                <a:gd name="connsiteY6" fmla="*/ 889000 h 1016001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429934 w 3488267"/>
                <a:gd name="connsiteY4" fmla="*/ 245534 h 1016001"/>
                <a:gd name="connsiteX5" fmla="*/ 2810934 w 3488267"/>
                <a:gd name="connsiteY5" fmla="*/ 567267 h 1016001"/>
                <a:gd name="connsiteX6" fmla="*/ 3488267 w 3488267"/>
                <a:gd name="connsiteY6" fmla="*/ 889000 h 1016001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565401 w 3488267"/>
                <a:gd name="connsiteY4" fmla="*/ 364068 h 1016001"/>
                <a:gd name="connsiteX5" fmla="*/ 2810934 w 3488267"/>
                <a:gd name="connsiteY5" fmla="*/ 567267 h 1016001"/>
                <a:gd name="connsiteX6" fmla="*/ 3488267 w 3488267"/>
                <a:gd name="connsiteY6" fmla="*/ 889000 h 1016001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565401 w 3488267"/>
                <a:gd name="connsiteY4" fmla="*/ 364068 h 1016001"/>
                <a:gd name="connsiteX5" fmla="*/ 2950634 w 3488267"/>
                <a:gd name="connsiteY5" fmla="*/ 639234 h 1016001"/>
                <a:gd name="connsiteX6" fmla="*/ 3488267 w 3488267"/>
                <a:gd name="connsiteY6" fmla="*/ 889000 h 1016001"/>
                <a:gd name="connsiteX0" fmla="*/ 0 w 3488267"/>
                <a:gd name="connsiteY0" fmla="*/ 969435 h 1028702"/>
                <a:gd name="connsiteX1" fmla="*/ 677334 w 3488267"/>
                <a:gd name="connsiteY1" fmla="*/ 969435 h 1028702"/>
                <a:gd name="connsiteX2" fmla="*/ 1642534 w 3488267"/>
                <a:gd name="connsiteY2" fmla="*/ 613835 h 1028702"/>
                <a:gd name="connsiteX3" fmla="*/ 2210816 w 3488267"/>
                <a:gd name="connsiteY3" fmla="*/ 12701 h 1028702"/>
                <a:gd name="connsiteX4" fmla="*/ 2565401 w 3488267"/>
                <a:gd name="connsiteY4" fmla="*/ 376769 h 1028702"/>
                <a:gd name="connsiteX5" fmla="*/ 2950634 w 3488267"/>
                <a:gd name="connsiteY5" fmla="*/ 651935 h 1028702"/>
                <a:gd name="connsiteX6" fmla="*/ 3488267 w 3488267"/>
                <a:gd name="connsiteY6" fmla="*/ 901701 h 1028702"/>
                <a:gd name="connsiteX0" fmla="*/ 0 w 3488267"/>
                <a:gd name="connsiteY0" fmla="*/ 969435 h 1028702"/>
                <a:gd name="connsiteX1" fmla="*/ 677334 w 3488267"/>
                <a:gd name="connsiteY1" fmla="*/ 969435 h 1028702"/>
                <a:gd name="connsiteX2" fmla="*/ 1397001 w 3488267"/>
                <a:gd name="connsiteY2" fmla="*/ 740341 h 1028702"/>
                <a:gd name="connsiteX3" fmla="*/ 1642534 w 3488267"/>
                <a:gd name="connsiteY3" fmla="*/ 613835 h 1028702"/>
                <a:gd name="connsiteX4" fmla="*/ 2210816 w 3488267"/>
                <a:gd name="connsiteY4" fmla="*/ 12701 h 1028702"/>
                <a:gd name="connsiteX5" fmla="*/ 2565401 w 3488267"/>
                <a:gd name="connsiteY5" fmla="*/ 376769 h 1028702"/>
                <a:gd name="connsiteX6" fmla="*/ 2950634 w 3488267"/>
                <a:gd name="connsiteY6" fmla="*/ 651935 h 1028702"/>
                <a:gd name="connsiteX7" fmla="*/ 3488267 w 3488267"/>
                <a:gd name="connsiteY7" fmla="*/ 901701 h 1028702"/>
                <a:gd name="connsiteX0" fmla="*/ 0 w 2810933"/>
                <a:gd name="connsiteY0" fmla="*/ 969435 h 969435"/>
                <a:gd name="connsiteX1" fmla="*/ 719667 w 2810933"/>
                <a:gd name="connsiteY1" fmla="*/ 740341 h 969435"/>
                <a:gd name="connsiteX2" fmla="*/ 965200 w 2810933"/>
                <a:gd name="connsiteY2" fmla="*/ 613835 h 969435"/>
                <a:gd name="connsiteX3" fmla="*/ 1533482 w 2810933"/>
                <a:gd name="connsiteY3" fmla="*/ 12701 h 969435"/>
                <a:gd name="connsiteX4" fmla="*/ 1888067 w 2810933"/>
                <a:gd name="connsiteY4" fmla="*/ 376769 h 969435"/>
                <a:gd name="connsiteX5" fmla="*/ 2273300 w 2810933"/>
                <a:gd name="connsiteY5" fmla="*/ 651935 h 969435"/>
                <a:gd name="connsiteX6" fmla="*/ 2810933 w 2810933"/>
                <a:gd name="connsiteY6" fmla="*/ 901701 h 969435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1727199 w 2091266"/>
                <a:gd name="connsiteY5" fmla="*/ 742904 h 901701"/>
                <a:gd name="connsiteX6" fmla="*/ 2091266 w 2091266"/>
                <a:gd name="connsiteY6" fmla="*/ 901701 h 901701"/>
                <a:gd name="connsiteX0" fmla="*/ 0 w 1727199"/>
                <a:gd name="connsiteY0" fmla="*/ 740341 h 742904"/>
                <a:gd name="connsiteX1" fmla="*/ 245533 w 1727199"/>
                <a:gd name="connsiteY1" fmla="*/ 613835 h 742904"/>
                <a:gd name="connsiteX2" fmla="*/ 813815 w 1727199"/>
                <a:gd name="connsiteY2" fmla="*/ 12701 h 742904"/>
                <a:gd name="connsiteX3" fmla="*/ 1168400 w 1727199"/>
                <a:gd name="connsiteY3" fmla="*/ 376769 h 742904"/>
                <a:gd name="connsiteX4" fmla="*/ 1553633 w 1727199"/>
                <a:gd name="connsiteY4" fmla="*/ 651935 h 742904"/>
                <a:gd name="connsiteX5" fmla="*/ 1727199 w 1727199"/>
                <a:gd name="connsiteY5" fmla="*/ 742904 h 742904"/>
                <a:gd name="connsiteX0" fmla="*/ 0 w 1727199"/>
                <a:gd name="connsiteY0" fmla="*/ 740341 h 742904"/>
                <a:gd name="connsiteX1" fmla="*/ 245533 w 1727199"/>
                <a:gd name="connsiteY1" fmla="*/ 613835 h 742904"/>
                <a:gd name="connsiteX2" fmla="*/ 813815 w 1727199"/>
                <a:gd name="connsiteY2" fmla="*/ 12701 h 742904"/>
                <a:gd name="connsiteX3" fmla="*/ 1168400 w 1727199"/>
                <a:gd name="connsiteY3" fmla="*/ 376769 h 742904"/>
                <a:gd name="connsiteX4" fmla="*/ 1553633 w 1727199"/>
                <a:gd name="connsiteY4" fmla="*/ 651935 h 742904"/>
                <a:gd name="connsiteX5" fmla="*/ 1727199 w 1727199"/>
                <a:gd name="connsiteY5" fmla="*/ 742904 h 742904"/>
                <a:gd name="connsiteX6" fmla="*/ 0 w 1727199"/>
                <a:gd name="connsiteY6" fmla="*/ 740341 h 74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199" h="742904">
                  <a:moveTo>
                    <a:pt x="0" y="740341"/>
                  </a:moveTo>
                  <a:cubicBezTo>
                    <a:pt x="76200" y="716978"/>
                    <a:pt x="109897" y="735108"/>
                    <a:pt x="245533" y="613835"/>
                  </a:cubicBezTo>
                  <a:cubicBezTo>
                    <a:pt x="381169" y="492562"/>
                    <a:pt x="686815" y="0"/>
                    <a:pt x="813815" y="12701"/>
                  </a:cubicBezTo>
                  <a:cubicBezTo>
                    <a:pt x="940815" y="25402"/>
                    <a:pt x="1045097" y="270230"/>
                    <a:pt x="1168400" y="376769"/>
                  </a:cubicBezTo>
                  <a:cubicBezTo>
                    <a:pt x="1291703" y="483308"/>
                    <a:pt x="1460500" y="590913"/>
                    <a:pt x="1553633" y="651935"/>
                  </a:cubicBezTo>
                  <a:cubicBezTo>
                    <a:pt x="1646766" y="712957"/>
                    <a:pt x="1637594" y="701276"/>
                    <a:pt x="1727199" y="742904"/>
                  </a:cubicBezTo>
                  <a:lnTo>
                    <a:pt x="0" y="740341"/>
                  </a:ln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フリーフォーム 65"/>
            <p:cNvSpPr/>
            <p:nvPr/>
          </p:nvSpPr>
          <p:spPr>
            <a:xfrm>
              <a:off x="806452" y="4319930"/>
              <a:ext cx="2376019" cy="1506390"/>
            </a:xfrm>
            <a:custGeom>
              <a:avLst/>
              <a:gdLst>
                <a:gd name="connsiteX0" fmla="*/ 94192 w 2342092"/>
                <a:gd name="connsiteY0" fmla="*/ 480483 h 480483"/>
                <a:gd name="connsiteX1" fmla="*/ 94192 w 2342092"/>
                <a:gd name="connsiteY1" fmla="*/ 340783 h 480483"/>
                <a:gd name="connsiteX2" fmla="*/ 659342 w 2342092"/>
                <a:gd name="connsiteY2" fmla="*/ 169333 h 480483"/>
                <a:gd name="connsiteX3" fmla="*/ 1040342 w 2342092"/>
                <a:gd name="connsiteY3" fmla="*/ 4233 h 480483"/>
                <a:gd name="connsiteX4" fmla="*/ 1459442 w 2342092"/>
                <a:gd name="connsiteY4" fmla="*/ 194733 h 480483"/>
                <a:gd name="connsiteX5" fmla="*/ 2342092 w 2342092"/>
                <a:gd name="connsiteY5" fmla="*/ 442383 h 480483"/>
                <a:gd name="connsiteX0" fmla="*/ 94192 w 2342092"/>
                <a:gd name="connsiteY0" fmla="*/ 484716 h 484716"/>
                <a:gd name="connsiteX1" fmla="*/ 94192 w 2342092"/>
                <a:gd name="connsiteY1" fmla="*/ 345016 h 484716"/>
                <a:gd name="connsiteX2" fmla="*/ 659342 w 2342092"/>
                <a:gd name="connsiteY2" fmla="*/ 173566 h 484716"/>
                <a:gd name="connsiteX3" fmla="*/ 1040342 w 2342092"/>
                <a:gd name="connsiteY3" fmla="*/ 8466 h 484716"/>
                <a:gd name="connsiteX4" fmla="*/ 1459442 w 2342092"/>
                <a:gd name="connsiteY4" fmla="*/ 198966 h 484716"/>
                <a:gd name="connsiteX5" fmla="*/ 2342092 w 2342092"/>
                <a:gd name="connsiteY5" fmla="*/ 446616 h 484716"/>
                <a:gd name="connsiteX0" fmla="*/ 94192 w 2342092"/>
                <a:gd name="connsiteY0" fmla="*/ 476250 h 476250"/>
                <a:gd name="connsiteX1" fmla="*/ 94192 w 2342092"/>
                <a:gd name="connsiteY1" fmla="*/ 336550 h 476250"/>
                <a:gd name="connsiteX2" fmla="*/ 659342 w 2342092"/>
                <a:gd name="connsiteY2" fmla="*/ 165100 h 476250"/>
                <a:gd name="connsiteX3" fmla="*/ 1040342 w 2342092"/>
                <a:gd name="connsiteY3" fmla="*/ 0 h 476250"/>
                <a:gd name="connsiteX4" fmla="*/ 1459442 w 2342092"/>
                <a:gd name="connsiteY4" fmla="*/ 190500 h 476250"/>
                <a:gd name="connsiteX5" fmla="*/ 2342092 w 2342092"/>
                <a:gd name="connsiteY5" fmla="*/ 438150 h 476250"/>
                <a:gd name="connsiteX0" fmla="*/ 47096 w 2294996"/>
                <a:gd name="connsiteY0" fmla="*/ 476250 h 476250"/>
                <a:gd name="connsiteX1" fmla="*/ 47096 w 2294996"/>
                <a:gd name="connsiteY1" fmla="*/ 336550 h 476250"/>
                <a:gd name="connsiteX2" fmla="*/ 612246 w 2294996"/>
                <a:gd name="connsiteY2" fmla="*/ 165100 h 476250"/>
                <a:gd name="connsiteX3" fmla="*/ 993246 w 2294996"/>
                <a:gd name="connsiteY3" fmla="*/ 0 h 476250"/>
                <a:gd name="connsiteX4" fmla="*/ 1412346 w 2294996"/>
                <a:gd name="connsiteY4" fmla="*/ 190500 h 476250"/>
                <a:gd name="connsiteX5" fmla="*/ 2294996 w 2294996"/>
                <a:gd name="connsiteY5" fmla="*/ 438150 h 476250"/>
                <a:gd name="connsiteX0" fmla="*/ 0 w 2247900"/>
                <a:gd name="connsiteY0" fmla="*/ 476250 h 476250"/>
                <a:gd name="connsiteX1" fmla="*/ 0 w 2247900"/>
                <a:gd name="connsiteY1" fmla="*/ 336550 h 476250"/>
                <a:gd name="connsiteX2" fmla="*/ 565150 w 2247900"/>
                <a:gd name="connsiteY2" fmla="*/ 165100 h 476250"/>
                <a:gd name="connsiteX3" fmla="*/ 946150 w 2247900"/>
                <a:gd name="connsiteY3" fmla="*/ 0 h 476250"/>
                <a:gd name="connsiteX4" fmla="*/ 1365250 w 2247900"/>
                <a:gd name="connsiteY4" fmla="*/ 190500 h 476250"/>
                <a:gd name="connsiteX5" fmla="*/ 2247900 w 2247900"/>
                <a:gd name="connsiteY5" fmla="*/ 438150 h 476250"/>
                <a:gd name="connsiteX0" fmla="*/ 0 w 2412519"/>
                <a:gd name="connsiteY0" fmla="*/ 476250 h 480703"/>
                <a:gd name="connsiteX1" fmla="*/ 0 w 2412519"/>
                <a:gd name="connsiteY1" fmla="*/ 336550 h 480703"/>
                <a:gd name="connsiteX2" fmla="*/ 565150 w 2412519"/>
                <a:gd name="connsiteY2" fmla="*/ 165100 h 480703"/>
                <a:gd name="connsiteX3" fmla="*/ 946150 w 2412519"/>
                <a:gd name="connsiteY3" fmla="*/ 0 h 480703"/>
                <a:gd name="connsiteX4" fmla="*/ 1365250 w 2412519"/>
                <a:gd name="connsiteY4" fmla="*/ 190500 h 480703"/>
                <a:gd name="connsiteX5" fmla="*/ 2412519 w 2412519"/>
                <a:gd name="connsiteY5" fmla="*/ 480703 h 480703"/>
                <a:gd name="connsiteX0" fmla="*/ 0 w 2412519"/>
                <a:gd name="connsiteY0" fmla="*/ 476250 h 480703"/>
                <a:gd name="connsiteX1" fmla="*/ 0 w 2412519"/>
                <a:gd name="connsiteY1" fmla="*/ 336550 h 480703"/>
                <a:gd name="connsiteX2" fmla="*/ 416296 w 2412519"/>
                <a:gd name="connsiteY2" fmla="*/ 212150 h 480703"/>
                <a:gd name="connsiteX3" fmla="*/ 565150 w 2412519"/>
                <a:gd name="connsiteY3" fmla="*/ 165100 h 480703"/>
                <a:gd name="connsiteX4" fmla="*/ 946150 w 2412519"/>
                <a:gd name="connsiteY4" fmla="*/ 0 h 480703"/>
                <a:gd name="connsiteX5" fmla="*/ 1365250 w 2412519"/>
                <a:gd name="connsiteY5" fmla="*/ 190500 h 480703"/>
                <a:gd name="connsiteX6" fmla="*/ 2412519 w 2412519"/>
                <a:gd name="connsiteY6" fmla="*/ 480703 h 480703"/>
                <a:gd name="connsiteX0" fmla="*/ 0 w 2412519"/>
                <a:gd name="connsiteY0" fmla="*/ 476250 h 480703"/>
                <a:gd name="connsiteX1" fmla="*/ 416296 w 2412519"/>
                <a:gd name="connsiteY1" fmla="*/ 212150 h 480703"/>
                <a:gd name="connsiteX2" fmla="*/ 565150 w 2412519"/>
                <a:gd name="connsiteY2" fmla="*/ 165100 h 480703"/>
                <a:gd name="connsiteX3" fmla="*/ 946150 w 2412519"/>
                <a:gd name="connsiteY3" fmla="*/ 0 h 480703"/>
                <a:gd name="connsiteX4" fmla="*/ 1365250 w 2412519"/>
                <a:gd name="connsiteY4" fmla="*/ 190500 h 480703"/>
                <a:gd name="connsiteX5" fmla="*/ 2412519 w 2412519"/>
                <a:gd name="connsiteY5" fmla="*/ 480703 h 480703"/>
                <a:gd name="connsiteX0" fmla="*/ 29255 w 2020143"/>
                <a:gd name="connsiteY0" fmla="*/ 476250 h 480703"/>
                <a:gd name="connsiteX1" fmla="*/ 23920 w 2020143"/>
                <a:gd name="connsiteY1" fmla="*/ 212150 h 480703"/>
                <a:gd name="connsiteX2" fmla="*/ 172774 w 2020143"/>
                <a:gd name="connsiteY2" fmla="*/ 165100 h 480703"/>
                <a:gd name="connsiteX3" fmla="*/ 553774 w 2020143"/>
                <a:gd name="connsiteY3" fmla="*/ 0 h 480703"/>
                <a:gd name="connsiteX4" fmla="*/ 972874 w 2020143"/>
                <a:gd name="connsiteY4" fmla="*/ 190500 h 480703"/>
                <a:gd name="connsiteX5" fmla="*/ 2020143 w 2020143"/>
                <a:gd name="connsiteY5" fmla="*/ 480703 h 480703"/>
                <a:gd name="connsiteX0" fmla="*/ 29255 w 2020143"/>
                <a:gd name="connsiteY0" fmla="*/ 476250 h 480703"/>
                <a:gd name="connsiteX1" fmla="*/ 23920 w 2020143"/>
                <a:gd name="connsiteY1" fmla="*/ 212150 h 480703"/>
                <a:gd name="connsiteX2" fmla="*/ 172774 w 2020143"/>
                <a:gd name="connsiteY2" fmla="*/ 165100 h 480703"/>
                <a:gd name="connsiteX3" fmla="*/ 553774 w 2020143"/>
                <a:gd name="connsiteY3" fmla="*/ 0 h 480703"/>
                <a:gd name="connsiteX4" fmla="*/ 972874 w 2020143"/>
                <a:gd name="connsiteY4" fmla="*/ 190500 h 480703"/>
                <a:gd name="connsiteX5" fmla="*/ 2020143 w 2020143"/>
                <a:gd name="connsiteY5" fmla="*/ 480703 h 480703"/>
                <a:gd name="connsiteX0" fmla="*/ 5335 w 1996223"/>
                <a:gd name="connsiteY0" fmla="*/ 476250 h 480703"/>
                <a:gd name="connsiteX1" fmla="*/ 0 w 1996223"/>
                <a:gd name="connsiteY1" fmla="*/ 212150 h 480703"/>
                <a:gd name="connsiteX2" fmla="*/ 148854 w 1996223"/>
                <a:gd name="connsiteY2" fmla="*/ 165100 h 480703"/>
                <a:gd name="connsiteX3" fmla="*/ 529854 w 1996223"/>
                <a:gd name="connsiteY3" fmla="*/ 0 h 480703"/>
                <a:gd name="connsiteX4" fmla="*/ 948954 w 1996223"/>
                <a:gd name="connsiteY4" fmla="*/ 190500 h 480703"/>
                <a:gd name="connsiteX5" fmla="*/ 1996223 w 1996223"/>
                <a:gd name="connsiteY5" fmla="*/ 480703 h 480703"/>
                <a:gd name="connsiteX0" fmla="*/ 5335 w 1996223"/>
                <a:gd name="connsiteY0" fmla="*/ 476250 h 480703"/>
                <a:gd name="connsiteX1" fmla="*/ 0 w 1996223"/>
                <a:gd name="connsiteY1" fmla="*/ 212150 h 480703"/>
                <a:gd name="connsiteX2" fmla="*/ 148854 w 1996223"/>
                <a:gd name="connsiteY2" fmla="*/ 165100 h 480703"/>
                <a:gd name="connsiteX3" fmla="*/ 529854 w 1996223"/>
                <a:gd name="connsiteY3" fmla="*/ 0 h 480703"/>
                <a:gd name="connsiteX4" fmla="*/ 948954 w 1996223"/>
                <a:gd name="connsiteY4" fmla="*/ 190500 h 480703"/>
                <a:gd name="connsiteX5" fmla="*/ 1996223 w 1996223"/>
                <a:gd name="connsiteY5" fmla="*/ 480703 h 480703"/>
                <a:gd name="connsiteX0" fmla="*/ 5335 w 1996223"/>
                <a:gd name="connsiteY0" fmla="*/ 476250 h 480703"/>
                <a:gd name="connsiteX1" fmla="*/ 0 w 1996223"/>
                <a:gd name="connsiteY1" fmla="*/ 212150 h 480703"/>
                <a:gd name="connsiteX2" fmla="*/ 148854 w 1996223"/>
                <a:gd name="connsiteY2" fmla="*/ 165100 h 480703"/>
                <a:gd name="connsiteX3" fmla="*/ 529854 w 1996223"/>
                <a:gd name="connsiteY3" fmla="*/ 0 h 480703"/>
                <a:gd name="connsiteX4" fmla="*/ 948954 w 1996223"/>
                <a:gd name="connsiteY4" fmla="*/ 190500 h 480703"/>
                <a:gd name="connsiteX5" fmla="*/ 1996223 w 1996223"/>
                <a:gd name="connsiteY5" fmla="*/ 480703 h 480703"/>
                <a:gd name="connsiteX6" fmla="*/ 5335 w 1996223"/>
                <a:gd name="connsiteY6" fmla="*/ 476250 h 4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6223" h="480703">
                  <a:moveTo>
                    <a:pt x="5335" y="476250"/>
                  </a:moveTo>
                  <a:cubicBezTo>
                    <a:pt x="1369" y="398721"/>
                    <a:pt x="1281" y="284271"/>
                    <a:pt x="0" y="212150"/>
                  </a:cubicBezTo>
                  <a:cubicBezTo>
                    <a:pt x="86059" y="186105"/>
                    <a:pt x="60545" y="200458"/>
                    <a:pt x="148854" y="165100"/>
                  </a:cubicBezTo>
                  <a:cubicBezTo>
                    <a:pt x="237163" y="129742"/>
                    <a:pt x="463179" y="6350"/>
                    <a:pt x="529854" y="0"/>
                  </a:cubicBezTo>
                  <a:cubicBezTo>
                    <a:pt x="596529" y="8466"/>
                    <a:pt x="704559" y="110383"/>
                    <a:pt x="948954" y="190500"/>
                  </a:cubicBezTo>
                  <a:cubicBezTo>
                    <a:pt x="1193349" y="270617"/>
                    <a:pt x="1663377" y="393390"/>
                    <a:pt x="1996223" y="480703"/>
                  </a:cubicBezTo>
                  <a:lnTo>
                    <a:pt x="5335" y="476250"/>
                  </a:lnTo>
                  <a:close/>
                </a:path>
              </a:pathLst>
            </a:custGeom>
            <a:solidFill>
              <a:srgbClr val="333399">
                <a:alpha val="60000"/>
              </a:srgb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/>
            <p:cNvSpPr/>
            <p:nvPr/>
          </p:nvSpPr>
          <p:spPr>
            <a:xfrm>
              <a:off x="806451" y="3293381"/>
              <a:ext cx="2712482" cy="821462"/>
            </a:xfrm>
            <a:custGeom>
              <a:avLst/>
              <a:gdLst>
                <a:gd name="connsiteX0" fmla="*/ 157339 w 2472973"/>
                <a:gd name="connsiteY0" fmla="*/ 0 h 233539"/>
                <a:gd name="connsiteX1" fmla="*/ 157339 w 2472973"/>
                <a:gd name="connsiteY1" fmla="*/ 93134 h 233539"/>
                <a:gd name="connsiteX2" fmla="*/ 1101373 w 2472973"/>
                <a:gd name="connsiteY2" fmla="*/ 224367 h 233539"/>
                <a:gd name="connsiteX3" fmla="*/ 2472973 w 2472973"/>
                <a:gd name="connsiteY3" fmla="*/ 38100 h 233539"/>
                <a:gd name="connsiteX0" fmla="*/ 78670 w 2394304"/>
                <a:gd name="connsiteY0" fmla="*/ 71260 h 304799"/>
                <a:gd name="connsiteX1" fmla="*/ 78670 w 2394304"/>
                <a:gd name="connsiteY1" fmla="*/ 164394 h 304799"/>
                <a:gd name="connsiteX2" fmla="*/ 1022704 w 2394304"/>
                <a:gd name="connsiteY2" fmla="*/ 295627 h 304799"/>
                <a:gd name="connsiteX3" fmla="*/ 2394304 w 2394304"/>
                <a:gd name="connsiteY3" fmla="*/ 109360 h 304799"/>
                <a:gd name="connsiteX0" fmla="*/ 4233 w 2319867"/>
                <a:gd name="connsiteY0" fmla="*/ 71260 h 304799"/>
                <a:gd name="connsiteX1" fmla="*/ 4233 w 2319867"/>
                <a:gd name="connsiteY1" fmla="*/ 164394 h 304799"/>
                <a:gd name="connsiteX2" fmla="*/ 948267 w 2319867"/>
                <a:gd name="connsiteY2" fmla="*/ 295627 h 304799"/>
                <a:gd name="connsiteX3" fmla="*/ 2319867 w 2319867"/>
                <a:gd name="connsiteY3" fmla="*/ 109360 h 304799"/>
                <a:gd name="connsiteX0" fmla="*/ 4233 w 2319867"/>
                <a:gd name="connsiteY0" fmla="*/ 71260 h 438502"/>
                <a:gd name="connsiteX1" fmla="*/ 4233 w 2319867"/>
                <a:gd name="connsiteY1" fmla="*/ 164394 h 438502"/>
                <a:gd name="connsiteX2" fmla="*/ 948267 w 2319867"/>
                <a:gd name="connsiteY2" fmla="*/ 429330 h 438502"/>
                <a:gd name="connsiteX3" fmla="*/ 2319867 w 2319867"/>
                <a:gd name="connsiteY3" fmla="*/ 109360 h 438502"/>
                <a:gd name="connsiteX0" fmla="*/ 4233 w 2319867"/>
                <a:gd name="connsiteY0" fmla="*/ 71260 h 279751"/>
                <a:gd name="connsiteX1" fmla="*/ 4233 w 2319867"/>
                <a:gd name="connsiteY1" fmla="*/ 164394 h 279751"/>
                <a:gd name="connsiteX2" fmla="*/ 948267 w 2319867"/>
                <a:gd name="connsiteY2" fmla="*/ 270579 h 279751"/>
                <a:gd name="connsiteX3" fmla="*/ 2319867 w 2319867"/>
                <a:gd name="connsiteY3" fmla="*/ 109360 h 279751"/>
                <a:gd name="connsiteX0" fmla="*/ 4233 w 2319867"/>
                <a:gd name="connsiteY0" fmla="*/ 71260 h 282925"/>
                <a:gd name="connsiteX1" fmla="*/ 4233 w 2319867"/>
                <a:gd name="connsiteY1" fmla="*/ 164394 h 282925"/>
                <a:gd name="connsiteX2" fmla="*/ 948267 w 2319867"/>
                <a:gd name="connsiteY2" fmla="*/ 270579 h 282925"/>
                <a:gd name="connsiteX3" fmla="*/ 2319867 w 2319867"/>
                <a:gd name="connsiteY3" fmla="*/ 109360 h 282925"/>
                <a:gd name="connsiteX0" fmla="*/ 4233 w 2319867"/>
                <a:gd name="connsiteY0" fmla="*/ 71260 h 277281"/>
                <a:gd name="connsiteX1" fmla="*/ 4233 w 2319867"/>
                <a:gd name="connsiteY1" fmla="*/ 164394 h 277281"/>
                <a:gd name="connsiteX2" fmla="*/ 948267 w 2319867"/>
                <a:gd name="connsiteY2" fmla="*/ 270579 h 277281"/>
                <a:gd name="connsiteX3" fmla="*/ 2319867 w 2319867"/>
                <a:gd name="connsiteY3" fmla="*/ 109360 h 277281"/>
                <a:gd name="connsiteX0" fmla="*/ 4233 w 2319867"/>
                <a:gd name="connsiteY0" fmla="*/ 71260 h 289679"/>
                <a:gd name="connsiteX1" fmla="*/ 4233 w 2319867"/>
                <a:gd name="connsiteY1" fmla="*/ 164394 h 289679"/>
                <a:gd name="connsiteX2" fmla="*/ 415280 w 2319867"/>
                <a:gd name="connsiteY2" fmla="*/ 223959 h 289679"/>
                <a:gd name="connsiteX3" fmla="*/ 948267 w 2319867"/>
                <a:gd name="connsiteY3" fmla="*/ 270579 h 289679"/>
                <a:gd name="connsiteX4" fmla="*/ 2319867 w 2319867"/>
                <a:gd name="connsiteY4" fmla="*/ 109360 h 289679"/>
                <a:gd name="connsiteX0" fmla="*/ 4233 w 2319867"/>
                <a:gd name="connsiteY0" fmla="*/ 71260 h 289679"/>
                <a:gd name="connsiteX1" fmla="*/ 4233 w 2319867"/>
                <a:gd name="connsiteY1" fmla="*/ 164394 h 289679"/>
                <a:gd name="connsiteX2" fmla="*/ 415280 w 2319867"/>
                <a:gd name="connsiteY2" fmla="*/ 223959 h 289679"/>
                <a:gd name="connsiteX3" fmla="*/ 948267 w 2319867"/>
                <a:gd name="connsiteY3" fmla="*/ 270579 h 289679"/>
                <a:gd name="connsiteX4" fmla="*/ 2319867 w 2319867"/>
                <a:gd name="connsiteY4" fmla="*/ 109360 h 289679"/>
                <a:gd name="connsiteX0" fmla="*/ 0 w 2315634"/>
                <a:gd name="connsiteY0" fmla="*/ 0 h 218419"/>
                <a:gd name="connsiteX1" fmla="*/ 411047 w 2315634"/>
                <a:gd name="connsiteY1" fmla="*/ 152699 h 218419"/>
                <a:gd name="connsiteX2" fmla="*/ 944034 w 2315634"/>
                <a:gd name="connsiteY2" fmla="*/ 199319 h 218419"/>
                <a:gd name="connsiteX3" fmla="*/ 2315634 w 2315634"/>
                <a:gd name="connsiteY3" fmla="*/ 38100 h 218419"/>
                <a:gd name="connsiteX0" fmla="*/ 84313 w 1994322"/>
                <a:gd name="connsiteY0" fmla="*/ 0 h 218419"/>
                <a:gd name="connsiteX1" fmla="*/ 89735 w 1994322"/>
                <a:gd name="connsiteY1" fmla="*/ 152699 h 218419"/>
                <a:gd name="connsiteX2" fmla="*/ 622722 w 1994322"/>
                <a:gd name="connsiteY2" fmla="*/ 199319 h 218419"/>
                <a:gd name="connsiteX3" fmla="*/ 1994322 w 1994322"/>
                <a:gd name="connsiteY3" fmla="*/ 38100 h 218419"/>
                <a:gd name="connsiteX0" fmla="*/ 84313 w 1994322"/>
                <a:gd name="connsiteY0" fmla="*/ 0 h 218419"/>
                <a:gd name="connsiteX1" fmla="*/ 89735 w 1994322"/>
                <a:gd name="connsiteY1" fmla="*/ 152699 h 218419"/>
                <a:gd name="connsiteX2" fmla="*/ 622722 w 1994322"/>
                <a:gd name="connsiteY2" fmla="*/ 199319 h 218419"/>
                <a:gd name="connsiteX3" fmla="*/ 1994322 w 1994322"/>
                <a:gd name="connsiteY3" fmla="*/ 38100 h 218419"/>
                <a:gd name="connsiteX0" fmla="*/ 0 w 1910009"/>
                <a:gd name="connsiteY0" fmla="*/ 0 h 218419"/>
                <a:gd name="connsiteX1" fmla="*/ 5422 w 1910009"/>
                <a:gd name="connsiteY1" fmla="*/ 152699 h 218419"/>
                <a:gd name="connsiteX2" fmla="*/ 538409 w 1910009"/>
                <a:gd name="connsiteY2" fmla="*/ 199319 h 218419"/>
                <a:gd name="connsiteX3" fmla="*/ 1910009 w 1910009"/>
                <a:gd name="connsiteY3" fmla="*/ 38100 h 218419"/>
                <a:gd name="connsiteX0" fmla="*/ 2580 w 1909922"/>
                <a:gd name="connsiteY0" fmla="*/ 0 h 218419"/>
                <a:gd name="connsiteX1" fmla="*/ 5335 w 1909922"/>
                <a:gd name="connsiteY1" fmla="*/ 152699 h 218419"/>
                <a:gd name="connsiteX2" fmla="*/ 538322 w 1909922"/>
                <a:gd name="connsiteY2" fmla="*/ 199319 h 218419"/>
                <a:gd name="connsiteX3" fmla="*/ 1909922 w 1909922"/>
                <a:gd name="connsiteY3" fmla="*/ 38100 h 218419"/>
                <a:gd name="connsiteX0" fmla="*/ 2580 w 1909922"/>
                <a:gd name="connsiteY0" fmla="*/ 0 h 218419"/>
                <a:gd name="connsiteX1" fmla="*/ 5335 w 1909922"/>
                <a:gd name="connsiteY1" fmla="*/ 152699 h 218419"/>
                <a:gd name="connsiteX2" fmla="*/ 538322 w 1909922"/>
                <a:gd name="connsiteY2" fmla="*/ 199319 h 218419"/>
                <a:gd name="connsiteX3" fmla="*/ 1909922 w 1909922"/>
                <a:gd name="connsiteY3" fmla="*/ 38100 h 218419"/>
                <a:gd name="connsiteX0" fmla="*/ 2580 w 1965939"/>
                <a:gd name="connsiteY0" fmla="*/ 0 h 218419"/>
                <a:gd name="connsiteX1" fmla="*/ 5335 w 1965939"/>
                <a:gd name="connsiteY1" fmla="*/ 152699 h 218419"/>
                <a:gd name="connsiteX2" fmla="*/ 538322 w 1965939"/>
                <a:gd name="connsiteY2" fmla="*/ 199319 h 218419"/>
                <a:gd name="connsiteX3" fmla="*/ 1965939 w 1965939"/>
                <a:gd name="connsiteY3" fmla="*/ 38100 h 218419"/>
                <a:gd name="connsiteX0" fmla="*/ 2580 w 1965939"/>
                <a:gd name="connsiteY0" fmla="*/ 0 h 199319"/>
                <a:gd name="connsiteX1" fmla="*/ 5335 w 1965939"/>
                <a:gd name="connsiteY1" fmla="*/ 152699 h 199319"/>
                <a:gd name="connsiteX2" fmla="*/ 538322 w 1965939"/>
                <a:gd name="connsiteY2" fmla="*/ 199319 h 199319"/>
                <a:gd name="connsiteX3" fmla="*/ 1965939 w 1965939"/>
                <a:gd name="connsiteY3" fmla="*/ 38100 h 199319"/>
                <a:gd name="connsiteX0" fmla="*/ 2580 w 1965939"/>
                <a:gd name="connsiteY0" fmla="*/ 0 h 199319"/>
                <a:gd name="connsiteX1" fmla="*/ 5335 w 1965939"/>
                <a:gd name="connsiteY1" fmla="*/ 152699 h 199319"/>
                <a:gd name="connsiteX2" fmla="*/ 538322 w 1965939"/>
                <a:gd name="connsiteY2" fmla="*/ 199319 h 199319"/>
                <a:gd name="connsiteX3" fmla="*/ 1965939 w 1965939"/>
                <a:gd name="connsiteY3" fmla="*/ 38100 h 199319"/>
                <a:gd name="connsiteX0" fmla="*/ 2580 w 1965939"/>
                <a:gd name="connsiteY0" fmla="*/ 0 h 199319"/>
                <a:gd name="connsiteX1" fmla="*/ 5335 w 1965939"/>
                <a:gd name="connsiteY1" fmla="*/ 152699 h 199319"/>
                <a:gd name="connsiteX2" fmla="*/ 538322 w 1965939"/>
                <a:gd name="connsiteY2" fmla="*/ 199319 h 199319"/>
                <a:gd name="connsiteX3" fmla="*/ 1965939 w 1965939"/>
                <a:gd name="connsiteY3" fmla="*/ 38100 h 199319"/>
                <a:gd name="connsiteX0" fmla="*/ 2580 w 1965939"/>
                <a:gd name="connsiteY0" fmla="*/ 0 h 199319"/>
                <a:gd name="connsiteX1" fmla="*/ 5335 w 1965939"/>
                <a:gd name="connsiteY1" fmla="*/ 152699 h 199319"/>
                <a:gd name="connsiteX2" fmla="*/ 538322 w 1965939"/>
                <a:gd name="connsiteY2" fmla="*/ 199319 h 199319"/>
                <a:gd name="connsiteX3" fmla="*/ 1965939 w 1965939"/>
                <a:gd name="connsiteY3" fmla="*/ 38100 h 199319"/>
                <a:gd name="connsiteX0" fmla="*/ 2580 w 1965939"/>
                <a:gd name="connsiteY0" fmla="*/ 0 h 199319"/>
                <a:gd name="connsiteX1" fmla="*/ 5335 w 1965939"/>
                <a:gd name="connsiteY1" fmla="*/ 152699 h 199319"/>
                <a:gd name="connsiteX2" fmla="*/ 538322 w 1965939"/>
                <a:gd name="connsiteY2" fmla="*/ 199319 h 199319"/>
                <a:gd name="connsiteX3" fmla="*/ 1965939 w 1965939"/>
                <a:gd name="connsiteY3" fmla="*/ 38100 h 199319"/>
                <a:gd name="connsiteX0" fmla="*/ 2580 w 2278902"/>
                <a:gd name="connsiteY0" fmla="*/ 60515 h 259834"/>
                <a:gd name="connsiteX1" fmla="*/ 5335 w 2278902"/>
                <a:gd name="connsiteY1" fmla="*/ 213214 h 259834"/>
                <a:gd name="connsiteX2" fmla="*/ 538322 w 2278902"/>
                <a:gd name="connsiteY2" fmla="*/ 259834 h 259834"/>
                <a:gd name="connsiteX3" fmla="*/ 2278902 w 2278902"/>
                <a:gd name="connsiteY3" fmla="*/ 0 h 259834"/>
                <a:gd name="connsiteX0" fmla="*/ 2580 w 2278902"/>
                <a:gd name="connsiteY0" fmla="*/ 60515 h 259834"/>
                <a:gd name="connsiteX1" fmla="*/ 5335 w 2278902"/>
                <a:gd name="connsiteY1" fmla="*/ 213214 h 259834"/>
                <a:gd name="connsiteX2" fmla="*/ 538322 w 2278902"/>
                <a:gd name="connsiteY2" fmla="*/ 259834 h 259834"/>
                <a:gd name="connsiteX3" fmla="*/ 2278902 w 2278902"/>
                <a:gd name="connsiteY3" fmla="*/ 0 h 259834"/>
                <a:gd name="connsiteX0" fmla="*/ 2580 w 2278902"/>
                <a:gd name="connsiteY0" fmla="*/ 0 h 262136"/>
                <a:gd name="connsiteX1" fmla="*/ 5335 w 2278902"/>
                <a:gd name="connsiteY1" fmla="*/ 215516 h 262136"/>
                <a:gd name="connsiteX2" fmla="*/ 538322 w 2278902"/>
                <a:gd name="connsiteY2" fmla="*/ 262136 h 262136"/>
                <a:gd name="connsiteX3" fmla="*/ 2278902 w 2278902"/>
                <a:gd name="connsiteY3" fmla="*/ 2302 h 262136"/>
                <a:gd name="connsiteX0" fmla="*/ 2580 w 2278902"/>
                <a:gd name="connsiteY0" fmla="*/ 0 h 262136"/>
                <a:gd name="connsiteX1" fmla="*/ 5335 w 2278902"/>
                <a:gd name="connsiteY1" fmla="*/ 215516 h 262136"/>
                <a:gd name="connsiteX2" fmla="*/ 538322 w 2278902"/>
                <a:gd name="connsiteY2" fmla="*/ 262136 h 262136"/>
                <a:gd name="connsiteX3" fmla="*/ 2278902 w 2278902"/>
                <a:gd name="connsiteY3" fmla="*/ 2302 h 262136"/>
                <a:gd name="connsiteX4" fmla="*/ 2580 w 2278902"/>
                <a:gd name="connsiteY4" fmla="*/ 0 h 26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8902" h="262136">
                  <a:moveTo>
                    <a:pt x="2580" y="0"/>
                  </a:moveTo>
                  <a:cubicBezTo>
                    <a:pt x="974" y="85854"/>
                    <a:pt x="0" y="172164"/>
                    <a:pt x="5335" y="215516"/>
                  </a:cubicBezTo>
                  <a:cubicBezTo>
                    <a:pt x="180430" y="230499"/>
                    <a:pt x="179264" y="251315"/>
                    <a:pt x="538322" y="262136"/>
                  </a:cubicBezTo>
                  <a:cubicBezTo>
                    <a:pt x="865089" y="243036"/>
                    <a:pt x="1895159" y="130025"/>
                    <a:pt x="2278902" y="2302"/>
                  </a:cubicBezTo>
                  <a:lnTo>
                    <a:pt x="2580" y="0"/>
                  </a:lnTo>
                  <a:close/>
                </a:path>
              </a:pathLst>
            </a:custGeom>
            <a:solidFill>
              <a:srgbClr val="333399">
                <a:alpha val="60000"/>
              </a:srgb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タイトル 1"/>
          <p:cNvSpPr txBox="1">
            <a:spLocks/>
          </p:cNvSpPr>
          <p:nvPr/>
        </p:nvSpPr>
        <p:spPr bwMode="auto">
          <a:xfrm>
            <a:off x="-69850" y="-115888"/>
            <a:ext cx="9269413" cy="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5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Electronic structure near E</a:t>
            </a:r>
            <a:r>
              <a:rPr lang="en-US" altLang="ja-JP" sz="2500" b="1" baseline="-250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F</a:t>
            </a:r>
            <a:r>
              <a:rPr lang="en-US" altLang="ja-JP" sz="25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of Bi(111) surface</a:t>
            </a:r>
            <a:endParaRPr lang="ja-JP" altLang="en-US" sz="25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72" name="図形グループ 71"/>
          <p:cNvGrpSpPr/>
          <p:nvPr/>
        </p:nvGrpSpPr>
        <p:grpSpPr>
          <a:xfrm>
            <a:off x="-15367" y="420688"/>
            <a:ext cx="9151214" cy="2858935"/>
            <a:chOff x="-15367" y="420688"/>
            <a:chExt cx="9151214" cy="2858935"/>
          </a:xfrm>
        </p:grpSpPr>
        <p:pic>
          <p:nvPicPr>
            <p:cNvPr id="45" name="図 44" descr="Graph7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153" y="481544"/>
              <a:ext cx="9144000" cy="2758109"/>
            </a:xfrm>
            <a:prstGeom prst="rect">
              <a:avLst/>
            </a:prstGeom>
          </p:spPr>
        </p:pic>
        <p:cxnSp>
          <p:nvCxnSpPr>
            <p:cNvPr id="5" name="直線コネクタ 4"/>
            <p:cNvCxnSpPr/>
            <p:nvPr/>
          </p:nvCxnSpPr>
          <p:spPr>
            <a:xfrm>
              <a:off x="66675" y="420688"/>
              <a:ext cx="9051925" cy="1587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5400000" flipH="1" flipV="1">
              <a:off x="7309848" y="2804786"/>
              <a:ext cx="12924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rot="5400000" flipH="1" flipV="1">
              <a:off x="5822029" y="2804786"/>
              <a:ext cx="12924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5400000" flipH="1" flipV="1">
              <a:off x="4334211" y="2804786"/>
              <a:ext cx="12924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rot="5400000" flipH="1" flipV="1">
              <a:off x="2846393" y="2804786"/>
              <a:ext cx="12924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rot="5400000" flipH="1" flipV="1">
              <a:off x="1358575" y="2804786"/>
              <a:ext cx="12924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5400000" flipH="1" flipV="1">
              <a:off x="8758441" y="2804786"/>
              <a:ext cx="12924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3687652" y="2910291"/>
              <a:ext cx="2262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Wa</a:t>
              </a:r>
              <a:r>
                <a:rPr lang="en-US" altLang="ja-JP" dirty="0" smtClean="0">
                  <a:latin typeface="Times"/>
                  <a:cs typeface="Times"/>
                </a:rPr>
                <a:t>ve vector  </a:t>
              </a:r>
              <a:r>
                <a:rPr lang="en-US" altLang="ja-JP" i="1" dirty="0" err="1" smtClean="0">
                  <a:latin typeface="Times"/>
                  <a:cs typeface="Times"/>
                </a:rPr>
                <a:t>k</a:t>
              </a:r>
              <a:r>
                <a:rPr lang="en-US" altLang="ja-JP" baseline="-25000" dirty="0" err="1" smtClean="0">
                  <a:latin typeface="Times"/>
                  <a:cs typeface="Times"/>
                </a:rPr>
                <a:t>x</a:t>
              </a:r>
              <a:r>
                <a:rPr lang="en-US" altLang="ja-JP" dirty="0" smtClean="0">
                  <a:latin typeface="Times"/>
                  <a:cs typeface="Times"/>
                </a:rPr>
                <a:t>  (Å</a:t>
              </a:r>
              <a:r>
                <a:rPr lang="en-US" altLang="ja-JP" baseline="30000" dirty="0" smtClean="0">
                  <a:latin typeface="Times"/>
                  <a:cs typeface="Times"/>
                </a:rPr>
                <a:t>-1</a:t>
              </a:r>
              <a:r>
                <a:rPr lang="en-US" altLang="ja-JP" dirty="0" smtClean="0">
                  <a:latin typeface="Times"/>
                  <a:cs typeface="Times"/>
                </a:rPr>
                <a:t>)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147847" y="2741016"/>
              <a:ext cx="45717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0.0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581422" y="2741016"/>
              <a:ext cx="529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-0.2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130635" y="2741016"/>
              <a:ext cx="529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-0.8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2616535" y="2741016"/>
              <a:ext cx="529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-0.6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089735" y="2741016"/>
              <a:ext cx="53091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-0.4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610935" y="2751239"/>
              <a:ext cx="45717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700" dirty="0" smtClean="0">
                  <a:latin typeface="Times"/>
                  <a:cs typeface="Times"/>
                </a:rPr>
                <a:t>0.2</a:t>
              </a:r>
              <a:endParaRPr kumimoji="1" lang="ja-JP" altLang="en-US" sz="1700" baseline="-25000" dirty="0">
                <a:latin typeface="Times"/>
                <a:cs typeface="Times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 rot="16200000">
              <a:off x="-961730" y="1509926"/>
              <a:ext cx="2262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Wa</a:t>
              </a:r>
              <a:r>
                <a:rPr lang="en-US" altLang="ja-JP" dirty="0" smtClean="0">
                  <a:latin typeface="Times"/>
                  <a:cs typeface="Times"/>
                </a:rPr>
                <a:t>ve vector  </a:t>
              </a:r>
              <a:r>
                <a:rPr lang="en-US" altLang="ja-JP" i="1" dirty="0" err="1" smtClean="0">
                  <a:latin typeface="Times"/>
                  <a:cs typeface="Times"/>
                </a:rPr>
                <a:t>k</a:t>
              </a:r>
              <a:r>
                <a:rPr lang="en-US" altLang="ja-JP" baseline="-25000" dirty="0" err="1" smtClean="0">
                  <a:latin typeface="Times"/>
                  <a:cs typeface="Times"/>
                </a:rPr>
                <a:t>y</a:t>
              </a:r>
              <a:r>
                <a:rPr lang="en-US" altLang="ja-JP" dirty="0" smtClean="0">
                  <a:latin typeface="Times"/>
                  <a:cs typeface="Times"/>
                </a:rPr>
                <a:t>  (Å</a:t>
              </a:r>
              <a:r>
                <a:rPr lang="en-US" altLang="ja-JP" baseline="30000" dirty="0" smtClean="0">
                  <a:latin typeface="Times"/>
                  <a:cs typeface="Times"/>
                </a:rPr>
                <a:t>-1</a:t>
              </a:r>
              <a:r>
                <a:rPr lang="en-US" altLang="ja-JP" dirty="0" smtClean="0">
                  <a:latin typeface="Times"/>
                  <a:cs typeface="Times"/>
                </a:rPr>
                <a:t>)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>
            <a:xfrm rot="10800000">
              <a:off x="643463" y="1906764"/>
              <a:ext cx="12029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rot="10800000">
              <a:off x="643463" y="2428345"/>
              <a:ext cx="12029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rot="10800000">
              <a:off x="643464" y="1385182"/>
              <a:ext cx="12029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rot="10800000">
              <a:off x="643464" y="863600"/>
              <a:ext cx="12029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/>
            <p:nvPr/>
          </p:nvSpPr>
          <p:spPr>
            <a:xfrm>
              <a:off x="345495" y="1714446"/>
              <a:ext cx="409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Times"/>
                  <a:cs typeface="Times"/>
                </a:rPr>
                <a:t>0.0</a:t>
              </a:r>
              <a:endParaRPr kumimoji="1" lang="ja-JP" altLang="en-US" sz="1400" baseline="-25000" dirty="0">
                <a:latin typeface="Times"/>
                <a:cs typeface="Times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345495" y="671283"/>
              <a:ext cx="409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Times"/>
                  <a:cs typeface="Times"/>
                </a:rPr>
                <a:t>0.1</a:t>
              </a:r>
              <a:endParaRPr kumimoji="1" lang="ja-JP" altLang="en-US" sz="1400" baseline="-25000" dirty="0">
                <a:latin typeface="Times"/>
                <a:cs typeface="Times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255726" y="121667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Times"/>
                  <a:cs typeface="Times"/>
                </a:rPr>
                <a:t>0.05</a:t>
              </a:r>
              <a:endParaRPr kumimoji="1" lang="ja-JP" altLang="en-US" sz="1400" baseline="-25000" dirty="0">
                <a:latin typeface="Times"/>
                <a:cs typeface="Times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195939" y="2259840"/>
              <a:ext cx="558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Times"/>
                  <a:cs typeface="Times"/>
                </a:rPr>
                <a:t>-0.05</a:t>
              </a:r>
              <a:endParaRPr kumimoji="1" lang="ja-JP" altLang="en-US" sz="1400" baseline="-25000" dirty="0">
                <a:latin typeface="Times"/>
                <a:cs typeface="Times"/>
              </a:endParaRPr>
            </a:p>
          </p:txBody>
        </p:sp>
      </p:grpSp>
      <p:sp>
        <p:nvSpPr>
          <p:cNvPr id="56" name="テキスト ボックス 55"/>
          <p:cNvSpPr txBox="1"/>
          <p:nvPr/>
        </p:nvSpPr>
        <p:spPr>
          <a:xfrm>
            <a:off x="4558640" y="1200516"/>
            <a:ext cx="136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Helvetica"/>
                <a:cs typeface="Helvetica"/>
              </a:rPr>
              <a:t>hole pocket</a:t>
            </a:r>
            <a:endParaRPr kumimoji="1" lang="ja-JP" alt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525916" y="1059784"/>
            <a:ext cx="175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Helvetica"/>
                <a:cs typeface="Helvetica"/>
              </a:rPr>
              <a:t>electron pocket</a:t>
            </a:r>
            <a:endParaRPr kumimoji="1" lang="ja-JP" alt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898764" y="4355415"/>
            <a:ext cx="136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Helvetica"/>
                <a:cs typeface="Helvetica"/>
              </a:rPr>
              <a:t>hole pocket</a:t>
            </a:r>
            <a:endParaRPr kumimoji="1" lang="ja-JP" alt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70" name="直線コネクタ 69"/>
          <p:cNvCxnSpPr/>
          <p:nvPr/>
        </p:nvCxnSpPr>
        <p:spPr>
          <a:xfrm rot="16200000" flipH="1">
            <a:off x="4891051" y="4169080"/>
            <a:ext cx="272863" cy="257436"/>
          </a:xfrm>
          <a:prstGeom prst="line">
            <a:avLst/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rot="5400000">
            <a:off x="6014225" y="4105559"/>
            <a:ext cx="323164" cy="176548"/>
          </a:xfrm>
          <a:prstGeom prst="line">
            <a:avLst/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6582833" y="3382281"/>
            <a:ext cx="197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Helvetica"/>
                <a:cs typeface="Helvetica"/>
              </a:rPr>
              <a:t>electron pocket</a:t>
            </a:r>
            <a:endParaRPr kumimoji="1" lang="ja-JP" alt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4" name="スライド番号プレースホルダ 73"/>
          <p:cNvSpPr>
            <a:spLocks noGrp="1"/>
          </p:cNvSpPr>
          <p:nvPr>
            <p:ph type="sldNum" sz="quarter" idx="12"/>
          </p:nvPr>
        </p:nvSpPr>
        <p:spPr>
          <a:xfrm>
            <a:off x="7227865" y="65151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21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0" y="692462"/>
            <a:ext cx="9118600" cy="6070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1"/>
          <p:cNvSpPr txBox="1">
            <a:spLocks/>
          </p:cNvSpPr>
          <p:nvPr/>
        </p:nvSpPr>
        <p:spPr bwMode="auto">
          <a:xfrm>
            <a:off x="-69850" y="-115888"/>
            <a:ext cx="9269413" cy="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5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Spin-resolved ARPES of Bi(111) surface</a:t>
            </a:r>
            <a:endParaRPr lang="ja-JP" altLang="en-US" sz="25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66675" y="4206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6" name="図形グループ 115"/>
          <p:cNvGrpSpPr/>
          <p:nvPr/>
        </p:nvGrpSpPr>
        <p:grpSpPr>
          <a:xfrm>
            <a:off x="-110567" y="834998"/>
            <a:ext cx="4460377" cy="3048726"/>
            <a:chOff x="-271616" y="1305930"/>
            <a:chExt cx="4460377" cy="3048726"/>
          </a:xfrm>
        </p:grpSpPr>
        <p:pic>
          <p:nvPicPr>
            <p:cNvPr id="69" name="図 68" descr="バンド分散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6861" y="1305930"/>
              <a:ext cx="3771900" cy="2952545"/>
            </a:xfrm>
            <a:prstGeom prst="rect">
              <a:avLst/>
            </a:prstGeom>
          </p:spPr>
        </p:pic>
        <p:sp>
          <p:nvSpPr>
            <p:cNvPr id="72" name="テキスト ボックス 71"/>
            <p:cNvSpPr txBox="1"/>
            <p:nvPr/>
          </p:nvSpPr>
          <p:spPr>
            <a:xfrm rot="16200000">
              <a:off x="-1121344" y="2402772"/>
              <a:ext cx="23454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"/>
                  <a:cs typeface="Times"/>
                </a:rPr>
                <a:t>Binding Energy (</a:t>
              </a:r>
              <a:r>
                <a:rPr kumimoji="1" lang="en-US" altLang="ja-JP" sz="2000" dirty="0" err="1" smtClean="0">
                  <a:latin typeface="Times"/>
                  <a:cs typeface="Times"/>
                </a:rPr>
                <a:t>eV</a:t>
              </a:r>
              <a:r>
                <a:rPr kumimoji="1" lang="en-US" altLang="ja-JP" sz="2000" dirty="0" smtClean="0">
                  <a:latin typeface="Times"/>
                  <a:cs typeface="Times"/>
                </a:rPr>
                <a:t>)</a:t>
              </a:r>
              <a:endParaRPr kumimoji="1" lang="ja-JP" altLang="en-US" sz="2000" dirty="0">
                <a:latin typeface="Times"/>
                <a:cs typeface="Times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99160" y="2643447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0.1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99160" y="357815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0.2</a:t>
              </a: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135330" y="1695408"/>
              <a:ext cx="437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smtClean="0">
                  <a:latin typeface="Times"/>
                  <a:cs typeface="Times"/>
                </a:rPr>
                <a:t>E</a:t>
              </a:r>
              <a:r>
                <a:rPr lang="en-US" altLang="ja-JP" baseline="-25000" dirty="0" smtClean="0">
                  <a:latin typeface="Times"/>
                  <a:cs typeface="Times"/>
                </a:rPr>
                <a:t>F</a:t>
              </a:r>
              <a:endParaRPr kumimoji="1" lang="ja-JP" altLang="en-US" baseline="-25000" dirty="0">
                <a:latin typeface="Times"/>
                <a:cs typeface="Times"/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1392859" y="3792191"/>
              <a:ext cx="550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-0.2</a:t>
              </a: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333653" y="3792191"/>
              <a:ext cx="550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-0.4</a:t>
              </a: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2624029" y="379219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0</a:t>
              </a: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3538583" y="3799057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0.2</a:t>
              </a:r>
            </a:p>
          </p:txBody>
        </p:sp>
        <p:cxnSp>
          <p:nvCxnSpPr>
            <p:cNvPr id="81" name="直線コネクタ 80"/>
            <p:cNvCxnSpPr/>
            <p:nvPr/>
          </p:nvCxnSpPr>
          <p:spPr>
            <a:xfrm rot="5400000" flipH="1" flipV="1">
              <a:off x="1540392" y="2860936"/>
              <a:ext cx="1764434" cy="1588"/>
            </a:xfrm>
            <a:prstGeom prst="line">
              <a:avLst/>
            </a:prstGeom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テキスト ボックス 84"/>
            <p:cNvSpPr txBox="1"/>
            <p:nvPr/>
          </p:nvSpPr>
          <p:spPr>
            <a:xfrm>
              <a:off x="2226890" y="1340405"/>
              <a:ext cx="355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1"/>
                  </a:solidFill>
                </a:rPr>
                <a:t>B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5" name="テキスト ボックス 104"/>
            <p:cNvSpPr txBox="1"/>
            <p:nvPr/>
          </p:nvSpPr>
          <p:spPr>
            <a:xfrm>
              <a:off x="-271616" y="268048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dirty="0"/>
            </a:p>
          </p:txBody>
        </p:sp>
        <p:cxnSp>
          <p:nvCxnSpPr>
            <p:cNvPr id="111" name="直線矢印コネクタ 110"/>
            <p:cNvCxnSpPr/>
            <p:nvPr/>
          </p:nvCxnSpPr>
          <p:spPr>
            <a:xfrm rot="5400000">
              <a:off x="2301984" y="1800894"/>
              <a:ext cx="242838" cy="1588"/>
            </a:xfrm>
            <a:prstGeom prst="straightConnector1">
              <a:avLst/>
            </a:prstGeom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テキスト ボックス 111"/>
            <p:cNvSpPr txBox="1"/>
            <p:nvPr/>
          </p:nvSpPr>
          <p:spPr>
            <a:xfrm>
              <a:off x="2624029" y="1557893"/>
              <a:ext cx="339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G</a:t>
              </a:r>
              <a:endParaRPr kumimoji="1" lang="ja-JP" altLang="en-US" sz="2000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14" name="直線コネクタ 113"/>
            <p:cNvCxnSpPr/>
            <p:nvPr/>
          </p:nvCxnSpPr>
          <p:spPr>
            <a:xfrm>
              <a:off x="2687530" y="1641375"/>
              <a:ext cx="192080" cy="1588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テキスト ボックス 114"/>
            <p:cNvSpPr txBox="1"/>
            <p:nvPr/>
          </p:nvSpPr>
          <p:spPr>
            <a:xfrm>
              <a:off x="1168466" y="3985324"/>
              <a:ext cx="211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Wave Vector </a:t>
              </a:r>
              <a:r>
                <a:rPr kumimoji="1" lang="en-US" altLang="ja-JP" i="1" dirty="0" err="1" smtClean="0">
                  <a:latin typeface="Times"/>
                  <a:cs typeface="Times"/>
                </a:rPr>
                <a:t>k</a:t>
              </a:r>
              <a:r>
                <a:rPr kumimoji="1" lang="en-US" altLang="ja-JP" baseline="-25000" dirty="0" err="1" smtClean="0">
                  <a:latin typeface="Times"/>
                  <a:cs typeface="Times"/>
                </a:rPr>
                <a:t>x</a:t>
              </a:r>
              <a:r>
                <a:rPr kumimoji="1" lang="en-US" altLang="ja-JP" dirty="0" smtClean="0">
                  <a:latin typeface="Times"/>
                  <a:cs typeface="Times"/>
                </a:rPr>
                <a:t> (Å</a:t>
              </a:r>
              <a:r>
                <a:rPr kumimoji="1" lang="en-US" altLang="ja-JP" baseline="30000" dirty="0" smtClean="0">
                  <a:latin typeface="Times"/>
                  <a:cs typeface="Times"/>
                </a:rPr>
                <a:t>-1</a:t>
              </a:r>
              <a:r>
                <a:rPr kumimoji="1" lang="en-US" altLang="ja-JP" dirty="0" smtClean="0">
                  <a:latin typeface="Times"/>
                  <a:cs typeface="Times"/>
                </a:rPr>
                <a:t>)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</p:grpSp>
      <p:pic>
        <p:nvPicPr>
          <p:cNvPr id="117" name="図 21" descr="名称未設定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832" y="4220375"/>
            <a:ext cx="3554521" cy="209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9" name="直線矢印コネクタ 118"/>
          <p:cNvCxnSpPr/>
          <p:nvPr/>
        </p:nvCxnSpPr>
        <p:spPr>
          <a:xfrm>
            <a:off x="2108216" y="6031762"/>
            <a:ext cx="423317" cy="12867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 rot="5400000" flipH="1" flipV="1">
            <a:off x="1900755" y="5829329"/>
            <a:ext cx="433448" cy="159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2484996" y="59725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y</a:t>
            </a:r>
            <a:endParaRPr kumimoji="1" lang="ja-JP" altLang="en-US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2116684" y="5428734"/>
            <a:ext cx="28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z</a:t>
            </a:r>
            <a:endParaRPr kumimoji="1" lang="ja-JP" altLang="en-US" dirty="0"/>
          </a:p>
        </p:txBody>
      </p:sp>
      <p:grpSp>
        <p:nvGrpSpPr>
          <p:cNvPr id="134" name="図形グループ 133"/>
          <p:cNvGrpSpPr/>
          <p:nvPr/>
        </p:nvGrpSpPr>
        <p:grpSpPr>
          <a:xfrm>
            <a:off x="4171272" y="3486385"/>
            <a:ext cx="4390600" cy="3233800"/>
            <a:chOff x="4171272" y="3486385"/>
            <a:chExt cx="4390600" cy="3233800"/>
          </a:xfrm>
        </p:grpSpPr>
        <p:pic>
          <p:nvPicPr>
            <p:cNvPr id="46" name="図 45" descr="z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43" r="6916" b="11590"/>
            <a:stretch>
              <a:fillRect/>
            </a:stretch>
          </p:blipFill>
          <p:spPr>
            <a:xfrm>
              <a:off x="4360205" y="3486385"/>
              <a:ext cx="4201667" cy="2864468"/>
            </a:xfrm>
            <a:prstGeom prst="rect">
              <a:avLst/>
            </a:prstGeom>
          </p:spPr>
        </p:pic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7184055" y="3932879"/>
              <a:ext cx="162000" cy="16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378440" y="3803299"/>
              <a:ext cx="78318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Times"/>
                  <a:cs typeface="Times"/>
                </a:rPr>
                <a:t>up spin</a:t>
              </a:r>
              <a:endParaRPr kumimoji="1" lang="ja-JP" altLang="en-US" sz="1600" dirty="0">
                <a:latin typeface="Times"/>
                <a:cs typeface="Times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378440" y="4134531"/>
              <a:ext cx="103395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Times"/>
                  <a:cs typeface="Times"/>
                </a:rPr>
                <a:t>down spin</a:t>
              </a:r>
              <a:endParaRPr kumimoji="1" lang="ja-JP" altLang="en-US" sz="1600" dirty="0">
                <a:latin typeface="Times"/>
                <a:cs typeface="Time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7184055" y="4258475"/>
              <a:ext cx="162000" cy="16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4689109" y="5677516"/>
              <a:ext cx="116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/>
                <a:t>z</a:t>
              </a:r>
              <a:r>
                <a:rPr kumimoji="1" lang="en-US" altLang="ja-JP" dirty="0" smtClean="0"/>
                <a:t> direction</a:t>
              </a:r>
              <a:endParaRPr kumimoji="1" lang="ja-JP" altLang="en-US" dirty="0"/>
            </a:p>
          </p:txBody>
        </p:sp>
        <p:sp>
          <p:nvSpPr>
            <p:cNvPr id="95" name="テキスト ボックス 94"/>
            <p:cNvSpPr txBox="1"/>
            <p:nvPr/>
          </p:nvSpPr>
          <p:spPr>
            <a:xfrm rot="16200000">
              <a:off x="3317902" y="4787895"/>
              <a:ext cx="20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Intensity (</a:t>
              </a:r>
              <a:r>
                <a:rPr kumimoji="1" lang="en-US" altLang="ja-JP" dirty="0" err="1" smtClean="0">
                  <a:latin typeface="Times"/>
                  <a:cs typeface="Times"/>
                </a:rPr>
                <a:t>arb</a:t>
              </a:r>
              <a:r>
                <a:rPr kumimoji="1" lang="en-US" altLang="ja-JP" dirty="0" smtClean="0">
                  <a:latin typeface="Times"/>
                  <a:cs typeface="Times"/>
                </a:rPr>
                <a:t>. units)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5456225" y="6350853"/>
              <a:ext cx="2129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Binding Energy (</a:t>
              </a:r>
              <a:r>
                <a:rPr kumimoji="1" lang="en-US" altLang="ja-JP" dirty="0" err="1" smtClean="0">
                  <a:latin typeface="Times"/>
                  <a:cs typeface="Times"/>
                </a:rPr>
                <a:t>eV</a:t>
              </a:r>
              <a:r>
                <a:rPr kumimoji="1" lang="en-US" altLang="ja-JP" dirty="0" smtClean="0">
                  <a:latin typeface="Times"/>
                  <a:cs typeface="Times"/>
                </a:rPr>
                <a:t>)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5905162" y="614027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0.1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4360205" y="614027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imes"/>
                  <a:cs typeface="Times"/>
                </a:rPr>
                <a:t>0.2</a:t>
              </a: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7397871" y="6146781"/>
              <a:ext cx="437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smtClean="0">
                  <a:latin typeface="Times"/>
                  <a:cs typeface="Times"/>
                </a:rPr>
                <a:t>E</a:t>
              </a:r>
              <a:r>
                <a:rPr lang="en-US" altLang="ja-JP" baseline="-25000" dirty="0" smtClean="0">
                  <a:latin typeface="Times"/>
                  <a:cs typeface="Times"/>
                </a:rPr>
                <a:t>F</a:t>
              </a:r>
              <a:endParaRPr kumimoji="1" lang="ja-JP" altLang="en-US" baseline="-25000" dirty="0">
                <a:latin typeface="Times"/>
                <a:cs typeface="Times"/>
              </a:endParaRPr>
            </a:p>
          </p:txBody>
        </p:sp>
      </p:grpSp>
      <p:grpSp>
        <p:nvGrpSpPr>
          <p:cNvPr id="136" name="図形グループ 135"/>
          <p:cNvGrpSpPr/>
          <p:nvPr/>
        </p:nvGrpSpPr>
        <p:grpSpPr>
          <a:xfrm>
            <a:off x="4170080" y="737532"/>
            <a:ext cx="4391792" cy="3039851"/>
            <a:chOff x="4170080" y="737532"/>
            <a:chExt cx="4391792" cy="3039851"/>
          </a:xfrm>
        </p:grpSpPr>
        <p:pic>
          <p:nvPicPr>
            <p:cNvPr id="45" name="図 44" descr="y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347" r="6983" b="6177"/>
            <a:stretch>
              <a:fillRect/>
            </a:stretch>
          </p:blipFill>
          <p:spPr>
            <a:xfrm>
              <a:off x="4360205" y="737532"/>
              <a:ext cx="4201667" cy="3039851"/>
            </a:xfrm>
            <a:prstGeom prst="rect">
              <a:avLst/>
            </a:prstGeom>
          </p:spPr>
        </p:pic>
        <p:grpSp>
          <p:nvGrpSpPr>
            <p:cNvPr id="135" name="図形グループ 134"/>
            <p:cNvGrpSpPr/>
            <p:nvPr/>
          </p:nvGrpSpPr>
          <p:grpSpPr>
            <a:xfrm>
              <a:off x="4170080" y="958889"/>
              <a:ext cx="4242317" cy="2314126"/>
              <a:chOff x="4170080" y="958889"/>
              <a:chExt cx="4242317" cy="2314126"/>
            </a:xfrm>
          </p:grpSpPr>
          <p:sp>
            <p:nvSpPr>
              <p:cNvPr id="49" name="円/楕円 48"/>
              <p:cNvSpPr>
                <a:spLocks noChangeAspect="1"/>
              </p:cNvSpPr>
              <p:nvPr/>
            </p:nvSpPr>
            <p:spPr>
              <a:xfrm>
                <a:off x="7190522" y="1102205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円/楕円 52"/>
              <p:cNvSpPr>
                <a:spLocks noChangeAspect="1"/>
              </p:cNvSpPr>
              <p:nvPr/>
            </p:nvSpPr>
            <p:spPr>
              <a:xfrm>
                <a:off x="7184055" y="1400239"/>
                <a:ext cx="162000" cy="162000"/>
              </a:xfrm>
              <a:prstGeom prst="ellipse">
                <a:avLst/>
              </a:prstGeom>
              <a:solidFill>
                <a:srgbClr val="0000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テキスト ボックス 57"/>
              <p:cNvSpPr txBox="1"/>
              <p:nvPr/>
            </p:nvSpPr>
            <p:spPr>
              <a:xfrm>
                <a:off x="7378440" y="958889"/>
                <a:ext cx="78318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smtClean="0">
                    <a:latin typeface="Times"/>
                    <a:cs typeface="Times"/>
                  </a:rPr>
                  <a:t>up spin</a:t>
                </a:r>
                <a:endParaRPr kumimoji="1" lang="ja-JP" altLang="en-US" sz="1600" dirty="0">
                  <a:latin typeface="Times"/>
                  <a:cs typeface="Times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7378440" y="1290121"/>
                <a:ext cx="103395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smtClean="0">
                    <a:latin typeface="Times"/>
                    <a:cs typeface="Times"/>
                  </a:rPr>
                  <a:t>down spin</a:t>
                </a:r>
                <a:endParaRPr kumimoji="1" lang="ja-JP" altLang="en-US" sz="1600" dirty="0">
                  <a:latin typeface="Times"/>
                  <a:cs typeface="Times"/>
                </a:endParaRPr>
              </a:p>
            </p:txBody>
          </p:sp>
          <p:sp>
            <p:nvSpPr>
              <p:cNvPr id="100" name="テキスト ボックス 99"/>
              <p:cNvSpPr txBox="1"/>
              <p:nvPr/>
            </p:nvSpPr>
            <p:spPr>
              <a:xfrm rot="16200000">
                <a:off x="3316710" y="1942617"/>
                <a:ext cx="2076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Times"/>
                    <a:cs typeface="Times"/>
                  </a:rPr>
                  <a:t>Intensity (</a:t>
                </a:r>
                <a:r>
                  <a:rPr kumimoji="1" lang="en-US" altLang="ja-JP" dirty="0" err="1" smtClean="0">
                    <a:latin typeface="Times"/>
                    <a:cs typeface="Times"/>
                  </a:rPr>
                  <a:t>arb</a:t>
                </a:r>
                <a:r>
                  <a:rPr kumimoji="1" lang="en-US" altLang="ja-JP" dirty="0" smtClean="0">
                    <a:latin typeface="Times"/>
                    <a:cs typeface="Times"/>
                  </a:rPr>
                  <a:t>. units)</a:t>
                </a:r>
                <a:endParaRPr kumimoji="1" lang="ja-JP" altLang="en-US" dirty="0">
                  <a:latin typeface="Times"/>
                  <a:cs typeface="Times"/>
                </a:endParaRPr>
              </a:p>
            </p:txBody>
          </p:sp>
          <p:sp>
            <p:nvSpPr>
              <p:cNvPr id="132" name="テキスト ボックス 131"/>
              <p:cNvSpPr txBox="1"/>
              <p:nvPr/>
            </p:nvSpPr>
            <p:spPr>
              <a:xfrm>
                <a:off x="4701809" y="2903683"/>
                <a:ext cx="1178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err="1" smtClean="0"/>
                  <a:t>y</a:t>
                </a:r>
                <a:r>
                  <a:rPr kumimoji="1" lang="en-US" altLang="ja-JP" dirty="0" smtClean="0"/>
                  <a:t> direction</a:t>
                </a:r>
                <a:endParaRPr kumimoji="1" lang="ja-JP" alt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40"/>
          <p:cNvSpPr/>
          <p:nvPr/>
        </p:nvSpPr>
        <p:spPr>
          <a:xfrm>
            <a:off x="421789" y="4062232"/>
            <a:ext cx="8341211" cy="13429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図形グループ 36"/>
          <p:cNvGrpSpPr/>
          <p:nvPr/>
        </p:nvGrpSpPr>
        <p:grpSpPr>
          <a:xfrm>
            <a:off x="66675" y="734837"/>
            <a:ext cx="4674525" cy="3140716"/>
            <a:chOff x="-309716" y="1730300"/>
            <a:chExt cx="4754053" cy="3194149"/>
          </a:xfrm>
        </p:grpSpPr>
        <p:sp>
          <p:nvSpPr>
            <p:cNvPr id="32" name="正方形/長方形 31"/>
            <p:cNvSpPr/>
            <p:nvPr/>
          </p:nvSpPr>
          <p:spPr>
            <a:xfrm>
              <a:off x="-12916" y="1730300"/>
              <a:ext cx="4422076" cy="3194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図形グループ 30"/>
            <p:cNvGrpSpPr/>
            <p:nvPr/>
          </p:nvGrpSpPr>
          <p:grpSpPr>
            <a:xfrm>
              <a:off x="-78401" y="1730300"/>
              <a:ext cx="4522738" cy="3096449"/>
              <a:chOff x="47734" y="655297"/>
              <a:chExt cx="4522738" cy="3096449"/>
            </a:xfrm>
          </p:grpSpPr>
          <p:pic>
            <p:nvPicPr>
              <p:cNvPr id="4" name="図 3" descr="バンド分散.jp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98572" y="655297"/>
                <a:ext cx="3771900" cy="2952545"/>
              </a:xfrm>
              <a:prstGeom prst="rect">
                <a:avLst/>
              </a:prstGeom>
            </p:spPr>
          </p:pic>
          <p:sp>
            <p:nvSpPr>
              <p:cNvPr id="5" name="テキスト ボックス 4"/>
              <p:cNvSpPr txBox="1"/>
              <p:nvPr/>
            </p:nvSpPr>
            <p:spPr>
              <a:xfrm rot="16200000">
                <a:off x="-765033" y="1592231"/>
                <a:ext cx="2345464" cy="71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Times"/>
                    <a:cs typeface="Times"/>
                  </a:rPr>
                  <a:t>Binding Energy (</a:t>
                </a:r>
                <a:r>
                  <a:rPr kumimoji="1" lang="en-US" altLang="ja-JP" sz="2000" dirty="0" err="1" smtClean="0">
                    <a:latin typeface="Times"/>
                    <a:cs typeface="Times"/>
                  </a:rPr>
                  <a:t>eV</a:t>
                </a:r>
                <a:r>
                  <a:rPr kumimoji="1" lang="en-US" altLang="ja-JP" sz="2000" dirty="0" smtClean="0">
                    <a:latin typeface="Times"/>
                    <a:cs typeface="Times"/>
                  </a:rPr>
                  <a:t>)</a:t>
                </a:r>
                <a:endParaRPr kumimoji="1" lang="ja-JP" altLang="en-US" sz="2000" dirty="0">
                  <a:latin typeface="Times"/>
                  <a:cs typeface="Times"/>
                </a:endParaRPr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480873" y="1992814"/>
                <a:ext cx="473206" cy="375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Times"/>
                    <a:cs typeface="Times"/>
                  </a:rPr>
                  <a:t>0.1</a:t>
                </a:r>
                <a:endParaRPr kumimoji="1" lang="ja-JP" altLang="en-US" dirty="0">
                  <a:latin typeface="Times"/>
                  <a:cs typeface="Times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480873" y="2927518"/>
                <a:ext cx="473206" cy="375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Times"/>
                    <a:cs typeface="Times"/>
                  </a:rPr>
                  <a:t>0.2</a:t>
                </a: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17043" y="1044775"/>
                <a:ext cx="437036" cy="375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i="1" dirty="0" smtClean="0">
                    <a:latin typeface="Times"/>
                    <a:cs typeface="Times"/>
                  </a:rPr>
                  <a:t>E</a:t>
                </a:r>
                <a:r>
                  <a:rPr lang="en-US" altLang="ja-JP" baseline="-25000" dirty="0" smtClean="0">
                    <a:latin typeface="Times"/>
                    <a:cs typeface="Times"/>
                  </a:rPr>
                  <a:t>F</a:t>
                </a:r>
                <a:endParaRPr kumimoji="1" lang="ja-JP" altLang="en-US" baseline="-25000" dirty="0">
                  <a:latin typeface="Times"/>
                  <a:cs typeface="Time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685640" y="3376129"/>
                <a:ext cx="2116845" cy="375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latin typeface="Times"/>
                    <a:cs typeface="Times"/>
                  </a:rPr>
                  <a:t>Wave Vector </a:t>
                </a:r>
                <a:r>
                  <a:rPr kumimoji="1" lang="en-US" altLang="ja-JP" i="1" dirty="0" err="1" smtClean="0">
                    <a:latin typeface="Times"/>
                    <a:cs typeface="Times"/>
                  </a:rPr>
                  <a:t>k</a:t>
                </a:r>
                <a:r>
                  <a:rPr kumimoji="1" lang="en-US" altLang="ja-JP" baseline="-25000" dirty="0" err="1" smtClean="0">
                    <a:latin typeface="Times"/>
                    <a:cs typeface="Times"/>
                  </a:rPr>
                  <a:t>x</a:t>
                </a:r>
                <a:r>
                  <a:rPr kumimoji="1" lang="en-US" altLang="ja-JP" dirty="0" smtClean="0">
                    <a:latin typeface="Times"/>
                    <a:cs typeface="Times"/>
                  </a:rPr>
                  <a:t> (Å</a:t>
                </a:r>
                <a:r>
                  <a:rPr kumimoji="1" lang="en-US" altLang="ja-JP" baseline="30000" dirty="0" smtClean="0">
                    <a:latin typeface="Times"/>
                    <a:cs typeface="Times"/>
                  </a:rPr>
                  <a:t>-1</a:t>
                </a:r>
                <a:r>
                  <a:rPr kumimoji="1" lang="en-US" altLang="ja-JP" dirty="0" smtClean="0">
                    <a:latin typeface="Times"/>
                    <a:cs typeface="Times"/>
                  </a:rPr>
                  <a:t>)</a:t>
                </a:r>
                <a:endParaRPr kumimoji="1" lang="ja-JP" altLang="en-US" dirty="0">
                  <a:latin typeface="Times"/>
                  <a:cs typeface="Time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1774570" y="3141557"/>
                <a:ext cx="550075" cy="375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Times"/>
                    <a:cs typeface="Times"/>
                  </a:rPr>
                  <a:t>-0.2</a:t>
                </a: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715365" y="3141557"/>
                <a:ext cx="550075" cy="375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Times"/>
                    <a:cs typeface="Times"/>
                  </a:rPr>
                  <a:t>-0.4</a:t>
                </a: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3005741" y="3141557"/>
                <a:ext cx="300082" cy="375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Times"/>
                    <a:cs typeface="Times"/>
                  </a:rPr>
                  <a:t>0</a:t>
                </a: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3973690" y="3141557"/>
                <a:ext cx="473206" cy="375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Times"/>
                    <a:cs typeface="Times"/>
                  </a:rPr>
                  <a:t>0.2</a:t>
                </a:r>
              </a:p>
            </p:txBody>
          </p:sp>
          <p:cxnSp>
            <p:nvCxnSpPr>
              <p:cNvPr id="14" name="直線コネクタ 13"/>
              <p:cNvCxnSpPr/>
              <p:nvPr/>
            </p:nvCxnSpPr>
            <p:spPr>
              <a:xfrm rot="5400000" flipH="1" flipV="1">
                <a:off x="2370185" y="1987964"/>
                <a:ext cx="2328934" cy="1588"/>
              </a:xfrm>
              <a:prstGeom prst="line">
                <a:avLst/>
              </a:prstGeom>
              <a:ln w="1270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rot="5400000" flipH="1" flipV="1">
                <a:off x="1638238" y="1983174"/>
                <a:ext cx="2336926" cy="1588"/>
              </a:xfrm>
              <a:prstGeom prst="line">
                <a:avLst/>
              </a:prstGeom>
              <a:ln w="1270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rot="5400000" flipH="1" flipV="1">
                <a:off x="1213886" y="1987170"/>
                <a:ext cx="2327345" cy="1588"/>
              </a:xfrm>
              <a:prstGeom prst="line">
                <a:avLst/>
              </a:prstGeom>
              <a:ln w="1270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rot="5400000" flipH="1" flipV="1">
                <a:off x="2782102" y="1988362"/>
                <a:ext cx="2329727" cy="1588"/>
              </a:xfrm>
              <a:prstGeom prst="line">
                <a:avLst/>
              </a:prstGeom>
              <a:ln w="1270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図形グループ 74"/>
              <p:cNvGrpSpPr/>
              <p:nvPr/>
            </p:nvGrpSpPr>
            <p:grpSpPr>
              <a:xfrm>
                <a:off x="2375176" y="1170014"/>
                <a:ext cx="1577433" cy="1192132"/>
                <a:chOff x="6351869" y="1091983"/>
                <a:chExt cx="1577433" cy="1192132"/>
              </a:xfrm>
            </p:grpSpPr>
            <p:cxnSp>
              <p:nvCxnSpPr>
                <p:cNvPr id="23" name="直線矢印コネクタ 22"/>
                <p:cNvCxnSpPr/>
                <p:nvPr/>
              </p:nvCxnSpPr>
              <p:spPr>
                <a:xfrm rot="16200000" flipH="1">
                  <a:off x="6112941" y="1395700"/>
                  <a:ext cx="479444" cy="1588"/>
                </a:xfrm>
                <a:prstGeom prst="straightConnector1">
                  <a:avLst/>
                </a:prstGeom>
                <a:ln w="508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矢印コネクタ 23"/>
                <p:cNvCxnSpPr/>
                <p:nvPr/>
              </p:nvCxnSpPr>
              <p:spPr>
                <a:xfrm rot="16200000" flipH="1">
                  <a:off x="6533821" y="2043599"/>
                  <a:ext cx="479444" cy="1588"/>
                </a:xfrm>
                <a:prstGeom prst="straightConnector1">
                  <a:avLst/>
                </a:prstGeom>
                <a:ln w="508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矢印コネクタ 24"/>
                <p:cNvCxnSpPr/>
                <p:nvPr/>
              </p:nvCxnSpPr>
              <p:spPr>
                <a:xfrm rot="16200000" flipH="1">
                  <a:off x="7265003" y="1395701"/>
                  <a:ext cx="479444" cy="1588"/>
                </a:xfrm>
                <a:prstGeom prst="straightConnector1">
                  <a:avLst/>
                </a:prstGeom>
                <a:ln w="508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矢印コネクタ 25"/>
                <p:cNvCxnSpPr/>
                <p:nvPr/>
              </p:nvCxnSpPr>
              <p:spPr>
                <a:xfrm rot="5400000" flipH="1" flipV="1">
                  <a:off x="7688786" y="1330911"/>
                  <a:ext cx="479444" cy="1588"/>
                </a:xfrm>
                <a:prstGeom prst="straightConnector1">
                  <a:avLst/>
                </a:prstGeom>
                <a:ln w="508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矢印コネクタ 26"/>
                <p:cNvCxnSpPr/>
                <p:nvPr/>
              </p:nvCxnSpPr>
              <p:spPr>
                <a:xfrm rot="5400000" flipH="1" flipV="1">
                  <a:off x="6535409" y="1330911"/>
                  <a:ext cx="479444" cy="1588"/>
                </a:xfrm>
                <a:prstGeom prst="straightConnector1">
                  <a:avLst/>
                </a:prstGeom>
                <a:ln w="508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矢印コネクタ 27"/>
                <p:cNvCxnSpPr/>
                <p:nvPr/>
              </p:nvCxnSpPr>
              <p:spPr>
                <a:xfrm rot="5400000" flipH="1" flipV="1">
                  <a:off x="7263415" y="1991767"/>
                  <a:ext cx="479444" cy="1588"/>
                </a:xfrm>
                <a:prstGeom prst="straightConnector1">
                  <a:avLst/>
                </a:prstGeom>
                <a:ln w="508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テキスト ボックス 29"/>
            <p:cNvSpPr txBox="1"/>
            <p:nvPr/>
          </p:nvSpPr>
          <p:spPr>
            <a:xfrm>
              <a:off x="-309716" y="2477288"/>
              <a:ext cx="184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33" name="フリーフォーム 32"/>
            <p:cNvSpPr/>
            <p:nvPr/>
          </p:nvSpPr>
          <p:spPr>
            <a:xfrm>
              <a:off x="2426041" y="2378082"/>
              <a:ext cx="1301111" cy="1848558"/>
            </a:xfrm>
            <a:custGeom>
              <a:avLst/>
              <a:gdLst>
                <a:gd name="connsiteX0" fmla="*/ 0 w 3488267"/>
                <a:gd name="connsiteY0" fmla="*/ 1016001 h 1075268"/>
                <a:gd name="connsiteX1" fmla="*/ 677334 w 3488267"/>
                <a:gd name="connsiteY1" fmla="*/ 1016001 h 1075268"/>
                <a:gd name="connsiteX2" fmla="*/ 1642534 w 3488267"/>
                <a:gd name="connsiteY2" fmla="*/ 660401 h 1075268"/>
                <a:gd name="connsiteX3" fmla="*/ 2159000 w 3488267"/>
                <a:gd name="connsiteY3" fmla="*/ 59267 h 1075268"/>
                <a:gd name="connsiteX4" fmla="*/ 2429934 w 3488267"/>
                <a:gd name="connsiteY4" fmla="*/ 304801 h 1075268"/>
                <a:gd name="connsiteX5" fmla="*/ 2810934 w 3488267"/>
                <a:gd name="connsiteY5" fmla="*/ 626534 h 1075268"/>
                <a:gd name="connsiteX6" fmla="*/ 3488267 w 3488267"/>
                <a:gd name="connsiteY6" fmla="*/ 948267 h 1075268"/>
                <a:gd name="connsiteX0" fmla="*/ 0 w 3488267"/>
                <a:gd name="connsiteY0" fmla="*/ 1016001 h 1075268"/>
                <a:gd name="connsiteX1" fmla="*/ 677334 w 3488267"/>
                <a:gd name="connsiteY1" fmla="*/ 1016001 h 1075268"/>
                <a:gd name="connsiteX2" fmla="*/ 1642534 w 3488267"/>
                <a:gd name="connsiteY2" fmla="*/ 660401 h 1075268"/>
                <a:gd name="connsiteX3" fmla="*/ 2210816 w 3488267"/>
                <a:gd name="connsiteY3" fmla="*/ 59267 h 1075268"/>
                <a:gd name="connsiteX4" fmla="*/ 2429934 w 3488267"/>
                <a:gd name="connsiteY4" fmla="*/ 304801 h 1075268"/>
                <a:gd name="connsiteX5" fmla="*/ 2810934 w 3488267"/>
                <a:gd name="connsiteY5" fmla="*/ 626534 h 1075268"/>
                <a:gd name="connsiteX6" fmla="*/ 3488267 w 3488267"/>
                <a:gd name="connsiteY6" fmla="*/ 948267 h 1075268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429934 w 3488267"/>
                <a:gd name="connsiteY4" fmla="*/ 245534 h 1016001"/>
                <a:gd name="connsiteX5" fmla="*/ 2810934 w 3488267"/>
                <a:gd name="connsiteY5" fmla="*/ 567267 h 1016001"/>
                <a:gd name="connsiteX6" fmla="*/ 3488267 w 3488267"/>
                <a:gd name="connsiteY6" fmla="*/ 889000 h 1016001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429934 w 3488267"/>
                <a:gd name="connsiteY4" fmla="*/ 245534 h 1016001"/>
                <a:gd name="connsiteX5" fmla="*/ 2810934 w 3488267"/>
                <a:gd name="connsiteY5" fmla="*/ 567267 h 1016001"/>
                <a:gd name="connsiteX6" fmla="*/ 3488267 w 3488267"/>
                <a:gd name="connsiteY6" fmla="*/ 889000 h 1016001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565401 w 3488267"/>
                <a:gd name="connsiteY4" fmla="*/ 364068 h 1016001"/>
                <a:gd name="connsiteX5" fmla="*/ 2810934 w 3488267"/>
                <a:gd name="connsiteY5" fmla="*/ 567267 h 1016001"/>
                <a:gd name="connsiteX6" fmla="*/ 3488267 w 3488267"/>
                <a:gd name="connsiteY6" fmla="*/ 889000 h 1016001"/>
                <a:gd name="connsiteX0" fmla="*/ 0 w 3488267"/>
                <a:gd name="connsiteY0" fmla="*/ 956734 h 1016001"/>
                <a:gd name="connsiteX1" fmla="*/ 677334 w 3488267"/>
                <a:gd name="connsiteY1" fmla="*/ 956734 h 1016001"/>
                <a:gd name="connsiteX2" fmla="*/ 1642534 w 3488267"/>
                <a:gd name="connsiteY2" fmla="*/ 601134 h 1016001"/>
                <a:gd name="connsiteX3" fmla="*/ 2210816 w 3488267"/>
                <a:gd name="connsiteY3" fmla="*/ 0 h 1016001"/>
                <a:gd name="connsiteX4" fmla="*/ 2565401 w 3488267"/>
                <a:gd name="connsiteY4" fmla="*/ 364068 h 1016001"/>
                <a:gd name="connsiteX5" fmla="*/ 2950634 w 3488267"/>
                <a:gd name="connsiteY5" fmla="*/ 639234 h 1016001"/>
                <a:gd name="connsiteX6" fmla="*/ 3488267 w 3488267"/>
                <a:gd name="connsiteY6" fmla="*/ 889000 h 1016001"/>
                <a:gd name="connsiteX0" fmla="*/ 0 w 3488267"/>
                <a:gd name="connsiteY0" fmla="*/ 969435 h 1028702"/>
                <a:gd name="connsiteX1" fmla="*/ 677334 w 3488267"/>
                <a:gd name="connsiteY1" fmla="*/ 969435 h 1028702"/>
                <a:gd name="connsiteX2" fmla="*/ 1642534 w 3488267"/>
                <a:gd name="connsiteY2" fmla="*/ 613835 h 1028702"/>
                <a:gd name="connsiteX3" fmla="*/ 2210816 w 3488267"/>
                <a:gd name="connsiteY3" fmla="*/ 12701 h 1028702"/>
                <a:gd name="connsiteX4" fmla="*/ 2565401 w 3488267"/>
                <a:gd name="connsiteY4" fmla="*/ 376769 h 1028702"/>
                <a:gd name="connsiteX5" fmla="*/ 2950634 w 3488267"/>
                <a:gd name="connsiteY5" fmla="*/ 651935 h 1028702"/>
                <a:gd name="connsiteX6" fmla="*/ 3488267 w 3488267"/>
                <a:gd name="connsiteY6" fmla="*/ 901701 h 1028702"/>
                <a:gd name="connsiteX0" fmla="*/ 0 w 3488267"/>
                <a:gd name="connsiteY0" fmla="*/ 969435 h 1028702"/>
                <a:gd name="connsiteX1" fmla="*/ 677334 w 3488267"/>
                <a:gd name="connsiteY1" fmla="*/ 969435 h 1028702"/>
                <a:gd name="connsiteX2" fmla="*/ 1397001 w 3488267"/>
                <a:gd name="connsiteY2" fmla="*/ 740341 h 1028702"/>
                <a:gd name="connsiteX3" fmla="*/ 1642534 w 3488267"/>
                <a:gd name="connsiteY3" fmla="*/ 613835 h 1028702"/>
                <a:gd name="connsiteX4" fmla="*/ 2210816 w 3488267"/>
                <a:gd name="connsiteY4" fmla="*/ 12701 h 1028702"/>
                <a:gd name="connsiteX5" fmla="*/ 2565401 w 3488267"/>
                <a:gd name="connsiteY5" fmla="*/ 376769 h 1028702"/>
                <a:gd name="connsiteX6" fmla="*/ 2950634 w 3488267"/>
                <a:gd name="connsiteY6" fmla="*/ 651935 h 1028702"/>
                <a:gd name="connsiteX7" fmla="*/ 3488267 w 3488267"/>
                <a:gd name="connsiteY7" fmla="*/ 901701 h 1028702"/>
                <a:gd name="connsiteX0" fmla="*/ 0 w 2810933"/>
                <a:gd name="connsiteY0" fmla="*/ 969435 h 969435"/>
                <a:gd name="connsiteX1" fmla="*/ 719667 w 2810933"/>
                <a:gd name="connsiteY1" fmla="*/ 740341 h 969435"/>
                <a:gd name="connsiteX2" fmla="*/ 965200 w 2810933"/>
                <a:gd name="connsiteY2" fmla="*/ 613835 h 969435"/>
                <a:gd name="connsiteX3" fmla="*/ 1533482 w 2810933"/>
                <a:gd name="connsiteY3" fmla="*/ 12701 h 969435"/>
                <a:gd name="connsiteX4" fmla="*/ 1888067 w 2810933"/>
                <a:gd name="connsiteY4" fmla="*/ 376769 h 969435"/>
                <a:gd name="connsiteX5" fmla="*/ 2273300 w 2810933"/>
                <a:gd name="connsiteY5" fmla="*/ 651935 h 969435"/>
                <a:gd name="connsiteX6" fmla="*/ 2810933 w 2810933"/>
                <a:gd name="connsiteY6" fmla="*/ 901701 h 969435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2091266 w 2091266"/>
                <a:gd name="connsiteY5" fmla="*/ 901701 h 901701"/>
                <a:gd name="connsiteX0" fmla="*/ 0 w 2091266"/>
                <a:gd name="connsiteY0" fmla="*/ 740341 h 901701"/>
                <a:gd name="connsiteX1" fmla="*/ 245533 w 2091266"/>
                <a:gd name="connsiteY1" fmla="*/ 613835 h 901701"/>
                <a:gd name="connsiteX2" fmla="*/ 813815 w 2091266"/>
                <a:gd name="connsiteY2" fmla="*/ 12701 h 901701"/>
                <a:gd name="connsiteX3" fmla="*/ 1168400 w 2091266"/>
                <a:gd name="connsiteY3" fmla="*/ 376769 h 901701"/>
                <a:gd name="connsiteX4" fmla="*/ 1553633 w 2091266"/>
                <a:gd name="connsiteY4" fmla="*/ 651935 h 901701"/>
                <a:gd name="connsiteX5" fmla="*/ 1727199 w 2091266"/>
                <a:gd name="connsiteY5" fmla="*/ 742904 h 901701"/>
                <a:gd name="connsiteX6" fmla="*/ 2091266 w 2091266"/>
                <a:gd name="connsiteY6" fmla="*/ 901701 h 901701"/>
                <a:gd name="connsiteX0" fmla="*/ 0 w 1727199"/>
                <a:gd name="connsiteY0" fmla="*/ 740341 h 742904"/>
                <a:gd name="connsiteX1" fmla="*/ 245533 w 1727199"/>
                <a:gd name="connsiteY1" fmla="*/ 613835 h 742904"/>
                <a:gd name="connsiteX2" fmla="*/ 813815 w 1727199"/>
                <a:gd name="connsiteY2" fmla="*/ 12701 h 742904"/>
                <a:gd name="connsiteX3" fmla="*/ 1168400 w 1727199"/>
                <a:gd name="connsiteY3" fmla="*/ 376769 h 742904"/>
                <a:gd name="connsiteX4" fmla="*/ 1553633 w 1727199"/>
                <a:gd name="connsiteY4" fmla="*/ 651935 h 742904"/>
                <a:gd name="connsiteX5" fmla="*/ 1727199 w 1727199"/>
                <a:gd name="connsiteY5" fmla="*/ 742904 h 742904"/>
                <a:gd name="connsiteX0" fmla="*/ 0 w 1727199"/>
                <a:gd name="connsiteY0" fmla="*/ 740341 h 742904"/>
                <a:gd name="connsiteX1" fmla="*/ 245533 w 1727199"/>
                <a:gd name="connsiteY1" fmla="*/ 613835 h 742904"/>
                <a:gd name="connsiteX2" fmla="*/ 813815 w 1727199"/>
                <a:gd name="connsiteY2" fmla="*/ 12701 h 742904"/>
                <a:gd name="connsiteX3" fmla="*/ 1168400 w 1727199"/>
                <a:gd name="connsiteY3" fmla="*/ 376769 h 742904"/>
                <a:gd name="connsiteX4" fmla="*/ 1553633 w 1727199"/>
                <a:gd name="connsiteY4" fmla="*/ 651935 h 742904"/>
                <a:gd name="connsiteX5" fmla="*/ 1727199 w 1727199"/>
                <a:gd name="connsiteY5" fmla="*/ 742904 h 742904"/>
                <a:gd name="connsiteX6" fmla="*/ 0 w 1727199"/>
                <a:gd name="connsiteY6" fmla="*/ 740341 h 74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199" h="742904">
                  <a:moveTo>
                    <a:pt x="0" y="740341"/>
                  </a:moveTo>
                  <a:cubicBezTo>
                    <a:pt x="76200" y="716978"/>
                    <a:pt x="109897" y="735108"/>
                    <a:pt x="245533" y="613835"/>
                  </a:cubicBezTo>
                  <a:cubicBezTo>
                    <a:pt x="381169" y="492562"/>
                    <a:pt x="686815" y="0"/>
                    <a:pt x="813815" y="12701"/>
                  </a:cubicBezTo>
                  <a:cubicBezTo>
                    <a:pt x="940815" y="25402"/>
                    <a:pt x="1045097" y="270230"/>
                    <a:pt x="1168400" y="376769"/>
                  </a:cubicBezTo>
                  <a:cubicBezTo>
                    <a:pt x="1291703" y="483308"/>
                    <a:pt x="1460500" y="590913"/>
                    <a:pt x="1553633" y="651935"/>
                  </a:cubicBezTo>
                  <a:cubicBezTo>
                    <a:pt x="1646766" y="712957"/>
                    <a:pt x="1637594" y="701276"/>
                    <a:pt x="1727199" y="742904"/>
                  </a:cubicBezTo>
                  <a:lnTo>
                    <a:pt x="0" y="740341"/>
                  </a:ln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4" name="タイトル 1"/>
          <p:cNvSpPr txBox="1">
            <a:spLocks/>
          </p:cNvSpPr>
          <p:nvPr/>
        </p:nvSpPr>
        <p:spPr bwMode="auto">
          <a:xfrm>
            <a:off x="-69850" y="-115888"/>
            <a:ext cx="9269413" cy="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5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Problem in Bi(111) surface state</a:t>
            </a:r>
            <a:endParaRPr lang="ja-JP" altLang="en-US" sz="25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66675" y="4460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682196" y="4251327"/>
            <a:ext cx="3703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Helvetica"/>
                <a:cs typeface="Helvetica"/>
              </a:rPr>
              <a:t>Time reversal symmetry 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39" name="テキスト ボックス 41"/>
          <p:cNvSpPr txBox="1">
            <a:spLocks noChangeArrowheads="1"/>
          </p:cNvSpPr>
          <p:nvPr/>
        </p:nvSpPr>
        <p:spPr bwMode="auto">
          <a:xfrm>
            <a:off x="4386004" y="4024335"/>
            <a:ext cx="4821496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4300" i="1" dirty="0" err="1">
                <a:cs typeface="Times" charset="0"/>
              </a:rPr>
              <a:t>E</a:t>
            </a:r>
            <a:r>
              <a:rPr lang="en-US" altLang="ja-JP" sz="4300" dirty="0" err="1">
                <a:cs typeface="Times" charset="0"/>
              </a:rPr>
              <a:t>(</a:t>
            </a:r>
            <a:r>
              <a:rPr lang="en-US" altLang="ja-JP" sz="4300" b="1" i="1" dirty="0" err="1">
                <a:cs typeface="Times" charset="0"/>
              </a:rPr>
              <a:t>k</a:t>
            </a:r>
            <a:r>
              <a:rPr lang="en-US" altLang="ja-JP" sz="4300" dirty="0">
                <a:cs typeface="Times" charset="0"/>
              </a:rPr>
              <a:t>,</a:t>
            </a:r>
            <a:r>
              <a:rPr lang="en-US" altLang="ja-JP" sz="4300" dirty="0">
                <a:solidFill>
                  <a:srgbClr val="FF0000"/>
                </a:solidFill>
                <a:cs typeface="Times" charset="0"/>
              </a:rPr>
              <a:t>↑</a:t>
            </a:r>
            <a:r>
              <a:rPr lang="en-US" altLang="ja-JP" sz="4300" dirty="0">
                <a:cs typeface="Times" charset="0"/>
              </a:rPr>
              <a:t>)</a:t>
            </a:r>
            <a:r>
              <a:rPr lang="en-US" altLang="ja-JP" sz="4300" dirty="0" smtClean="0">
                <a:cs typeface="Times" charset="0"/>
              </a:rPr>
              <a:t> = </a:t>
            </a:r>
            <a:r>
              <a:rPr lang="en-US" altLang="ja-JP" sz="4300" i="1" dirty="0">
                <a:cs typeface="Times" charset="0"/>
              </a:rPr>
              <a:t>E</a:t>
            </a:r>
            <a:r>
              <a:rPr lang="en-US" altLang="ja-JP" sz="4300" dirty="0">
                <a:cs typeface="Times" charset="0"/>
              </a:rPr>
              <a:t>(-</a:t>
            </a:r>
            <a:r>
              <a:rPr lang="en-US" altLang="ja-JP" sz="4300" b="1" i="1" dirty="0" err="1">
                <a:cs typeface="Times" charset="0"/>
              </a:rPr>
              <a:t>k</a:t>
            </a:r>
            <a:r>
              <a:rPr lang="en-US" altLang="ja-JP" sz="4300" dirty="0" smtClean="0">
                <a:cs typeface="Times" charset="0"/>
              </a:rPr>
              <a:t>,</a:t>
            </a:r>
            <a:r>
              <a:rPr lang="en-US" altLang="en-US" sz="4300" dirty="0" smtClean="0">
                <a:solidFill>
                  <a:srgbClr val="0000FF"/>
                </a:solidFill>
                <a:cs typeface="Times" charset="0"/>
              </a:rPr>
              <a:t>↓</a:t>
            </a:r>
            <a:r>
              <a:rPr lang="en-US" altLang="ja-JP" sz="4300" dirty="0" smtClean="0">
                <a:cs typeface="Times" charset="0"/>
              </a:rPr>
              <a:t>) </a:t>
            </a:r>
            <a:endParaRPr lang="ja-JP" altLang="en-US" sz="4300" dirty="0">
              <a:cs typeface="Times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184798" y="4841888"/>
            <a:ext cx="658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Degeneracy of surface band at </a:t>
            </a:r>
            <a:r>
              <a:rPr kumimoji="1" lang="en-US" altLang="ja-JP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 (</a:t>
            </a:r>
            <a:r>
              <a:rPr kumimoji="1" lang="en-US" altLang="ja-JP" sz="2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k</a:t>
            </a:r>
            <a:r>
              <a:rPr kumimoji="1" lang="en-US" altLang="ja-JP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=0) point</a:t>
            </a:r>
            <a:endParaRPr kumimoji="1" lang="ja-JP" altLang="en-US" sz="2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 rot="16200000" flipH="1">
            <a:off x="5889208" y="4814631"/>
            <a:ext cx="795" cy="257897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図 46" descr="Sbb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100" y="704837"/>
            <a:ext cx="4037096" cy="3170715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6328417" y="1002789"/>
            <a:ext cx="108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Helvetica"/>
                <a:cs typeface="Helvetica"/>
              </a:rPr>
              <a:t>Sb</a:t>
            </a:r>
            <a:r>
              <a:rPr kumimoji="1" lang="en-US" altLang="ja-JP" sz="2000" b="1" dirty="0" smtClean="0">
                <a:latin typeface="Helvetica"/>
                <a:cs typeface="Helvetica"/>
              </a:rPr>
              <a:t>(111)</a:t>
            </a:r>
            <a:endParaRPr kumimoji="1" lang="ja-JP" altLang="en-US" sz="2000" b="1" dirty="0">
              <a:latin typeface="Helvetica"/>
              <a:cs typeface="Helvetica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03100" y="722137"/>
            <a:ext cx="4026635" cy="3162498"/>
            <a:chOff x="4703100" y="2408011"/>
            <a:chExt cx="4026635" cy="3162498"/>
          </a:xfrm>
        </p:grpSpPr>
        <p:pic>
          <p:nvPicPr>
            <p:cNvPr id="48" name="図 47" descr="Biband.jpg"/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03100" y="2408011"/>
              <a:ext cx="4026635" cy="3162498"/>
            </a:xfrm>
            <a:prstGeom prst="rect">
              <a:avLst/>
            </a:prstGeom>
          </p:spPr>
        </p:pic>
        <p:sp>
          <p:nvSpPr>
            <p:cNvPr id="55" name="テキスト ボックス 54"/>
            <p:cNvSpPr txBox="1"/>
            <p:nvPr/>
          </p:nvSpPr>
          <p:spPr>
            <a:xfrm>
              <a:off x="6391917" y="2688663"/>
              <a:ext cx="10118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Helvetica"/>
                  <a:cs typeface="Helvetica"/>
                </a:rPr>
                <a:t>Bi</a:t>
              </a:r>
              <a:r>
                <a:rPr kumimoji="1" lang="en-US" altLang="ja-JP" sz="2000" b="1" dirty="0" smtClean="0">
                  <a:latin typeface="Helvetica"/>
                  <a:cs typeface="Helvetica"/>
                </a:rPr>
                <a:t>(111)</a:t>
              </a:r>
              <a:endParaRPr kumimoji="1" lang="ja-JP" altLang="en-US" sz="2000" b="1" dirty="0">
                <a:latin typeface="Helvetica"/>
                <a:cs typeface="Helvetica"/>
              </a:endParaRPr>
            </a:p>
          </p:txBody>
        </p:sp>
      </p:grpSp>
      <p:pic>
        <p:nvPicPr>
          <p:cNvPr id="54" name="図 53" descr="B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758" y="299857"/>
            <a:ext cx="1279616" cy="134212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8" name="テキスト ボックス 57"/>
          <p:cNvSpPr txBox="1"/>
          <p:nvPr/>
        </p:nvSpPr>
        <p:spPr>
          <a:xfrm>
            <a:off x="885396" y="5506754"/>
            <a:ext cx="7430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Helvetica"/>
                <a:cs typeface="Helvetica"/>
              </a:rPr>
              <a:t>Bi(111): surface band is </a:t>
            </a:r>
            <a:r>
              <a:rPr lang="en-US" altLang="ja-JP" sz="2000" dirty="0" smtClean="0">
                <a:latin typeface="Helvetica"/>
                <a:cs typeface="Helvetica"/>
              </a:rPr>
              <a:t>unclear at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G</a:t>
            </a:r>
            <a:r>
              <a:rPr lang="en-US" altLang="ja-JP" sz="2000" dirty="0" smtClean="0">
                <a:latin typeface="Helvetica"/>
                <a:cs typeface="Helvetica"/>
              </a:rPr>
              <a:t> due to </a:t>
            </a:r>
            <a:r>
              <a:rPr kumimoji="1" lang="en-US" altLang="ja-JP" sz="2000" dirty="0" smtClean="0">
                <a:latin typeface="Helvetica"/>
                <a:cs typeface="Helvetica"/>
              </a:rPr>
              <a:t>bulk band projection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950583" y="6121399"/>
            <a:ext cx="38772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ARPES </a:t>
            </a:r>
            <a:r>
              <a:rPr lang="en-US" altLang="ja-JP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on Sb(111)</a:t>
            </a:r>
            <a:endParaRPr kumimoji="1" lang="en-US" altLang="ja-JP" sz="3300" b="1" dirty="0" smtClean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041504" y="6032499"/>
            <a:ext cx="2921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Helvetica"/>
                <a:cs typeface="Helvetica"/>
              </a:rPr>
              <a:t>same crystal structure</a:t>
            </a:r>
            <a:endParaRPr kumimoji="1" lang="ja-JP" altLang="en-US" sz="2000" b="1" dirty="0">
              <a:latin typeface="Helvetica"/>
              <a:cs typeface="Helvetica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041504" y="6369108"/>
            <a:ext cx="388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Helvetica"/>
                <a:cs typeface="Helvetica"/>
              </a:rPr>
              <a:t>no bulk projection at </a:t>
            </a:r>
            <a:r>
              <a:rPr lang="en-US" altLang="ja-JP" sz="2000" b="1" dirty="0" smtClean="0">
                <a:latin typeface="Symbol" charset="2"/>
                <a:cs typeface="Symbol" charset="2"/>
              </a:rPr>
              <a:t>G </a:t>
            </a:r>
            <a:r>
              <a:rPr lang="en-US" altLang="ja-JP" sz="2000" b="1" dirty="0" smtClean="0">
                <a:latin typeface="Helvetica"/>
                <a:cs typeface="Helvetica"/>
              </a:rPr>
              <a:t>near E</a:t>
            </a:r>
            <a:r>
              <a:rPr lang="en-US" altLang="ja-JP" sz="2000" b="1" baseline="-25000" dirty="0" smtClean="0">
                <a:latin typeface="Helvetica"/>
                <a:cs typeface="Helvetica"/>
              </a:rPr>
              <a:t>F</a:t>
            </a:r>
            <a:endParaRPr kumimoji="1" lang="ja-JP" altLang="en-US" sz="2000" b="1" baseline="-25000" dirty="0">
              <a:latin typeface="Helvetica"/>
              <a:cs typeface="Helvetica"/>
            </a:endParaRPr>
          </a:p>
        </p:txBody>
      </p:sp>
      <p:sp>
        <p:nvSpPr>
          <p:cNvPr id="46" name="スライド番号プレースホルダ 45"/>
          <p:cNvSpPr>
            <a:spLocks noGrp="1"/>
          </p:cNvSpPr>
          <p:nvPr>
            <p:ph type="sldNum" sz="quarter" idx="12"/>
          </p:nvPr>
        </p:nvSpPr>
        <p:spPr>
          <a:xfrm>
            <a:off x="7302500" y="64516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23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band_EF.jpg                                                    00047C29Macintosh HD                   BD75E7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592138"/>
            <a:ext cx="9498013" cy="5808662"/>
          </a:xfrm>
          <a:prstGeom prst="rect">
            <a:avLst/>
          </a:prstGeom>
          <a:noFill/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-207962" y="-228600"/>
            <a:ext cx="9821862" cy="1143000"/>
          </a:xfrm>
        </p:spPr>
        <p:txBody>
          <a:bodyPr/>
          <a:lstStyle/>
          <a:p>
            <a:r>
              <a:rPr lang="en-US" altLang="ja-JP" sz="30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Band structure near E</a:t>
            </a:r>
            <a:r>
              <a:rPr lang="en-US" altLang="ja-JP" sz="3000" b="1" baseline="-250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F</a:t>
            </a:r>
            <a:r>
              <a:rPr lang="en-US" altLang="ja-JP" sz="30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of Sb(111) surface</a:t>
            </a:r>
            <a:endParaRPr lang="ja-JP" altLang="en-US" sz="30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0" y="627063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18789" name="Picture 5" descr="名称未設定-2.jpg                                               00047C29Macintosh HD                   BD75E7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113" y="6400800"/>
            <a:ext cx="2782887" cy="230188"/>
          </a:xfrm>
          <a:prstGeom prst="rect">
            <a:avLst/>
          </a:prstGeom>
          <a:noFill/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150100" y="65405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24</a:t>
            </a:fld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61774" y="6379389"/>
            <a:ext cx="3981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 smtClean="0">
                <a:latin typeface="Helvetica"/>
                <a:cs typeface="Helvetica"/>
              </a:rPr>
              <a:t>K. Sugawara </a:t>
            </a:r>
            <a:r>
              <a:rPr kumimoji="1" lang="en-US" altLang="ja-JP" sz="1500" i="1" dirty="0" smtClean="0">
                <a:latin typeface="Helvetica"/>
                <a:cs typeface="Helvetica"/>
              </a:rPr>
              <a:t>et al</a:t>
            </a:r>
            <a:r>
              <a:rPr kumimoji="1" lang="en-US" altLang="ja-JP" sz="1500" dirty="0" smtClean="0">
                <a:latin typeface="Helvetica"/>
                <a:cs typeface="Helvetica"/>
              </a:rPr>
              <a:t>.</a:t>
            </a:r>
            <a:r>
              <a:rPr lang="en-US" altLang="ja-JP" sz="1500" dirty="0" smtClean="0">
                <a:latin typeface="Helvetica"/>
                <a:cs typeface="Helvetica"/>
              </a:rPr>
              <a:t>,</a:t>
            </a:r>
            <a:r>
              <a:rPr lang="ja-JP" altLang="ja-JP" sz="1500" dirty="0" smtClean="0">
                <a:latin typeface="Helvetica"/>
                <a:cs typeface="Helvetica"/>
              </a:rPr>
              <a:t>　</a:t>
            </a:r>
            <a:r>
              <a:rPr lang="en-US" altLang="ja-JP" sz="1500" dirty="0" smtClean="0">
                <a:latin typeface="Helvetica"/>
                <a:cs typeface="Helvetica"/>
              </a:rPr>
              <a:t>PRL </a:t>
            </a:r>
            <a:r>
              <a:rPr lang="en-US" altLang="ja-JP" sz="1500" b="1" dirty="0" smtClean="0">
                <a:latin typeface="Helvetica"/>
                <a:cs typeface="Helvetica"/>
              </a:rPr>
              <a:t>96 </a:t>
            </a:r>
            <a:r>
              <a:rPr lang="en-US" altLang="ja-JP" sz="1500" dirty="0" smtClean="0">
                <a:latin typeface="Helvetica"/>
                <a:cs typeface="Helvetica"/>
              </a:rPr>
              <a:t>(2006) 046411.</a:t>
            </a:r>
            <a:endParaRPr kumimoji="1" lang="ja-JP" altLang="en-US" sz="15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band_EF_compのコピ.jpg                                         00047C29Macintosh HD                   BD75E7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85788"/>
            <a:ext cx="9318625" cy="5800725"/>
          </a:xfrm>
          <a:prstGeom prst="rect">
            <a:avLst/>
          </a:prstGeom>
          <a:noFill/>
        </p:spPr>
      </p:pic>
      <p:sp>
        <p:nvSpPr>
          <p:cNvPr id="119812" name="Line 4"/>
          <p:cNvSpPr>
            <a:spLocks noChangeShapeType="1"/>
          </p:cNvSpPr>
          <p:nvPr/>
        </p:nvSpPr>
        <p:spPr bwMode="auto">
          <a:xfrm>
            <a:off x="152400" y="601663"/>
            <a:ext cx="8839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4267200" y="1066800"/>
            <a:ext cx="1371600" cy="1676400"/>
          </a:xfrm>
          <a:prstGeom prst="rect">
            <a:avLst/>
          </a:prstGeom>
          <a:noFill/>
          <a:ln w="50800">
            <a:solidFill>
              <a:schemeClr val="bg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19814" name="Picture 6" descr="名称未設定-2.jpg                                               00047C29Macintosh HD                   BD75E7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113" y="6399213"/>
            <a:ext cx="2782887" cy="230187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-207962" y="-228600"/>
            <a:ext cx="9821862" cy="1143000"/>
          </a:xfrm>
        </p:spPr>
        <p:txBody>
          <a:bodyPr/>
          <a:lstStyle/>
          <a:p>
            <a:r>
              <a:rPr lang="en-US" altLang="ja-JP" sz="30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Band structure near E</a:t>
            </a:r>
            <a:r>
              <a:rPr lang="en-US" altLang="ja-JP" sz="3000" b="1" baseline="-250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F</a:t>
            </a:r>
            <a:r>
              <a:rPr lang="en-US" altLang="ja-JP" sz="30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of Sb(111) surface</a:t>
            </a:r>
            <a:endParaRPr lang="ja-JP" altLang="en-US" sz="30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52400" y="4927600"/>
            <a:ext cx="1981200" cy="1028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>
          <a:xfrm>
            <a:off x="7086600" y="65786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25</a:t>
            </a:fld>
            <a:endParaRPr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61774" y="6379389"/>
            <a:ext cx="3981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 smtClean="0">
                <a:latin typeface="Helvetica"/>
                <a:cs typeface="Helvetica"/>
              </a:rPr>
              <a:t>K. Sugawara </a:t>
            </a:r>
            <a:r>
              <a:rPr kumimoji="1" lang="en-US" altLang="ja-JP" sz="1500" i="1" dirty="0" smtClean="0">
                <a:latin typeface="Helvetica"/>
                <a:cs typeface="Helvetica"/>
              </a:rPr>
              <a:t>et al</a:t>
            </a:r>
            <a:r>
              <a:rPr kumimoji="1" lang="en-US" altLang="ja-JP" sz="1500" dirty="0" smtClean="0">
                <a:latin typeface="Helvetica"/>
                <a:cs typeface="Helvetica"/>
              </a:rPr>
              <a:t>.</a:t>
            </a:r>
            <a:r>
              <a:rPr lang="en-US" altLang="ja-JP" sz="1500" dirty="0" smtClean="0">
                <a:latin typeface="Helvetica"/>
                <a:cs typeface="Helvetica"/>
              </a:rPr>
              <a:t>,</a:t>
            </a:r>
            <a:r>
              <a:rPr lang="ja-JP" altLang="ja-JP" sz="1500" dirty="0" smtClean="0">
                <a:latin typeface="Helvetica"/>
                <a:cs typeface="Helvetica"/>
              </a:rPr>
              <a:t>　</a:t>
            </a:r>
            <a:r>
              <a:rPr lang="en-US" altLang="ja-JP" sz="1500" dirty="0" smtClean="0">
                <a:latin typeface="Helvetica"/>
                <a:cs typeface="Helvetica"/>
              </a:rPr>
              <a:t>PRL </a:t>
            </a:r>
            <a:r>
              <a:rPr lang="en-US" altLang="ja-JP" sz="1500" b="1" dirty="0" smtClean="0">
                <a:latin typeface="Helvetica"/>
                <a:cs typeface="Helvetica"/>
              </a:rPr>
              <a:t>96 </a:t>
            </a:r>
            <a:r>
              <a:rPr lang="en-US" altLang="ja-JP" sz="1500" dirty="0" smtClean="0">
                <a:latin typeface="Helvetica"/>
                <a:cs typeface="Helvetica"/>
              </a:rPr>
              <a:t>(2006) 046411.</a:t>
            </a:r>
            <a:endParaRPr kumimoji="1" lang="ja-JP" altLang="en-US" sz="15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Line 4"/>
          <p:cNvSpPr>
            <a:spLocks noChangeShapeType="1"/>
          </p:cNvSpPr>
          <p:nvPr/>
        </p:nvSpPr>
        <p:spPr bwMode="auto">
          <a:xfrm>
            <a:off x="1397000" y="762000"/>
            <a:ext cx="66929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>
            <a:off x="6553200" y="3048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" name="図 5" descr="S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939800"/>
            <a:ext cx="4490720" cy="5332019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-246062" y="-88900"/>
            <a:ext cx="9821862" cy="1143000"/>
          </a:xfrm>
        </p:spPr>
        <p:txBody>
          <a:bodyPr/>
          <a:lstStyle/>
          <a:p>
            <a:r>
              <a:rPr lang="en-US" altLang="ja-JP" sz="30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Surface band of Sb(111) at </a:t>
            </a:r>
            <a:r>
              <a:rPr lang="en-US" altLang="ja-JP" sz="30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30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point</a:t>
            </a:r>
            <a:endParaRPr lang="ja-JP" altLang="en-US" sz="30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4648200" y="874776"/>
            <a:ext cx="4427042" cy="5397043"/>
            <a:chOff x="4648200" y="874776"/>
            <a:chExt cx="4427042" cy="5397043"/>
          </a:xfrm>
        </p:grpSpPr>
        <p:pic>
          <p:nvPicPr>
            <p:cNvPr id="9" name="図 8" descr="2n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874776"/>
              <a:ext cx="4427042" cy="5397043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575300" y="1054100"/>
              <a:ext cx="1792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Helvetica"/>
                  <a:cs typeface="Helvetica"/>
                </a:rPr>
                <a:t>2</a:t>
              </a:r>
              <a:r>
                <a:rPr lang="en-US" altLang="ja-JP" b="1" dirty="0" smtClean="0">
                  <a:latin typeface="Helvetica"/>
                  <a:cs typeface="Helvetica"/>
                </a:rPr>
                <a:t>nd</a:t>
              </a:r>
              <a:r>
                <a:rPr kumimoji="1" lang="en-US" altLang="ja-JP" b="1" dirty="0" smtClean="0">
                  <a:latin typeface="Helvetica"/>
                  <a:cs typeface="Helvetica"/>
                </a:rPr>
                <a:t> derivative</a:t>
              </a:r>
              <a:endParaRPr kumimoji="1" lang="ja-JP" altLang="en-US" b="1" dirty="0">
                <a:latin typeface="Helvetica"/>
                <a:cs typeface="Helvetica"/>
              </a:endParaRPr>
            </a:p>
          </p:txBody>
        </p:sp>
      </p:grpSp>
      <p:sp>
        <p:nvSpPr>
          <p:cNvPr id="11" name="円/楕円 10"/>
          <p:cNvSpPr/>
          <p:nvPr/>
        </p:nvSpPr>
        <p:spPr>
          <a:xfrm>
            <a:off x="6502400" y="4356100"/>
            <a:ext cx="1409700" cy="1409700"/>
          </a:xfrm>
          <a:prstGeom prst="ellipse">
            <a:avLst/>
          </a:prstGeom>
          <a:noFill/>
          <a:ln w="412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979054" y="1498600"/>
            <a:ext cx="2453746" cy="4038600"/>
            <a:chOff x="5979054" y="1498600"/>
            <a:chExt cx="2453746" cy="4038600"/>
          </a:xfrm>
        </p:grpSpPr>
        <p:sp>
          <p:nvSpPr>
            <p:cNvPr id="12" name="フリーフォーム 11"/>
            <p:cNvSpPr/>
            <p:nvPr/>
          </p:nvSpPr>
          <p:spPr>
            <a:xfrm>
              <a:off x="6624108" y="1524000"/>
              <a:ext cx="1808692" cy="4013200"/>
            </a:xfrm>
            <a:custGeom>
              <a:avLst/>
              <a:gdLst>
                <a:gd name="connsiteX0" fmla="*/ 5292 w 1808692"/>
                <a:gd name="connsiteY0" fmla="*/ 76200 h 4013200"/>
                <a:gd name="connsiteX1" fmla="*/ 68792 w 1808692"/>
                <a:gd name="connsiteY1" fmla="*/ 495300 h 4013200"/>
                <a:gd name="connsiteX2" fmla="*/ 449792 w 1808692"/>
                <a:gd name="connsiteY2" fmla="*/ 2984500 h 4013200"/>
                <a:gd name="connsiteX3" fmla="*/ 767292 w 1808692"/>
                <a:gd name="connsiteY3" fmla="*/ 3797300 h 4013200"/>
                <a:gd name="connsiteX4" fmla="*/ 1364192 w 1808692"/>
                <a:gd name="connsiteY4" fmla="*/ 1689100 h 4013200"/>
                <a:gd name="connsiteX5" fmla="*/ 1808692 w 1808692"/>
                <a:gd name="connsiteY5" fmla="*/ 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8692" h="4013200">
                  <a:moveTo>
                    <a:pt x="5292" y="76200"/>
                  </a:moveTo>
                  <a:cubicBezTo>
                    <a:pt x="0" y="43391"/>
                    <a:pt x="68792" y="495300"/>
                    <a:pt x="68792" y="495300"/>
                  </a:cubicBezTo>
                  <a:cubicBezTo>
                    <a:pt x="142875" y="980017"/>
                    <a:pt x="333375" y="2434167"/>
                    <a:pt x="449792" y="2984500"/>
                  </a:cubicBezTo>
                  <a:cubicBezTo>
                    <a:pt x="566209" y="3534833"/>
                    <a:pt x="614892" y="4013200"/>
                    <a:pt x="767292" y="3797300"/>
                  </a:cubicBezTo>
                  <a:cubicBezTo>
                    <a:pt x="919692" y="3581400"/>
                    <a:pt x="1190625" y="2321983"/>
                    <a:pt x="1364192" y="1689100"/>
                  </a:cubicBezTo>
                  <a:cubicBezTo>
                    <a:pt x="1537759" y="1056217"/>
                    <a:pt x="1808692" y="0"/>
                    <a:pt x="1808692" y="0"/>
                  </a:cubicBezTo>
                </a:path>
              </a:pathLst>
            </a:cu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/>
            <p:cNvSpPr/>
            <p:nvPr/>
          </p:nvSpPr>
          <p:spPr>
            <a:xfrm flipH="1">
              <a:off x="5979054" y="1498600"/>
              <a:ext cx="1808692" cy="4013200"/>
            </a:xfrm>
            <a:custGeom>
              <a:avLst/>
              <a:gdLst>
                <a:gd name="connsiteX0" fmla="*/ 5292 w 1808692"/>
                <a:gd name="connsiteY0" fmla="*/ 76200 h 4013200"/>
                <a:gd name="connsiteX1" fmla="*/ 68792 w 1808692"/>
                <a:gd name="connsiteY1" fmla="*/ 495300 h 4013200"/>
                <a:gd name="connsiteX2" fmla="*/ 449792 w 1808692"/>
                <a:gd name="connsiteY2" fmla="*/ 2984500 h 4013200"/>
                <a:gd name="connsiteX3" fmla="*/ 767292 w 1808692"/>
                <a:gd name="connsiteY3" fmla="*/ 3797300 h 4013200"/>
                <a:gd name="connsiteX4" fmla="*/ 1364192 w 1808692"/>
                <a:gd name="connsiteY4" fmla="*/ 1689100 h 4013200"/>
                <a:gd name="connsiteX5" fmla="*/ 1808692 w 1808692"/>
                <a:gd name="connsiteY5" fmla="*/ 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8692" h="4013200">
                  <a:moveTo>
                    <a:pt x="5292" y="76200"/>
                  </a:moveTo>
                  <a:cubicBezTo>
                    <a:pt x="0" y="43391"/>
                    <a:pt x="68792" y="495300"/>
                    <a:pt x="68792" y="495300"/>
                  </a:cubicBezTo>
                  <a:cubicBezTo>
                    <a:pt x="142875" y="980017"/>
                    <a:pt x="333375" y="2434167"/>
                    <a:pt x="449792" y="2984500"/>
                  </a:cubicBezTo>
                  <a:cubicBezTo>
                    <a:pt x="566209" y="3534833"/>
                    <a:pt x="614892" y="4013200"/>
                    <a:pt x="767292" y="3797300"/>
                  </a:cubicBezTo>
                  <a:cubicBezTo>
                    <a:pt x="919692" y="3581400"/>
                    <a:pt x="1190625" y="2321983"/>
                    <a:pt x="1364192" y="1689100"/>
                  </a:cubicBezTo>
                  <a:cubicBezTo>
                    <a:pt x="1537759" y="1056217"/>
                    <a:pt x="1808692" y="0"/>
                    <a:pt x="1808692" y="0"/>
                  </a:cubicBezTo>
                </a:path>
              </a:pathLst>
            </a:cu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1852612" y="1004094"/>
            <a:ext cx="2382" cy="4762500"/>
            <a:chOff x="1852612" y="1004094"/>
            <a:chExt cx="2382" cy="4762500"/>
          </a:xfrm>
        </p:grpSpPr>
        <p:cxnSp>
          <p:nvCxnSpPr>
            <p:cNvPr id="23" name="直線コネクタ 22"/>
            <p:cNvCxnSpPr/>
            <p:nvPr/>
          </p:nvCxnSpPr>
          <p:spPr>
            <a:xfrm rot="5400000">
              <a:off x="-266700" y="3644900"/>
              <a:ext cx="4241800" cy="1588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rot="5400000">
              <a:off x="1611590" y="1245116"/>
              <a:ext cx="483632" cy="1588"/>
            </a:xfrm>
            <a:prstGeom prst="straightConnector1">
              <a:avLst/>
            </a:prstGeom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>
          <a:xfrm>
            <a:off x="7233742" y="6502400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26</a:t>
            </a:fld>
            <a:endParaRPr lang="en-US" altLang="ja-JP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61774" y="6379389"/>
            <a:ext cx="3981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 smtClean="0">
                <a:latin typeface="Helvetica"/>
                <a:cs typeface="Helvetica"/>
              </a:rPr>
              <a:t>K. Sugawara </a:t>
            </a:r>
            <a:r>
              <a:rPr kumimoji="1" lang="en-US" altLang="ja-JP" sz="1500" i="1" dirty="0" smtClean="0">
                <a:latin typeface="Helvetica"/>
                <a:cs typeface="Helvetica"/>
              </a:rPr>
              <a:t>et al</a:t>
            </a:r>
            <a:r>
              <a:rPr kumimoji="1" lang="en-US" altLang="ja-JP" sz="1500" dirty="0" smtClean="0">
                <a:latin typeface="Helvetica"/>
                <a:cs typeface="Helvetica"/>
              </a:rPr>
              <a:t>.</a:t>
            </a:r>
            <a:r>
              <a:rPr lang="en-US" altLang="ja-JP" sz="1500" dirty="0" smtClean="0">
                <a:latin typeface="Helvetica"/>
                <a:cs typeface="Helvetica"/>
              </a:rPr>
              <a:t>,</a:t>
            </a:r>
            <a:r>
              <a:rPr lang="ja-JP" altLang="ja-JP" sz="1500" dirty="0" smtClean="0">
                <a:latin typeface="Helvetica"/>
                <a:cs typeface="Helvetica"/>
              </a:rPr>
              <a:t>　</a:t>
            </a:r>
            <a:r>
              <a:rPr lang="en-US" altLang="ja-JP" sz="1500" dirty="0" smtClean="0">
                <a:latin typeface="Helvetica"/>
                <a:cs typeface="Helvetica"/>
              </a:rPr>
              <a:t>PRL </a:t>
            </a:r>
            <a:r>
              <a:rPr lang="en-US" altLang="ja-JP" sz="1500" b="1" dirty="0" smtClean="0">
                <a:latin typeface="Helvetica"/>
                <a:cs typeface="Helvetica"/>
              </a:rPr>
              <a:t>96 </a:t>
            </a:r>
            <a:r>
              <a:rPr lang="en-US" altLang="ja-JP" sz="1500" dirty="0" smtClean="0">
                <a:latin typeface="Helvetica"/>
                <a:cs typeface="Helvetica"/>
              </a:rPr>
              <a:t>(2006) 046411.</a:t>
            </a:r>
            <a:endParaRPr kumimoji="1" lang="ja-JP" altLang="en-US" sz="15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Line 4"/>
          <p:cNvSpPr>
            <a:spLocks noChangeShapeType="1"/>
          </p:cNvSpPr>
          <p:nvPr/>
        </p:nvSpPr>
        <p:spPr bwMode="auto">
          <a:xfrm>
            <a:off x="901700" y="762000"/>
            <a:ext cx="745843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" name="図 5" descr="S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939800"/>
            <a:ext cx="4490720" cy="5332019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-246062" y="-88900"/>
            <a:ext cx="9821862" cy="1143000"/>
          </a:xfrm>
        </p:spPr>
        <p:txBody>
          <a:bodyPr/>
          <a:lstStyle/>
          <a:p>
            <a:r>
              <a:rPr lang="en-US" altLang="ja-JP" sz="30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Spin-resolved ARPES spectra of Sb(111)</a:t>
            </a:r>
            <a:endParaRPr lang="ja-JP" altLang="en-US" sz="30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38" name="図形グループ 37"/>
          <p:cNvGrpSpPr/>
          <p:nvPr/>
        </p:nvGrpSpPr>
        <p:grpSpPr>
          <a:xfrm>
            <a:off x="1701801" y="2262782"/>
            <a:ext cx="1982787" cy="506215"/>
            <a:chOff x="1701801" y="2262782"/>
            <a:chExt cx="1982787" cy="506215"/>
          </a:xfrm>
        </p:grpSpPr>
        <p:cxnSp>
          <p:nvCxnSpPr>
            <p:cNvPr id="15" name="直線矢印コネクタ 14"/>
            <p:cNvCxnSpPr/>
            <p:nvPr/>
          </p:nvCxnSpPr>
          <p:spPr>
            <a:xfrm rot="5400000">
              <a:off x="2032397" y="2503686"/>
              <a:ext cx="483394" cy="1588"/>
            </a:xfrm>
            <a:prstGeom prst="straightConnector1">
              <a:avLst/>
            </a:prstGeom>
            <a:ln w="444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rot="5400000">
              <a:off x="3442097" y="2526506"/>
              <a:ext cx="483394" cy="1588"/>
            </a:xfrm>
            <a:prstGeom prst="straightConnector1">
              <a:avLst/>
            </a:prstGeom>
            <a:ln w="444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rot="16200000" flipV="1">
              <a:off x="1460898" y="2503686"/>
              <a:ext cx="483394" cy="1588"/>
            </a:xfrm>
            <a:prstGeom prst="straightConnector1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rot="16200000" flipV="1">
              <a:off x="2910285" y="2503685"/>
              <a:ext cx="483394" cy="1588"/>
            </a:xfrm>
            <a:prstGeom prst="straightConnector1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図 15" descr="Graph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3" y="1113322"/>
            <a:ext cx="4492211" cy="4993620"/>
          </a:xfrm>
          <a:prstGeom prst="rect">
            <a:avLst/>
          </a:prstGeom>
        </p:spPr>
      </p:pic>
      <p:sp>
        <p:nvSpPr>
          <p:cNvPr id="22" name="テキスト ボックス 82"/>
          <p:cNvSpPr txBox="1">
            <a:spLocks noChangeArrowheads="1"/>
          </p:cNvSpPr>
          <p:nvPr/>
        </p:nvSpPr>
        <p:spPr bwMode="auto">
          <a:xfrm>
            <a:off x="5504483" y="2262781"/>
            <a:ext cx="1281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Helvetica" pitchFamily="-109" charset="0"/>
                <a:ea typeface="HGｺﾞｼｯｸE" pitchFamily="49" charset="-128"/>
                <a:cs typeface="HGｺﾞｼｯｸE" pitchFamily="49" charset="-128"/>
              </a:rPr>
              <a:t>spin up</a:t>
            </a:r>
            <a:endParaRPr lang="ja-JP" altLang="en-US" b="1" dirty="0">
              <a:solidFill>
                <a:srgbClr val="FF0000"/>
              </a:solidFill>
              <a:latin typeface="Helvetica" pitchFamily="-109" charset="0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23" name="テキスト ボックス 82"/>
          <p:cNvSpPr txBox="1">
            <a:spLocks noChangeArrowheads="1"/>
          </p:cNvSpPr>
          <p:nvPr/>
        </p:nvSpPr>
        <p:spPr bwMode="auto">
          <a:xfrm>
            <a:off x="6658595" y="4208976"/>
            <a:ext cx="12811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0000FF"/>
                </a:solidFill>
                <a:latin typeface="Helvetica" pitchFamily="-109" charset="0"/>
                <a:ea typeface="HGｺﾞｼｯｸE" pitchFamily="49" charset="-128"/>
                <a:cs typeface="HGｺﾞｼｯｸE" pitchFamily="49" charset="-128"/>
              </a:rPr>
              <a:t>spin</a:t>
            </a:r>
            <a:r>
              <a:rPr lang="en-US" altLang="ja-JP" b="1" dirty="0" smtClean="0">
                <a:solidFill>
                  <a:srgbClr val="0000FF"/>
                </a:solidFill>
                <a:latin typeface="Helvetica" pitchFamily="-109" charset="0"/>
                <a:ea typeface="HGｺﾞｼｯｸE" pitchFamily="49" charset="-128"/>
                <a:cs typeface="HGｺﾞｼｯｸE" pitchFamily="49" charset="-128"/>
              </a:rPr>
              <a:t> down</a:t>
            </a:r>
            <a:endParaRPr lang="ja-JP" altLang="en-US" b="1" dirty="0">
              <a:solidFill>
                <a:srgbClr val="0000FF"/>
              </a:solidFill>
              <a:latin typeface="Helvetica" pitchFamily="-109" charset="0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1852612" y="1004094"/>
            <a:ext cx="2382" cy="4762500"/>
            <a:chOff x="1852612" y="1004094"/>
            <a:chExt cx="2382" cy="4762500"/>
          </a:xfrm>
        </p:grpSpPr>
        <p:cxnSp>
          <p:nvCxnSpPr>
            <p:cNvPr id="36" name="直線コネクタ 35"/>
            <p:cNvCxnSpPr/>
            <p:nvPr/>
          </p:nvCxnSpPr>
          <p:spPr>
            <a:xfrm rot="5400000">
              <a:off x="-266700" y="3644900"/>
              <a:ext cx="4241800" cy="1588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rot="5400000">
              <a:off x="1611590" y="1245116"/>
              <a:ext cx="483632" cy="1588"/>
            </a:xfrm>
            <a:prstGeom prst="straightConnector1">
              <a:avLst/>
            </a:prstGeom>
            <a:ln w="412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ボックス 82"/>
          <p:cNvSpPr txBox="1">
            <a:spLocks noChangeArrowheads="1"/>
          </p:cNvSpPr>
          <p:nvPr/>
        </p:nvSpPr>
        <p:spPr bwMode="auto">
          <a:xfrm>
            <a:off x="5117927" y="4178299"/>
            <a:ext cx="7929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 smtClean="0">
                <a:latin typeface="Helvetica" pitchFamily="-109" charset="0"/>
                <a:ea typeface="HGｺﾞｼｯｸE" pitchFamily="49" charset="-128"/>
                <a:cs typeface="HGｺﾞｼｯｸE" pitchFamily="49" charset="-128"/>
              </a:rPr>
              <a:t>Bulk band</a:t>
            </a:r>
            <a:endParaRPr lang="ja-JP" altLang="en-US" dirty="0">
              <a:latin typeface="Helvetica" pitchFamily="-109" charset="0"/>
              <a:ea typeface="HGｺﾞｼｯｸE" pitchFamily="49" charset="-128"/>
              <a:cs typeface="HGｺﾞｼｯｸE" pitchFamily="49" charset="-128"/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rot="5400000" flipH="1" flipV="1">
            <a:off x="5346130" y="3931841"/>
            <a:ext cx="391318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82"/>
          <p:cNvSpPr txBox="1">
            <a:spLocks noChangeArrowheads="1"/>
          </p:cNvSpPr>
          <p:nvPr/>
        </p:nvSpPr>
        <p:spPr bwMode="auto">
          <a:xfrm>
            <a:off x="6785595" y="3217645"/>
            <a:ext cx="1065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 smtClean="0">
                <a:latin typeface="Helvetica" pitchFamily="-109" charset="0"/>
                <a:ea typeface="HGｺﾞｼｯｸE" pitchFamily="49" charset="-128"/>
                <a:cs typeface="HGｺﾞｼｯｸE" pitchFamily="49" charset="-128"/>
              </a:rPr>
              <a:t>Surface band</a:t>
            </a:r>
            <a:endParaRPr lang="ja-JP" altLang="en-US" dirty="0">
              <a:latin typeface="Helvetica" pitchFamily="-109" charset="0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>
          <a:xfrm>
            <a:off x="7239000" y="6475019"/>
            <a:ext cx="1905000" cy="457200"/>
          </a:xfrm>
        </p:spPr>
        <p:txBody>
          <a:bodyPr/>
          <a:lstStyle/>
          <a:p>
            <a:fld id="{B35ED8C9-F5F2-424A-AA74-C03F3CAC8BCA}" type="slidenum">
              <a:rPr lang="en-US" altLang="ja-JP" smtClean="0"/>
              <a:pPr/>
              <a:t>27</a:t>
            </a:fld>
            <a:endParaRPr lang="en-US" altLang="ja-JP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61774" y="6379389"/>
            <a:ext cx="3981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 smtClean="0">
                <a:latin typeface="Helvetica"/>
                <a:cs typeface="Helvetica"/>
              </a:rPr>
              <a:t>K. Sugawara </a:t>
            </a:r>
            <a:r>
              <a:rPr kumimoji="1" lang="en-US" altLang="ja-JP" sz="1500" i="1" dirty="0" smtClean="0">
                <a:latin typeface="Helvetica"/>
                <a:cs typeface="Helvetica"/>
              </a:rPr>
              <a:t>et al</a:t>
            </a:r>
            <a:r>
              <a:rPr kumimoji="1" lang="en-US" altLang="ja-JP" sz="1500" dirty="0" smtClean="0">
                <a:latin typeface="Helvetica"/>
                <a:cs typeface="Helvetica"/>
              </a:rPr>
              <a:t>.</a:t>
            </a:r>
            <a:r>
              <a:rPr lang="en-US" altLang="ja-JP" sz="1500" dirty="0" smtClean="0">
                <a:latin typeface="Helvetica"/>
                <a:cs typeface="Helvetica"/>
              </a:rPr>
              <a:t>,</a:t>
            </a:r>
            <a:r>
              <a:rPr lang="ja-JP" altLang="ja-JP" sz="1500" dirty="0" smtClean="0">
                <a:latin typeface="Helvetica"/>
                <a:cs typeface="Helvetica"/>
              </a:rPr>
              <a:t>　</a:t>
            </a:r>
            <a:r>
              <a:rPr lang="en-US" altLang="ja-JP" sz="1500" dirty="0" smtClean="0">
                <a:latin typeface="Helvetica"/>
                <a:cs typeface="Helvetica"/>
              </a:rPr>
              <a:t>PRL </a:t>
            </a:r>
            <a:r>
              <a:rPr lang="en-US" altLang="ja-JP" sz="1500" b="1" dirty="0" smtClean="0">
                <a:latin typeface="Helvetica"/>
                <a:cs typeface="Helvetica"/>
              </a:rPr>
              <a:t>96 </a:t>
            </a:r>
            <a:r>
              <a:rPr lang="en-US" altLang="ja-JP" sz="1500" dirty="0" smtClean="0">
                <a:latin typeface="Helvetica"/>
                <a:cs typeface="Helvetica"/>
              </a:rPr>
              <a:t>(2006) 046411.</a:t>
            </a:r>
            <a:endParaRPr kumimoji="1" lang="ja-JP" altLang="en-US" sz="15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正方形/長方形 89"/>
          <p:cNvSpPr/>
          <p:nvPr/>
        </p:nvSpPr>
        <p:spPr>
          <a:xfrm>
            <a:off x="3262017" y="5817943"/>
            <a:ext cx="5526383" cy="98925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角丸四角形 84"/>
          <p:cNvSpPr/>
          <p:nvPr/>
        </p:nvSpPr>
        <p:spPr>
          <a:xfrm>
            <a:off x="50800" y="1395174"/>
            <a:ext cx="9080500" cy="2712472"/>
          </a:xfrm>
          <a:prstGeom prst="roundRect">
            <a:avLst>
              <a:gd name="adj" fmla="val 8729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000" b="1">
                <a:latin typeface="Helvetica" charset="0"/>
                <a:ea typeface="Helvetica" charset="0"/>
                <a:cs typeface="Helvetica" charset="0"/>
              </a:rPr>
              <a:t>SUMMARY</a:t>
            </a:r>
            <a:endParaRPr lang="ja-JP" altLang="en-US" sz="3000" b="1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83681"/>
            <a:ext cx="2974786" cy="223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901700" y="609600"/>
            <a:ext cx="745843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15900" y="546100"/>
            <a:ext cx="8775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500" b="1" dirty="0" smtClean="0">
                <a:solidFill>
                  <a:srgbClr val="000090"/>
                </a:solidFill>
                <a:latin typeface="Helvetica" charset="0"/>
              </a:rPr>
              <a:t>Spin-resolved ultrahigh-resolution ARPES study of </a:t>
            </a:r>
            <a:r>
              <a:rPr lang="en-US" altLang="ja-JP" sz="2500" b="1" dirty="0" err="1" smtClean="0">
                <a:solidFill>
                  <a:srgbClr val="000090"/>
                </a:solidFill>
                <a:latin typeface="Helvetica" charset="0"/>
              </a:rPr>
              <a:t>Rashba</a:t>
            </a:r>
            <a:r>
              <a:rPr lang="en-US" altLang="ja-JP" sz="2500" b="1" dirty="0" smtClean="0">
                <a:solidFill>
                  <a:srgbClr val="000090"/>
                </a:solidFill>
                <a:latin typeface="Helvetica" charset="0"/>
              </a:rPr>
              <a:t> effect on semi-metal surface</a:t>
            </a:r>
            <a:endParaRPr lang="ja-JP" altLang="en-US" sz="2500" dirty="0">
              <a:solidFill>
                <a:srgbClr val="00009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474617" y="36238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55" name="図 54" descr="sum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1528762"/>
            <a:ext cx="3454400" cy="2224643"/>
          </a:xfrm>
          <a:prstGeom prst="rect">
            <a:avLst/>
          </a:prstGeom>
        </p:spPr>
      </p:pic>
      <p:sp>
        <p:nvSpPr>
          <p:cNvPr id="86" name="正方形/長方形 85"/>
          <p:cNvSpPr/>
          <p:nvPr/>
        </p:nvSpPr>
        <p:spPr>
          <a:xfrm>
            <a:off x="3236617" y="4107646"/>
            <a:ext cx="58855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altLang="ja-JP" sz="2500" dirty="0" smtClean="0">
                <a:solidFill>
                  <a:srgbClr val="008000"/>
                </a:solidFill>
                <a:latin typeface="Helvetica" charset="0"/>
              </a:rPr>
              <a:t>Energy resolution </a:t>
            </a:r>
            <a:r>
              <a:rPr lang="en-US" altLang="ja-JP" sz="25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500" dirty="0" smtClean="0">
                <a:solidFill>
                  <a:srgbClr val="008000"/>
                </a:solidFill>
                <a:latin typeface="Helvetica" charset="0"/>
              </a:rPr>
              <a:t>E= 8 </a:t>
            </a:r>
            <a:r>
              <a:rPr lang="en-US" altLang="ja-JP" sz="2500" dirty="0" err="1" smtClean="0">
                <a:solidFill>
                  <a:srgbClr val="008000"/>
                </a:solidFill>
                <a:latin typeface="Helvetica" charset="0"/>
              </a:rPr>
              <a:t>meV</a:t>
            </a:r>
            <a:endParaRPr lang="ja-JP" altLang="en-US" sz="2500" dirty="0">
              <a:solidFill>
                <a:srgbClr val="008000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3223917" y="4533900"/>
            <a:ext cx="59073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altLang="ja-JP" sz="2500" dirty="0" smtClean="0">
                <a:solidFill>
                  <a:srgbClr val="0000FF"/>
                </a:solidFill>
                <a:latin typeface="Helvetica" charset="0"/>
              </a:rPr>
              <a:t> Observation of Spin-splitting of surface band on Bi and </a:t>
            </a:r>
            <a:r>
              <a:rPr lang="en-US" altLang="ja-JP" sz="2500" dirty="0" err="1" smtClean="0">
                <a:solidFill>
                  <a:srgbClr val="0000FF"/>
                </a:solidFill>
                <a:latin typeface="Helvetica" charset="0"/>
              </a:rPr>
              <a:t>Sb</a:t>
            </a:r>
            <a:r>
              <a:rPr lang="en-US" altLang="ja-JP" sz="2500" dirty="0" smtClean="0">
                <a:solidFill>
                  <a:srgbClr val="0000FF"/>
                </a:solidFill>
                <a:latin typeface="Helvetica" charset="0"/>
              </a:rPr>
              <a:t> (111)</a:t>
            </a:r>
            <a:endParaRPr lang="ja-JP" altLang="en-US" sz="2500" dirty="0">
              <a:solidFill>
                <a:srgbClr val="0000FF"/>
              </a:solidFill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3236617" y="5332174"/>
            <a:ext cx="58855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altLang="ja-JP" sz="2500" dirty="0" smtClean="0">
                <a:solidFill>
                  <a:srgbClr val="FF6600"/>
                </a:solidFill>
                <a:latin typeface="Helvetica" charset="0"/>
              </a:rPr>
              <a:t>Time reversal symmetry holds at </a:t>
            </a:r>
            <a:r>
              <a:rPr lang="en-US" altLang="ja-JP" sz="25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endParaRPr lang="ja-JP" altLang="en-US" sz="2500" dirty="0">
              <a:solidFill>
                <a:srgbClr val="FF6600"/>
              </a:solidFill>
              <a:latin typeface="Symbol" charset="2"/>
              <a:cs typeface="Symbol" charset="2"/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3089086" y="5868743"/>
            <a:ext cx="58855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500" b="1" dirty="0" smtClean="0">
                <a:solidFill>
                  <a:schemeClr val="bg1"/>
                </a:solidFill>
                <a:latin typeface="Helvetica" charset="0"/>
              </a:rPr>
              <a:t>Surface </a:t>
            </a:r>
            <a:r>
              <a:rPr lang="en-US" altLang="ja-JP" sz="2500" b="1" dirty="0" err="1" smtClean="0">
                <a:solidFill>
                  <a:schemeClr val="bg1"/>
                </a:solidFill>
                <a:latin typeface="Helvetica" charset="0"/>
              </a:rPr>
              <a:t>Rashba</a:t>
            </a:r>
            <a:r>
              <a:rPr lang="en-US" altLang="ja-JP" sz="2500" b="1" dirty="0" smtClean="0">
                <a:solidFill>
                  <a:schemeClr val="bg1"/>
                </a:solidFill>
                <a:latin typeface="Helvetica" charset="0"/>
              </a:rPr>
              <a:t> effect on group-V semimetal surface</a:t>
            </a:r>
            <a:endParaRPr lang="ja-JP" altLang="en-US" sz="2500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pic>
        <p:nvPicPr>
          <p:cNvPr id="16" name="図 15" descr="su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1" y="1427781"/>
            <a:ext cx="4775200" cy="2552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/>
          <p:cNvSpPr>
            <a:spLocks noChangeArrowheads="1"/>
          </p:cNvSpPr>
          <p:nvPr/>
        </p:nvSpPr>
        <p:spPr bwMode="auto">
          <a:xfrm>
            <a:off x="547688" y="668338"/>
            <a:ext cx="8375650" cy="5981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32771" name="タイトル 1"/>
          <p:cNvSpPr>
            <a:spLocks noGrp="1"/>
          </p:cNvSpPr>
          <p:nvPr>
            <p:ph type="title"/>
          </p:nvPr>
        </p:nvSpPr>
        <p:spPr>
          <a:xfrm>
            <a:off x="-82550" y="-90488"/>
            <a:ext cx="9269413" cy="603251"/>
          </a:xfrm>
        </p:spPr>
        <p:txBody>
          <a:bodyPr/>
          <a:lstStyle/>
          <a:p>
            <a:r>
              <a:rPr lang="en-US" altLang="ja-JP" sz="33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Spin-splitting of surface </a:t>
            </a:r>
            <a:r>
              <a:rPr lang="en-US" altLang="ja-JP" sz="3300" b="1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Rashba</a:t>
            </a:r>
            <a:r>
              <a:rPr lang="en-US" altLang="ja-JP" sz="33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effect </a:t>
            </a:r>
            <a:endParaRPr lang="ja-JP" altLang="en-US" sz="3300" b="1" dirty="0" smtClean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66675" y="531813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774" name="図 16" descr="Au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577" t="3679" r="11346" b="7359"/>
          <a:stretch>
            <a:fillRect/>
          </a:stretch>
        </p:blipFill>
        <p:spPr bwMode="auto">
          <a:xfrm>
            <a:off x="8330426" y="1075142"/>
            <a:ext cx="242887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図 66" descr="Rashbafil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7661" y="1423969"/>
            <a:ext cx="2818011" cy="142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図 33" descr="Rashba2off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813" y="817967"/>
            <a:ext cx="29924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図 34" descr="Rashba2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813" y="817967"/>
            <a:ext cx="29924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テキスト ボックス 36"/>
          <p:cNvSpPr txBox="1"/>
          <p:nvPr/>
        </p:nvSpPr>
        <p:spPr>
          <a:xfrm>
            <a:off x="2576347" y="4193633"/>
            <a:ext cx="203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Times"/>
                <a:cs typeface="Times"/>
              </a:rPr>
              <a:t>∇</a:t>
            </a:r>
            <a:r>
              <a:rPr lang="en-US" altLang="ja-JP" sz="2400" b="1" i="1" dirty="0" smtClean="0">
                <a:latin typeface="Times"/>
                <a:cs typeface="Times"/>
              </a:rPr>
              <a:t>V</a:t>
            </a:r>
            <a:r>
              <a:rPr lang="en-US" altLang="ja-JP" sz="2400" dirty="0" smtClean="0">
                <a:latin typeface="Times"/>
                <a:cs typeface="Times"/>
              </a:rPr>
              <a:t>= (</a:t>
            </a:r>
            <a:r>
              <a:rPr lang="en-US" altLang="ja-JP" sz="2400" i="1" dirty="0" smtClean="0">
                <a:latin typeface="Times"/>
                <a:cs typeface="Times"/>
              </a:rPr>
              <a:t>0, 0, </a:t>
            </a:r>
            <a:r>
              <a:rPr lang="en-US" altLang="ja-JP" sz="2400" i="1" dirty="0" err="1" smtClean="0">
                <a:latin typeface="Times"/>
                <a:cs typeface="Times"/>
              </a:rPr>
              <a:t>E</a:t>
            </a:r>
            <a:r>
              <a:rPr lang="en-US" altLang="ja-JP" sz="2400" i="1" baseline="-25000" dirty="0" err="1" smtClean="0">
                <a:latin typeface="Times"/>
                <a:cs typeface="Times"/>
              </a:rPr>
              <a:t>z</a:t>
            </a:r>
            <a:r>
              <a:rPr lang="en-US" altLang="ja-JP" sz="2400" dirty="0" smtClean="0">
                <a:latin typeface="Times"/>
                <a:cs typeface="Times"/>
              </a:rPr>
              <a:t>)</a:t>
            </a:r>
            <a:endParaRPr kumimoji="1" lang="ja-JP" altLang="en-US" sz="2400" baseline="-25000" dirty="0">
              <a:latin typeface="Times"/>
              <a:cs typeface="Time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70960" y="889810"/>
            <a:ext cx="328282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00" b="1" dirty="0" smtClean="0">
                <a:solidFill>
                  <a:srgbClr val="008000"/>
                </a:solidFill>
                <a:latin typeface="Helvetica"/>
                <a:cs typeface="Helvetica"/>
              </a:rPr>
              <a:t>Surface </a:t>
            </a:r>
            <a:r>
              <a:rPr lang="en-US" altLang="ja-JP" sz="2300" b="1" dirty="0" err="1" smtClean="0">
                <a:solidFill>
                  <a:srgbClr val="008000"/>
                </a:solidFill>
                <a:latin typeface="Helvetica"/>
                <a:cs typeface="Helvetica"/>
              </a:rPr>
              <a:t>Rashba</a:t>
            </a:r>
            <a:r>
              <a:rPr lang="en-US" altLang="ja-JP" sz="2300" b="1" dirty="0" smtClean="0">
                <a:solidFill>
                  <a:srgbClr val="008000"/>
                </a:solidFill>
                <a:latin typeface="Helvetica"/>
                <a:cs typeface="Helvetica"/>
              </a:rPr>
              <a:t> effect</a:t>
            </a:r>
            <a:endParaRPr kumimoji="1" lang="ja-JP" altLang="en-US" sz="23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70960" y="2919224"/>
            <a:ext cx="2777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Helvetica"/>
                <a:cs typeface="Helvetica"/>
              </a:rPr>
              <a:t>Spin-orbit interaction</a:t>
            </a:r>
            <a:endParaRPr kumimoji="1" lang="ja-JP" altLang="en-US" sz="2000" b="1" dirty="0">
              <a:latin typeface="Helvetica"/>
              <a:cs typeface="Helvetic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49805" y="4255189"/>
            <a:ext cx="1826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latin typeface="Helvetica"/>
                <a:cs typeface="Helvetica"/>
              </a:rPr>
              <a:t>surface potential</a:t>
            </a:r>
            <a:endParaRPr kumimoji="1" lang="ja-JP" altLang="en-US" sz="1600" b="1" dirty="0">
              <a:latin typeface="Helvetica"/>
              <a:cs typeface="Helvetic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49805" y="4700959"/>
            <a:ext cx="247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latin typeface="Helvetica"/>
                <a:cs typeface="Helvetica"/>
              </a:rPr>
              <a:t>Effective magnetic field</a:t>
            </a:r>
            <a:endParaRPr kumimoji="1" lang="ja-JP" altLang="en-US" sz="1600" b="1" dirty="0">
              <a:latin typeface="Helvetica"/>
              <a:cs typeface="Helvetica"/>
            </a:endParaRPr>
          </a:p>
        </p:txBody>
      </p:sp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1217872" y="5250988"/>
          <a:ext cx="2717800" cy="565150"/>
        </p:xfrm>
        <a:graphic>
          <a:graphicData uri="http://schemas.openxmlformats.org/presentationml/2006/ole">
            <p:oleObj spid="_x0000_s70659" name="数式" r:id="rId7" imgW="977900" imgH="203200" progId="Equation.3">
              <p:embed/>
            </p:oleObj>
          </a:graphicData>
        </a:graphic>
      </p:graphicFrame>
      <p:pic>
        <p:nvPicPr>
          <p:cNvPr id="47" name="図 21" descr="名称未設定-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2098" y="3675477"/>
            <a:ext cx="4626502" cy="272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角丸四角形 49"/>
          <p:cNvSpPr/>
          <p:nvPr/>
        </p:nvSpPr>
        <p:spPr>
          <a:xfrm>
            <a:off x="4551367" y="6233037"/>
            <a:ext cx="4279369" cy="56076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3994941" y="6216103"/>
            <a:ext cx="5386127" cy="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FF0000"/>
                </a:solidFill>
                <a:latin typeface="Helvetica" charset="0"/>
              </a:rPr>
              <a:t>spin-resolved ARPES </a:t>
            </a:r>
            <a:endParaRPr lang="en-US" altLang="ja-JP" sz="3000" b="1" dirty="0">
              <a:solidFill>
                <a:srgbClr val="FF0000"/>
              </a:solidFill>
              <a:latin typeface="Helvetica" charset="0"/>
            </a:endParaRPr>
          </a:p>
        </p:txBody>
      </p:sp>
      <p:grpSp>
        <p:nvGrpSpPr>
          <p:cNvPr id="2" name="図形グループ 20"/>
          <p:cNvGrpSpPr/>
          <p:nvPr/>
        </p:nvGrpSpPr>
        <p:grpSpPr>
          <a:xfrm>
            <a:off x="3867941" y="2679124"/>
            <a:ext cx="2634459" cy="567552"/>
            <a:chOff x="4020341" y="2679124"/>
            <a:chExt cx="2634459" cy="567552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4020341" y="2679124"/>
              <a:ext cx="1954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latin typeface="Helvetica"/>
                  <a:cs typeface="Helvetica"/>
                </a:rPr>
                <a:t>Time reversal symmetry </a:t>
              </a:r>
              <a:endParaRPr kumimoji="1" lang="ja-JP" altLang="en-US" sz="1200" b="1" dirty="0">
                <a:latin typeface="Helvetica"/>
                <a:cs typeface="Helvetica"/>
              </a:endParaRPr>
            </a:p>
          </p:txBody>
        </p:sp>
        <p:sp>
          <p:nvSpPr>
            <p:cNvPr id="20" name="テキスト ボックス 41"/>
            <p:cNvSpPr txBox="1">
              <a:spLocks noChangeArrowheads="1"/>
            </p:cNvSpPr>
            <p:nvPr/>
          </p:nvSpPr>
          <p:spPr bwMode="auto">
            <a:xfrm>
              <a:off x="4153780" y="2846566"/>
              <a:ext cx="25010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i="1" dirty="0" err="1">
                  <a:cs typeface="Times" charset="0"/>
                </a:rPr>
                <a:t>E</a:t>
              </a:r>
              <a:r>
                <a:rPr lang="en-US" altLang="ja-JP" sz="2000" dirty="0" err="1">
                  <a:cs typeface="Times" charset="0"/>
                </a:rPr>
                <a:t>(</a:t>
              </a:r>
              <a:r>
                <a:rPr lang="en-US" altLang="ja-JP" sz="2000" b="1" i="1" dirty="0" err="1">
                  <a:cs typeface="Times" charset="0"/>
                </a:rPr>
                <a:t>k</a:t>
              </a:r>
              <a:r>
                <a:rPr lang="en-US" altLang="ja-JP" sz="2000" dirty="0">
                  <a:cs typeface="Times" charset="0"/>
                </a:rPr>
                <a:t>,</a:t>
              </a:r>
              <a:r>
                <a:rPr lang="en-US" altLang="ja-JP" sz="2000" dirty="0">
                  <a:solidFill>
                    <a:srgbClr val="FF0000"/>
                  </a:solidFill>
                  <a:cs typeface="Times" charset="0"/>
                </a:rPr>
                <a:t>↑</a:t>
              </a:r>
              <a:r>
                <a:rPr lang="en-US" altLang="ja-JP" sz="2000" dirty="0">
                  <a:cs typeface="Times" charset="0"/>
                </a:rPr>
                <a:t>)</a:t>
              </a:r>
              <a:r>
                <a:rPr lang="en-US" altLang="ja-JP" sz="2000" dirty="0" smtClean="0">
                  <a:cs typeface="Times" charset="0"/>
                </a:rPr>
                <a:t> = </a:t>
              </a:r>
              <a:r>
                <a:rPr lang="en-US" altLang="ja-JP" sz="2000" i="1" dirty="0">
                  <a:cs typeface="Times" charset="0"/>
                </a:rPr>
                <a:t>E</a:t>
              </a:r>
              <a:r>
                <a:rPr lang="en-US" altLang="ja-JP" sz="2000" dirty="0">
                  <a:cs typeface="Times" charset="0"/>
                </a:rPr>
                <a:t>(-</a:t>
              </a:r>
              <a:r>
                <a:rPr lang="en-US" altLang="ja-JP" sz="2000" b="1" i="1" dirty="0" err="1">
                  <a:cs typeface="Times" charset="0"/>
                </a:rPr>
                <a:t>k</a:t>
              </a:r>
              <a:r>
                <a:rPr lang="en-US" altLang="ja-JP" sz="2000" dirty="0" smtClean="0">
                  <a:cs typeface="Times" charset="0"/>
                </a:rPr>
                <a:t>,</a:t>
              </a:r>
              <a:r>
                <a:rPr lang="en-US" altLang="en-US" sz="2000" dirty="0" smtClean="0">
                  <a:solidFill>
                    <a:srgbClr val="0000FF"/>
                  </a:solidFill>
                  <a:cs typeface="Times" charset="0"/>
                </a:rPr>
                <a:t>↓</a:t>
              </a:r>
              <a:r>
                <a:rPr lang="en-US" altLang="ja-JP" sz="2000" dirty="0" smtClean="0">
                  <a:cs typeface="Times" charset="0"/>
                </a:rPr>
                <a:t>) </a:t>
              </a:r>
              <a:endParaRPr lang="ja-JP" altLang="en-US" sz="2000" dirty="0">
                <a:cs typeface="Times" charset="0"/>
              </a:endParaRPr>
            </a:p>
          </p:txBody>
        </p:sp>
      </p:grpSp>
      <p:graphicFrame>
        <p:nvGraphicFramePr>
          <p:cNvPr id="29" name="オブジェクト 28"/>
          <p:cNvGraphicFramePr>
            <a:graphicFrameLocks noChangeAspect="1"/>
          </p:cNvGraphicFramePr>
          <p:nvPr/>
        </p:nvGraphicFramePr>
        <p:xfrm>
          <a:off x="870960" y="3327037"/>
          <a:ext cx="3743325" cy="600075"/>
        </p:xfrm>
        <a:graphic>
          <a:graphicData uri="http://schemas.openxmlformats.org/presentationml/2006/ole">
            <p:oleObj spid="_x0000_s70658" name="数式" r:id="rId9" imgW="1346200" imgH="215900" progId="Equation.3">
              <p:embed/>
            </p:oleObj>
          </a:graphicData>
        </a:graphic>
      </p:graphicFrame>
      <p:sp>
        <p:nvSpPr>
          <p:cNvPr id="23" name="スライド番号プレースホルダ 22"/>
          <p:cNvSpPr>
            <a:spLocks noGrp="1"/>
          </p:cNvSpPr>
          <p:nvPr>
            <p:ph type="sldNum" sz="quarter" idx="12"/>
          </p:nvPr>
        </p:nvSpPr>
        <p:spPr>
          <a:xfrm>
            <a:off x="7290073" y="6477000"/>
            <a:ext cx="1905000" cy="457200"/>
          </a:xfrm>
        </p:spPr>
        <p:txBody>
          <a:bodyPr/>
          <a:lstStyle/>
          <a:p>
            <a:fld id="{74584212-A471-4D09-A0B0-D326DE30FBDD}" type="slidenum">
              <a:rPr lang="en-US" altLang="ja-JP" smtClean="0">
                <a:solidFill>
                  <a:srgbClr val="000000"/>
                </a:solidFill>
              </a:rPr>
              <a:pPr/>
              <a:t>3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grpSp>
        <p:nvGrpSpPr>
          <p:cNvPr id="24" name="図形グループ 20"/>
          <p:cNvGrpSpPr/>
          <p:nvPr/>
        </p:nvGrpSpPr>
        <p:grpSpPr>
          <a:xfrm>
            <a:off x="3855241" y="2158424"/>
            <a:ext cx="2634459" cy="567552"/>
            <a:chOff x="4020341" y="2679124"/>
            <a:chExt cx="2634459" cy="567552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4020341" y="2679124"/>
              <a:ext cx="21348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latin typeface="Helvetica"/>
                  <a:cs typeface="Helvetica"/>
                </a:rPr>
                <a:t>Space inversion symmetry </a:t>
              </a:r>
              <a:endParaRPr kumimoji="1" lang="ja-JP" altLang="en-US" sz="1200" b="1" dirty="0">
                <a:latin typeface="Helvetica"/>
                <a:cs typeface="Helvetica"/>
              </a:endParaRPr>
            </a:p>
          </p:txBody>
        </p:sp>
        <p:sp>
          <p:nvSpPr>
            <p:cNvPr id="26" name="テキスト ボックス 41"/>
            <p:cNvSpPr txBox="1">
              <a:spLocks noChangeArrowheads="1"/>
            </p:cNvSpPr>
            <p:nvPr/>
          </p:nvSpPr>
          <p:spPr bwMode="auto">
            <a:xfrm>
              <a:off x="4153780" y="2846566"/>
              <a:ext cx="25010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i="1" dirty="0" err="1">
                  <a:cs typeface="Times" charset="0"/>
                </a:rPr>
                <a:t>E</a:t>
              </a:r>
              <a:r>
                <a:rPr lang="en-US" altLang="ja-JP" sz="2000" dirty="0" err="1">
                  <a:cs typeface="Times" charset="0"/>
                </a:rPr>
                <a:t>(</a:t>
              </a:r>
              <a:r>
                <a:rPr lang="en-US" altLang="ja-JP" sz="2000" b="1" i="1" dirty="0" err="1">
                  <a:cs typeface="Times" charset="0"/>
                </a:rPr>
                <a:t>k</a:t>
              </a:r>
              <a:r>
                <a:rPr lang="en-US" altLang="ja-JP" sz="2000" dirty="0">
                  <a:cs typeface="Times" charset="0"/>
                </a:rPr>
                <a:t>,</a:t>
              </a:r>
              <a:r>
                <a:rPr lang="en-US" altLang="ja-JP" sz="2000" dirty="0">
                  <a:solidFill>
                    <a:srgbClr val="FF0000"/>
                  </a:solidFill>
                  <a:cs typeface="Times" charset="0"/>
                </a:rPr>
                <a:t>↑</a:t>
              </a:r>
              <a:r>
                <a:rPr lang="en-US" altLang="ja-JP" sz="2000" dirty="0">
                  <a:cs typeface="Times" charset="0"/>
                </a:rPr>
                <a:t>)</a:t>
              </a:r>
              <a:r>
                <a:rPr lang="en-US" altLang="ja-JP" sz="2000" dirty="0" smtClean="0">
                  <a:cs typeface="Times" charset="0"/>
                </a:rPr>
                <a:t> = </a:t>
              </a:r>
              <a:r>
                <a:rPr lang="en-US" altLang="ja-JP" sz="2000" i="1" dirty="0">
                  <a:cs typeface="Times" charset="0"/>
                </a:rPr>
                <a:t>E</a:t>
              </a:r>
              <a:r>
                <a:rPr lang="en-US" altLang="ja-JP" sz="2000" dirty="0">
                  <a:cs typeface="Times" charset="0"/>
                </a:rPr>
                <a:t>(-</a:t>
              </a:r>
              <a:r>
                <a:rPr lang="en-US" altLang="ja-JP" sz="2000" b="1" i="1" dirty="0" err="1">
                  <a:cs typeface="Times" charset="0"/>
                </a:rPr>
                <a:t>k</a:t>
              </a:r>
              <a:r>
                <a:rPr lang="en-US" altLang="ja-JP" sz="2000" dirty="0" smtClean="0">
                  <a:cs typeface="Times" charset="0"/>
                </a:rPr>
                <a:t>,</a:t>
              </a:r>
              <a:r>
                <a:rPr lang="en-US" altLang="ja-JP" sz="2000" dirty="0" smtClean="0">
                  <a:solidFill>
                    <a:srgbClr val="FF0000"/>
                  </a:solidFill>
                  <a:cs typeface="Times" charset="0"/>
                </a:rPr>
                <a:t>↑</a:t>
              </a:r>
              <a:r>
                <a:rPr lang="en-US" altLang="ja-JP" sz="2000" dirty="0" smtClean="0">
                  <a:cs typeface="Times" charset="0"/>
                </a:rPr>
                <a:t>) </a:t>
              </a:r>
              <a:endParaRPr lang="ja-JP" altLang="en-US" sz="2000" dirty="0">
                <a:cs typeface="Times" charset="0"/>
              </a:endParaRPr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3948375" y="2385132"/>
            <a:ext cx="1967081" cy="239534"/>
            <a:chOff x="3931441" y="2402066"/>
            <a:chExt cx="1967081" cy="239534"/>
          </a:xfrm>
        </p:grpSpPr>
        <p:cxnSp>
          <p:nvCxnSpPr>
            <p:cNvPr id="28" name="直線コネクタ 27"/>
            <p:cNvCxnSpPr/>
            <p:nvPr/>
          </p:nvCxnSpPr>
          <p:spPr>
            <a:xfrm flipV="1">
              <a:off x="3931441" y="2402066"/>
              <a:ext cx="1967081" cy="239534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 flipV="1">
              <a:off x="3931441" y="2402066"/>
              <a:ext cx="1967081" cy="239534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400"/>
            <a:ext cx="7620000" cy="533400"/>
          </a:xfrm>
        </p:spPr>
        <p:txBody>
          <a:bodyPr/>
          <a:lstStyle/>
          <a:p>
            <a:r>
              <a:rPr lang="en-US" altLang="ja-JP" sz="3400" b="1" dirty="0" smtClean="0">
                <a:latin typeface="Helvetica" charset="0"/>
              </a:rPr>
              <a:t>Angle-resolved PES (ARPES)</a:t>
            </a:r>
            <a:endParaRPr lang="en-US" altLang="ja-JP" dirty="0"/>
          </a:p>
        </p:txBody>
      </p:sp>
      <p:sp>
        <p:nvSpPr>
          <p:cNvPr id="88068" name="Line 4"/>
          <p:cNvSpPr>
            <a:spLocks noChangeShapeType="1"/>
          </p:cNvSpPr>
          <p:nvPr/>
        </p:nvSpPr>
        <p:spPr bwMode="auto">
          <a:xfrm>
            <a:off x="1600200" y="609600"/>
            <a:ext cx="6096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400">
              <a:solidFill>
                <a:srgbClr val="000000"/>
              </a:solidFill>
            </a:endParaRPr>
          </a:p>
        </p:txBody>
      </p:sp>
      <p:grpSp>
        <p:nvGrpSpPr>
          <p:cNvPr id="2" name="図形グループ 12"/>
          <p:cNvGrpSpPr/>
          <p:nvPr/>
        </p:nvGrpSpPr>
        <p:grpSpPr>
          <a:xfrm>
            <a:off x="250825" y="681038"/>
            <a:ext cx="8664575" cy="6176962"/>
            <a:chOff x="250825" y="681038"/>
            <a:chExt cx="8664575" cy="6176962"/>
          </a:xfrm>
        </p:grpSpPr>
        <p:pic>
          <p:nvPicPr>
            <p:cNvPr id="88073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825" y="681038"/>
              <a:ext cx="8664575" cy="6176962"/>
            </a:xfrm>
            <a:prstGeom prst="rect">
              <a:avLst/>
            </a:prstGeom>
            <a:noFill/>
          </p:spPr>
        </p:pic>
        <p:sp>
          <p:nvSpPr>
            <p:cNvPr id="7" name="正方形/長方形 6"/>
            <p:cNvSpPr/>
            <p:nvPr/>
          </p:nvSpPr>
          <p:spPr>
            <a:xfrm>
              <a:off x="3595747" y="3306849"/>
              <a:ext cx="1740143" cy="3710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3856632" y="3092438"/>
            <a:ext cx="1347306" cy="2968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3340088" y="3216132"/>
            <a:ext cx="610287" cy="158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角丸四角形 15"/>
          <p:cNvSpPr/>
          <p:nvPr/>
        </p:nvSpPr>
        <p:spPr>
          <a:xfrm>
            <a:off x="4148305" y="2902770"/>
            <a:ext cx="1434999" cy="112152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32"/>
          <p:cNvSpPr txBox="1">
            <a:spLocks noChangeArrowheads="1"/>
          </p:cNvSpPr>
          <p:nvPr/>
        </p:nvSpPr>
        <p:spPr bwMode="auto">
          <a:xfrm>
            <a:off x="4257413" y="2838553"/>
            <a:ext cx="1314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e</a:t>
            </a:r>
            <a:r>
              <a:rPr lang="en-US" altLang="ja-JP" b="1" baseline="3000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-</a:t>
            </a:r>
            <a:r>
              <a:rPr lang="en-US" altLang="ja-JP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i="1" dirty="0" smtClean="0">
                <a:solidFill>
                  <a:srgbClr val="000000"/>
                </a:solidFill>
                <a:latin typeface="Helvetica"/>
                <a:cs typeface="Helvetica"/>
              </a:rPr>
              <a:t>freedom </a:t>
            </a:r>
            <a:endParaRPr lang="en-US" altLang="ja-JP" i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テキスト ボックス 32"/>
          <p:cNvSpPr txBox="1">
            <a:spLocks noChangeArrowheads="1"/>
          </p:cNvSpPr>
          <p:nvPr/>
        </p:nvSpPr>
        <p:spPr bwMode="auto">
          <a:xfrm>
            <a:off x="4141955" y="3097565"/>
            <a:ext cx="14157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Helvetica" charset="0"/>
                <a:cs typeface="Helvetica" charset="0"/>
              </a:rPr>
              <a:t>Energy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Helvetica" charset="0"/>
                <a:cs typeface="Helvetica" charset="0"/>
              </a:rPr>
              <a:t>Momentum</a:t>
            </a:r>
            <a:endParaRPr lang="ja-JP" altLang="en-US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fld id="{017CB747-398B-4B38-A5C0-C7043E79788B}" type="slidenum">
              <a:rPr lang="en-US" altLang="ja-JP" smtClean="0">
                <a:solidFill>
                  <a:srgbClr val="000000"/>
                </a:solidFill>
              </a:rPr>
              <a:pPr/>
              <a:t>4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2"/>
          <p:cNvGrpSpPr/>
          <p:nvPr/>
        </p:nvGrpSpPr>
        <p:grpSpPr>
          <a:xfrm>
            <a:off x="250825" y="681038"/>
            <a:ext cx="8664575" cy="6176962"/>
            <a:chOff x="250825" y="681038"/>
            <a:chExt cx="8664575" cy="6176962"/>
          </a:xfrm>
        </p:grpSpPr>
        <p:pic>
          <p:nvPicPr>
            <p:cNvPr id="88073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0825" y="681038"/>
              <a:ext cx="8664575" cy="6176962"/>
            </a:xfrm>
            <a:prstGeom prst="rect">
              <a:avLst/>
            </a:prstGeom>
            <a:noFill/>
          </p:spPr>
        </p:pic>
        <p:sp>
          <p:nvSpPr>
            <p:cNvPr id="7" name="正方形/長方形 6"/>
            <p:cNvSpPr/>
            <p:nvPr/>
          </p:nvSpPr>
          <p:spPr>
            <a:xfrm>
              <a:off x="3595747" y="3306849"/>
              <a:ext cx="1740143" cy="3710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図形グループ 36"/>
          <p:cNvGrpSpPr/>
          <p:nvPr/>
        </p:nvGrpSpPr>
        <p:grpSpPr>
          <a:xfrm>
            <a:off x="5676134" y="1897613"/>
            <a:ext cx="3396457" cy="3465762"/>
            <a:chOff x="553918" y="2297961"/>
            <a:chExt cx="3396457" cy="3465762"/>
          </a:xfrm>
        </p:grpSpPr>
        <p:grpSp>
          <p:nvGrpSpPr>
            <p:cNvPr id="21" name="図形グループ 52"/>
            <p:cNvGrpSpPr>
              <a:grpSpLocks/>
            </p:cNvGrpSpPr>
            <p:nvPr/>
          </p:nvGrpSpPr>
          <p:grpSpPr bwMode="auto">
            <a:xfrm>
              <a:off x="553918" y="2297961"/>
              <a:ext cx="3396457" cy="3464738"/>
              <a:chOff x="5091997" y="2027685"/>
              <a:chExt cx="3897314" cy="2998788"/>
            </a:xfrm>
          </p:grpSpPr>
          <p:sp>
            <p:nvSpPr>
              <p:cNvPr id="22" name="角丸四角形 21"/>
              <p:cNvSpPr>
                <a:spLocks noChangeArrowheads="1"/>
              </p:cNvSpPr>
              <p:nvPr/>
            </p:nvSpPr>
            <p:spPr bwMode="auto">
              <a:xfrm>
                <a:off x="5091997" y="2027685"/>
                <a:ext cx="3862387" cy="299878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444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テキスト ボックス 94"/>
              <p:cNvSpPr txBox="1">
                <a:spLocks noChangeArrowheads="1"/>
              </p:cNvSpPr>
              <p:nvPr/>
            </p:nvSpPr>
            <p:spPr bwMode="auto">
              <a:xfrm>
                <a:off x="5107145" y="2155725"/>
                <a:ext cx="3882166" cy="1598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3800" b="1" i="1" dirty="0">
                    <a:solidFill>
                      <a:srgbClr val="FF0000"/>
                    </a:solidFill>
                  </a:rPr>
                  <a:t>Detection of electron spin is difficult !!</a:t>
                </a:r>
                <a:endParaRPr lang="ja-JP" altLang="en-US" sz="38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テキスト ボックス 96"/>
              <p:cNvSpPr txBox="1">
                <a:spLocks noChangeArrowheads="1"/>
              </p:cNvSpPr>
              <p:nvPr/>
            </p:nvSpPr>
            <p:spPr bwMode="auto">
              <a:xfrm>
                <a:off x="5220705" y="3725487"/>
                <a:ext cx="3542853" cy="679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i="1" dirty="0">
                    <a:solidFill>
                      <a:srgbClr val="660066"/>
                    </a:solidFill>
                  </a:rPr>
                  <a:t>Efficiency of instrument goes down by </a:t>
                </a:r>
                <a:r>
                  <a:rPr lang="en-US" altLang="ja-JP" sz="2500" b="1" i="1" dirty="0">
                    <a:solidFill>
                      <a:srgbClr val="FF0000"/>
                    </a:solidFill>
                  </a:rPr>
                  <a:t>3-4 order</a:t>
                </a:r>
                <a:endParaRPr lang="ja-JP" altLang="en-US" sz="25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6" name="テキスト ボックス 96"/>
            <p:cNvSpPr txBox="1">
              <a:spLocks noChangeArrowheads="1"/>
            </p:cNvSpPr>
            <p:nvPr/>
          </p:nvSpPr>
          <p:spPr bwMode="auto">
            <a:xfrm>
              <a:off x="865294" y="5055837"/>
              <a:ext cx="26314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dirty="0" smtClean="0">
                  <a:latin typeface="Helvetica"/>
                  <a:cs typeface="Helvetica"/>
                </a:rPr>
                <a:t>Energy Resolution 100 </a:t>
              </a:r>
              <a:r>
                <a:rPr lang="en-US" altLang="ja-JP" sz="2000" dirty="0" err="1" smtClean="0">
                  <a:latin typeface="Helvetica"/>
                  <a:cs typeface="Helvetica"/>
                </a:rPr>
                <a:t>meV</a:t>
              </a:r>
              <a:endParaRPr lang="ja-JP" altLang="en-US" sz="2500" dirty="0">
                <a:latin typeface="Helvetica"/>
                <a:cs typeface="Helvetica"/>
              </a:endParaRPr>
            </a:p>
          </p:txBody>
        </p:sp>
      </p:grpSp>
      <p:sp>
        <p:nvSpPr>
          <p:cNvPr id="88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400"/>
            <a:ext cx="7620000" cy="533400"/>
          </a:xfrm>
        </p:spPr>
        <p:txBody>
          <a:bodyPr/>
          <a:lstStyle/>
          <a:p>
            <a:r>
              <a:rPr lang="en-US" altLang="ja-JP" sz="3400" b="1" dirty="0" smtClean="0">
                <a:latin typeface="Helvetica" charset="0"/>
              </a:rPr>
              <a:t>Spin-resolved ARPES</a:t>
            </a:r>
            <a:endParaRPr lang="en-US" altLang="ja-JP" dirty="0"/>
          </a:p>
        </p:txBody>
      </p:sp>
      <p:sp>
        <p:nvSpPr>
          <p:cNvPr id="88068" name="Line 4"/>
          <p:cNvSpPr>
            <a:spLocks noChangeShapeType="1"/>
          </p:cNvSpPr>
          <p:nvPr/>
        </p:nvSpPr>
        <p:spPr bwMode="auto">
          <a:xfrm>
            <a:off x="1600200" y="609600"/>
            <a:ext cx="6096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400">
              <a:solidFill>
                <a:srgbClr val="00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56632" y="3092438"/>
            <a:ext cx="1347306" cy="2968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3340088" y="3216132"/>
            <a:ext cx="610287" cy="158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角丸四角形 15"/>
          <p:cNvSpPr/>
          <p:nvPr/>
        </p:nvSpPr>
        <p:spPr>
          <a:xfrm>
            <a:off x="4148305" y="2902770"/>
            <a:ext cx="1434999" cy="112152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32"/>
          <p:cNvSpPr txBox="1">
            <a:spLocks noChangeArrowheads="1"/>
          </p:cNvSpPr>
          <p:nvPr/>
        </p:nvSpPr>
        <p:spPr bwMode="auto">
          <a:xfrm>
            <a:off x="4257413" y="2838553"/>
            <a:ext cx="1314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e</a:t>
            </a:r>
            <a:r>
              <a:rPr lang="en-US" altLang="ja-JP" b="1" baseline="3000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-</a:t>
            </a:r>
            <a:r>
              <a:rPr lang="en-US" altLang="ja-JP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i="1" dirty="0" smtClean="0">
                <a:solidFill>
                  <a:srgbClr val="000000"/>
                </a:solidFill>
                <a:latin typeface="Helvetica"/>
                <a:cs typeface="Helvetica"/>
              </a:rPr>
              <a:t>freedom </a:t>
            </a:r>
            <a:endParaRPr lang="en-US" altLang="ja-JP" i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テキスト ボックス 32"/>
          <p:cNvSpPr txBox="1">
            <a:spLocks noChangeArrowheads="1"/>
          </p:cNvSpPr>
          <p:nvPr/>
        </p:nvSpPr>
        <p:spPr bwMode="auto">
          <a:xfrm>
            <a:off x="4141955" y="3097565"/>
            <a:ext cx="14157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Helvetica" charset="0"/>
                <a:cs typeface="Helvetica" charset="0"/>
              </a:rPr>
              <a:t>Energy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Helvetica" charset="0"/>
                <a:cs typeface="Helvetica" charset="0"/>
              </a:rPr>
              <a:t>Momentum</a:t>
            </a:r>
            <a:endParaRPr lang="ja-JP" altLang="en-US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3110613" y="1707423"/>
            <a:ext cx="1844385" cy="2322907"/>
            <a:chOff x="3110613" y="1707423"/>
            <a:chExt cx="1844385" cy="2322907"/>
          </a:xfrm>
        </p:grpSpPr>
        <p:cxnSp>
          <p:nvCxnSpPr>
            <p:cNvPr id="13" name="直線コネクタ 12"/>
            <p:cNvCxnSpPr>
              <a:cxnSpLocks noChangeShapeType="1"/>
            </p:cNvCxnSpPr>
            <p:nvPr/>
          </p:nvCxnSpPr>
          <p:spPr bwMode="auto">
            <a:xfrm rot="5400000" flipH="1" flipV="1">
              <a:off x="2851443" y="1966593"/>
              <a:ext cx="519927" cy="1588"/>
            </a:xfrm>
            <a:prstGeom prst="line">
              <a:avLst/>
            </a:prstGeom>
            <a:noFill/>
            <a:ln w="63500">
              <a:solidFill>
                <a:srgbClr val="33FFFF"/>
              </a:solidFill>
              <a:round/>
              <a:headEnd/>
              <a:tailEnd type="triangle" w="med" len="med"/>
            </a:ln>
            <a:effectLst>
              <a:outerShdw blurRad="139700" dir="2280000" algn="br">
                <a:srgbClr val="008000"/>
              </a:outerShdw>
            </a:effectLst>
          </p:spPr>
        </p:cxnSp>
        <p:sp>
          <p:nvSpPr>
            <p:cNvPr id="19" name="テキスト ボックス 34"/>
            <p:cNvSpPr txBox="1">
              <a:spLocks noChangeArrowheads="1"/>
            </p:cNvSpPr>
            <p:nvPr/>
          </p:nvSpPr>
          <p:spPr bwMode="auto">
            <a:xfrm>
              <a:off x="4141955" y="3630220"/>
              <a:ext cx="81304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altLang="ja-JP" sz="2000" b="1" dirty="0">
                  <a:solidFill>
                    <a:srgbClr val="FF0000"/>
                  </a:solidFill>
                  <a:latin typeface="Helvetica" charset="0"/>
                  <a:cs typeface="Helvetica" charset="0"/>
                </a:rPr>
                <a:t>Spin</a:t>
              </a:r>
              <a:endParaRPr lang="ja-JP" altLang="en-US" sz="2000" b="1" dirty="0">
                <a:solidFill>
                  <a:srgbClr val="FF0000"/>
                </a:solidFill>
                <a:latin typeface="Helvetica" charset="0"/>
                <a:cs typeface="Helvetica" charset="0"/>
              </a:endParaRPr>
            </a:p>
          </p:txBody>
        </p:sp>
      </p:grp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>
          <a:xfrm>
            <a:off x="7239000" y="6489700"/>
            <a:ext cx="1905000" cy="457200"/>
          </a:xfrm>
        </p:spPr>
        <p:txBody>
          <a:bodyPr/>
          <a:lstStyle/>
          <a:p>
            <a:fld id="{017CB747-398B-4B38-A5C0-C7043E79788B}" type="slidenum">
              <a:rPr lang="en-US" altLang="ja-JP" smtClean="0">
                <a:solidFill>
                  <a:srgbClr val="000000"/>
                </a:solidFill>
              </a:rPr>
              <a:pPr/>
              <a:t>5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cxnSp>
        <p:nvCxnSpPr>
          <p:cNvPr id="41" name="直線コネクタ 40"/>
          <p:cNvCxnSpPr>
            <a:cxnSpLocks noChangeShapeType="1"/>
          </p:cNvCxnSpPr>
          <p:nvPr/>
        </p:nvCxnSpPr>
        <p:spPr bwMode="auto">
          <a:xfrm rot="5400000" flipH="1" flipV="1">
            <a:off x="1225141" y="6381344"/>
            <a:ext cx="519927" cy="1588"/>
          </a:xfrm>
          <a:prstGeom prst="line">
            <a:avLst/>
          </a:prstGeom>
          <a:noFill/>
          <a:ln w="63500">
            <a:solidFill>
              <a:srgbClr val="33FFFF"/>
            </a:solidFill>
            <a:round/>
            <a:headEnd/>
            <a:tailEnd type="triangle" w="med" len="med"/>
          </a:ln>
          <a:effectLst>
            <a:outerShdw blurRad="139700" dir="2280000" algn="br">
              <a:srgbClr val="008000"/>
            </a:outerShdw>
          </a:effectLst>
        </p:spPr>
      </p:cxnSp>
      <p:cxnSp>
        <p:nvCxnSpPr>
          <p:cNvPr id="42" name="直線コネクタ 41"/>
          <p:cNvCxnSpPr>
            <a:cxnSpLocks noChangeShapeType="1"/>
          </p:cNvCxnSpPr>
          <p:nvPr/>
        </p:nvCxnSpPr>
        <p:spPr bwMode="auto">
          <a:xfrm rot="5400000" flipH="1" flipV="1">
            <a:off x="3532375" y="4865118"/>
            <a:ext cx="519927" cy="1588"/>
          </a:xfrm>
          <a:prstGeom prst="line">
            <a:avLst/>
          </a:prstGeom>
          <a:noFill/>
          <a:ln w="63500">
            <a:solidFill>
              <a:srgbClr val="33FFFF"/>
            </a:solidFill>
            <a:round/>
            <a:headEnd/>
            <a:tailEnd type="triangle" w="med" len="med"/>
          </a:ln>
          <a:effectLst>
            <a:outerShdw blurRad="139700" dir="2280000" algn="br">
              <a:srgbClr val="008000"/>
            </a:outerShdw>
          </a:effectLst>
        </p:spPr>
      </p:cxnSp>
      <p:cxnSp>
        <p:nvCxnSpPr>
          <p:cNvPr id="43" name="直線矢印コネクタ 42"/>
          <p:cNvCxnSpPr/>
          <p:nvPr/>
        </p:nvCxnSpPr>
        <p:spPr>
          <a:xfrm>
            <a:off x="3340088" y="3216132"/>
            <a:ext cx="610287" cy="158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図形グループ 24"/>
          <p:cNvGrpSpPr/>
          <p:nvPr/>
        </p:nvGrpSpPr>
        <p:grpSpPr>
          <a:xfrm>
            <a:off x="459247" y="626734"/>
            <a:ext cx="3484562" cy="5922962"/>
            <a:chOff x="459247" y="626734"/>
            <a:chExt cx="3484562" cy="5922962"/>
          </a:xfrm>
        </p:grpSpPr>
        <p:grpSp>
          <p:nvGrpSpPr>
            <p:cNvPr id="45" name="図形グループ 53"/>
            <p:cNvGrpSpPr>
              <a:grpSpLocks/>
            </p:cNvGrpSpPr>
            <p:nvPr/>
          </p:nvGrpSpPr>
          <p:grpSpPr bwMode="auto">
            <a:xfrm>
              <a:off x="459247" y="626734"/>
              <a:ext cx="3484562" cy="5922963"/>
              <a:chOff x="3616477" y="982797"/>
              <a:chExt cx="3484701" cy="5923584"/>
            </a:xfrm>
          </p:grpSpPr>
          <p:sp>
            <p:nvSpPr>
              <p:cNvPr id="47" name="正方形/長方形 46"/>
              <p:cNvSpPr>
                <a:spLocks noChangeArrowheads="1"/>
              </p:cNvSpPr>
              <p:nvPr/>
            </p:nvSpPr>
            <p:spPr bwMode="auto">
              <a:xfrm>
                <a:off x="3616477" y="1041540"/>
                <a:ext cx="3484701" cy="585213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4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48" name="図 11" descr="MottScattering.jpg"/>
              <p:cNvPicPr>
                <a:picLocks noChangeAspect="1"/>
              </p:cNvPicPr>
              <p:nvPr/>
            </p:nvPicPr>
            <p:blipFill>
              <a:blip r:embed="rId3"/>
              <a:srcRect r="8614"/>
              <a:stretch>
                <a:fillRect/>
              </a:stretch>
            </p:blipFill>
            <p:spPr bwMode="auto">
              <a:xfrm>
                <a:off x="3616477" y="1065196"/>
                <a:ext cx="3484701" cy="2831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9" name="図形グループ 16"/>
              <p:cNvGrpSpPr>
                <a:grpSpLocks/>
              </p:cNvGrpSpPr>
              <p:nvPr/>
            </p:nvGrpSpPr>
            <p:grpSpPr bwMode="auto">
              <a:xfrm>
                <a:off x="3801867" y="982797"/>
                <a:ext cx="3142074" cy="5923584"/>
                <a:chOff x="3455026" y="432868"/>
                <a:chExt cx="3142155" cy="5924910"/>
              </a:xfrm>
            </p:grpSpPr>
            <p:pic>
              <p:nvPicPr>
                <p:cNvPr id="52" name="Picture 5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455026" y="3154874"/>
                  <a:ext cx="3142155" cy="32029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3" name="テキスト ボックス 13"/>
                <p:cNvSpPr txBox="1">
                  <a:spLocks noChangeArrowheads="1"/>
                </p:cNvSpPr>
                <p:nvPr/>
              </p:nvSpPr>
              <p:spPr bwMode="auto">
                <a:xfrm>
                  <a:off x="3963324" y="432868"/>
                  <a:ext cx="2277270" cy="430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2200" b="1" i="1">
                      <a:solidFill>
                        <a:srgbClr val="FF0000"/>
                      </a:solidFill>
                      <a:latin typeface="Helvetica" charset="0"/>
                      <a:cs typeface="Helvetica" charset="0"/>
                    </a:rPr>
                    <a:t>Mott scattering</a:t>
                  </a:r>
                  <a:endParaRPr lang="ja-JP" altLang="en-US" sz="2200" b="1" i="1">
                    <a:solidFill>
                      <a:srgbClr val="FF0000"/>
                    </a:solidFill>
                    <a:latin typeface="Helvetica" charset="0"/>
                    <a:cs typeface="Helvetica" charset="0"/>
                  </a:endParaRPr>
                </a:p>
              </p:txBody>
            </p:sp>
          </p:grpSp>
          <p:sp>
            <p:nvSpPr>
              <p:cNvPr id="50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4015031" y="3345878"/>
                <a:ext cx="2715833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200" b="1" i="1" dirty="0">
                    <a:solidFill>
                      <a:srgbClr val="FF0000"/>
                    </a:solidFill>
                    <a:latin typeface="Helvetica" charset="0"/>
                    <a:cs typeface="Helvetica" charset="0"/>
                  </a:rPr>
                  <a:t>Mini Mott Detector</a:t>
                </a:r>
                <a:endParaRPr lang="ja-JP" altLang="en-US" sz="2200" b="1" i="1" dirty="0">
                  <a:solidFill>
                    <a:srgbClr val="FF0000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51" name="正方形/長方形 50"/>
              <p:cNvSpPr>
                <a:spLocks noChangeArrowheads="1"/>
              </p:cNvSpPr>
              <p:nvPr/>
            </p:nvSpPr>
            <p:spPr bwMode="auto">
              <a:xfrm>
                <a:off x="3616477" y="1052654"/>
                <a:ext cx="3484701" cy="5853726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6" name="テキスト ボックス 45"/>
            <p:cNvSpPr txBox="1"/>
            <p:nvPr/>
          </p:nvSpPr>
          <p:spPr>
            <a:xfrm>
              <a:off x="2857500" y="23495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Helvetica"/>
                  <a:cs typeface="Helvetica"/>
                </a:rPr>
                <a:t>25 </a:t>
              </a:r>
              <a:r>
                <a:rPr lang="en-US" altLang="ja-JP" dirty="0" err="1" smtClean="0">
                  <a:latin typeface="Helvetica"/>
                  <a:cs typeface="Helvetica"/>
                </a:rPr>
                <a:t>keV</a:t>
              </a:r>
              <a:endParaRPr kumimoji="1" lang="ja-JP" altLang="en-US" dirty="0">
                <a:latin typeface="Helvetica"/>
                <a:cs typeface="Helvetica"/>
              </a:endParaRPr>
            </a:p>
          </p:txBody>
        </p:sp>
      </p:grpSp>
      <p:sp>
        <p:nvSpPr>
          <p:cNvPr id="54" name="円/楕円 53"/>
          <p:cNvSpPr>
            <a:spLocks noChangeAspect="1"/>
          </p:cNvSpPr>
          <p:nvPr/>
        </p:nvSpPr>
        <p:spPr>
          <a:xfrm>
            <a:off x="2111829" y="3436902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2111841" y="3432681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2111841" y="3436914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95 L 0.00017 0.22246 L 0.07656 0.17547 " pathEditMode="relative" ptsTypes="AAA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949 L 0.00017 0.22245 L -0.07483 0.14097 " pathEditMode="relative" rAng="0" ptsTypes="AAA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95 L 0.00017 0.22246 L 0.07656 0.17547 " pathEditMode="relative" ptsTypes="AAA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3422922" y="838390"/>
            <a:ext cx="2758135" cy="51898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444500" y="838390"/>
            <a:ext cx="2758135" cy="51898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/>
              <a:t>c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6371557" y="851092"/>
            <a:ext cx="2657348" cy="51771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8178800" y="6464300"/>
            <a:ext cx="927100" cy="457200"/>
          </a:xfrm>
        </p:spPr>
        <p:txBody>
          <a:bodyPr/>
          <a:lstStyle/>
          <a:p>
            <a:fld id="{017CB747-398B-4B38-A5C0-C7043E79788B}" type="slidenum">
              <a:rPr lang="en-US" altLang="ja-JP" smtClean="0">
                <a:solidFill>
                  <a:srgbClr val="000000"/>
                </a:solidFill>
              </a:rPr>
              <a:pPr/>
              <a:t>6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4500" y="25400"/>
            <a:ext cx="820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charset="0"/>
                <a:ea typeface="+mj-ea"/>
                <a:cs typeface="+mj-cs"/>
              </a:rPr>
              <a:t>Recent spin-resolved ARPES studies</a:t>
            </a:r>
            <a:endParaRPr kumimoji="1" lang="en-US" altLang="ja-JP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44500" y="609600"/>
            <a:ext cx="8204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400">
              <a:solidFill>
                <a:srgbClr val="000000"/>
              </a:solidFill>
            </a:endParaRPr>
          </a:p>
        </p:txBody>
      </p:sp>
      <p:sp>
        <p:nvSpPr>
          <p:cNvPr id="7" name="テキスト ボックス 13"/>
          <p:cNvSpPr txBox="1">
            <a:spLocks noChangeArrowheads="1"/>
          </p:cNvSpPr>
          <p:nvPr/>
        </p:nvSpPr>
        <p:spPr bwMode="auto">
          <a:xfrm>
            <a:off x="6918071" y="851091"/>
            <a:ext cx="155282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VLEED</a:t>
            </a:r>
            <a:endParaRPr lang="ja-JP" altLang="en-US" sz="3200" b="1" dirty="0">
              <a:solidFill>
                <a:srgbClr val="0000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" name="テキスト ボックス 13"/>
          <p:cNvSpPr txBox="1">
            <a:spLocks noChangeArrowheads="1"/>
          </p:cNvSpPr>
          <p:nvPr/>
        </p:nvSpPr>
        <p:spPr bwMode="auto">
          <a:xfrm>
            <a:off x="444500" y="851091"/>
            <a:ext cx="27835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Mott detector</a:t>
            </a:r>
            <a:endParaRPr lang="ja-JP" altLang="en-US" sz="3200" b="1" dirty="0">
              <a:solidFill>
                <a:srgbClr val="FF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テキスト ボックス 13"/>
          <p:cNvSpPr txBox="1">
            <a:spLocks noChangeArrowheads="1"/>
          </p:cNvSpPr>
          <p:nvPr/>
        </p:nvSpPr>
        <p:spPr bwMode="auto">
          <a:xfrm>
            <a:off x="3461022" y="851091"/>
            <a:ext cx="27835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Mott detector</a:t>
            </a:r>
            <a:endParaRPr lang="ja-JP" altLang="en-US" sz="3200" b="1" dirty="0">
              <a:solidFill>
                <a:srgbClr val="008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" name="テキスト ボックス 13"/>
          <p:cNvSpPr txBox="1">
            <a:spLocks noChangeArrowheads="1"/>
          </p:cNvSpPr>
          <p:nvPr/>
        </p:nvSpPr>
        <p:spPr bwMode="auto">
          <a:xfrm>
            <a:off x="736600" y="1283467"/>
            <a:ext cx="2079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(retarding-type)</a:t>
            </a:r>
            <a:endParaRPr lang="ja-JP" altLang="en-US" sz="2000" b="1" dirty="0">
              <a:solidFill>
                <a:srgbClr val="FF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1" name="テキスト ボックス 13"/>
          <p:cNvSpPr txBox="1">
            <a:spLocks noChangeArrowheads="1"/>
          </p:cNvSpPr>
          <p:nvPr/>
        </p:nvSpPr>
        <p:spPr bwMode="auto">
          <a:xfrm>
            <a:off x="3619500" y="1286612"/>
            <a:ext cx="24218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(high-energy type)</a:t>
            </a:r>
            <a:endParaRPr lang="ja-JP" altLang="en-US" sz="2000" b="1" dirty="0">
              <a:solidFill>
                <a:srgbClr val="008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" name="テキスト ボックス 13"/>
          <p:cNvSpPr txBox="1">
            <a:spLocks noChangeArrowheads="1"/>
          </p:cNvSpPr>
          <p:nvPr/>
        </p:nvSpPr>
        <p:spPr bwMode="auto">
          <a:xfrm>
            <a:off x="6787899" y="5383887"/>
            <a:ext cx="18902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200" b="1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E = 30 </a:t>
            </a:r>
            <a:r>
              <a:rPr lang="en-US" altLang="ja-JP" sz="2200" b="1" dirty="0" err="1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meV</a:t>
            </a:r>
            <a:endParaRPr lang="ja-JP" altLang="en-US" sz="2200" b="1" dirty="0">
              <a:solidFill>
                <a:srgbClr val="0000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7070471" y="1359667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 dirty="0">
              <a:solidFill>
                <a:srgbClr val="3366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6" name="テキスト ボックス 13"/>
          <p:cNvSpPr txBox="1">
            <a:spLocks noChangeArrowheads="1"/>
          </p:cNvSpPr>
          <p:nvPr/>
        </p:nvSpPr>
        <p:spPr bwMode="auto">
          <a:xfrm>
            <a:off x="3888239" y="5383887"/>
            <a:ext cx="18902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200" b="1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E = 70 </a:t>
            </a:r>
            <a:r>
              <a:rPr lang="en-US" altLang="ja-JP" sz="2200" b="1" dirty="0" err="1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meV</a:t>
            </a:r>
            <a:endParaRPr lang="ja-JP" altLang="en-US" sz="2200" b="1" dirty="0">
              <a:solidFill>
                <a:srgbClr val="008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7" name="テキスト ボックス 13"/>
          <p:cNvSpPr txBox="1">
            <a:spLocks noChangeArrowheads="1"/>
          </p:cNvSpPr>
          <p:nvPr/>
        </p:nvSpPr>
        <p:spPr bwMode="auto">
          <a:xfrm>
            <a:off x="926180" y="5383887"/>
            <a:ext cx="18902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200" b="1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E = 70 </a:t>
            </a:r>
            <a:r>
              <a:rPr lang="en-US" altLang="ja-JP" sz="2200" b="1" dirty="0" err="1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meV</a:t>
            </a:r>
            <a:endParaRPr lang="ja-JP" altLang="en-US" sz="2200" b="1" dirty="0">
              <a:solidFill>
                <a:srgbClr val="FF00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19" name="図 18" descr="BiSb VLE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957" y="2456791"/>
            <a:ext cx="2517648" cy="2804160"/>
          </a:xfrm>
          <a:prstGeom prst="rect">
            <a:avLst/>
          </a:prstGeom>
        </p:spPr>
      </p:pic>
      <p:pic>
        <p:nvPicPr>
          <p:cNvPr id="20" name="図 19" descr="SbHiS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80" y="2278991"/>
            <a:ext cx="1584960" cy="3054096"/>
          </a:xfrm>
          <a:prstGeom prst="rect">
            <a:avLst/>
          </a:prstGeom>
        </p:spPr>
      </p:pic>
      <p:sp>
        <p:nvSpPr>
          <p:cNvPr id="24" name="テキスト ボックス 13"/>
          <p:cNvSpPr txBox="1">
            <a:spLocks noChangeArrowheads="1"/>
          </p:cNvSpPr>
          <p:nvPr/>
        </p:nvSpPr>
        <p:spPr bwMode="auto">
          <a:xfrm>
            <a:off x="6559364" y="1308867"/>
            <a:ext cx="2293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(Fe(001)p(1x1)-O)</a:t>
            </a:r>
            <a:endParaRPr lang="ja-JP" altLang="en-US" sz="2000" b="1" dirty="0">
              <a:solidFill>
                <a:srgbClr val="0000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5" name="テキスト ボックス 13"/>
          <p:cNvSpPr txBox="1">
            <a:spLocks noChangeArrowheads="1"/>
          </p:cNvSpPr>
          <p:nvPr/>
        </p:nvSpPr>
        <p:spPr bwMode="auto">
          <a:xfrm>
            <a:off x="1319032" y="2058914"/>
            <a:ext cx="903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latin typeface="Helvetica" charset="0"/>
                <a:cs typeface="Helvetica" charset="0"/>
              </a:rPr>
              <a:t>Sb(111)</a:t>
            </a:r>
            <a:endParaRPr lang="ja-JP" altLang="en-US" sz="1600" b="1" dirty="0">
              <a:latin typeface="Helvetica" charset="0"/>
              <a:cs typeface="Helvetica" charset="0"/>
            </a:endParaRPr>
          </a:p>
        </p:txBody>
      </p:sp>
      <p:sp>
        <p:nvSpPr>
          <p:cNvPr id="26" name="テキスト ボックス 13"/>
          <p:cNvSpPr txBox="1">
            <a:spLocks noChangeArrowheads="1"/>
          </p:cNvSpPr>
          <p:nvPr/>
        </p:nvSpPr>
        <p:spPr bwMode="auto">
          <a:xfrm>
            <a:off x="6851399" y="2109714"/>
            <a:ext cx="173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latin typeface="Helvetica" charset="0"/>
                <a:cs typeface="Helvetica" charset="0"/>
              </a:rPr>
              <a:t>Bi</a:t>
            </a:r>
            <a:r>
              <a:rPr lang="en-US" altLang="ja-JP" sz="1600" b="1" baseline="-25000" dirty="0" smtClean="0">
                <a:latin typeface="Helvetica" charset="0"/>
                <a:cs typeface="Helvetica" charset="0"/>
              </a:rPr>
              <a:t>1-x</a:t>
            </a:r>
            <a:r>
              <a:rPr lang="en-US" altLang="ja-JP" sz="1600" b="1" dirty="0" smtClean="0">
                <a:latin typeface="Helvetica" charset="0"/>
                <a:cs typeface="Helvetica" charset="0"/>
              </a:rPr>
              <a:t>Sb</a:t>
            </a:r>
            <a:r>
              <a:rPr lang="en-US" altLang="ja-JP" sz="1600" b="1" baseline="-25000" dirty="0" smtClean="0">
                <a:latin typeface="Helvetica" charset="0"/>
                <a:cs typeface="Helvetica" charset="0"/>
              </a:rPr>
              <a:t>x</a:t>
            </a:r>
            <a:r>
              <a:rPr lang="en-US" altLang="ja-JP" sz="1600" b="1" dirty="0" smtClean="0">
                <a:latin typeface="Helvetica" charset="0"/>
                <a:cs typeface="Helvetica" charset="0"/>
              </a:rPr>
              <a:t>(x=0.13)</a:t>
            </a:r>
            <a:endParaRPr lang="ja-JP" altLang="en-US" sz="1600" b="1" dirty="0">
              <a:latin typeface="Helvetica" charset="0"/>
              <a:cs typeface="Helvetica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304773" y="6263022"/>
            <a:ext cx="3001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[9] A. </a:t>
            </a:r>
            <a:r>
              <a:rPr lang="en-US" altLang="ja-JP" sz="1000" dirty="0" err="1" smtClean="0">
                <a:latin typeface="Helvetica"/>
                <a:cs typeface="Helvetica"/>
              </a:rPr>
              <a:t>Nishide</a:t>
            </a:r>
            <a:r>
              <a:rPr lang="en-US" altLang="ja-JP" sz="1000" dirty="0" smtClean="0">
                <a:latin typeface="Helvetica"/>
                <a:cs typeface="Helvetica"/>
              </a:rPr>
              <a:t> et al., PRB </a:t>
            </a:r>
            <a:r>
              <a:rPr lang="en-US" altLang="ja-JP" sz="1000" b="1" dirty="0" smtClean="0">
                <a:latin typeface="Helvetica"/>
                <a:cs typeface="Helvetica"/>
              </a:rPr>
              <a:t>81 </a:t>
            </a:r>
            <a:r>
              <a:rPr lang="en-US" altLang="ja-JP" sz="1000" dirty="0" smtClean="0">
                <a:latin typeface="Helvetica"/>
                <a:cs typeface="Helvetica"/>
              </a:rPr>
              <a:t>(2010) 041309(R).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04773" y="6104158"/>
            <a:ext cx="2985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[8] T. Okuda et al., RSI </a:t>
            </a:r>
            <a:r>
              <a:rPr lang="en-US" altLang="ja-JP" sz="1000" b="1" dirty="0" smtClean="0">
                <a:latin typeface="Helvetica"/>
                <a:cs typeface="Helvetica"/>
              </a:rPr>
              <a:t>79 </a:t>
            </a:r>
            <a:r>
              <a:rPr lang="en-US" altLang="ja-JP" sz="1000" dirty="0" smtClean="0">
                <a:latin typeface="Helvetica"/>
                <a:cs typeface="Helvetica"/>
              </a:rPr>
              <a:t>(2008) 123117.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43858" y="5950355"/>
            <a:ext cx="2467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[1] K. </a:t>
            </a:r>
            <a:r>
              <a:rPr lang="en-US" altLang="ja-JP" sz="1000" dirty="0" err="1" smtClean="0">
                <a:latin typeface="Helvetica"/>
                <a:cs typeface="Helvetica"/>
              </a:rPr>
              <a:t>Iori</a:t>
            </a:r>
            <a:r>
              <a:rPr lang="en-US" altLang="ja-JP" sz="1000" dirty="0" smtClean="0">
                <a:latin typeface="Helvetica"/>
                <a:cs typeface="Helvetica"/>
              </a:rPr>
              <a:t> et al., RSI </a:t>
            </a:r>
            <a:r>
              <a:rPr lang="en-US" altLang="ja-JP" sz="1000" b="1" dirty="0" smtClean="0">
                <a:latin typeface="Helvetica"/>
                <a:cs typeface="Helvetica"/>
              </a:rPr>
              <a:t>77 </a:t>
            </a:r>
            <a:r>
              <a:rPr lang="en-US" altLang="ja-JP" sz="1000" dirty="0" smtClean="0">
                <a:latin typeface="Helvetica"/>
                <a:cs typeface="Helvetica"/>
              </a:rPr>
              <a:t>(2006) 013101.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43858" y="6104158"/>
            <a:ext cx="2467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[2] S. </a:t>
            </a:r>
            <a:r>
              <a:rPr lang="en-US" altLang="ja-JP" sz="1000" dirty="0" err="1" smtClean="0">
                <a:latin typeface="Helvetica"/>
                <a:cs typeface="Helvetica"/>
              </a:rPr>
              <a:t>Qiao</a:t>
            </a:r>
            <a:r>
              <a:rPr lang="en-US" altLang="ja-JP" sz="1000" dirty="0" smtClean="0">
                <a:latin typeface="Helvetica"/>
                <a:cs typeface="Helvetica"/>
              </a:rPr>
              <a:t> et al., RSI </a:t>
            </a:r>
            <a:r>
              <a:rPr lang="en-US" altLang="ja-JP" sz="1000" b="1" dirty="0" smtClean="0">
                <a:latin typeface="Helvetica"/>
                <a:cs typeface="Helvetica"/>
              </a:rPr>
              <a:t>68 </a:t>
            </a:r>
            <a:r>
              <a:rPr lang="en-US" altLang="ja-JP" sz="1000" dirty="0" smtClean="0">
                <a:latin typeface="Helvetica"/>
                <a:cs typeface="Helvetica"/>
              </a:rPr>
              <a:t>(1997) 4390.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3858" y="6263022"/>
            <a:ext cx="2779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[3] T. </a:t>
            </a:r>
            <a:r>
              <a:rPr lang="en-US" altLang="ja-JP" sz="1000" dirty="0" err="1" smtClean="0">
                <a:latin typeface="Helvetica"/>
                <a:cs typeface="Helvetica"/>
              </a:rPr>
              <a:t>Kadono</a:t>
            </a:r>
            <a:r>
              <a:rPr lang="en-US" altLang="ja-JP" sz="1000" dirty="0" smtClean="0">
                <a:latin typeface="Helvetica"/>
                <a:cs typeface="Helvetica"/>
              </a:rPr>
              <a:t> et al., APL </a:t>
            </a:r>
            <a:r>
              <a:rPr lang="en-US" altLang="ja-JP" sz="1000" b="1" dirty="0" smtClean="0">
                <a:latin typeface="Helvetica"/>
                <a:cs typeface="Helvetica"/>
              </a:rPr>
              <a:t>93 </a:t>
            </a:r>
            <a:r>
              <a:rPr lang="en-US" altLang="ja-JP" sz="1000" dirty="0" smtClean="0">
                <a:latin typeface="Helvetica"/>
                <a:cs typeface="Helvetica"/>
              </a:rPr>
              <a:t>(2008) 252107.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778711" y="800291"/>
            <a:ext cx="639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[1,2]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062687" y="1993469"/>
            <a:ext cx="397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[3]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  <p:pic>
        <p:nvPicPr>
          <p:cNvPr id="38" name="図 37" descr="Au1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775" y="2408936"/>
            <a:ext cx="2499581" cy="2906318"/>
          </a:xfrm>
          <a:prstGeom prst="rect">
            <a:avLst/>
          </a:prstGeom>
        </p:spPr>
      </p:pic>
      <p:sp>
        <p:nvSpPr>
          <p:cNvPr id="40" name="テキスト ボックス 13"/>
          <p:cNvSpPr txBox="1">
            <a:spLocks noChangeArrowheads="1"/>
          </p:cNvSpPr>
          <p:nvPr/>
        </p:nvSpPr>
        <p:spPr bwMode="auto">
          <a:xfrm>
            <a:off x="4323327" y="2071614"/>
            <a:ext cx="9147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latin typeface="Helvetica" charset="0"/>
                <a:cs typeface="Helvetica" charset="0"/>
              </a:rPr>
              <a:t>Au(111)</a:t>
            </a:r>
            <a:endParaRPr lang="ja-JP" altLang="en-US" sz="1600" b="1" dirty="0">
              <a:latin typeface="Helvetica" charset="0"/>
              <a:cs typeface="Helvetica" charset="0"/>
            </a:endParaRPr>
          </a:p>
        </p:txBody>
      </p:sp>
      <p:sp>
        <p:nvSpPr>
          <p:cNvPr id="42" name="テキスト ボックス 13"/>
          <p:cNvSpPr txBox="1">
            <a:spLocks noChangeArrowheads="1"/>
          </p:cNvSpPr>
          <p:nvPr/>
        </p:nvSpPr>
        <p:spPr bwMode="auto">
          <a:xfrm>
            <a:off x="584200" y="1686722"/>
            <a:ext cx="2672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Mott scattering </a:t>
            </a:r>
            <a:r>
              <a:rPr lang="en-US" altLang="ja-JP" sz="1600" i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K </a:t>
            </a:r>
            <a:r>
              <a:rPr lang="en-US" altLang="ja-JP" sz="16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= 25 </a:t>
            </a:r>
            <a:r>
              <a:rPr lang="en-US" altLang="ja-JP" sz="16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keV</a:t>
            </a:r>
            <a:endParaRPr lang="ja-JP" altLang="en-US" sz="16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3" name="テキスト ボックス 13"/>
          <p:cNvSpPr txBox="1">
            <a:spLocks noChangeArrowheads="1"/>
          </p:cNvSpPr>
          <p:nvPr/>
        </p:nvSpPr>
        <p:spPr bwMode="auto">
          <a:xfrm>
            <a:off x="3530600" y="1682260"/>
            <a:ext cx="2672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Mott scattering </a:t>
            </a:r>
            <a:r>
              <a:rPr lang="en-US" altLang="ja-JP" sz="1600" i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K </a:t>
            </a:r>
            <a:r>
              <a:rPr lang="en-US" altLang="ja-JP" sz="16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= 60 </a:t>
            </a:r>
            <a:r>
              <a:rPr lang="en-US" altLang="ja-JP" sz="16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keV</a:t>
            </a:r>
            <a:endParaRPr lang="ja-JP" altLang="en-US" sz="16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4" name="テキスト ボックス 13"/>
          <p:cNvSpPr txBox="1">
            <a:spLocks noChangeArrowheads="1"/>
          </p:cNvSpPr>
          <p:nvPr/>
        </p:nvSpPr>
        <p:spPr bwMode="auto">
          <a:xfrm>
            <a:off x="6295357" y="1673566"/>
            <a:ext cx="28023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Electron diffraction </a:t>
            </a:r>
            <a:r>
              <a:rPr lang="en-US" altLang="ja-JP" sz="1600" i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K </a:t>
            </a:r>
            <a:r>
              <a:rPr lang="en-US" altLang="ja-JP" sz="16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= 6 </a:t>
            </a:r>
            <a:r>
              <a:rPr lang="en-US" altLang="ja-JP" sz="1600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eV</a:t>
            </a:r>
            <a:endParaRPr lang="ja-JP" altLang="en-US" sz="16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360172" y="6263022"/>
            <a:ext cx="2876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[6] M. </a:t>
            </a:r>
            <a:r>
              <a:rPr lang="en-US" altLang="ja-JP" sz="1000" dirty="0" err="1" smtClean="0">
                <a:latin typeface="Helvetica"/>
                <a:cs typeface="Helvetica"/>
              </a:rPr>
              <a:t>Hoesch</a:t>
            </a:r>
            <a:r>
              <a:rPr lang="en-US" altLang="ja-JP" sz="1000" dirty="0" smtClean="0">
                <a:latin typeface="Helvetica"/>
                <a:cs typeface="Helvetica"/>
              </a:rPr>
              <a:t> et al., PRB </a:t>
            </a:r>
            <a:r>
              <a:rPr lang="en-US" altLang="ja-JP" sz="1000" b="1" dirty="0" smtClean="0">
                <a:latin typeface="Helvetica"/>
                <a:cs typeface="Helvetica"/>
              </a:rPr>
              <a:t>69 </a:t>
            </a:r>
            <a:r>
              <a:rPr lang="en-US" altLang="ja-JP" sz="1000" dirty="0" smtClean="0">
                <a:latin typeface="Helvetica"/>
                <a:cs typeface="Helvetica"/>
              </a:rPr>
              <a:t>(2004) 241401(R).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360172" y="6104158"/>
            <a:ext cx="2876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[5] M. </a:t>
            </a:r>
            <a:r>
              <a:rPr lang="en-US" altLang="ja-JP" sz="1000" dirty="0" err="1" smtClean="0">
                <a:latin typeface="Helvetica"/>
                <a:cs typeface="Helvetica"/>
              </a:rPr>
              <a:t>Hoesch</a:t>
            </a:r>
            <a:r>
              <a:rPr lang="en-US" altLang="ja-JP" sz="1000" dirty="0" smtClean="0">
                <a:latin typeface="Helvetica"/>
                <a:cs typeface="Helvetica"/>
              </a:rPr>
              <a:t> et al., JESRP </a:t>
            </a:r>
            <a:r>
              <a:rPr lang="en-US" altLang="ja-JP" sz="1000" b="1" dirty="0" smtClean="0">
                <a:latin typeface="Helvetica"/>
                <a:cs typeface="Helvetica"/>
              </a:rPr>
              <a:t>124 </a:t>
            </a:r>
            <a:r>
              <a:rPr lang="en-US" altLang="ja-JP" sz="1000" dirty="0" smtClean="0">
                <a:latin typeface="Helvetica"/>
                <a:cs typeface="Helvetica"/>
              </a:rPr>
              <a:t>(2002) 263.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304773" y="5950355"/>
            <a:ext cx="2713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[7] R. </a:t>
            </a:r>
            <a:r>
              <a:rPr lang="en-US" altLang="ja-JP" sz="1000" dirty="0" err="1" smtClean="0">
                <a:latin typeface="Helvetica"/>
                <a:cs typeface="Helvetica"/>
              </a:rPr>
              <a:t>Bertacco</a:t>
            </a:r>
            <a:r>
              <a:rPr lang="en-US" altLang="ja-JP" sz="1000" dirty="0" smtClean="0">
                <a:latin typeface="Helvetica"/>
                <a:cs typeface="Helvetica"/>
              </a:rPr>
              <a:t> et al., RSI </a:t>
            </a:r>
            <a:r>
              <a:rPr lang="en-US" altLang="ja-JP" sz="1000" b="1" dirty="0" smtClean="0">
                <a:latin typeface="Helvetica"/>
                <a:cs typeface="Helvetica"/>
              </a:rPr>
              <a:t>73 </a:t>
            </a:r>
            <a:r>
              <a:rPr lang="en-US" altLang="ja-JP" sz="1000" dirty="0" smtClean="0">
                <a:latin typeface="Helvetica"/>
                <a:cs typeface="Helvetica"/>
              </a:rPr>
              <a:t>(2002) 3867.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360172" y="5950355"/>
            <a:ext cx="2876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Helvetica"/>
                <a:cs typeface="Helvetica"/>
              </a:rPr>
              <a:t>[4] V. N. </a:t>
            </a:r>
            <a:r>
              <a:rPr lang="en-US" altLang="ja-JP" sz="1000" dirty="0" err="1" smtClean="0">
                <a:latin typeface="Helvetica"/>
                <a:cs typeface="Helvetica"/>
              </a:rPr>
              <a:t>Petrov</a:t>
            </a:r>
            <a:r>
              <a:rPr lang="en-US" altLang="ja-JP" sz="1000" dirty="0" smtClean="0">
                <a:latin typeface="Helvetica"/>
                <a:cs typeface="Helvetica"/>
              </a:rPr>
              <a:t> et al., RSI </a:t>
            </a:r>
            <a:r>
              <a:rPr lang="en-US" altLang="ja-JP" sz="1000" b="1" dirty="0" smtClean="0">
                <a:latin typeface="Helvetica"/>
                <a:cs typeface="Helvetica"/>
              </a:rPr>
              <a:t>68 </a:t>
            </a:r>
            <a:r>
              <a:rPr lang="en-US" altLang="ja-JP" sz="1000" dirty="0" smtClean="0">
                <a:latin typeface="Helvetica"/>
                <a:cs typeface="Helvetica"/>
              </a:rPr>
              <a:t>(1997) 4385.</a:t>
            </a:r>
            <a:endParaRPr kumimoji="1" lang="ja-JP" altLang="en-US" sz="1000" baseline="-25000" dirty="0">
              <a:latin typeface="Helvetica"/>
              <a:cs typeface="Helvetic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31736" y="791823"/>
            <a:ext cx="639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[4,5]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062473" y="2005314"/>
            <a:ext cx="406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[6]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369001" y="1999643"/>
            <a:ext cx="406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[9]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375182" y="787588"/>
            <a:ext cx="639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[7,8]</a:t>
            </a:r>
            <a:endParaRPr kumimoji="1" lang="ja-JP" altLang="en-US" sz="1200" baseline="-25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図 17" descr="高分解能低エネルギーEnglis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1800"/>
            <a:ext cx="914400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タイトル 1"/>
          <p:cNvSpPr>
            <a:spLocks noGrp="1"/>
          </p:cNvSpPr>
          <p:nvPr>
            <p:ph type="title"/>
          </p:nvPr>
        </p:nvSpPr>
        <p:spPr>
          <a:xfrm>
            <a:off x="-69850" y="-115888"/>
            <a:ext cx="9269413" cy="603251"/>
          </a:xfrm>
        </p:spPr>
        <p:txBody>
          <a:bodyPr/>
          <a:lstStyle/>
          <a:p>
            <a:r>
              <a:rPr lang="en-US" altLang="ja-JP" sz="2500" b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High-resolution spin-resolved photoemission spectrometer</a:t>
            </a:r>
            <a:endParaRPr lang="ja-JP" altLang="en-US" sz="2500" b="1" smtClean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66675" y="420688"/>
            <a:ext cx="9051925" cy="158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4288505" y="626734"/>
            <a:ext cx="4684367" cy="3092440"/>
          </a:xfrm>
          <a:prstGeom prst="ellipse">
            <a:avLst/>
          </a:prstGeom>
          <a:noFill/>
          <a:ln w="666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スライド番号プレースホルダ 33"/>
          <p:cNvSpPr>
            <a:spLocks noGrp="1"/>
          </p:cNvSpPr>
          <p:nvPr>
            <p:ph type="sldNum" sz="quarter" idx="12"/>
          </p:nvPr>
        </p:nvSpPr>
        <p:spPr>
          <a:xfrm>
            <a:off x="7281863" y="6502400"/>
            <a:ext cx="1905000" cy="457200"/>
          </a:xfrm>
        </p:spPr>
        <p:txBody>
          <a:bodyPr/>
          <a:lstStyle/>
          <a:p>
            <a:fld id="{74584212-A471-4D09-A0B0-D326DE30FBDD}" type="slidenum">
              <a:rPr lang="en-US" altLang="ja-JP" smtClean="0">
                <a:solidFill>
                  <a:srgbClr val="000000"/>
                </a:solidFill>
              </a:rPr>
              <a:pPr/>
              <a:t>7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 descr="spinmessys2spin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2" y="450596"/>
            <a:ext cx="8106156" cy="6236208"/>
          </a:xfrm>
          <a:prstGeom prst="rect">
            <a:avLst/>
          </a:prstGeom>
        </p:spPr>
      </p:pic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1752600" y="407988"/>
            <a:ext cx="60198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800" smtClean="0">
              <a:solidFill>
                <a:srgbClr val="000000"/>
              </a:solidFill>
            </a:endParaRPr>
          </a:p>
        </p:txBody>
      </p:sp>
      <p:sp>
        <p:nvSpPr>
          <p:cNvPr id="64521" name="テキスト ボックス 18"/>
          <p:cNvSpPr txBox="1">
            <a:spLocks noChangeArrowheads="1"/>
          </p:cNvSpPr>
          <p:nvPr/>
        </p:nvSpPr>
        <p:spPr bwMode="auto">
          <a:xfrm>
            <a:off x="6467475" y="5610225"/>
            <a:ext cx="327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000000"/>
                </a:solidFill>
              </a:rPr>
              <a:t>A</a:t>
            </a:r>
            <a:endParaRPr lang="ja-JP" alt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4522" name="テキスト ボックス 19"/>
          <p:cNvSpPr txBox="1">
            <a:spLocks noChangeArrowheads="1"/>
          </p:cNvSpPr>
          <p:nvPr/>
        </p:nvSpPr>
        <p:spPr bwMode="auto">
          <a:xfrm>
            <a:off x="7874000" y="4191000"/>
            <a:ext cx="30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</a:rPr>
              <a:t>B</a:t>
            </a:r>
            <a:endParaRPr lang="ja-JP" altLang="en-US" sz="1400" smtClean="0">
              <a:solidFill>
                <a:srgbClr val="000000"/>
              </a:solidFill>
            </a:endParaRPr>
          </a:p>
        </p:txBody>
      </p:sp>
      <p:sp>
        <p:nvSpPr>
          <p:cNvPr id="64523" name="テキスト ボックス 20"/>
          <p:cNvSpPr txBox="1">
            <a:spLocks noChangeArrowheads="1"/>
          </p:cNvSpPr>
          <p:nvPr/>
        </p:nvSpPr>
        <p:spPr bwMode="auto">
          <a:xfrm>
            <a:off x="7683500" y="5918200"/>
            <a:ext cx="30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</a:rPr>
              <a:t>C</a:t>
            </a:r>
            <a:endParaRPr lang="ja-JP" altLang="en-US" sz="1400" smtClean="0">
              <a:solidFill>
                <a:srgbClr val="000000"/>
              </a:solidFill>
            </a:endParaRPr>
          </a:p>
        </p:txBody>
      </p:sp>
      <p:sp>
        <p:nvSpPr>
          <p:cNvPr id="64524" name="テキスト ボックス 21"/>
          <p:cNvSpPr txBox="1">
            <a:spLocks noChangeArrowheads="1"/>
          </p:cNvSpPr>
          <p:nvPr/>
        </p:nvSpPr>
        <p:spPr bwMode="auto">
          <a:xfrm>
            <a:off x="6886575" y="4187825"/>
            <a:ext cx="31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</a:rPr>
              <a:t>D</a:t>
            </a:r>
            <a:endParaRPr lang="ja-JP" altLang="en-US" sz="1400" smtClean="0">
              <a:solidFill>
                <a:srgbClr val="0000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7650" y="-12700"/>
            <a:ext cx="6330950" cy="431800"/>
          </a:xfrm>
        </p:spPr>
        <p:txBody>
          <a:bodyPr/>
          <a:lstStyle/>
          <a:p>
            <a:r>
              <a:rPr lang="en-US" altLang="ja-JP" sz="2800" b="1" dirty="0" smtClean="0">
                <a:solidFill>
                  <a:schemeClr val="tx1"/>
                </a:solidFill>
                <a:latin typeface="Helvetica" charset="0"/>
                <a:ea typeface="ＭＳ ゴシック" charset="-128"/>
                <a:cs typeface="ＭＳ ゴシック" charset="-128"/>
              </a:rPr>
              <a:t>Spin-resolved ARPES system</a:t>
            </a:r>
            <a:endParaRPr lang="ja-JP" altLang="en-US" sz="2800" b="1" dirty="0" smtClean="0">
              <a:solidFill>
                <a:schemeClr val="tx1"/>
              </a:solidFill>
              <a:latin typeface="Helvetica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54" name="スライド番号プレースホルダ 53"/>
          <p:cNvSpPr>
            <a:spLocks noGrp="1"/>
          </p:cNvSpPr>
          <p:nvPr>
            <p:ph type="sldNum" sz="quarter" idx="12"/>
          </p:nvPr>
        </p:nvSpPr>
        <p:spPr>
          <a:xfrm>
            <a:off x="7239000" y="6502400"/>
            <a:ext cx="1905000" cy="457200"/>
          </a:xfrm>
        </p:spPr>
        <p:txBody>
          <a:bodyPr/>
          <a:lstStyle/>
          <a:p>
            <a:pPr>
              <a:defRPr/>
            </a:pPr>
            <a:fld id="{92C574DB-B5E5-D24C-9122-0955A53E51B7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58" name="角丸四角形 57"/>
          <p:cNvSpPr/>
          <p:nvPr/>
        </p:nvSpPr>
        <p:spPr>
          <a:xfrm>
            <a:off x="6858000" y="1138552"/>
            <a:ext cx="1503363" cy="1817627"/>
          </a:xfrm>
          <a:prstGeom prst="round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図形グループ 58"/>
          <p:cNvGrpSpPr/>
          <p:nvPr/>
        </p:nvGrpSpPr>
        <p:grpSpPr>
          <a:xfrm>
            <a:off x="6807200" y="1122040"/>
            <a:ext cx="1619250" cy="1783339"/>
            <a:chOff x="3584575" y="4852665"/>
            <a:chExt cx="1619250" cy="1783339"/>
          </a:xfrm>
        </p:grpSpPr>
        <p:cxnSp>
          <p:nvCxnSpPr>
            <p:cNvPr id="11" name="直線矢印コネクタ 10"/>
            <p:cNvCxnSpPr/>
            <p:nvPr/>
          </p:nvCxnSpPr>
          <p:spPr>
            <a:xfrm rot="5400000">
              <a:off x="3834607" y="6178010"/>
              <a:ext cx="914400" cy="1587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rot="10800000" flipV="1">
              <a:off x="3959225" y="5910516"/>
              <a:ext cx="698500" cy="53340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519" name="テキスト ボックス 16"/>
            <p:cNvSpPr txBox="1">
              <a:spLocks noChangeArrowheads="1"/>
            </p:cNvSpPr>
            <p:nvPr/>
          </p:nvSpPr>
          <p:spPr bwMode="auto">
            <a:xfrm>
              <a:off x="4137025" y="5262816"/>
              <a:ext cx="49244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dirty="0" err="1" smtClean="0">
                  <a:solidFill>
                    <a:srgbClr val="000000"/>
                  </a:solidFill>
                </a:rPr>
                <a:t>P</a:t>
              </a:r>
              <a:r>
                <a:rPr lang="en-US" altLang="ja-JP" sz="2800" baseline="-25000" dirty="0" err="1" smtClean="0">
                  <a:solidFill>
                    <a:srgbClr val="000000"/>
                  </a:solidFill>
                </a:rPr>
                <a:t>z</a:t>
              </a:r>
              <a:endParaRPr lang="ja-JP" altLang="en-US" sz="2800" baseline="-250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4520" name="テキスト ボックス 17"/>
            <p:cNvSpPr txBox="1">
              <a:spLocks noChangeArrowheads="1"/>
            </p:cNvSpPr>
            <p:nvPr/>
          </p:nvSpPr>
          <p:spPr bwMode="auto">
            <a:xfrm>
              <a:off x="4679950" y="5567616"/>
              <a:ext cx="50526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dirty="0" err="1" smtClean="0">
                  <a:solidFill>
                    <a:srgbClr val="000000"/>
                  </a:solidFill>
                </a:rPr>
                <a:t>P</a:t>
              </a:r>
              <a:r>
                <a:rPr lang="en-US" altLang="ja-JP" sz="2800" baseline="-25000" dirty="0" err="1" smtClean="0">
                  <a:solidFill>
                    <a:srgbClr val="000000"/>
                  </a:solidFill>
                </a:rPr>
                <a:t>y</a:t>
              </a:r>
              <a:endParaRPr lang="ja-JP" altLang="en-US" sz="2800" baseline="-250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4525" name="テキスト ボックス 22"/>
            <p:cNvSpPr txBox="1">
              <a:spLocks noChangeArrowheads="1"/>
            </p:cNvSpPr>
            <p:nvPr/>
          </p:nvSpPr>
          <p:spPr bwMode="auto">
            <a:xfrm>
              <a:off x="4452938" y="5335841"/>
              <a:ext cx="598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</a:rPr>
                <a:t>(A,B)</a:t>
              </a:r>
              <a:endParaRPr lang="ja-JP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64526" name="テキスト ボックス 23"/>
            <p:cNvSpPr txBox="1">
              <a:spLocks noChangeArrowheads="1"/>
            </p:cNvSpPr>
            <p:nvPr/>
          </p:nvSpPr>
          <p:spPr bwMode="auto">
            <a:xfrm>
              <a:off x="4605338" y="6021641"/>
              <a:ext cx="5984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</a:rPr>
                <a:t>(C,D)</a:t>
              </a:r>
              <a:endParaRPr lang="ja-JP" alt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64527" name="テキスト ボックス 24"/>
            <p:cNvSpPr txBox="1">
              <a:spLocks noChangeArrowheads="1"/>
            </p:cNvSpPr>
            <p:nvPr/>
          </p:nvSpPr>
          <p:spPr bwMode="auto">
            <a:xfrm>
              <a:off x="3584575" y="4852665"/>
              <a:ext cx="141605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Spin polarization</a:t>
              </a:r>
              <a:endParaRPr lang="ja-JP" altLang="en-US" sz="1600" b="1" dirty="0" smtClean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</p:grpSp>
      <p:cxnSp>
        <p:nvCxnSpPr>
          <p:cNvPr id="63" name="直線矢印コネクタ 62"/>
          <p:cNvCxnSpPr/>
          <p:nvPr/>
        </p:nvCxnSpPr>
        <p:spPr>
          <a:xfrm rot="5400000">
            <a:off x="3564730" y="5961856"/>
            <a:ext cx="679451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rot="10800000" flipV="1">
            <a:off x="3895954" y="5880329"/>
            <a:ext cx="527612" cy="421249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 rot="10800000" flipV="1">
            <a:off x="3918561" y="6302375"/>
            <a:ext cx="614546" cy="1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18"/>
          <p:cNvSpPr txBox="1">
            <a:spLocks noChangeArrowheads="1"/>
          </p:cNvSpPr>
          <p:nvPr/>
        </p:nvSpPr>
        <p:spPr bwMode="auto">
          <a:xfrm>
            <a:off x="4482160" y="6035335"/>
            <a:ext cx="325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 smtClean="0">
                <a:solidFill>
                  <a:srgbClr val="000000"/>
                </a:solidFill>
              </a:rPr>
              <a:t>x</a:t>
            </a:r>
            <a:endParaRPr lang="ja-JP" altLang="en-US" sz="2200" dirty="0" smtClean="0">
              <a:solidFill>
                <a:srgbClr val="000000"/>
              </a:solidFill>
            </a:endParaRPr>
          </a:p>
        </p:txBody>
      </p:sp>
      <p:sp>
        <p:nvSpPr>
          <p:cNvPr id="75" name="テキスト ボックス 18"/>
          <p:cNvSpPr txBox="1">
            <a:spLocks noChangeArrowheads="1"/>
          </p:cNvSpPr>
          <p:nvPr/>
        </p:nvSpPr>
        <p:spPr bwMode="auto">
          <a:xfrm>
            <a:off x="4404516" y="5585398"/>
            <a:ext cx="3257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 err="1" smtClean="0">
                <a:solidFill>
                  <a:srgbClr val="000000"/>
                </a:solidFill>
              </a:rPr>
              <a:t>y</a:t>
            </a:r>
            <a:endParaRPr lang="ja-JP" altLang="en-US" sz="2200" dirty="0" smtClean="0">
              <a:solidFill>
                <a:srgbClr val="000000"/>
              </a:solidFill>
            </a:endParaRPr>
          </a:p>
        </p:txBody>
      </p:sp>
      <p:sp>
        <p:nvSpPr>
          <p:cNvPr id="76" name="テキスト ボックス 18"/>
          <p:cNvSpPr txBox="1">
            <a:spLocks noChangeArrowheads="1"/>
          </p:cNvSpPr>
          <p:nvPr/>
        </p:nvSpPr>
        <p:spPr bwMode="auto">
          <a:xfrm>
            <a:off x="3733089" y="5192037"/>
            <a:ext cx="3098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 smtClean="0">
                <a:solidFill>
                  <a:srgbClr val="000000"/>
                </a:solidFill>
              </a:rPr>
              <a:t>z</a:t>
            </a:r>
            <a:endParaRPr lang="ja-JP" altLang="en-US" sz="2200" dirty="0" smtClean="0">
              <a:solidFill>
                <a:srgbClr val="000000"/>
              </a:solidFill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756991" y="991081"/>
            <a:ext cx="5034209" cy="2359584"/>
            <a:chOff x="756991" y="991081"/>
            <a:chExt cx="5034209" cy="2359584"/>
          </a:xfrm>
        </p:grpSpPr>
        <p:grpSp>
          <p:nvGrpSpPr>
            <p:cNvPr id="27" name="図形グループ 50"/>
            <p:cNvGrpSpPr/>
            <p:nvPr/>
          </p:nvGrpSpPr>
          <p:grpSpPr>
            <a:xfrm>
              <a:off x="756991" y="991081"/>
              <a:ext cx="2587442" cy="1827838"/>
              <a:chOff x="756991" y="991081"/>
              <a:chExt cx="2587442" cy="1827838"/>
            </a:xfrm>
          </p:grpSpPr>
          <p:sp>
            <p:nvSpPr>
              <p:cNvPr id="29" name="角丸四角形 28"/>
              <p:cNvSpPr/>
              <p:nvPr/>
            </p:nvSpPr>
            <p:spPr bwMode="auto">
              <a:xfrm>
                <a:off x="781732" y="991081"/>
                <a:ext cx="2475882" cy="1827838"/>
              </a:xfrm>
              <a:prstGeom prst="roundRect">
                <a:avLst/>
              </a:prstGeom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0" charset="0"/>
                  <a:ea typeface="Osaka" pitchFamily="-110" charset="-128"/>
                  <a:cs typeface="Osaka" pitchFamily="-110" charset="-128"/>
                </a:endParaRPr>
              </a:p>
            </p:txBody>
          </p:sp>
          <p:sp>
            <p:nvSpPr>
              <p:cNvPr id="30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756991" y="1041420"/>
                <a:ext cx="25874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="1" dirty="0" smtClean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Spin-integrate </a:t>
                </a:r>
                <a:r>
                  <a:rPr lang="en-US" altLang="ja-JP" b="1" dirty="0" smtClean="0">
                    <a:latin typeface="Helvetica" charset="0"/>
                    <a:ea typeface="Helvetica" charset="0"/>
                    <a:cs typeface="Helvetica" charset="0"/>
                  </a:rPr>
                  <a:t>ARPES</a:t>
                </a:r>
                <a:endParaRPr lang="ja-JP" altLang="en-US" b="1" dirty="0" smtClean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31" name="図 30" descr="Graph0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800" y="1496820"/>
                <a:ext cx="1981200" cy="1093980"/>
              </a:xfrm>
              <a:prstGeom prst="rect">
                <a:avLst/>
              </a:prstGeom>
            </p:spPr>
          </p:pic>
          <p:sp>
            <p:nvSpPr>
              <p:cNvPr id="32" name="テキスト ボックス 82"/>
              <p:cNvSpPr txBox="1">
                <a:spLocks noChangeArrowheads="1"/>
              </p:cNvSpPr>
              <p:nvPr/>
            </p:nvSpPr>
            <p:spPr bwMode="auto">
              <a:xfrm>
                <a:off x="1488678" y="2494640"/>
                <a:ext cx="107845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 b="1" dirty="0" smtClean="0">
                    <a:latin typeface="Helvetica" pitchFamily="-109" charset="0"/>
                    <a:ea typeface="HGｺﾞｼｯｸE" pitchFamily="49" charset="-128"/>
                    <a:cs typeface="HGｺﾞｼｯｸE" pitchFamily="49" charset="-128"/>
                  </a:rPr>
                  <a:t>Energy</a:t>
                </a:r>
                <a:endParaRPr lang="ja-JP" altLang="en-US" sz="1400" b="1" dirty="0">
                  <a:latin typeface="Helvetica" pitchFamily="-109" charset="0"/>
                  <a:ea typeface="HGｺﾞｼｯｸE" pitchFamily="49" charset="-128"/>
                  <a:cs typeface="HGｺﾞｼｯｸE" pitchFamily="49" charset="-128"/>
                </a:endParaRPr>
              </a:p>
            </p:txBody>
          </p:sp>
          <p:sp>
            <p:nvSpPr>
              <p:cNvPr id="33" name="テキスト ボックス 82"/>
              <p:cNvSpPr txBox="1">
                <a:spLocks noChangeArrowheads="1"/>
              </p:cNvSpPr>
              <p:nvPr/>
            </p:nvSpPr>
            <p:spPr bwMode="auto">
              <a:xfrm rot="16200000">
                <a:off x="420414" y="1864345"/>
                <a:ext cx="107845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 b="1" dirty="0" smtClean="0">
                    <a:latin typeface="Helvetica" pitchFamily="-109" charset="0"/>
                    <a:ea typeface="HGｺﾞｼｯｸE" pitchFamily="49" charset="-128"/>
                    <a:cs typeface="HGｺﾞｼｯｸE" pitchFamily="49" charset="-128"/>
                  </a:rPr>
                  <a:t>Angle</a:t>
                </a:r>
                <a:endParaRPr lang="ja-JP" altLang="en-US" sz="1400" b="1" dirty="0">
                  <a:latin typeface="Helvetica" pitchFamily="-109" charset="0"/>
                  <a:ea typeface="HGｺﾞｼｯｸE" pitchFamily="49" charset="-128"/>
                  <a:cs typeface="HGｺﾞｼｯｸE" pitchFamily="49" charset="-128"/>
                </a:endParaRPr>
              </a:p>
            </p:txBody>
          </p:sp>
        </p:grpSp>
        <p:cxnSp>
          <p:nvCxnSpPr>
            <p:cNvPr id="28" name="直線矢印コネクタ 27"/>
            <p:cNvCxnSpPr/>
            <p:nvPr/>
          </p:nvCxnSpPr>
          <p:spPr bwMode="auto">
            <a:xfrm rot="10800000">
              <a:off x="3105214" y="1982788"/>
              <a:ext cx="2685986" cy="136787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4" name="図形グループ 33"/>
          <p:cNvGrpSpPr/>
          <p:nvPr/>
        </p:nvGrpSpPr>
        <p:grpSpPr>
          <a:xfrm>
            <a:off x="781732" y="3082300"/>
            <a:ext cx="5657288" cy="1827838"/>
            <a:chOff x="781732" y="3082300"/>
            <a:chExt cx="5657288" cy="1827838"/>
          </a:xfrm>
        </p:grpSpPr>
        <p:grpSp>
          <p:nvGrpSpPr>
            <p:cNvPr id="35" name="図形グループ 47"/>
            <p:cNvGrpSpPr/>
            <p:nvPr/>
          </p:nvGrpSpPr>
          <p:grpSpPr>
            <a:xfrm>
              <a:off x="781732" y="3082300"/>
              <a:ext cx="2562082" cy="1827838"/>
              <a:chOff x="781732" y="3082300"/>
              <a:chExt cx="2562082" cy="1827838"/>
            </a:xfrm>
          </p:grpSpPr>
          <p:sp>
            <p:nvSpPr>
              <p:cNvPr id="37" name="角丸四角形 36"/>
              <p:cNvSpPr/>
              <p:nvPr/>
            </p:nvSpPr>
            <p:spPr bwMode="auto">
              <a:xfrm>
                <a:off x="806473" y="3082300"/>
                <a:ext cx="2475882" cy="1827838"/>
              </a:xfrm>
              <a:prstGeom prst="roundRect">
                <a:avLst/>
              </a:prstGeom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0" charset="0"/>
                  <a:ea typeface="Osaka" pitchFamily="-110" charset="-128"/>
                  <a:cs typeface="Osaka" pitchFamily="-110" charset="-128"/>
                </a:endParaRPr>
              </a:p>
            </p:txBody>
          </p:sp>
          <p:sp>
            <p:nvSpPr>
              <p:cNvPr id="38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781732" y="3099651"/>
                <a:ext cx="2562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="1" dirty="0" smtClean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Spin-resolved </a:t>
                </a:r>
                <a:r>
                  <a:rPr lang="en-US" altLang="ja-JP" b="1" dirty="0" smtClean="0">
                    <a:latin typeface="Helvetica" charset="0"/>
                    <a:ea typeface="Helvetica" charset="0"/>
                    <a:cs typeface="Helvetica" charset="0"/>
                  </a:rPr>
                  <a:t>ARPES</a:t>
                </a:r>
                <a:endParaRPr lang="ja-JP" altLang="en-US" b="1" dirty="0" smtClean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pic>
            <p:nvPicPr>
              <p:cNvPr id="39" name="図 38" descr="Graph19.jpg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4530" y="3484508"/>
                <a:ext cx="2190814" cy="1326121"/>
              </a:xfrm>
              <a:prstGeom prst="rect">
                <a:avLst/>
              </a:prstGeom>
            </p:spPr>
          </p:pic>
          <p:sp>
            <p:nvSpPr>
              <p:cNvPr id="40" name="テキスト ボックス 82"/>
              <p:cNvSpPr txBox="1">
                <a:spLocks noChangeArrowheads="1"/>
              </p:cNvSpPr>
              <p:nvPr/>
            </p:nvSpPr>
            <p:spPr bwMode="auto">
              <a:xfrm>
                <a:off x="1018129" y="3733800"/>
                <a:ext cx="107845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 b="1" dirty="0">
                    <a:solidFill>
                      <a:srgbClr val="FF0000"/>
                    </a:solidFill>
                    <a:latin typeface="Helvetica" pitchFamily="-109" charset="0"/>
                    <a:ea typeface="HGｺﾞｼｯｸE" pitchFamily="49" charset="-128"/>
                    <a:cs typeface="HGｺﾞｼｯｸE" pitchFamily="49" charset="-128"/>
                  </a:rPr>
                  <a:t>spin up</a:t>
                </a:r>
                <a:endParaRPr lang="ja-JP" altLang="en-US" sz="1400" b="1" dirty="0">
                  <a:solidFill>
                    <a:srgbClr val="FF0000"/>
                  </a:solidFill>
                  <a:latin typeface="Helvetica" pitchFamily="-109" charset="0"/>
                  <a:ea typeface="HGｺﾞｼｯｸE" pitchFamily="49" charset="-128"/>
                  <a:cs typeface="HGｺﾞｼｯｸE" pitchFamily="49" charset="-128"/>
                </a:endParaRPr>
              </a:p>
            </p:txBody>
          </p:sp>
          <p:sp>
            <p:nvSpPr>
              <p:cNvPr id="41" name="テキスト ボックス 82"/>
              <p:cNvSpPr txBox="1">
                <a:spLocks noChangeArrowheads="1"/>
              </p:cNvSpPr>
              <p:nvPr/>
            </p:nvSpPr>
            <p:spPr bwMode="auto">
              <a:xfrm>
                <a:off x="968863" y="4403262"/>
                <a:ext cx="12811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 b="1" dirty="0">
                    <a:solidFill>
                      <a:srgbClr val="0000FF"/>
                    </a:solidFill>
                    <a:latin typeface="Helvetica" pitchFamily="-109" charset="0"/>
                    <a:ea typeface="HGｺﾞｼｯｸE" pitchFamily="49" charset="-128"/>
                    <a:cs typeface="HGｺﾞｼｯｸE" pitchFamily="49" charset="-128"/>
                  </a:rPr>
                  <a:t>spin</a:t>
                </a:r>
                <a:r>
                  <a:rPr lang="en-US" altLang="ja-JP" sz="1400" b="1" dirty="0" smtClean="0">
                    <a:solidFill>
                      <a:srgbClr val="0000FF"/>
                    </a:solidFill>
                    <a:latin typeface="Helvetica" pitchFamily="-109" charset="0"/>
                    <a:ea typeface="HGｺﾞｼｯｸE" pitchFamily="49" charset="-128"/>
                    <a:cs typeface="HGｺﾞｼｯｸE" pitchFamily="49" charset="-128"/>
                  </a:rPr>
                  <a:t> down</a:t>
                </a:r>
                <a:endParaRPr lang="ja-JP" altLang="en-US" sz="1400" b="1" dirty="0">
                  <a:solidFill>
                    <a:srgbClr val="0000FF"/>
                  </a:solidFill>
                  <a:latin typeface="Helvetica" pitchFamily="-109" charset="0"/>
                  <a:ea typeface="HGｺﾞｼｯｸE" pitchFamily="49" charset="-128"/>
                  <a:cs typeface="HGｺﾞｼｯｸE" pitchFamily="49" charset="-128"/>
                </a:endParaRPr>
              </a:p>
            </p:txBody>
          </p:sp>
        </p:grpSp>
        <p:cxnSp>
          <p:nvCxnSpPr>
            <p:cNvPr id="36" name="直線矢印コネクタ 35"/>
            <p:cNvCxnSpPr/>
            <p:nvPr/>
          </p:nvCxnSpPr>
          <p:spPr bwMode="auto">
            <a:xfrm rot="10800000" flipV="1">
              <a:off x="3105216" y="3526288"/>
              <a:ext cx="3333804" cy="58851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 bwMode="auto">
          <a:xfrm>
            <a:off x="2438400" y="5029200"/>
            <a:ext cx="4343400" cy="1447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400">
              <a:solidFill>
                <a:schemeClr val="tx1"/>
              </a:solidFill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1143000"/>
          </a:xfrm>
        </p:spPr>
        <p:txBody>
          <a:bodyPr/>
          <a:lstStyle/>
          <a:p>
            <a:r>
              <a:rPr lang="en-US" altLang="ja-JP" sz="3200" b="1" smtClean="0"/>
              <a:t>Energy resolution at MCP</a:t>
            </a:r>
            <a:endParaRPr lang="ja-JP" altLang="en-US" sz="3200" b="1" smtClean="0"/>
          </a:p>
        </p:txBody>
      </p:sp>
      <p:sp>
        <p:nvSpPr>
          <p:cNvPr id="78852" name="Line 3"/>
          <p:cNvSpPr>
            <a:spLocks noChangeShapeType="1"/>
          </p:cNvSpPr>
          <p:nvPr/>
        </p:nvSpPr>
        <p:spPr bwMode="auto">
          <a:xfrm>
            <a:off x="1600200" y="762000"/>
            <a:ext cx="64008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8853" name="Picture 28" descr="&#10;Graph0.jpg                                                     000BB13EMacintosh HD                   C3628B0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4702175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 Box 36"/>
          <p:cNvSpPr txBox="1">
            <a:spLocks noChangeArrowheads="1"/>
          </p:cNvSpPr>
          <p:nvPr/>
        </p:nvSpPr>
        <p:spPr bwMode="auto">
          <a:xfrm>
            <a:off x="3770313" y="1371600"/>
            <a:ext cx="725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Au</a:t>
            </a:r>
          </a:p>
        </p:txBody>
      </p:sp>
      <p:sp>
        <p:nvSpPr>
          <p:cNvPr id="78855" name="Text Box 38"/>
          <p:cNvSpPr txBox="1">
            <a:spLocks noChangeArrowheads="1"/>
          </p:cNvSpPr>
          <p:nvPr/>
        </p:nvSpPr>
        <p:spPr bwMode="auto">
          <a:xfrm>
            <a:off x="3479800" y="1295400"/>
            <a:ext cx="663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metal</a:t>
            </a:r>
          </a:p>
        </p:txBody>
      </p:sp>
      <p:sp>
        <p:nvSpPr>
          <p:cNvPr id="78856" name="Text Box 46"/>
          <p:cNvSpPr txBox="1">
            <a:spLocks noChangeArrowheads="1"/>
          </p:cNvSpPr>
          <p:nvPr/>
        </p:nvSpPr>
        <p:spPr bwMode="auto">
          <a:xfrm>
            <a:off x="3513138" y="1905000"/>
            <a:ext cx="1135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b="1"/>
              <a:t>T = 3.5 K</a:t>
            </a:r>
          </a:p>
        </p:txBody>
      </p:sp>
      <p:pic>
        <p:nvPicPr>
          <p:cNvPr id="78857" name="Picture 27" descr="&#10;Graph10_1.jpg                                                  000BB13EMacintosh HD                   C3628B0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4575" y="1219200"/>
            <a:ext cx="42894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8" name="Text Box 37"/>
          <p:cNvSpPr txBox="1">
            <a:spLocks noChangeArrowheads="1"/>
          </p:cNvSpPr>
          <p:nvPr/>
        </p:nvSpPr>
        <p:spPr bwMode="auto">
          <a:xfrm>
            <a:off x="8154988" y="1447800"/>
            <a:ext cx="684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Nb</a:t>
            </a:r>
          </a:p>
        </p:txBody>
      </p:sp>
      <p:sp>
        <p:nvSpPr>
          <p:cNvPr id="78859" name="Text Box 39"/>
          <p:cNvSpPr txBox="1">
            <a:spLocks noChangeArrowheads="1"/>
          </p:cNvSpPr>
          <p:nvPr/>
        </p:nvSpPr>
        <p:spPr bwMode="auto">
          <a:xfrm>
            <a:off x="7651750" y="1295400"/>
            <a:ext cx="1339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superconductor</a:t>
            </a:r>
          </a:p>
        </p:txBody>
      </p:sp>
      <p:sp>
        <p:nvSpPr>
          <p:cNvPr id="78860" name="Text Box 43"/>
          <p:cNvSpPr txBox="1">
            <a:spLocks noChangeArrowheads="1"/>
          </p:cNvSpPr>
          <p:nvPr/>
        </p:nvSpPr>
        <p:spPr bwMode="auto">
          <a:xfrm>
            <a:off x="5748338" y="2438400"/>
            <a:ext cx="141446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700" b="1"/>
              <a:t>simulation</a:t>
            </a:r>
            <a:endParaRPr lang="ja-JP" altLang="en-US" sz="1700" b="1"/>
          </a:p>
        </p:txBody>
      </p:sp>
      <p:sp>
        <p:nvSpPr>
          <p:cNvPr id="78861" name="Line 44"/>
          <p:cNvSpPr>
            <a:spLocks noChangeShapeType="1"/>
          </p:cNvSpPr>
          <p:nvPr/>
        </p:nvSpPr>
        <p:spPr bwMode="auto">
          <a:xfrm>
            <a:off x="5341938" y="2667000"/>
            <a:ext cx="339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8862" name="Text Box 45"/>
          <p:cNvSpPr txBox="1">
            <a:spLocks noChangeArrowheads="1"/>
          </p:cNvSpPr>
          <p:nvPr/>
        </p:nvSpPr>
        <p:spPr bwMode="auto">
          <a:xfrm>
            <a:off x="5797550" y="2743200"/>
            <a:ext cx="1441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b="1"/>
              <a:t>BCS function</a:t>
            </a:r>
            <a:endParaRPr lang="ja-JP" altLang="en-US" sz="1400" b="1"/>
          </a:p>
        </p:txBody>
      </p:sp>
      <p:sp>
        <p:nvSpPr>
          <p:cNvPr id="78863" name="Text Box 54"/>
          <p:cNvSpPr txBox="1">
            <a:spLocks noChangeArrowheads="1"/>
          </p:cNvSpPr>
          <p:nvPr/>
        </p:nvSpPr>
        <p:spPr bwMode="auto">
          <a:xfrm>
            <a:off x="8061325" y="1905000"/>
            <a:ext cx="1006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Tc = 9.2 K</a:t>
            </a:r>
          </a:p>
        </p:txBody>
      </p:sp>
      <p:sp>
        <p:nvSpPr>
          <p:cNvPr id="78864" name="Text Box 56"/>
          <p:cNvSpPr txBox="1">
            <a:spLocks noChangeArrowheads="1"/>
          </p:cNvSpPr>
          <p:nvPr/>
        </p:nvSpPr>
        <p:spPr bwMode="auto">
          <a:xfrm>
            <a:off x="5230813" y="3333750"/>
            <a:ext cx="20081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500" b="1"/>
              <a:t>Gap size  </a:t>
            </a:r>
            <a:r>
              <a:rPr lang="en-US" altLang="ja-JP" sz="1500" b="1">
                <a:latin typeface="Symbol" charset="2"/>
              </a:rPr>
              <a:t>D</a:t>
            </a:r>
            <a:r>
              <a:rPr lang="en-US" altLang="ja-JP" sz="1500" b="1"/>
              <a:t> = 1.5 meV</a:t>
            </a:r>
          </a:p>
        </p:txBody>
      </p:sp>
      <p:sp>
        <p:nvSpPr>
          <p:cNvPr id="78865" name="Text Box 57"/>
          <p:cNvSpPr txBox="1">
            <a:spLocks noChangeArrowheads="1"/>
          </p:cNvSpPr>
          <p:nvPr/>
        </p:nvSpPr>
        <p:spPr bwMode="auto">
          <a:xfrm>
            <a:off x="5181600" y="3654425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 b="1"/>
              <a:t>Broadening </a:t>
            </a:r>
            <a:r>
              <a:rPr lang="en-US" altLang="ja-JP" sz="1400" b="1">
                <a:latin typeface="Symbol" charset="2"/>
              </a:rPr>
              <a:t>G</a:t>
            </a:r>
            <a:r>
              <a:rPr lang="en-US" altLang="ja-JP" sz="1400" b="1"/>
              <a:t> = 200 </a:t>
            </a:r>
            <a:r>
              <a:rPr lang="en-US" altLang="ja-JP" sz="1400" b="1">
                <a:latin typeface="Symbol" charset="2"/>
              </a:rPr>
              <a:t>m</a:t>
            </a:r>
            <a:r>
              <a:rPr lang="en-US" altLang="ja-JP" sz="1400" b="1"/>
              <a:t>eV</a:t>
            </a:r>
          </a:p>
        </p:txBody>
      </p:sp>
      <p:sp>
        <p:nvSpPr>
          <p:cNvPr id="78866" name="Text Box 48"/>
          <p:cNvSpPr txBox="1">
            <a:spLocks noChangeArrowheads="1"/>
          </p:cNvSpPr>
          <p:nvPr/>
        </p:nvSpPr>
        <p:spPr bwMode="auto">
          <a:xfrm>
            <a:off x="3541713" y="5562600"/>
            <a:ext cx="20208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100" b="1"/>
              <a:t>900 </a:t>
            </a:r>
            <a:r>
              <a:rPr lang="en-US" altLang="ja-JP" sz="4100" b="1">
                <a:latin typeface="Symbol" charset="2"/>
              </a:rPr>
              <a:t>m</a:t>
            </a:r>
            <a:r>
              <a:rPr lang="en-US" altLang="ja-JP" sz="4100" b="1"/>
              <a:t>eV</a:t>
            </a:r>
          </a:p>
        </p:txBody>
      </p:sp>
      <p:sp>
        <p:nvSpPr>
          <p:cNvPr id="78867" name="Text Box 46"/>
          <p:cNvSpPr txBox="1">
            <a:spLocks noChangeArrowheads="1"/>
          </p:cNvSpPr>
          <p:nvPr/>
        </p:nvSpPr>
        <p:spPr bwMode="auto">
          <a:xfrm>
            <a:off x="8008938" y="2133600"/>
            <a:ext cx="1135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b="1"/>
              <a:t>T = 3.5 K</a:t>
            </a:r>
          </a:p>
        </p:txBody>
      </p:sp>
      <p:sp>
        <p:nvSpPr>
          <p:cNvPr id="78868" name="Text Box 43"/>
          <p:cNvSpPr txBox="1">
            <a:spLocks noChangeArrowheads="1"/>
          </p:cNvSpPr>
          <p:nvPr/>
        </p:nvSpPr>
        <p:spPr bwMode="auto">
          <a:xfrm>
            <a:off x="1023938" y="2590800"/>
            <a:ext cx="141446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700" b="1"/>
              <a:t>simulation</a:t>
            </a:r>
            <a:endParaRPr lang="ja-JP" altLang="en-US" sz="1700" b="1"/>
          </a:p>
        </p:txBody>
      </p:sp>
      <p:sp>
        <p:nvSpPr>
          <p:cNvPr id="78869" name="Line 44"/>
          <p:cNvSpPr>
            <a:spLocks noChangeShapeType="1"/>
          </p:cNvSpPr>
          <p:nvPr/>
        </p:nvSpPr>
        <p:spPr bwMode="auto">
          <a:xfrm>
            <a:off x="617538" y="2819400"/>
            <a:ext cx="339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8870" name="Text Box 45"/>
          <p:cNvSpPr txBox="1">
            <a:spLocks noChangeArrowheads="1"/>
          </p:cNvSpPr>
          <p:nvPr/>
        </p:nvSpPr>
        <p:spPr bwMode="auto">
          <a:xfrm>
            <a:off x="1073150" y="2892425"/>
            <a:ext cx="1136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b="1"/>
              <a:t>FD function</a:t>
            </a:r>
            <a:endParaRPr lang="ja-JP" altLang="en-US" sz="1400" b="1"/>
          </a:p>
        </p:txBody>
      </p:sp>
      <p:sp>
        <p:nvSpPr>
          <p:cNvPr id="78871" name="Text Box 48"/>
          <p:cNvSpPr txBox="1">
            <a:spLocks noChangeArrowheads="1"/>
          </p:cNvSpPr>
          <p:nvPr/>
        </p:nvSpPr>
        <p:spPr bwMode="auto">
          <a:xfrm>
            <a:off x="3144044" y="5193268"/>
            <a:ext cx="3141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Energy resolution at MCP</a:t>
            </a:r>
          </a:p>
        </p:txBody>
      </p:sp>
      <p:sp>
        <p:nvSpPr>
          <p:cNvPr id="78872" name="テキスト ボックス 39"/>
          <p:cNvSpPr txBox="1">
            <a:spLocks noChangeArrowheads="1"/>
          </p:cNvSpPr>
          <p:nvPr/>
        </p:nvSpPr>
        <p:spPr bwMode="auto">
          <a:xfrm>
            <a:off x="3048000" y="2133600"/>
            <a:ext cx="12747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500"/>
              <a:t>Xe I</a:t>
            </a:r>
            <a:r>
              <a:rPr lang="en-US" altLang="ja-JP" sz="1500">
                <a:ea typeface="Symbol" charset="2"/>
                <a:cs typeface="Symbol" charset="2"/>
              </a:rPr>
              <a:t> 8.437 eV</a:t>
            </a:r>
            <a:endParaRPr lang="ja-JP" altLang="en-US" sz="1500">
              <a:ea typeface="Symbol" charset="2"/>
              <a:cs typeface="Symbol" charset="2"/>
            </a:endParaRPr>
          </a:p>
        </p:txBody>
      </p:sp>
      <p:sp>
        <p:nvSpPr>
          <p:cNvPr id="78873" name="テキスト ボックス 40"/>
          <p:cNvSpPr txBox="1">
            <a:spLocks noChangeArrowheads="1"/>
          </p:cNvSpPr>
          <p:nvPr/>
        </p:nvSpPr>
        <p:spPr bwMode="auto">
          <a:xfrm>
            <a:off x="7696200" y="2362200"/>
            <a:ext cx="12747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500"/>
              <a:t>Xe I</a:t>
            </a:r>
            <a:r>
              <a:rPr lang="en-US" altLang="ja-JP" sz="1500">
                <a:ea typeface="Symbol" charset="2"/>
                <a:cs typeface="Symbol" charset="2"/>
              </a:rPr>
              <a:t> 8.437 eV</a:t>
            </a:r>
            <a:endParaRPr lang="ja-JP" altLang="en-US" sz="1500">
              <a:ea typeface="Symbol" charset="2"/>
              <a:cs typeface="Symbol" charset="2"/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04CE4F-5CB7-0C4B-95CF-8EEC1FF21FE0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仙台学会">
  <a:themeElements>
    <a:clrScheme name="仙台学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仙台学会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仙台学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仙台学会">
  <a:themeElements>
    <a:clrScheme name="仙台学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仙台学会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仙台学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仙台学会">
  <a:themeElements>
    <a:clrScheme name="仙台学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仙台学会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仙台学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udan symposium2008">
  <a:themeElements>
    <a:clrScheme name="仙台学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仙台学会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仙台学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仙台学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仙台学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2437</TotalTime>
  <Words>2319</Words>
  <Application>Microsoft Macintosh PowerPoint</Application>
  <PresentationFormat>画面に合わせる (4:3)</PresentationFormat>
  <Paragraphs>414</Paragraphs>
  <Slides>28</Slides>
  <Notes>13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3" baseType="lpstr">
      <vt:lpstr>仙台学会</vt:lpstr>
      <vt:lpstr>1_仙台学会</vt:lpstr>
      <vt:lpstr>2_仙台学会</vt:lpstr>
      <vt:lpstr>Fudan symposium2008</vt:lpstr>
      <vt:lpstr>数式</vt:lpstr>
      <vt:lpstr>Ultrahigh-resolution spin-resolved ARPES of novel low-dimensional systems</vt:lpstr>
      <vt:lpstr>Anomalous electron spin phenomena</vt:lpstr>
      <vt:lpstr>Spin-splitting of surface Rashba effect </vt:lpstr>
      <vt:lpstr>Angle-resolved PES (ARPES)</vt:lpstr>
      <vt:lpstr>Spin-resolved ARPES</vt:lpstr>
      <vt:lpstr>スライド 6</vt:lpstr>
      <vt:lpstr>High-resolution spin-resolved photoemission spectrometer</vt:lpstr>
      <vt:lpstr>Spin-resolved ARPES system</vt:lpstr>
      <vt:lpstr>Energy resolution at MCP</vt:lpstr>
      <vt:lpstr>High-resolution spin-resolved photoemission spectrometer</vt:lpstr>
      <vt:lpstr>スライド 11</vt:lpstr>
      <vt:lpstr>Discharge problem</vt:lpstr>
      <vt:lpstr>Solving for discharge of Mott detector</vt:lpstr>
      <vt:lpstr>Test measurement with gold sample</vt:lpstr>
      <vt:lpstr>Peculiar surface states of group-V semimetals</vt:lpstr>
      <vt:lpstr>スライド 16</vt:lpstr>
      <vt:lpstr>In-situ preparation of Bi thin film on Si(111)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Band structure near EF of Sb(111) surface</vt:lpstr>
      <vt:lpstr>Band structure near EF of Sb(111) surface</vt:lpstr>
      <vt:lpstr> Surface band of Sb(111) at G point</vt:lpstr>
      <vt:lpstr> Spin-resolved ARPES spectra of Sb(111)</vt:lpstr>
      <vt:lpstr>スライド 28</vt:lpstr>
    </vt:vector>
  </TitlesOfParts>
  <Company>東北大学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Spin-resolved ultrahigh-resolution ARPES study of Rashba effect on semi-metal surface</dc:title>
  <dc:creator>Office 2004 体験版ユーザー</dc:creator>
  <cp:lastModifiedBy>Office 2004 体験版ユーザー</cp:lastModifiedBy>
  <cp:revision>191</cp:revision>
  <dcterms:created xsi:type="dcterms:W3CDTF">2010-06-01T06:19:13Z</dcterms:created>
  <dcterms:modified xsi:type="dcterms:W3CDTF">2010-06-01T06:20:07Z</dcterms:modified>
</cp:coreProperties>
</file>