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70" r:id="rId5"/>
    <p:sldId id="271" r:id="rId6"/>
    <p:sldId id="258" r:id="rId7"/>
    <p:sldId id="259" r:id="rId8"/>
    <p:sldId id="263" r:id="rId9"/>
    <p:sldId id="272" r:id="rId10"/>
    <p:sldId id="273" r:id="rId11"/>
    <p:sldId id="264" r:id="rId12"/>
    <p:sldId id="265" r:id="rId13"/>
    <p:sldId id="266" r:id="rId14"/>
    <p:sldId id="278" r:id="rId15"/>
    <p:sldId id="267" r:id="rId16"/>
    <p:sldId id="268" r:id="rId17"/>
    <p:sldId id="279" r:id="rId18"/>
  </p:sldIdLst>
  <p:sldSz cx="9144000" cy="6858000" type="screen4x3"/>
  <p:notesSz cx="6735763" cy="9866313"/>
  <p:custShowLst>
    <p:custShow name="Presentación personalizada 1" id="0">
      <p:sldLst>
        <p:sld r:id="rId2"/>
        <p:sld r:id="rId3"/>
        <p:sld r:id="rId4"/>
        <p:sld r:id="rId7"/>
        <p:sld r:id="rId8"/>
        <p:sld r:id="rId12"/>
        <p:sld r:id="rId13"/>
        <p:sld r:id="rId14"/>
        <p:sld r:id="rId16"/>
        <p:sld r:id="rId17"/>
      </p:sldLst>
    </p:custShow>
  </p:custShow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Jornada%20Hotel%20Barcel&#243;\Conferencia%20Barcel&#24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 smtClean="0"/>
              <a:t>Variación</a:t>
            </a:r>
            <a:r>
              <a:rPr lang="en-US" sz="2000" baseline="0" dirty="0" smtClean="0"/>
              <a:t> en la </a:t>
            </a:r>
            <a:r>
              <a:rPr lang="en-US" sz="2000" baseline="0" dirty="0" err="1" smtClean="0"/>
              <a:t>población</a:t>
            </a:r>
            <a:r>
              <a:rPr lang="en-US" sz="2000" baseline="0" dirty="0" smtClean="0"/>
              <a:t> 2012-2052 </a:t>
            </a:r>
            <a:r>
              <a:rPr lang="en-US" sz="2000" baseline="0" dirty="0" err="1" smtClean="0"/>
              <a:t>según</a:t>
            </a:r>
            <a:r>
              <a:rPr lang="en-US" sz="2000" baseline="0" dirty="0" smtClean="0"/>
              <a:t> el INE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Población</c:v>
          </c:tx>
          <c:invertIfNegative val="0"/>
          <c:cat>
            <c:strRef>
              <c:f>Hoja1!$A$2:$A$103</c:f>
              <c:strCache>
                <c:ptCount val="10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</c:strCache>
            </c:strRef>
          </c:cat>
          <c:val>
            <c:numRef>
              <c:f>Hoja1!$B$3:$B$103</c:f>
              <c:numCache>
                <c:formatCode>General</c:formatCode>
                <c:ptCount val="101"/>
                <c:pt idx="0">
                  <c:v>-168802</c:v>
                </c:pt>
                <c:pt idx="1">
                  <c:v>-177911</c:v>
                </c:pt>
                <c:pt idx="2">
                  <c:v>-166685</c:v>
                </c:pt>
                <c:pt idx="3">
                  <c:v>-157161</c:v>
                </c:pt>
                <c:pt idx="4">
                  <c:v>-138481</c:v>
                </c:pt>
                <c:pt idx="5">
                  <c:v>-134582</c:v>
                </c:pt>
                <c:pt idx="6">
                  <c:v>-129499</c:v>
                </c:pt>
                <c:pt idx="7">
                  <c:v>-123483</c:v>
                </c:pt>
                <c:pt idx="8">
                  <c:v>-105671</c:v>
                </c:pt>
                <c:pt idx="9">
                  <c:v>-105963</c:v>
                </c:pt>
                <c:pt idx="10">
                  <c:v>-96073</c:v>
                </c:pt>
                <c:pt idx="11">
                  <c:v>-82997</c:v>
                </c:pt>
                <c:pt idx="12">
                  <c:v>-72939</c:v>
                </c:pt>
                <c:pt idx="13">
                  <c:v>-69811</c:v>
                </c:pt>
                <c:pt idx="14">
                  <c:v>-71799</c:v>
                </c:pt>
                <c:pt idx="15">
                  <c:v>-75009</c:v>
                </c:pt>
                <c:pt idx="16">
                  <c:v>-81599</c:v>
                </c:pt>
                <c:pt idx="17">
                  <c:v>-89608</c:v>
                </c:pt>
                <c:pt idx="18">
                  <c:v>-98598</c:v>
                </c:pt>
                <c:pt idx="19">
                  <c:v>-108769</c:v>
                </c:pt>
                <c:pt idx="20">
                  <c:v>-117687</c:v>
                </c:pt>
                <c:pt idx="21">
                  <c:v>-127491</c:v>
                </c:pt>
                <c:pt idx="22">
                  <c:v>-142469</c:v>
                </c:pt>
                <c:pt idx="23">
                  <c:v>-158971</c:v>
                </c:pt>
                <c:pt idx="24">
                  <c:v>-176344</c:v>
                </c:pt>
                <c:pt idx="25">
                  <c:v>-196618</c:v>
                </c:pt>
                <c:pt idx="26">
                  <c:v>-221879</c:v>
                </c:pt>
                <c:pt idx="27">
                  <c:v>-250453</c:v>
                </c:pt>
                <c:pt idx="28">
                  <c:v>-280215</c:v>
                </c:pt>
                <c:pt idx="29">
                  <c:v>-307024</c:v>
                </c:pt>
                <c:pt idx="30">
                  <c:v>-333569</c:v>
                </c:pt>
                <c:pt idx="31">
                  <c:v>-353535</c:v>
                </c:pt>
                <c:pt idx="32">
                  <c:v>-368925</c:v>
                </c:pt>
                <c:pt idx="33">
                  <c:v>-375311</c:v>
                </c:pt>
                <c:pt idx="34">
                  <c:v>-375715</c:v>
                </c:pt>
                <c:pt idx="35">
                  <c:v>-365989</c:v>
                </c:pt>
                <c:pt idx="36">
                  <c:v>-353030</c:v>
                </c:pt>
                <c:pt idx="37">
                  <c:v>-335405</c:v>
                </c:pt>
                <c:pt idx="38">
                  <c:v>-318596</c:v>
                </c:pt>
                <c:pt idx="39">
                  <c:v>-304052</c:v>
                </c:pt>
                <c:pt idx="40">
                  <c:v>-285650</c:v>
                </c:pt>
                <c:pt idx="41">
                  <c:v>-272062</c:v>
                </c:pt>
                <c:pt idx="42">
                  <c:v>-267260</c:v>
                </c:pt>
                <c:pt idx="43">
                  <c:v>-261091</c:v>
                </c:pt>
                <c:pt idx="44">
                  <c:v>-264766</c:v>
                </c:pt>
                <c:pt idx="45">
                  <c:v>-257565</c:v>
                </c:pt>
                <c:pt idx="46">
                  <c:v>-246613</c:v>
                </c:pt>
                <c:pt idx="47">
                  <c:v>-235862</c:v>
                </c:pt>
                <c:pt idx="48">
                  <c:v>-232149</c:v>
                </c:pt>
                <c:pt idx="49">
                  <c:v>-214360</c:v>
                </c:pt>
                <c:pt idx="50">
                  <c:v>-206902</c:v>
                </c:pt>
                <c:pt idx="51">
                  <c:v>-201956</c:v>
                </c:pt>
                <c:pt idx="52">
                  <c:v>-189754</c:v>
                </c:pt>
                <c:pt idx="53">
                  <c:v>-170507</c:v>
                </c:pt>
                <c:pt idx="54">
                  <c:v>-147698</c:v>
                </c:pt>
                <c:pt idx="55">
                  <c:v>-126732</c:v>
                </c:pt>
                <c:pt idx="56">
                  <c:v>-106295</c:v>
                </c:pt>
                <c:pt idx="57">
                  <c:v>-86572</c:v>
                </c:pt>
                <c:pt idx="58">
                  <c:v>-66999</c:v>
                </c:pt>
                <c:pt idx="59">
                  <c:v>-55232</c:v>
                </c:pt>
                <c:pt idx="60">
                  <c:v>-48240</c:v>
                </c:pt>
                <c:pt idx="61">
                  <c:v>-32438</c:v>
                </c:pt>
                <c:pt idx="62">
                  <c:v>-16316</c:v>
                </c:pt>
                <c:pt idx="63">
                  <c:v>-5001</c:v>
                </c:pt>
                <c:pt idx="64">
                  <c:v>16463</c:v>
                </c:pt>
                <c:pt idx="65">
                  <c:v>45165</c:v>
                </c:pt>
                <c:pt idx="66">
                  <c:v>80134</c:v>
                </c:pt>
                <c:pt idx="67">
                  <c:v>120692</c:v>
                </c:pt>
                <c:pt idx="68">
                  <c:v>151406</c:v>
                </c:pt>
                <c:pt idx="69">
                  <c:v>203347</c:v>
                </c:pt>
                <c:pt idx="70">
                  <c:v>247806</c:v>
                </c:pt>
                <c:pt idx="71">
                  <c:v>270012</c:v>
                </c:pt>
                <c:pt idx="72">
                  <c:v>276784</c:v>
                </c:pt>
                <c:pt idx="73">
                  <c:v>295204</c:v>
                </c:pt>
                <c:pt idx="74">
                  <c:v>285070</c:v>
                </c:pt>
                <c:pt idx="75">
                  <c:v>274239</c:v>
                </c:pt>
                <c:pt idx="76">
                  <c:v>268961</c:v>
                </c:pt>
                <c:pt idx="77">
                  <c:v>270148</c:v>
                </c:pt>
                <c:pt idx="78">
                  <c:v>268366</c:v>
                </c:pt>
                <c:pt idx="79">
                  <c:v>269339</c:v>
                </c:pt>
                <c:pt idx="80">
                  <c:v>273400</c:v>
                </c:pt>
                <c:pt idx="81">
                  <c:v>279923</c:v>
                </c:pt>
                <c:pt idx="82">
                  <c:v>280701</c:v>
                </c:pt>
                <c:pt idx="83">
                  <c:v>282062</c:v>
                </c:pt>
                <c:pt idx="84">
                  <c:v>282126</c:v>
                </c:pt>
                <c:pt idx="85">
                  <c:v>278647</c:v>
                </c:pt>
                <c:pt idx="86">
                  <c:v>267801</c:v>
                </c:pt>
                <c:pt idx="87">
                  <c:v>257071</c:v>
                </c:pt>
                <c:pt idx="88">
                  <c:v>244374</c:v>
                </c:pt>
                <c:pt idx="89">
                  <c:v>228867</c:v>
                </c:pt>
                <c:pt idx="90">
                  <c:v>212206</c:v>
                </c:pt>
                <c:pt idx="91">
                  <c:v>192651</c:v>
                </c:pt>
                <c:pt idx="92">
                  <c:v>167410</c:v>
                </c:pt>
                <c:pt idx="93">
                  <c:v>140273</c:v>
                </c:pt>
                <c:pt idx="94">
                  <c:v>113431</c:v>
                </c:pt>
                <c:pt idx="95">
                  <c:v>90651</c:v>
                </c:pt>
                <c:pt idx="96">
                  <c:v>71698</c:v>
                </c:pt>
                <c:pt idx="97">
                  <c:v>56369</c:v>
                </c:pt>
                <c:pt idx="98">
                  <c:v>44029</c:v>
                </c:pt>
                <c:pt idx="99">
                  <c:v>67351</c:v>
                </c:pt>
                <c:pt idx="10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2021504"/>
        <c:axId val="92023040"/>
      </c:barChart>
      <c:catAx>
        <c:axId val="9202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023040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92023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021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sz="1800" dirty="0" smtClean="0"/>
              <a:t>Proyecciones demográficas y de gasto en pensiones para</a:t>
            </a:r>
            <a:r>
              <a:rPr lang="es-ES" sz="1800" baseline="0" dirty="0" smtClean="0"/>
              <a:t> España según </a:t>
            </a:r>
            <a:r>
              <a:rPr lang="es-ES" sz="1800" i="1" baseline="0" dirty="0" err="1" smtClean="0"/>
              <a:t>The</a:t>
            </a:r>
            <a:r>
              <a:rPr lang="es-ES" sz="1800" i="1" baseline="0" dirty="0" smtClean="0"/>
              <a:t> 2012 </a:t>
            </a:r>
            <a:r>
              <a:rPr lang="es-ES" sz="1800" i="1" baseline="0" dirty="0" err="1" smtClean="0"/>
              <a:t>Ageing</a:t>
            </a:r>
            <a:r>
              <a:rPr lang="es-ES" sz="1800" i="1" baseline="0" dirty="0" smtClean="0"/>
              <a:t> </a:t>
            </a:r>
            <a:r>
              <a:rPr lang="es-ES" sz="1800" i="1" baseline="0" dirty="0" err="1" smtClean="0"/>
              <a:t>Report</a:t>
            </a:r>
            <a:endParaRPr lang="es-ES" sz="1800" i="1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1/Tasa de dependencia demográfica 65+/20-64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556308213378493E-2"/>
                  <c:y val="-4.4973544973544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321761219305672E-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Hoja1!$A$2:$A$12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Hoja1!$B$2:$B$12</c:f>
              <c:numCache>
                <c:formatCode>0.0</c:formatCode>
                <c:ptCount val="11"/>
                <c:pt idx="0">
                  <c:v>3.7037037037037002</c:v>
                </c:pt>
                <c:pt idx="1">
                  <c:v>3.4482758620689653</c:v>
                </c:pt>
                <c:pt idx="2">
                  <c:v>3.125</c:v>
                </c:pt>
                <c:pt idx="3">
                  <c:v>2.8571428571428572</c:v>
                </c:pt>
                <c:pt idx="4">
                  <c:v>2.5641025641025643</c:v>
                </c:pt>
                <c:pt idx="5">
                  <c:v>2.2727272727272729</c:v>
                </c:pt>
                <c:pt idx="6">
                  <c:v>1.9607843137254901</c:v>
                </c:pt>
                <c:pt idx="7">
                  <c:v>1.7241379310344827</c:v>
                </c:pt>
                <c:pt idx="8">
                  <c:v>1.6129032258064515</c:v>
                </c:pt>
                <c:pt idx="9">
                  <c:v>1.6129032258064515</c:v>
                </c:pt>
                <c:pt idx="10">
                  <c:v>1.639344262295082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Ratio cotizantes/pensionistas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5402201524132091E-2"/>
                  <c:y val="3.968253968253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8950042337002541E-2"/>
                  <c:y val="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Hoja1!$A$2:$A$12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Hoja1!$C$2:$C$12</c:f>
              <c:numCache>
                <c:formatCode>0.0</c:formatCode>
                <c:ptCount val="11"/>
                <c:pt idx="0">
                  <c:v>2.395</c:v>
                </c:pt>
                <c:pt idx="1">
                  <c:v>2.3199999999999998</c:v>
                </c:pt>
                <c:pt idx="2">
                  <c:v>2.254</c:v>
                </c:pt>
                <c:pt idx="3">
                  <c:v>2.121</c:v>
                </c:pt>
                <c:pt idx="4">
                  <c:v>1.9319999999999999</c:v>
                </c:pt>
                <c:pt idx="5">
                  <c:v>1.7270000000000001</c:v>
                </c:pt>
                <c:pt idx="6">
                  <c:v>1.53</c:v>
                </c:pt>
                <c:pt idx="7">
                  <c:v>1.3720000000000001</c:v>
                </c:pt>
                <c:pt idx="8">
                  <c:v>1.282</c:v>
                </c:pt>
                <c:pt idx="9">
                  <c:v>1.254</c:v>
                </c:pt>
                <c:pt idx="10">
                  <c:v>1.2609999999999999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72960"/>
        <c:axId val="91828992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Gasto en pensiones / PIB sin factor</c:v>
                </c:pt>
              </c:strCache>
            </c:strRef>
          </c:tx>
          <c:marker>
            <c:symbol val="none"/>
          </c:marker>
          <c:dLbls>
            <c:dLbl>
              <c:idx val="10"/>
              <c:layout>
                <c:manualLayout>
                  <c:x val="-3.0482641828958511E-2"/>
                  <c:y val="-4.2328042328042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Hoja1!$A$2:$A$12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Hoja1!$D$2:$D$12</c:f>
              <c:numCache>
                <c:formatCode>General</c:formatCode>
                <c:ptCount val="11"/>
                <c:pt idx="0">
                  <c:v>10.1</c:v>
                </c:pt>
                <c:pt idx="1">
                  <c:v>10.4</c:v>
                </c:pt>
                <c:pt idx="2">
                  <c:v>10.6</c:v>
                </c:pt>
                <c:pt idx="3">
                  <c:v>10.5</c:v>
                </c:pt>
                <c:pt idx="4">
                  <c:v>10.6</c:v>
                </c:pt>
                <c:pt idx="5">
                  <c:v>11.3</c:v>
                </c:pt>
                <c:pt idx="6">
                  <c:v>12.3</c:v>
                </c:pt>
                <c:pt idx="7">
                  <c:v>13.3</c:v>
                </c:pt>
                <c:pt idx="8">
                  <c:v>14</c:v>
                </c:pt>
                <c:pt idx="9">
                  <c:v>14</c:v>
                </c:pt>
                <c:pt idx="10">
                  <c:v>13.7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Gasto en pensiones / PIB con factor (MEC)</c:v>
                </c:pt>
              </c:strCache>
            </c:strRef>
          </c:tx>
          <c:spPr>
            <a:ln>
              <a:solidFill>
                <a:schemeClr val="accent3"/>
              </a:solidFill>
              <a:prstDash val="sysDot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723962743437783E-2"/>
                  <c:y val="-2.910052910052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854360711261643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Hoja1!$A$2:$A$12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Hoja1!$E$2:$E$12</c:f>
              <c:numCache>
                <c:formatCode>General</c:formatCode>
                <c:ptCount val="11"/>
                <c:pt idx="0">
                  <c:v>10.1</c:v>
                </c:pt>
                <c:pt idx="1">
                  <c:v>10.4</c:v>
                </c:pt>
                <c:pt idx="2">
                  <c:v>10.6</c:v>
                </c:pt>
                <c:pt idx="3">
                  <c:v>10.5</c:v>
                </c:pt>
                <c:pt idx="4">
                  <c:v>10.6</c:v>
                </c:pt>
                <c:pt idx="5">
                  <c:v>11.25</c:v>
                </c:pt>
                <c:pt idx="6">
                  <c:v>12.1</c:v>
                </c:pt>
                <c:pt idx="7">
                  <c:v>12.75</c:v>
                </c:pt>
                <c:pt idx="8">
                  <c:v>13.4</c:v>
                </c:pt>
                <c:pt idx="9">
                  <c:v>13.2</c:v>
                </c:pt>
                <c:pt idx="10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832704"/>
        <c:axId val="91830528"/>
      </c:lineChart>
      <c:catAx>
        <c:axId val="920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1828992"/>
        <c:crosses val="autoZero"/>
        <c:auto val="1"/>
        <c:lblAlgn val="ctr"/>
        <c:lblOffset val="100"/>
        <c:noMultiLvlLbl val="0"/>
      </c:catAx>
      <c:valAx>
        <c:axId val="918289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2072960"/>
        <c:crosses val="autoZero"/>
        <c:crossBetween val="between"/>
      </c:valAx>
      <c:valAx>
        <c:axId val="91830528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s-ES" dirty="0" smtClean="0"/>
                  <a:t>% PIB</a:t>
                </a:r>
                <a:endParaRPr lang="es-E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1832704"/>
        <c:crosses val="max"/>
        <c:crossBetween val="between"/>
      </c:valAx>
      <c:catAx>
        <c:axId val="91832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83052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'Factor 1'!$A$20</c:f>
              <c:strCache>
                <c:ptCount val="1"/>
                <c:pt idx="0">
                  <c:v>VAA 65 años (2%)</c:v>
                </c:pt>
              </c:strCache>
            </c:strRef>
          </c:tx>
          <c:dLbls>
            <c:dLbl>
              <c:idx val="0"/>
              <c:layout>
                <c:manualLayout>
                  <c:x val="-1.1356930966339411E-2"/>
                  <c:y val="-2.8020382070044335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825955480064116E-2"/>
                  <c:y val="-3.2690445748385061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4.5427723865357643E-2"/>
                  <c:y val="-4.4365604944236865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1'!$E$20:$AR$20</c:f>
              <c:numCache>
                <c:formatCode>General</c:formatCode>
                <c:ptCount val="4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  <c:pt idx="29">
                  <c:v>2041</c:v>
                </c:pt>
                <c:pt idx="30">
                  <c:v>2042</c:v>
                </c:pt>
                <c:pt idx="31">
                  <c:v>2043</c:v>
                </c:pt>
                <c:pt idx="32">
                  <c:v>2044</c:v>
                </c:pt>
                <c:pt idx="33">
                  <c:v>2045</c:v>
                </c:pt>
                <c:pt idx="34">
                  <c:v>2046</c:v>
                </c:pt>
                <c:pt idx="35">
                  <c:v>2047</c:v>
                </c:pt>
                <c:pt idx="36">
                  <c:v>2048</c:v>
                </c:pt>
                <c:pt idx="37">
                  <c:v>2049</c:v>
                </c:pt>
                <c:pt idx="38">
                  <c:v>2050</c:v>
                </c:pt>
                <c:pt idx="39">
                  <c:v>2051</c:v>
                </c:pt>
              </c:numCache>
            </c:numRef>
          </c:cat>
          <c:val>
            <c:numRef>
              <c:f>'Factor 1'!$E$70:$AR$70</c:f>
              <c:numCache>
                <c:formatCode>0.0</c:formatCode>
                <c:ptCount val="40"/>
                <c:pt idx="0">
                  <c:v>15.791220817559283</c:v>
                </c:pt>
                <c:pt idx="1">
                  <c:v>15.891553124540948</c:v>
                </c:pt>
                <c:pt idx="2">
                  <c:v>15.991153616276444</c:v>
                </c:pt>
                <c:pt idx="3">
                  <c:v>16.090015319192467</c:v>
                </c:pt>
                <c:pt idx="4">
                  <c:v>16.188131692159402</c:v>
                </c:pt>
                <c:pt idx="5">
                  <c:v>16.285496619910163</c:v>
                </c:pt>
                <c:pt idx="6">
                  <c:v>16.382104406201428</c:v>
                </c:pt>
                <c:pt idx="7">
                  <c:v>16.4779497667393</c:v>
                </c:pt>
                <c:pt idx="8">
                  <c:v>16.57302782189025</c:v>
                </c:pt>
                <c:pt idx="9">
                  <c:v>16.667334089198228</c:v>
                </c:pt>
                <c:pt idx="10">
                  <c:v>16.760864475727821</c:v>
                </c:pt>
                <c:pt idx="11">
                  <c:v>16.853615270252799</c:v>
                </c:pt>
                <c:pt idx="12">
                  <c:v>16.945583135308873</c:v>
                </c:pt>
                <c:pt idx="13">
                  <c:v>17.036765099128512</c:v>
                </c:pt>
                <c:pt idx="14">
                  <c:v>17.127158547475368</c:v>
                </c:pt>
                <c:pt idx="15">
                  <c:v>17.216761215394904</c:v>
                </c:pt>
                <c:pt idx="16">
                  <c:v>17.305571178897154</c:v>
                </c:pt>
                <c:pt idx="17">
                  <c:v>17.393586846586992</c:v>
                </c:pt>
                <c:pt idx="18">
                  <c:v>17.480806951256483</c:v>
                </c:pt>
                <c:pt idx="19">
                  <c:v>17.567230541453192</c:v>
                </c:pt>
                <c:pt idx="20">
                  <c:v>17.652856973037721</c:v>
                </c:pt>
                <c:pt idx="21">
                  <c:v>17.737685900743024</c:v>
                </c:pt>
                <c:pt idx="22">
                  <c:v>17.821717269747321</c:v>
                </c:pt>
                <c:pt idx="23">
                  <c:v>17.904951307271965</c:v>
                </c:pt>
                <c:pt idx="24">
                  <c:v>17.987388514214686</c:v>
                </c:pt>
                <c:pt idx="25">
                  <c:v>18.06902965682837</c:v>
                </c:pt>
                <c:pt idx="26">
                  <c:v>18.149875758454481</c:v>
                </c:pt>
                <c:pt idx="27">
                  <c:v>18.229928091320033</c:v>
                </c:pt>
                <c:pt idx="28">
                  <c:v>18.309188168406251</c:v>
                </c:pt>
                <c:pt idx="29">
                  <c:v>18.387657735396417</c:v>
                </c:pt>
                <c:pt idx="30">
                  <c:v>18.465338762709955</c:v>
                </c:pt>
                <c:pt idx="31">
                  <c:v>18.542233437629477</c:v>
                </c:pt>
                <c:pt idx="32">
                  <c:v>18.618344156526298</c:v>
                </c:pt>
                <c:pt idx="33">
                  <c:v>18.693673517190494</c:v>
                </c:pt>
                <c:pt idx="34">
                  <c:v>18.768224311270075</c:v>
                </c:pt>
                <c:pt idx="35">
                  <c:v>18.841999516824011</c:v>
                </c:pt>
                <c:pt idx="36">
                  <c:v>18.915002290993222</c:v>
                </c:pt>
                <c:pt idx="37">
                  <c:v>18.987235962793221</c:v>
                </c:pt>
                <c:pt idx="38">
                  <c:v>19.058704026031634</c:v>
                </c:pt>
                <c:pt idx="39">
                  <c:v>19.129410132353605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'Factor 1'!$A$86</c:f>
              <c:strCache>
                <c:ptCount val="1"/>
                <c:pt idx="0">
                  <c:v>EV 65 años</c:v>
                </c:pt>
              </c:strCache>
            </c:strRef>
          </c:tx>
          <c:dLbls>
            <c:dLbl>
              <c:idx val="0"/>
              <c:layout>
                <c:manualLayout>
                  <c:x val="-8.1120935473852941E-3"/>
                  <c:y val="-3.502547758755542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336280642155879E-2"/>
                  <c:y val="-3.0355413909214698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4.5427723865357643E-2"/>
                  <c:y val="-2.5685350230873975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1'!$E$20:$AR$20</c:f>
              <c:numCache>
                <c:formatCode>General</c:formatCode>
                <c:ptCount val="4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  <c:pt idx="29">
                  <c:v>2041</c:v>
                </c:pt>
                <c:pt idx="30">
                  <c:v>2042</c:v>
                </c:pt>
                <c:pt idx="31">
                  <c:v>2043</c:v>
                </c:pt>
                <c:pt idx="32">
                  <c:v>2044</c:v>
                </c:pt>
                <c:pt idx="33">
                  <c:v>2045</c:v>
                </c:pt>
                <c:pt idx="34">
                  <c:v>2046</c:v>
                </c:pt>
                <c:pt idx="35">
                  <c:v>2047</c:v>
                </c:pt>
                <c:pt idx="36">
                  <c:v>2048</c:v>
                </c:pt>
                <c:pt idx="37">
                  <c:v>2049</c:v>
                </c:pt>
                <c:pt idx="38">
                  <c:v>2050</c:v>
                </c:pt>
                <c:pt idx="39">
                  <c:v>2051</c:v>
                </c:pt>
              </c:numCache>
            </c:numRef>
          </c:cat>
          <c:val>
            <c:numRef>
              <c:f>'Factor 1'!$E$136:$AR$136</c:f>
              <c:numCache>
                <c:formatCode>0.0</c:formatCode>
                <c:ptCount val="40"/>
                <c:pt idx="0">
                  <c:v>20.409506560288605</c:v>
                </c:pt>
                <c:pt idx="1">
                  <c:v>20.560646958825487</c:v>
                </c:pt>
                <c:pt idx="2">
                  <c:v>20.711044750585721</c:v>
                </c:pt>
                <c:pt idx="3">
                  <c:v>20.860683177732202</c:v>
                </c:pt>
                <c:pt idx="4">
                  <c:v>21.009546321468562</c:v>
                </c:pt>
                <c:pt idx="5">
                  <c:v>21.157619024157864</c:v>
                </c:pt>
                <c:pt idx="6">
                  <c:v>21.304886834268352</c:v>
                </c:pt>
                <c:pt idx="7">
                  <c:v>21.451335965923764</c:v>
                </c:pt>
                <c:pt idx="8">
                  <c:v>21.596953268034362</c:v>
                </c:pt>
                <c:pt idx="9">
                  <c:v>21.741726199846127</c:v>
                </c:pt>
                <c:pt idx="10">
                  <c:v>21.885642810864262</c:v>
                </c:pt>
                <c:pt idx="11">
                  <c:v>22.028691723800989</c:v>
                </c:pt>
                <c:pt idx="12">
                  <c:v>22.170862119638493</c:v>
                </c:pt>
                <c:pt idx="13">
                  <c:v>22.312143724184683</c:v>
                </c:pt>
                <c:pt idx="14">
                  <c:v>22.452526795690069</c:v>
                </c:pt>
                <c:pt idx="15">
                  <c:v>22.592002113223124</c:v>
                </c:pt>
                <c:pt idx="16">
                  <c:v>22.730560965589785</c:v>
                </c:pt>
                <c:pt idx="17">
                  <c:v>22.868195140644904</c:v>
                </c:pt>
                <c:pt idx="18">
                  <c:v>23.004896914887006</c:v>
                </c:pt>
                <c:pt idx="19">
                  <c:v>23.140659043258921</c:v>
                </c:pt>
                <c:pt idx="20">
                  <c:v>23.275474749099505</c:v>
                </c:pt>
                <c:pt idx="21">
                  <c:v>23.409337714207837</c:v>
                </c:pt>
                <c:pt idx="22">
                  <c:v>23.542242068993524</c:v>
                </c:pt>
                <c:pt idx="23">
                  <c:v>23.674182382695484</c:v>
                </c:pt>
                <c:pt idx="24">
                  <c:v>23.805153653657843</c:v>
                </c:pt>
                <c:pt idx="25">
                  <c:v>23.935151299656901</c:v>
                </c:pt>
                <c:pt idx="26">
                  <c:v>24.064171148276074</c:v>
                </c:pt>
                <c:pt idx="27">
                  <c:v>24.192209427328876</c:v>
                </c:pt>
                <c:pt idx="28">
                  <c:v>24.319262755331277</c:v>
                </c:pt>
                <c:pt idx="29">
                  <c:v>24.445328132026759</c:v>
                </c:pt>
                <c:pt idx="30">
                  <c:v>24.570402928967809</c:v>
                </c:pt>
                <c:pt idx="31">
                  <c:v>24.694484880158527</c:v>
                </c:pt>
                <c:pt idx="32">
                  <c:v>24.817572072763078</c:v>
                </c:pt>
                <c:pt idx="33">
                  <c:v>24.939662937885394</c:v>
                </c:pt>
                <c:pt idx="34">
                  <c:v>25.060756241425317</c:v>
                </c:pt>
                <c:pt idx="35">
                  <c:v>25.180851075016008</c:v>
                </c:pt>
                <c:pt idx="36">
                  <c:v>25.29994684704813</c:v>
                </c:pt>
                <c:pt idx="37">
                  <c:v>25.418043273785415</c:v>
                </c:pt>
                <c:pt idx="38">
                  <c:v>25.535140370576336</c:v>
                </c:pt>
                <c:pt idx="39">
                  <c:v>25.651238443166292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37536"/>
        <c:axId val="165939072"/>
      </c:lineChart>
      <c:lineChart>
        <c:grouping val="standard"/>
        <c:varyColors val="0"/>
        <c:ser>
          <c:idx val="0"/>
          <c:order val="2"/>
          <c:tx>
            <c:strRef>
              <c:f>'Factor 1'!$D$17</c:f>
              <c:strCache>
                <c:ptCount val="1"/>
                <c:pt idx="0">
                  <c:v>VAA 65 años (2012=1)</c:v>
                </c:pt>
              </c:strCache>
            </c:strRef>
          </c:tx>
          <c:dLbls>
            <c:dLbl>
              <c:idx val="15"/>
              <c:layout>
                <c:manualLayout>
                  <c:x val="-2.4336280642155879E-2"/>
                  <c:y val="3.969554126589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5.191739870326588E-2"/>
                  <c:y val="5.370573230091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1'!$E$20:$AR$20</c:f>
              <c:numCache>
                <c:formatCode>General</c:formatCode>
                <c:ptCount val="4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  <c:pt idx="29">
                  <c:v>2041</c:v>
                </c:pt>
                <c:pt idx="30">
                  <c:v>2042</c:v>
                </c:pt>
                <c:pt idx="31">
                  <c:v>2043</c:v>
                </c:pt>
                <c:pt idx="32">
                  <c:v>2044</c:v>
                </c:pt>
                <c:pt idx="33">
                  <c:v>2045</c:v>
                </c:pt>
                <c:pt idx="34">
                  <c:v>2046</c:v>
                </c:pt>
                <c:pt idx="35">
                  <c:v>2047</c:v>
                </c:pt>
                <c:pt idx="36">
                  <c:v>2048</c:v>
                </c:pt>
                <c:pt idx="37">
                  <c:v>2049</c:v>
                </c:pt>
                <c:pt idx="38">
                  <c:v>2050</c:v>
                </c:pt>
                <c:pt idx="39">
                  <c:v>2051</c:v>
                </c:pt>
              </c:numCache>
            </c:numRef>
          </c:cat>
          <c:val>
            <c:numRef>
              <c:f>'Factor 1'!$E$17:$AR$17</c:f>
              <c:numCache>
                <c:formatCode>0.00</c:formatCode>
                <c:ptCount val="40"/>
                <c:pt idx="0">
                  <c:v>1</c:v>
                </c:pt>
                <c:pt idx="1">
                  <c:v>1.0063536763965772</c:v>
                </c:pt>
                <c:pt idx="2">
                  <c:v>1.0126610096221846</c:v>
                </c:pt>
                <c:pt idx="3">
                  <c:v>1.0189215580660449</c:v>
                </c:pt>
                <c:pt idx="4">
                  <c:v>1.0251349075024503</c:v>
                </c:pt>
                <c:pt idx="5">
                  <c:v>1.0313006706740027</c:v>
                </c:pt>
                <c:pt idx="6">
                  <c:v>1.0374184868585399</c:v>
                </c:pt>
                <c:pt idx="7">
                  <c:v>1.0434880214211431</c:v>
                </c:pt>
                <c:pt idx="8">
                  <c:v>1.0495089653525473</c:v>
                </c:pt>
                <c:pt idx="9">
                  <c:v>1.0554810347952792</c:v>
                </c:pt>
                <c:pt idx="10">
                  <c:v>1.0614039705587759</c:v>
                </c:pt>
                <c:pt idx="11">
                  <c:v>1.0672775376247143</c:v>
                </c:pt>
                <c:pt idx="12">
                  <c:v>1.0731015246437425</c:v>
                </c:pt>
                <c:pt idx="13">
                  <c:v>1.0788757434247407</c:v>
                </c:pt>
                <c:pt idx="14">
                  <c:v>1.0846000284177248</c:v>
                </c:pt>
                <c:pt idx="15">
                  <c:v>1.0902742361914457</c:v>
                </c:pt>
                <c:pt idx="16">
                  <c:v>1.0958982449066867</c:v>
                </c:pt>
                <c:pt idx="17">
                  <c:v>1.1014719537862414</c:v>
                </c:pt>
                <c:pt idx="18">
                  <c:v>1.1069952825824865</c:v>
                </c:pt>
                <c:pt idx="19">
                  <c:v>1.112468171043435</c:v>
                </c:pt>
                <c:pt idx="20">
                  <c:v>1.117890578378105</c:v>
                </c:pt>
                <c:pt idx="21">
                  <c:v>1.1232624827220032</c:v>
                </c:pt>
                <c:pt idx="22">
                  <c:v>1.1285838806034678</c:v>
                </c:pt>
                <c:pt idx="23">
                  <c:v>1.133854786411592</c:v>
                </c:pt>
                <c:pt idx="24">
                  <c:v>1.1390752318663888</c:v>
                </c:pt>
                <c:pt idx="25">
                  <c:v>1.1442452654918385</c:v>
                </c:pt>
                <c:pt idx="26">
                  <c:v>1.1493649520923965</c:v>
                </c:pt>
                <c:pt idx="27">
                  <c:v>1.1544343722335257</c:v>
                </c:pt>
                <c:pt idx="28">
                  <c:v>1.1594536217267684</c:v>
                </c:pt>
                <c:pt idx="29">
                  <c:v>1.1644228111198336</c:v>
                </c:pt>
                <c:pt idx="30">
                  <c:v>1.1693420651921445</c:v>
                </c:pt>
                <c:pt idx="31">
                  <c:v>1.174211522456273</c:v>
                </c:pt>
                <c:pt idx="32">
                  <c:v>1.1790313346656107</c:v>
                </c:pt>
                <c:pt idx="33">
                  <c:v>1.1838016663286592</c:v>
                </c:pt>
                <c:pt idx="34">
                  <c:v>1.1885226942302312</c:v>
                </c:pt>
                <c:pt idx="35">
                  <c:v>1.1931946069598602</c:v>
                </c:pt>
                <c:pt idx="36">
                  <c:v>1.1978176044476816</c:v>
                </c:pt>
                <c:pt idx="37">
                  <c:v>1.2023918975080179</c:v>
                </c:pt>
                <c:pt idx="38">
                  <c:v>1.2069177073908703</c:v>
                </c:pt>
                <c:pt idx="39">
                  <c:v>1.2113952653415101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'Factor 1'!$D$18</c:f>
              <c:strCache>
                <c:ptCount val="1"/>
                <c:pt idx="0">
                  <c:v>EV 65 años (2012=1)</c:v>
                </c:pt>
              </c:strCache>
            </c:strRef>
          </c:tx>
          <c:dLbls>
            <c:dLbl>
              <c:idx val="15"/>
              <c:layout>
                <c:manualLayout>
                  <c:x val="-3.407079289901823E-2"/>
                  <c:y val="-4.2030573105066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4.2182886446403528E-2"/>
                  <c:y val="3.0355413909214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1'!$E$20:$AR$20</c:f>
              <c:numCache>
                <c:formatCode>General</c:formatCode>
                <c:ptCount val="4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  <c:pt idx="29">
                  <c:v>2041</c:v>
                </c:pt>
                <c:pt idx="30">
                  <c:v>2042</c:v>
                </c:pt>
                <c:pt idx="31">
                  <c:v>2043</c:v>
                </c:pt>
                <c:pt idx="32">
                  <c:v>2044</c:v>
                </c:pt>
                <c:pt idx="33">
                  <c:v>2045</c:v>
                </c:pt>
                <c:pt idx="34">
                  <c:v>2046</c:v>
                </c:pt>
                <c:pt idx="35">
                  <c:v>2047</c:v>
                </c:pt>
                <c:pt idx="36">
                  <c:v>2048</c:v>
                </c:pt>
                <c:pt idx="37">
                  <c:v>2049</c:v>
                </c:pt>
                <c:pt idx="38">
                  <c:v>2050</c:v>
                </c:pt>
                <c:pt idx="39">
                  <c:v>2051</c:v>
                </c:pt>
              </c:numCache>
            </c:numRef>
          </c:cat>
          <c:val>
            <c:numRef>
              <c:f>'Factor 1'!$E$18:$AR$18</c:f>
              <c:numCache>
                <c:formatCode>0.00</c:formatCode>
                <c:ptCount val="40"/>
                <c:pt idx="0">
                  <c:v>1</c:v>
                </c:pt>
                <c:pt idx="1">
                  <c:v>1.0074053920946311</c:v>
                </c:pt>
                <c:pt idx="2">
                  <c:v>1.014774398852142</c:v>
                </c:pt>
                <c:pt idx="3">
                  <c:v>1.02210619919256</c:v>
                </c:pt>
                <c:pt idx="4">
                  <c:v>1.0294000131462009</c:v>
                </c:pt>
                <c:pt idx="5">
                  <c:v>1.0366550980377391</c:v>
                </c:pt>
                <c:pt idx="6">
                  <c:v>1.0438707457887255</c:v>
                </c:pt>
                <c:pt idx="7">
                  <c:v>1.0510462809356831</c:v>
                </c:pt>
                <c:pt idx="8">
                  <c:v>1.0581810591176275</c:v>
                </c:pt>
                <c:pt idx="9">
                  <c:v>1.0652744658780562</c:v>
                </c:pt>
                <c:pt idx="10">
                  <c:v>1.072325915681265</c:v>
                </c:pt>
                <c:pt idx="11">
                  <c:v>1.0793348510768448</c:v>
                </c:pt>
                <c:pt idx="12">
                  <c:v>1.0863007419678146</c:v>
                </c:pt>
                <c:pt idx="13">
                  <c:v>1.0932230849518967</c:v>
                </c:pt>
                <c:pt idx="14">
                  <c:v>1.1001014027147835</c:v>
                </c:pt>
                <c:pt idx="15">
                  <c:v>1.1069352434605679</c:v>
                </c:pt>
                <c:pt idx="16">
                  <c:v>1.1137241803688349</c:v>
                </c:pt>
                <c:pt idx="17">
                  <c:v>1.1204678110709567</c:v>
                </c:pt>
                <c:pt idx="18">
                  <c:v>1.1271657571402696</c:v>
                </c:pt>
                <c:pt idx="19">
                  <c:v>1.133817663592338</c:v>
                </c:pt>
                <c:pt idx="20">
                  <c:v>1.1404231983926207</c:v>
                </c:pt>
                <c:pt idx="21">
                  <c:v>1.146982051969649</c:v>
                </c:pt>
                <c:pt idx="22">
                  <c:v>1.1534939367324233</c:v>
                </c:pt>
                <c:pt idx="23">
                  <c:v>1.1599585865911652</c:v>
                </c:pt>
                <c:pt idx="24">
                  <c:v>1.1663757564808672</c:v>
                </c:pt>
                <c:pt idx="25">
                  <c:v>1.1727452218873458</c:v>
                </c:pt>
                <c:pt idx="26">
                  <c:v>1.1790667783756448</c:v>
                </c:pt>
                <c:pt idx="27">
                  <c:v>1.1853402411207918</c:v>
                </c:pt>
                <c:pt idx="28">
                  <c:v>1.1915654444409745</c:v>
                </c:pt>
                <c:pt idx="29">
                  <c:v>1.1977422413332997</c:v>
                </c:pt>
                <c:pt idx="30">
                  <c:v>1.203870503012316</c:v>
                </c:pt>
                <c:pt idx="31">
                  <c:v>1.2099501184515324</c:v>
                </c:pt>
                <c:pt idx="32">
                  <c:v>1.2159809939281618</c:v>
                </c:pt>
                <c:pt idx="33">
                  <c:v>1.2219630525713567</c:v>
                </c:pt>
                <c:pt idx="34">
                  <c:v>1.2278962339141892</c:v>
                </c:pt>
                <c:pt idx="35">
                  <c:v>1.2337804934496139</c:v>
                </c:pt>
                <c:pt idx="36">
                  <c:v>1.2396158021906811</c:v>
                </c:pt>
                <c:pt idx="37">
                  <c:v>1.2454021462352289</c:v>
                </c:pt>
                <c:pt idx="38">
                  <c:v>1.2511395263352829</c:v>
                </c:pt>
                <c:pt idx="39">
                  <c:v>1.2568279574713817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54688"/>
        <c:axId val="165940608"/>
      </c:lineChart>
      <c:catAx>
        <c:axId val="16593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593907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5939072"/>
        <c:scaling>
          <c:orientation val="minMax"/>
          <c:min val="5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5937536"/>
        <c:crosses val="autoZero"/>
        <c:crossBetween val="midCat"/>
      </c:valAx>
      <c:valAx>
        <c:axId val="165940608"/>
        <c:scaling>
          <c:orientation val="minMax"/>
          <c:max val="1.5"/>
          <c:min val="1"/>
        </c:scaling>
        <c:delete val="0"/>
        <c:axPos val="r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5954688"/>
        <c:crosses val="max"/>
        <c:crossBetween val="between"/>
      </c:valAx>
      <c:catAx>
        <c:axId val="165954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94060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'Factor 1'!$E$7</c:f>
              <c:strCache>
                <c:ptCount val="1"/>
                <c:pt idx="0">
                  <c:v>Edad legal de jubilación</c:v>
                </c:pt>
              </c:strCache>
            </c:strRef>
          </c:tx>
          <c:dLbls>
            <c:dLbl>
              <c:idx val="14"/>
              <c:layout>
                <c:manualLayout>
                  <c:x val="-3.546913732740118E-2"/>
                  <c:y val="4.4447199826410939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1'!$F$7:$AR$7</c:f>
              <c:numCache>
                <c:formatCode>0.0</c:formatCode>
                <c:ptCount val="39"/>
                <c:pt idx="0">
                  <c:v>65.083333333333329</c:v>
                </c:pt>
                <c:pt idx="1">
                  <c:v>65.166666666666671</c:v>
                </c:pt>
                <c:pt idx="2">
                  <c:v>65.25</c:v>
                </c:pt>
                <c:pt idx="3">
                  <c:v>65.333333333333329</c:v>
                </c:pt>
                <c:pt idx="4">
                  <c:v>65.416666666666671</c:v>
                </c:pt>
                <c:pt idx="5">
                  <c:v>65.5</c:v>
                </c:pt>
                <c:pt idx="6">
                  <c:v>65.666666666666671</c:v>
                </c:pt>
                <c:pt idx="7">
                  <c:v>65.833333333333329</c:v>
                </c:pt>
                <c:pt idx="8">
                  <c:v>66</c:v>
                </c:pt>
                <c:pt idx="9">
                  <c:v>66.166666666666671</c:v>
                </c:pt>
                <c:pt idx="10">
                  <c:v>66.333333333333329</c:v>
                </c:pt>
                <c:pt idx="11">
                  <c:v>66.5</c:v>
                </c:pt>
                <c:pt idx="12">
                  <c:v>66.666666666666671</c:v>
                </c:pt>
                <c:pt idx="13">
                  <c:v>66.833333333333329</c:v>
                </c:pt>
                <c:pt idx="14">
                  <c:v>67</c:v>
                </c:pt>
                <c:pt idx="15">
                  <c:v>67</c:v>
                </c:pt>
                <c:pt idx="16">
                  <c:v>67</c:v>
                </c:pt>
                <c:pt idx="17">
                  <c:v>67</c:v>
                </c:pt>
                <c:pt idx="18">
                  <c:v>67</c:v>
                </c:pt>
                <c:pt idx="19">
                  <c:v>67</c:v>
                </c:pt>
                <c:pt idx="20">
                  <c:v>67</c:v>
                </c:pt>
                <c:pt idx="21">
                  <c:v>67</c:v>
                </c:pt>
                <c:pt idx="22">
                  <c:v>67</c:v>
                </c:pt>
                <c:pt idx="23">
                  <c:v>67</c:v>
                </c:pt>
                <c:pt idx="24">
                  <c:v>67</c:v>
                </c:pt>
                <c:pt idx="25">
                  <c:v>67</c:v>
                </c:pt>
                <c:pt idx="26">
                  <c:v>67</c:v>
                </c:pt>
                <c:pt idx="27">
                  <c:v>67</c:v>
                </c:pt>
                <c:pt idx="28">
                  <c:v>67</c:v>
                </c:pt>
                <c:pt idx="29">
                  <c:v>67</c:v>
                </c:pt>
                <c:pt idx="30">
                  <c:v>67</c:v>
                </c:pt>
                <c:pt idx="31">
                  <c:v>67</c:v>
                </c:pt>
                <c:pt idx="32">
                  <c:v>67</c:v>
                </c:pt>
                <c:pt idx="33">
                  <c:v>67</c:v>
                </c:pt>
                <c:pt idx="34">
                  <c:v>67</c:v>
                </c:pt>
                <c:pt idx="35">
                  <c:v>67</c:v>
                </c:pt>
                <c:pt idx="36">
                  <c:v>67</c:v>
                </c:pt>
                <c:pt idx="37">
                  <c:v>67</c:v>
                </c:pt>
                <c:pt idx="38">
                  <c:v>67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'Factor 1'!$E$8</c:f>
              <c:strCache>
                <c:ptCount val="1"/>
                <c:pt idx="0">
                  <c:v>Edad si se ajusta según VAA</c:v>
                </c:pt>
              </c:strCache>
            </c:strRef>
          </c:tx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1'!$F$8:$AR$8</c:f>
              <c:numCache>
                <c:formatCode>0.0</c:formatCode>
                <c:ptCount val="39"/>
                <c:pt idx="0">
                  <c:v>65.184211705535503</c:v>
                </c:pt>
                <c:pt idx="1">
                  <c:v>65.367159325922813</c:v>
                </c:pt>
                <c:pt idx="2">
                  <c:v>65.548829139927918</c:v>
                </c:pt>
                <c:pt idx="3">
                  <c:v>65.729208312895906</c:v>
                </c:pt>
                <c:pt idx="4">
                  <c:v>65.908284879957989</c:v>
                </c:pt>
                <c:pt idx="5">
                  <c:v>66.085062320916947</c:v>
                </c:pt>
                <c:pt idx="6">
                  <c:v>66.259334210261642</c:v>
                </c:pt>
                <c:pt idx="7">
                  <c:v>66.432098800758482</c:v>
                </c:pt>
                <c:pt idx="8">
                  <c:v>66.603357073701176</c:v>
                </c:pt>
                <c:pt idx="9">
                  <c:v>66.773110549125335</c:v>
                </c:pt>
                <c:pt idx="10">
                  <c:v>66.941361264632917</c:v>
                </c:pt>
                <c:pt idx="11">
                  <c:v>67.106640174025785</c:v>
                </c:pt>
                <c:pt idx="12">
                  <c:v>67.269505812177542</c:v>
                </c:pt>
                <c:pt idx="13">
                  <c:v>67.430739237302177</c:v>
                </c:pt>
                <c:pt idx="14">
                  <c:v>67.590354001138991</c:v>
                </c:pt>
                <c:pt idx="15">
                  <c:v>67.748363709422932</c:v>
                </c:pt>
                <c:pt idx="16">
                  <c:v>67.904782010773488</c:v>
                </c:pt>
                <c:pt idx="17">
                  <c:v>68.058637059957064</c:v>
                </c:pt>
                <c:pt idx="18">
                  <c:v>68.209308617833983</c:v>
                </c:pt>
                <c:pt idx="19">
                  <c:v>68.358358086746321</c:v>
                </c:pt>
                <c:pt idx="20">
                  <c:v>68.505805773719302</c:v>
                </c:pt>
                <c:pt idx="21">
                  <c:v>68.651671668379848</c:v>
                </c:pt>
                <c:pt idx="22">
                  <c:v>68.795975446199392</c:v>
                </c:pt>
                <c:pt idx="23">
                  <c:v>68.938736471897514</c:v>
                </c:pt>
                <c:pt idx="24">
                  <c:v>69.079140095924146</c:v>
                </c:pt>
                <c:pt idx="25">
                  <c:v>69.217341053691158</c:v>
                </c:pt>
                <c:pt idx="26">
                  <c:v>69.353980594341053</c:v>
                </c:pt>
                <c:pt idx="27">
                  <c:v>69.489082238961828</c:v>
                </c:pt>
                <c:pt idx="28">
                  <c:v>69.622668965008558</c:v>
                </c:pt>
                <c:pt idx="29">
                  <c:v>69.754763220786543</c:v>
                </c:pt>
                <c:pt idx="30">
                  <c:v>69.885386939604359</c:v>
                </c:pt>
                <c:pt idx="31">
                  <c:v>70.014369648683768</c:v>
                </c:pt>
                <c:pt idx="32">
                  <c:v>70.14040813736284</c:v>
                </c:pt>
                <c:pt idx="33">
                  <c:v>70.265015294789748</c:v>
                </c:pt>
                <c:pt idx="34">
                  <c:v>70.388213143512189</c:v>
                </c:pt>
                <c:pt idx="35">
                  <c:v>70.510023165511384</c:v>
                </c:pt>
                <c:pt idx="36">
                  <c:v>70.630466318321567</c:v>
                </c:pt>
                <c:pt idx="37">
                  <c:v>70.749563050689162</c:v>
                </c:pt>
                <c:pt idx="38">
                  <c:v>70.867333317783917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'Factor 1'!$E$9</c:f>
              <c:strCache>
                <c:ptCount val="1"/>
                <c:pt idx="0">
                  <c:v>Edad si se ajusta según EV</c:v>
                </c:pt>
              </c:strCache>
            </c:strRef>
          </c:tx>
          <c:dLbls>
            <c:dLbl>
              <c:idx val="14"/>
              <c:layout>
                <c:manualLayout>
                  <c:x val="-3.7081238124895347E-2"/>
                  <c:y val="-5.7146649761065114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>
                <c:manualLayout>
                  <c:x val="-8.061138722803337E-3"/>
                  <c:y val="-4.7621999814011731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1'!$F$9:$AR$9</c:f>
              <c:numCache>
                <c:formatCode>0.0</c:formatCode>
                <c:ptCount val="39"/>
                <c:pt idx="0">
                  <c:v>65.18192450716306</c:v>
                </c:pt>
                <c:pt idx="1">
                  <c:v>65.362043579504672</c:v>
                </c:pt>
                <c:pt idx="2">
                  <c:v>65.540357632917875</c:v>
                </c:pt>
                <c:pt idx="3">
                  <c:v>65.716868337057093</c:v>
                </c:pt>
                <c:pt idx="4">
                  <c:v>65.89157846399911</c:v>
                </c:pt>
                <c:pt idx="5">
                  <c:v>66.064830958680275</c:v>
                </c:pt>
                <c:pt idx="6">
                  <c:v>66.23674587805111</c:v>
                </c:pt>
                <c:pt idx="7">
                  <c:v>66.406717350205952</c:v>
                </c:pt>
                <c:pt idx="8">
                  <c:v>66.574760495551857</c:v>
                </c:pt>
                <c:pt idx="9">
                  <c:v>66.740890824277244</c:v>
                </c:pt>
                <c:pt idx="10">
                  <c:v>66.905124193678176</c:v>
                </c:pt>
                <c:pt idx="11">
                  <c:v>67.067720211574809</c:v>
                </c:pt>
                <c:pt idx="12">
                  <c:v>67.228695829037605</c:v>
                </c:pt>
                <c:pt idx="13">
                  <c:v>67.38769492726513</c:v>
                </c:pt>
                <c:pt idx="14">
                  <c:v>67.54474296441164</c:v>
                </c:pt>
                <c:pt idx="15">
                  <c:v>67.69986520305568</c:v>
                </c:pt>
                <c:pt idx="16">
                  <c:v>67.853086697708846</c:v>
                </c:pt>
                <c:pt idx="17">
                  <c:v>68.004438503982897</c:v>
                </c:pt>
                <c:pt idx="18">
                  <c:v>68.154102699395594</c:v>
                </c:pt>
                <c:pt idx="19">
                  <c:v>68.301863950988391</c:v>
                </c:pt>
                <c:pt idx="20">
                  <c:v>68.447752162193979</c:v>
                </c:pt>
                <c:pt idx="21">
                  <c:v>68.591796682583023</c:v>
                </c:pt>
                <c:pt idx="22">
                  <c:v>68.734026314776884</c:v>
                </c:pt>
                <c:pt idx="23">
                  <c:v>68.874469321683705</c:v>
                </c:pt>
                <c:pt idx="24">
                  <c:v>69.013239360467736</c:v>
                </c:pt>
                <c:pt idx="25">
                  <c:v>69.151046432450968</c:v>
                </c:pt>
                <c:pt idx="26">
                  <c:v>69.287067727543189</c:v>
                </c:pt>
                <c:pt idx="27">
                  <c:v>69.421334291396107</c:v>
                </c:pt>
                <c:pt idx="28">
                  <c:v>69.55387642553633</c:v>
                </c:pt>
                <c:pt idx="29">
                  <c:v>69.684723706986702</c:v>
                </c:pt>
                <c:pt idx="30">
                  <c:v>69.813905007451496</c:v>
                </c:pt>
                <c:pt idx="31">
                  <c:v>69.941448512068789</c:v>
                </c:pt>
                <c:pt idx="32">
                  <c:v>70.067681174605227</c:v>
                </c:pt>
                <c:pt idx="33">
                  <c:v>70.192559316532794</c:v>
                </c:pt>
                <c:pt idx="34">
                  <c:v>70.315843340352416</c:v>
                </c:pt>
                <c:pt idx="35">
                  <c:v>70.437560753376275</c:v>
                </c:pt>
                <c:pt idx="36">
                  <c:v>70.557738377665203</c:v>
                </c:pt>
                <c:pt idx="37">
                  <c:v>70.676402370049914</c:v>
                </c:pt>
                <c:pt idx="38">
                  <c:v>70.793578241594332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684928"/>
        <c:axId val="166694912"/>
      </c:lineChart>
      <c:catAx>
        <c:axId val="16668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694912"/>
        <c:crosses val="autoZero"/>
        <c:auto val="1"/>
        <c:lblAlgn val="ctr"/>
        <c:lblOffset val="100"/>
        <c:tickLblSkip val="7"/>
        <c:tickMarkSkip val="7"/>
        <c:noMultiLvlLbl val="0"/>
      </c:catAx>
      <c:valAx>
        <c:axId val="16669491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68492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'Factor 1'!$E$10</c:f>
              <c:strCache>
                <c:ptCount val="1"/>
                <c:pt idx="0">
                  <c:v>Años cotizados legales</c:v>
                </c:pt>
              </c:strCache>
            </c:strRef>
          </c:tx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1'!$F$10:$AR$10</c:f>
              <c:numCache>
                <c:formatCode>0.0</c:formatCode>
                <c:ptCount val="39"/>
                <c:pt idx="0">
                  <c:v>35.25</c:v>
                </c:pt>
                <c:pt idx="1">
                  <c:v>35.5</c:v>
                </c:pt>
                <c:pt idx="2">
                  <c:v>35.75</c:v>
                </c:pt>
                <c:pt idx="3">
                  <c:v>36</c:v>
                </c:pt>
                <c:pt idx="4">
                  <c:v>36.25</c:v>
                </c:pt>
                <c:pt idx="5">
                  <c:v>36.5</c:v>
                </c:pt>
                <c:pt idx="6">
                  <c:v>36.75</c:v>
                </c:pt>
                <c:pt idx="7">
                  <c:v>37</c:v>
                </c:pt>
                <c:pt idx="8">
                  <c:v>37.25</c:v>
                </c:pt>
                <c:pt idx="9">
                  <c:v>37.5</c:v>
                </c:pt>
                <c:pt idx="10">
                  <c:v>37.75</c:v>
                </c:pt>
                <c:pt idx="11">
                  <c:v>38</c:v>
                </c:pt>
                <c:pt idx="12">
                  <c:v>38.25</c:v>
                </c:pt>
                <c:pt idx="13">
                  <c:v>38.25</c:v>
                </c:pt>
                <c:pt idx="14">
                  <c:v>38.5</c:v>
                </c:pt>
                <c:pt idx="15">
                  <c:v>38.5</c:v>
                </c:pt>
                <c:pt idx="16">
                  <c:v>38.5</c:v>
                </c:pt>
                <c:pt idx="17">
                  <c:v>38.5</c:v>
                </c:pt>
                <c:pt idx="18">
                  <c:v>38.5</c:v>
                </c:pt>
                <c:pt idx="19">
                  <c:v>38.5</c:v>
                </c:pt>
                <c:pt idx="20">
                  <c:v>38.5</c:v>
                </c:pt>
                <c:pt idx="21">
                  <c:v>38.5</c:v>
                </c:pt>
                <c:pt idx="22">
                  <c:v>38.5</c:v>
                </c:pt>
                <c:pt idx="23">
                  <c:v>38.5</c:v>
                </c:pt>
                <c:pt idx="24">
                  <c:v>38.5</c:v>
                </c:pt>
                <c:pt idx="25">
                  <c:v>38.5</c:v>
                </c:pt>
                <c:pt idx="26">
                  <c:v>38.5</c:v>
                </c:pt>
                <c:pt idx="27">
                  <c:v>38.5</c:v>
                </c:pt>
                <c:pt idx="28">
                  <c:v>38.5</c:v>
                </c:pt>
                <c:pt idx="29">
                  <c:v>38.5</c:v>
                </c:pt>
                <c:pt idx="30">
                  <c:v>38.5</c:v>
                </c:pt>
                <c:pt idx="31">
                  <c:v>38.5</c:v>
                </c:pt>
                <c:pt idx="32">
                  <c:v>38.5</c:v>
                </c:pt>
                <c:pt idx="33">
                  <c:v>38.5</c:v>
                </c:pt>
                <c:pt idx="34">
                  <c:v>38.5</c:v>
                </c:pt>
                <c:pt idx="35">
                  <c:v>38.5</c:v>
                </c:pt>
                <c:pt idx="36">
                  <c:v>38.5</c:v>
                </c:pt>
                <c:pt idx="37">
                  <c:v>38.5</c:v>
                </c:pt>
                <c:pt idx="38">
                  <c:v>38.5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'Factor 1'!$E$13</c:f>
              <c:strCache>
                <c:ptCount val="1"/>
                <c:pt idx="0">
                  <c:v>Años cotizados según VAA (sin aumento edad jubilación)</c:v>
                </c:pt>
              </c:strCache>
            </c:strRef>
          </c:tx>
          <c:dLbls>
            <c:dLbl>
              <c:idx val="14"/>
              <c:layout>
                <c:manualLayout>
                  <c:x val="-2.8929242186731804E-2"/>
                  <c:y val="3.5249809368425297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>
                <c:manualLayout>
                  <c:x val="-1.2857440971880685E-2"/>
                  <c:y val="4.8067921866034549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1'!$F$13:$AR$13</c:f>
              <c:numCache>
                <c:formatCode>0.0</c:formatCode>
                <c:ptCount val="39"/>
                <c:pt idx="0">
                  <c:v>35.2223786738802</c:v>
                </c:pt>
                <c:pt idx="1">
                  <c:v>35.443135336776464</c:v>
                </c:pt>
                <c:pt idx="2">
                  <c:v>35.662254532311572</c:v>
                </c:pt>
                <c:pt idx="3">
                  <c:v>35.879721762585753</c:v>
                </c:pt>
                <c:pt idx="4">
                  <c:v>36.095523473590092</c:v>
                </c:pt>
                <c:pt idx="5">
                  <c:v>36.309647040048901</c:v>
                </c:pt>
                <c:pt idx="6">
                  <c:v>36.522080749739999</c:v>
                </c:pt>
                <c:pt idx="7">
                  <c:v>36.732813787339161</c:v>
                </c:pt>
                <c:pt idx="8">
                  <c:v>36.941836217834769</c:v>
                </c:pt>
                <c:pt idx="9">
                  <c:v>37.14913896955715</c:v>
                </c:pt>
                <c:pt idx="10">
                  <c:v>37.354713816865001</c:v>
                </c:pt>
                <c:pt idx="11">
                  <c:v>37.558553362530986</c:v>
                </c:pt>
                <c:pt idx="12">
                  <c:v>37.760651019865918</c:v>
                </c:pt>
                <c:pt idx="13">
                  <c:v>37.961000994620377</c:v>
                </c:pt>
                <c:pt idx="14">
                  <c:v>38.159598266700598</c:v>
                </c:pt>
                <c:pt idx="15">
                  <c:v>38.356438571734031</c:v>
                </c:pt>
                <c:pt idx="16">
                  <c:v>38.551518382518445</c:v>
                </c:pt>
                <c:pt idx="17">
                  <c:v>38.744834890387033</c:v>
                </c:pt>
                <c:pt idx="18">
                  <c:v>38.936385986520222</c:v>
                </c:pt>
                <c:pt idx="19">
                  <c:v>39.12617024323368</c:v>
                </c:pt>
                <c:pt idx="20">
                  <c:v>39.314186895270119</c:v>
                </c:pt>
                <c:pt idx="21">
                  <c:v>39.500435821121371</c:v>
                </c:pt>
                <c:pt idx="22">
                  <c:v>39.684917524405719</c:v>
                </c:pt>
                <c:pt idx="23">
                  <c:v>39.867633115323606</c:v>
                </c:pt>
                <c:pt idx="24">
                  <c:v>40.048584292214343</c:v>
                </c:pt>
                <c:pt idx="25">
                  <c:v>40.227773323233883</c:v>
                </c:pt>
                <c:pt idx="26">
                  <c:v>40.405203028173396</c:v>
                </c:pt>
                <c:pt idx="27">
                  <c:v>40.580876760436887</c:v>
                </c:pt>
                <c:pt idx="28">
                  <c:v>40.754798389194171</c:v>
                </c:pt>
                <c:pt idx="29">
                  <c:v>40.926972281725057</c:v>
                </c:pt>
                <c:pt idx="30">
                  <c:v>41.097403285969555</c:v>
                </c:pt>
                <c:pt idx="31">
                  <c:v>41.266096713296371</c:v>
                </c:pt>
                <c:pt idx="32">
                  <c:v>41.433058321503076</c:v>
                </c:pt>
                <c:pt idx="33">
                  <c:v>41.598294298058093</c:v>
                </c:pt>
                <c:pt idx="34">
                  <c:v>41.761811243595112</c:v>
                </c:pt>
                <c:pt idx="35">
                  <c:v>41.923616155668853</c:v>
                </c:pt>
                <c:pt idx="36">
                  <c:v>42.083716412780632</c:v>
                </c:pt>
                <c:pt idx="37">
                  <c:v>42.24211975868046</c:v>
                </c:pt>
                <c:pt idx="38">
                  <c:v>42.398834286952855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'Factor 1'!$E$14</c:f>
              <c:strCache>
                <c:ptCount val="1"/>
                <c:pt idx="0">
                  <c:v>Años cotizados según EV (sin aumento edad jubilación)</c:v>
                </c:pt>
              </c:strCache>
            </c:strRef>
          </c:tx>
          <c:dLbls>
            <c:dLbl>
              <c:idx val="14"/>
              <c:layout>
                <c:manualLayout>
                  <c:x val="-3.8572322915642408E-2"/>
                  <c:y val="-4.1658865617229965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>
                <c:manualLayout>
                  <c:x val="-1.2857440971880685E-2"/>
                  <c:y val="-3.2045281244023067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1'!$F$14:$AR$14</c:f>
              <c:numCache>
                <c:formatCode>0.0</c:formatCode>
                <c:ptCount val="39"/>
                <c:pt idx="0">
                  <c:v>35.259188723312086</c:v>
                </c:pt>
                <c:pt idx="1">
                  <c:v>35.517103959824972</c:v>
                </c:pt>
                <c:pt idx="2">
                  <c:v>35.773716971739596</c:v>
                </c:pt>
                <c:pt idx="3">
                  <c:v>36.029000460117025</c:v>
                </c:pt>
                <c:pt idx="4">
                  <c:v>36.282928431320869</c:v>
                </c:pt>
                <c:pt idx="5">
                  <c:v>36.535476102605394</c:v>
                </c:pt>
                <c:pt idx="6">
                  <c:v>36.786619832748912</c:v>
                </c:pt>
                <c:pt idx="7">
                  <c:v>37.036337069116961</c:v>
                </c:pt>
                <c:pt idx="8">
                  <c:v>37.284606305731963</c:v>
                </c:pt>
                <c:pt idx="9">
                  <c:v>37.531407048844272</c:v>
                </c:pt>
                <c:pt idx="10">
                  <c:v>37.776719787689572</c:v>
                </c:pt>
                <c:pt idx="11">
                  <c:v>38.020525968873507</c:v>
                </c:pt>
                <c:pt idx="12">
                  <c:v>38.262807973316384</c:v>
                </c:pt>
                <c:pt idx="13">
                  <c:v>38.503549095017419</c:v>
                </c:pt>
                <c:pt idx="14">
                  <c:v>38.742733521119874</c:v>
                </c:pt>
                <c:pt idx="15">
                  <c:v>38.980346312909219</c:v>
                </c:pt>
                <c:pt idx="16">
                  <c:v>39.216373387483486</c:v>
                </c:pt>
                <c:pt idx="17">
                  <c:v>39.450801499909439</c:v>
                </c:pt>
                <c:pt idx="18">
                  <c:v>39.683618225731834</c:v>
                </c:pt>
                <c:pt idx="19">
                  <c:v>39.914811943741725</c:v>
                </c:pt>
                <c:pt idx="20">
                  <c:v>40.144371818937714</c:v>
                </c:pt>
                <c:pt idx="21">
                  <c:v>40.372287785634818</c:v>
                </c:pt>
                <c:pt idx="22">
                  <c:v>40.59855053069078</c:v>
                </c:pt>
                <c:pt idx="23">
                  <c:v>40.823151476830354</c:v>
                </c:pt>
                <c:pt idx="24">
                  <c:v>41.046082766057104</c:v>
                </c:pt>
                <c:pt idx="25">
                  <c:v>41.267337243147573</c:v>
                </c:pt>
                <c:pt idx="26">
                  <c:v>41.486908439227712</c:v>
                </c:pt>
                <c:pt idx="27">
                  <c:v>41.704790555434109</c:v>
                </c:pt>
                <c:pt idx="28">
                  <c:v>41.920978446665487</c:v>
                </c:pt>
                <c:pt idx="29">
                  <c:v>42.13546760543106</c:v>
                </c:pt>
                <c:pt idx="30">
                  <c:v>42.348254145803637</c:v>
                </c:pt>
                <c:pt idx="31">
                  <c:v>42.55933478748566</c:v>
                </c:pt>
                <c:pt idx="32">
                  <c:v>42.768706839997485</c:v>
                </c:pt>
                <c:pt idx="33">
                  <c:v>42.976368186996623</c:v>
                </c:pt>
                <c:pt idx="34">
                  <c:v>43.182317270736483</c:v>
                </c:pt>
                <c:pt idx="35">
                  <c:v>43.386553076673842</c:v>
                </c:pt>
                <c:pt idx="36">
                  <c:v>43.589075118233019</c:v>
                </c:pt>
                <c:pt idx="37">
                  <c:v>43.789883421734906</c:v>
                </c:pt>
                <c:pt idx="38">
                  <c:v>43.98897851149836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732544"/>
        <c:axId val="166734080"/>
      </c:lineChart>
      <c:catAx>
        <c:axId val="1667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734080"/>
        <c:crosses val="autoZero"/>
        <c:auto val="1"/>
        <c:lblAlgn val="ctr"/>
        <c:lblOffset val="100"/>
        <c:tickLblSkip val="7"/>
        <c:tickMarkSkip val="7"/>
        <c:noMultiLvlLbl val="0"/>
      </c:catAx>
      <c:valAx>
        <c:axId val="166734080"/>
        <c:scaling>
          <c:orientation val="minMax"/>
          <c:max val="45"/>
          <c:min val="33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73254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'Factor 1'!$E$15</c:f>
              <c:strCache>
                <c:ptCount val="1"/>
                <c:pt idx="0">
                  <c:v>Coeficiente de equidad intergeneracional según VAA</c:v>
                </c:pt>
              </c:strCache>
            </c:strRef>
          </c:tx>
          <c:dLbls>
            <c:dLbl>
              <c:idx val="14"/>
              <c:layout>
                <c:manualLayout>
                  <c:x val="-3.063232714665268E-2"/>
                  <c:y val="-2.5082797370497664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>
                <c:manualLayout>
                  <c:x val="-8.061138722803337E-3"/>
                  <c:y val="-2.7869774856108573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1'!$F$15:$AR$15</c:f>
              <c:numCache>
                <c:formatCode>0.000</c:formatCode>
                <c:ptCount val="39"/>
                <c:pt idx="0">
                  <c:v>0.99368643793370182</c:v>
                </c:pt>
                <c:pt idx="1">
                  <c:v>0.98749728734306819</c:v>
                </c:pt>
                <c:pt idx="2">
                  <c:v>0.98142981869776247</c:v>
                </c:pt>
                <c:pt idx="3">
                  <c:v>0.97548136609289138</c:v>
                </c:pt>
                <c:pt idx="4">
                  <c:v>0.96964932578435514</c:v>
                </c:pt>
                <c:pt idx="5">
                  <c:v>0.96393115475332547</c:v>
                </c:pt>
                <c:pt idx="6">
                  <c:v>0.95832436929950005</c:v>
                </c:pt>
                <c:pt idx="7">
                  <c:v>0.9528265436628105</c:v>
                </c:pt>
                <c:pt idx="8">
                  <c:v>0.94743530867322467</c:v>
                </c:pt>
                <c:pt idx="9">
                  <c:v>0.94214835042830136</c:v>
                </c:pt>
                <c:pt idx="10">
                  <c:v>0.93696340899814667</c:v>
                </c:pt>
                <c:pt idx="11">
                  <c:v>0.93187827715740934</c:v>
                </c:pt>
                <c:pt idx="12">
                  <c:v>0.92689079914396766</c:v>
                </c:pt>
                <c:pt idx="13">
                  <c:v>0.92199886944393306</c:v>
                </c:pt>
                <c:pt idx="14">
                  <c:v>0.91720043160261011</c:v>
                </c:pt>
                <c:pt idx="15">
                  <c:v>0.91249347706104567</c:v>
                </c:pt>
                <c:pt idx="16">
                  <c:v>0.9078760440177911</c:v>
                </c:pt>
                <c:pt idx="17">
                  <c:v>0.90334621631550283</c:v>
                </c:pt>
                <c:pt idx="18">
                  <c:v>0.89890212235200773</c:v>
                </c:pt>
                <c:pt idx="19">
                  <c:v>0.8945419340154499</c:v>
                </c:pt>
                <c:pt idx="20">
                  <c:v>0.89026386564313875</c:v>
                </c:pt>
                <c:pt idx="21">
                  <c:v>0.88606617300371826</c:v>
                </c:pt>
                <c:pt idx="22">
                  <c:v>0.88194715230226817</c:v>
                </c:pt>
                <c:pt idx="23">
                  <c:v>0.87790513920795876</c:v>
                </c:pt>
                <c:pt idx="24">
                  <c:v>0.87393850790386562</c:v>
                </c:pt>
                <c:pt idx="25">
                  <c:v>0.87004567015856837</c:v>
                </c:pt>
                <c:pt idx="26">
                  <c:v>0.86622507441914087</c:v>
                </c:pt>
                <c:pt idx="27">
                  <c:v>0.8624752049251484</c:v>
                </c:pt>
                <c:pt idx="28">
                  <c:v>0.85879458084327032</c:v>
                </c:pt>
                <c:pt idx="29">
                  <c:v>0.8551817554221669</c:v>
                </c:pt>
                <c:pt idx="30">
                  <c:v>0.85163531516719515</c:v>
                </c:pt>
                <c:pt idx="31">
                  <c:v>0.84815387903461747</c:v>
                </c:pt>
                <c:pt idx="32">
                  <c:v>0.84473609764489854</c:v>
                </c:pt>
                <c:pt idx="33">
                  <c:v>0.8413806525147326</c:v>
                </c:pt>
                <c:pt idx="34">
                  <c:v>0.83808625530742165</c:v>
                </c:pt>
                <c:pt idx="35">
                  <c:v>0.83485164710123283</c:v>
                </c:pt>
                <c:pt idx="36">
                  <c:v>0.83167559767536747</c:v>
                </c:pt>
                <c:pt idx="37">
                  <c:v>0.82855690481318101</c:v>
                </c:pt>
                <c:pt idx="38">
                  <c:v>0.8254943936222876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'Factor 1'!$E$16</c:f>
              <c:strCache>
                <c:ptCount val="1"/>
                <c:pt idx="0">
                  <c:v>Coeficiente de equidad intergeneracional según EV</c:v>
                </c:pt>
              </c:strCache>
            </c:strRef>
          </c:tx>
          <c:dLbls>
            <c:dLbl>
              <c:idx val="14"/>
              <c:layout>
                <c:manualLayout>
                  <c:x val="-3.7081365071961851E-2"/>
                  <c:y val="5.1545477766941968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>
                <c:manualLayout>
                  <c:x val="-8.061138722803337E-3"/>
                  <c:y val="4.4348272995636512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'Factor 1'!$F$20:$AR$20</c:f>
              <c:numCache>
                <c:formatCode>General</c:formatCode>
                <c:ptCount val="3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</c:numCache>
            </c:numRef>
          </c:cat>
          <c:val>
            <c:numRef>
              <c:f>'Factor 1'!$F$16:$AR$16</c:f>
              <c:numCache>
                <c:formatCode>0.000</c:formatCode>
                <c:ptCount val="39"/>
                <c:pt idx="0">
                  <c:v>0.99264904461228509</c:v>
                </c:pt>
                <c:pt idx="1">
                  <c:v>0.98544070596493749</c:v>
                </c:pt>
                <c:pt idx="2">
                  <c:v>0.97837191555043568</c:v>
                </c:pt>
                <c:pt idx="3">
                  <c:v>0.97143966119026537</c:v>
                </c:pt>
                <c:pt idx="4">
                  <c:v>0.96464098994243819</c:v>
                </c:pt>
                <c:pt idx="5">
                  <c:v>0.95797300962239562</c:v>
                </c:pt>
                <c:pt idx="6">
                  <c:v>0.9514328894344789</c:v>
                </c:pt>
                <c:pt idx="7">
                  <c:v>0.94501786001901966</c:v>
                </c:pt>
                <c:pt idx="8">
                  <c:v>0.93872521310810408</c:v>
                </c:pt>
                <c:pt idx="9">
                  <c:v>0.93255230091560815</c:v>
                </c:pt>
                <c:pt idx="10">
                  <c:v>0.92649653534517762</c:v>
                </c:pt>
                <c:pt idx="11">
                  <c:v>0.9205553870731209</c:v>
                </c:pt>
                <c:pt idx="12">
                  <c:v>0.91472638454575017</c:v>
                </c:pt>
                <c:pt idx="13">
                  <c:v>0.90900711291908409</c:v>
                </c:pt>
                <c:pt idx="14">
                  <c:v>0.90339521296091319</c:v>
                </c:pt>
                <c:pt idx="15">
                  <c:v>0.89788837992978432</c:v>
                </c:pt>
                <c:pt idx="16">
                  <c:v>0.8924843624416019</c:v>
                </c:pt>
                <c:pt idx="17">
                  <c:v>0.88718096133180835</c:v>
                </c:pt>
                <c:pt idx="18">
                  <c:v>0.88197602851912182</c:v>
                </c:pt>
                <c:pt idx="19">
                  <c:v>0.87686746587535103</c:v>
                </c:pt>
                <c:pt idx="20">
                  <c:v>0.87185322410473221</c:v>
                </c:pt>
                <c:pt idx="21">
                  <c:v>0.86693130163541599</c:v>
                </c:pt>
                <c:pt idx="22">
                  <c:v>0.86209974352511631</c:v>
                </c:pt>
                <c:pt idx="23">
                  <c:v>0.8573566403824715</c:v>
                </c:pt>
                <c:pt idx="24">
                  <c:v>0.85270012730528111</c:v>
                </c:pt>
                <c:pt idx="25">
                  <c:v>0.84812838283651903</c:v>
                </c:pt>
                <c:pt idx="26">
                  <c:v>0.84363962793877278</c:v>
                </c:pt>
                <c:pt idx="27">
                  <c:v>0.8392321249876058</c:v>
                </c:pt>
                <c:pt idx="28">
                  <c:v>0.83490417678416562</c:v>
                </c:pt>
                <c:pt idx="29">
                  <c:v>0.83065412558726803</c:v>
                </c:pt>
                <c:pt idx="30">
                  <c:v>0.82648035216507765</c:v>
                </c:pt>
                <c:pt idx="31">
                  <c:v>0.82238127486643786</c:v>
                </c:pt>
                <c:pt idx="32">
                  <c:v>0.81835534871182603</c:v>
                </c:pt>
                <c:pt idx="33">
                  <c:v>0.81440106450386296</c:v>
                </c:pt>
                <c:pt idx="34">
                  <c:v>0.81051694795727358</c:v>
                </c:pt>
                <c:pt idx="35">
                  <c:v>0.80670155884813188</c:v>
                </c:pt>
                <c:pt idx="36">
                  <c:v>0.80295349018221629</c:v>
                </c:pt>
                <c:pt idx="37">
                  <c:v>0.79927136738226423</c:v>
                </c:pt>
                <c:pt idx="38">
                  <c:v>0.79565384749389634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10880"/>
        <c:axId val="166424960"/>
      </c:lineChart>
      <c:catAx>
        <c:axId val="16641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424960"/>
        <c:crosses val="autoZero"/>
        <c:auto val="1"/>
        <c:lblAlgn val="ctr"/>
        <c:lblOffset val="100"/>
        <c:tickLblSkip val="7"/>
        <c:tickMarkSkip val="7"/>
        <c:noMultiLvlLbl val="0"/>
      </c:catAx>
      <c:valAx>
        <c:axId val="166424960"/>
        <c:scaling>
          <c:orientation val="minMax"/>
          <c:max val="1.1000000000000001"/>
          <c:min val="0.70000000000000007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410880"/>
        <c:crosses val="autoZero"/>
        <c:crossBetween val="midCat"/>
        <c:majorUnit val="5.000000000000001E-2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'Factor 2'!$P$4</c:f>
              <c:strCache>
                <c:ptCount val="1"/>
                <c:pt idx="0">
                  <c:v>Ingresos sin factor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2'!$Q$4:$X$4</c:f>
              <c:numCache>
                <c:formatCode>#,##0</c:formatCode>
                <c:ptCount val="8"/>
                <c:pt idx="0">
                  <c:v>105433.4085275</c:v>
                </c:pt>
                <c:pt idx="1">
                  <c:v>104483.62197168721</c:v>
                </c:pt>
                <c:pt idx="2">
                  <c:v>106259.52852992734</c:v>
                </c:pt>
                <c:pt idx="3">
                  <c:v>108517.62715479422</c:v>
                </c:pt>
                <c:pt idx="4">
                  <c:v>111528.92695767607</c:v>
                </c:pt>
                <c:pt idx="5">
                  <c:v>116696.0307526101</c:v>
                </c:pt>
                <c:pt idx="6">
                  <c:v>122823.17773184857</c:v>
                </c:pt>
                <c:pt idx="7">
                  <c:v>130297.08738136478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'Factor 2'!$P$5</c:f>
              <c:strCache>
                <c:ptCount val="1"/>
                <c:pt idx="0">
                  <c:v>Gastos sin factor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2'!$Q$5:$X$5</c:f>
              <c:numCache>
                <c:formatCode>#,##0</c:formatCode>
                <c:ptCount val="8"/>
                <c:pt idx="0">
                  <c:v>108241.28404694486</c:v>
                </c:pt>
                <c:pt idx="1">
                  <c:v>112013.69076411997</c:v>
                </c:pt>
                <c:pt idx="2">
                  <c:v>116434.6817361393</c:v>
                </c:pt>
                <c:pt idx="3">
                  <c:v>120624.86352376912</c:v>
                </c:pt>
                <c:pt idx="4">
                  <c:v>124896.74293774379</c:v>
                </c:pt>
                <c:pt idx="5">
                  <c:v>130318.332507791</c:v>
                </c:pt>
                <c:pt idx="6">
                  <c:v>136257.37432662133</c:v>
                </c:pt>
                <c:pt idx="7">
                  <c:v>142771.16231287154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'Factor 2'!$P$6</c:f>
              <c:strCache>
                <c:ptCount val="1"/>
                <c:pt idx="0">
                  <c:v>Fondo de reserva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2'!$Q$6:$X$6</c:f>
              <c:numCache>
                <c:formatCode>#,##0</c:formatCode>
                <c:ptCount val="8"/>
                <c:pt idx="0">
                  <c:v>63008</c:v>
                </c:pt>
                <c:pt idx="1">
                  <c:v>58724.299982613375</c:v>
                </c:pt>
                <c:pt idx="2">
                  <c:v>51625.116013854</c:v>
                </c:pt>
                <c:pt idx="3">
                  <c:v>42455.095928754323</c:v>
                </c:pt>
                <c:pt idx="4">
                  <c:v>31918.427970029465</c:v>
                </c:pt>
                <c:pt idx="5">
                  <c:v>21011.81180569981</c:v>
                </c:pt>
                <c:pt idx="6">
                  <c:v>10183.488294397321</c:v>
                </c:pt>
                <c:pt idx="7">
                  <c:v>222.81679418199317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98688"/>
        <c:axId val="166500224"/>
      </c:lineChart>
      <c:lineChart>
        <c:grouping val="standard"/>
        <c:varyColors val="0"/>
        <c:ser>
          <c:idx val="3"/>
          <c:order val="3"/>
          <c:tx>
            <c:strRef>
              <c:f>'Factor 2'!$E$5</c:f>
              <c:strCache>
                <c:ptCount val="1"/>
                <c:pt idx="0">
                  <c:v>Crecimiento PIB nominal cuadro macro Plan estabilidad 2013-2016</c:v>
                </c:pt>
              </c:strCache>
            </c:strRef>
          </c:tx>
          <c:val>
            <c:numRef>
              <c:f>'Factor 2'!$G$5:$N$5</c:f>
              <c:numCache>
                <c:formatCode>0.0%</c:formatCode>
                <c:ptCount val="8"/>
                <c:pt idx="1">
                  <c:v>2E-3</c:v>
                </c:pt>
                <c:pt idx="2">
                  <c:v>1.9E-2</c:v>
                </c:pt>
                <c:pt idx="3">
                  <c:v>2.4E-2</c:v>
                </c:pt>
                <c:pt idx="4">
                  <c:v>3.1E-2</c:v>
                </c:pt>
                <c:pt idx="5" formatCode="0%">
                  <c:v>0.05</c:v>
                </c:pt>
                <c:pt idx="6" formatCode="0.00%">
                  <c:v>5.6000000000000001E-2</c:v>
                </c:pt>
                <c:pt idx="7" formatCode="0.00%">
                  <c:v>6.4000000000000001E-2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519936"/>
        <c:axId val="166501760"/>
      </c:lineChart>
      <c:catAx>
        <c:axId val="16649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500224"/>
        <c:crosses val="autoZero"/>
        <c:auto val="1"/>
        <c:lblAlgn val="ctr"/>
        <c:lblOffset val="100"/>
        <c:noMultiLvlLbl val="0"/>
      </c:catAx>
      <c:valAx>
        <c:axId val="1665002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498688"/>
        <c:crosses val="autoZero"/>
        <c:crossBetween val="between"/>
      </c:valAx>
      <c:valAx>
        <c:axId val="166501760"/>
        <c:scaling>
          <c:orientation val="minMax"/>
          <c:max val="8.0000000000000016E-2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6519936"/>
        <c:crosses val="max"/>
        <c:crossBetween val="between"/>
      </c:valAx>
      <c:catAx>
        <c:axId val="166519936"/>
        <c:scaling>
          <c:orientation val="minMax"/>
        </c:scaling>
        <c:delete val="1"/>
        <c:axPos val="b"/>
        <c:majorTickMark val="out"/>
        <c:minorTickMark val="none"/>
        <c:tickLblPos val="nextTo"/>
        <c:crossAx val="16650176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'Factor 2'!$P$12</c:f>
              <c:strCache>
                <c:ptCount val="1"/>
                <c:pt idx="0">
                  <c:v>Ingresos con factor (Diseño 2)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2'!$Q$12:$X$12</c:f>
              <c:numCache>
                <c:formatCode>#,##0</c:formatCode>
                <c:ptCount val="8"/>
                <c:pt idx="0">
                  <c:v>105433.4085275</c:v>
                </c:pt>
                <c:pt idx="1">
                  <c:v>104483.62197168721</c:v>
                </c:pt>
                <c:pt idx="2">
                  <c:v>107762.07359294259</c:v>
                </c:pt>
                <c:pt idx="3">
                  <c:v>113961.52310726976</c:v>
                </c:pt>
                <c:pt idx="4">
                  <c:v>121338.12730037594</c:v>
                </c:pt>
                <c:pt idx="5">
                  <c:v>129514.10749449248</c:v>
                </c:pt>
                <c:pt idx="6">
                  <c:v>136045.24481147825</c:v>
                </c:pt>
                <c:pt idx="7">
                  <c:v>141608.4568796331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'Factor 2'!$P$13</c:f>
              <c:strCache>
                <c:ptCount val="1"/>
                <c:pt idx="0">
                  <c:v>Gastos con factor (Diseño 2)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2'!$Q$13:$X$13</c:f>
              <c:numCache>
                <c:formatCode>#,##0</c:formatCode>
                <c:ptCount val="8"/>
                <c:pt idx="0">
                  <c:v>108241.28404694486</c:v>
                </c:pt>
                <c:pt idx="1">
                  <c:v>112013.69076411997</c:v>
                </c:pt>
                <c:pt idx="2">
                  <c:v>115100.22413498878</c:v>
                </c:pt>
                <c:pt idx="3">
                  <c:v>117662.11129990981</c:v>
                </c:pt>
                <c:pt idx="4">
                  <c:v>119894.62091351487</c:v>
                </c:pt>
                <c:pt idx="5">
                  <c:v>123337.65437828019</c:v>
                </c:pt>
                <c:pt idx="6">
                  <c:v>129619.05901870727</c:v>
                </c:pt>
                <c:pt idx="7">
                  <c:v>138760.90062862294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'Factor 2'!$P$14</c:f>
              <c:strCache>
                <c:ptCount val="1"/>
                <c:pt idx="0">
                  <c:v>Fondo de reserva (Diseño 2)</c:v>
                </c:pt>
              </c:strCache>
            </c:strRef>
          </c:tx>
          <c:cat>
            <c:numRef>
              <c:f>'Factor 2'!$Q$3:$X$3</c:f>
              <c:numCache>
                <c:formatCode>#,##0</c:formatCode>
                <c:ptCount val="8"/>
                <c:pt idx="0" formatCode="General">
                  <c:v>2012</c:v>
                </c:pt>
                <c:pt idx="1">
                  <c:v>2013</c:v>
                </c:pt>
                <c:pt idx="2" formatCode="General">
                  <c:v>2014</c:v>
                </c:pt>
                <c:pt idx="3">
                  <c:v>2015</c:v>
                </c:pt>
                <c:pt idx="4" formatCode="General">
                  <c:v>2016</c:v>
                </c:pt>
                <c:pt idx="5">
                  <c:v>2017</c:v>
                </c:pt>
                <c:pt idx="6" formatCode="General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'Factor 2'!$Q$14:$X$14</c:f>
              <c:numCache>
                <c:formatCode>#,##0</c:formatCode>
                <c:ptCount val="8"/>
                <c:pt idx="0">
                  <c:v>63008</c:v>
                </c:pt>
                <c:pt idx="1">
                  <c:v>58724.299982613375</c:v>
                </c:pt>
                <c:pt idx="2">
                  <c:v>54563.086502455517</c:v>
                </c:pt>
                <c:pt idx="3">
                  <c:v>54023.882559857106</c:v>
                </c:pt>
                <c:pt idx="4">
                  <c:v>58677.007874827235</c:v>
                </c:pt>
                <c:pt idx="5">
                  <c:v>68097.31913920182</c:v>
                </c:pt>
                <c:pt idx="6">
                  <c:v>77631.64669297963</c:v>
                </c:pt>
                <c:pt idx="7">
                  <c:v>83296.031075569568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068032"/>
        <c:axId val="167069568"/>
      </c:lineChart>
      <c:lineChart>
        <c:grouping val="standard"/>
        <c:varyColors val="0"/>
        <c:ser>
          <c:idx val="3"/>
          <c:order val="3"/>
          <c:tx>
            <c:strRef>
              <c:f>'Factor 2'!$E$5</c:f>
              <c:strCache>
                <c:ptCount val="1"/>
                <c:pt idx="0">
                  <c:v>Crecimiento PIB nominal cuadro macro Plan estabilidad 2013-2016</c:v>
                </c:pt>
              </c:strCache>
            </c:strRef>
          </c:tx>
          <c:val>
            <c:numRef>
              <c:f>'Factor 2'!$G$5:$N$5</c:f>
              <c:numCache>
                <c:formatCode>0.0%</c:formatCode>
                <c:ptCount val="8"/>
                <c:pt idx="1">
                  <c:v>2E-3</c:v>
                </c:pt>
                <c:pt idx="2">
                  <c:v>1.9E-2</c:v>
                </c:pt>
                <c:pt idx="3">
                  <c:v>2.4E-2</c:v>
                </c:pt>
                <c:pt idx="4">
                  <c:v>3.1E-2</c:v>
                </c:pt>
                <c:pt idx="5" formatCode="0%">
                  <c:v>0.05</c:v>
                </c:pt>
                <c:pt idx="6" formatCode="0.00%">
                  <c:v>5.6000000000000001E-2</c:v>
                </c:pt>
                <c:pt idx="7" formatCode="0.00%">
                  <c:v>6.4000000000000001E-2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081088"/>
        <c:axId val="167071104"/>
      </c:lineChart>
      <c:catAx>
        <c:axId val="16706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7069568"/>
        <c:crosses val="autoZero"/>
        <c:auto val="1"/>
        <c:lblAlgn val="ctr"/>
        <c:lblOffset val="100"/>
        <c:noMultiLvlLbl val="0"/>
      </c:catAx>
      <c:valAx>
        <c:axId val="1670695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7068032"/>
        <c:crosses val="autoZero"/>
        <c:crossBetween val="between"/>
      </c:valAx>
      <c:valAx>
        <c:axId val="167071104"/>
        <c:scaling>
          <c:orientation val="minMax"/>
          <c:max val="8.0000000000000016E-2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67081088"/>
        <c:crosses val="max"/>
        <c:crossBetween val="between"/>
      </c:valAx>
      <c:catAx>
        <c:axId val="167081088"/>
        <c:scaling>
          <c:orientation val="minMax"/>
        </c:scaling>
        <c:delete val="1"/>
        <c:axPos val="b"/>
        <c:majorTickMark val="out"/>
        <c:minorTickMark val="none"/>
        <c:tickLblPos val="nextTo"/>
        <c:crossAx val="1670711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0.27426</cdr:x>
      <cdr:y>0.2027</cdr:y>
    </cdr:from>
    <cdr:to>
      <cdr:x>0.27426</cdr:x>
      <cdr:y>0.92269</cdr:y>
    </cdr:to>
    <cdr:cxnSp macro="">
      <cdr:nvCxnSpPr>
        <cdr:cNvPr id="3" name="2 Conector recto"/>
        <cdr:cNvCxnSpPr/>
      </cdr:nvCxnSpPr>
      <cdr:spPr>
        <a:xfrm xmlns:a="http://schemas.openxmlformats.org/drawingml/2006/main">
          <a:off x="2056780" y="973088"/>
          <a:ext cx="0" cy="345638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0.66794</cdr:x>
      <cdr:y>0.2027</cdr:y>
    </cdr:from>
    <cdr:to>
      <cdr:x>0.66794</cdr:x>
      <cdr:y>0.92269</cdr:y>
    </cdr:to>
    <cdr:cxnSp macro="">
      <cdr:nvCxnSpPr>
        <cdr:cNvPr id="4" name="1 Conector recto"/>
        <cdr:cNvCxnSpPr/>
      </cdr:nvCxnSpPr>
      <cdr:spPr>
        <a:xfrm xmlns:a="http://schemas.openxmlformats.org/drawingml/2006/main">
          <a:off x="5009108" y="973088"/>
          <a:ext cx="0" cy="345638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0.33187</cdr:x>
      <cdr:y>0.2027</cdr:y>
    </cdr:from>
    <cdr:to>
      <cdr:x>0.61993</cdr:x>
      <cdr:y>0.3527</cdr:y>
    </cdr:to>
    <cdr:sp macro="" textlink="">
      <cdr:nvSpPr>
        <cdr:cNvPr id="7" name="6 CuadroTexto"/>
        <cdr:cNvSpPr txBox="1"/>
      </cdr:nvSpPr>
      <cdr:spPr>
        <a:xfrm xmlns:a="http://schemas.openxmlformats.org/drawingml/2006/main">
          <a:off x="2488828" y="973088"/>
          <a:ext cx="2160259" cy="720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1600" b="1" dirty="0" smtClean="0">
              <a:solidFill>
                <a:srgbClr val="FF0000"/>
              </a:solidFill>
            </a:rPr>
            <a:t>Población 16-64:</a:t>
          </a:r>
        </a:p>
        <a:p xmlns:a="http://schemas.openxmlformats.org/drawingml/2006/main">
          <a:pPr algn="ctr"/>
          <a:r>
            <a:rPr lang="es-ES" sz="1600" b="1" dirty="0" smtClean="0">
              <a:solidFill>
                <a:srgbClr val="FF0000"/>
              </a:solidFill>
            </a:rPr>
            <a:t> -9,9 millones</a:t>
          </a:r>
          <a:endParaRPr lang="es-E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0.67754</cdr:x>
      <cdr:y>0.75769</cdr:y>
    </cdr:from>
    <cdr:to>
      <cdr:x>0.9752</cdr:x>
      <cdr:y>0.90769</cdr:y>
    </cdr:to>
    <cdr:sp macro="" textlink="">
      <cdr:nvSpPr>
        <cdr:cNvPr id="8" name="1 CuadroTexto"/>
        <cdr:cNvSpPr txBox="1"/>
      </cdr:nvSpPr>
      <cdr:spPr>
        <a:xfrm xmlns:a="http://schemas.openxmlformats.org/drawingml/2006/main">
          <a:off x="5081116" y="3637384"/>
          <a:ext cx="2232256" cy="720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600" b="1" dirty="0" smtClean="0">
              <a:solidFill>
                <a:srgbClr val="FF0000"/>
              </a:solidFill>
            </a:rPr>
            <a:t>Población 65 y más:</a:t>
          </a:r>
        </a:p>
        <a:p xmlns:a="http://schemas.openxmlformats.org/drawingml/2006/main">
          <a:pPr algn="ctr"/>
          <a:r>
            <a:rPr lang="es-ES" sz="1600" b="1" dirty="0" smtClean="0">
              <a:solidFill>
                <a:srgbClr val="FF0000"/>
              </a:solidFill>
            </a:rPr>
            <a:t>+7,2 millones</a:t>
          </a:r>
          <a:endParaRPr lang="es-ES" sz="1600" b="1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6EEFAB-05BA-4EA0-9513-A75E3DEA444E}" type="datetimeFigureOut">
              <a:rPr lang="es-ES" smtClean="0"/>
              <a:t>07/06/2013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0285CCF-D13E-4F68-9E79-A327AC0F9CA3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dad-vid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1412776"/>
            <a:ext cx="7740352" cy="194421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</a:t>
            </a:r>
            <a:r>
              <a:rPr lang="es-ES" dirty="0"/>
              <a:t>factor de </a:t>
            </a:r>
            <a:r>
              <a:rPr lang="es-ES" dirty="0" smtClean="0"/>
              <a:t>sostenibilidad como instrumento de equidad intergeneracional y equilibrio financiero en el sistema de pensiones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7406640" cy="1752600"/>
          </a:xfrm>
        </p:spPr>
        <p:txBody>
          <a:bodyPr>
            <a:noAutofit/>
          </a:bodyPr>
          <a:lstStyle/>
          <a:p>
            <a:pPr algn="r"/>
            <a:endParaRPr lang="es-ES" sz="2800" dirty="0" smtClean="0"/>
          </a:p>
          <a:p>
            <a:pPr algn="r"/>
            <a:endParaRPr lang="es-ES" sz="2800" dirty="0"/>
          </a:p>
          <a:p>
            <a:pPr algn="r"/>
            <a:r>
              <a:rPr lang="es-ES" sz="2800" dirty="0" smtClean="0"/>
              <a:t>Robert </a:t>
            </a:r>
            <a:r>
              <a:rPr lang="es-ES" sz="2800" dirty="0" err="1" smtClean="0"/>
              <a:t>Meneu</a:t>
            </a:r>
            <a:r>
              <a:rPr lang="es-ES" sz="2800" dirty="0" smtClean="0"/>
              <a:t> Gaya </a:t>
            </a:r>
            <a:endParaRPr lang="es-ES" sz="1800" dirty="0" smtClean="0"/>
          </a:p>
          <a:p>
            <a:endParaRPr lang="es-ES" sz="1800" dirty="0" smtClean="0"/>
          </a:p>
          <a:p>
            <a:pPr algn="r"/>
            <a:r>
              <a:rPr lang="es-ES" sz="1800" dirty="0" smtClean="0">
                <a:solidFill>
                  <a:srgbClr val="002060"/>
                </a:solidFill>
              </a:rPr>
              <a:t>http://www.uv.es/pensiones</a:t>
            </a:r>
            <a:endParaRPr lang="es-E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Esperanza de vida vs. valor actual actuarial (INE 2012-2051)</a:t>
            </a:r>
            <a:endParaRPr lang="es-ES" dirty="0"/>
          </a:p>
        </p:txBody>
      </p:sp>
      <p:graphicFrame>
        <p:nvGraphicFramePr>
          <p:cNvPr id="6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700135"/>
              </p:ext>
            </p:extLst>
          </p:nvPr>
        </p:nvGraphicFramePr>
        <p:xfrm>
          <a:off x="1153549" y="1412776"/>
          <a:ext cx="7581910" cy="514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87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Primer factor (equidad intergeneracional)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Diseño 1: Edad de jubilación vinculada a la esperanza de vida</a:t>
            </a:r>
            <a:endParaRPr lang="es-E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82296" indent="0" algn="ctr">
                  <a:buNone/>
                </a:pPr>
                <a:endParaRPr lang="es-ES" sz="2800" i="1" dirty="0" smtClean="0">
                  <a:latin typeface="Cambria Math"/>
                </a:endParaRPr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𝐸𝑉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</m:sSub>
                              <m:d>
                                <m:d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Esperanza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vida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</m:e>
                            <m:e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edad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80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en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base</m:t>
                              </m:r>
                            </m:e>
                          </m:eqArr>
                        </m:lim>
                      </m:limLow>
                      <m:r>
                        <a:rPr lang="es-ES" sz="2800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𝐸𝑉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</m:sSub>
                              <m:d>
                                <m:d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Esperanza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vida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edad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80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en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revisi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ó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n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s-ES" sz="2800" dirty="0" smtClean="0"/>
              </a:p>
              <a:p>
                <a:pPr marL="82296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𝒆</m:t>
                        </m:r>
                      </m:e>
                      <m:sub>
                        <m:r>
                          <a:rPr lang="es-E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𝟔𝟓</m:t>
                        </m:r>
                      </m:sub>
                    </m:sSub>
                    <m:d>
                      <m:dPr>
                        <m:ctrlP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E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𝟐𝟎𝟏𝟐</m:t>
                        </m:r>
                      </m:e>
                    </m:d>
                  </m:oMath>
                </a14:m>
                <a:r>
                  <a:rPr lang="es-ES" sz="2800" b="1" dirty="0" smtClean="0">
                    <a:solidFill>
                      <a:srgbClr val="FF0000"/>
                    </a:solidFill>
                  </a:rPr>
                  <a:t>=20,4 años</a:t>
                </a:r>
              </a:p>
              <a:p>
                <a:pPr marL="82296" indent="0" algn="ctr">
                  <a:buNone/>
                </a:pPr>
                <a:endParaRPr lang="es-ES" sz="2800" b="1" dirty="0" smtClean="0">
                  <a:solidFill>
                    <a:srgbClr val="FF0000"/>
                  </a:solidFill>
                </a:endParaRPr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𝑉𝐴𝐴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</m:sSub>
                              <m:d>
                                <m:d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Valor</m:t>
                              </m:r>
                              <m:r>
                                <a:rPr lang="es-ES" sz="28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actual</m:t>
                              </m:r>
                              <m:r>
                                <a:rPr lang="es-ES" sz="28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actuarial</m:t>
                              </m:r>
                              <m:r>
                                <a:rPr lang="es-ES" sz="28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a</m:t>
                              </m:r>
                            </m:e>
                            <m:e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edad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80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en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base</m:t>
                              </m:r>
                            </m:e>
                          </m:eqArr>
                        </m:lim>
                      </m:limLow>
                      <m:r>
                        <a:rPr lang="es-ES" sz="2800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𝑉𝐴𝐴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</m:sSub>
                              <m:d>
                                <m:d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80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Valor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actual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actuarial</m:t>
                              </m:r>
                              <m:r>
                                <a:rPr lang="es-ES" sz="2800" i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edad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80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en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el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revisi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ó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n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s-ES" sz="2800" dirty="0"/>
              </a:p>
              <a:p>
                <a:pPr marL="82296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𝑽𝑨𝑨</m:t>
                        </m:r>
                      </m:e>
                      <m:sub>
                        <m: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𝟔𝟓</m:t>
                        </m:r>
                      </m:sub>
                    </m:sSub>
                    <m:d>
                      <m:dPr>
                        <m:ctrlP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E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𝟐𝟎𝟏𝟐</m:t>
                        </m:r>
                      </m:e>
                    </m:d>
                  </m:oMath>
                </a14:m>
                <a:r>
                  <a:rPr lang="es-ES" sz="2800" b="1" dirty="0">
                    <a:solidFill>
                      <a:srgbClr val="FF0000"/>
                    </a:solidFill>
                  </a:rPr>
                  <a:t>=</a:t>
                </a:r>
                <a:r>
                  <a:rPr lang="es-ES" sz="2800" b="1" dirty="0" smtClean="0">
                    <a:solidFill>
                      <a:srgbClr val="FF0000"/>
                    </a:solidFill>
                  </a:rPr>
                  <a:t>15,8 </a:t>
                </a:r>
                <a:r>
                  <a:rPr lang="es-ES" sz="2800" b="1" dirty="0">
                    <a:solidFill>
                      <a:srgbClr val="FF0000"/>
                    </a:solidFill>
                  </a:rPr>
                  <a:t>años</a:t>
                </a:r>
                <a:endParaRPr lang="es-ES" sz="2800" b="1" dirty="0"/>
              </a:p>
              <a:p>
                <a:pPr marL="82296" indent="0" algn="ctr">
                  <a:buNone/>
                </a:pPr>
                <a:endParaRPr lang="es-ES" sz="2800" b="1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143862"/>
              </p:ext>
            </p:extLst>
          </p:nvPr>
        </p:nvGraphicFramePr>
        <p:xfrm>
          <a:off x="1187624" y="1700808"/>
          <a:ext cx="7827818" cy="467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46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48872" cy="1368152"/>
          </a:xfrm>
        </p:spPr>
        <p:txBody>
          <a:bodyPr>
            <a:noAutofit/>
          </a:bodyPr>
          <a:lstStyle/>
          <a:p>
            <a:r>
              <a:rPr lang="es-ES" sz="3200" u="sng" dirty="0"/>
              <a:t>Primer factor (equidad intergeneracional)</a:t>
            </a:r>
            <a:r>
              <a:rPr lang="es-ES" sz="3200" dirty="0"/>
              <a:t> </a:t>
            </a:r>
            <a:r>
              <a:rPr lang="es-ES" sz="3200" dirty="0" smtClean="0"/>
              <a:t>Diseño 2: Años cotizados vinculados </a:t>
            </a:r>
            <a:r>
              <a:rPr lang="es-ES" sz="3200" dirty="0"/>
              <a:t>a la esperanza de vida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2296" indent="0">
                  <a:buNone/>
                </a:pPr>
                <a:endParaRPr lang="es-ES" sz="2000" i="1" dirty="0" smtClean="0">
                  <a:latin typeface="Cambria Math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000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0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i="1">
                                      <a:latin typeface="Cambria Math"/>
                                    </a:rPr>
                                    <m:t>𝑦</m:t>
                                  </m:r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000" b="0" i="1" smtClean="0">
                                          <a:latin typeface="Cambria Math"/>
                                        </a:rPr>
                                        <m:t>𝐸𝑉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entre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os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carrera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completa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y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esperanza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vida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revisi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ó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n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lim>
                      </m:limLow>
                      <m:r>
                        <a:rPr lang="es-ES" sz="2000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0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i="1">
                                      <a:latin typeface="Cambria Math"/>
                                    </a:rPr>
                                    <m:t>𝑦</m:t>
                                  </m:r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000" b="0" i="1" smtClean="0">
                                          <a:latin typeface="Cambria Math"/>
                                        </a:rPr>
                                        <m:t>𝐸𝑉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entre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os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carrera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completa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y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esperanza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vida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base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s-ES" sz="200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  <m:d>
                            <m:d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𝟐𝟎𝟏𝟐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𝑬𝑽</m:t>
                              </m:r>
                            </m:e>
                            <m:sub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𝟔𝟓</m:t>
                              </m:r>
                            </m:sub>
                          </m:sSub>
                          <m:d>
                            <m:d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𝟐𝟎𝟏𝟐</m:t>
                              </m:r>
                            </m:e>
                          </m:d>
                        </m:den>
                      </m:f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𝟕𝟏</m:t>
                      </m:r>
                    </m:oMath>
                  </m:oMathPara>
                </a14:m>
                <a:endParaRPr lang="es-ES" sz="2000" b="1" dirty="0" smtClean="0">
                  <a:solidFill>
                    <a:srgbClr val="FF0000"/>
                  </a:solidFill>
                </a:endParaRPr>
              </a:p>
              <a:p>
                <a:pPr marL="82296" indent="0">
                  <a:buNone/>
                </a:pPr>
                <a:endParaRPr lang="es-ES" sz="2000" b="1" dirty="0" smtClean="0">
                  <a:solidFill>
                    <a:srgbClr val="FF0000"/>
                  </a:solidFill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0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i="1">
                                      <a:latin typeface="Cambria Math"/>
                                    </a:rPr>
                                    <m:t>𝑦</m:t>
                                  </m:r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000" b="0" i="1" smtClean="0">
                                          <a:latin typeface="Cambria Math"/>
                                        </a:rPr>
                                        <m:t>𝑉𝐴𝐴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entre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os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carrera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completa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y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valor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actual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b="0" i="0" smtClean="0">
                                  <a:latin typeface="Cambria Math"/>
                                </a:rPr>
                                <m:t>actuarial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revisi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ó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n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lim>
                      </m:limLow>
                      <m:r>
                        <a:rPr lang="es-ES" sz="2000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0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i="1">
                                      <a:latin typeface="Cambria Math"/>
                                    </a:rPr>
                                    <m:t>𝑦</m:t>
                                  </m:r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000" b="0" i="1" smtClean="0">
                                          <a:latin typeface="Cambria Math"/>
                                        </a:rPr>
                                        <m:t>𝑉𝐴𝐴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0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0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entre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os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carrera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completa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y</m:t>
                              </m:r>
                              <m:r>
                                <a:rPr lang="es-ES" sz="20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valor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actual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actuarial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ñ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o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000" i="0">
                                  <a:latin typeface="Cambria Math"/>
                                </a:rPr>
                                <m:t>base</m:t>
                              </m:r>
                              <m:r>
                                <a:rPr lang="es-ES" sz="2000" i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s-ES" sz="2000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  <m:d>
                            <m:d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𝟐𝟎</m:t>
                              </m:r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𝟏𝟐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𝑽𝑨𝑨</m:t>
                              </m:r>
                            </m:e>
                            <m:sub>
                              <m: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d>
                            <m:dPr>
                              <m:ctrlP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𝟐𝟎</m:t>
                              </m:r>
                              <m:r>
                                <a:rPr lang="es-E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E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  <m:r>
                        <a:rPr lang="es-E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s-E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es-E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s-E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𝟐𝟐</m:t>
                      </m:r>
                    </m:oMath>
                  </m:oMathPara>
                </a14:m>
                <a:endParaRPr lang="es-E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884651"/>
              </p:ext>
            </p:extLst>
          </p:nvPr>
        </p:nvGraphicFramePr>
        <p:xfrm>
          <a:off x="1187624" y="1700808"/>
          <a:ext cx="7454671" cy="462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761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Autofit/>
          </a:bodyPr>
          <a:lstStyle/>
          <a:p>
            <a:r>
              <a:rPr lang="es-ES" sz="3200" u="sng" dirty="0"/>
              <a:t>Primer factor (equidad intergeneracional) </a:t>
            </a:r>
            <a:r>
              <a:rPr lang="es-ES" sz="3200" dirty="0"/>
              <a:t>Diseño </a:t>
            </a:r>
            <a:r>
              <a:rPr lang="es-ES" sz="3200" dirty="0" smtClean="0"/>
              <a:t>3: Cuantía de la primera pensión vinculada </a:t>
            </a:r>
            <a:r>
              <a:rPr lang="es-ES" sz="3200" dirty="0"/>
              <a:t>a la esperanza de </a:t>
            </a:r>
            <a:r>
              <a:rPr lang="es-ES" sz="3200" dirty="0" smtClean="0"/>
              <a:t>vida</a:t>
            </a:r>
            <a:endParaRPr lang="es-E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2296" indent="0">
                  <a:buNone/>
                </a:pPr>
                <a:endParaRPr lang="es-ES" sz="2400" i="1" dirty="0" smtClean="0">
                  <a:latin typeface="Cambria Math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400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s-ES" sz="2400" b="0" i="1" smtClean="0">
                                  <a:latin typeface="Cambria Math"/>
                                </a:rPr>
                                <m:t>𝐶𝐸𝐼</m:t>
                              </m:r>
                              <m:d>
                                <m:d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400" b="0" i="0" smtClean="0">
                                  <a:latin typeface="Cambria Math"/>
                                </a:rPr>
                                <m:t>Coeficiente</m:t>
                              </m:r>
                              <m:r>
                                <a:rPr lang="es-ES" sz="24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b="0" i="0" smtClean="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4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b="0" i="0" smtClean="0">
                                  <a:latin typeface="Cambria Math"/>
                                </a:rPr>
                                <m:t>equidad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400" b="0" i="0" smtClean="0">
                                  <a:latin typeface="Cambria Math"/>
                                </a:rPr>
                                <m:t>intergeneracional</m:t>
                              </m:r>
                            </m:e>
                          </m:eqArr>
                        </m:lim>
                      </m:limLow>
                      <m:r>
                        <a:rPr lang="es-ES" sz="2400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4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smtClean="0">
                                          <a:latin typeface="Cambria Math"/>
                                        </a:rPr>
                                        <m:t>𝐸𝑉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4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smtClean="0">
                                          <a:latin typeface="Cambria Math"/>
                                        </a:rPr>
                                        <m:t>𝐸𝑉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Cociente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esperanzas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de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vida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edad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ES" sz="2400" i="0">
                                      <a:latin typeface="Cambria Math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es-ES" sz="2400" i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lim>
                      </m:limLow>
                    </m:oMath>
                  </m:oMathPara>
                </a14:m>
                <a:endParaRPr lang="es-ES" sz="2400" dirty="0" smtClean="0"/>
              </a:p>
              <a:p>
                <a:pPr marL="82296" indent="0">
                  <a:buNone/>
                </a:pPr>
                <a:endParaRPr lang="es-ES" sz="2400" dirty="0" smtClean="0"/>
              </a:p>
              <a:p>
                <a:pPr marL="82296" indent="0">
                  <a:buNone/>
                </a:pPr>
                <a:endParaRPr lang="es-ES" sz="240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sz="24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s-ES" sz="2400" b="0" i="1" smtClean="0">
                                  <a:latin typeface="Cambria Math"/>
                                </a:rPr>
                                <m:t>𝐶𝐸𝐼</m:t>
                              </m:r>
                              <m:d>
                                <m:d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s-ES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/>
                                </a:rPr>
                                <m:t>Coeficiente</m:t>
                              </m:r>
                              <m:r>
                                <a:rPr lang="es-ES" sz="24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/>
                                </a:rPr>
                                <m:t>de</m:t>
                              </m:r>
                              <m:r>
                                <a:rPr lang="es-ES" sz="24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/>
                                </a:rPr>
                                <m:t>equidad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/>
                                </a:rPr>
                                <m:t>intergeneracional</m:t>
                              </m:r>
                            </m:e>
                          </m:eqArr>
                        </m:lim>
                      </m:limLow>
                      <m:r>
                        <a:rPr lang="es-ES" sz="2400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sz="24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400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smtClean="0">
                                          <a:latin typeface="Cambria Math"/>
                                        </a:rPr>
                                        <m:t>𝑉𝐴𝐴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smtClean="0">
                                          <a:latin typeface="Cambria Math"/>
                                        </a:rPr>
                                        <m:t>𝑉𝐴𝐴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E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s-ES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4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Cociente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valores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actuales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actuariales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la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400" i="0">
                                  <a:latin typeface="Cambria Math"/>
                                </a:rPr>
                                <m:t>edad</m:t>
                              </m:r>
                              <m:r>
                                <a:rPr lang="es-ES" sz="2400" i="0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ES" sz="2400" i="0">
                                      <a:latin typeface="Cambria Math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es-ES" sz="2400" i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lim>
                      </m:limLow>
                    </m:oMath>
                  </m:oMathPara>
                </a14:m>
                <a:endParaRPr lang="es-ES" sz="2400" dirty="0" smtClean="0"/>
              </a:p>
              <a:p>
                <a:pPr marL="82296" indent="0">
                  <a:buNone/>
                </a:pPr>
                <a:endParaRPr lang="es-ES" sz="24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045643"/>
              </p:ext>
            </p:extLst>
          </p:nvPr>
        </p:nvGraphicFramePr>
        <p:xfrm>
          <a:off x="1115616" y="1628800"/>
          <a:ext cx="7827819" cy="505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922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74242"/>
          </a:xfrm>
        </p:spPr>
        <p:txBody>
          <a:bodyPr>
            <a:normAutofit/>
          </a:bodyPr>
          <a:lstStyle/>
          <a:p>
            <a:r>
              <a:rPr lang="es-ES" sz="3200" u="sng" dirty="0"/>
              <a:t>Segundo factor (equilibrio financiero)</a:t>
            </a:r>
            <a:br>
              <a:rPr lang="es-ES" sz="3200" u="sng" dirty="0"/>
            </a:br>
            <a:r>
              <a:rPr lang="es-ES" sz="3200" dirty="0"/>
              <a:t>Diseño </a:t>
            </a:r>
            <a:r>
              <a:rPr lang="es-ES" sz="3200" dirty="0" smtClean="0"/>
              <a:t>1: </a:t>
            </a:r>
            <a:r>
              <a:rPr lang="es-ES" sz="3200" dirty="0"/>
              <a:t>revalorización de las </a:t>
            </a:r>
            <a:r>
              <a:rPr lang="es-ES" sz="3200" dirty="0" smtClean="0"/>
              <a:t>pensiones vinculada </a:t>
            </a:r>
            <a:r>
              <a:rPr lang="es-ES" sz="3200" dirty="0"/>
              <a:t>al ratio </a:t>
            </a:r>
            <a:r>
              <a:rPr lang="es-ES" sz="3200" dirty="0" smtClean="0"/>
              <a:t>ingresos-gastos medio de varios años </a:t>
            </a:r>
            <a:endParaRPr lang="es-E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2636912"/>
                <a:ext cx="7498080" cy="3611488"/>
              </a:xfrm>
            </p:spPr>
            <p:txBody>
              <a:bodyPr/>
              <a:lstStyle/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ES" sz="2800" i="1">
                              <a:latin typeface="Cambria Math"/>
                            </a:rPr>
                            <m:t>𝑡</m:t>
                          </m:r>
                          <m:r>
                            <a:rPr lang="es-ES" sz="2800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s-E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s-E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s-ES" sz="28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800" b="0" i="1" smtClean="0">
                                  <a:latin typeface="Cambria Math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r>
                            <a:rPr lang="es-ES" sz="2800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s-E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s-ES" sz="28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800" b="0" i="1" smtClean="0">
                                  <a:latin typeface="Cambria Math"/>
                                </a:rPr>
                                <m:t>𝑃</m:t>
                              </m:r>
                            </m:sub>
                          </m:sSub>
                          <m:r>
                            <a:rPr lang="es-ES" sz="28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s-ES" sz="2800" i="1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s-ES" sz="2800" i="1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800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s-ES" sz="2800" i="1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s-ES" sz="2800" i="1">
                          <a:latin typeface="Cambria Math"/>
                        </a:rPr>
                        <m:t>  ·</m:t>
                      </m:r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E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E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s-ES" sz="280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s-ES" sz="2800" b="0" i="1" smtClean="0">
                                                      <a:latin typeface="Cambria Math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/>
                                                <m:sup>
                                                  <m:r>
                                                    <a:rPr lang="es-ES" sz="2800" b="0" i="1" smtClean="0">
                                                      <a:latin typeface="Cambria Math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  <m:sub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E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s-ES" sz="2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s-ES" sz="2800" b="0" i="1" smtClean="0">
                                                      <a:latin typeface="Cambria Math"/>
                                                    </a:rPr>
                                                    <m:t>𝐺</m:t>
                                                  </m:r>
                                                </m:e>
                                                <m:sub/>
                                                <m:sup>
                                                  <m:r>
                                                    <a:rPr lang="es-ES" sz="2800" i="1">
                                                      <a:latin typeface="Cambria Math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  <m:sub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ES" sz="2800" i="1">
                                      <a:latin typeface="Cambria Math"/>
                                    </a:rPr>
                                    <m:t>𝛼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Ajuste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vinculado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ingresos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gastos</m:t>
                              </m:r>
                            </m:e>
                          </m:eqArr>
                        </m:lim>
                      </m:limLow>
                      <m:r>
                        <a:rPr lang="es-ES" sz="2800" i="1">
                          <a:latin typeface="Cambria Math"/>
                        </a:rPr>
                        <m:t> −   1</m:t>
                      </m:r>
                    </m:oMath>
                  </m:oMathPara>
                </a14:m>
                <a:endParaRPr lang="es-ES" sz="2800" dirty="0"/>
              </a:p>
              <a:p>
                <a:pPr marL="82296" indent="0" algn="ctr">
                  <a:buNone/>
                </a:pPr>
                <a:endParaRPr lang="es-ES" sz="2800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2636912"/>
                <a:ext cx="7498080" cy="361148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6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/>
          </a:bodyPr>
          <a:lstStyle/>
          <a:p>
            <a:r>
              <a:rPr lang="es-ES" sz="2800" u="sng" dirty="0" smtClean="0"/>
              <a:t>Segundo factor (equilibrio financiero)</a:t>
            </a:r>
            <a:br>
              <a:rPr lang="es-ES" sz="2800" u="sng" dirty="0" smtClean="0"/>
            </a:br>
            <a:r>
              <a:rPr lang="es-ES" sz="2800" dirty="0" smtClean="0"/>
              <a:t>Diseño 2: revalorización de las pensiones y tipo de cotización vinculados al ratio ingresos-gastos</a:t>
            </a:r>
            <a:endParaRPr lang="es-E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2348880"/>
                <a:ext cx="7746064" cy="3899520"/>
              </a:xfrm>
            </p:spPr>
            <p:txBody>
              <a:bodyPr>
                <a:normAutofit fontScale="77500" lnSpcReduction="20000"/>
              </a:bodyPr>
              <a:lstStyle/>
              <a:p>
                <a:pPr marL="82296" indent="0" algn="ctr">
                  <a:buNone/>
                </a:pPr>
                <a:endParaRPr lang="es-ES" sz="2400" i="1" dirty="0" smtClean="0">
                  <a:latin typeface="Cambria Math"/>
                </a:endParaRPr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s-E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ES" sz="28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s-E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s-E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s-ES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sz="2800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s-ES" sz="2800" i="1">
                                  <a:latin typeface="Cambria Math"/>
                                </a:rPr>
                                <m:t>𝐼𝑃𝐶</m:t>
                              </m:r>
                            </m:e>
                            <m:sub>
                              <m:r>
                                <a:rPr lang="es-ES" sz="2800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s-ES" sz="2800" b="0" i="1" smtClean="0"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s-ES" sz="2800" i="1">
                          <a:latin typeface="Cambria Math"/>
                        </a:rPr>
                        <m:t>  ·</m:t>
                      </m:r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E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ES" sz="280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𝐼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ES" sz="280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𝐺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ES" sz="2800" i="1">
                                      <a:latin typeface="Cambria Math"/>
                                    </a:rPr>
                                    <m:t>𝛼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 i="0">
                                  <a:latin typeface="Cambria Math"/>
                                </a:rPr>
                                <m:t>Ajuste</m:t>
                              </m:r>
                              <m:r>
                                <a:rPr lang="es-ES" sz="28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i="0">
                                  <a:latin typeface="Cambria Math"/>
                                </a:rPr>
                                <m:t>vinculado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 i="0">
                                  <a:latin typeface="Cambria Math"/>
                                </a:rPr>
                                <m:t>al</m:t>
                              </m:r>
                              <m:r>
                                <a:rPr lang="es-ES" sz="28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i="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800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ingresos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 b="0" i="0" smtClean="0">
                                  <a:latin typeface="Cambria Math"/>
                                </a:rPr>
                                <m:t>gastos</m:t>
                              </m:r>
                            </m:e>
                          </m:eqArr>
                        </m:lim>
                      </m:limLow>
                      <m:r>
                        <a:rPr lang="es-ES" sz="2800" i="1">
                          <a:latin typeface="Cambria Math"/>
                        </a:rPr>
                        <m:t> −   1</m:t>
                      </m:r>
                    </m:oMath>
                  </m:oMathPara>
                </a14:m>
                <a:endParaRPr lang="es-ES" sz="2800" dirty="0" smtClean="0"/>
              </a:p>
              <a:p>
                <a:pPr marL="82296" indent="0" algn="ctr">
                  <a:buNone/>
                </a:pPr>
                <a:endParaRPr lang="es-ES" sz="240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s-ES" sz="28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s-ES" sz="28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s-ES" sz="2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s-ES" sz="28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s-ES" sz="2800" i="1">
                          <a:latin typeface="Cambria Math"/>
                        </a:rPr>
                        <m:t> ·</m:t>
                      </m:r>
                      <m:limLow>
                        <m:limLowPr>
                          <m:ctrlPr>
                            <a:rPr lang="es-ES" sz="2800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s-E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E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E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E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𝐺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E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ES" sz="2800" b="0" i="1" smtClean="0">
                                                  <a:latin typeface="Cambria Math"/>
                                                </a:rPr>
                                                <m:t>𝐼</m:t>
                                              </m:r>
                                            </m:e>
                                            <m:sub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ES" sz="2800" i="1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ES" sz="2800" i="1" smtClean="0">
                                      <a:latin typeface="Cambria Math"/>
                                      <a:ea typeface="Cambria Math"/>
                                    </a:rPr>
                                    <m:t>𝛽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Ajuste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vinculado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al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ratio</m:t>
                              </m:r>
                              <m:r>
                                <a:rPr lang="es-ES" sz="280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ingresos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s-ES" sz="2800">
                                  <a:latin typeface="Cambria Math"/>
                                </a:rPr>
                                <m:t>gastos</m:t>
                              </m:r>
                            </m:e>
                          </m:eqArr>
                        </m:lim>
                      </m:limLow>
                      <m:r>
                        <a:rPr lang="es-ES" sz="2800" i="1">
                          <a:latin typeface="Cambria Math"/>
                        </a:rPr>
                        <m:t> −   1</m:t>
                      </m:r>
                    </m:oMath>
                  </m:oMathPara>
                </a14:m>
                <a:endParaRPr lang="es-ES" sz="2800" dirty="0"/>
              </a:p>
              <a:p>
                <a:pPr marL="82296" indent="0">
                  <a:buNone/>
                </a:pPr>
                <a:endParaRPr lang="es-ES" sz="28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2348880"/>
                <a:ext cx="7746064" cy="389952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05739"/>
              </p:ext>
            </p:extLst>
          </p:nvPr>
        </p:nvGraphicFramePr>
        <p:xfrm>
          <a:off x="1187624" y="1700808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818613"/>
              </p:ext>
            </p:extLst>
          </p:nvPr>
        </p:nvGraphicFramePr>
        <p:xfrm>
          <a:off x="1187624" y="1700808"/>
          <a:ext cx="7632848" cy="458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801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5. Conclusiones: implicaciones sobre la necesidad de ahorro de los individuos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s-ES" dirty="0" smtClean="0"/>
          </a:p>
          <a:p>
            <a:pPr marL="82296" indent="0">
              <a:buNone/>
            </a:pPr>
            <a:r>
              <a:rPr lang="es-ES" dirty="0" smtClean="0"/>
              <a:t>Tasa de reemplazo bruta en España </a:t>
            </a:r>
          </a:p>
          <a:p>
            <a:pPr marL="82296" indent="0">
              <a:buNone/>
            </a:pPr>
            <a:r>
              <a:rPr lang="es-ES" dirty="0" smtClean="0"/>
              <a:t>(media OCDE=57,3%):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42663"/>
              </p:ext>
            </p:extLst>
          </p:nvPr>
        </p:nvGraphicFramePr>
        <p:xfrm>
          <a:off x="1763688" y="3429000"/>
          <a:ext cx="5832648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6324"/>
                <a:gridCol w="1458162"/>
                <a:gridCol w="1458162"/>
              </a:tblGrid>
              <a:tr h="4860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Antes de la Ley 27/2011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effectLst/>
                        </a:rPr>
                        <a:t>81,20%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60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Tras la Ley 27/2011 sin factor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effectLst/>
                        </a:rPr>
                        <a:t>73,90%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60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Tras la Ley 27/2011 con factor </a:t>
                      </a:r>
                      <a:r>
                        <a:rPr lang="es-ES" sz="2000" u="none" strike="noStrike" dirty="0" smtClean="0">
                          <a:effectLst/>
                        </a:rPr>
                        <a:t>de sostenibilidad 1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effectLst/>
                        </a:rPr>
                        <a:t>Año 2030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effectLst/>
                        </a:rPr>
                        <a:t>65,56%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605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effectLst/>
                        </a:rPr>
                        <a:t>Año 2050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effectLst/>
                        </a:rPr>
                        <a:t>59,07%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0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5. </a:t>
            </a:r>
            <a:r>
              <a:rPr lang="es-ES" sz="3600" dirty="0" smtClean="0"/>
              <a:t>Conclusiones: implicaciones </a:t>
            </a:r>
            <a:r>
              <a:rPr lang="es-ES" sz="3600" dirty="0"/>
              <a:t>sobre la necesidad de ahorro de los individuos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s-ES" sz="2400" dirty="0" smtClean="0"/>
              <a:t>Simulación con la aplicación desarrollada para la Fundación </a:t>
            </a:r>
            <a:r>
              <a:rPr lang="es-ES" sz="2400" dirty="0" err="1" smtClean="0"/>
              <a:t>Edad&amp;Vida</a:t>
            </a:r>
            <a:r>
              <a:rPr lang="es-ES" sz="2400" dirty="0" smtClean="0"/>
              <a:t> (</a:t>
            </a:r>
            <a:r>
              <a:rPr lang="es-ES" sz="2400" dirty="0" smtClean="0">
                <a:hlinkClick r:id="rId2"/>
              </a:rPr>
              <a:t>http://www.edad-vida.org</a:t>
            </a:r>
            <a:r>
              <a:rPr lang="es-ES" sz="2400" dirty="0" smtClean="0"/>
              <a:t>):</a:t>
            </a:r>
          </a:p>
          <a:p>
            <a:endParaRPr lang="es-E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521" y="2276872"/>
            <a:ext cx="7804806" cy="418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251" y="2276871"/>
            <a:ext cx="7812076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0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</a:t>
            </a:r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En la última década, algunos de los países de la UE con sistemas de pensiones similares al español han incorporado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automáticos de ajuste </a:t>
            </a:r>
            <a:r>
              <a:rPr lang="es-ES" dirty="0" smtClean="0"/>
              <a:t>para adaptar el sistema a los cambios demográficos y/o económicos.</a:t>
            </a:r>
          </a:p>
          <a:p>
            <a:r>
              <a:rPr lang="es-ES" dirty="0" smtClean="0"/>
              <a:t>La </a:t>
            </a:r>
            <a:r>
              <a:rPr lang="es-ES" dirty="0" smtClean="0"/>
              <a:t>Ley </a:t>
            </a:r>
            <a:r>
              <a:rPr lang="es-ES" dirty="0" smtClean="0"/>
              <a:t>27/2011, en el </a:t>
            </a:r>
            <a:r>
              <a:rPr lang="es-ES" dirty="0" smtClean="0"/>
              <a:t>artículo </a:t>
            </a:r>
            <a:r>
              <a:rPr lang="es-ES" dirty="0" smtClean="0"/>
              <a:t>8, introduce </a:t>
            </a:r>
            <a:r>
              <a:rPr lang="es-ES" dirty="0" smtClean="0"/>
              <a:t>un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de sostenibilidad</a:t>
            </a:r>
            <a:r>
              <a:rPr lang="es-ES" dirty="0" smtClean="0"/>
              <a:t> </a:t>
            </a:r>
            <a:r>
              <a:rPr lang="es-ES" dirty="0" smtClean="0"/>
              <a:t>a partir de 2027 para </a:t>
            </a:r>
            <a:r>
              <a:rPr lang="es-ES" dirty="0" smtClean="0"/>
              <a:t>adaptar los parámetros fundamentales del sistema al aumento de la esperanza de vida</a:t>
            </a:r>
            <a:r>
              <a:rPr lang="es-ES" dirty="0"/>
              <a:t> </a:t>
            </a:r>
            <a:r>
              <a:rPr lang="es-ES" dirty="0" smtClean="0"/>
              <a:t>con el objetivo de mantener la proporcionalidad entre contribuciones y prestaciones.</a:t>
            </a:r>
          </a:p>
          <a:p>
            <a:r>
              <a:rPr lang="es-ES" dirty="0" smtClean="0"/>
              <a:t>La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de Estabilidad</a:t>
            </a:r>
            <a:r>
              <a:rPr lang="es-ES" b="1" dirty="0" smtClean="0"/>
              <a:t> </a:t>
            </a:r>
            <a:r>
              <a:rPr lang="es-ES" dirty="0" smtClean="0"/>
              <a:t>presupuestaria y sostenibilidad financiera deja la puerta abierta al adelanto de su entrada en vigor si se proyecta un déficit a largo plazo en el sistema.</a:t>
            </a:r>
          </a:p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r>
              <a:rPr lang="es-ES" dirty="0" smtClean="0"/>
              <a:t>: alternativas de diseño de este factor de sostenibilidad en base a las experiencias en la UE y sus consecuencias sobre la equidad intergeneracional y el equilibrio financiero.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324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</a:t>
            </a:r>
            <a:r>
              <a:rPr lang="es-ES" dirty="0" smtClean="0"/>
              <a:t>. El factor de sostenibilidad: 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Afrontar el </a:t>
            </a:r>
            <a:r>
              <a:rPr lang="es-ES" dirty="0" smtClean="0">
                <a:hlinkClick r:id="rId2" action="ppaction://hlinksldjump"/>
              </a:rPr>
              <a:t>desafío demográfico</a:t>
            </a:r>
            <a:r>
              <a:rPr lang="es-ES" dirty="0" smtClean="0"/>
              <a:t>, repartiendo </a:t>
            </a:r>
            <a:r>
              <a:rPr lang="es-ES" dirty="0"/>
              <a:t>el ajuste entre generaciones </a:t>
            </a:r>
            <a:r>
              <a:rPr lang="es-ES" dirty="0" smtClean="0"/>
              <a:t>y equilibrando </a:t>
            </a:r>
            <a:r>
              <a:rPr lang="es-ES" dirty="0"/>
              <a:t>la relación individual entre cotizaciones y </a:t>
            </a:r>
            <a:r>
              <a:rPr lang="es-ES" dirty="0" smtClean="0"/>
              <a:t>pensiones: equidad intergeneracional</a:t>
            </a:r>
            <a:endParaRPr lang="es-ES" dirty="0"/>
          </a:p>
          <a:p>
            <a:r>
              <a:rPr lang="es-ES" dirty="0" smtClean="0"/>
              <a:t>Estabilizar el sistema ante las fluctuaciones del ciclo económico, garantizando </a:t>
            </a:r>
            <a:r>
              <a:rPr lang="es-ES" dirty="0"/>
              <a:t>la </a:t>
            </a:r>
            <a:r>
              <a:rPr lang="es-ES" dirty="0">
                <a:hlinkClick r:id="rId3" action="ppaction://hlinksldjump"/>
              </a:rPr>
              <a:t>sostenibilidad financiera </a:t>
            </a:r>
            <a:r>
              <a:rPr lang="es-ES" dirty="0"/>
              <a:t>del sistema de pensiones y de las finanzas públicas en </a:t>
            </a:r>
            <a:r>
              <a:rPr lang="es-ES" dirty="0" smtClean="0"/>
              <a:t>general: equilibrio financiero</a:t>
            </a: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8028384" y="63093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6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Desafío demográfico: envejecimiento colectivo</a:t>
            </a:r>
            <a:endParaRPr lang="es-ES" sz="32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73271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Flecha izquierda">
            <a:hlinkClick r:id="rId3" action="ppaction://hlinksldjump"/>
          </p:cNvPr>
          <p:cNvSpPr/>
          <p:nvPr/>
        </p:nvSpPr>
        <p:spPr>
          <a:xfrm>
            <a:off x="7956376" y="6309320"/>
            <a:ext cx="792088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6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Desafío demográfico: efecto sobre el gasto en pensiones sobre el PIB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96610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Flecha izquierda">
            <a:hlinkClick r:id="rId3" action="ppaction://hlinksldjump"/>
          </p:cNvPr>
          <p:cNvSpPr/>
          <p:nvPr/>
        </p:nvSpPr>
        <p:spPr>
          <a:xfrm>
            <a:off x="7956376" y="6309320"/>
            <a:ext cx="792088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48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Autofit/>
          </a:bodyPr>
          <a:lstStyle/>
          <a:p>
            <a:r>
              <a:rPr lang="es-ES" sz="3900" dirty="0" smtClean="0"/>
              <a:t>2. El factor de sostenibilidad: definición</a:t>
            </a:r>
            <a:endParaRPr lang="es-ES" sz="39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s-E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comunes</a:t>
            </a:r>
          </a:p>
          <a:p>
            <a:r>
              <a:rPr lang="es-ES" dirty="0" smtClean="0"/>
              <a:t>Mecanismo automático: reduce la discrecionalidad y el riesgo político</a:t>
            </a:r>
          </a:p>
          <a:p>
            <a:r>
              <a:rPr lang="es-ES" dirty="0" smtClean="0"/>
              <a:t>Mecanismo de equilibrio: ajusta los parámetros fundamentales del sistema para corregir los efectos de la evolución de alguna variable exógena al sistema de pensiones</a:t>
            </a:r>
          </a:p>
          <a:p>
            <a:pPr marL="82296" indent="0">
              <a:buNone/>
            </a:pPr>
            <a:r>
              <a:rPr lang="es-E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específicas</a:t>
            </a:r>
          </a:p>
          <a:p>
            <a:r>
              <a:rPr lang="es-ES" dirty="0" smtClean="0"/>
              <a:t>Qué parámetros del sistema se ajustan</a:t>
            </a:r>
          </a:p>
          <a:p>
            <a:r>
              <a:rPr lang="es-ES" dirty="0" smtClean="0"/>
              <a:t>A qué variable se vincula</a:t>
            </a:r>
          </a:p>
          <a:p>
            <a:r>
              <a:rPr lang="es-ES" dirty="0" smtClean="0"/>
              <a:t>Cómo se concreta esta vinculación: fórmula, periodicidad de las revisiones, desfase, año de entrada en vigor, etc.</a:t>
            </a:r>
          </a:p>
          <a:p>
            <a:pPr marL="82296" indent="0">
              <a:buNone/>
            </a:pPr>
            <a:r>
              <a:rPr lang="es-ES" sz="3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Consecuencias del diseño</a:t>
            </a:r>
          </a:p>
          <a:p>
            <a:r>
              <a:rPr lang="es-ES" dirty="0"/>
              <a:t>Qué colectivo soporta el ajuste</a:t>
            </a:r>
          </a:p>
          <a:p>
            <a:r>
              <a:rPr lang="es-ES" dirty="0" smtClean="0"/>
              <a:t>Qué riesgos se cubren, al menos parcialmente</a:t>
            </a:r>
          </a:p>
          <a:p>
            <a:pPr marL="82296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92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2. El factor de sostenibilidad: diseños alternativos y consecuencias</a:t>
            </a:r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82296" indent="0" algn="ctr"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Según el parámetro que se ajusta el riesgo recae sobre un colectivo</a:t>
            </a:r>
          </a:p>
          <a:p>
            <a:r>
              <a:rPr lang="es-ES" sz="1800" u="sng" dirty="0" smtClean="0"/>
              <a:t>Nuevos pensionistas</a:t>
            </a:r>
          </a:p>
          <a:p>
            <a:pPr lvl="1"/>
            <a:r>
              <a:rPr lang="es-ES" sz="1600" dirty="0" smtClean="0"/>
              <a:t>Edad de jubilación</a:t>
            </a:r>
          </a:p>
          <a:p>
            <a:pPr lvl="1"/>
            <a:r>
              <a:rPr lang="es-ES" sz="1600" dirty="0" smtClean="0"/>
              <a:t>Años cotizados</a:t>
            </a:r>
          </a:p>
          <a:p>
            <a:pPr lvl="1"/>
            <a:r>
              <a:rPr lang="es-ES" sz="1600" dirty="0" smtClean="0"/>
              <a:t>Pensión inicial</a:t>
            </a:r>
          </a:p>
          <a:p>
            <a:r>
              <a:rPr lang="es-ES" sz="1800" u="sng" dirty="0" smtClean="0"/>
              <a:t>Pensionistas existentes</a:t>
            </a:r>
          </a:p>
          <a:p>
            <a:pPr lvl="1"/>
            <a:r>
              <a:rPr lang="es-ES" sz="1600" dirty="0" smtClean="0"/>
              <a:t>Revalorización de las pensiones</a:t>
            </a:r>
          </a:p>
          <a:p>
            <a:r>
              <a:rPr lang="es-ES" sz="1800" u="sng" dirty="0" smtClean="0"/>
              <a:t>Cotizantes</a:t>
            </a:r>
          </a:p>
          <a:p>
            <a:pPr lvl="1"/>
            <a:r>
              <a:rPr lang="es-ES" sz="1600" dirty="0" smtClean="0"/>
              <a:t>Tipo de cotización</a:t>
            </a:r>
          </a:p>
          <a:p>
            <a:r>
              <a:rPr lang="es-ES" sz="1800" u="sng" dirty="0" smtClean="0"/>
              <a:t>Contribuyentes actuales</a:t>
            </a:r>
          </a:p>
          <a:p>
            <a:pPr lvl="1"/>
            <a:r>
              <a:rPr lang="es-ES" sz="1600" dirty="0" smtClean="0"/>
              <a:t>Impuestos generales</a:t>
            </a:r>
          </a:p>
          <a:p>
            <a:r>
              <a:rPr lang="es-ES" sz="1800" u="sng" dirty="0" smtClean="0"/>
              <a:t>Futuros contribuyentes</a:t>
            </a:r>
          </a:p>
          <a:p>
            <a:pPr lvl="1"/>
            <a:r>
              <a:rPr lang="es-ES" sz="1600" dirty="0" smtClean="0"/>
              <a:t>Endeudamiento</a:t>
            </a:r>
            <a:endParaRPr lang="es-ES" sz="1600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82296" indent="0" algn="ctr"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Según la variable a la que se vincula se cubre al sistema de un riesgo</a:t>
            </a:r>
          </a:p>
          <a:p>
            <a:r>
              <a:rPr lang="es-ES" sz="1800" u="sng" dirty="0"/>
              <a:t>Riesgo de longevidad</a:t>
            </a:r>
          </a:p>
          <a:p>
            <a:pPr lvl="1"/>
            <a:r>
              <a:rPr lang="es-ES" sz="1600" dirty="0" smtClean="0"/>
              <a:t>Esperanza de vida</a:t>
            </a:r>
          </a:p>
          <a:p>
            <a:r>
              <a:rPr lang="es-ES" sz="1800" u="sng" dirty="0" smtClean="0"/>
              <a:t>Riesgos demográficos en general</a:t>
            </a:r>
          </a:p>
          <a:p>
            <a:pPr lvl="1"/>
            <a:r>
              <a:rPr lang="es-ES" sz="1600" dirty="0" smtClean="0"/>
              <a:t>Tasa de dependencia demográfica</a:t>
            </a:r>
          </a:p>
          <a:p>
            <a:r>
              <a:rPr lang="es-ES" sz="1800" u="sng" dirty="0" smtClean="0"/>
              <a:t>Riesgos de ciclo económico</a:t>
            </a:r>
          </a:p>
          <a:p>
            <a:pPr lvl="1"/>
            <a:r>
              <a:rPr lang="es-ES" sz="1600" dirty="0" smtClean="0"/>
              <a:t>Crecimiento del PIB</a:t>
            </a:r>
          </a:p>
          <a:p>
            <a:r>
              <a:rPr lang="es-ES" sz="1800" u="sng" dirty="0" smtClean="0"/>
              <a:t>Riesgos demográficos y económicos</a:t>
            </a:r>
          </a:p>
          <a:p>
            <a:pPr lvl="1"/>
            <a:r>
              <a:rPr lang="es-ES" sz="1600" dirty="0" smtClean="0"/>
              <a:t>Ratio cotizantes-pensionistas</a:t>
            </a:r>
          </a:p>
          <a:p>
            <a:pPr lvl="1"/>
            <a:r>
              <a:rPr lang="es-ES" sz="1600" dirty="0" smtClean="0"/>
              <a:t>Balance actuarial del sistema</a:t>
            </a:r>
          </a:p>
          <a:p>
            <a:pPr lvl="1"/>
            <a:r>
              <a:rPr lang="es-ES" sz="1600" dirty="0" smtClean="0"/>
              <a:t>Equilibrio financiero del sistema o ratio ingresos-gastos</a:t>
            </a:r>
          </a:p>
        </p:txBody>
      </p:sp>
    </p:spTree>
    <p:extLst>
      <p:ext uri="{BB962C8B-B14F-4D97-AF65-F5344CB8AC3E}">
        <p14:creationId xmlns:p14="http://schemas.microsoft.com/office/powerpoint/2010/main" val="1904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16632"/>
            <a:ext cx="8064896" cy="1143000"/>
          </a:xfrm>
        </p:spPr>
        <p:txBody>
          <a:bodyPr>
            <a:noAutofit/>
          </a:bodyPr>
          <a:lstStyle/>
          <a:p>
            <a:r>
              <a:rPr lang="es-ES" sz="3900" dirty="0" smtClean="0"/>
              <a:t>3. Factores de sostenibilidad en la UE</a:t>
            </a:r>
            <a:endParaRPr lang="es-ES" sz="39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050014"/>
              </p:ext>
            </p:extLst>
          </p:nvPr>
        </p:nvGraphicFramePr>
        <p:xfrm>
          <a:off x="1043610" y="1349923"/>
          <a:ext cx="7992888" cy="539144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66068"/>
                <a:gridCol w="1198228"/>
                <a:gridCol w="1092971"/>
                <a:gridCol w="1171915"/>
                <a:gridCol w="3063706"/>
              </a:tblGrid>
              <a:tr h="58741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Según la esperanza de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vida (equidad intergeneracional)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Según otros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indicadores (equilibrio financiero)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7483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Edad de jubilación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Años cotizados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Pensión inicial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Revalorización pensiones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Alemania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2005 (ratio pensionistas-cotizantes)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Dinamarca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Finlandia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Francia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Grecia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Holanda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Hungría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2010 (crecimiento del PIB)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Portugal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57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Suecia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1999 (balance actuarial del sistema)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345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España</a:t>
                      </a:r>
                      <a:endParaRPr lang="es-E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¿2027?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 marL="31038" marR="3103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5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/>
              <a:t>4. </a:t>
            </a:r>
            <a:r>
              <a:rPr lang="es-ES" sz="4400" dirty="0" smtClean="0"/>
              <a:t>El factor de sostenibilidad en España: diseños y valoración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508720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es-ES" u="sng" dirty="0" smtClean="0"/>
              <a:t>Ley 27/2011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No especifica qué parámetros se ajustan</a:t>
            </a:r>
          </a:p>
          <a:p>
            <a:pPr lvl="1"/>
            <a:r>
              <a:rPr lang="es-ES" dirty="0" smtClean="0"/>
              <a:t>La variable de referencia es la esperanza de vida a los 67 años </a:t>
            </a:r>
          </a:p>
          <a:p>
            <a:pPr lvl="1"/>
            <a:r>
              <a:rPr lang="es-ES" dirty="0" smtClean="0"/>
              <a:t>Año base = 2027 y revisiones cada 5 años</a:t>
            </a:r>
          </a:p>
          <a:p>
            <a:r>
              <a:rPr lang="es-ES" u="sng" dirty="0" smtClean="0"/>
              <a:t>Ley de Estabilidad</a:t>
            </a:r>
            <a:r>
              <a:rPr lang="es-ES" dirty="0" smtClean="0"/>
              <a:t>:</a:t>
            </a:r>
            <a:endParaRPr lang="es-ES" dirty="0"/>
          </a:p>
          <a:p>
            <a:pPr lvl="1"/>
            <a:r>
              <a:rPr lang="es-ES" dirty="0" smtClean="0"/>
              <a:t>El año base se puede adelantar si se proyecta déficit a largo plazo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" sz="3200" u="sng" dirty="0"/>
              <a:t>Grupo de expertos</a:t>
            </a:r>
            <a:r>
              <a:rPr lang="es-ES" sz="3200" dirty="0"/>
              <a:t>:</a:t>
            </a:r>
          </a:p>
          <a:p>
            <a:pPr lvl="1"/>
            <a:r>
              <a:rPr lang="es-ES" dirty="0" smtClean="0"/>
              <a:t>Dos factores de sostenibilidad:</a:t>
            </a:r>
          </a:p>
          <a:p>
            <a:pPr lvl="2"/>
            <a:r>
              <a:rPr lang="es-ES" sz="2600" dirty="0" smtClean="0"/>
              <a:t>De equidad intergeneracional: pensión inicial vinculada a la esperanza de vida a los 65 años</a:t>
            </a:r>
          </a:p>
          <a:p>
            <a:pPr lvl="2"/>
            <a:r>
              <a:rPr lang="es-ES" sz="2600" dirty="0" smtClean="0"/>
              <a:t>De equilibrio financiero: revalorización de las pensiones vinculada al ratio ingresos-gastos</a:t>
            </a:r>
          </a:p>
          <a:p>
            <a:pPr lvl="1"/>
            <a:r>
              <a:rPr lang="es-ES" sz="2900" dirty="0"/>
              <a:t>Año base: entre 2014 y 2019 para ambos </a:t>
            </a:r>
            <a:r>
              <a:rPr lang="es-ES" sz="2900" dirty="0" smtClean="0"/>
              <a:t>ajustes</a:t>
            </a:r>
          </a:p>
          <a:p>
            <a:pPr lvl="1"/>
            <a:r>
              <a:rPr lang="es-ES" sz="2900" dirty="0" smtClean="0"/>
              <a:t>Revisiones:  anuales</a:t>
            </a:r>
            <a:endParaRPr lang="es-ES" sz="29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96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2247</TotalTime>
  <Words>1352</Words>
  <Application>Microsoft Office PowerPoint</Application>
  <PresentationFormat>Presentación en pantalla (4:3)</PresentationFormat>
  <Paragraphs>203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  <vt:variant>
        <vt:lpstr>Presentaciones personalizadas</vt:lpstr>
      </vt:variant>
      <vt:variant>
        <vt:i4>1</vt:i4>
      </vt:variant>
    </vt:vector>
  </HeadingPairs>
  <TitlesOfParts>
    <vt:vector size="19" baseType="lpstr">
      <vt:lpstr>Solsticio</vt:lpstr>
      <vt:lpstr>El factor de sostenibilidad como instrumento de equidad intergeneracional y equilibrio financiero en el sistema de pensiones </vt:lpstr>
      <vt:lpstr>1. Introducción</vt:lpstr>
      <vt:lpstr>2. El factor de sostenibilidad: objetivos</vt:lpstr>
      <vt:lpstr>Desafío demográfico: envejecimiento colectivo</vt:lpstr>
      <vt:lpstr>Desafío demográfico: efecto sobre el gasto en pensiones sobre el PIB</vt:lpstr>
      <vt:lpstr>2. El factor de sostenibilidad: definición</vt:lpstr>
      <vt:lpstr>2. El factor de sostenibilidad: diseños alternativos y consecuencias</vt:lpstr>
      <vt:lpstr>3. Factores de sostenibilidad en la UE</vt:lpstr>
      <vt:lpstr>4. El factor de sostenibilidad en España: diseños y valoración</vt:lpstr>
      <vt:lpstr>Esperanza de vida vs. valor actual actuarial (INE 2012-2051)</vt:lpstr>
      <vt:lpstr>Primer factor (equidad intergeneracional) Diseño 1: Edad de jubilación vinculada a la esperanza de vida</vt:lpstr>
      <vt:lpstr>Primer factor (equidad intergeneracional) Diseño 2: Años cotizados vinculados a la esperanza de vida </vt:lpstr>
      <vt:lpstr>Primer factor (equidad intergeneracional) Diseño 3: Cuantía de la primera pensión vinculada a la esperanza de vida</vt:lpstr>
      <vt:lpstr>Segundo factor (equilibrio financiero) Diseño 1: revalorización de las pensiones vinculada al ratio ingresos-gastos medio de varios años </vt:lpstr>
      <vt:lpstr>Segundo factor (equilibrio financiero) Diseño 2: revalorización de las pensiones y tipo de cotización vinculados al ratio ingresos-gastos</vt:lpstr>
      <vt:lpstr>5. Conclusiones: implicaciones sobre la necesidad de ahorro de los individuos</vt:lpstr>
      <vt:lpstr>5. Conclusiones: implicaciones sobre la necesidad de ahorro de los individuos</vt:lpstr>
      <vt:lpstr>Presentación personalizada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factor de sostenibilidad en los sistemas de pensiones de reparto: alternativas para su regulación en España</dc:title>
  <dc:creator>Robert Meneu</dc:creator>
  <cp:lastModifiedBy>Robert Meneu</cp:lastModifiedBy>
  <cp:revision>145</cp:revision>
  <cp:lastPrinted>2012-05-29T09:53:53Z</cp:lastPrinted>
  <dcterms:created xsi:type="dcterms:W3CDTF">2012-04-02T09:45:48Z</dcterms:created>
  <dcterms:modified xsi:type="dcterms:W3CDTF">2013-06-07T10:45:46Z</dcterms:modified>
</cp:coreProperties>
</file>