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1" r:id="rId7"/>
    <p:sldId id="263" r:id="rId8"/>
    <p:sldId id="260" r:id="rId9"/>
    <p:sldId id="264" r:id="rId10"/>
    <p:sldId id="265" r:id="rId11"/>
    <p:sldId id="267" r:id="rId12"/>
    <p:sldId id="268" r:id="rId13"/>
    <p:sldId id="269" r:id="rId14"/>
    <p:sldId id="270" r:id="rId15"/>
    <p:sldId id="271" r:id="rId16"/>
    <p:sldId id="272" r:id="rId17"/>
    <p:sldId id="273" r:id="rId18"/>
    <p:sldId id="266"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Grupo%20pensiones\Factor%20de%20sostenibilidad\Congreso%20Actuarios%20Barcelona\C&#225;lculos%20congreso%20actuarios%20Barcelona.xlsm"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I:\Grupo%20pensiones\Factor%20de%20sostenibilidad\Congreso%20Actuarios%20Barcelona\C&#225;lculos%20congreso%20actuarios%20Barcelona.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Hoja2!$C$12</c:f>
              <c:strCache>
                <c:ptCount val="1"/>
                <c:pt idx="0">
                  <c:v>Esperanza de vida a los 65 años</c:v>
                </c:pt>
              </c:strCache>
            </c:strRef>
          </c:tx>
          <c:spPr>
            <a:ln w="15875"/>
          </c:spPr>
          <c:marker>
            <c:symbol val="none"/>
          </c:marker>
          <c:cat>
            <c:numRef>
              <c:f>Hoja2!$B$13:$B$20</c:f>
              <c:numCache>
                <c:formatCode>General</c:formatCode>
                <c:ptCount val="8"/>
                <c:pt idx="0">
                  <c:v>2012</c:v>
                </c:pt>
                <c:pt idx="1">
                  <c:v>2017</c:v>
                </c:pt>
                <c:pt idx="2">
                  <c:v>2022</c:v>
                </c:pt>
                <c:pt idx="3">
                  <c:v>2027</c:v>
                </c:pt>
                <c:pt idx="4">
                  <c:v>2032</c:v>
                </c:pt>
                <c:pt idx="5">
                  <c:v>2037</c:v>
                </c:pt>
                <c:pt idx="6">
                  <c:v>2042</c:v>
                </c:pt>
                <c:pt idx="7">
                  <c:v>2047</c:v>
                </c:pt>
              </c:numCache>
            </c:numRef>
          </c:cat>
          <c:val>
            <c:numRef>
              <c:f>Hoja2!$C$13:$C$20</c:f>
              <c:numCache>
                <c:formatCode>0.00</c:formatCode>
                <c:ptCount val="8"/>
                <c:pt idx="0">
                  <c:v>18.897904143138334</c:v>
                </c:pt>
                <c:pt idx="1">
                  <c:v>19.647419237493313</c:v>
                </c:pt>
                <c:pt idx="2">
                  <c:v>20.378506088055847</c:v>
                </c:pt>
                <c:pt idx="3">
                  <c:v>21.08937600914296</c:v>
                </c:pt>
                <c:pt idx="4">
                  <c:v>21.778562165732652</c:v>
                </c:pt>
                <c:pt idx="5">
                  <c:v>22.444903708393817</c:v>
                </c:pt>
                <c:pt idx="6">
                  <c:v>23.087525990665654</c:v>
                </c:pt>
                <c:pt idx="7">
                  <c:v>23.705818090549794</c:v>
                </c:pt>
              </c:numCache>
            </c:numRef>
          </c:val>
          <c:smooth val="0"/>
        </c:ser>
        <c:ser>
          <c:idx val="2"/>
          <c:order val="1"/>
          <c:tx>
            <c:strRef>
              <c:f>Hoja2!$D$12</c:f>
              <c:strCache>
                <c:ptCount val="1"/>
                <c:pt idx="0">
                  <c:v>Valor actual actuarial</c:v>
                </c:pt>
              </c:strCache>
            </c:strRef>
          </c:tx>
          <c:marker>
            <c:symbol val="none"/>
          </c:marker>
          <c:cat>
            <c:numRef>
              <c:f>Hoja2!$B$13:$B$20</c:f>
              <c:numCache>
                <c:formatCode>General</c:formatCode>
                <c:ptCount val="8"/>
                <c:pt idx="0">
                  <c:v>2012</c:v>
                </c:pt>
                <c:pt idx="1">
                  <c:v>2017</c:v>
                </c:pt>
                <c:pt idx="2">
                  <c:v>2022</c:v>
                </c:pt>
                <c:pt idx="3">
                  <c:v>2027</c:v>
                </c:pt>
                <c:pt idx="4">
                  <c:v>2032</c:v>
                </c:pt>
                <c:pt idx="5">
                  <c:v>2037</c:v>
                </c:pt>
                <c:pt idx="6">
                  <c:v>2042</c:v>
                </c:pt>
                <c:pt idx="7">
                  <c:v>2047</c:v>
                </c:pt>
              </c:numCache>
            </c:numRef>
          </c:cat>
          <c:val>
            <c:numRef>
              <c:f>Hoja2!$D$13:$D$20</c:f>
              <c:numCache>
                <c:formatCode>0.00</c:formatCode>
                <c:ptCount val="8"/>
                <c:pt idx="0">
                  <c:v>14.208164123462094</c:v>
                </c:pt>
                <c:pt idx="1">
                  <c:v>14.640335973690192</c:v>
                </c:pt>
                <c:pt idx="2">
                  <c:v>15.056382594193597</c:v>
                </c:pt>
                <c:pt idx="3">
                  <c:v>15.455823266282332</c:v>
                </c:pt>
                <c:pt idx="4">
                  <c:v>15.838364590860378</c:v>
                </c:pt>
                <c:pt idx="5">
                  <c:v>16.203880546517905</c:v>
                </c:pt>
                <c:pt idx="6">
                  <c:v>16.552392339958359</c:v>
                </c:pt>
                <c:pt idx="7">
                  <c:v>16.884048640177873</c:v>
                </c:pt>
              </c:numCache>
            </c:numRef>
          </c:val>
          <c:smooth val="0"/>
        </c:ser>
        <c:dLbls>
          <c:showLegendKey val="0"/>
          <c:showVal val="0"/>
          <c:showCatName val="0"/>
          <c:showSerName val="0"/>
          <c:showPercent val="0"/>
          <c:showBubbleSize val="0"/>
        </c:dLbls>
        <c:marker val="1"/>
        <c:smooth val="0"/>
        <c:axId val="86632448"/>
        <c:axId val="81856768"/>
      </c:lineChart>
      <c:lineChart>
        <c:grouping val="standard"/>
        <c:varyColors val="0"/>
        <c:ser>
          <c:idx val="3"/>
          <c:order val="2"/>
          <c:tx>
            <c:strRef>
              <c:f>Hoja2!$E$12</c:f>
              <c:strCache>
                <c:ptCount val="1"/>
                <c:pt idx="0">
                  <c:v>TIR sin ajustes</c:v>
                </c:pt>
              </c:strCache>
            </c:strRef>
          </c:tx>
          <c:spPr>
            <a:ln>
              <a:solidFill>
                <a:srgbClr val="00B050"/>
              </a:solidFill>
              <a:prstDash val="sysDash"/>
            </a:ln>
          </c:spPr>
          <c:marker>
            <c:symbol val="none"/>
          </c:marker>
          <c:cat>
            <c:numRef>
              <c:f>Hoja2!$B$13:$B$20</c:f>
              <c:numCache>
                <c:formatCode>General</c:formatCode>
                <c:ptCount val="8"/>
                <c:pt idx="0">
                  <c:v>2012</c:v>
                </c:pt>
                <c:pt idx="1">
                  <c:v>2017</c:v>
                </c:pt>
                <c:pt idx="2">
                  <c:v>2022</c:v>
                </c:pt>
                <c:pt idx="3">
                  <c:v>2027</c:v>
                </c:pt>
                <c:pt idx="4">
                  <c:v>2032</c:v>
                </c:pt>
                <c:pt idx="5">
                  <c:v>2037</c:v>
                </c:pt>
                <c:pt idx="6">
                  <c:v>2042</c:v>
                </c:pt>
                <c:pt idx="7">
                  <c:v>2047</c:v>
                </c:pt>
              </c:numCache>
            </c:numRef>
          </c:cat>
          <c:val>
            <c:numRef>
              <c:f>Hoja2!$E$13:$E$20</c:f>
              <c:numCache>
                <c:formatCode>0.000%</c:formatCode>
                <c:ptCount val="8"/>
                <c:pt idx="0">
                  <c:v>4.8779695831096204E-2</c:v>
                </c:pt>
                <c:pt idx="1">
                  <c:v>4.9858611022122856E-2</c:v>
                </c:pt>
                <c:pt idx="2">
                  <c:v>5.084975213459364E-2</c:v>
                </c:pt>
                <c:pt idx="3">
                  <c:v>5.1760375958251448E-2</c:v>
                </c:pt>
                <c:pt idx="4">
                  <c:v>5.2597179232309221E-2</c:v>
                </c:pt>
                <c:pt idx="5">
                  <c:v>5.3366320523057231E-2</c:v>
                </c:pt>
                <c:pt idx="6">
                  <c:v>5.4073463900371266E-2</c:v>
                </c:pt>
                <c:pt idx="7">
                  <c:v>5.4723801828201024E-2</c:v>
                </c:pt>
              </c:numCache>
            </c:numRef>
          </c:val>
          <c:smooth val="0"/>
        </c:ser>
        <c:dLbls>
          <c:showLegendKey val="0"/>
          <c:showVal val="0"/>
          <c:showCatName val="0"/>
          <c:showSerName val="0"/>
          <c:showPercent val="0"/>
          <c:showBubbleSize val="0"/>
        </c:dLbls>
        <c:marker val="1"/>
        <c:smooth val="0"/>
        <c:axId val="118780928"/>
        <c:axId val="81857344"/>
      </c:lineChart>
      <c:catAx>
        <c:axId val="86632448"/>
        <c:scaling>
          <c:orientation val="minMax"/>
        </c:scaling>
        <c:delete val="0"/>
        <c:axPos val="b"/>
        <c:numFmt formatCode="General" sourceLinked="1"/>
        <c:majorTickMark val="out"/>
        <c:minorTickMark val="none"/>
        <c:tickLblPos val="nextTo"/>
        <c:crossAx val="81856768"/>
        <c:crosses val="autoZero"/>
        <c:auto val="1"/>
        <c:lblAlgn val="ctr"/>
        <c:lblOffset val="100"/>
        <c:noMultiLvlLbl val="0"/>
      </c:catAx>
      <c:valAx>
        <c:axId val="81856768"/>
        <c:scaling>
          <c:orientation val="minMax"/>
          <c:max val="30"/>
          <c:min val="5"/>
        </c:scaling>
        <c:delete val="0"/>
        <c:axPos val="l"/>
        <c:majorGridlines/>
        <c:numFmt formatCode="0.00" sourceLinked="1"/>
        <c:majorTickMark val="out"/>
        <c:minorTickMark val="none"/>
        <c:tickLblPos val="nextTo"/>
        <c:crossAx val="86632448"/>
        <c:crosses val="autoZero"/>
        <c:crossBetween val="between"/>
      </c:valAx>
      <c:valAx>
        <c:axId val="81857344"/>
        <c:scaling>
          <c:orientation val="minMax"/>
          <c:min val="4.6000000000000006E-2"/>
        </c:scaling>
        <c:delete val="0"/>
        <c:axPos val="r"/>
        <c:title>
          <c:tx>
            <c:rich>
              <a:bodyPr rot="0" vert="horz"/>
              <a:lstStyle/>
              <a:p>
                <a:pPr>
                  <a:defRPr/>
                </a:pPr>
                <a:r>
                  <a:rPr lang="en-US"/>
                  <a:t>TIR</a:t>
                </a:r>
              </a:p>
            </c:rich>
          </c:tx>
          <c:layout/>
          <c:overlay val="0"/>
        </c:title>
        <c:numFmt formatCode="0.0%" sourceLinked="0"/>
        <c:majorTickMark val="out"/>
        <c:minorTickMark val="none"/>
        <c:tickLblPos val="nextTo"/>
        <c:crossAx val="118780928"/>
        <c:crosses val="max"/>
        <c:crossBetween val="between"/>
        <c:majorUnit val="2.0000000000000005E-3"/>
      </c:valAx>
      <c:catAx>
        <c:axId val="118780928"/>
        <c:scaling>
          <c:orientation val="minMax"/>
        </c:scaling>
        <c:delete val="1"/>
        <c:axPos val="b"/>
        <c:numFmt formatCode="General" sourceLinked="1"/>
        <c:majorTickMark val="out"/>
        <c:minorTickMark val="none"/>
        <c:tickLblPos val="nextTo"/>
        <c:crossAx val="81857344"/>
        <c:crosses val="autoZero"/>
        <c:auto val="1"/>
        <c:lblAlgn val="ctr"/>
        <c:lblOffset val="100"/>
        <c:noMultiLvlLbl val="0"/>
      </c:catAx>
    </c:plotArea>
    <c:legend>
      <c:legendPos val="b"/>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74213888"/>
        <c:axId val="142769472"/>
      </c:areaChart>
      <c:catAx>
        <c:axId val="74213888"/>
        <c:scaling>
          <c:orientation val="minMax"/>
        </c:scaling>
        <c:delete val="0"/>
        <c:axPos val="b"/>
        <c:numFmt formatCode="General" sourceLinked="1"/>
        <c:majorTickMark val="out"/>
        <c:minorTickMark val="none"/>
        <c:tickLblPos val="nextTo"/>
        <c:crossAx val="142769472"/>
        <c:crosses val="autoZero"/>
        <c:auto val="1"/>
        <c:lblAlgn val="ctr"/>
        <c:lblOffset val="100"/>
        <c:tickLblSkip val="5"/>
        <c:tickMarkSkip val="5"/>
        <c:noMultiLvlLbl val="0"/>
      </c:catAx>
      <c:valAx>
        <c:axId val="142769472"/>
        <c:scaling>
          <c:orientation val="minMax"/>
        </c:scaling>
        <c:delete val="0"/>
        <c:axPos val="l"/>
        <c:majorGridlines/>
        <c:numFmt formatCode="General" sourceLinked="1"/>
        <c:majorTickMark val="out"/>
        <c:minorTickMark val="none"/>
        <c:tickLblPos val="nextTo"/>
        <c:crossAx val="74213888"/>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Gráficos!$AM$16:$AM$91</c:f>
              <c:numCache>
                <c:formatCode>General</c:formatCode>
                <c:ptCount val="76"/>
                <c:pt idx="1">
                  <c:v>0</c:v>
                </c:pt>
                <c:pt idx="2">
                  <c:v>0</c:v>
                </c:pt>
                <c:pt idx="3">
                  <c:v>0</c:v>
                </c:pt>
                <c:pt idx="4">
                  <c:v>0</c:v>
                </c:pt>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Gráficos!$AN$16:$AN$91</c:f>
              <c:numCache>
                <c:formatCode>General</c:formatCode>
                <c:ptCount val="76"/>
                <c:pt idx="40" formatCode="0.000">
                  <c:v>1.6892699338377941</c:v>
                </c:pt>
                <c:pt idx="41" formatCode="0.000">
                  <c:v>1.6338767300434229</c:v>
                </c:pt>
                <c:pt idx="42" formatCode="0.000">
                  <c:v>1.5801545833428066</c:v>
                </c:pt>
                <c:pt idx="43" formatCode="0.000">
                  <c:v>1.5280385642085126</c:v>
                </c:pt>
                <c:pt idx="44" formatCode="0.000">
                  <c:v>1.4769613672316697</c:v>
                </c:pt>
                <c:pt idx="45" formatCode="0.000">
                  <c:v>1.4269189620865148</c:v>
                </c:pt>
                <c:pt idx="46" formatCode="0.000">
                  <c:v>1.3774975291574698</c:v>
                </c:pt>
                <c:pt idx="47" formatCode="0.000">
                  <c:v>1.3283299357622789</c:v>
                </c:pt>
                <c:pt idx="48" formatCode="0.000">
                  <c:v>1.2795654417576567</c:v>
                </c:pt>
                <c:pt idx="49" formatCode="0.000">
                  <c:v>1.2308783759070694</c:v>
                </c:pt>
                <c:pt idx="50" formatCode="0.000">
                  <c:v>1.1822228777676194</c:v>
                </c:pt>
                <c:pt idx="51" formatCode="0.000">
                  <c:v>1.133685730842247</c:v>
                </c:pt>
                <c:pt idx="52" formatCode="0.000">
                  <c:v>1.0851007054921138</c:v>
                </c:pt>
                <c:pt idx="53" formatCode="0.000">
                  <c:v>1.0364728312251286</c:v>
                </c:pt>
                <c:pt idx="54" formatCode="0.000">
                  <c:v>0.98719079875448046</c:v>
                </c:pt>
                <c:pt idx="55" formatCode="0.000">
                  <c:v>0.9369227356226828</c:v>
                </c:pt>
                <c:pt idx="56" formatCode="0.000">
                  <c:v>0.88551839399083343</c:v>
                </c:pt>
                <c:pt idx="57" formatCode="0.000">
                  <c:v>0.83288668056001813</c:v>
                </c:pt>
                <c:pt idx="58" formatCode="0.000">
                  <c:v>0.77917653396723086</c:v>
                </c:pt>
                <c:pt idx="59" formatCode="0.000">
                  <c:v>0.72466733384534665</c:v>
                </c:pt>
                <c:pt idx="60" formatCode="0.000">
                  <c:v>0.66979211795341986</c:v>
                </c:pt>
                <c:pt idx="61" formatCode="0.000">
                  <c:v>0.61479818068278014</c:v>
                </c:pt>
                <c:pt idx="62" formatCode="0.000">
                  <c:v>0.56042266382027073</c:v>
                </c:pt>
                <c:pt idx="63" formatCode="0.000">
                  <c:v>0.50727441832874731</c:v>
                </c:pt>
                <c:pt idx="64" formatCode="0.000">
                  <c:v>0.4551354849176773</c:v>
                </c:pt>
                <c:pt idx="65" formatCode="0.000">
                  <c:v>0.40289581896211651</c:v>
                </c:pt>
                <c:pt idx="66" formatCode="0.000">
                  <c:v>0.35107588544096224</c:v>
                </c:pt>
                <c:pt idx="67" formatCode="0.000">
                  <c:v>0.29940936764124043</c:v>
                </c:pt>
                <c:pt idx="68" formatCode="0.000">
                  <c:v>0.24974108892225644</c:v>
                </c:pt>
                <c:pt idx="69" formatCode="0.000">
                  <c:v>0.20413062994443726</c:v>
                </c:pt>
                <c:pt idx="70" formatCode="0.000">
                  <c:v>0.16398580626340861</c:v>
                </c:pt>
                <c:pt idx="71" formatCode="0.000">
                  <c:v>0.13085056386829833</c:v>
                </c:pt>
                <c:pt idx="72" formatCode="0.000">
                  <c:v>0.10381402321777487</c:v>
                </c:pt>
                <c:pt idx="73" formatCode="0.000">
                  <c:v>8.1734721570353913E-2</c:v>
                </c:pt>
                <c:pt idx="74" formatCode="0.000">
                  <c:v>6.4541783568802122E-2</c:v>
                </c:pt>
              </c:numCache>
            </c:numRef>
          </c:val>
        </c:ser>
        <c:dLbls>
          <c:showLegendKey val="0"/>
          <c:showVal val="0"/>
          <c:showCatName val="0"/>
          <c:showSerName val="0"/>
          <c:showPercent val="0"/>
          <c:showBubbleSize val="0"/>
        </c:dLbls>
        <c:axId val="74212352"/>
        <c:axId val="125273792"/>
      </c:areaChart>
      <c:catAx>
        <c:axId val="74212352"/>
        <c:scaling>
          <c:orientation val="minMax"/>
        </c:scaling>
        <c:delete val="0"/>
        <c:axPos val="b"/>
        <c:numFmt formatCode="General" sourceLinked="1"/>
        <c:majorTickMark val="out"/>
        <c:minorTickMark val="none"/>
        <c:tickLblPos val="nextTo"/>
        <c:crossAx val="125273792"/>
        <c:crosses val="autoZero"/>
        <c:auto val="1"/>
        <c:lblAlgn val="ctr"/>
        <c:lblOffset val="100"/>
        <c:tickLblSkip val="5"/>
        <c:tickMarkSkip val="5"/>
        <c:noMultiLvlLbl val="0"/>
      </c:catAx>
      <c:valAx>
        <c:axId val="125273792"/>
        <c:scaling>
          <c:orientation val="minMax"/>
          <c:max val="2.5"/>
        </c:scaling>
        <c:delete val="0"/>
        <c:axPos val="l"/>
        <c:majorGridlines/>
        <c:numFmt formatCode="General" sourceLinked="1"/>
        <c:majorTickMark val="out"/>
        <c:minorTickMark val="none"/>
        <c:tickLblPos val="nextTo"/>
        <c:crossAx val="74212352"/>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143055360"/>
        <c:axId val="142772480"/>
      </c:areaChart>
      <c:catAx>
        <c:axId val="143055360"/>
        <c:scaling>
          <c:orientation val="minMax"/>
        </c:scaling>
        <c:delete val="0"/>
        <c:axPos val="b"/>
        <c:numFmt formatCode="General" sourceLinked="1"/>
        <c:majorTickMark val="out"/>
        <c:minorTickMark val="none"/>
        <c:tickLblPos val="nextTo"/>
        <c:crossAx val="142772480"/>
        <c:crosses val="autoZero"/>
        <c:auto val="1"/>
        <c:lblAlgn val="ctr"/>
        <c:lblOffset val="100"/>
        <c:tickLblSkip val="5"/>
        <c:tickMarkSkip val="5"/>
        <c:noMultiLvlLbl val="0"/>
      </c:catAx>
      <c:valAx>
        <c:axId val="142772480"/>
        <c:scaling>
          <c:orientation val="minMax"/>
        </c:scaling>
        <c:delete val="0"/>
        <c:axPos val="l"/>
        <c:majorGridlines/>
        <c:numFmt formatCode="General" sourceLinked="1"/>
        <c:majorTickMark val="out"/>
        <c:minorTickMark val="none"/>
        <c:tickLblPos val="nextTo"/>
        <c:crossAx val="143055360"/>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Gráficos!$AT$16:$AT$91</c:f>
              <c:numCache>
                <c:formatCode>General</c:formatCode>
                <c:ptCount val="76"/>
                <c:pt idx="1">
                  <c:v>0</c:v>
                </c:pt>
                <c:pt idx="2">
                  <c:v>0</c:v>
                </c:pt>
                <c:pt idx="3">
                  <c:v>0</c:v>
                </c:pt>
                <c:pt idx="4">
                  <c:v>0</c:v>
                </c:pt>
                <c:pt idx="5">
                  <c:v>-1.2313940292023042</c:v>
                </c:pt>
                <c:pt idx="6">
                  <c:v>-1.2140408821654178</c:v>
                </c:pt>
                <c:pt idx="7">
                  <c:v>-1.1969322805014522</c:v>
                </c:pt>
                <c:pt idx="8">
                  <c:v>-1.1800647780090185</c:v>
                </c:pt>
                <c:pt idx="9">
                  <c:v>-1.1634349770515566</c:v>
                </c:pt>
                <c:pt idx="10">
                  <c:v>-1.1470395278729451</c:v>
                </c:pt>
                <c:pt idx="11">
                  <c:v>-1.1308751279227567</c:v>
                </c:pt>
                <c:pt idx="12">
                  <c:v>-1.1149385211910234</c:v>
                </c:pt>
                <c:pt idx="13">
                  <c:v>-1.0992264975523758</c:v>
                </c:pt>
                <c:pt idx="14">
                  <c:v>-1.0837358921194218</c:v>
                </c:pt>
                <c:pt idx="15">
                  <c:v>-1.0684635846052444</c:v>
                </c:pt>
                <c:pt idx="16">
                  <c:v>-1.0534064986948761</c:v>
                </c:pt>
                <c:pt idx="17">
                  <c:v>-1.0385616014256358</c:v>
                </c:pt>
                <c:pt idx="18">
                  <c:v>-1.023925902576196</c:v>
                </c:pt>
                <c:pt idx="19">
                  <c:v>-1.009496454064259</c:v>
                </c:pt>
                <c:pt idx="20">
                  <c:v>-0.99527034935272263</c:v>
                </c:pt>
                <c:pt idx="21">
                  <c:v>-0.98124472286421405</c:v>
                </c:pt>
                <c:pt idx="22">
                  <c:v>-0.96741674940387312</c:v>
                </c:pt>
                <c:pt idx="23">
                  <c:v>-0.95378364359027179</c:v>
                </c:pt>
                <c:pt idx="24">
                  <c:v>-0.94034265929435046</c:v>
                </c:pt>
                <c:pt idx="25">
                  <c:v>-0.92709108908626492</c:v>
                </c:pt>
                <c:pt idx="26">
                  <c:v>-0.91402626369002438</c:v>
                </c:pt>
                <c:pt idx="27">
                  <c:v>-0.90114555144581798</c:v>
                </c:pt>
                <c:pt idx="28">
                  <c:v>-0.88844635777991587</c:v>
                </c:pt>
                <c:pt idx="29">
                  <c:v>-0.87592612468204356</c:v>
                </c:pt>
                <c:pt idx="30">
                  <c:v>-0.86358233019011776</c:v>
                </c:pt>
                <c:pt idx="31">
                  <c:v>-0.85141248788224655</c:v>
                </c:pt>
                <c:pt idx="32">
                  <c:v>-0.83941414637588641</c:v>
                </c:pt>
                <c:pt idx="33">
                  <c:v>-0.82758488883405845</c:v>
                </c:pt>
                <c:pt idx="34">
                  <c:v>-0.81592233247852219</c:v>
                </c:pt>
                <c:pt idx="35">
                  <c:v>-0.80442412810981079</c:v>
                </c:pt>
                <c:pt idx="36">
                  <c:v>-0.79308795963402923</c:v>
                </c:pt>
                <c:pt idx="37">
                  <c:v>-0.78191154359632198</c:v>
                </c:pt>
                <c:pt idx="38">
                  <c:v>-0.77089262872091402</c:v>
                </c:pt>
                <c:pt idx="39">
                  <c:v>-0.76002899545763447</c:v>
                </c:pt>
              </c:numCache>
            </c:numRef>
          </c:val>
        </c:ser>
        <c:ser>
          <c:idx val="0"/>
          <c:order val="1"/>
          <c:tx>
            <c:strRef>
              <c:f>Gráficos!$E$15</c:f>
              <c:strCache>
                <c:ptCount val="1"/>
                <c:pt idx="0">
                  <c:v>Pensiones</c:v>
                </c:pt>
              </c:strCache>
            </c:strRef>
          </c:tx>
          <c:spPr>
            <a:ln w="25400">
              <a:noFill/>
            </a:ln>
          </c:spPr>
          <c:val>
            <c:numRef>
              <c:f>Gráficos!$AU$16:$AU$91</c:f>
              <c:numCache>
                <c:formatCode>General</c:formatCode>
                <c:ptCount val="76"/>
                <c:pt idx="40" formatCode="0.000">
                  <c:v>2.0074173883608486</c:v>
                </c:pt>
                <c:pt idx="41" formatCode="0.000">
                  <c:v>1.9415917448290227</c:v>
                </c:pt>
                <c:pt idx="42" formatCode="0.000">
                  <c:v>1.8777518757431599</c:v>
                </c:pt>
                <c:pt idx="43" formatCode="0.000">
                  <c:v>1.8158206231193421</c:v>
                </c:pt>
                <c:pt idx="44" formatCode="0.000">
                  <c:v>1.7551238384869983</c:v>
                </c:pt>
                <c:pt idx="45" formatCode="0.000">
                  <c:v>1.6956567324718215</c:v>
                </c:pt>
                <c:pt idx="46" formatCode="0.000">
                  <c:v>1.6369275490345223</c:v>
                </c:pt>
                <c:pt idx="47" formatCode="0.000">
                  <c:v>1.5785000118195969</c:v>
                </c:pt>
                <c:pt idx="48" formatCode="0.000">
                  <c:v>1.520551491432981</c:v>
                </c:pt>
                <c:pt idx="49" formatCode="0.000">
                  <c:v>1.4626949815768577</c:v>
                </c:pt>
                <c:pt idx="50" formatCode="0.000">
                  <c:v>1.4048759847143528</c:v>
                </c:pt>
                <c:pt idx="51" formatCode="0.000">
                  <c:v>1.3471976286578637</c:v>
                </c:pt>
                <c:pt idx="52" formatCode="0.000">
                  <c:v>1.2894623770274545</c:v>
                </c:pt>
                <c:pt idx="53" formatCode="0.000">
                  <c:v>1.2316762065598372</c:v>
                </c:pt>
                <c:pt idx="54" formatCode="0.000">
                  <c:v>1.1731126774673686</c:v>
                </c:pt>
                <c:pt idx="55" formatCode="0.000">
                  <c:v>1.1133774143287296</c:v>
                </c:pt>
                <c:pt idx="56" formatCode="0.000">
                  <c:v>1.0522918724848738</c:v>
                </c:pt>
                <c:pt idx="57" formatCode="0.000">
                  <c:v>0.98974780264506268</c:v>
                </c:pt>
                <c:pt idx="58" formatCode="0.000">
                  <c:v>0.925922193698823</c:v>
                </c:pt>
                <c:pt idx="59" formatCode="0.000">
                  <c:v>0.86114704204397885</c:v>
                </c:pt>
                <c:pt idx="60" formatCode="0.000">
                  <c:v>0.79593694129871406</c:v>
                </c:pt>
                <c:pt idx="61" formatCode="0.000">
                  <c:v>0.73058575986810426</c:v>
                </c:pt>
                <c:pt idx="62" formatCode="0.000">
                  <c:v>0.66596946861444661</c:v>
                </c:pt>
                <c:pt idx="63" formatCode="0.000">
                  <c:v>0.60281158601473195</c:v>
                </c:pt>
                <c:pt idx="64" formatCode="0.000">
                  <c:v>0.54085310357007821</c:v>
                </c:pt>
                <c:pt idx="65" formatCode="0.000">
                  <c:v>0.47877491718863258</c:v>
                </c:pt>
                <c:pt idx="66" formatCode="0.000">
                  <c:v>0.4171955132518449</c:v>
                </c:pt>
                <c:pt idx="67" formatCode="0.000">
                  <c:v>0.35579841847754351</c:v>
                </c:pt>
                <c:pt idx="68" formatCode="0.000">
                  <c:v>0.29677589972358376</c:v>
                </c:pt>
                <c:pt idx="69" formatCode="0.000">
                  <c:v>0.24257542731288792</c:v>
                </c:pt>
                <c:pt idx="70" formatCode="0.000">
                  <c:v>0.19486995674496427</c:v>
                </c:pt>
                <c:pt idx="71" formatCode="0.000">
                  <c:v>0.15549421198143798</c:v>
                </c:pt>
                <c:pt idx="72" formatCode="0.000">
                  <c:v>0.12336576362879174</c:v>
                </c:pt>
                <c:pt idx="73" formatCode="0.000">
                  <c:v>9.712817236994381E-2</c:v>
                </c:pt>
                <c:pt idx="74" formatCode="0.000">
                  <c:v>7.6697214587539406E-2</c:v>
                </c:pt>
              </c:numCache>
            </c:numRef>
          </c:val>
        </c:ser>
        <c:dLbls>
          <c:showLegendKey val="0"/>
          <c:showVal val="0"/>
          <c:showCatName val="0"/>
          <c:showSerName val="0"/>
          <c:showPercent val="0"/>
          <c:showBubbleSize val="0"/>
        </c:dLbls>
        <c:axId val="48545792"/>
        <c:axId val="142764288"/>
      </c:areaChart>
      <c:catAx>
        <c:axId val="48545792"/>
        <c:scaling>
          <c:orientation val="minMax"/>
        </c:scaling>
        <c:delete val="0"/>
        <c:axPos val="b"/>
        <c:numFmt formatCode="General" sourceLinked="1"/>
        <c:majorTickMark val="out"/>
        <c:minorTickMark val="none"/>
        <c:tickLblPos val="nextTo"/>
        <c:crossAx val="142764288"/>
        <c:crosses val="autoZero"/>
        <c:auto val="1"/>
        <c:lblAlgn val="ctr"/>
        <c:lblOffset val="100"/>
        <c:tickLblSkip val="5"/>
        <c:tickMarkSkip val="5"/>
        <c:noMultiLvlLbl val="0"/>
      </c:catAx>
      <c:valAx>
        <c:axId val="142764288"/>
        <c:scaling>
          <c:orientation val="minMax"/>
          <c:max val="2.5"/>
        </c:scaling>
        <c:delete val="0"/>
        <c:axPos val="l"/>
        <c:majorGridlines/>
        <c:numFmt formatCode="General" sourceLinked="1"/>
        <c:majorTickMark val="out"/>
        <c:minorTickMark val="none"/>
        <c:tickLblPos val="nextTo"/>
        <c:crossAx val="48545792"/>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143055872"/>
        <c:axId val="144255232"/>
      </c:areaChart>
      <c:catAx>
        <c:axId val="143055872"/>
        <c:scaling>
          <c:orientation val="minMax"/>
        </c:scaling>
        <c:delete val="0"/>
        <c:axPos val="b"/>
        <c:numFmt formatCode="General" sourceLinked="1"/>
        <c:majorTickMark val="out"/>
        <c:minorTickMark val="none"/>
        <c:tickLblPos val="nextTo"/>
        <c:crossAx val="144255232"/>
        <c:crosses val="autoZero"/>
        <c:auto val="1"/>
        <c:lblAlgn val="ctr"/>
        <c:lblOffset val="100"/>
        <c:tickLblSkip val="5"/>
        <c:tickMarkSkip val="5"/>
        <c:noMultiLvlLbl val="0"/>
      </c:catAx>
      <c:valAx>
        <c:axId val="144255232"/>
        <c:scaling>
          <c:orientation val="minMax"/>
        </c:scaling>
        <c:delete val="0"/>
        <c:axPos val="l"/>
        <c:majorGridlines/>
        <c:numFmt formatCode="General" sourceLinked="1"/>
        <c:majorTickMark val="out"/>
        <c:minorTickMark val="none"/>
        <c:tickLblPos val="nextTo"/>
        <c:crossAx val="143055872"/>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Gráficos!$BA$16:$BA$91</c:f>
              <c:numCache>
                <c:formatCode>General</c:formatCode>
                <c:ptCount val="76"/>
                <c:pt idx="1">
                  <c:v>0</c:v>
                </c:pt>
                <c:pt idx="2">
                  <c:v>0</c:v>
                </c:pt>
                <c:pt idx="3">
                  <c:v>0</c:v>
                </c:pt>
                <c:pt idx="4">
                  <c:v>0</c:v>
                </c:pt>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Gráficos!$BB$16:$BB$91</c:f>
              <c:numCache>
                <c:formatCode>General</c:formatCode>
                <c:ptCount val="76"/>
                <c:pt idx="40" formatCode="0.000">
                  <c:v>2.0074173883608486</c:v>
                </c:pt>
                <c:pt idx="41" formatCode="0.000">
                  <c:v>1.9098609164937836</c:v>
                </c:pt>
                <c:pt idx="42" formatCode="0.000">
                  <c:v>1.8168783656707799</c:v>
                </c:pt>
                <c:pt idx="43" formatCode="0.000">
                  <c:v>1.7282414538927362</c:v>
                </c:pt>
                <c:pt idx="44" formatCode="0.000">
                  <c:v>1.6431721414340605</c:v>
                </c:pt>
                <c:pt idx="45" formatCode="0.000">
                  <c:v>1.5615541951386807</c:v>
                </c:pt>
                <c:pt idx="46" formatCode="0.000">
                  <c:v>1.4828335554489582</c:v>
                </c:pt>
                <c:pt idx="47" formatCode="0.000">
                  <c:v>1.4065376489690682</c:v>
                </c:pt>
                <c:pt idx="48" formatCode="0.000">
                  <c:v>1.3327593195586691</c:v>
                </c:pt>
                <c:pt idx="49" formatCode="0.000">
                  <c:v>1.2610961286638211</c:v>
                </c:pt>
                <c:pt idx="50" formatCode="0.000">
                  <c:v>1.1914511322857995</c:v>
                </c:pt>
                <c:pt idx="51" formatCode="0.000">
                  <c:v>1.1238630166771986</c:v>
                </c:pt>
                <c:pt idx="52" formatCode="0.000">
                  <c:v>1.0581191392673905</c:v>
                </c:pt>
                <c:pt idx="53" formatCode="0.000">
                  <c:v>0.99418285940512574</c:v>
                </c:pt>
                <c:pt idx="54" formatCode="0.000">
                  <c:v>0.93143654193089565</c:v>
                </c:pt>
                <c:pt idx="55" formatCode="0.000">
                  <c:v>0.86956044401939958</c:v>
                </c:pt>
                <c:pt idx="56" formatCode="0.000">
                  <c:v>0.80842067002930074</c:v>
                </c:pt>
                <c:pt idx="57" formatCode="0.000">
                  <c:v>0.74794482891903669</c:v>
                </c:pt>
                <c:pt idx="58" formatCode="0.000">
                  <c:v>0.68827712542661013</c:v>
                </c:pt>
                <c:pt idx="59" formatCode="0.000">
                  <c:v>0.62966561957512168</c:v>
                </c:pt>
                <c:pt idx="60" formatCode="0.000">
                  <c:v>0.5724731907122278</c:v>
                </c:pt>
                <c:pt idx="61" formatCode="0.000">
                  <c:v>0.51688213145886963</c:v>
                </c:pt>
                <c:pt idx="62" formatCode="0.000">
                  <c:v>0.46346661922599053</c:v>
                </c:pt>
                <c:pt idx="63" formatCode="0.000">
                  <c:v>0.41265732250013443</c:v>
                </c:pt>
                <c:pt idx="64" formatCode="0.000">
                  <c:v>0.36419259889928302</c:v>
                </c:pt>
                <c:pt idx="65" formatCode="0.000">
                  <c:v>0.31712246170349295</c:v>
                </c:pt>
                <c:pt idx="66" formatCode="0.000">
                  <c:v>0.27181853531702771</c:v>
                </c:pt>
                <c:pt idx="67" formatCode="0.000">
                  <c:v>0.22802752670342355</c:v>
                </c:pt>
                <c:pt idx="68" formatCode="0.000">
                  <c:v>0.18709221568551176</c:v>
                </c:pt>
                <c:pt idx="69" formatCode="0.000">
                  <c:v>0.15042420248110996</c:v>
                </c:pt>
                <c:pt idx="70" formatCode="0.000">
                  <c:v>0.118866541241042</c:v>
                </c:pt>
                <c:pt idx="71" formatCode="0.000">
                  <c:v>9.3298097837210936E-2</c:v>
                </c:pt>
                <c:pt idx="72" formatCode="0.000">
                  <c:v>7.2811007011426399E-2</c:v>
                </c:pt>
                <c:pt idx="73" formatCode="0.000">
                  <c:v>5.6388614991780328E-2</c:v>
                </c:pt>
                <c:pt idx="74" formatCode="0.000">
                  <c:v>4.3799547861840642E-2</c:v>
                </c:pt>
              </c:numCache>
            </c:numRef>
          </c:val>
        </c:ser>
        <c:dLbls>
          <c:showLegendKey val="0"/>
          <c:showVal val="0"/>
          <c:showCatName val="0"/>
          <c:showSerName val="0"/>
          <c:showPercent val="0"/>
          <c:showBubbleSize val="0"/>
        </c:dLbls>
        <c:axId val="126101504"/>
        <c:axId val="142767168"/>
      </c:areaChart>
      <c:catAx>
        <c:axId val="126101504"/>
        <c:scaling>
          <c:orientation val="minMax"/>
        </c:scaling>
        <c:delete val="0"/>
        <c:axPos val="b"/>
        <c:numFmt formatCode="General" sourceLinked="1"/>
        <c:majorTickMark val="out"/>
        <c:minorTickMark val="none"/>
        <c:tickLblPos val="nextTo"/>
        <c:crossAx val="142767168"/>
        <c:crosses val="autoZero"/>
        <c:auto val="1"/>
        <c:lblAlgn val="ctr"/>
        <c:lblOffset val="100"/>
        <c:tickLblSkip val="5"/>
        <c:tickMarkSkip val="5"/>
        <c:noMultiLvlLbl val="0"/>
      </c:catAx>
      <c:valAx>
        <c:axId val="142767168"/>
        <c:scaling>
          <c:orientation val="minMax"/>
          <c:max val="2.5"/>
        </c:scaling>
        <c:delete val="0"/>
        <c:axPos val="l"/>
        <c:majorGridlines/>
        <c:numFmt formatCode="General" sourceLinked="1"/>
        <c:majorTickMark val="out"/>
        <c:minorTickMark val="none"/>
        <c:tickLblPos val="nextTo"/>
        <c:crossAx val="126101504"/>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170077696"/>
        <c:axId val="33100288"/>
      </c:areaChart>
      <c:catAx>
        <c:axId val="170077696"/>
        <c:scaling>
          <c:orientation val="minMax"/>
        </c:scaling>
        <c:delete val="0"/>
        <c:axPos val="b"/>
        <c:numFmt formatCode="General" sourceLinked="1"/>
        <c:majorTickMark val="out"/>
        <c:minorTickMark val="none"/>
        <c:tickLblPos val="nextTo"/>
        <c:crossAx val="33100288"/>
        <c:crosses val="autoZero"/>
        <c:auto val="1"/>
        <c:lblAlgn val="ctr"/>
        <c:lblOffset val="100"/>
        <c:tickLblSkip val="5"/>
        <c:tickMarkSkip val="5"/>
        <c:noMultiLvlLbl val="0"/>
      </c:catAx>
      <c:valAx>
        <c:axId val="33100288"/>
        <c:scaling>
          <c:orientation val="minMax"/>
        </c:scaling>
        <c:delete val="0"/>
        <c:axPos val="l"/>
        <c:majorGridlines/>
        <c:numFmt formatCode="General" sourceLinked="1"/>
        <c:majorTickMark val="out"/>
        <c:minorTickMark val="none"/>
        <c:tickLblPos val="nextTo"/>
        <c:crossAx val="170077696"/>
        <c:crosses val="autoZero"/>
        <c:crossBetween val="midCat"/>
      </c:valAx>
    </c:plotArea>
    <c:legend>
      <c:legendPos val="b"/>
      <c:layout/>
      <c:overlay val="0"/>
    </c:legend>
    <c:plotVisOnly val="1"/>
    <c:dispBlanksAs val="gap"/>
    <c:showDLblsOverMax val="0"/>
  </c:chart>
  <c:spPr>
    <a:solidFill>
      <a:schemeClr val="bg2"/>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Gráficos!$K$16:$K$91</c:f>
              <c:numCache>
                <c:formatCode>General</c:formatCode>
                <c:ptCount val="76"/>
                <c:pt idx="11">
                  <c:v>-1.0362353750145503</c:v>
                </c:pt>
                <c:pt idx="12">
                  <c:v>-1.0216324579944804</c:v>
                </c:pt>
                <c:pt idx="13">
                  <c:v>-1.0072353293412593</c:v>
                </c:pt>
                <c:pt idx="14">
                  <c:v>-0.99304108902800359</c:v>
                </c:pt>
                <c:pt idx="15">
                  <c:v>-0.97904687789581557</c:v>
                </c:pt>
                <c:pt idx="16">
                  <c:v>-0.96524987707785925</c:v>
                </c:pt>
                <c:pt idx="17">
                  <c:v>-0.95164730743155412</c:v>
                </c:pt>
                <c:pt idx="18">
                  <c:v>-0.93823642897876935</c:v>
                </c:pt>
                <c:pt idx="19">
                  <c:v>-0.9250145403539084</c:v>
                </c:pt>
                <c:pt idx="20">
                  <c:v>-0.91197897825976881</c:v>
                </c:pt>
                <c:pt idx="21">
                  <c:v>-0.89912711693107361</c:v>
                </c:pt>
                <c:pt idx="22">
                  <c:v>-0.8864563676055599</c:v>
                </c:pt>
                <c:pt idx="23">
                  <c:v>-0.87396417800252224</c:v>
                </c:pt>
                <c:pt idx="24">
                  <c:v>-0.86164803180870486</c:v>
                </c:pt>
                <c:pt idx="25">
                  <c:v>-0.84950544817143792</c:v>
                </c:pt>
                <c:pt idx="26">
                  <c:v>-0.83753398119891664</c:v>
                </c:pt>
                <c:pt idx="27">
                  <c:v>-0.82573121946752448</c:v>
                </c:pt>
                <c:pt idx="28">
                  <c:v>-0.81409478553609638</c:v>
                </c:pt>
                <c:pt idx="29">
                  <c:v>-0.80262233546702977</c:v>
                </c:pt>
                <c:pt idx="30">
                  <c:v>-0.79131155835414146</c:v>
                </c:pt>
                <c:pt idx="31">
                  <c:v>-0.78016017585718189</c:v>
                </c:pt>
                <c:pt idx="32">
                  <c:v>-0.76916594174290487</c:v>
                </c:pt>
                <c:pt idx="33">
                  <c:v>-0.75832664143260842</c:v>
                </c:pt>
                <c:pt idx="34">
                  <c:v>-0.74764009155604849</c:v>
                </c:pt>
                <c:pt idx="35">
                  <c:v>-0.73710413951164255</c:v>
                </c:pt>
                <c:pt idx="36">
                  <c:v>-0.7267166630328673</c:v>
                </c:pt>
                <c:pt idx="37">
                  <c:v>-0.71647556976076976</c:v>
                </c:pt>
                <c:pt idx="38">
                  <c:v>-0.70637879682250082</c:v>
                </c:pt>
                <c:pt idx="39">
                  <c:v>-0.69642431041578956</c:v>
                </c:pt>
                <c:pt idx="40">
                  <c:v>-0.68661010539927148</c:v>
                </c:pt>
                <c:pt idx="41">
                  <c:v>-0.67693420488859257</c:v>
                </c:pt>
                <c:pt idx="42">
                  <c:v>-0.6673946598582019</c:v>
                </c:pt>
                <c:pt idx="43">
                  <c:v>-0.65798954874875892</c:v>
                </c:pt>
                <c:pt idx="44">
                  <c:v>-0.64871697708007181</c:v>
                </c:pt>
                <c:pt idx="45">
                  <c:v>-0.63957507706949002</c:v>
                </c:pt>
              </c:numCache>
            </c:numRef>
          </c:val>
        </c:ser>
        <c:ser>
          <c:idx val="0"/>
          <c:order val="1"/>
          <c:tx>
            <c:strRef>
              <c:f>Gráficos!$E$15</c:f>
              <c:strCache>
                <c:ptCount val="1"/>
                <c:pt idx="0">
                  <c:v>Pensiones</c:v>
                </c:pt>
              </c:strCache>
            </c:strRef>
          </c:tx>
          <c:spPr>
            <a:ln w="25400">
              <a:noFill/>
            </a:ln>
          </c:spPr>
          <c:val>
            <c:numRef>
              <c:f>Gráficos!$L$16:$L$91</c:f>
              <c:numCache>
                <c:formatCode>General</c:formatCode>
                <c:ptCount val="76"/>
                <c:pt idx="46" formatCode="0.000">
                  <c:v>2.0034512422922908</c:v>
                </c:pt>
                <c:pt idx="47" formatCode="0.000">
                  <c:v>1.9318800137863601</c:v>
                </c:pt>
                <c:pt idx="48" formatCode="0.000">
                  <c:v>1.8608932091132839</c:v>
                </c:pt>
                <c:pt idx="49" formatCode="0.000">
                  <c:v>1.7900169852205348</c:v>
                </c:pt>
                <c:pt idx="50" formatCode="0.000">
                  <c:v>1.7191827200809218</c:v>
                </c:pt>
                <c:pt idx="51" formatCode="0.000">
                  <c:v>1.6485191712843035</c:v>
                </c:pt>
                <c:pt idx="52" formatCode="0.000">
                  <c:v>1.5777841375925372</c:v>
                </c:pt>
                <c:pt idx="53" formatCode="0.000">
                  <c:v>1.5069872914003835</c:v>
                </c:pt>
                <c:pt idx="54" formatCode="0.000">
                  <c:v>1.4352337967778162</c:v>
                </c:pt>
                <c:pt idx="55" formatCode="0.000">
                  <c:v>1.3620424966591169</c:v>
                </c:pt>
                <c:pt idx="56" formatCode="0.000">
                  <c:v>1.2871943617539565</c:v>
                </c:pt>
                <c:pt idx="57" formatCode="0.000">
                  <c:v>1.2105609138764311</c:v>
                </c:pt>
                <c:pt idx="58" formatCode="0.000">
                  <c:v>1.1323605219512773</c:v>
                </c:pt>
                <c:pt idx="59" formatCode="0.000">
                  <c:v>1.0530057410087295</c:v>
                </c:pt>
                <c:pt idx="60" formatCode="0.000">
                  <c:v>0.97313283510395998</c:v>
                </c:pt>
                <c:pt idx="61" formatCode="0.000">
                  <c:v>0.89310513237266498</c:v>
                </c:pt>
                <c:pt idx="62" formatCode="0.000">
                  <c:v>0.81400164158890509</c:v>
                </c:pt>
                <c:pt idx="63" formatCode="0.000">
                  <c:v>0.73670613949787278</c:v>
                </c:pt>
                <c:pt idx="64" formatCode="0.000">
                  <c:v>0.66090134483533802</c:v>
                </c:pt>
                <c:pt idx="65" formatCode="0.000">
                  <c:v>0.58496471987083143</c:v>
                </c:pt>
                <c:pt idx="66" formatCode="0.000">
                  <c:v>0.50965876851842817</c:v>
                </c:pt>
                <c:pt idx="67" formatCode="0.000">
                  <c:v>0.43459110633467335</c:v>
                </c:pt>
                <c:pt idx="68" formatCode="0.000">
                  <c:v>0.36244627636766213</c:v>
                </c:pt>
                <c:pt idx="69" formatCode="0.000">
                  <c:v>0.29621996462122235</c:v>
                </c:pt>
                <c:pt idx="70" formatCode="0.000">
                  <c:v>0.23794433149025404</c:v>
                </c:pt>
                <c:pt idx="71" formatCode="0.000">
                  <c:v>0.18986650675867078</c:v>
                </c:pt>
                <c:pt idx="72" formatCode="0.000">
                  <c:v>0.15064401970543292</c:v>
                </c:pt>
                <c:pt idx="73" formatCode="0.000">
                  <c:v>0.11862464434546004</c:v>
                </c:pt>
                <c:pt idx="74" formatCode="0.000">
                  <c:v>9.369226283056846E-2</c:v>
                </c:pt>
              </c:numCache>
            </c:numRef>
          </c:val>
        </c:ser>
        <c:dLbls>
          <c:showLegendKey val="0"/>
          <c:showVal val="0"/>
          <c:showCatName val="0"/>
          <c:showSerName val="0"/>
          <c:showPercent val="0"/>
          <c:showBubbleSize val="0"/>
        </c:dLbls>
        <c:axId val="47645696"/>
        <c:axId val="142284992"/>
      </c:areaChart>
      <c:catAx>
        <c:axId val="47645696"/>
        <c:scaling>
          <c:orientation val="minMax"/>
        </c:scaling>
        <c:delete val="0"/>
        <c:axPos val="b"/>
        <c:numFmt formatCode="General" sourceLinked="1"/>
        <c:majorTickMark val="out"/>
        <c:minorTickMark val="none"/>
        <c:tickLblPos val="nextTo"/>
        <c:crossAx val="142284992"/>
        <c:crosses val="autoZero"/>
        <c:auto val="1"/>
        <c:lblAlgn val="ctr"/>
        <c:lblOffset val="100"/>
        <c:tickLblSkip val="5"/>
        <c:tickMarkSkip val="5"/>
        <c:noMultiLvlLbl val="0"/>
      </c:catAx>
      <c:valAx>
        <c:axId val="142284992"/>
        <c:scaling>
          <c:orientation val="minMax"/>
        </c:scaling>
        <c:delete val="0"/>
        <c:axPos val="l"/>
        <c:majorGridlines/>
        <c:numFmt formatCode="General" sourceLinked="1"/>
        <c:majorTickMark val="out"/>
        <c:minorTickMark val="none"/>
        <c:tickLblPos val="nextTo"/>
        <c:crossAx val="47645696"/>
        <c:crosses val="autoZero"/>
        <c:crossBetween val="midCat"/>
      </c:valAx>
    </c:plotArea>
    <c:legend>
      <c:legendPos val="b"/>
      <c:layout/>
      <c:overlay val="0"/>
    </c:legend>
    <c:plotVisOnly val="1"/>
    <c:dispBlanksAs val="gap"/>
    <c:showDLblsOverMax val="0"/>
  </c:chart>
  <c:spPr>
    <a:solidFill>
      <a:schemeClr val="bg2"/>
    </a:soli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74067968"/>
        <c:axId val="144256384"/>
      </c:areaChart>
      <c:catAx>
        <c:axId val="74067968"/>
        <c:scaling>
          <c:orientation val="minMax"/>
        </c:scaling>
        <c:delete val="0"/>
        <c:axPos val="b"/>
        <c:numFmt formatCode="General" sourceLinked="1"/>
        <c:majorTickMark val="out"/>
        <c:minorTickMark val="none"/>
        <c:tickLblPos val="nextTo"/>
        <c:crossAx val="144256384"/>
        <c:crosses val="autoZero"/>
        <c:auto val="1"/>
        <c:lblAlgn val="ctr"/>
        <c:lblOffset val="100"/>
        <c:tickLblSkip val="5"/>
        <c:tickMarkSkip val="5"/>
        <c:noMultiLvlLbl val="0"/>
      </c:catAx>
      <c:valAx>
        <c:axId val="144256384"/>
        <c:scaling>
          <c:orientation val="minMax"/>
        </c:scaling>
        <c:delete val="0"/>
        <c:axPos val="l"/>
        <c:majorGridlines/>
        <c:numFmt formatCode="General" sourceLinked="1"/>
        <c:majorTickMark val="out"/>
        <c:minorTickMark val="none"/>
        <c:tickLblPos val="nextTo"/>
        <c:crossAx val="74067968"/>
        <c:crosses val="autoZero"/>
        <c:crossBetween val="midCat"/>
      </c:valAx>
    </c:plotArea>
    <c:legend>
      <c:legendPos val="b"/>
      <c:layout/>
      <c:overlay val="0"/>
    </c:legend>
    <c:plotVisOnly val="1"/>
    <c:dispBlanksAs val="gap"/>
    <c:showDLblsOverMax val="0"/>
  </c:chart>
  <c:spPr>
    <a:solidFill>
      <a:schemeClr val="bg2"/>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Gráficos!$R$16:$R$91</c:f>
              <c:numCache>
                <c:formatCode>General</c:formatCode>
                <c:ptCount val="76"/>
                <c:pt idx="5">
                  <c:v>-1.2537054001228578</c:v>
                </c:pt>
                <c:pt idx="6">
                  <c:v>-1.2360378350434948</c:v>
                </c:pt>
                <c:pt idx="7">
                  <c:v>-1.2186192462035286</c:v>
                </c:pt>
                <c:pt idx="8">
                  <c:v>-1.2014461249605672</c:v>
                </c:pt>
                <c:pt idx="9">
                  <c:v>-1.1845150121169845</c:v>
                </c:pt>
                <c:pt idx="10">
                  <c:v>-1.1678224972231281</c:v>
                </c:pt>
                <c:pt idx="11">
                  <c:v>-1.1513652178903506</c:v>
                </c:pt>
                <c:pt idx="12">
                  <c:v>-1.1351398591137198</c:v>
                </c:pt>
                <c:pt idx="13">
                  <c:v>-1.1191431526042759</c:v>
                </c:pt>
                <c:pt idx="14">
                  <c:v>-1.1033718761306948</c:v>
                </c:pt>
                <c:pt idx="15">
                  <c:v>-1.0878228528702323</c:v>
                </c:pt>
                <c:pt idx="16">
                  <c:v>-1.0724929507688139</c:v>
                </c:pt>
                <c:pt idx="17">
                  <c:v>-1.0573790819101418</c:v>
                </c:pt>
                <c:pt idx="18">
                  <c:v>-1.0424782018936933</c:v>
                </c:pt>
                <c:pt idx="19">
                  <c:v>-1.0277873092214842</c:v>
                </c:pt>
                <c:pt idx="20">
                  <c:v>-1.0133034446934743</c:v>
                </c:pt>
                <c:pt idx="21">
                  <c:v>-0.99902369081149345</c:v>
                </c:pt>
                <c:pt idx="22">
                  <c:v>-0.98494517119156699</c:v>
                </c:pt>
                <c:pt idx="23">
                  <c:v>-0.97106504998452281</c:v>
                </c:pt>
                <c:pt idx="24">
                  <c:v>-0.95738053130476364</c:v>
                </c:pt>
                <c:pt idx="25">
                  <c:v>-0.94388885866708938</c:v>
                </c:pt>
                <c:pt idx="26">
                  <c:v>-0.93058731443145615</c:v>
                </c:pt>
                <c:pt idx="27">
                  <c:v>-0.91747321925555925</c:v>
                </c:pt>
                <c:pt idx="28">
                  <c:v>-0.90454393155512991</c:v>
                </c:pt>
                <c:pt idx="29">
                  <c:v>-0.89179684697184036</c:v>
                </c:pt>
                <c:pt idx="30">
                  <c:v>-0.8792293978487038</c:v>
                </c:pt>
                <c:pt idx="31">
                  <c:v>-0.86683905271286998</c:v>
                </c:pt>
                <c:pt idx="32">
                  <c:v>-0.85462331576570738</c:v>
                </c:pt>
                <c:pt idx="33">
                  <c:v>-0.84257972638007361</c:v>
                </c:pt>
                <c:pt idx="34">
                  <c:v>-0.83070585860466717</c:v>
                </c:pt>
                <c:pt idx="35">
                  <c:v>-0.81899932067536763</c:v>
                </c:pt>
                <c:pt idx="36">
                  <c:v>-0.80745775453345892</c:v>
                </c:pt>
                <c:pt idx="37">
                  <c:v>-0.7960788353506445</c:v>
                </c:pt>
                <c:pt idx="38">
                  <c:v>-0.78486027106075418</c:v>
                </c:pt>
                <c:pt idx="39">
                  <c:v>-0.77379980189805186</c:v>
                </c:pt>
                <c:pt idx="40">
                  <c:v>-0.76289519994204835</c:v>
                </c:pt>
                <c:pt idx="41">
                  <c:v>-0.7521442686687293</c:v>
                </c:pt>
                <c:pt idx="42">
                  <c:v>-0.74154484250810793</c:v>
                </c:pt>
                <c:pt idx="43">
                  <c:v>-0.7310947864080114</c:v>
                </c:pt>
              </c:numCache>
            </c:numRef>
          </c:val>
        </c:ser>
        <c:ser>
          <c:idx val="0"/>
          <c:order val="1"/>
          <c:tx>
            <c:strRef>
              <c:f>Gráficos!$E$15</c:f>
              <c:strCache>
                <c:ptCount val="1"/>
                <c:pt idx="0">
                  <c:v>Pensiones</c:v>
                </c:pt>
              </c:strCache>
            </c:strRef>
          </c:tx>
          <c:spPr>
            <a:ln w="25400">
              <a:noFill/>
            </a:ln>
          </c:spPr>
          <c:val>
            <c:numRef>
              <c:f>Gráficos!$S$16:$S$91</c:f>
              <c:numCache>
                <c:formatCode>General</c:formatCode>
                <c:ptCount val="76"/>
                <c:pt idx="44" formatCode="0.000">
                  <c:v>2.480103975719997</c:v>
                </c:pt>
                <c:pt idx="45" formatCode="0.000">
                  <c:v>2.3960346249541185</c:v>
                </c:pt>
                <c:pt idx="46" formatCode="0.000">
                  <c:v>2.31300675176908</c:v>
                </c:pt>
                <c:pt idx="47" formatCode="0.000">
                  <c:v>2.2304022242548061</c:v>
                </c:pt>
                <c:pt idx="48" formatCode="0.000">
                  <c:v>2.1484731835621327</c:v>
                </c:pt>
                <c:pt idx="49" formatCode="0.000">
                  <c:v>2.0666726478461017</c:v>
                </c:pt>
                <c:pt idx="50" formatCode="0.000">
                  <c:v>1.9849221851432344</c:v>
                </c:pt>
                <c:pt idx="51" formatCode="0.000">
                  <c:v>1.9033694002475676</c:v>
                </c:pt>
                <c:pt idx="52" formatCode="0.000">
                  <c:v>1.8217348484247273</c:v>
                </c:pt>
                <c:pt idx="53" formatCode="0.000">
                  <c:v>1.7400287239870327</c:v>
                </c:pt>
                <c:pt idx="54" formatCode="0.000">
                  <c:v>1.6572202967253897</c:v>
                </c:pt>
                <c:pt idx="55" formatCode="0.000">
                  <c:v>1.5727534372163545</c:v>
                </c:pt>
                <c:pt idx="56" formatCode="0.000">
                  <c:v>1.4863754827842628</c:v>
                </c:pt>
                <c:pt idx="57" formatCode="0.000">
                  <c:v>1.3979364499138713</c:v>
                </c:pt>
                <c:pt idx="58" formatCode="0.000">
                  <c:v>1.307687725756504</c:v>
                </c:pt>
                <c:pt idx="59" formatCode="0.000">
                  <c:v>1.2161030429490349</c:v>
                </c:pt>
                <c:pt idx="60" formatCode="0.000">
                  <c:v>1.1239143152232036</c:v>
                </c:pt>
                <c:pt idx="61" formatCode="0.000">
                  <c:v>1.0315394990676006</c:v>
                </c:pt>
                <c:pt idx="62" formatCode="0.000">
                  <c:v>0.94022147558006275</c:v>
                </c:pt>
                <c:pt idx="63" formatCode="0.000">
                  <c:v>0.85098129452649374</c:v>
                </c:pt>
                <c:pt idx="64" formatCode="0.000">
                  <c:v>0.7634527659692063</c:v>
                </c:pt>
                <c:pt idx="65" formatCode="0.000">
                  <c:v>0.67576598291626</c:v>
                </c:pt>
                <c:pt idx="66" formatCode="0.000">
                  <c:v>0.58879898211454051</c:v>
                </c:pt>
                <c:pt idx="67" formatCode="0.000">
                  <c:v>0.502100834697495</c:v>
                </c:pt>
                <c:pt idx="68" formatCode="0.000">
                  <c:v>0.41877029512418579</c:v>
                </c:pt>
                <c:pt idx="69" formatCode="0.000">
                  <c:v>0.34226583216877804</c:v>
                </c:pt>
                <c:pt idx="70" formatCode="0.000">
                  <c:v>0.2749399451985145</c:v>
                </c:pt>
                <c:pt idx="71" formatCode="0.000">
                  <c:v>0.21938631308535567</c:v>
                </c:pt>
                <c:pt idx="72" formatCode="0.000">
                  <c:v>0.17406233048305816</c:v>
                </c:pt>
                <c:pt idx="73" formatCode="0.000">
                  <c:v>0.13705721124757317</c:v>
                </c:pt>
                <c:pt idx="74" formatCode="0.000">
                  <c:v>0.10824227407577056</c:v>
                </c:pt>
              </c:numCache>
            </c:numRef>
          </c:val>
        </c:ser>
        <c:dLbls>
          <c:showLegendKey val="0"/>
          <c:showVal val="0"/>
          <c:showCatName val="0"/>
          <c:showSerName val="0"/>
          <c:showPercent val="0"/>
          <c:showBubbleSize val="0"/>
        </c:dLbls>
        <c:axId val="179483648"/>
        <c:axId val="69364544"/>
      </c:areaChart>
      <c:catAx>
        <c:axId val="179483648"/>
        <c:scaling>
          <c:orientation val="minMax"/>
        </c:scaling>
        <c:delete val="0"/>
        <c:axPos val="b"/>
        <c:numFmt formatCode="General" sourceLinked="1"/>
        <c:majorTickMark val="out"/>
        <c:minorTickMark val="none"/>
        <c:tickLblPos val="nextTo"/>
        <c:crossAx val="69364544"/>
        <c:crosses val="autoZero"/>
        <c:auto val="1"/>
        <c:lblAlgn val="ctr"/>
        <c:lblOffset val="100"/>
        <c:tickLblSkip val="5"/>
        <c:tickMarkSkip val="5"/>
        <c:noMultiLvlLbl val="0"/>
      </c:catAx>
      <c:valAx>
        <c:axId val="69364544"/>
        <c:scaling>
          <c:orientation val="minMax"/>
          <c:max val="2.5"/>
        </c:scaling>
        <c:delete val="0"/>
        <c:axPos val="l"/>
        <c:majorGridlines/>
        <c:numFmt formatCode="General" sourceLinked="1"/>
        <c:majorTickMark val="out"/>
        <c:minorTickMark val="none"/>
        <c:tickLblPos val="nextTo"/>
        <c:crossAx val="179483648"/>
        <c:crosses val="autoZero"/>
        <c:crossBetween val="midCat"/>
      </c:valAx>
      <c:spPr>
        <a:solidFill>
          <a:schemeClr val="bg2"/>
        </a:solidFill>
      </c:spPr>
    </c:plotArea>
    <c:legend>
      <c:legendPos val="b"/>
      <c:layout/>
      <c:overlay val="0"/>
    </c:legend>
    <c:plotVisOnly val="1"/>
    <c:dispBlanksAs val="gap"/>
    <c:showDLblsOverMax val="0"/>
  </c:chart>
  <c:spPr>
    <a:solidFill>
      <a:schemeClr val="bg2"/>
    </a:solidFill>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182571520"/>
        <c:axId val="33102016"/>
      </c:areaChart>
      <c:catAx>
        <c:axId val="182571520"/>
        <c:scaling>
          <c:orientation val="minMax"/>
        </c:scaling>
        <c:delete val="0"/>
        <c:axPos val="b"/>
        <c:numFmt formatCode="General" sourceLinked="1"/>
        <c:majorTickMark val="out"/>
        <c:minorTickMark val="none"/>
        <c:tickLblPos val="nextTo"/>
        <c:crossAx val="33102016"/>
        <c:crosses val="autoZero"/>
        <c:auto val="1"/>
        <c:lblAlgn val="ctr"/>
        <c:lblOffset val="100"/>
        <c:tickLblSkip val="5"/>
        <c:tickMarkSkip val="5"/>
        <c:noMultiLvlLbl val="0"/>
      </c:catAx>
      <c:valAx>
        <c:axId val="33102016"/>
        <c:scaling>
          <c:orientation val="minMax"/>
        </c:scaling>
        <c:delete val="0"/>
        <c:axPos val="l"/>
        <c:majorGridlines/>
        <c:numFmt formatCode="General" sourceLinked="1"/>
        <c:majorTickMark val="out"/>
        <c:minorTickMark val="none"/>
        <c:tickLblPos val="nextTo"/>
        <c:crossAx val="182571520"/>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Gráficos!$Y$16:$Y$91</c:f>
              <c:numCache>
                <c:formatCode>General</c:formatCode>
                <c:ptCount val="76"/>
                <c:pt idx="5">
                  <c:v>-1.1397955454615869</c:v>
                </c:pt>
                <c:pt idx="6">
                  <c:v>-1.1237332297256595</c:v>
                </c:pt>
                <c:pt idx="7">
                  <c:v>-1.1078972686090565</c:v>
                </c:pt>
                <c:pt idx="8">
                  <c:v>-1.0922844722595468</c:v>
                </c:pt>
                <c:pt idx="9">
                  <c:v>-1.0768916957771835</c:v>
                </c:pt>
                <c:pt idx="10">
                  <c:v>-1.0617158385808243</c:v>
                </c:pt>
                <c:pt idx="11">
                  <c:v>-1.0467538437835786</c:v>
                </c:pt>
                <c:pt idx="12">
                  <c:v>-1.0320026975770558</c:v>
                </c:pt>
                <c:pt idx="13">
                  <c:v>-1.0174594286242908</c:v>
                </c:pt>
                <c:pt idx="14">
                  <c:v>-1.0031211074612252</c:v>
                </c:pt>
                <c:pt idx="15">
                  <c:v>-0.98898484590662339</c:v>
                </c:pt>
                <c:pt idx="16">
                  <c:v>-0.97504779648030149</c:v>
                </c:pt>
                <c:pt idx="17">
                  <c:v>-0.96130715182955906</c:v>
                </c:pt>
                <c:pt idx="18">
                  <c:v>-0.94776014416369014</c:v>
                </c:pt>
                <c:pt idx="19">
                  <c:v>-0.93440404469646476</c:v>
                </c:pt>
                <c:pt idx="20">
                  <c:v>-0.92123616309646772</c:v>
                </c:pt>
                <c:pt idx="21">
                  <c:v>-0.90825384694518185</c:v>
                </c:pt>
                <c:pt idx="22">
                  <c:v>-0.89545448120270899</c:v>
                </c:pt>
                <c:pt idx="23">
                  <c:v>-0.88283548768102071</c:v>
                </c:pt>
                <c:pt idx="24">
                  <c:v>-0.87039432452463072</c:v>
                </c:pt>
                <c:pt idx="25">
                  <c:v>-0.85812848569858768</c:v>
                </c:pt>
                <c:pt idx="26">
                  <c:v>-0.84603550048368048</c:v>
                </c:pt>
                <c:pt idx="27">
                  <c:v>-0.8341129329787611</c:v>
                </c:pt>
                <c:pt idx="28">
                  <c:v>-0.82235838161007724</c:v>
                </c:pt>
                <c:pt idx="29">
                  <c:v>-0.81076947864752191</c:v>
                </c:pt>
                <c:pt idx="30">
                  <c:v>-0.79934388972769865</c:v>
                </c:pt>
                <c:pt idx="31">
                  <c:v>-0.78807931338370973</c:v>
                </c:pt>
                <c:pt idx="32">
                  <c:v>-0.77697348058156823</c:v>
                </c:pt>
                <c:pt idx="33">
                  <c:v>-0.76602415426314563</c:v>
                </c:pt>
                <c:pt idx="34">
                  <c:v>-0.75522912889555771</c:v>
                </c:pt>
                <c:pt idx="35">
                  <c:v>-0.74458623002690383</c:v>
                </c:pt>
                <c:pt idx="36">
                  <c:v>-0.7340933138482636</c:v>
                </c:pt>
                <c:pt idx="37">
                  <c:v>-0.7237482667618681</c:v>
                </c:pt>
                <c:pt idx="38">
                  <c:v>-0.71354900495535567</c:v>
                </c:pt>
                <c:pt idx="39">
                  <c:v>-0.70349347398202822</c:v>
                </c:pt>
                <c:pt idx="40">
                  <c:v>-0.69357964834702135</c:v>
                </c:pt>
                <c:pt idx="41">
                  <c:v>-0.68380553109930764</c:v>
                </c:pt>
              </c:numCache>
            </c:numRef>
          </c:val>
        </c:ser>
        <c:ser>
          <c:idx val="0"/>
          <c:order val="1"/>
          <c:tx>
            <c:strRef>
              <c:f>Gráficos!$E$15</c:f>
              <c:strCache>
                <c:ptCount val="1"/>
                <c:pt idx="0">
                  <c:v>Pensiones</c:v>
                </c:pt>
              </c:strCache>
            </c:strRef>
          </c:tx>
          <c:spPr>
            <a:ln w="25400">
              <a:noFill/>
            </a:ln>
          </c:spPr>
          <c:val>
            <c:numRef>
              <c:f>Gráficos!$Z$16:$Z$91</c:f>
              <c:numCache>
                <c:formatCode>General</c:formatCode>
                <c:ptCount val="76"/>
                <c:pt idx="42" formatCode="0.000">
                  <c:v>2.1141213699467944</c:v>
                </c:pt>
                <c:pt idx="43" formatCode="0.000">
                  <c:v>2.0443800544505328</c:v>
                </c:pt>
                <c:pt idx="44" formatCode="0.000">
                  <c:v>1.9760285233973613</c:v>
                </c:pt>
                <c:pt idx="45" formatCode="0.000">
                  <c:v>1.9090615749068587</c:v>
                </c:pt>
                <c:pt idx="46" formatCode="0.000">
                  <c:v>1.8429249317047229</c:v>
                </c:pt>
                <c:pt idx="47" formatCode="0.000">
                  <c:v>1.7771267586085953</c:v>
                </c:pt>
                <c:pt idx="48" formatCode="0.000">
                  <c:v>1.711867343281726</c:v>
                </c:pt>
                <c:pt idx="49" formatCode="0.000">
                  <c:v>1.6467109237513595</c:v>
                </c:pt>
                <c:pt idx="50" formatCode="0.000">
                  <c:v>1.5815955826850694</c:v>
                </c:pt>
                <c:pt idx="51" formatCode="0.000">
                  <c:v>1.5166381676617473</c:v>
                </c:pt>
                <c:pt idx="52" formatCode="0.000">
                  <c:v>1.4516161565622596</c:v>
                </c:pt>
                <c:pt idx="53" formatCode="0.000">
                  <c:v>1.3865369671086152</c:v>
                </c:pt>
                <c:pt idx="54" formatCode="0.000">
                  <c:v>1.3205810644102964</c:v>
                </c:pt>
                <c:pt idx="55" formatCode="0.000">
                  <c:v>1.2533048882601296</c:v>
                </c:pt>
                <c:pt idx="56" formatCode="0.000">
                  <c:v>1.1845072771550769</c:v>
                </c:pt>
                <c:pt idx="57" formatCode="0.000">
                  <c:v>1.1140675307879482</c:v>
                </c:pt>
                <c:pt idx="58" formatCode="0.000">
                  <c:v>1.0421854225409903</c:v>
                </c:pt>
                <c:pt idx="59" formatCode="0.000">
                  <c:v>0.96923654649236568</c:v>
                </c:pt>
                <c:pt idx="60" formatCode="0.000">
                  <c:v>0.89580213888878135</c:v>
                </c:pt>
                <c:pt idx="61" formatCode="0.000">
                  <c:v>0.82221411910103825</c:v>
                </c:pt>
                <c:pt idx="62" formatCode="0.000">
                  <c:v>0.74946070972816825</c:v>
                </c:pt>
                <c:pt idx="63" formatCode="0.000">
                  <c:v>0.67835596991968194</c:v>
                </c:pt>
                <c:pt idx="64" formatCode="0.000">
                  <c:v>0.60860821521287456</c:v>
                </c:pt>
                <c:pt idx="65" formatCode="0.000">
                  <c:v>0.53872998111462822</c:v>
                </c:pt>
                <c:pt idx="66" formatCode="0.000">
                  <c:v>0.46941920339744053</c:v>
                </c:pt>
                <c:pt idx="67" formatCode="0.000">
                  <c:v>0.40031810696560888</c:v>
                </c:pt>
                <c:pt idx="68" formatCode="0.000">
                  <c:v>0.33389525319073721</c:v>
                </c:pt>
                <c:pt idx="69" formatCode="0.000">
                  <c:v>0.27290617119069854</c:v>
                </c:pt>
                <c:pt idx="70" formatCode="0.000">
                  <c:v>0.21922985192293548</c:v>
                </c:pt>
                <c:pt idx="71" formatCode="0.000">
                  <c:v>0.17493237387499286</c:v>
                </c:pt>
                <c:pt idx="72" formatCode="0.000">
                  <c:v>0.13878992573406415</c:v>
                </c:pt>
                <c:pt idx="73" formatCode="0.000">
                  <c:v>0.10927768662001232</c:v>
                </c:pt>
                <c:pt idx="74" formatCode="0.000">
                  <c:v>8.6297024757728699E-2</c:v>
                </c:pt>
              </c:numCache>
            </c:numRef>
          </c:val>
        </c:ser>
        <c:dLbls>
          <c:showLegendKey val="0"/>
          <c:showVal val="0"/>
          <c:showCatName val="0"/>
          <c:showSerName val="0"/>
          <c:showPercent val="0"/>
          <c:showBubbleSize val="0"/>
        </c:dLbls>
        <c:axId val="48321536"/>
        <c:axId val="142766592"/>
      </c:areaChart>
      <c:catAx>
        <c:axId val="48321536"/>
        <c:scaling>
          <c:orientation val="minMax"/>
        </c:scaling>
        <c:delete val="0"/>
        <c:axPos val="b"/>
        <c:numFmt formatCode="General" sourceLinked="1"/>
        <c:majorTickMark val="out"/>
        <c:minorTickMark val="none"/>
        <c:tickLblPos val="nextTo"/>
        <c:crossAx val="142766592"/>
        <c:crosses val="autoZero"/>
        <c:auto val="1"/>
        <c:lblAlgn val="ctr"/>
        <c:lblOffset val="100"/>
        <c:tickLblSkip val="5"/>
        <c:tickMarkSkip val="5"/>
        <c:noMultiLvlLbl val="0"/>
      </c:catAx>
      <c:valAx>
        <c:axId val="142766592"/>
        <c:scaling>
          <c:orientation val="minMax"/>
        </c:scaling>
        <c:delete val="0"/>
        <c:axPos val="l"/>
        <c:majorGridlines/>
        <c:numFmt formatCode="General" sourceLinked="1"/>
        <c:majorTickMark val="out"/>
        <c:minorTickMark val="none"/>
        <c:tickLblPos val="nextTo"/>
        <c:crossAx val="48321536"/>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Gráficos!$D$16:$D$91</c:f>
              <c:numCache>
                <c:formatCode>General</c:formatCode>
                <c:ptCount val="76"/>
                <c:pt idx="5">
                  <c:v>-1.0362353750145503</c:v>
                </c:pt>
                <c:pt idx="6">
                  <c:v>-1.0216324579944804</c:v>
                </c:pt>
                <c:pt idx="7">
                  <c:v>-1.0072353293412593</c:v>
                </c:pt>
                <c:pt idx="8">
                  <c:v>-0.99304108902800359</c:v>
                </c:pt>
                <c:pt idx="9">
                  <c:v>-0.97904687789581557</c:v>
                </c:pt>
                <c:pt idx="10">
                  <c:v>-0.96524987707785925</c:v>
                </c:pt>
                <c:pt idx="11">
                  <c:v>-0.95164730743155412</c:v>
                </c:pt>
                <c:pt idx="12">
                  <c:v>-0.93823642897876935</c:v>
                </c:pt>
                <c:pt idx="13">
                  <c:v>-0.9250145403539084</c:v>
                </c:pt>
                <c:pt idx="14">
                  <c:v>-0.91197897825976881</c:v>
                </c:pt>
                <c:pt idx="15">
                  <c:v>-0.89912711693107361</c:v>
                </c:pt>
                <c:pt idx="16">
                  <c:v>-0.8864563676055599</c:v>
                </c:pt>
                <c:pt idx="17">
                  <c:v>-0.87396417800252224</c:v>
                </c:pt>
                <c:pt idx="18">
                  <c:v>-0.86164803180870486</c:v>
                </c:pt>
                <c:pt idx="19">
                  <c:v>-0.84950544817143792</c:v>
                </c:pt>
                <c:pt idx="20">
                  <c:v>-0.83753398119891664</c:v>
                </c:pt>
                <c:pt idx="21">
                  <c:v>-0.82573121946752448</c:v>
                </c:pt>
                <c:pt idx="22">
                  <c:v>-0.81409478553609638</c:v>
                </c:pt>
                <c:pt idx="23">
                  <c:v>-0.80262233546702977</c:v>
                </c:pt>
                <c:pt idx="24">
                  <c:v>-0.79131155835414146</c:v>
                </c:pt>
                <c:pt idx="25">
                  <c:v>-0.78016017585718189</c:v>
                </c:pt>
                <c:pt idx="26">
                  <c:v>-0.76916594174290487</c:v>
                </c:pt>
                <c:pt idx="27">
                  <c:v>-0.75832664143260842</c:v>
                </c:pt>
                <c:pt idx="28">
                  <c:v>-0.74764009155604849</c:v>
                </c:pt>
                <c:pt idx="29">
                  <c:v>-0.73710413951164255</c:v>
                </c:pt>
                <c:pt idx="30">
                  <c:v>-0.7267166630328673</c:v>
                </c:pt>
                <c:pt idx="31">
                  <c:v>-0.71647556976076976</c:v>
                </c:pt>
                <c:pt idx="32">
                  <c:v>-0.70637879682250082</c:v>
                </c:pt>
                <c:pt idx="33">
                  <c:v>-0.69642431041578956</c:v>
                </c:pt>
                <c:pt idx="34">
                  <c:v>-0.68661010539927148</c:v>
                </c:pt>
                <c:pt idx="35">
                  <c:v>-0.67693420488859257</c:v>
                </c:pt>
                <c:pt idx="36">
                  <c:v>-0.6673946598582019</c:v>
                </c:pt>
                <c:pt idx="37">
                  <c:v>-0.65798954874875892</c:v>
                </c:pt>
                <c:pt idx="38">
                  <c:v>-0.64871697708007181</c:v>
                </c:pt>
                <c:pt idx="39">
                  <c:v>-0.63957507706949002</c:v>
                </c:pt>
              </c:numCache>
            </c:numRef>
          </c:val>
        </c:ser>
        <c:ser>
          <c:idx val="0"/>
          <c:order val="1"/>
          <c:tx>
            <c:strRef>
              <c:f>Gráficos!$E$15</c:f>
              <c:strCache>
                <c:ptCount val="1"/>
                <c:pt idx="0">
                  <c:v>Pensiones</c:v>
                </c:pt>
              </c:strCache>
            </c:strRef>
          </c:tx>
          <c:spPr>
            <a:ln w="25400">
              <a:noFill/>
            </a:ln>
          </c:spPr>
          <c:val>
            <c:numRef>
              <c:f>Gráficos!$E$16:$E$91</c:f>
              <c:numCache>
                <c:formatCode>General</c:formatCode>
                <c:ptCount val="76"/>
                <c:pt idx="40" formatCode="0.000">
                  <c:v>1.9964211403369652</c:v>
                </c:pt>
                <c:pt idx="41" formatCode="0.000">
                  <c:v>1.918796116533527</c:v>
                </c:pt>
                <c:pt idx="42" formatCode="0.000">
                  <c:v>1.8422089862812909</c:v>
                </c:pt>
                <c:pt idx="43" formatCode="0.000">
                  <c:v>1.7669679842564991</c:v>
                </c:pt>
                <c:pt idx="44" formatCode="0.000">
                  <c:v>1.6920616685788623</c:v>
                </c:pt>
                <c:pt idx="45" formatCode="0.000">
                  <c:v>1.6181753895649669</c:v>
                </c:pt>
                <c:pt idx="46" formatCode="0.000">
                  <c:v>1.5446487087513787</c:v>
                </c:pt>
                <c:pt idx="47" formatCode="0.000">
                  <c:v>1.471119094259522</c:v>
                </c:pt>
                <c:pt idx="48" formatCode="0.000">
                  <c:v>1.3984203291191286</c:v>
                </c:pt>
                <c:pt idx="49" formatCode="0.000">
                  <c:v>1.3256970313332388</c:v>
                </c:pt>
                <c:pt idx="50" formatCode="0.000">
                  <c:v>1.2526139519531756</c:v>
                </c:pt>
                <c:pt idx="51" formatCode="0.000">
                  <c:v>1.1795128251061044</c:v>
                </c:pt>
                <c:pt idx="52" formatCode="0.000">
                  <c:v>1.1062133405807699</c:v>
                </c:pt>
                <c:pt idx="53" formatCode="0.000">
                  <c:v>1.0331596540149874</c:v>
                </c:pt>
                <c:pt idx="54" formatCode="0.000">
                  <c:v>0.95969759282155231</c:v>
                </c:pt>
                <c:pt idx="55" formatCode="0.000">
                  <c:v>0.88608588780781128</c:v>
                </c:pt>
                <c:pt idx="56" formatCode="0.000">
                  <c:v>0.8128542544349272</c:v>
                </c:pt>
                <c:pt idx="57" formatCode="0.000">
                  <c:v>0.74022777655917404</c:v>
                </c:pt>
                <c:pt idx="58" formatCode="0.000">
                  <c:v>0.66864442843402694</c:v>
                </c:pt>
                <c:pt idx="59" formatCode="0.000">
                  <c:v>0.59864478910309438</c:v>
                </c:pt>
                <c:pt idx="60" formatCode="0.000">
                  <c:v>0.53075096936520061</c:v>
                </c:pt>
                <c:pt idx="61" formatCode="0.000">
                  <c:v>0.46499423466024808</c:v>
                </c:pt>
                <c:pt idx="62" formatCode="0.000">
                  <c:v>0.40233322792272008</c:v>
                </c:pt>
                <c:pt idx="63" formatCode="0.000">
                  <c:v>0.34387456577659564</c:v>
                </c:pt>
                <c:pt idx="64" formatCode="0.000">
                  <c:v>0.28979447205047254</c:v>
                </c:pt>
                <c:pt idx="65" formatCode="0.000">
                  <c:v>0.23941651687450427</c:v>
                </c:pt>
                <c:pt idx="66" formatCode="0.000">
                  <c:v>0.19405452898989139</c:v>
                </c:pt>
                <c:pt idx="67" formatCode="0.000">
                  <c:v>0.15388550073537371</c:v>
                </c:pt>
                <c:pt idx="68" formatCode="0.000">
                  <c:v>0.11979295850119676</c:v>
                </c:pt>
                <c:pt idx="69" formatCode="0.000">
                  <c:v>9.1546126490220397E-2</c:v>
                </c:pt>
                <c:pt idx="70" formatCode="0.000">
                  <c:v>6.8664695866190451E-2</c:v>
                </c:pt>
                <c:pt idx="71" formatCode="0.000">
                  <c:v>5.0816148258399828E-2</c:v>
                </c:pt>
                <c:pt idx="72" formatCode="0.000">
                  <c:v>3.6734449688057155E-2</c:v>
                </c:pt>
                <c:pt idx="73" formatCode="0.000">
                  <c:v>2.586102251700555E-2</c:v>
                </c:pt>
                <c:pt idx="74" formatCode="0.000">
                  <c:v>1.7874933066569402E-2</c:v>
                </c:pt>
              </c:numCache>
            </c:numRef>
          </c:val>
        </c:ser>
        <c:dLbls>
          <c:showLegendKey val="0"/>
          <c:showVal val="0"/>
          <c:showCatName val="0"/>
          <c:showSerName val="0"/>
          <c:showPercent val="0"/>
          <c:showBubbleSize val="0"/>
        </c:dLbls>
        <c:axId val="170075136"/>
        <c:axId val="179089344"/>
      </c:areaChart>
      <c:catAx>
        <c:axId val="170075136"/>
        <c:scaling>
          <c:orientation val="minMax"/>
        </c:scaling>
        <c:delete val="0"/>
        <c:axPos val="b"/>
        <c:numFmt formatCode="General" sourceLinked="1"/>
        <c:majorTickMark val="out"/>
        <c:minorTickMark val="none"/>
        <c:tickLblPos val="nextTo"/>
        <c:crossAx val="179089344"/>
        <c:crosses val="autoZero"/>
        <c:auto val="1"/>
        <c:lblAlgn val="ctr"/>
        <c:lblOffset val="100"/>
        <c:tickLblSkip val="5"/>
        <c:tickMarkSkip val="5"/>
        <c:noMultiLvlLbl val="0"/>
      </c:catAx>
      <c:valAx>
        <c:axId val="179089344"/>
        <c:scaling>
          <c:orientation val="minMax"/>
        </c:scaling>
        <c:delete val="0"/>
        <c:axPos val="l"/>
        <c:majorGridlines/>
        <c:numFmt formatCode="General" sourceLinked="1"/>
        <c:majorTickMark val="out"/>
        <c:minorTickMark val="none"/>
        <c:tickLblPos val="nextTo"/>
        <c:crossAx val="170075136"/>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Gráficos!$D$15</c:f>
              <c:strCache>
                <c:ptCount val="1"/>
                <c:pt idx="0">
                  <c:v>Cotizaciones</c:v>
                </c:pt>
              </c:strCache>
            </c:strRef>
          </c:tx>
          <c:cat>
            <c:numRef>
              <c:f>Gráficos!$B$16:$B$91</c:f>
              <c:numCache>
                <c:formatCode>General</c:formatCode>
                <c:ptCount val="7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pt idx="66">
                  <c:v>91</c:v>
                </c:pt>
                <c:pt idx="67">
                  <c:v>92</c:v>
                </c:pt>
                <c:pt idx="68">
                  <c:v>93</c:v>
                </c:pt>
                <c:pt idx="69">
                  <c:v>94</c:v>
                </c:pt>
                <c:pt idx="70">
                  <c:v>95</c:v>
                </c:pt>
                <c:pt idx="71">
                  <c:v>96</c:v>
                </c:pt>
                <c:pt idx="72">
                  <c:v>97</c:v>
                </c:pt>
                <c:pt idx="73">
                  <c:v>98</c:v>
                </c:pt>
                <c:pt idx="74">
                  <c:v>99</c:v>
                </c:pt>
                <c:pt idx="75">
                  <c:v>100</c:v>
                </c:pt>
              </c:numCache>
            </c:numRef>
          </c:cat>
          <c:val>
            <c:numRef>
              <c:f>Gráficos!$AF$16:$AF$91</c:f>
              <c:numCache>
                <c:formatCode>General</c:formatCode>
                <c:ptCount val="76"/>
                <c:pt idx="1">
                  <c:v>-1.2537054001228578</c:v>
                </c:pt>
                <c:pt idx="2">
                  <c:v>-1.2360378350434948</c:v>
                </c:pt>
                <c:pt idx="3">
                  <c:v>-1.2186192462035286</c:v>
                </c:pt>
                <c:pt idx="4">
                  <c:v>-1.2014461249605672</c:v>
                </c:pt>
                <c:pt idx="5">
                  <c:v>-1.1845150121169845</c:v>
                </c:pt>
                <c:pt idx="6">
                  <c:v>-1.1678224972231281</c:v>
                </c:pt>
                <c:pt idx="7">
                  <c:v>-1.1513652178903506</c:v>
                </c:pt>
                <c:pt idx="8">
                  <c:v>-1.1351398591137198</c:v>
                </c:pt>
                <c:pt idx="9">
                  <c:v>-1.1191431526042759</c:v>
                </c:pt>
                <c:pt idx="10">
                  <c:v>-1.1033718761306948</c:v>
                </c:pt>
                <c:pt idx="11">
                  <c:v>-1.0878228528702323</c:v>
                </c:pt>
                <c:pt idx="12">
                  <c:v>-1.0724929507688139</c:v>
                </c:pt>
                <c:pt idx="13">
                  <c:v>-1.0573790819101418</c:v>
                </c:pt>
                <c:pt idx="14">
                  <c:v>-1.0424782018936933</c:v>
                </c:pt>
                <c:pt idx="15">
                  <c:v>-1.0277873092214842</c:v>
                </c:pt>
                <c:pt idx="16">
                  <c:v>-1.0133034446934743</c:v>
                </c:pt>
                <c:pt idx="17">
                  <c:v>-0.99902369081149345</c:v>
                </c:pt>
                <c:pt idx="18">
                  <c:v>-0.98494517119156699</c:v>
                </c:pt>
                <c:pt idx="19">
                  <c:v>-0.97106504998452281</c:v>
                </c:pt>
                <c:pt idx="20">
                  <c:v>-0.95738053130476364</c:v>
                </c:pt>
                <c:pt idx="21">
                  <c:v>-0.94388885866708938</c:v>
                </c:pt>
                <c:pt idx="22">
                  <c:v>-0.93058731443145615</c:v>
                </c:pt>
                <c:pt idx="23">
                  <c:v>-0.91747321925555925</c:v>
                </c:pt>
                <c:pt idx="24">
                  <c:v>-0.90454393155512991</c:v>
                </c:pt>
                <c:pt idx="25">
                  <c:v>-0.89179684697184036</c:v>
                </c:pt>
                <c:pt idx="26">
                  <c:v>-0.8792293978487038</c:v>
                </c:pt>
                <c:pt idx="27">
                  <c:v>-0.86683905271286998</c:v>
                </c:pt>
                <c:pt idx="28">
                  <c:v>-0.85462331576570738</c:v>
                </c:pt>
                <c:pt idx="29">
                  <c:v>-0.84257972638007361</c:v>
                </c:pt>
                <c:pt idx="30">
                  <c:v>-0.83070585860466717</c:v>
                </c:pt>
                <c:pt idx="31">
                  <c:v>-0.81899932067536763</c:v>
                </c:pt>
                <c:pt idx="32">
                  <c:v>-0.80745775453345892</c:v>
                </c:pt>
                <c:pt idx="33">
                  <c:v>-0.7960788353506445</c:v>
                </c:pt>
                <c:pt idx="34">
                  <c:v>-0.78486027106075418</c:v>
                </c:pt>
                <c:pt idx="35">
                  <c:v>-0.77379980189805186</c:v>
                </c:pt>
                <c:pt idx="36">
                  <c:v>-0.76289519994204835</c:v>
                </c:pt>
                <c:pt idx="37">
                  <c:v>-0.7521442686687293</c:v>
                </c:pt>
                <c:pt idx="38">
                  <c:v>-0.74154484250810793</c:v>
                </c:pt>
                <c:pt idx="39">
                  <c:v>-0.7310947864080114</c:v>
                </c:pt>
              </c:numCache>
            </c:numRef>
          </c:val>
        </c:ser>
        <c:ser>
          <c:idx val="0"/>
          <c:order val="1"/>
          <c:tx>
            <c:strRef>
              <c:f>Gráficos!$E$15</c:f>
              <c:strCache>
                <c:ptCount val="1"/>
                <c:pt idx="0">
                  <c:v>Pensiones</c:v>
                </c:pt>
              </c:strCache>
            </c:strRef>
          </c:tx>
          <c:spPr>
            <a:ln w="25400">
              <a:noFill/>
            </a:ln>
          </c:spPr>
          <c:val>
            <c:numRef>
              <c:f>Gráficos!$AG$16:$AG$91</c:f>
              <c:numCache>
                <c:formatCode>General</c:formatCode>
                <c:ptCount val="76"/>
                <c:pt idx="40" formatCode="0.000">
                  <c:v>2.2273245402953887</c:v>
                </c:pt>
                <c:pt idx="41" formatCode="0.000">
                  <c:v>2.1542878753400805</c:v>
                </c:pt>
                <c:pt idx="42" formatCode="0.000">
                  <c:v>2.083454521056797</c:v>
                </c:pt>
                <c:pt idx="43" formatCode="0.000">
                  <c:v>2.0147388670129223</c:v>
                </c:pt>
                <c:pt idx="44" formatCode="0.000">
                  <c:v>1.9473929135941197</c:v>
                </c:pt>
                <c:pt idx="45" formatCode="0.000">
                  <c:v>1.8814113467630664</c:v>
                </c:pt>
                <c:pt idx="46" formatCode="0.000">
                  <c:v>1.8162485399348274</c:v>
                </c:pt>
                <c:pt idx="47" formatCode="0.000">
                  <c:v>1.7514204238577373</c:v>
                </c:pt>
                <c:pt idx="48" formatCode="0.000">
                  <c:v>1.6871237996084532</c:v>
                </c:pt>
                <c:pt idx="49" formatCode="0.000">
                  <c:v>1.6229292653947136</c:v>
                </c:pt>
                <c:pt idx="50" formatCode="0.000">
                  <c:v>1.5587763536217041</c:v>
                </c:pt>
                <c:pt idx="51" formatCode="0.000">
                  <c:v>1.4947794894750737</c:v>
                </c:pt>
                <c:pt idx="52" formatCode="0.000">
                  <c:v>1.430719496998101</c:v>
                </c:pt>
                <c:pt idx="53" formatCode="0.000">
                  <c:v>1.3666030076628597</c:v>
                </c:pt>
                <c:pt idx="54" formatCode="0.000">
                  <c:v>1.301624002165418</c:v>
                </c:pt>
                <c:pt idx="55" formatCode="0.000">
                  <c:v>1.235344902322443</c:v>
                </c:pt>
                <c:pt idx="56" formatCode="0.000">
                  <c:v>1.1675676043898202</c:v>
                </c:pt>
                <c:pt idx="57" formatCode="0.000">
                  <c:v>1.0981720006594422</c:v>
                </c:pt>
                <c:pt idx="58" formatCode="0.000">
                  <c:v>1.0273544686755545</c:v>
                </c:pt>
                <c:pt idx="59" formatCode="0.000">
                  <c:v>0.95548337414448792</c:v>
                </c:pt>
                <c:pt idx="60" formatCode="0.000">
                  <c:v>0.88312968302514305</c:v>
                </c:pt>
                <c:pt idx="61" formatCode="0.000">
                  <c:v>0.81061945621249742</c:v>
                </c:pt>
                <c:pt idx="62" formatCode="0.000">
                  <c:v>0.73892462481041199</c:v>
                </c:pt>
                <c:pt idx="63" formatCode="0.000">
                  <c:v>0.6688479667904742</c:v>
                </c:pt>
                <c:pt idx="64" formatCode="0.000">
                  <c:v>0.60010209997245134</c:v>
                </c:pt>
                <c:pt idx="65" formatCode="0.000">
                  <c:v>0.53122341597473643</c:v>
                </c:pt>
                <c:pt idx="66" formatCode="0.000">
                  <c:v>0.46289815469105028</c:v>
                </c:pt>
                <c:pt idx="67" formatCode="0.000">
                  <c:v>0.39477517404609974</c:v>
                </c:pt>
                <c:pt idx="68" formatCode="0.000">
                  <c:v>0.32928689780969406</c:v>
                </c:pt>
                <c:pt idx="69" formatCode="0.000">
                  <c:v>0.26914891006688518</c:v>
                </c:pt>
                <c:pt idx="70" formatCode="0.000">
                  <c:v>0.21621743407272812</c:v>
                </c:pt>
                <c:pt idx="71" formatCode="0.000">
                  <c:v>0.17252818284240826</c:v>
                </c:pt>
                <c:pt idx="72" formatCode="0.000">
                  <c:v>0.13688014976648952</c:v>
                </c:pt>
                <c:pt idx="73" formatCode="0.000">
                  <c:v>0.10776830126507221</c:v>
                </c:pt>
                <c:pt idx="74" formatCode="0.000">
                  <c:v>8.5099187251047217E-2</c:v>
                </c:pt>
              </c:numCache>
            </c:numRef>
          </c:val>
        </c:ser>
        <c:dLbls>
          <c:showLegendKey val="0"/>
          <c:showVal val="0"/>
          <c:showCatName val="0"/>
          <c:showSerName val="0"/>
          <c:showPercent val="0"/>
          <c:showBubbleSize val="0"/>
        </c:dLbls>
        <c:axId val="74070016"/>
        <c:axId val="125274368"/>
      </c:areaChart>
      <c:catAx>
        <c:axId val="74070016"/>
        <c:scaling>
          <c:orientation val="minMax"/>
        </c:scaling>
        <c:delete val="0"/>
        <c:axPos val="b"/>
        <c:numFmt formatCode="General" sourceLinked="1"/>
        <c:majorTickMark val="out"/>
        <c:minorTickMark val="none"/>
        <c:tickLblPos val="nextTo"/>
        <c:crossAx val="125274368"/>
        <c:crosses val="autoZero"/>
        <c:auto val="1"/>
        <c:lblAlgn val="ctr"/>
        <c:lblOffset val="100"/>
        <c:tickLblSkip val="5"/>
        <c:tickMarkSkip val="5"/>
        <c:noMultiLvlLbl val="0"/>
      </c:catAx>
      <c:valAx>
        <c:axId val="125274368"/>
        <c:scaling>
          <c:orientation val="minMax"/>
        </c:scaling>
        <c:delete val="0"/>
        <c:axPos val="l"/>
        <c:majorGridlines/>
        <c:numFmt formatCode="General" sourceLinked="1"/>
        <c:majorTickMark val="out"/>
        <c:minorTickMark val="none"/>
        <c:tickLblPos val="nextTo"/>
        <c:crossAx val="74070016"/>
        <c:crosses val="autoZero"/>
        <c:crossBetween val="midCat"/>
      </c:valAx>
    </c:plotArea>
    <c:legend>
      <c:legendPos val="b"/>
      <c:layout/>
      <c:overlay val="0"/>
    </c:legend>
    <c:plotVisOnly val="1"/>
    <c:dispBlanksAs val="gap"/>
    <c:showDLblsOverMax val="0"/>
  </c:chart>
  <c:spPr>
    <a:solidFill>
      <a:srgbClr val="FFF39D"/>
    </a:solidFill>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8EB46EB9-FF0A-4E68-B430-A347E3A96BB5}" type="datetimeFigureOut">
              <a:rPr lang="es-ES" smtClean="0"/>
              <a:t>16/06/2013</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12D9C68-BB5E-46DB-9C0D-EF62D0BECB86}"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B46EB9-FF0A-4E68-B430-A347E3A96BB5}" type="datetimeFigureOut">
              <a:rPr lang="es-ES" smtClean="0"/>
              <a:t>16/06/2013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2D9C68-BB5E-46DB-9C0D-EF62D0BECB86}"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B46EB9-FF0A-4E68-B430-A347E3A96BB5}" type="datetimeFigureOut">
              <a:rPr lang="es-ES" smtClean="0"/>
              <a:t>16/06/2013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2D9C68-BB5E-46DB-9C0D-EF62D0BECB86}"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8EB46EB9-FF0A-4E68-B430-A347E3A96BB5}" type="datetimeFigureOut">
              <a:rPr lang="es-ES" smtClean="0"/>
              <a:t>16/06/2013</a:t>
            </a:fld>
            <a:endParaRPr lang="es-ES"/>
          </a:p>
        </p:txBody>
      </p:sp>
      <p:sp>
        <p:nvSpPr>
          <p:cNvPr id="9" name="8 Marcador de número de diapositiva"/>
          <p:cNvSpPr>
            <a:spLocks noGrp="1"/>
          </p:cNvSpPr>
          <p:nvPr>
            <p:ph type="sldNum" sz="quarter" idx="15"/>
          </p:nvPr>
        </p:nvSpPr>
        <p:spPr/>
        <p:txBody>
          <a:bodyPr rtlCol="0"/>
          <a:lstStyle/>
          <a:p>
            <a:fld id="{E12D9C68-BB5E-46DB-9C0D-EF62D0BECB86}"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8EB46EB9-FF0A-4E68-B430-A347E3A96BB5}" type="datetimeFigureOut">
              <a:rPr lang="es-ES" smtClean="0"/>
              <a:t>16/06/2013</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12D9C68-BB5E-46DB-9C0D-EF62D0BECB86}"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8EB46EB9-FF0A-4E68-B430-A347E3A96BB5}" type="datetimeFigureOut">
              <a:rPr lang="es-ES" smtClean="0"/>
              <a:t>16/06/2013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2D9C68-BB5E-46DB-9C0D-EF62D0BECB86}"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8EB46EB9-FF0A-4E68-B430-A347E3A96BB5}" type="datetimeFigureOut">
              <a:rPr lang="es-ES" smtClean="0"/>
              <a:t>16/06/2013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12D9C68-BB5E-46DB-9C0D-EF62D0BECB86}"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8EB46EB9-FF0A-4E68-B430-A347E3A96BB5}" type="datetimeFigureOut">
              <a:rPr lang="es-ES" smtClean="0"/>
              <a:t>16/06/2013</a:t>
            </a:fld>
            <a:endParaRPr lang="es-ES"/>
          </a:p>
        </p:txBody>
      </p:sp>
      <p:sp>
        <p:nvSpPr>
          <p:cNvPr id="7" name="6 Marcador de número de diapositiva"/>
          <p:cNvSpPr>
            <a:spLocks noGrp="1"/>
          </p:cNvSpPr>
          <p:nvPr>
            <p:ph type="sldNum" sz="quarter" idx="11"/>
          </p:nvPr>
        </p:nvSpPr>
        <p:spPr/>
        <p:txBody>
          <a:bodyPr rtlCol="0"/>
          <a:lstStyle/>
          <a:p>
            <a:fld id="{E12D9C68-BB5E-46DB-9C0D-EF62D0BECB86}"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B46EB9-FF0A-4E68-B430-A347E3A96BB5}" type="datetimeFigureOut">
              <a:rPr lang="es-ES" smtClean="0"/>
              <a:t>16/06/2013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12D9C68-BB5E-46DB-9C0D-EF62D0BECB86}"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8EB46EB9-FF0A-4E68-B430-A347E3A96BB5}" type="datetimeFigureOut">
              <a:rPr lang="es-ES" smtClean="0"/>
              <a:t>16/06/2013</a:t>
            </a:fld>
            <a:endParaRPr lang="es-ES"/>
          </a:p>
        </p:txBody>
      </p:sp>
      <p:sp>
        <p:nvSpPr>
          <p:cNvPr id="22" name="21 Marcador de número de diapositiva"/>
          <p:cNvSpPr>
            <a:spLocks noGrp="1"/>
          </p:cNvSpPr>
          <p:nvPr>
            <p:ph type="sldNum" sz="quarter" idx="15"/>
          </p:nvPr>
        </p:nvSpPr>
        <p:spPr/>
        <p:txBody>
          <a:bodyPr rtlCol="0"/>
          <a:lstStyle/>
          <a:p>
            <a:fld id="{E12D9C68-BB5E-46DB-9C0D-EF62D0BECB86}"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8EB46EB9-FF0A-4E68-B430-A347E3A96BB5}" type="datetimeFigureOut">
              <a:rPr lang="es-ES" smtClean="0"/>
              <a:t>16/06/2013</a:t>
            </a:fld>
            <a:endParaRPr lang="es-ES"/>
          </a:p>
        </p:txBody>
      </p:sp>
      <p:sp>
        <p:nvSpPr>
          <p:cNvPr id="18" name="17 Marcador de número de diapositiva"/>
          <p:cNvSpPr>
            <a:spLocks noGrp="1"/>
          </p:cNvSpPr>
          <p:nvPr>
            <p:ph type="sldNum" sz="quarter" idx="11"/>
          </p:nvPr>
        </p:nvSpPr>
        <p:spPr/>
        <p:txBody>
          <a:bodyPr rtlCol="0"/>
          <a:lstStyle/>
          <a:p>
            <a:fld id="{E12D9C68-BB5E-46DB-9C0D-EF62D0BECB86}"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EB46EB9-FF0A-4E68-B430-A347E3A96BB5}" type="datetimeFigureOut">
              <a:rPr lang="es-ES" smtClean="0"/>
              <a:t>16/06/2013</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12D9C68-BB5E-46DB-9C0D-EF62D0BECB86}"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67744" y="1196752"/>
            <a:ext cx="6172200" cy="1894362"/>
          </a:xfrm>
        </p:spPr>
        <p:txBody>
          <a:bodyPr>
            <a:normAutofit fontScale="90000"/>
          </a:bodyPr>
          <a:lstStyle/>
          <a:p>
            <a:r>
              <a:rPr lang="es-ES" dirty="0"/>
              <a:t>Neutralidad actuarial en el diseño del factor de sostenibilidad de los sistemas públicos de pensiones</a:t>
            </a:r>
          </a:p>
        </p:txBody>
      </p:sp>
      <p:sp>
        <p:nvSpPr>
          <p:cNvPr id="4" name="3 Subtítulo"/>
          <p:cNvSpPr>
            <a:spLocks noGrp="1"/>
          </p:cNvSpPr>
          <p:nvPr>
            <p:ph type="subTitle" idx="1"/>
          </p:nvPr>
        </p:nvSpPr>
        <p:spPr>
          <a:xfrm>
            <a:off x="2286000" y="4581128"/>
            <a:ext cx="6172200" cy="1793794"/>
          </a:xfrm>
        </p:spPr>
        <p:txBody>
          <a:bodyPr>
            <a:normAutofit/>
          </a:bodyPr>
          <a:lstStyle/>
          <a:p>
            <a:r>
              <a:rPr lang="es-ES" dirty="0" smtClean="0"/>
              <a:t>Robert </a:t>
            </a:r>
            <a:r>
              <a:rPr lang="es-ES" dirty="0" err="1" smtClean="0"/>
              <a:t>Meneu</a:t>
            </a:r>
            <a:r>
              <a:rPr lang="es-ES" dirty="0" smtClean="0"/>
              <a:t>, José Enrique </a:t>
            </a:r>
            <a:r>
              <a:rPr lang="es-ES" dirty="0" err="1" smtClean="0"/>
              <a:t>Devesa</a:t>
            </a:r>
            <a:r>
              <a:rPr lang="es-ES" dirty="0" smtClean="0"/>
              <a:t>, Mar </a:t>
            </a:r>
            <a:r>
              <a:rPr lang="es-ES" dirty="0" err="1" smtClean="0"/>
              <a:t>Devesa</a:t>
            </a:r>
            <a:r>
              <a:rPr lang="es-ES" dirty="0" smtClean="0"/>
              <a:t>, Amparo Nagore (Universidad de Valencia)</a:t>
            </a:r>
          </a:p>
          <a:p>
            <a:r>
              <a:rPr lang="es-ES" dirty="0"/>
              <a:t>Inmaculada Domínguez, Borja </a:t>
            </a:r>
            <a:r>
              <a:rPr lang="es-ES" dirty="0" smtClean="0"/>
              <a:t>Encinas (Universidad de Extremadura)</a:t>
            </a:r>
          </a:p>
          <a:p>
            <a:r>
              <a:rPr lang="es-ES" dirty="0" smtClean="0"/>
              <a:t>http://www.uv.es/pensiones</a:t>
            </a:r>
            <a:endParaRPr lang="es-ES" dirty="0"/>
          </a:p>
        </p:txBody>
      </p:sp>
    </p:spTree>
    <p:extLst>
      <p:ext uri="{BB962C8B-B14F-4D97-AF65-F5344CB8AC3E}">
        <p14:creationId xmlns:p14="http://schemas.microsoft.com/office/powerpoint/2010/main" val="2019214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Ajustes en la edad de jubilación (manteniendo constante el periodo cotizado):</a:t>
                </a:r>
                <a:endParaRPr lang="es-ES" dirty="0"/>
              </a:p>
              <a:p>
                <a:pPr marL="0" indent="0">
                  <a:buNone/>
                </a:pPr>
                <a14:m>
                  <m:oMathPara xmlns:m="http://schemas.openxmlformats.org/officeDocument/2006/math">
                    <m:oMathParaPr>
                      <m:jc m:val="centerGroup"/>
                    </m:oMathParaPr>
                    <m:oMath xmlns:m="http://schemas.openxmlformats.org/officeDocument/2006/math">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r>
                        <a:rPr lang="es-ES" i="1">
                          <a:latin typeface="Cambria Math"/>
                        </a:rPr>
                        <m:t>=</m:t>
                      </m:r>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oMath>
                  </m:oMathPara>
                </a14:m>
                <a:endParaRPr lang="es-ES" dirty="0" smtClean="0"/>
              </a:p>
              <a:p>
                <a:pPr marL="0" indent="0" algn="ctr">
                  <a:buNone/>
                </a:pPr>
                <a:r>
                  <a:rPr lang="es-ES" b="1" dirty="0" smtClean="0">
                    <a:effectLst>
                      <a:outerShdw blurRad="38100" dist="38100" dir="2700000" algn="tl">
                        <a:srgbClr val="000000">
                          <a:alpha val="43137"/>
                        </a:srgbClr>
                      </a:outerShdw>
                    </a:effectLst>
                  </a:rPr>
                  <a:t>“Aumentar la edad de jubilación de manera que se mantenga constante el valor actual actuarial de las pensiones</a:t>
                </a:r>
                <a:r>
                  <a:rPr lang="es-ES" dirty="0" smtClean="0"/>
                  <a:t>”</a:t>
                </a:r>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r="-163"/>
                </a:stretch>
              </a:blipFill>
            </p:spPr>
            <p:txBody>
              <a:bodyPr/>
              <a:lstStyle/>
              <a:p>
                <a:r>
                  <a:rPr lang="es-ES">
                    <a:noFill/>
                  </a:rPr>
                  <a:t> </a:t>
                </a:r>
              </a:p>
            </p:txBody>
          </p:sp>
        </mc:Fallback>
      </mc:AlternateContent>
      <p:graphicFrame>
        <p:nvGraphicFramePr>
          <p:cNvPr id="4" name="3 Tabla"/>
          <p:cNvGraphicFramePr>
            <a:graphicFrameLocks noGrp="1"/>
          </p:cNvGraphicFramePr>
          <p:nvPr>
            <p:extLst>
              <p:ext uri="{D42A27DB-BD31-4B8C-83A1-F6EECF244321}">
                <p14:modId xmlns:p14="http://schemas.microsoft.com/office/powerpoint/2010/main" val="1298894725"/>
              </p:ext>
            </p:extLst>
          </p:nvPr>
        </p:nvGraphicFramePr>
        <p:xfrm>
          <a:off x="467544" y="4149080"/>
          <a:ext cx="7704851" cy="1463040"/>
        </p:xfrm>
        <a:graphic>
          <a:graphicData uri="http://schemas.openxmlformats.org/drawingml/2006/table">
            <a:tbl>
              <a:tblPr firstRow="1" firstCol="1" bandRow="1">
                <a:tableStyleId>{5C22544A-7EE6-4342-B048-85BDC9FD1C3A}</a:tableStyleId>
              </a:tblPr>
              <a:tblGrid>
                <a:gridCol w="2081479"/>
                <a:gridCol w="707488"/>
                <a:gridCol w="707488"/>
                <a:gridCol w="707488"/>
                <a:gridCol w="707488"/>
                <a:gridCol w="707488"/>
                <a:gridCol w="707488"/>
                <a:gridCol w="707488"/>
                <a:gridCol w="670956"/>
              </a:tblGrid>
              <a:tr h="179705">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2032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600" dirty="0">
                          <a:effectLst/>
                        </a:rPr>
                        <a:t>Edad de jubilación (</a:t>
                      </a:r>
                      <a:r>
                        <a:rPr lang="es-ES" sz="1600" i="1" dirty="0">
                          <a:effectLst/>
                        </a:rPr>
                        <a:t>j</a:t>
                      </a:r>
                      <a:r>
                        <a:rPr lang="es-ES" sz="1600" i="1" baseline="-25000" dirty="0">
                          <a:effectLst/>
                        </a:rPr>
                        <a:t>i</a:t>
                      </a:r>
                      <a:r>
                        <a:rPr lang="es-ES" sz="1600" dirty="0">
                          <a:effectLst/>
                        </a:rPr>
                        <a:t>)</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65,00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65,97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66,89</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67,76</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68,58</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69,35</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70,07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70,74</a:t>
                      </a:r>
                      <a:endParaRPr lang="es-ES" sz="1600" dirty="0">
                        <a:effectLst/>
                        <a:latin typeface="Arial"/>
                        <a:ea typeface="Calibri"/>
                        <a:cs typeface="Times New Roman"/>
                      </a:endParaRPr>
                    </a:p>
                  </a:txBody>
                  <a:tcPr marL="68580" marR="68580" marT="0" marB="0" anchor="ctr"/>
                </a:tc>
              </a:tr>
              <a:tr h="179705">
                <a:tc gridSpan="9">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s-ES" sz="1600" dirty="0">
                          <a:effectLst/>
                        </a:rPr>
                        <a:t>Fuente: Elaboración </a:t>
                      </a:r>
                      <a:r>
                        <a:rPr lang="es-ES" sz="1600" dirty="0" smtClean="0">
                          <a:effectLst/>
                        </a:rPr>
                        <a:t>propia e INE</a:t>
                      </a:r>
                      <a:endParaRPr lang="es-ES" sz="1600" dirty="0" smtClean="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5" name="1 Gráfico"/>
          <p:cNvGraphicFramePr>
            <a:graphicFrameLocks/>
          </p:cNvGraphicFramePr>
          <p:nvPr>
            <p:extLst>
              <p:ext uri="{D42A27DB-BD31-4B8C-83A1-F6EECF244321}">
                <p14:modId xmlns:p14="http://schemas.microsoft.com/office/powerpoint/2010/main" val="893526625"/>
              </p:ext>
            </p:extLst>
          </p:nvPr>
        </p:nvGraphicFramePr>
        <p:xfrm>
          <a:off x="468000" y="1619999"/>
          <a:ext cx="774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2 Gráfico"/>
          <p:cNvGraphicFramePr>
            <a:graphicFrameLocks/>
          </p:cNvGraphicFramePr>
          <p:nvPr>
            <p:extLst>
              <p:ext uri="{D42A27DB-BD31-4B8C-83A1-F6EECF244321}">
                <p14:modId xmlns:p14="http://schemas.microsoft.com/office/powerpoint/2010/main" val="3125442390"/>
              </p:ext>
            </p:extLst>
          </p:nvPr>
        </p:nvGraphicFramePr>
        <p:xfrm>
          <a:off x="468000" y="1620000"/>
          <a:ext cx="774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1709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Ajustes en la edad de jubilación y en el periodo cotizado (manteniendo constante la tasa de acumulación):</a:t>
                </a:r>
                <a:endParaRPr lang="es-ES" dirty="0"/>
              </a:p>
              <a:p>
                <a:pPr marL="0" indent="0">
                  <a:buNone/>
                </a:pPr>
                <a14:m>
                  <m:oMathPara xmlns:m="http://schemas.openxmlformats.org/officeDocument/2006/math">
                    <m:oMathParaPr>
                      <m:jc m:val="centerGroup"/>
                    </m:oMathParaPr>
                    <m:oMath xmlns:m="http://schemas.openxmlformats.org/officeDocument/2006/math">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r>
                        <a:rPr lang="es-ES" i="1">
                          <a:latin typeface="Cambria Math"/>
                        </a:rPr>
                        <m:t>=</m:t>
                      </m:r>
                      <m:f>
                        <m:fPr>
                          <m:ctrlPr>
                            <a:rPr lang="es-ES" i="1">
                              <a:latin typeface="Cambria Math"/>
                            </a:rPr>
                          </m:ctrlPr>
                        </m:fPr>
                        <m:num>
                          <m:f>
                            <m:fPr>
                              <m:type m:val="lin"/>
                              <m:ctrlPr>
                                <a:rPr lang="es-ES" i="1">
                                  <a:latin typeface="Cambria Math"/>
                                </a:rPr>
                              </m:ctrlPr>
                            </m:fPr>
                            <m:num>
                              <m:r>
                                <a:rPr lang="es-ES" i="1">
                                  <a:latin typeface="Cambria Math"/>
                                </a:rPr>
                                <m:t>𝑉</m:t>
                              </m:r>
                              <m:d>
                                <m:dPr>
                                  <m:ctrlPr>
                                    <a:rPr lang="es-ES" i="1">
                                      <a:latin typeface="Cambria Math"/>
                                    </a:rPr>
                                  </m:ctrlPr>
                                </m:dPr>
                                <m:e>
                                  <m:r>
                                    <a:rPr lang="es-ES" i="1">
                                      <a:latin typeface="Cambria Math"/>
                                    </a:rPr>
                                    <m:t>𝑟</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num>
                            <m:den>
                              <m:r>
                                <a:rPr lang="es-ES" i="1">
                                  <a:latin typeface="Cambria Math"/>
                                </a:rPr>
                                <m:t>𝑉</m:t>
                              </m:r>
                              <m:d>
                                <m:dPr>
                                  <m:ctrlPr>
                                    <a:rPr lang="es-ES" i="1">
                                      <a:latin typeface="Cambria Math"/>
                                    </a:rPr>
                                  </m:ctrlPr>
                                </m:dPr>
                                <m:e>
                                  <m:r>
                                    <a:rPr lang="es-ES" i="1">
                                      <a:latin typeface="Cambria Math"/>
                                    </a:rPr>
                                    <m:t>𝑟</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den>
                          </m:f>
                        </m:num>
                        <m:den>
                          <m:f>
                            <m:fPr>
                              <m:type m:val="lin"/>
                              <m:ctrlPr>
                                <a:rPr lang="es-ES" i="1">
                                  <a:latin typeface="Cambria Math"/>
                                </a:rPr>
                              </m:ctrlPr>
                            </m:fPr>
                            <m:num>
                              <m:r>
                                <a:rPr lang="es-ES" i="1">
                                  <a:latin typeface="Cambria Math"/>
                                </a:rPr>
                                <m:t>𝑉</m:t>
                              </m:r>
                              <m:d>
                                <m:dPr>
                                  <m:ctrlPr>
                                    <a:rPr lang="es-ES" i="1">
                                      <a:latin typeface="Cambria Math"/>
                                    </a:rPr>
                                  </m:ctrlPr>
                                </m:dPr>
                                <m:e>
                                  <m:r>
                                    <a:rPr lang="es-ES" i="1">
                                      <a:latin typeface="Cambria Math"/>
                                    </a:rPr>
                                    <m:t>𝜇</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num>
                            <m:den>
                              <m:r>
                                <a:rPr lang="es-ES" i="1">
                                  <a:latin typeface="Cambria Math"/>
                                </a:rPr>
                                <m:t>𝑉</m:t>
                              </m:r>
                              <m:d>
                                <m:dPr>
                                  <m:ctrlPr>
                                    <a:rPr lang="es-ES" i="1">
                                      <a:latin typeface="Cambria Math"/>
                                    </a:rPr>
                                  </m:ctrlPr>
                                </m:dPr>
                                <m:e>
                                  <m:r>
                                    <a:rPr lang="es-ES" i="1">
                                      <a:latin typeface="Cambria Math"/>
                                    </a:rPr>
                                    <m:t>𝜇</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den>
                          </m:f>
                        </m:den>
                      </m:f>
                      <m:r>
                        <a:rPr lang="es-ES" i="1">
                          <a:latin typeface="Cambria Math"/>
                        </a:rPr>
                        <m:t>·</m:t>
                      </m:r>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oMath>
                  </m:oMathPara>
                </a14:m>
                <a:endParaRPr lang="es-ES" dirty="0" smtClean="0"/>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s-ES">
                    <a:noFill/>
                  </a:rPr>
                  <a:t> </a:t>
                </a:r>
              </a:p>
            </p:txBody>
          </p:sp>
        </mc:Fallback>
      </mc:AlternateContent>
      <p:graphicFrame>
        <p:nvGraphicFramePr>
          <p:cNvPr id="5" name="4 Tabla"/>
          <p:cNvGraphicFramePr>
            <a:graphicFrameLocks noGrp="1"/>
          </p:cNvGraphicFramePr>
          <p:nvPr>
            <p:extLst>
              <p:ext uri="{D42A27DB-BD31-4B8C-83A1-F6EECF244321}">
                <p14:modId xmlns:p14="http://schemas.microsoft.com/office/powerpoint/2010/main" val="3726181511"/>
              </p:ext>
            </p:extLst>
          </p:nvPr>
        </p:nvGraphicFramePr>
        <p:xfrm>
          <a:off x="323528" y="4005064"/>
          <a:ext cx="7848874" cy="1463040"/>
        </p:xfrm>
        <a:graphic>
          <a:graphicData uri="http://schemas.openxmlformats.org/drawingml/2006/table">
            <a:tbl>
              <a:tblPr firstRow="1" firstCol="1" bandRow="1">
                <a:tableStyleId>{5C22544A-7EE6-4342-B048-85BDC9FD1C3A}</a:tableStyleId>
              </a:tblPr>
              <a:tblGrid>
                <a:gridCol w="2342838"/>
                <a:gridCol w="690398"/>
                <a:gridCol w="690398"/>
                <a:gridCol w="690398"/>
                <a:gridCol w="690398"/>
                <a:gridCol w="690398"/>
                <a:gridCol w="690398"/>
                <a:gridCol w="690398"/>
                <a:gridCol w="673250"/>
              </a:tblGrid>
              <a:tr h="179705">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2012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2017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2022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2027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400" dirty="0">
                          <a:effectLst/>
                        </a:rPr>
                        <a:t>Edad de jubilación (</a:t>
                      </a:r>
                      <a:r>
                        <a:rPr lang="es-ES" sz="1400" i="1" dirty="0">
                          <a:effectLst/>
                        </a:rPr>
                        <a:t>j</a:t>
                      </a:r>
                      <a:r>
                        <a:rPr lang="es-ES" sz="1400" i="1" baseline="-25000" dirty="0">
                          <a:effectLst/>
                        </a:rPr>
                        <a:t>i</a:t>
                      </a:r>
                      <a:r>
                        <a:rPr lang="es-ES" sz="1400" dirty="0">
                          <a:effectLst/>
                        </a:rPr>
                        <a:t>)</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65,00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65,65</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66,28</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66,87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67,44</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67,97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68,48</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68,95</a:t>
                      </a:r>
                      <a:endParaRPr lang="es-ES" sz="1600" dirty="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400" dirty="0">
                          <a:effectLst/>
                        </a:rPr>
                        <a:t>Periodo cotizado (</a:t>
                      </a:r>
                      <a:r>
                        <a:rPr lang="es-ES" sz="1400" i="1" dirty="0">
                          <a:effectLst/>
                        </a:rPr>
                        <a:t>j</a:t>
                      </a:r>
                      <a:r>
                        <a:rPr lang="es-ES" sz="1400" i="1" baseline="-25000" dirty="0">
                          <a:effectLst/>
                        </a:rPr>
                        <a:t>i</a:t>
                      </a:r>
                      <a:r>
                        <a:rPr lang="es-ES" sz="1400" dirty="0">
                          <a:effectLst/>
                        </a:rPr>
                        <a:t>-30)</a:t>
                      </a:r>
                      <a:endParaRPr lang="es-ES" sz="1400" dirty="0">
                        <a:effectLst/>
                        <a:latin typeface="Arial"/>
                        <a:ea typeface="Calibri"/>
                        <a:cs typeface="Times New Roman"/>
                      </a:endParaRPr>
                    </a:p>
                  </a:txBody>
                  <a:tcPr marL="68580" marR="68580" marT="0" marB="0" anchor="ctr"/>
                </a:tc>
                <a:tc>
                  <a:txBody>
                    <a:bodyPr/>
                    <a:lstStyle/>
                    <a:p>
                      <a:pPr marL="0" algn="ctr" rtl="0" eaLnBrk="1" latinLnBrk="0" hangingPunct="1">
                        <a:lnSpc>
                          <a:spcPct val="150000"/>
                        </a:lnSpc>
                        <a:spcAft>
                          <a:spcPts val="0"/>
                        </a:spcAft>
                      </a:pPr>
                      <a:r>
                        <a:rPr kumimoji="0" lang="es-ES" sz="1600" kern="1200" dirty="0">
                          <a:solidFill>
                            <a:schemeClr val="dk1"/>
                          </a:solidFill>
                          <a:effectLst/>
                          <a:latin typeface="+mn-lt"/>
                          <a:ea typeface="+mn-ea"/>
                          <a:cs typeface="+mn-cs"/>
                        </a:rPr>
                        <a:t>35,00</a:t>
                      </a:r>
                    </a:p>
                  </a:txBody>
                  <a:tcPr marL="68580" marR="68580" marT="0" marB="0" anchor="ctr"/>
                </a:tc>
                <a:tc>
                  <a:txBody>
                    <a:bodyPr/>
                    <a:lstStyle/>
                    <a:p>
                      <a:pPr algn="ctr">
                        <a:lnSpc>
                          <a:spcPct val="150000"/>
                        </a:lnSpc>
                        <a:spcAft>
                          <a:spcPts val="0"/>
                        </a:spcAft>
                      </a:pPr>
                      <a:r>
                        <a:rPr lang="es-ES" sz="1600" dirty="0">
                          <a:effectLst/>
                        </a:rPr>
                        <a:t>35,65</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36,28</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36,87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37,41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37,97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38,48</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38,95</a:t>
                      </a:r>
                      <a:endParaRPr lang="es-ES" sz="1600" dirty="0">
                        <a:effectLst/>
                        <a:latin typeface="Arial"/>
                        <a:ea typeface="Calibri"/>
                        <a:cs typeface="Times New Roman"/>
                      </a:endParaRPr>
                    </a:p>
                  </a:txBody>
                  <a:tcPr marL="68580" marR="68580" marT="0" marB="0" anchor="ctr"/>
                </a:tc>
              </a:tr>
              <a:tr h="179705">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6" name="1 Gráfico"/>
          <p:cNvGraphicFramePr>
            <a:graphicFrameLocks/>
          </p:cNvGraphicFramePr>
          <p:nvPr>
            <p:extLst>
              <p:ext uri="{D42A27DB-BD31-4B8C-83A1-F6EECF244321}">
                <p14:modId xmlns:p14="http://schemas.microsoft.com/office/powerpoint/2010/main" val="2727362989"/>
              </p:ext>
            </p:extLst>
          </p:nvPr>
        </p:nvGraphicFramePr>
        <p:xfrm>
          <a:off x="467999" y="1619999"/>
          <a:ext cx="774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3 Gráfico"/>
          <p:cNvGraphicFramePr>
            <a:graphicFrameLocks/>
          </p:cNvGraphicFramePr>
          <p:nvPr>
            <p:extLst>
              <p:ext uri="{D42A27DB-BD31-4B8C-83A1-F6EECF244321}">
                <p14:modId xmlns:p14="http://schemas.microsoft.com/office/powerpoint/2010/main" val="3100552089"/>
              </p:ext>
            </p:extLst>
          </p:nvPr>
        </p:nvGraphicFramePr>
        <p:xfrm>
          <a:off x="468000" y="1620000"/>
          <a:ext cx="774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001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Ajustes en la edad de jubilación, en el periodo cotizado y en la tasa de acumulación (para mantener constante la tasa de sustitución total):</a:t>
                </a:r>
              </a:p>
              <a:p>
                <a:endParaRPr lang="es-ES" dirty="0"/>
              </a:p>
              <a:p>
                <a:pPr marL="0" indent="0">
                  <a:buNone/>
                </a:pPr>
                <a14:m>
                  <m:oMathPara xmlns:m="http://schemas.openxmlformats.org/officeDocument/2006/math">
                    <m:oMathParaPr>
                      <m:jc m:val="centerGroup"/>
                    </m:oMathParaPr>
                    <m:oMath xmlns:m="http://schemas.openxmlformats.org/officeDocument/2006/math">
                      <m:f>
                        <m:fPr>
                          <m:ctrlPr>
                            <a:rPr lang="es-ES" i="1">
                              <a:latin typeface="Cambria Math"/>
                            </a:rPr>
                          </m:ctrlPr>
                        </m:fPr>
                        <m:num>
                          <m:sSub>
                            <m:sSubPr>
                              <m:ctrlPr>
                                <a:rPr lang="es-ES" i="1">
                                  <a:latin typeface="Cambria Math"/>
                                </a:rPr>
                              </m:ctrlPr>
                            </m:sSubPr>
                            <m:e>
                              <m:r>
                                <a:rPr lang="es-ES" i="1">
                                  <a:latin typeface="Cambria Math"/>
                                </a:rPr>
                                <m:t>𝑗</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0</m:t>
                              </m:r>
                            </m:sub>
                          </m:sSub>
                        </m:num>
                        <m:den>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den>
                      </m:f>
                      <m:r>
                        <a:rPr lang="es-ES" i="1">
                          <a:latin typeface="Cambria Math"/>
                        </a:rPr>
                        <m:t>=</m:t>
                      </m:r>
                      <m:f>
                        <m:fPr>
                          <m:ctrlPr>
                            <a:rPr lang="es-ES" i="1">
                              <a:latin typeface="Cambria Math"/>
                            </a:rPr>
                          </m:ctrlPr>
                        </m:fPr>
                        <m:num>
                          <m:f>
                            <m:fPr>
                              <m:type m:val="lin"/>
                              <m:ctrlPr>
                                <a:rPr lang="es-ES" i="1">
                                  <a:latin typeface="Cambria Math"/>
                                </a:rPr>
                              </m:ctrlPr>
                            </m:fPr>
                            <m:num>
                              <m:r>
                                <a:rPr lang="es-ES" i="1">
                                  <a:latin typeface="Cambria Math"/>
                                </a:rPr>
                                <m:t>𝑉</m:t>
                              </m:r>
                              <m:d>
                                <m:dPr>
                                  <m:ctrlPr>
                                    <a:rPr lang="es-ES" i="1">
                                      <a:latin typeface="Cambria Math"/>
                                    </a:rPr>
                                  </m:ctrlPr>
                                </m:dPr>
                                <m:e>
                                  <m:r>
                                    <a:rPr lang="es-ES" i="1">
                                      <a:latin typeface="Cambria Math"/>
                                    </a:rPr>
                                    <m:t>𝜇</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num>
                            <m:den>
                              <m:r>
                                <a:rPr lang="es-ES" i="1">
                                  <a:latin typeface="Cambria Math"/>
                                </a:rPr>
                                <m:t>𝑉</m:t>
                              </m:r>
                              <m:d>
                                <m:dPr>
                                  <m:ctrlPr>
                                    <a:rPr lang="es-ES" i="1">
                                      <a:latin typeface="Cambria Math"/>
                                    </a:rPr>
                                  </m:ctrlPr>
                                </m:dPr>
                                <m:e>
                                  <m:r>
                                    <a:rPr lang="es-ES" i="1">
                                      <a:latin typeface="Cambria Math"/>
                                    </a:rPr>
                                    <m:t>𝜇</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den>
                          </m:f>
                        </m:num>
                        <m:den>
                          <m:f>
                            <m:fPr>
                              <m:type m:val="lin"/>
                              <m:ctrlPr>
                                <a:rPr lang="es-ES" i="1">
                                  <a:latin typeface="Cambria Math"/>
                                </a:rPr>
                              </m:ctrlPr>
                            </m:fPr>
                            <m:num>
                              <m:r>
                                <a:rPr lang="es-ES" i="1">
                                  <a:latin typeface="Cambria Math"/>
                                </a:rPr>
                                <m:t>𝑉</m:t>
                              </m:r>
                              <m:d>
                                <m:dPr>
                                  <m:ctrlPr>
                                    <a:rPr lang="es-ES" i="1">
                                      <a:latin typeface="Cambria Math"/>
                                    </a:rPr>
                                  </m:ctrlPr>
                                </m:dPr>
                                <m:e>
                                  <m:r>
                                    <a:rPr lang="es-ES" i="1">
                                      <a:latin typeface="Cambria Math"/>
                                    </a:rPr>
                                    <m:t>𝑟</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1</m:t>
                                      </m:r>
                                    </m:sub>
                                  </m:sSub>
                                </m:e>
                              </m:d>
                            </m:num>
                            <m:den>
                              <m:r>
                                <a:rPr lang="es-ES" i="1">
                                  <a:latin typeface="Cambria Math"/>
                                </a:rPr>
                                <m:t>𝑉</m:t>
                              </m:r>
                              <m:d>
                                <m:dPr>
                                  <m:ctrlPr>
                                    <a:rPr lang="es-ES" i="1">
                                      <a:latin typeface="Cambria Math"/>
                                    </a:rPr>
                                  </m:ctrlPr>
                                </m:dPr>
                                <m:e>
                                  <m:r>
                                    <a:rPr lang="es-ES" i="1">
                                      <a:latin typeface="Cambria Math"/>
                                    </a:rPr>
                                    <m:t>𝑟</m:t>
                                  </m:r>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den>
                          </m:f>
                        </m:den>
                      </m:f>
                      <m:r>
                        <a:rPr lang="es-ES" i="1">
                          <a:latin typeface="Cambria Math"/>
                        </a:rPr>
                        <m:t>·</m:t>
                      </m:r>
                      <m:f>
                        <m:fPr>
                          <m:ctrlPr>
                            <a:rPr lang="es-ES" i="1">
                              <a:latin typeface="Cambria Math"/>
                            </a:rPr>
                          </m:ctrlPr>
                        </m:fPr>
                        <m:num>
                          <m:sSub>
                            <m:sSubPr>
                              <m:ctrlPr>
                                <a:rPr lang="es-ES" i="1">
                                  <a:latin typeface="Cambria Math"/>
                                </a:rPr>
                              </m:ctrlPr>
                            </m:sSubPr>
                            <m:e>
                              <m:r>
                                <a:rPr lang="es-ES" i="1">
                                  <a:latin typeface="Cambria Math"/>
                                </a:rPr>
                                <m:t>𝑗</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0</m:t>
                              </m:r>
                            </m:sub>
                          </m:sSub>
                        </m:num>
                        <m:den>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𝑗</m:t>
                                  </m:r>
                                </m:e>
                                <m:sub>
                                  <m:r>
                                    <a:rPr lang="es-ES" i="1">
                                      <a:latin typeface="Cambria Math"/>
                                    </a:rPr>
                                    <m:t>0</m:t>
                                  </m:r>
                                </m:sub>
                              </m:sSub>
                            </m:e>
                          </m:d>
                        </m:den>
                      </m:f>
                    </m:oMath>
                  </m:oMathPara>
                </a14:m>
                <a:endParaRPr lang="es-ES" dirty="0" smtClean="0"/>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s-ES">
                    <a:noFill/>
                  </a:rPr>
                  <a:t> </a:t>
                </a:r>
              </a:p>
            </p:txBody>
          </p:sp>
        </mc:Fallback>
      </mc:AlternateContent>
      <p:graphicFrame>
        <p:nvGraphicFramePr>
          <p:cNvPr id="4" name="3 Tabla"/>
          <p:cNvGraphicFramePr>
            <a:graphicFrameLocks noGrp="1"/>
          </p:cNvGraphicFramePr>
          <p:nvPr>
            <p:extLst>
              <p:ext uri="{D42A27DB-BD31-4B8C-83A1-F6EECF244321}">
                <p14:modId xmlns:p14="http://schemas.microsoft.com/office/powerpoint/2010/main" val="53114916"/>
              </p:ext>
            </p:extLst>
          </p:nvPr>
        </p:nvGraphicFramePr>
        <p:xfrm>
          <a:off x="251520" y="4365104"/>
          <a:ext cx="8064895" cy="1512168"/>
        </p:xfrm>
        <a:graphic>
          <a:graphicData uri="http://schemas.openxmlformats.org/drawingml/2006/table">
            <a:tbl>
              <a:tblPr firstRow="1" firstCol="1" bandRow="1">
                <a:tableStyleId>{5C22544A-7EE6-4342-B048-85BDC9FD1C3A}</a:tableStyleId>
              </a:tblPr>
              <a:tblGrid>
                <a:gridCol w="2265503"/>
                <a:gridCol w="724924"/>
                <a:gridCol w="724924"/>
                <a:gridCol w="724924"/>
                <a:gridCol w="724924"/>
                <a:gridCol w="724924"/>
                <a:gridCol w="724924"/>
                <a:gridCol w="724924"/>
                <a:gridCol w="724924"/>
              </a:tblGrid>
              <a:tr h="378042">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2017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2022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2027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378042">
                <a:tc>
                  <a:txBody>
                    <a:bodyPr/>
                    <a:lstStyle/>
                    <a:p>
                      <a:pPr algn="ctr">
                        <a:lnSpc>
                          <a:spcPct val="150000"/>
                        </a:lnSpc>
                        <a:spcAft>
                          <a:spcPts val="0"/>
                        </a:spcAft>
                      </a:pPr>
                      <a:r>
                        <a:rPr lang="es-ES" sz="1400" dirty="0">
                          <a:effectLst/>
                        </a:rPr>
                        <a:t>Edad de jubilación (</a:t>
                      </a:r>
                      <a:r>
                        <a:rPr lang="es-ES" sz="1400" i="1" dirty="0">
                          <a:effectLst/>
                        </a:rPr>
                        <a:t>j</a:t>
                      </a:r>
                      <a:r>
                        <a:rPr lang="es-ES" sz="1400" i="1" baseline="-25000" dirty="0">
                          <a:effectLst/>
                        </a:rPr>
                        <a:t>i</a:t>
                      </a:r>
                      <a:r>
                        <a:rPr lang="es-ES" sz="1400" dirty="0">
                          <a:effectLst/>
                        </a:rPr>
                        <a:t>)</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65,00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65,40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65,79</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66,16</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66,51</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66,85</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67,16</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67,46</a:t>
                      </a:r>
                      <a:endParaRPr lang="es-ES" sz="1600">
                        <a:effectLst/>
                        <a:latin typeface="Arial"/>
                        <a:ea typeface="Calibri"/>
                        <a:cs typeface="Times New Roman"/>
                      </a:endParaRPr>
                    </a:p>
                  </a:txBody>
                  <a:tcPr marL="68580" marR="68580" marT="0" marB="0" anchor="ctr"/>
                </a:tc>
              </a:tr>
              <a:tr h="378042">
                <a:tc>
                  <a:txBody>
                    <a:bodyPr/>
                    <a:lstStyle/>
                    <a:p>
                      <a:pPr algn="ctr">
                        <a:lnSpc>
                          <a:spcPct val="150000"/>
                        </a:lnSpc>
                        <a:spcAft>
                          <a:spcPts val="0"/>
                        </a:spcAft>
                      </a:pPr>
                      <a:r>
                        <a:rPr lang="es-ES" sz="1400" dirty="0">
                          <a:effectLst/>
                        </a:rPr>
                        <a:t>Periodo cotizado (</a:t>
                      </a:r>
                      <a:r>
                        <a:rPr lang="es-ES" sz="1400" i="1" dirty="0">
                          <a:effectLst/>
                        </a:rPr>
                        <a:t>j</a:t>
                      </a:r>
                      <a:r>
                        <a:rPr lang="es-ES" sz="1400" i="1" baseline="-25000" dirty="0">
                          <a:effectLst/>
                        </a:rPr>
                        <a:t>i</a:t>
                      </a:r>
                      <a:r>
                        <a:rPr lang="es-ES" sz="1400" dirty="0">
                          <a:effectLst/>
                        </a:rPr>
                        <a:t>-30)</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35,00</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35,40</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35,79</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36,16</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36,51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36,85</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37,16</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37,46</a:t>
                      </a:r>
                      <a:endParaRPr lang="es-ES" sz="1600" dirty="0">
                        <a:effectLst/>
                        <a:latin typeface="Arial"/>
                        <a:ea typeface="Calibri"/>
                        <a:cs typeface="Times New Roman"/>
                      </a:endParaRPr>
                    </a:p>
                  </a:txBody>
                  <a:tcPr marL="68580" marR="68580" marT="0" marB="0" anchor="ctr"/>
                </a:tc>
              </a:tr>
              <a:tr h="378042">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5" name="1 Gráfico"/>
          <p:cNvGraphicFramePr>
            <a:graphicFrameLocks/>
          </p:cNvGraphicFramePr>
          <p:nvPr>
            <p:extLst>
              <p:ext uri="{D42A27DB-BD31-4B8C-83A1-F6EECF244321}">
                <p14:modId xmlns:p14="http://schemas.microsoft.com/office/powerpoint/2010/main" val="2778442891"/>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4 Gráfico"/>
          <p:cNvGraphicFramePr>
            <a:graphicFrameLocks/>
          </p:cNvGraphicFramePr>
          <p:nvPr>
            <p:extLst>
              <p:ext uri="{D42A27DB-BD31-4B8C-83A1-F6EECF244321}">
                <p14:modId xmlns:p14="http://schemas.microsoft.com/office/powerpoint/2010/main" val="2203332541"/>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1733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Ajustes en el periodo cotizado </a:t>
                </a:r>
                <a:r>
                  <a:rPr lang="es-ES" dirty="0"/>
                  <a:t>y en la tasa de acumulación </a:t>
                </a:r>
                <a:r>
                  <a:rPr lang="es-ES" dirty="0" smtClean="0"/>
                  <a:t>para </a:t>
                </a:r>
                <a:r>
                  <a:rPr lang="es-ES" dirty="0"/>
                  <a:t>mantener constante la tasa de sustitución </a:t>
                </a:r>
                <a:r>
                  <a:rPr lang="es-ES" dirty="0" smtClean="0"/>
                  <a:t>total (edad de jubilación constante):</a:t>
                </a:r>
                <a:endParaRPr lang="es-ES" dirty="0"/>
              </a:p>
              <a:p>
                <a:pPr marL="0" indent="0">
                  <a:buNone/>
                </a:pPr>
                <a:endParaRPr lang="es-ES" i="1" dirty="0" smtClean="0"/>
              </a:p>
              <a:p>
                <a:pPr marL="0" indent="0">
                  <a:buNone/>
                </a:pPr>
                <a14:m>
                  <m:oMathPara xmlns:m="http://schemas.openxmlformats.org/officeDocument/2006/math">
                    <m:oMathParaPr>
                      <m:jc m:val="centerGroup"/>
                    </m:oMathParaPr>
                    <m:oMath xmlns:m="http://schemas.openxmlformats.org/officeDocument/2006/math">
                      <m:f>
                        <m:fPr>
                          <m:ctrlPr>
                            <a:rPr lang="es-ES" i="1">
                              <a:latin typeface="Cambria Math"/>
                            </a:rPr>
                          </m:ctrlPr>
                        </m:fPr>
                        <m:num>
                          <m:sSub>
                            <m:sSubPr>
                              <m:ctrlPr>
                                <a:rPr lang="es-ES" i="1">
                                  <a:latin typeface="Cambria Math"/>
                                </a:rPr>
                              </m:ctrlPr>
                            </m:sSubPr>
                            <m:e>
                              <m:r>
                                <a:rPr lang="es-ES" i="1">
                                  <a:latin typeface="Cambria Math"/>
                                </a:rPr>
                                <m:t>𝑗</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1</m:t>
                              </m:r>
                            </m:sub>
                          </m:sSub>
                        </m:num>
                        <m:den>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1</m:t>
                                  </m:r>
                                </m:sub>
                              </m:sSub>
                            </m:e>
                          </m:d>
                        </m:den>
                      </m:f>
                      <m:r>
                        <a:rPr lang="es-ES" i="1">
                          <a:latin typeface="Cambria Math"/>
                        </a:rPr>
                        <m:t>=</m:t>
                      </m:r>
                      <m:f>
                        <m:fPr>
                          <m:ctrlPr>
                            <a:rPr lang="es-ES" i="1">
                              <a:latin typeface="Cambria Math"/>
                            </a:rPr>
                          </m:ctrlPr>
                        </m:fPr>
                        <m:num>
                          <m:f>
                            <m:fPr>
                              <m:type m:val="lin"/>
                              <m:ctrlPr>
                                <a:rPr lang="es-ES" i="1">
                                  <a:latin typeface="Cambria Math"/>
                                </a:rPr>
                              </m:ctrlPr>
                            </m:fPr>
                            <m:num>
                              <m:r>
                                <a:rPr lang="es-ES" i="1">
                                  <a:latin typeface="Cambria Math"/>
                                </a:rPr>
                                <m:t>𝑉</m:t>
                              </m:r>
                              <m:d>
                                <m:dPr>
                                  <m:ctrlPr>
                                    <a:rPr lang="es-ES" i="1">
                                      <a:latin typeface="Cambria Math"/>
                                    </a:rPr>
                                  </m:ctrlPr>
                                </m:dPr>
                                <m:e>
                                  <m:r>
                                    <a:rPr lang="es-ES" i="1">
                                      <a:latin typeface="Cambria Math"/>
                                    </a:rPr>
                                    <m:t>𝜇</m:t>
                                  </m:r>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1</m:t>
                                      </m:r>
                                    </m:sub>
                                  </m:sSub>
                                </m:e>
                              </m:d>
                            </m:num>
                            <m:den>
                              <m:r>
                                <a:rPr lang="es-ES" i="1">
                                  <a:latin typeface="Cambria Math"/>
                                </a:rPr>
                                <m:t>𝑉</m:t>
                              </m:r>
                              <m:d>
                                <m:dPr>
                                  <m:ctrlPr>
                                    <a:rPr lang="es-ES" i="1">
                                      <a:latin typeface="Cambria Math"/>
                                    </a:rPr>
                                  </m:ctrlPr>
                                </m:dPr>
                                <m:e>
                                  <m:r>
                                    <a:rPr lang="es-ES" i="1">
                                      <a:latin typeface="Cambria Math"/>
                                    </a:rPr>
                                    <m:t>𝜇</m:t>
                                  </m:r>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0</m:t>
                                      </m:r>
                                    </m:sub>
                                  </m:sSub>
                                </m:e>
                              </m:d>
                            </m:den>
                          </m:f>
                        </m:num>
                        <m:den>
                          <m:f>
                            <m:fPr>
                              <m:type m:val="lin"/>
                              <m:ctrlPr>
                                <a:rPr lang="es-ES" i="1">
                                  <a:latin typeface="Cambria Math"/>
                                </a:rPr>
                              </m:ctrlPr>
                            </m:fPr>
                            <m:num>
                              <m:r>
                                <a:rPr lang="es-ES" i="1">
                                  <a:latin typeface="Cambria Math"/>
                                </a:rPr>
                                <m:t>𝑉</m:t>
                              </m:r>
                              <m:d>
                                <m:dPr>
                                  <m:ctrlPr>
                                    <a:rPr lang="es-ES" i="1">
                                      <a:latin typeface="Cambria Math"/>
                                    </a:rPr>
                                  </m:ctrlPr>
                                </m:dPr>
                                <m:e>
                                  <m:r>
                                    <a:rPr lang="es-ES" i="1">
                                      <a:latin typeface="Cambria Math"/>
                                    </a:rPr>
                                    <m:t>𝑟</m:t>
                                  </m:r>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1</m:t>
                                      </m:r>
                                    </m:sub>
                                  </m:sSub>
                                </m:e>
                              </m:d>
                            </m:num>
                            <m:den>
                              <m:r>
                                <a:rPr lang="es-ES" i="1">
                                  <a:latin typeface="Cambria Math"/>
                                </a:rPr>
                                <m:t>𝑉</m:t>
                              </m:r>
                              <m:d>
                                <m:dPr>
                                  <m:ctrlPr>
                                    <a:rPr lang="es-ES" i="1">
                                      <a:latin typeface="Cambria Math"/>
                                    </a:rPr>
                                  </m:ctrlPr>
                                </m:dPr>
                                <m:e>
                                  <m:r>
                                    <a:rPr lang="es-ES" i="1">
                                      <a:latin typeface="Cambria Math"/>
                                    </a:rPr>
                                    <m:t>𝑟</m:t>
                                  </m:r>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0</m:t>
                                      </m:r>
                                    </m:sub>
                                  </m:sSub>
                                </m:e>
                              </m:d>
                            </m:den>
                          </m:f>
                        </m:den>
                      </m:f>
                      <m:r>
                        <a:rPr lang="es-ES" i="1">
                          <a:latin typeface="Cambria Math"/>
                        </a:rPr>
                        <m:t>·</m:t>
                      </m:r>
                      <m:f>
                        <m:fPr>
                          <m:ctrlPr>
                            <a:rPr lang="es-ES" i="1">
                              <a:latin typeface="Cambria Math"/>
                            </a:rPr>
                          </m:ctrlPr>
                        </m:fPr>
                        <m:num>
                          <m:sSub>
                            <m:sSubPr>
                              <m:ctrlPr>
                                <a:rPr lang="es-ES" i="1">
                                  <a:latin typeface="Cambria Math"/>
                                </a:rPr>
                              </m:ctrlPr>
                            </m:sSubPr>
                            <m:e>
                              <m:r>
                                <a:rPr lang="es-ES" i="1">
                                  <a:latin typeface="Cambria Math"/>
                                </a:rPr>
                                <m:t>𝑗</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𝑒</m:t>
                              </m:r>
                            </m:e>
                            <m:sub>
                              <m:r>
                                <a:rPr lang="es-ES" i="1">
                                  <a:latin typeface="Cambria Math"/>
                                </a:rPr>
                                <m:t>0</m:t>
                              </m:r>
                            </m:sub>
                          </m:sSub>
                        </m:num>
                        <m:den>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0</m:t>
                                  </m:r>
                                </m:sub>
                              </m:sSub>
                            </m:e>
                          </m:d>
                        </m:den>
                      </m:f>
                    </m:oMath>
                  </m:oMathPara>
                </a14:m>
                <a:endParaRPr lang="es-ES" dirty="0" smtClean="0"/>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r="-327"/>
                </a:stretch>
              </a:blipFill>
            </p:spPr>
            <p:txBody>
              <a:bodyPr/>
              <a:lstStyle/>
              <a:p>
                <a:r>
                  <a:rPr lang="es-ES">
                    <a:noFill/>
                  </a:rPr>
                  <a:t> </a:t>
                </a:r>
              </a:p>
            </p:txBody>
          </p:sp>
        </mc:Fallback>
      </mc:AlternateContent>
      <p:graphicFrame>
        <p:nvGraphicFramePr>
          <p:cNvPr id="5" name="4 Tabla"/>
          <p:cNvGraphicFramePr>
            <a:graphicFrameLocks noGrp="1"/>
          </p:cNvGraphicFramePr>
          <p:nvPr>
            <p:extLst>
              <p:ext uri="{D42A27DB-BD31-4B8C-83A1-F6EECF244321}">
                <p14:modId xmlns:p14="http://schemas.microsoft.com/office/powerpoint/2010/main" val="3898858419"/>
              </p:ext>
            </p:extLst>
          </p:nvPr>
        </p:nvGraphicFramePr>
        <p:xfrm>
          <a:off x="395536" y="4509120"/>
          <a:ext cx="8064892" cy="1097280"/>
        </p:xfrm>
        <a:graphic>
          <a:graphicData uri="http://schemas.openxmlformats.org/drawingml/2006/table">
            <a:tbl>
              <a:tblPr firstRow="1" firstCol="1" bandRow="1">
                <a:tableStyleId>{5C22544A-7EE6-4342-B048-85BDC9FD1C3A}</a:tableStyleId>
              </a:tblPr>
              <a:tblGrid>
                <a:gridCol w="2303316"/>
                <a:gridCol w="720197"/>
                <a:gridCol w="720197"/>
                <a:gridCol w="720197"/>
                <a:gridCol w="720197"/>
                <a:gridCol w="720197"/>
                <a:gridCol w="720197"/>
                <a:gridCol w="720197"/>
                <a:gridCol w="720197"/>
              </a:tblGrid>
              <a:tr h="179705">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2022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2027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400" dirty="0">
                          <a:effectLst/>
                        </a:rPr>
                        <a:t>Periodo cotizado (65-</a:t>
                      </a:r>
                      <a:r>
                        <a:rPr lang="es-ES" sz="1400" i="1" dirty="0">
                          <a:effectLst/>
                        </a:rPr>
                        <a:t>e</a:t>
                      </a:r>
                      <a:r>
                        <a:rPr lang="es-ES" sz="1400" i="1" baseline="-25000" dirty="0">
                          <a:effectLst/>
                        </a:rPr>
                        <a:t>i</a:t>
                      </a:r>
                      <a:r>
                        <a:rPr lang="es-ES" sz="1400" dirty="0">
                          <a:effectLst/>
                        </a:rPr>
                        <a:t>)</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35,00</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35,69</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36,34</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36,96</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37,54</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38,09</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38,61</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39,09</a:t>
                      </a:r>
                      <a:endParaRPr lang="es-ES" sz="1600">
                        <a:effectLst/>
                        <a:latin typeface="Arial"/>
                        <a:ea typeface="Calibri"/>
                        <a:cs typeface="Times New Roman"/>
                      </a:endParaRPr>
                    </a:p>
                  </a:txBody>
                  <a:tcPr marL="68580" marR="68580" marT="0" marB="0" anchor="ctr"/>
                </a:tc>
              </a:tr>
              <a:tr h="179705">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6" name="1 Gráfico"/>
          <p:cNvGraphicFramePr>
            <a:graphicFrameLocks/>
          </p:cNvGraphicFramePr>
          <p:nvPr>
            <p:extLst>
              <p:ext uri="{D42A27DB-BD31-4B8C-83A1-F6EECF244321}">
                <p14:modId xmlns:p14="http://schemas.microsoft.com/office/powerpoint/2010/main" val="1384278412"/>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5 Gráfico"/>
          <p:cNvGraphicFramePr>
            <a:graphicFrameLocks/>
          </p:cNvGraphicFramePr>
          <p:nvPr>
            <p:extLst>
              <p:ext uri="{D42A27DB-BD31-4B8C-83A1-F6EECF244321}">
                <p14:modId xmlns:p14="http://schemas.microsoft.com/office/powerpoint/2010/main" val="468159158"/>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7501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 en la tasa de acumulación (y en la tasa de sustitución total (edad de jubilación y periodo cotizado constantes):</a:t>
                </a:r>
                <a:endParaRPr lang="es-ES" dirty="0"/>
              </a:p>
              <a:p>
                <a:pPr marL="0" indent="0">
                  <a:buNone/>
                </a:pPr>
                <a:endParaRPr lang="es-ES" i="1" dirty="0" smtClean="0"/>
              </a:p>
              <a:p>
                <a:pPr marL="0" indent="0">
                  <a:buNone/>
                </a:pPr>
                <a14:m>
                  <m:oMathPara xmlns:m="http://schemas.openxmlformats.org/officeDocument/2006/math">
                    <m:oMathParaPr>
                      <m:jc m:val="centerGroup"/>
                    </m:oMathParaPr>
                    <m:oMath xmlns:m="http://schemas.openxmlformats.org/officeDocument/2006/math">
                      <m:sSub>
                        <m:sSubPr>
                          <m:ctrlPr>
                            <a:rPr lang="es-ES" i="1">
                              <a:latin typeface="Cambria Math"/>
                            </a:rPr>
                          </m:ctrlPr>
                        </m:sSubPr>
                        <m:e>
                          <m:r>
                            <a:rPr lang="es-ES" i="1">
                              <a:latin typeface="Cambria Math"/>
                            </a:rPr>
                            <m:t>𝑎</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𝑎</m:t>
                          </m:r>
                        </m:e>
                        <m:sub>
                          <m:r>
                            <a:rPr lang="es-ES" i="1">
                              <a:latin typeface="Cambria Math"/>
                            </a:rPr>
                            <m:t>0</m:t>
                          </m:r>
                        </m:sub>
                      </m:sSub>
                      <m:r>
                        <a:rPr lang="es-ES" i="1">
                          <a:latin typeface="Cambria Math"/>
                        </a:rPr>
                        <m:t>·</m:t>
                      </m:r>
                      <m:f>
                        <m:fPr>
                          <m:ctrlPr>
                            <a:rPr lang="es-ES" i="1">
                              <a:latin typeface="Cambria Math"/>
                            </a:rPr>
                          </m:ctrlPr>
                        </m:fPr>
                        <m:num>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0</m:t>
                                  </m:r>
                                </m:sub>
                              </m:sSub>
                            </m:e>
                          </m:d>
                        </m:num>
                        <m:den>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1</m:t>
                                  </m:r>
                                </m:sub>
                              </m:sSub>
                            </m:e>
                          </m:d>
                        </m:den>
                      </m:f>
                    </m:oMath>
                  </m:oMathPara>
                </a14:m>
                <a:endParaRPr lang="es-ES" dirty="0" smtClean="0"/>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r="-327"/>
                </a:stretch>
              </a:blipFill>
            </p:spPr>
            <p:txBody>
              <a:bodyPr/>
              <a:lstStyle/>
              <a:p>
                <a:r>
                  <a:rPr lang="es-ES">
                    <a:noFill/>
                  </a:rPr>
                  <a:t> </a:t>
                </a:r>
              </a:p>
            </p:txBody>
          </p:sp>
        </mc:Fallback>
      </mc:AlternateContent>
      <p:graphicFrame>
        <p:nvGraphicFramePr>
          <p:cNvPr id="4" name="3 Tabla"/>
          <p:cNvGraphicFramePr>
            <a:graphicFrameLocks noGrp="1"/>
          </p:cNvGraphicFramePr>
          <p:nvPr>
            <p:extLst>
              <p:ext uri="{D42A27DB-BD31-4B8C-83A1-F6EECF244321}">
                <p14:modId xmlns:p14="http://schemas.microsoft.com/office/powerpoint/2010/main" val="10813457"/>
              </p:ext>
            </p:extLst>
          </p:nvPr>
        </p:nvGraphicFramePr>
        <p:xfrm>
          <a:off x="323528" y="4365104"/>
          <a:ext cx="8136899" cy="1463040"/>
        </p:xfrm>
        <a:graphic>
          <a:graphicData uri="http://schemas.openxmlformats.org/drawingml/2006/table">
            <a:tbl>
              <a:tblPr firstRow="1" firstCol="1" bandRow="1">
                <a:tableStyleId>{5C22544A-7EE6-4342-B048-85BDC9FD1C3A}</a:tableStyleId>
              </a:tblPr>
              <a:tblGrid>
                <a:gridCol w="2442133"/>
                <a:gridCol w="703320"/>
                <a:gridCol w="703320"/>
                <a:gridCol w="703320"/>
                <a:gridCol w="703320"/>
                <a:gridCol w="703320"/>
                <a:gridCol w="703320"/>
                <a:gridCol w="703320"/>
                <a:gridCol w="771526"/>
              </a:tblGrid>
              <a:tr h="179705">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2012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2032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2037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400" dirty="0">
                          <a:effectLst/>
                        </a:rPr>
                        <a:t>Tasa de acumulación (</a:t>
                      </a:r>
                      <a:r>
                        <a:rPr lang="es-ES" sz="1400" i="1" dirty="0" err="1">
                          <a:effectLst/>
                        </a:rPr>
                        <a:t>a</a:t>
                      </a:r>
                      <a:r>
                        <a:rPr lang="es-ES" sz="1400" i="1" baseline="-25000" dirty="0" err="1">
                          <a:effectLst/>
                        </a:rPr>
                        <a:t>i</a:t>
                      </a:r>
                      <a:r>
                        <a:rPr lang="es-ES" sz="1400" dirty="0">
                          <a:effectLst/>
                        </a:rPr>
                        <a:t>)</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2,40%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2,33%</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2,26%</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2,21%</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2,15%</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2,1%</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2,06%</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a:t>
                      </a:r>
                      <a:endParaRPr lang="es-ES" sz="1600" dirty="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400" dirty="0">
                          <a:effectLst/>
                        </a:rPr>
                        <a:t>Tasa de sustitución total</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84,0%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81,5%</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79,3%</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77,2%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75,4%</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73,7%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72,1%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70,7%</a:t>
                      </a:r>
                      <a:endParaRPr lang="es-ES" sz="1600" dirty="0">
                        <a:effectLst/>
                        <a:latin typeface="Arial"/>
                        <a:ea typeface="Calibri"/>
                        <a:cs typeface="Times New Roman"/>
                      </a:endParaRPr>
                    </a:p>
                  </a:txBody>
                  <a:tcPr marL="68580" marR="68580" marT="0" marB="0" anchor="ctr"/>
                </a:tc>
              </a:tr>
              <a:tr h="179705">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5" name="1 Gráfico"/>
          <p:cNvGraphicFramePr>
            <a:graphicFrameLocks/>
          </p:cNvGraphicFramePr>
          <p:nvPr>
            <p:extLst>
              <p:ext uri="{D42A27DB-BD31-4B8C-83A1-F6EECF244321}">
                <p14:modId xmlns:p14="http://schemas.microsoft.com/office/powerpoint/2010/main" val="3257002302"/>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6 Gráfico"/>
          <p:cNvGraphicFramePr>
            <a:graphicFrameLocks/>
          </p:cNvGraphicFramePr>
          <p:nvPr>
            <p:extLst>
              <p:ext uri="{D42A27DB-BD31-4B8C-83A1-F6EECF244321}">
                <p14:modId xmlns:p14="http://schemas.microsoft.com/office/powerpoint/2010/main" val="3712693977"/>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4558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 en el tipo de cotización:</a:t>
                </a:r>
                <a:endParaRPr lang="es-ES" dirty="0"/>
              </a:p>
              <a:p>
                <a:pPr marL="0" indent="0">
                  <a:buNone/>
                </a:pPr>
                <a:endParaRPr lang="es-ES" i="1" dirty="0" smtClean="0"/>
              </a:p>
              <a:p>
                <a:pPr marL="0" indent="0">
                  <a:buNone/>
                </a:pPr>
                <a14:m>
                  <m:oMathPara xmlns:m="http://schemas.openxmlformats.org/officeDocument/2006/math">
                    <m:oMathParaPr>
                      <m:jc m:val="centerGroup"/>
                    </m:oMathParaPr>
                    <m:oMath xmlns:m="http://schemas.openxmlformats.org/officeDocument/2006/math">
                      <m:sSub>
                        <m:sSubPr>
                          <m:ctrlPr>
                            <a:rPr lang="es-ES" i="1">
                              <a:latin typeface="Cambria Math"/>
                            </a:rPr>
                          </m:ctrlPr>
                        </m:sSubPr>
                        <m:e>
                          <m:r>
                            <a:rPr lang="es-ES" i="1">
                              <a:latin typeface="Cambria Math"/>
                            </a:rPr>
                            <m:t>𝑐</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𝑐</m:t>
                          </m:r>
                        </m:e>
                        <m:sub>
                          <m:r>
                            <a:rPr lang="es-ES" i="1">
                              <a:latin typeface="Cambria Math"/>
                            </a:rPr>
                            <m:t>0</m:t>
                          </m:r>
                        </m:sub>
                      </m:sSub>
                      <m:r>
                        <a:rPr lang="es-ES" i="1">
                          <a:latin typeface="Cambria Math"/>
                        </a:rPr>
                        <m:t>·</m:t>
                      </m:r>
                      <m:f>
                        <m:fPr>
                          <m:ctrlPr>
                            <a:rPr lang="es-ES" i="1">
                              <a:latin typeface="Cambria Math"/>
                            </a:rPr>
                          </m:ctrlPr>
                        </m:fPr>
                        <m:num>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1</m:t>
                                  </m:r>
                                </m:sub>
                              </m:sSub>
                            </m:e>
                          </m:d>
                        </m:num>
                        <m:den>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𝑠</m:t>
                                  </m:r>
                                </m:e>
                                <m:sub>
                                  <m:r>
                                    <a:rPr lang="es-ES" i="1">
                                      <a:latin typeface="Cambria Math"/>
                                    </a:rPr>
                                    <m:t>0</m:t>
                                  </m:r>
                                </m:sub>
                              </m:sSub>
                            </m:e>
                          </m:d>
                        </m:den>
                      </m:f>
                    </m:oMath>
                  </m:oMathPara>
                </a14:m>
                <a:endParaRPr lang="es-ES" dirty="0" smtClean="0"/>
              </a:p>
              <a:p>
                <a:pPr marL="0" indent="0">
                  <a:buNone/>
                </a:pPr>
                <a:endParaRPr lang="es-ES" dirty="0" smtClean="0"/>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s-ES">
                    <a:noFill/>
                  </a:rPr>
                  <a:t> </a:t>
                </a:r>
              </a:p>
            </p:txBody>
          </p:sp>
        </mc:Fallback>
      </mc:AlternateContent>
      <p:graphicFrame>
        <p:nvGraphicFramePr>
          <p:cNvPr id="5" name="4 Tabla"/>
          <p:cNvGraphicFramePr>
            <a:graphicFrameLocks noGrp="1"/>
          </p:cNvGraphicFramePr>
          <p:nvPr>
            <p:extLst>
              <p:ext uri="{D42A27DB-BD31-4B8C-83A1-F6EECF244321}">
                <p14:modId xmlns:p14="http://schemas.microsoft.com/office/powerpoint/2010/main" val="1241797906"/>
              </p:ext>
            </p:extLst>
          </p:nvPr>
        </p:nvGraphicFramePr>
        <p:xfrm>
          <a:off x="107504" y="3645024"/>
          <a:ext cx="8660709" cy="1463040"/>
        </p:xfrm>
        <a:graphic>
          <a:graphicData uri="http://schemas.openxmlformats.org/drawingml/2006/table">
            <a:tbl>
              <a:tblPr firstRow="1" firstCol="1" bandRow="1">
                <a:tableStyleId>{5C22544A-7EE6-4342-B048-85BDC9FD1C3A}</a:tableStyleId>
              </a:tblPr>
              <a:tblGrid>
                <a:gridCol w="2036709"/>
                <a:gridCol w="828000"/>
                <a:gridCol w="828000"/>
                <a:gridCol w="828000"/>
                <a:gridCol w="828000"/>
                <a:gridCol w="828000"/>
                <a:gridCol w="828000"/>
                <a:gridCol w="828000"/>
                <a:gridCol w="828000"/>
              </a:tblGrid>
              <a:tr h="179705">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2032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600" dirty="0">
                          <a:effectLst/>
                        </a:rPr>
                        <a:t>Tipo de cotización (</a:t>
                      </a:r>
                      <a:r>
                        <a:rPr lang="es-ES" sz="1600" i="1" dirty="0">
                          <a:effectLst/>
                        </a:rPr>
                        <a:t>c</a:t>
                      </a:r>
                      <a:r>
                        <a:rPr lang="es-ES" sz="1600" i="1" baseline="-25000" dirty="0">
                          <a:effectLst/>
                        </a:rPr>
                        <a:t>i</a:t>
                      </a:r>
                      <a:r>
                        <a:rPr lang="es-ES" sz="1600" dirty="0">
                          <a:effectLst/>
                        </a:rPr>
                        <a:t>)</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20,00%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20,61%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21,19%</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21,76%</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22,29%</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22,81%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23,3%</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23,77%</a:t>
                      </a:r>
                      <a:endParaRPr lang="es-ES" sz="1600" dirty="0">
                        <a:effectLst/>
                        <a:latin typeface="Arial"/>
                        <a:ea typeface="Calibri"/>
                        <a:cs typeface="Times New Roman"/>
                      </a:endParaRPr>
                    </a:p>
                  </a:txBody>
                  <a:tcPr marL="68580" marR="68580" marT="0" marB="0" anchor="ctr"/>
                </a:tc>
              </a:tr>
              <a:tr h="179705">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6" name="1 Gráfico"/>
          <p:cNvGraphicFramePr>
            <a:graphicFrameLocks/>
          </p:cNvGraphicFramePr>
          <p:nvPr>
            <p:extLst>
              <p:ext uri="{D42A27DB-BD31-4B8C-83A1-F6EECF244321}">
                <p14:modId xmlns:p14="http://schemas.microsoft.com/office/powerpoint/2010/main" val="4129923804"/>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7 Gráfico"/>
          <p:cNvGraphicFramePr>
            <a:graphicFrameLocks/>
          </p:cNvGraphicFramePr>
          <p:nvPr>
            <p:extLst>
              <p:ext uri="{D42A27DB-BD31-4B8C-83A1-F6EECF244321}">
                <p14:modId xmlns:p14="http://schemas.microsoft.com/office/powerpoint/2010/main" val="96702213"/>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1246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FACTORES DE SOSTENIBILIDAD ACTUARIALMENTE NEUTRALES</a:t>
            </a:r>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lstStyle/>
              <a:p>
                <a:r>
                  <a:rPr lang="es-ES" dirty="0" smtClean="0"/>
                  <a:t>Ajuste en la revalorización de las pensiones:</a:t>
                </a:r>
                <a:endParaRPr lang="es-ES" dirty="0"/>
              </a:p>
              <a:p>
                <a:pPr marL="0" indent="0">
                  <a:buNone/>
                </a:pPr>
                <a:endParaRPr lang="es-ES" i="1" dirty="0" smtClean="0"/>
              </a:p>
              <a:p>
                <a:pPr marL="0" indent="0">
                  <a:buNone/>
                </a:pPr>
                <a14:m>
                  <m:oMathPara xmlns:m="http://schemas.openxmlformats.org/officeDocument/2006/math">
                    <m:oMathParaPr>
                      <m:jc m:val="centerGroup"/>
                    </m:oMathParaPr>
                    <m:oMath xmlns:m="http://schemas.openxmlformats.org/officeDocument/2006/math">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𝜆</m:t>
                              </m:r>
                            </m:e>
                            <m:sub>
                              <m:r>
                                <a:rPr lang="es-ES" i="1">
                                  <a:latin typeface="Cambria Math"/>
                                </a:rPr>
                                <m:t>1</m:t>
                              </m:r>
                            </m:sub>
                          </m:sSub>
                          <m:r>
                            <a:rPr lang="es-ES" i="1">
                              <a:latin typeface="Cambria Math"/>
                            </a:rPr>
                            <m:t>,</m:t>
                          </m:r>
                          <m:sSub>
                            <m:sSubPr>
                              <m:ctrlPr>
                                <a:rPr lang="es-ES" i="1">
                                  <a:latin typeface="Cambria Math"/>
                                </a:rPr>
                              </m:ctrlPr>
                            </m:sSubPr>
                            <m:e>
                              <m:r>
                                <a:rPr lang="es-ES" i="1">
                                  <a:latin typeface="Cambria Math"/>
                                </a:rPr>
                                <m:t>𝑠</m:t>
                              </m:r>
                            </m:e>
                            <m:sub>
                              <m:r>
                                <a:rPr lang="es-ES" i="1">
                                  <a:latin typeface="Cambria Math"/>
                                </a:rPr>
                                <m:t>1</m:t>
                              </m:r>
                            </m:sub>
                          </m:sSub>
                        </m:e>
                      </m:d>
                      <m:r>
                        <a:rPr lang="es-ES" i="1">
                          <a:latin typeface="Cambria Math"/>
                        </a:rPr>
                        <m:t>=</m:t>
                      </m:r>
                      <m:r>
                        <a:rPr lang="es-ES" i="1">
                          <a:latin typeface="Cambria Math"/>
                        </a:rPr>
                        <m:t>𝐴</m:t>
                      </m:r>
                      <m:d>
                        <m:dPr>
                          <m:ctrlPr>
                            <a:rPr lang="es-ES" i="1">
                              <a:latin typeface="Cambria Math"/>
                            </a:rPr>
                          </m:ctrlPr>
                        </m:dPr>
                        <m:e>
                          <m:sSub>
                            <m:sSubPr>
                              <m:ctrlPr>
                                <a:rPr lang="es-ES" i="1">
                                  <a:latin typeface="Cambria Math"/>
                                </a:rPr>
                              </m:ctrlPr>
                            </m:sSubPr>
                            <m:e>
                              <m:r>
                                <a:rPr lang="es-ES" i="1">
                                  <a:latin typeface="Cambria Math"/>
                                </a:rPr>
                                <m:t>𝜆</m:t>
                              </m:r>
                            </m:e>
                            <m:sub>
                              <m:r>
                                <a:rPr lang="es-ES" i="1">
                                  <a:latin typeface="Cambria Math"/>
                                </a:rPr>
                                <m:t>0</m:t>
                              </m:r>
                            </m:sub>
                          </m:sSub>
                          <m:r>
                            <a:rPr lang="es-ES" i="1">
                              <a:latin typeface="Cambria Math"/>
                            </a:rPr>
                            <m:t>,</m:t>
                          </m:r>
                          <m:sSub>
                            <m:sSubPr>
                              <m:ctrlPr>
                                <a:rPr lang="es-ES" i="1">
                                  <a:latin typeface="Cambria Math"/>
                                </a:rPr>
                              </m:ctrlPr>
                            </m:sSubPr>
                            <m:e>
                              <m:r>
                                <a:rPr lang="es-ES" i="1">
                                  <a:latin typeface="Cambria Math"/>
                                </a:rPr>
                                <m:t>𝑠</m:t>
                              </m:r>
                            </m:e>
                            <m:sub>
                              <m:r>
                                <a:rPr lang="es-ES" i="1">
                                  <a:latin typeface="Cambria Math"/>
                                </a:rPr>
                                <m:t>0</m:t>
                              </m:r>
                            </m:sub>
                          </m:sSub>
                        </m:e>
                      </m:d>
                    </m:oMath>
                  </m:oMathPara>
                </a14:m>
                <a:endParaRPr lang="es-ES" dirty="0" smtClean="0"/>
              </a:p>
              <a:p>
                <a:pPr marL="0" indent="0">
                  <a:buNone/>
                </a:pPr>
                <a:endParaRPr lang="es-ES" dirty="0" smtClean="0"/>
              </a:p>
              <a:p>
                <a:pPr marL="0" indent="0">
                  <a:buNone/>
                </a:pP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s-ES">
                    <a:noFill/>
                  </a:rPr>
                  <a:t> </a:t>
                </a:r>
              </a:p>
            </p:txBody>
          </p:sp>
        </mc:Fallback>
      </mc:AlternateContent>
      <p:graphicFrame>
        <p:nvGraphicFramePr>
          <p:cNvPr id="4" name="3 Tabla"/>
          <p:cNvGraphicFramePr>
            <a:graphicFrameLocks noGrp="1"/>
          </p:cNvGraphicFramePr>
          <p:nvPr>
            <p:extLst>
              <p:ext uri="{D42A27DB-BD31-4B8C-83A1-F6EECF244321}">
                <p14:modId xmlns:p14="http://schemas.microsoft.com/office/powerpoint/2010/main" val="3910411562"/>
              </p:ext>
            </p:extLst>
          </p:nvPr>
        </p:nvGraphicFramePr>
        <p:xfrm>
          <a:off x="457199" y="3442652"/>
          <a:ext cx="7931224" cy="1097280"/>
        </p:xfrm>
        <a:graphic>
          <a:graphicData uri="http://schemas.openxmlformats.org/drawingml/2006/table">
            <a:tbl>
              <a:tblPr firstRow="1" firstCol="1" bandRow="1">
                <a:tableStyleId>{5C22544A-7EE6-4342-B048-85BDC9FD1C3A}</a:tableStyleId>
              </a:tblPr>
              <a:tblGrid>
                <a:gridCol w="2142360"/>
                <a:gridCol w="723608"/>
                <a:gridCol w="723608"/>
                <a:gridCol w="723608"/>
                <a:gridCol w="723608"/>
                <a:gridCol w="723608"/>
                <a:gridCol w="723608"/>
                <a:gridCol w="723608"/>
                <a:gridCol w="723608"/>
              </a:tblGrid>
              <a:tr h="179705">
                <a:tc>
                  <a:txBody>
                    <a:bodyPr/>
                    <a:lstStyle/>
                    <a:p>
                      <a:pPr algn="ctr">
                        <a:lnSpc>
                          <a:spcPct val="150000"/>
                        </a:lnSpc>
                        <a:spcAft>
                          <a:spcPts val="0"/>
                        </a:spcAft>
                      </a:pPr>
                      <a:r>
                        <a:rPr lang="es-ES" sz="1600" dirty="0">
                          <a:effectLst/>
                        </a:rPr>
                        <a:t>Año</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2017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2027</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2032</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2037</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2042</a:t>
                      </a:r>
                      <a:endParaRPr lang="es-ES" sz="160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rPr>
                        <a:t>2047</a:t>
                      </a:r>
                      <a:endParaRPr lang="es-ES" sz="1600">
                        <a:effectLst/>
                        <a:latin typeface="Arial"/>
                        <a:ea typeface="Calibri"/>
                        <a:cs typeface="Times New Roman"/>
                      </a:endParaRPr>
                    </a:p>
                  </a:txBody>
                  <a:tcPr marL="68580" marR="68580" marT="0" marB="0" anchor="ctr"/>
                </a:tc>
              </a:tr>
              <a:tr h="179705">
                <a:tc>
                  <a:txBody>
                    <a:bodyPr/>
                    <a:lstStyle/>
                    <a:p>
                      <a:pPr algn="ctr">
                        <a:lnSpc>
                          <a:spcPct val="150000"/>
                        </a:lnSpc>
                        <a:spcAft>
                          <a:spcPts val="0"/>
                        </a:spcAft>
                      </a:pPr>
                      <a:r>
                        <a:rPr lang="es-ES" sz="1400" dirty="0">
                          <a:effectLst/>
                        </a:rPr>
                        <a:t>Revalorización (</a:t>
                      </a:r>
                      <a:r>
                        <a:rPr lang="es-ES" sz="1400" i="1" dirty="0" err="1">
                          <a:effectLst/>
                        </a:rPr>
                        <a:t>λ</a:t>
                      </a:r>
                      <a:r>
                        <a:rPr lang="es-ES" sz="1400" i="1" baseline="-25000" dirty="0" err="1">
                          <a:effectLst/>
                        </a:rPr>
                        <a:t>i</a:t>
                      </a:r>
                      <a:r>
                        <a:rPr lang="es-ES" sz="1400" dirty="0">
                          <a:effectLst/>
                        </a:rPr>
                        <a:t>)</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2,00%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1,68%</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1,40%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1,14%</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0,91%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0,70%</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0,51%</a:t>
                      </a:r>
                      <a:endParaRPr lang="es-ES" sz="16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rPr>
                        <a:t>0,33%</a:t>
                      </a:r>
                      <a:endParaRPr lang="es-ES" sz="1600" dirty="0">
                        <a:effectLst/>
                        <a:latin typeface="Arial"/>
                        <a:ea typeface="Calibri"/>
                        <a:cs typeface="Times New Roman"/>
                      </a:endParaRPr>
                    </a:p>
                  </a:txBody>
                  <a:tcPr marL="68580" marR="68580" marT="0" marB="0" anchor="ctr"/>
                </a:tc>
              </a:tr>
              <a:tr h="179705">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5" name="1 Gráfico"/>
          <p:cNvGraphicFramePr>
            <a:graphicFrameLocks/>
          </p:cNvGraphicFramePr>
          <p:nvPr>
            <p:extLst>
              <p:ext uri="{D42A27DB-BD31-4B8C-83A1-F6EECF244321}">
                <p14:modId xmlns:p14="http://schemas.microsoft.com/office/powerpoint/2010/main" val="3724165289"/>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8 Gráfico"/>
          <p:cNvGraphicFramePr>
            <a:graphicFrameLocks/>
          </p:cNvGraphicFramePr>
          <p:nvPr>
            <p:extLst>
              <p:ext uri="{D42A27DB-BD31-4B8C-83A1-F6EECF244321}">
                <p14:modId xmlns:p14="http://schemas.microsoft.com/office/powerpoint/2010/main" val="4063153083"/>
              </p:ext>
            </p:extLst>
          </p:nvPr>
        </p:nvGraphicFramePr>
        <p:xfrm>
          <a:off x="468000" y="1620000"/>
          <a:ext cx="7560000" cy="43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2485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RESUMEN Y CONCLUSIONES</a:t>
            </a:r>
            <a:endParaRPr lang="es-ES" dirty="0"/>
          </a:p>
        </p:txBody>
      </p:sp>
      <p:sp>
        <p:nvSpPr>
          <p:cNvPr id="3" name="2 Marcador de contenido"/>
          <p:cNvSpPr>
            <a:spLocks noGrp="1"/>
          </p:cNvSpPr>
          <p:nvPr>
            <p:ph sz="quarter" idx="1"/>
          </p:nvPr>
        </p:nvSpPr>
        <p:spPr/>
        <p:txBody>
          <a:bodyPr/>
          <a:lstStyle/>
          <a:p>
            <a:pPr marL="0" indent="0">
              <a:buNone/>
            </a:pPr>
            <a:endParaRPr lang="es-ES" dirty="0" smtClean="0"/>
          </a:p>
          <a:p>
            <a:pPr marL="0" indent="0">
              <a:buNone/>
            </a:pPr>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val="3410219622"/>
              </p:ext>
            </p:extLst>
          </p:nvPr>
        </p:nvGraphicFramePr>
        <p:xfrm>
          <a:off x="323528" y="1464439"/>
          <a:ext cx="8424934" cy="4553750"/>
        </p:xfrm>
        <a:graphic>
          <a:graphicData uri="http://schemas.openxmlformats.org/drawingml/2006/table">
            <a:tbl>
              <a:tblPr firstRow="1" firstCol="1" bandRow="1">
                <a:tableStyleId>{5C22544A-7EE6-4342-B048-85BDC9FD1C3A}</a:tableStyleId>
              </a:tblPr>
              <a:tblGrid>
                <a:gridCol w="1440160"/>
                <a:gridCol w="809230"/>
                <a:gridCol w="886176"/>
                <a:gridCol w="824538"/>
                <a:gridCol w="886176"/>
                <a:gridCol w="887070"/>
                <a:gridCol w="887070"/>
                <a:gridCol w="902257"/>
                <a:gridCol w="902257"/>
              </a:tblGrid>
              <a:tr h="172824">
                <a:tc rowSpan="2" gridSpan="2">
                  <a:txBody>
                    <a:bodyPr/>
                    <a:lstStyle/>
                    <a:p>
                      <a:pPr algn="ctr">
                        <a:lnSpc>
                          <a:spcPct val="150000"/>
                        </a:lnSpc>
                        <a:spcAft>
                          <a:spcPts val="0"/>
                        </a:spcAft>
                      </a:pPr>
                      <a:r>
                        <a:rPr lang="es-ES" sz="1200" dirty="0">
                          <a:effectLst/>
                        </a:rPr>
                        <a:t>Parámetros y resultados año base (2012)</a:t>
                      </a:r>
                      <a:endParaRPr lang="es-ES" sz="1200" dirty="0">
                        <a:effectLst/>
                        <a:latin typeface="Arial"/>
                        <a:ea typeface="Calibri"/>
                        <a:cs typeface="Times New Roman"/>
                      </a:endParaRPr>
                    </a:p>
                  </a:txBody>
                  <a:tcPr marL="51847" marR="51847" marT="0" marB="0" anchor="ctr"/>
                </a:tc>
                <a:tc rowSpan="2" hMerge="1">
                  <a:txBody>
                    <a:bodyPr/>
                    <a:lstStyle/>
                    <a:p>
                      <a:endParaRPr lang="es-ES"/>
                    </a:p>
                  </a:txBody>
                  <a:tcPr/>
                </a:tc>
                <a:tc gridSpan="7">
                  <a:txBody>
                    <a:bodyPr/>
                    <a:lstStyle/>
                    <a:p>
                      <a:pPr algn="ctr">
                        <a:lnSpc>
                          <a:spcPct val="150000"/>
                        </a:lnSpc>
                        <a:spcAft>
                          <a:spcPts val="0"/>
                        </a:spcAft>
                      </a:pPr>
                      <a:r>
                        <a:rPr lang="es-ES" sz="1600">
                          <a:effectLst/>
                        </a:rPr>
                        <a:t>Parámetros y resultados última revisión (año 2047)</a:t>
                      </a:r>
                      <a:endParaRPr lang="es-ES" sz="1600">
                        <a:effectLst/>
                        <a:latin typeface="Arial"/>
                        <a:ea typeface="Calibri"/>
                        <a:cs typeface="Times New Roman"/>
                      </a:endParaRPr>
                    </a:p>
                  </a:txBody>
                  <a:tcPr marL="51847" marR="51847"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72824">
                <a:tc gridSpan="2" vMerge="1">
                  <a:txBody>
                    <a:bodyPr/>
                    <a:lstStyle/>
                    <a:p>
                      <a:endParaRPr lang="es-ES"/>
                    </a:p>
                  </a:txBody>
                  <a:tcPr/>
                </a:tc>
                <a:tc hMerge="1" vMerge="1">
                  <a:txBody>
                    <a:bodyPr/>
                    <a:lstStyle/>
                    <a:p>
                      <a:endParaRPr lang="es-ES"/>
                    </a:p>
                  </a:txBody>
                  <a:tcPr/>
                </a:tc>
                <a:tc>
                  <a:txBody>
                    <a:bodyPr/>
                    <a:lstStyle/>
                    <a:p>
                      <a:pPr algn="ctr">
                        <a:lnSpc>
                          <a:spcPct val="150000"/>
                        </a:lnSpc>
                        <a:spcAft>
                          <a:spcPts val="0"/>
                        </a:spcAft>
                      </a:pPr>
                      <a:r>
                        <a:rPr lang="es-ES" sz="1600">
                          <a:effectLst/>
                        </a:rPr>
                        <a:t>1</a:t>
                      </a:r>
                      <a:endParaRPr lang="es-ES" sz="16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600">
                          <a:effectLst/>
                        </a:rPr>
                        <a:t>2</a:t>
                      </a:r>
                      <a:endParaRPr lang="es-ES" sz="16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600">
                          <a:effectLst/>
                        </a:rPr>
                        <a:t>3</a:t>
                      </a:r>
                      <a:endParaRPr lang="es-ES" sz="16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600">
                          <a:effectLst/>
                        </a:rPr>
                        <a:t>4</a:t>
                      </a:r>
                      <a:endParaRPr lang="es-ES" sz="16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600" dirty="0">
                          <a:effectLst/>
                        </a:rPr>
                        <a:t>5</a:t>
                      </a:r>
                      <a:endParaRPr lang="es-ES" sz="1600" dirty="0">
                        <a:effectLst/>
                        <a:latin typeface="Arial"/>
                        <a:ea typeface="Calibri"/>
                        <a:cs typeface="Times New Roman"/>
                      </a:endParaRPr>
                    </a:p>
                  </a:txBody>
                  <a:tcPr marL="51847" marR="51847" marT="0" marB="0" anchor="ctr">
                    <a:solidFill>
                      <a:schemeClr val="accent5">
                        <a:lumMod val="60000"/>
                        <a:lumOff val="40000"/>
                      </a:schemeClr>
                    </a:solidFill>
                  </a:tcPr>
                </a:tc>
                <a:tc>
                  <a:txBody>
                    <a:bodyPr/>
                    <a:lstStyle/>
                    <a:p>
                      <a:pPr algn="ctr">
                        <a:lnSpc>
                          <a:spcPct val="150000"/>
                        </a:lnSpc>
                        <a:spcAft>
                          <a:spcPts val="0"/>
                        </a:spcAft>
                      </a:pPr>
                      <a:r>
                        <a:rPr lang="es-ES" sz="1600">
                          <a:effectLst/>
                        </a:rPr>
                        <a:t>6</a:t>
                      </a:r>
                      <a:endParaRPr lang="es-ES" sz="16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600">
                          <a:effectLst/>
                        </a:rPr>
                        <a:t>7</a:t>
                      </a:r>
                      <a:endParaRPr lang="es-ES" sz="160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a:effectLst/>
                        </a:rPr>
                        <a:t>Tipo de </a:t>
                      </a:r>
                      <a:r>
                        <a:rPr lang="es-ES" sz="1200" dirty="0" err="1" smtClean="0">
                          <a:effectLst/>
                        </a:rPr>
                        <a:t>cot</a:t>
                      </a:r>
                      <a:r>
                        <a:rPr lang="es-ES" sz="1200" dirty="0" smtClean="0">
                          <a:effectLst/>
                        </a:rPr>
                        <a:t>. </a:t>
                      </a:r>
                      <a:r>
                        <a:rPr lang="es-ES" sz="1200" dirty="0">
                          <a:effectLst/>
                        </a:rPr>
                        <a:t>(</a:t>
                      </a:r>
                      <a:r>
                        <a:rPr lang="es-ES" sz="1200" i="1" dirty="0">
                          <a:effectLst/>
                        </a:rPr>
                        <a:t>c</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20,00%</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dirty="0">
                          <a:effectLst/>
                        </a:rPr>
                        <a:t>20,00%</a:t>
                      </a:r>
                      <a:endParaRPr lang="es-ES" sz="1400" dirty="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dirty="0">
                          <a:effectLst/>
                        </a:rPr>
                        <a:t>20,00%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20,00%</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20,00%</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20,00%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23,77%</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a:effectLst/>
                        </a:rPr>
                        <a:t>20,00%</a:t>
                      </a:r>
                      <a:endParaRPr lang="es-ES" sz="140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smtClean="0">
                          <a:effectLst/>
                        </a:rPr>
                        <a:t>Rev. </a:t>
                      </a:r>
                      <a:r>
                        <a:rPr lang="es-ES" sz="1200" dirty="0" err="1" smtClean="0">
                          <a:effectLst/>
                        </a:rPr>
                        <a:t>Pens</a:t>
                      </a:r>
                      <a:r>
                        <a:rPr lang="es-ES" sz="1200" dirty="0" smtClean="0">
                          <a:effectLst/>
                        </a:rPr>
                        <a:t>. </a:t>
                      </a:r>
                      <a:r>
                        <a:rPr lang="es-ES" sz="1200" dirty="0">
                          <a:effectLst/>
                        </a:rPr>
                        <a:t>(</a:t>
                      </a:r>
                      <a:r>
                        <a:rPr lang="es-ES" sz="1200" i="1" dirty="0">
                          <a:effectLst/>
                        </a:rPr>
                        <a:t>λ</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2,00%</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a:effectLst/>
                        </a:rPr>
                        <a:t>2,00%</a:t>
                      </a:r>
                      <a:endParaRPr lang="es-ES" sz="140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a:effectLst/>
                        </a:rPr>
                        <a:t>2,00%</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2,00%</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2,00%</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0,33%</a:t>
                      </a:r>
                      <a:endParaRPr lang="es-ES" sz="1400" dirty="0">
                        <a:effectLst/>
                        <a:latin typeface="Arial"/>
                        <a:ea typeface="Calibri"/>
                        <a:cs typeface="Times New Roman"/>
                      </a:endParaRPr>
                    </a:p>
                  </a:txBody>
                  <a:tcPr marL="51847" marR="51847" marT="0" marB="0" anchor="ctr">
                    <a:solidFill>
                      <a:schemeClr val="accent4">
                        <a:lumMod val="75000"/>
                      </a:schemeClr>
                    </a:solidFill>
                  </a:tcPr>
                </a:tc>
              </a:tr>
              <a:tr h="345647">
                <a:tc>
                  <a:txBody>
                    <a:bodyPr/>
                    <a:lstStyle/>
                    <a:p>
                      <a:pPr algn="ctr">
                        <a:lnSpc>
                          <a:spcPct val="150000"/>
                        </a:lnSpc>
                        <a:spcAft>
                          <a:spcPts val="0"/>
                        </a:spcAft>
                      </a:pPr>
                      <a:r>
                        <a:rPr lang="es-ES" sz="1200" dirty="0">
                          <a:effectLst/>
                        </a:rPr>
                        <a:t>Edad de </a:t>
                      </a:r>
                      <a:r>
                        <a:rPr lang="es-ES" sz="1200" dirty="0" err="1" smtClean="0">
                          <a:effectLst/>
                        </a:rPr>
                        <a:t>jub</a:t>
                      </a:r>
                      <a:r>
                        <a:rPr lang="es-ES" sz="1200" dirty="0" smtClean="0">
                          <a:effectLst/>
                        </a:rPr>
                        <a:t>. </a:t>
                      </a:r>
                      <a:r>
                        <a:rPr lang="es-ES" sz="1200" dirty="0">
                          <a:effectLst/>
                        </a:rPr>
                        <a:t>(</a:t>
                      </a:r>
                      <a:r>
                        <a:rPr lang="es-ES" sz="1200" i="1" dirty="0">
                          <a:effectLst/>
                        </a:rPr>
                        <a:t>j</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65 años</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dirty="0">
                          <a:effectLst/>
                        </a:rPr>
                        <a:t>70,74</a:t>
                      </a:r>
                      <a:endParaRPr lang="es-ES" sz="1400" dirty="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solidFill>
                      <a:schemeClr val="accent4">
                        <a:lumMod val="75000"/>
                      </a:schemeClr>
                    </a:solidFill>
                  </a:tcPr>
                </a:tc>
                <a:tc>
                  <a:txBody>
                    <a:bodyPr/>
                    <a:lstStyle/>
                    <a:p>
                      <a:pPr algn="ctr">
                        <a:lnSpc>
                          <a:spcPct val="150000"/>
                        </a:lnSpc>
                        <a:spcAft>
                          <a:spcPts val="0"/>
                        </a:spcAft>
                      </a:pPr>
                      <a:r>
                        <a:rPr lang="es-ES" sz="1400" dirty="0">
                          <a:effectLst/>
                        </a:rPr>
                        <a:t>68,95</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67,46</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65,00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65,00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65,00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65,00</a:t>
                      </a:r>
                      <a:endParaRPr lang="es-ES" sz="1400" dirty="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smtClean="0">
                          <a:effectLst/>
                        </a:rPr>
                        <a:t>Años </a:t>
                      </a:r>
                      <a:r>
                        <a:rPr lang="es-ES" sz="1200" dirty="0" err="1" smtClean="0">
                          <a:effectLst/>
                        </a:rPr>
                        <a:t>cotiz</a:t>
                      </a:r>
                      <a:r>
                        <a:rPr lang="es-ES" sz="1200" dirty="0" smtClean="0">
                          <a:effectLst/>
                        </a:rPr>
                        <a:t>. </a:t>
                      </a:r>
                      <a:r>
                        <a:rPr lang="es-ES" sz="1200" dirty="0">
                          <a:effectLst/>
                        </a:rPr>
                        <a:t>(</a:t>
                      </a:r>
                      <a:r>
                        <a:rPr lang="es-ES" sz="1200" i="1" dirty="0">
                          <a:effectLst/>
                        </a:rPr>
                        <a:t>j</a:t>
                      </a:r>
                      <a:r>
                        <a:rPr lang="es-ES" sz="1200" dirty="0">
                          <a:effectLst/>
                        </a:rPr>
                        <a:t>-</a:t>
                      </a:r>
                      <a:r>
                        <a:rPr lang="es-ES" sz="1200" i="1" dirty="0">
                          <a:effectLst/>
                        </a:rPr>
                        <a:t>e</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35 años</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dirty="0">
                          <a:effectLst/>
                        </a:rPr>
                        <a:t>35,00</a:t>
                      </a:r>
                      <a:endParaRPr lang="es-ES" sz="1400" dirty="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dirty="0">
                          <a:effectLst/>
                        </a:rPr>
                        <a:t>38,95</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37,46</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39,09</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35,00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35,00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35,00</a:t>
                      </a:r>
                      <a:endParaRPr lang="es-ES" sz="1400" dirty="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a:effectLst/>
                        </a:rPr>
                        <a:t>Tasa </a:t>
                      </a:r>
                      <a:r>
                        <a:rPr lang="es-ES" sz="1200" dirty="0" err="1" smtClean="0">
                          <a:effectLst/>
                        </a:rPr>
                        <a:t>sust</a:t>
                      </a:r>
                      <a:r>
                        <a:rPr lang="es-ES" sz="1200" dirty="0" smtClean="0">
                          <a:effectLst/>
                        </a:rPr>
                        <a:t>. </a:t>
                      </a:r>
                      <a:r>
                        <a:rPr lang="es-ES" sz="1200" i="1" dirty="0">
                          <a:effectLst/>
                        </a:rPr>
                        <a:t>a</a:t>
                      </a:r>
                      <a:r>
                        <a:rPr lang="es-ES" sz="1200" dirty="0">
                          <a:effectLst/>
                        </a:rPr>
                        <a:t>(</a:t>
                      </a:r>
                      <a:r>
                        <a:rPr lang="es-ES" sz="1200" i="1" dirty="0">
                          <a:effectLst/>
                        </a:rPr>
                        <a:t>j</a:t>
                      </a:r>
                      <a:r>
                        <a:rPr lang="es-ES" sz="1200" dirty="0">
                          <a:effectLst/>
                        </a:rPr>
                        <a:t>-</a:t>
                      </a:r>
                      <a:r>
                        <a:rPr lang="es-ES" sz="1200" i="1" dirty="0">
                          <a:effectLst/>
                        </a:rPr>
                        <a:t>e</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84,0%</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a:effectLst/>
                        </a:rPr>
                        <a:t>84,0%</a:t>
                      </a:r>
                      <a:endParaRPr lang="es-ES" sz="140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a:effectLst/>
                        </a:rPr>
                        <a:t>93,5%</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84,0%</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84,0%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70,7%</a:t>
                      </a:r>
                      <a:endParaRPr lang="es-ES" sz="1400" dirty="0">
                        <a:effectLst/>
                        <a:latin typeface="Arial"/>
                        <a:ea typeface="Calibri"/>
                        <a:cs typeface="Times New Roman"/>
                      </a:endParaRPr>
                    </a:p>
                  </a:txBody>
                  <a:tcPr marL="51847" marR="51847" marT="0" marB="0" anchor="ctr">
                    <a:solidFill>
                      <a:schemeClr val="accent4">
                        <a:lumMod val="75000"/>
                      </a:schemeClr>
                    </a:solidFill>
                  </a:tcPr>
                </a:tc>
                <a:tc>
                  <a:txBody>
                    <a:bodyPr/>
                    <a:lstStyle/>
                    <a:p>
                      <a:pPr algn="ctr">
                        <a:lnSpc>
                          <a:spcPct val="150000"/>
                        </a:lnSpc>
                        <a:spcAft>
                          <a:spcPts val="0"/>
                        </a:spcAft>
                      </a:pPr>
                      <a:r>
                        <a:rPr lang="es-ES" sz="1400" dirty="0">
                          <a:effectLst/>
                        </a:rPr>
                        <a:t>84,0%</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84,0%</a:t>
                      </a:r>
                      <a:endParaRPr lang="es-ES" sz="140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a:effectLst/>
                        </a:rPr>
                        <a:t>Tasa </a:t>
                      </a:r>
                      <a:r>
                        <a:rPr lang="es-ES" sz="1200" dirty="0" err="1" smtClean="0">
                          <a:effectLst/>
                        </a:rPr>
                        <a:t>reempl</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62,6%</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a:effectLst/>
                        </a:rPr>
                        <a:t>62,6%</a:t>
                      </a:r>
                      <a:endParaRPr lang="es-ES" sz="140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dirty="0">
                          <a:effectLst/>
                        </a:rPr>
                        <a:t>67,7%</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61,5%</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60,8%</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52,7%</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62,6%</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62,6%</a:t>
                      </a:r>
                      <a:endParaRPr lang="es-ES" sz="140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a:effectLst/>
                        </a:rPr>
                        <a:t>Esp. </a:t>
                      </a:r>
                      <a:r>
                        <a:rPr lang="es-ES" sz="1200" dirty="0" smtClean="0">
                          <a:effectLst/>
                        </a:rPr>
                        <a:t>Vida en </a:t>
                      </a:r>
                      <a:r>
                        <a:rPr lang="es-ES" sz="1200" i="1" dirty="0">
                          <a:effectLst/>
                        </a:rPr>
                        <a:t>j</a:t>
                      </a:r>
                      <a:endParaRPr lang="es-ES" sz="1200" i="1"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18,9</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a:effectLst/>
                        </a:rPr>
                        <a:t>18,67</a:t>
                      </a:r>
                      <a:endParaRPr lang="es-ES" sz="140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a:effectLst/>
                        </a:rPr>
                        <a:t>20,24</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21,55</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23,71</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23,71</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23,71</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23,71</a:t>
                      </a:r>
                      <a:endParaRPr lang="es-ES" sz="140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a:effectLst/>
                        </a:rPr>
                        <a:t>Años </a:t>
                      </a:r>
                      <a:r>
                        <a:rPr lang="es-ES" sz="1200" dirty="0" err="1">
                          <a:effectLst/>
                        </a:rPr>
                        <a:t>cot</a:t>
                      </a:r>
                      <a:r>
                        <a:rPr lang="es-ES" sz="1200" dirty="0">
                          <a:effectLst/>
                        </a:rPr>
                        <a:t>./esp. </a:t>
                      </a:r>
                      <a:r>
                        <a:rPr lang="es-ES" sz="1200" dirty="0" smtClean="0">
                          <a:effectLst/>
                        </a:rPr>
                        <a:t>V.</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1,852</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a:effectLst/>
                        </a:rPr>
                        <a:t>1,875</a:t>
                      </a:r>
                      <a:endParaRPr lang="es-ES" sz="140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dirty="0">
                          <a:effectLst/>
                        </a:rPr>
                        <a:t>1,924</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1,738</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1,649</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1,476</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1,476</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1,476</a:t>
                      </a:r>
                      <a:endParaRPr lang="es-ES" sz="1400" dirty="0">
                        <a:effectLst/>
                        <a:latin typeface="Arial"/>
                        <a:ea typeface="Calibri"/>
                        <a:cs typeface="Times New Roman"/>
                      </a:endParaRPr>
                    </a:p>
                  </a:txBody>
                  <a:tcPr marL="51847" marR="51847" marT="0" marB="0" anchor="ctr"/>
                </a:tc>
              </a:tr>
              <a:tr h="345647">
                <a:tc>
                  <a:txBody>
                    <a:bodyPr/>
                    <a:lstStyle/>
                    <a:p>
                      <a:pPr algn="ctr">
                        <a:lnSpc>
                          <a:spcPct val="150000"/>
                        </a:lnSpc>
                        <a:spcAft>
                          <a:spcPts val="0"/>
                        </a:spcAft>
                      </a:pPr>
                      <a:r>
                        <a:rPr lang="es-ES" sz="1200" dirty="0" smtClean="0">
                          <a:effectLst/>
                        </a:rPr>
                        <a:t>VFC=VAAP </a:t>
                      </a:r>
                      <a:r>
                        <a:rPr lang="es-ES" sz="1050" dirty="0" smtClean="0">
                          <a:effectLst/>
                        </a:rPr>
                        <a:t>(</a:t>
                      </a:r>
                      <a:r>
                        <a:rPr lang="es-ES" sz="1050" i="1" dirty="0" smtClean="0">
                          <a:effectLst/>
                        </a:rPr>
                        <a:t>w</a:t>
                      </a:r>
                      <a:r>
                        <a:rPr lang="es-ES" sz="1050" dirty="0" smtClean="0">
                          <a:effectLst/>
                        </a:rPr>
                        <a:t>=1</a:t>
                      </a:r>
                      <a:r>
                        <a:rPr lang="es-ES" sz="1050" dirty="0">
                          <a:effectLst/>
                        </a:rPr>
                        <a:t>)</a:t>
                      </a:r>
                      <a:endParaRPr lang="es-ES" sz="105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28,68</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dirty="0">
                          <a:effectLst/>
                        </a:rPr>
                        <a:t>28,68</a:t>
                      </a:r>
                      <a:endParaRPr lang="es-ES" sz="1400" dirty="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solidFill>
                      <a:schemeClr val="accent4">
                        <a:lumMod val="75000"/>
                      </a:schemeClr>
                    </a:solidFill>
                  </a:tcPr>
                </a:tc>
                <a:tc>
                  <a:txBody>
                    <a:bodyPr/>
                    <a:lstStyle/>
                    <a:p>
                      <a:pPr algn="ctr">
                        <a:lnSpc>
                          <a:spcPct val="150000"/>
                        </a:lnSpc>
                        <a:spcAft>
                          <a:spcPts val="0"/>
                        </a:spcAft>
                      </a:pPr>
                      <a:r>
                        <a:rPr lang="es-ES" sz="1400" dirty="0">
                          <a:effectLst/>
                        </a:rPr>
                        <a:t>37,55</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33,97</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37,90</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28,68</a:t>
                      </a:r>
                      <a:endParaRPr lang="es-ES" sz="1400" dirty="0">
                        <a:effectLst/>
                        <a:latin typeface="Arial"/>
                        <a:ea typeface="Calibri"/>
                        <a:cs typeface="Times New Roman"/>
                      </a:endParaRPr>
                    </a:p>
                  </a:txBody>
                  <a:tcPr marL="51847" marR="51847" marT="0" marB="0" anchor="ctr">
                    <a:solidFill>
                      <a:schemeClr val="accent4">
                        <a:lumMod val="75000"/>
                      </a:schemeClr>
                    </a:solidFill>
                  </a:tcPr>
                </a:tc>
                <a:tc>
                  <a:txBody>
                    <a:bodyPr/>
                    <a:lstStyle/>
                    <a:p>
                      <a:pPr algn="ctr">
                        <a:lnSpc>
                          <a:spcPct val="150000"/>
                        </a:lnSpc>
                        <a:spcAft>
                          <a:spcPts val="0"/>
                        </a:spcAft>
                      </a:pPr>
                      <a:r>
                        <a:rPr lang="es-ES" sz="1400" dirty="0">
                          <a:effectLst/>
                        </a:rPr>
                        <a:t>34,08</a:t>
                      </a:r>
                      <a:endParaRPr lang="es-ES" sz="1400" dirty="0">
                        <a:effectLst/>
                        <a:latin typeface="Arial"/>
                        <a:ea typeface="Calibri"/>
                        <a:cs typeface="Times New Roman"/>
                      </a:endParaRPr>
                    </a:p>
                  </a:txBody>
                  <a:tcPr marL="51847" marR="51847" marT="0" marB="0" anchor="ctr">
                    <a:solidFill>
                      <a:schemeClr val="accent3">
                        <a:lumMod val="60000"/>
                        <a:lumOff val="40000"/>
                      </a:schemeClr>
                    </a:solidFill>
                  </a:tcPr>
                </a:tc>
                <a:tc>
                  <a:txBody>
                    <a:bodyPr/>
                    <a:lstStyle/>
                    <a:p>
                      <a:pPr algn="ctr">
                        <a:lnSpc>
                          <a:spcPct val="150000"/>
                        </a:lnSpc>
                        <a:spcAft>
                          <a:spcPts val="0"/>
                        </a:spcAft>
                      </a:pPr>
                      <a:r>
                        <a:rPr lang="es-ES" sz="1400" dirty="0">
                          <a:effectLst/>
                        </a:rPr>
                        <a:t>28,68</a:t>
                      </a:r>
                      <a:endParaRPr lang="es-ES" sz="1400" dirty="0">
                        <a:effectLst/>
                        <a:latin typeface="Arial"/>
                        <a:ea typeface="Calibri"/>
                        <a:cs typeface="Times New Roman"/>
                      </a:endParaRPr>
                    </a:p>
                  </a:txBody>
                  <a:tcPr marL="51847" marR="51847" marT="0" marB="0" anchor="ctr">
                    <a:solidFill>
                      <a:schemeClr val="accent4">
                        <a:lumMod val="75000"/>
                      </a:schemeClr>
                    </a:solidFill>
                  </a:tcPr>
                </a:tc>
              </a:tr>
              <a:tr h="345647">
                <a:tc>
                  <a:txBody>
                    <a:bodyPr/>
                    <a:lstStyle/>
                    <a:p>
                      <a:pPr algn="ctr">
                        <a:lnSpc>
                          <a:spcPct val="150000"/>
                        </a:lnSpc>
                        <a:spcAft>
                          <a:spcPts val="0"/>
                        </a:spcAft>
                      </a:pPr>
                      <a:r>
                        <a:rPr lang="es-ES" sz="1200" dirty="0">
                          <a:effectLst/>
                        </a:rPr>
                        <a:t>TIR </a:t>
                      </a:r>
                      <a:r>
                        <a:rPr lang="es-ES" sz="1200" dirty="0" smtClean="0">
                          <a:effectLst/>
                        </a:rPr>
                        <a:t>(</a:t>
                      </a:r>
                      <a:r>
                        <a:rPr lang="es-ES" sz="1200" i="1" dirty="0">
                          <a:effectLst/>
                        </a:rPr>
                        <a:t>r</a:t>
                      </a:r>
                      <a:r>
                        <a:rPr lang="es-ES" sz="1200" dirty="0">
                          <a:effectLst/>
                        </a:rPr>
                        <a:t>)</a:t>
                      </a:r>
                      <a:endParaRPr lang="es-ES" sz="12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4,878%</a:t>
                      </a:r>
                      <a:endParaRPr lang="es-ES" sz="1400" dirty="0">
                        <a:effectLst/>
                        <a:latin typeface="Arial"/>
                        <a:ea typeface="Calibri"/>
                        <a:cs typeface="Times New Roman"/>
                      </a:endParaRPr>
                    </a:p>
                  </a:txBody>
                  <a:tcPr marL="51847" marR="51847" marT="0" marB="0" anchor="ctr">
                    <a:lnR w="12700" cap="flat" cmpd="sng" algn="ctr">
                      <a:solidFill>
                        <a:schemeClr val="tx1"/>
                      </a:solidFill>
                      <a:prstDash val="solid"/>
                      <a:round/>
                      <a:headEnd type="none" w="med" len="med"/>
                      <a:tailEnd type="none" w="med" len="med"/>
                    </a:lnR>
                  </a:tcPr>
                </a:tc>
                <a:tc>
                  <a:txBody>
                    <a:bodyPr/>
                    <a:lstStyle/>
                    <a:p>
                      <a:pPr algn="ctr">
                        <a:lnSpc>
                          <a:spcPct val="150000"/>
                        </a:lnSpc>
                        <a:spcAft>
                          <a:spcPts val="0"/>
                        </a:spcAft>
                      </a:pPr>
                      <a:r>
                        <a:rPr lang="es-ES" sz="1400">
                          <a:effectLst/>
                        </a:rPr>
                        <a:t>4,878%</a:t>
                      </a:r>
                      <a:endParaRPr lang="es-ES" sz="1400">
                        <a:effectLst/>
                        <a:latin typeface="Arial"/>
                        <a:ea typeface="Calibri"/>
                        <a:cs typeface="Times New Roman"/>
                      </a:endParaRPr>
                    </a:p>
                  </a:txBody>
                  <a:tcPr marL="51847" marR="51847" marT="0" marB="0" anchor="ctr">
                    <a:lnL w="12700" cap="flat" cmpd="sng" algn="ctr">
                      <a:solidFill>
                        <a:schemeClr val="tx1"/>
                      </a:solidFill>
                      <a:prstDash val="solid"/>
                      <a:round/>
                      <a:headEnd type="none" w="med" len="med"/>
                      <a:tailEnd type="none" w="med" len="med"/>
                    </a:lnL>
                  </a:tcPr>
                </a:tc>
                <a:tc>
                  <a:txBody>
                    <a:bodyPr/>
                    <a:lstStyle/>
                    <a:p>
                      <a:pPr algn="ctr">
                        <a:lnSpc>
                          <a:spcPct val="150000"/>
                        </a:lnSpc>
                        <a:spcAft>
                          <a:spcPts val="0"/>
                        </a:spcAft>
                      </a:pPr>
                      <a:r>
                        <a:rPr lang="es-ES" sz="1400">
                          <a:effectLst/>
                        </a:rPr>
                        <a:t>4,878%</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4,878%</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a:effectLst/>
                        </a:rPr>
                        <a:t>4,878%</a:t>
                      </a:r>
                      <a:endParaRPr lang="es-ES" sz="140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4,878%</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4,878%</a:t>
                      </a:r>
                      <a:endParaRPr lang="es-ES" sz="1400" dirty="0">
                        <a:effectLst/>
                        <a:latin typeface="Arial"/>
                        <a:ea typeface="Calibri"/>
                        <a:cs typeface="Times New Roman"/>
                      </a:endParaRPr>
                    </a:p>
                  </a:txBody>
                  <a:tcPr marL="51847" marR="51847" marT="0" marB="0" anchor="ctr"/>
                </a:tc>
                <a:tc>
                  <a:txBody>
                    <a:bodyPr/>
                    <a:lstStyle/>
                    <a:p>
                      <a:pPr algn="ctr">
                        <a:lnSpc>
                          <a:spcPct val="150000"/>
                        </a:lnSpc>
                        <a:spcAft>
                          <a:spcPts val="0"/>
                        </a:spcAft>
                      </a:pPr>
                      <a:r>
                        <a:rPr lang="es-ES" sz="1400" dirty="0">
                          <a:effectLst/>
                        </a:rPr>
                        <a:t>4,878%</a:t>
                      </a:r>
                      <a:endParaRPr lang="es-ES" sz="1400" dirty="0">
                        <a:effectLst/>
                        <a:latin typeface="Arial"/>
                        <a:ea typeface="Calibri"/>
                        <a:cs typeface="Times New Roman"/>
                      </a:endParaRPr>
                    </a:p>
                  </a:txBody>
                  <a:tcPr marL="51847" marR="51847" marT="0" marB="0" anchor="ctr"/>
                </a:tc>
              </a:tr>
              <a:tr h="172824">
                <a:tc gridSpan="9">
                  <a:txBody>
                    <a:bodyPr/>
                    <a:lstStyle/>
                    <a:p>
                      <a:pPr algn="ctr">
                        <a:lnSpc>
                          <a:spcPct val="150000"/>
                        </a:lnSpc>
                        <a:spcAft>
                          <a:spcPts val="0"/>
                        </a:spcAft>
                      </a:pPr>
                      <a:r>
                        <a:rPr lang="es-ES" sz="1600" dirty="0">
                          <a:effectLst/>
                        </a:rPr>
                        <a:t>Fuente: Elaboración </a:t>
                      </a:r>
                      <a:r>
                        <a:rPr lang="es-ES" sz="1600" dirty="0" smtClean="0">
                          <a:effectLst/>
                        </a:rPr>
                        <a:t>propia e INE</a:t>
                      </a:r>
                      <a:endParaRPr lang="es-ES" sz="1600" dirty="0">
                        <a:effectLst/>
                        <a:latin typeface="Arial"/>
                        <a:ea typeface="Calibri"/>
                        <a:cs typeface="Times New Roman"/>
                      </a:endParaRPr>
                    </a:p>
                  </a:txBody>
                  <a:tcPr marL="51847" marR="51847"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extLst>
      <p:ext uri="{BB962C8B-B14F-4D97-AF65-F5344CB8AC3E}">
        <p14:creationId xmlns:p14="http://schemas.microsoft.com/office/powerpoint/2010/main" val="1690376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RESUMEN Y CONCLUSIONES</a:t>
            </a:r>
          </a:p>
        </p:txBody>
      </p:sp>
      <p:sp>
        <p:nvSpPr>
          <p:cNvPr id="3" name="2 Marcador de contenido"/>
          <p:cNvSpPr>
            <a:spLocks noGrp="1"/>
          </p:cNvSpPr>
          <p:nvPr>
            <p:ph sz="quarter" idx="1"/>
          </p:nvPr>
        </p:nvSpPr>
        <p:spPr/>
        <p:txBody>
          <a:bodyPr>
            <a:normAutofit/>
          </a:bodyPr>
          <a:lstStyle/>
          <a:p>
            <a:r>
              <a:rPr lang="es-ES" dirty="0" smtClean="0"/>
              <a:t>Distintas alternativas para el factor de sostenibilidad con distintos efectos colaterales:</a:t>
            </a:r>
          </a:p>
          <a:p>
            <a:pPr lvl="1"/>
            <a:r>
              <a:rPr lang="es-ES" dirty="0" smtClean="0"/>
              <a:t>Qué colectivo soporta el ajuste:</a:t>
            </a:r>
          </a:p>
          <a:p>
            <a:pPr lvl="2"/>
            <a:r>
              <a:rPr lang="es-ES" dirty="0" smtClean="0"/>
              <a:t>Nuevos pensionistas</a:t>
            </a:r>
          </a:p>
          <a:p>
            <a:pPr lvl="2"/>
            <a:r>
              <a:rPr lang="es-ES" dirty="0" smtClean="0"/>
              <a:t>Pensionistas existentes</a:t>
            </a:r>
          </a:p>
          <a:p>
            <a:pPr lvl="2"/>
            <a:r>
              <a:rPr lang="es-ES" dirty="0" smtClean="0"/>
              <a:t>Cotizantes</a:t>
            </a:r>
          </a:p>
          <a:p>
            <a:pPr lvl="1"/>
            <a:r>
              <a:rPr lang="es-ES" dirty="0" smtClean="0"/>
              <a:t>Efectos sobre el objetivo de adecuación</a:t>
            </a:r>
          </a:p>
          <a:p>
            <a:pPr lvl="1"/>
            <a:r>
              <a:rPr lang="es-ES" dirty="0" smtClean="0"/>
              <a:t>Efectos sobre la oferta y demanda de trabajo</a:t>
            </a:r>
          </a:p>
          <a:p>
            <a:r>
              <a:rPr lang="es-ES" dirty="0" smtClean="0"/>
              <a:t>Posibilidad de fórmulas mixtas</a:t>
            </a:r>
          </a:p>
          <a:p>
            <a:r>
              <a:rPr lang="es-ES" dirty="0" smtClean="0"/>
              <a:t>Factores de sostenibilidad aplicados en los sistemas de pensiones de la UE: aproximaciones a los actuarialmente justos más entendibles.</a:t>
            </a:r>
            <a:endParaRPr lang="es-ES" dirty="0"/>
          </a:p>
        </p:txBody>
      </p:sp>
    </p:spTree>
    <p:extLst>
      <p:ext uri="{BB962C8B-B14F-4D97-AF65-F5344CB8AC3E}">
        <p14:creationId xmlns:p14="http://schemas.microsoft.com/office/powerpoint/2010/main" val="2706181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Justificación</a:t>
            </a:r>
            <a:endParaRPr lang="es-ES" dirty="0"/>
          </a:p>
        </p:txBody>
      </p:sp>
      <p:sp>
        <p:nvSpPr>
          <p:cNvPr id="3" name="2 Marcador de contenido"/>
          <p:cNvSpPr>
            <a:spLocks noGrp="1"/>
          </p:cNvSpPr>
          <p:nvPr>
            <p:ph sz="quarter" idx="1"/>
          </p:nvPr>
        </p:nvSpPr>
        <p:spPr/>
        <p:txBody>
          <a:bodyPr>
            <a:normAutofit/>
          </a:bodyPr>
          <a:lstStyle/>
          <a:p>
            <a:r>
              <a:rPr lang="es-ES" dirty="0" smtClean="0"/>
              <a:t>Ley 27/2011, art. 8: introducción del factor de sostenibilidad en el sistema de pensiones español.</a:t>
            </a:r>
          </a:p>
          <a:p>
            <a:r>
              <a:rPr lang="es-ES" dirty="0" smtClean="0"/>
              <a:t>Tendencia común en las reformas de los sistemas de pensiones en la UE en la última década.</a:t>
            </a:r>
          </a:p>
          <a:p>
            <a:r>
              <a:rPr lang="es-ES" dirty="0" smtClean="0"/>
              <a:t>Diseños variados según el parámetro que se ajusta y la variable a la que se vincula.</a:t>
            </a:r>
          </a:p>
          <a:p>
            <a:r>
              <a:rPr lang="es-ES" dirty="0" smtClean="0"/>
              <a:t>Factor de sostenibilidad citado en la Ley 27/2011 y pendiente de regulación: parámetro no especificado pero vinculado a la esperanza de vida con el objetivo de mantener la proporcionalidad entre contribuciones y prestaciones (neutralidad actuarial)</a:t>
            </a:r>
            <a:endParaRPr lang="es-ES" dirty="0"/>
          </a:p>
        </p:txBody>
      </p:sp>
    </p:spTree>
    <p:extLst>
      <p:ext uri="{BB962C8B-B14F-4D97-AF65-F5344CB8AC3E}">
        <p14:creationId xmlns:p14="http://schemas.microsoft.com/office/powerpoint/2010/main" val="1195111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a:t>
            </a:r>
            <a:endParaRPr lang="es-ES" dirty="0"/>
          </a:p>
        </p:txBody>
      </p:sp>
      <p:sp>
        <p:nvSpPr>
          <p:cNvPr id="3" name="2 Marcador de contenido"/>
          <p:cNvSpPr>
            <a:spLocks noGrp="1"/>
          </p:cNvSpPr>
          <p:nvPr>
            <p:ph sz="quarter" idx="1"/>
          </p:nvPr>
        </p:nvSpPr>
        <p:spPr/>
        <p:txBody>
          <a:bodyPr/>
          <a:lstStyle/>
          <a:p>
            <a:r>
              <a:rPr lang="es-ES" dirty="0" smtClean="0"/>
              <a:t>Ofrecer diseños alternativos para el factor de sostenibilidad </a:t>
            </a:r>
            <a:r>
              <a:rPr lang="es-ES" dirty="0"/>
              <a:t>vinculado a la esperanza de vida </a:t>
            </a:r>
            <a:r>
              <a:rPr lang="es-ES" dirty="0" smtClean="0"/>
              <a:t>de manera que sea actuarialmente neutral. Las alternativas dependen de qué parámetro del sistema se ajusta.</a:t>
            </a:r>
          </a:p>
          <a:p>
            <a:r>
              <a:rPr lang="es-ES" dirty="0" smtClean="0"/>
              <a:t>Cuantificar los efectos de cada factor de sostenibilidad sobre el parámetro correspondiente en base a las proyecciones de esperanza de vida del INE.</a:t>
            </a:r>
          </a:p>
          <a:p>
            <a:pPr marL="0" indent="0">
              <a:buNone/>
            </a:pPr>
            <a:r>
              <a:rPr lang="es-ES" dirty="0" smtClean="0"/>
              <a:t> </a:t>
            </a:r>
            <a:endParaRPr lang="es-ES" dirty="0"/>
          </a:p>
        </p:txBody>
      </p:sp>
    </p:spTree>
    <p:extLst>
      <p:ext uri="{BB962C8B-B14F-4D97-AF65-F5344CB8AC3E}">
        <p14:creationId xmlns:p14="http://schemas.microsoft.com/office/powerpoint/2010/main" val="1506086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Metodología</a:t>
            </a:r>
            <a:endParaRPr lang="es-ES" dirty="0"/>
          </a:p>
        </p:txBody>
      </p:sp>
      <p:sp>
        <p:nvSpPr>
          <p:cNvPr id="3" name="2 Marcador de contenido"/>
          <p:cNvSpPr>
            <a:spLocks noGrp="1"/>
          </p:cNvSpPr>
          <p:nvPr>
            <p:ph sz="quarter" idx="1"/>
          </p:nvPr>
        </p:nvSpPr>
        <p:spPr/>
        <p:txBody>
          <a:bodyPr>
            <a:normAutofit fontScale="85000" lnSpcReduction="10000"/>
          </a:bodyPr>
          <a:lstStyle/>
          <a:p>
            <a:pPr marL="457200" indent="-457200">
              <a:buSzPct val="100000"/>
              <a:buFont typeface="+mj-lt"/>
              <a:buAutoNum type="arabicPeriod"/>
            </a:pPr>
            <a:r>
              <a:rPr lang="es-ES" dirty="0" smtClean="0"/>
              <a:t>Se define un modelo teórico que representa el funcionamiento de un sistema de pensiones de prestación definida y totalmente contributivo.</a:t>
            </a:r>
          </a:p>
          <a:p>
            <a:pPr marL="457200" indent="-457200">
              <a:buSzPct val="100000"/>
              <a:buFont typeface="+mj-lt"/>
              <a:buAutoNum type="arabicPeriod"/>
            </a:pPr>
            <a:r>
              <a:rPr lang="es-ES" dirty="0" smtClean="0"/>
              <a:t>Se plantea la ecuación de equilibrio financiero-actuarial en el momento de la jubilación para un individuo representativo con las probabilidades de supervivencia de un año inicial y se calcula el TIR de equilibrio de partida.</a:t>
            </a:r>
          </a:p>
          <a:p>
            <a:pPr marL="457200" indent="-457200">
              <a:buSzPct val="100000"/>
              <a:buFont typeface="+mj-lt"/>
              <a:buAutoNum type="arabicPeriod"/>
            </a:pPr>
            <a:r>
              <a:rPr lang="es-ES" dirty="0" smtClean="0"/>
              <a:t>Se plantea esa misma ecuación en un año posterior en el que se revisan los parámetros para que el TIR de equilibrio inicial se mantenga constante ante las nuevas probabilidades de supervivencia.</a:t>
            </a:r>
          </a:p>
          <a:p>
            <a:pPr marL="457200" indent="-457200">
              <a:buSzPct val="100000"/>
              <a:buFont typeface="+mj-lt"/>
              <a:buAutoNum type="arabicPeriod"/>
            </a:pPr>
            <a:r>
              <a:rPr lang="es-ES" dirty="0" smtClean="0"/>
              <a:t>De esta ecuación </a:t>
            </a:r>
            <a:r>
              <a:rPr lang="es-ES" dirty="0"/>
              <a:t>se </a:t>
            </a:r>
            <a:r>
              <a:rPr lang="es-ES" dirty="0" smtClean="0"/>
              <a:t>deducen distintas </a:t>
            </a:r>
            <a:r>
              <a:rPr lang="es-ES" dirty="0"/>
              <a:t>reglas de ajuste o factores de sostenibilidad </a:t>
            </a:r>
            <a:r>
              <a:rPr lang="es-ES" dirty="0" smtClean="0"/>
              <a:t>según qué  parámetros se desea ajustar y qué parámetros se desea mantener  al mismo nivel que en el año inicial.</a:t>
            </a:r>
            <a:endParaRPr lang="es-ES" dirty="0"/>
          </a:p>
        </p:txBody>
      </p:sp>
    </p:spTree>
    <p:extLst>
      <p:ext uri="{BB962C8B-B14F-4D97-AF65-F5344CB8AC3E}">
        <p14:creationId xmlns:p14="http://schemas.microsoft.com/office/powerpoint/2010/main" val="1921667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MODELO TEÓRICO</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normAutofit fontScale="92500"/>
              </a:bodyPr>
              <a:lstStyle/>
              <a:p>
                <a:r>
                  <a:rPr lang="es-ES" dirty="0" smtClean="0"/>
                  <a:t>La pensión inicial depende proporcionalmente del esfuerzo contributivo, medido a través de la base media de cotización </a:t>
                </a:r>
                <a:r>
                  <a:rPr lang="es-ES" dirty="0"/>
                  <a:t>de toda la vida </a:t>
                </a:r>
                <a:r>
                  <a:rPr lang="es-ES" dirty="0" smtClean="0"/>
                  <a:t>laboral y de los años cotizados:</a:t>
                </a:r>
              </a:p>
              <a:p>
                <a:pPr marL="0" indent="0">
                  <a:buNone/>
                </a:pPr>
                <a14:m>
                  <m:oMathPara xmlns:m="http://schemas.openxmlformats.org/officeDocument/2006/math">
                    <m:oMathParaPr>
                      <m:jc m:val="centerGroup"/>
                    </m:oMathParaPr>
                    <m:oMath xmlns:m="http://schemas.openxmlformats.org/officeDocument/2006/math">
                      <m:limLow>
                        <m:limLowPr>
                          <m:ctrlPr>
                            <a:rPr lang="es-ES" i="1" smtClean="0">
                              <a:latin typeface="Cambria Math"/>
                            </a:rPr>
                          </m:ctrlPr>
                        </m:limLowPr>
                        <m:e>
                          <m:groupChr>
                            <m:groupChrPr>
                              <m:chr m:val="⏟"/>
                              <m:ctrlPr>
                                <a:rPr lang="es-ES" i="1" smtClean="0">
                                  <a:latin typeface="Cambria Math"/>
                                </a:rPr>
                              </m:ctrlPr>
                            </m:groupChrPr>
                            <m:e>
                              <m:sSub>
                                <m:sSubPr>
                                  <m:ctrlPr>
                                    <a:rPr lang="es-ES" b="0" i="1" smtClean="0">
                                      <a:latin typeface="Cambria Math"/>
                                    </a:rPr>
                                  </m:ctrlPr>
                                </m:sSubPr>
                                <m:e>
                                  <m:r>
                                    <a:rPr lang="es-ES" b="0" i="1" smtClean="0">
                                      <a:latin typeface="Cambria Math"/>
                                    </a:rPr>
                                    <m:t>𝑝</m:t>
                                  </m:r>
                                </m:e>
                                <m:sub>
                                  <m:r>
                                    <a:rPr lang="es-ES" b="0" i="1" smtClean="0">
                                      <a:latin typeface="Cambria Math"/>
                                    </a:rPr>
                                    <m:t>𝑗</m:t>
                                  </m:r>
                                </m:sub>
                              </m:sSub>
                            </m:e>
                          </m:groupChr>
                        </m:e>
                        <m:lim>
                          <m:eqArr>
                            <m:eqArrPr>
                              <m:ctrlPr>
                                <a:rPr lang="es-ES" b="0" i="1" smtClean="0">
                                  <a:latin typeface="Cambria Math"/>
                                </a:rPr>
                              </m:ctrlPr>
                            </m:eqArrPr>
                            <m:e>
                              <m:r>
                                <a:rPr lang="es-ES" b="0" i="1" smtClean="0">
                                  <a:latin typeface="Cambria Math"/>
                                </a:rPr>
                                <m:t>𝑃𝑒𝑛𝑠𝑖</m:t>
                              </m:r>
                              <m:r>
                                <a:rPr lang="es-ES" b="0" i="1" smtClean="0">
                                  <a:latin typeface="Cambria Math"/>
                                </a:rPr>
                                <m:t>ó</m:t>
                              </m:r>
                              <m:r>
                                <a:rPr lang="es-ES" b="0" i="1" smtClean="0">
                                  <a:latin typeface="Cambria Math"/>
                                </a:rPr>
                                <m:t>𝑛</m:t>
                              </m:r>
                            </m:e>
                            <m:e>
                              <m:r>
                                <a:rPr lang="es-ES" b="0" i="1" smtClean="0">
                                  <a:latin typeface="Cambria Math"/>
                                </a:rPr>
                                <m:t>𝑖𝑛𝑖𝑐𝑖𝑎𝑙</m:t>
                              </m:r>
                            </m:e>
                          </m:eqArr>
                        </m:lim>
                      </m:limLow>
                      <m:r>
                        <a:rPr lang="es-ES" i="1">
                          <a:latin typeface="Cambria Math"/>
                        </a:rPr>
                        <m:t>=</m:t>
                      </m:r>
                      <m:limLow>
                        <m:limLowPr>
                          <m:ctrlPr>
                            <a:rPr lang="es-ES" i="1" smtClean="0">
                              <a:latin typeface="Cambria Math"/>
                            </a:rPr>
                          </m:ctrlPr>
                        </m:limLowPr>
                        <m:e>
                          <m:groupChr>
                            <m:groupChrPr>
                              <m:chr m:val="⏟"/>
                              <m:ctrlPr>
                                <a:rPr lang="es-ES" i="1" smtClean="0">
                                  <a:latin typeface="Cambria Math"/>
                                </a:rPr>
                              </m:ctrlPr>
                            </m:groupChrPr>
                            <m:e>
                              <m:r>
                                <a:rPr lang="es-ES" b="0" i="1" smtClean="0">
                                  <a:latin typeface="Cambria Math"/>
                                </a:rPr>
                                <m:t>𝑎</m:t>
                              </m:r>
                            </m:e>
                          </m:groupChr>
                        </m:e>
                        <m:lim>
                          <m:eqArr>
                            <m:eqArrPr>
                              <m:ctrlPr>
                                <a:rPr lang="es-ES" b="0" i="1" smtClean="0">
                                  <a:latin typeface="Cambria Math"/>
                                </a:rPr>
                              </m:ctrlPr>
                            </m:eqArrPr>
                            <m:e>
                              <m:r>
                                <a:rPr lang="es-ES" b="0" i="1" smtClean="0">
                                  <a:latin typeface="Cambria Math"/>
                                </a:rPr>
                                <m:t>𝑇𝑎𝑠𝑎</m:t>
                              </m:r>
                              <m:r>
                                <a:rPr lang="es-ES" b="0" i="1" smtClean="0">
                                  <a:latin typeface="Cambria Math"/>
                                </a:rPr>
                                <m:t> </m:t>
                              </m:r>
                              <m:r>
                                <a:rPr lang="es-ES" b="0" i="1" smtClean="0">
                                  <a:latin typeface="Cambria Math"/>
                                </a:rPr>
                                <m:t>𝑑𝑒</m:t>
                              </m:r>
                              <m:r>
                                <a:rPr lang="es-ES" b="0" i="1" smtClean="0">
                                  <a:latin typeface="Cambria Math"/>
                                </a:rPr>
                                <m:t> </m:t>
                              </m:r>
                            </m:e>
                            <m:e>
                              <m:r>
                                <a:rPr lang="es-ES" b="0" i="1" smtClean="0">
                                  <a:latin typeface="Cambria Math"/>
                                </a:rPr>
                                <m:t>𝑎𝑐𝑢𝑚𝑢𝑙𝑎𝑐𝑖</m:t>
                              </m:r>
                              <m:r>
                                <a:rPr lang="es-ES" b="0" i="1" smtClean="0">
                                  <a:latin typeface="Cambria Math"/>
                                </a:rPr>
                                <m:t>ó</m:t>
                              </m:r>
                              <m:r>
                                <a:rPr lang="es-ES" b="0" i="1" smtClean="0">
                                  <a:latin typeface="Cambria Math"/>
                                </a:rPr>
                                <m:t>𝑛</m:t>
                              </m:r>
                            </m:e>
                          </m:eqArr>
                        </m:lim>
                      </m:limLow>
                      <m:r>
                        <a:rPr lang="es-ES" b="0" i="1" smtClean="0">
                          <a:latin typeface="Cambria Math"/>
                        </a:rPr>
                        <m:t>·  </m:t>
                      </m:r>
                      <m:limLow>
                        <m:limLowPr>
                          <m:ctrlPr>
                            <a:rPr lang="es-ES" i="1" smtClean="0">
                              <a:latin typeface="Cambria Math"/>
                            </a:rPr>
                          </m:ctrlPr>
                        </m:limLowPr>
                        <m:e>
                          <m:groupChr>
                            <m:groupChrPr>
                              <m:chr m:val="⏟"/>
                              <m:ctrlPr>
                                <a:rPr lang="es-ES" i="1" smtClean="0">
                                  <a:latin typeface="Cambria Math"/>
                                </a:rPr>
                              </m:ctrlPr>
                            </m:groupChrPr>
                            <m:e>
                              <m:r>
                                <a:rPr lang="es-ES" b="0" i="1" smtClean="0">
                                  <a:latin typeface="Cambria Math"/>
                                </a:rPr>
                                <m:t>(</m:t>
                              </m:r>
                              <m:r>
                                <a:rPr lang="es-ES" b="0" i="1" smtClean="0">
                                  <a:latin typeface="Cambria Math"/>
                                </a:rPr>
                                <m:t>𝑗</m:t>
                              </m:r>
                              <m:r>
                                <a:rPr lang="es-ES" b="0" i="1" smtClean="0">
                                  <a:latin typeface="Cambria Math"/>
                                </a:rPr>
                                <m:t>−</m:t>
                              </m:r>
                              <m:r>
                                <a:rPr lang="es-ES" b="0" i="1" smtClean="0">
                                  <a:latin typeface="Cambria Math"/>
                                </a:rPr>
                                <m:t>𝑒</m:t>
                              </m:r>
                              <m:r>
                                <a:rPr lang="es-ES" b="0" i="1" smtClean="0">
                                  <a:latin typeface="Cambria Math"/>
                                </a:rPr>
                                <m:t>)</m:t>
                              </m:r>
                            </m:e>
                          </m:groupChr>
                        </m:e>
                        <m:lim>
                          <m:eqArr>
                            <m:eqArrPr>
                              <m:ctrlPr>
                                <a:rPr lang="es-ES" b="0" i="1" smtClean="0">
                                  <a:latin typeface="Cambria Math"/>
                                </a:rPr>
                              </m:ctrlPr>
                            </m:eqArrPr>
                            <m:e>
                              <m:r>
                                <a:rPr lang="es-ES" b="0" i="1" smtClean="0">
                                  <a:latin typeface="Cambria Math"/>
                                </a:rPr>
                                <m:t>𝐴</m:t>
                              </m:r>
                              <m:r>
                                <a:rPr lang="es-ES" b="0" i="1" smtClean="0">
                                  <a:latin typeface="Cambria Math"/>
                                </a:rPr>
                                <m:t>ñ</m:t>
                              </m:r>
                              <m:r>
                                <a:rPr lang="es-ES" b="0" i="1" smtClean="0">
                                  <a:latin typeface="Cambria Math"/>
                                </a:rPr>
                                <m:t>𝑜𝑠</m:t>
                              </m:r>
                              <m:r>
                                <a:rPr lang="es-ES" b="0" i="1" smtClean="0">
                                  <a:latin typeface="Cambria Math"/>
                                </a:rPr>
                                <m:t> </m:t>
                              </m:r>
                            </m:e>
                            <m:e>
                              <m:r>
                                <a:rPr lang="es-ES" b="0" i="1" smtClean="0">
                                  <a:latin typeface="Cambria Math"/>
                                </a:rPr>
                                <m:t>𝑐𝑜𝑡𝑖𝑧𝑎𝑑𝑜𝑠</m:t>
                              </m:r>
                            </m:e>
                          </m:eqArr>
                        </m:lim>
                      </m:limLow>
                      <m:r>
                        <a:rPr lang="es-ES" b="0" i="1" smtClean="0">
                          <a:latin typeface="Cambria Math"/>
                        </a:rPr>
                        <m:t>   ·</m:t>
                      </m:r>
                      <m:limLow>
                        <m:limLowPr>
                          <m:ctrlPr>
                            <a:rPr lang="es-ES" i="1" smtClean="0">
                              <a:latin typeface="Cambria Math"/>
                            </a:rPr>
                          </m:ctrlPr>
                        </m:limLowPr>
                        <m:e>
                          <m:groupChr>
                            <m:groupChrPr>
                              <m:chr m:val="⏟"/>
                              <m:ctrlPr>
                                <a:rPr lang="es-ES" i="1" smtClean="0">
                                  <a:latin typeface="Cambria Math"/>
                                </a:rPr>
                              </m:ctrlPr>
                            </m:groupChrPr>
                            <m:e>
                              <m:r>
                                <a:rPr lang="es-ES" b="0" i="1" smtClean="0">
                                  <a:latin typeface="Cambria Math"/>
                                </a:rPr>
                                <m:t>𝐵</m:t>
                              </m:r>
                            </m:e>
                          </m:groupChr>
                        </m:e>
                        <m:lim>
                          <m:eqArr>
                            <m:eqArrPr>
                              <m:ctrlPr>
                                <a:rPr lang="es-ES" b="0" i="1" smtClean="0">
                                  <a:latin typeface="Cambria Math"/>
                                </a:rPr>
                              </m:ctrlPr>
                            </m:eqArrPr>
                            <m:e>
                              <m:r>
                                <a:rPr lang="es-ES" b="0" i="1" smtClean="0">
                                  <a:latin typeface="Cambria Math"/>
                                </a:rPr>
                                <m:t>𝐵𝑎𝑠𝑒</m:t>
                              </m:r>
                            </m:e>
                            <m:e>
                              <m:r>
                                <a:rPr lang="es-ES" b="0" i="1" smtClean="0">
                                  <a:latin typeface="Cambria Math"/>
                                </a:rPr>
                                <m:t> </m:t>
                              </m:r>
                              <m:r>
                                <a:rPr lang="es-ES" b="0" i="1" smtClean="0">
                                  <a:latin typeface="Cambria Math"/>
                                </a:rPr>
                                <m:t>𝑚𝑒𝑑𝑖𝑎</m:t>
                              </m:r>
                              <m:r>
                                <a:rPr lang="es-ES" b="0" i="1" smtClean="0">
                                  <a:latin typeface="Cambria Math"/>
                                </a:rPr>
                                <m:t> </m:t>
                              </m:r>
                            </m:e>
                          </m:eqArr>
                        </m:lim>
                      </m:limLow>
                    </m:oMath>
                  </m:oMathPara>
                </a14:m>
                <a:endParaRPr lang="es-ES" dirty="0" smtClean="0"/>
              </a:p>
              <a:p>
                <a:r>
                  <a:rPr lang="es-ES" dirty="0" smtClean="0"/>
                  <a:t>A su vez, la base media es el valor final medio de una renta financiera creciente (</a:t>
                </a:r>
                <a:r>
                  <a:rPr lang="el-GR" i="1" dirty="0" smtClean="0"/>
                  <a:t>ω</a:t>
                </a:r>
                <a:r>
                  <a:rPr lang="es-ES" dirty="0" smtClean="0"/>
                  <a:t>) y valorada a la tasa </a:t>
                </a:r>
                <a:r>
                  <a:rPr lang="el-GR" i="1" dirty="0" smtClean="0"/>
                  <a:t>μ</a:t>
                </a:r>
                <a:r>
                  <a:rPr lang="es-ES" dirty="0" smtClean="0"/>
                  <a:t>, siendo </a:t>
                </a:r>
                <a:r>
                  <a:rPr lang="es-ES" i="1" dirty="0" err="1" smtClean="0"/>
                  <a:t>w</a:t>
                </a:r>
                <a:r>
                  <a:rPr lang="es-ES" i="1" baseline="-25000" dirty="0" err="1" smtClean="0"/>
                  <a:t>e</a:t>
                </a:r>
                <a:r>
                  <a:rPr lang="es-ES" dirty="0" smtClean="0"/>
                  <a:t> la base de cotización de entrada:</a:t>
                </a:r>
              </a:p>
              <a:p>
                <a:pPr marL="0" indent="0">
                  <a:buNone/>
                </a:pPr>
                <a14:m>
                  <m:oMathPara xmlns:m="http://schemas.openxmlformats.org/officeDocument/2006/math">
                    <m:oMathParaPr>
                      <m:jc m:val="centerGroup"/>
                    </m:oMathParaPr>
                    <m:oMath xmlns:m="http://schemas.openxmlformats.org/officeDocument/2006/math">
                      <m:r>
                        <a:rPr lang="es-ES" i="1">
                          <a:latin typeface="Cambria Math"/>
                        </a:rPr>
                        <m:t>𝐵</m:t>
                      </m:r>
                      <m:r>
                        <a:rPr lang="es-ES" i="1">
                          <a:latin typeface="Cambria Math"/>
                        </a:rPr>
                        <m:t>=</m:t>
                      </m:r>
                      <m:f>
                        <m:fPr>
                          <m:ctrlPr>
                            <a:rPr lang="es-ES" i="1">
                              <a:latin typeface="Cambria Math"/>
                            </a:rPr>
                          </m:ctrlPr>
                        </m:fPr>
                        <m:num>
                          <m:sSub>
                            <m:sSubPr>
                              <m:ctrlPr>
                                <a:rPr lang="es-ES" i="1">
                                  <a:latin typeface="Cambria Math"/>
                                </a:rPr>
                              </m:ctrlPr>
                            </m:sSubPr>
                            <m:e>
                              <m:r>
                                <a:rPr lang="es-ES" i="1">
                                  <a:latin typeface="Cambria Math"/>
                                </a:rPr>
                                <m:t>𝑤</m:t>
                              </m:r>
                            </m:e>
                            <m:sub>
                              <m:r>
                                <a:rPr lang="es-ES" i="1">
                                  <a:latin typeface="Cambria Math"/>
                                </a:rPr>
                                <m:t>𝑒</m:t>
                              </m:r>
                            </m:sub>
                          </m:sSub>
                          <m:r>
                            <a:rPr lang="es-ES" i="1">
                              <a:latin typeface="Cambria Math"/>
                            </a:rPr>
                            <m:t>·</m:t>
                          </m:r>
                          <m:r>
                            <a:rPr lang="es-ES" i="1">
                              <a:latin typeface="Cambria Math"/>
                            </a:rPr>
                            <m:t>𝑉</m:t>
                          </m:r>
                          <m:r>
                            <a:rPr lang="es-ES" i="1">
                              <a:latin typeface="Cambria Math"/>
                            </a:rPr>
                            <m:t>(</m:t>
                          </m:r>
                          <m:r>
                            <m:rPr>
                              <m:nor/>
                            </m:rPr>
                            <a:rPr lang="el-GR" i="1" dirty="0"/>
                            <m:t>μ</m:t>
                          </m:r>
                          <m:r>
                            <a:rPr lang="es-ES" i="1">
                              <a:latin typeface="Cambria Math"/>
                            </a:rPr>
                            <m:t>,</m:t>
                          </m:r>
                          <m:r>
                            <a:rPr lang="es-ES" i="1">
                              <a:latin typeface="Cambria Math"/>
                            </a:rPr>
                            <m:t>𝜛</m:t>
                          </m:r>
                          <m:r>
                            <a:rPr lang="es-ES" i="1">
                              <a:latin typeface="Cambria Math"/>
                            </a:rPr>
                            <m:t>,</m:t>
                          </m:r>
                          <m:r>
                            <a:rPr lang="es-ES" i="1">
                              <a:latin typeface="Cambria Math"/>
                            </a:rPr>
                            <m:t>𝑗</m:t>
                          </m:r>
                          <m:r>
                            <a:rPr lang="es-ES" i="1">
                              <a:latin typeface="Cambria Math"/>
                            </a:rPr>
                            <m:t>,</m:t>
                          </m:r>
                          <m:r>
                            <a:rPr lang="es-ES" i="1">
                              <a:latin typeface="Cambria Math"/>
                            </a:rPr>
                            <m:t>𝑒</m:t>
                          </m:r>
                          <m:r>
                            <a:rPr lang="es-ES" i="1">
                              <a:latin typeface="Cambria Math"/>
                            </a:rPr>
                            <m:t>)</m:t>
                          </m:r>
                        </m:num>
                        <m:den>
                          <m:r>
                            <a:rPr lang="es-ES" i="1">
                              <a:latin typeface="Cambria Math"/>
                            </a:rPr>
                            <m:t>𝑗</m:t>
                          </m:r>
                          <m:r>
                            <a:rPr lang="es-ES" i="1">
                              <a:latin typeface="Cambria Math"/>
                            </a:rPr>
                            <m:t>−</m:t>
                          </m:r>
                          <m:r>
                            <a:rPr lang="es-ES" i="1">
                              <a:latin typeface="Cambria Math"/>
                            </a:rPr>
                            <m:t>𝑒</m:t>
                          </m:r>
                        </m:den>
                      </m:f>
                      <m:r>
                        <a:rPr lang="es-ES" i="1">
                          <a:latin typeface="Cambria Math"/>
                        </a:rPr>
                        <m:t> </m:t>
                      </m:r>
                    </m:oMath>
                  </m:oMathPara>
                </a14:m>
                <a:endParaRPr lang="es-ES" dirty="0" smtClean="0"/>
              </a:p>
              <a:p>
                <a:r>
                  <a:rPr lang="es-ES" dirty="0" smtClean="0"/>
                  <a:t>Las siguientes pensiones se revalorizan a la tasa </a:t>
                </a:r>
                <a:r>
                  <a:rPr lang="el-GR" i="1" dirty="0" smtClean="0"/>
                  <a:t>λ</a:t>
                </a:r>
                <a:r>
                  <a:rPr lang="es-ES" dirty="0" smtClean="0"/>
                  <a:t>:</a:t>
                </a:r>
              </a:p>
              <a:p>
                <a:pPr marL="0" indent="0">
                  <a:buNone/>
                </a:pPr>
                <a14:m>
                  <m:oMathPara xmlns:m="http://schemas.openxmlformats.org/officeDocument/2006/math">
                    <m:oMathParaPr>
                      <m:jc m:val="centerGroup"/>
                    </m:oMathParaPr>
                    <m:oMath xmlns:m="http://schemas.openxmlformats.org/officeDocument/2006/math">
                      <m:sSub>
                        <m:sSubPr>
                          <m:ctrlPr>
                            <a:rPr lang="es-ES" i="1">
                              <a:latin typeface="Cambria Math"/>
                            </a:rPr>
                          </m:ctrlPr>
                        </m:sSubPr>
                        <m:e>
                          <m:r>
                            <a:rPr lang="es-ES" i="1">
                              <a:latin typeface="Cambria Math"/>
                            </a:rPr>
                            <m:t>𝑝</m:t>
                          </m:r>
                        </m:e>
                        <m:sub>
                          <m:r>
                            <a:rPr lang="es-ES" i="1">
                              <a:latin typeface="Cambria Math"/>
                            </a:rPr>
                            <m:t>𝑘</m:t>
                          </m:r>
                        </m:sub>
                      </m:sSub>
                      <m:r>
                        <a:rPr lang="es-ES" i="1">
                          <a:latin typeface="Cambria Math"/>
                        </a:rPr>
                        <m:t>=</m:t>
                      </m:r>
                      <m:r>
                        <a:rPr lang="es-ES" i="1">
                          <a:latin typeface="Cambria Math"/>
                        </a:rPr>
                        <m:t>𝑎</m:t>
                      </m:r>
                      <m:r>
                        <a:rPr lang="es-ES" i="1">
                          <a:latin typeface="Cambria Math"/>
                        </a:rPr>
                        <m:t>·</m:t>
                      </m:r>
                      <m:sSub>
                        <m:sSubPr>
                          <m:ctrlPr>
                            <a:rPr lang="es-ES" i="1">
                              <a:latin typeface="Cambria Math"/>
                            </a:rPr>
                          </m:ctrlPr>
                        </m:sSubPr>
                        <m:e>
                          <m:r>
                            <a:rPr lang="es-ES" i="1">
                              <a:latin typeface="Cambria Math"/>
                            </a:rPr>
                            <m:t>𝑤</m:t>
                          </m:r>
                        </m:e>
                        <m:sub>
                          <m:r>
                            <a:rPr lang="es-ES" i="1">
                              <a:latin typeface="Cambria Math"/>
                            </a:rPr>
                            <m:t>𝑒</m:t>
                          </m:r>
                        </m:sub>
                      </m:sSub>
                      <m:r>
                        <a:rPr lang="es-ES" i="1">
                          <a:latin typeface="Cambria Math"/>
                        </a:rPr>
                        <m:t>·</m:t>
                      </m:r>
                      <m:r>
                        <a:rPr lang="es-ES" i="1">
                          <a:latin typeface="Cambria Math"/>
                        </a:rPr>
                        <m:t>𝑉</m:t>
                      </m:r>
                      <m:r>
                        <a:rPr lang="es-ES" i="1">
                          <a:latin typeface="Cambria Math"/>
                        </a:rPr>
                        <m:t>(</m:t>
                      </m:r>
                      <m:r>
                        <m:rPr>
                          <m:nor/>
                        </m:rPr>
                        <a:rPr lang="el-GR" i="1" dirty="0"/>
                        <m:t>μ</m:t>
                      </m:r>
                      <m:r>
                        <a:rPr lang="es-ES" i="1">
                          <a:latin typeface="Cambria Math"/>
                        </a:rPr>
                        <m:t>,</m:t>
                      </m:r>
                      <m:r>
                        <a:rPr lang="es-ES" i="1">
                          <a:latin typeface="Cambria Math"/>
                        </a:rPr>
                        <m:t>𝜛</m:t>
                      </m:r>
                      <m:r>
                        <a:rPr lang="es-ES" i="1">
                          <a:latin typeface="Cambria Math"/>
                        </a:rPr>
                        <m:t>,</m:t>
                      </m:r>
                      <m:r>
                        <a:rPr lang="es-ES" i="1">
                          <a:latin typeface="Cambria Math"/>
                        </a:rPr>
                        <m:t>𝑗</m:t>
                      </m:r>
                      <m:r>
                        <a:rPr lang="es-ES" i="1">
                          <a:latin typeface="Cambria Math"/>
                        </a:rPr>
                        <m:t>,</m:t>
                      </m:r>
                      <m:r>
                        <a:rPr lang="es-ES" i="1">
                          <a:latin typeface="Cambria Math"/>
                        </a:rPr>
                        <m:t>𝑒</m:t>
                      </m:r>
                      <m:r>
                        <a:rPr lang="es-ES" i="1">
                          <a:latin typeface="Cambria Math"/>
                        </a:rPr>
                        <m:t>) ·</m:t>
                      </m:r>
                      <m:sSup>
                        <m:sSupPr>
                          <m:ctrlPr>
                            <a:rPr lang="es-ES" i="1">
                              <a:latin typeface="Cambria Math"/>
                            </a:rPr>
                          </m:ctrlPr>
                        </m:sSupPr>
                        <m:e>
                          <m:r>
                            <a:rPr lang="es-ES" i="1">
                              <a:latin typeface="Cambria Math"/>
                            </a:rPr>
                            <m:t>(1+</m:t>
                          </m:r>
                          <m:r>
                            <a:rPr lang="es-ES" i="1">
                              <a:latin typeface="Cambria Math"/>
                            </a:rPr>
                            <m:t>𝜆</m:t>
                          </m:r>
                          <m:r>
                            <a:rPr lang="es-ES" i="1">
                              <a:latin typeface="Cambria Math"/>
                            </a:rPr>
                            <m:t>)</m:t>
                          </m:r>
                        </m:e>
                        <m:sup>
                          <m:r>
                            <a:rPr lang="es-ES" i="1">
                              <a:latin typeface="Cambria Math"/>
                            </a:rPr>
                            <m:t>𝑘</m:t>
                          </m:r>
                          <m:r>
                            <a:rPr lang="es-ES" i="1">
                              <a:latin typeface="Cambria Math"/>
                            </a:rPr>
                            <m:t>−</m:t>
                          </m:r>
                          <m:r>
                            <a:rPr lang="es-ES" i="1">
                              <a:latin typeface="Cambria Math"/>
                            </a:rPr>
                            <m:t>𝑗</m:t>
                          </m:r>
                        </m:sup>
                      </m:sSup>
                      <m:r>
                        <a:rPr lang="es-ES" i="1">
                          <a:latin typeface="Cambria Math"/>
                        </a:rPr>
                        <m:t> </m:t>
                      </m:r>
                    </m:oMath>
                  </m:oMathPara>
                </a14:m>
                <a:endParaRPr lang="es-ES" i="1"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245" t="-751" r="-245" b="-375"/>
                </a:stretch>
              </a:blipFill>
            </p:spPr>
            <p:txBody>
              <a:bodyPr/>
              <a:lstStyle/>
              <a:p>
                <a:r>
                  <a:rPr lang="es-ES">
                    <a:noFill/>
                  </a:rPr>
                  <a:t> </a:t>
                </a:r>
              </a:p>
            </p:txBody>
          </p:sp>
        </mc:Fallback>
      </mc:AlternateContent>
    </p:spTree>
    <p:extLst>
      <p:ext uri="{BB962C8B-B14F-4D97-AF65-F5344CB8AC3E}">
        <p14:creationId xmlns:p14="http://schemas.microsoft.com/office/powerpoint/2010/main" val="1887346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modelo teórico</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normAutofit fontScale="85000" lnSpcReduction="10000"/>
              </a:bodyPr>
              <a:lstStyle/>
              <a:p>
                <a:r>
                  <a:rPr lang="es-ES" dirty="0" smtClean="0"/>
                  <a:t>Finalmente, la suma de todas las pensiones, se expresa en función del valor actual actuarial (</a:t>
                </a:r>
                <a:r>
                  <a:rPr lang="es-ES" i="1" dirty="0" smtClean="0"/>
                  <a:t>A</a:t>
                </a:r>
                <a:r>
                  <a:rPr lang="es-ES" dirty="0" smtClean="0"/>
                  <a:t>) de una renta unitaria creciente valorada a una tasa </a:t>
                </a:r>
                <a:r>
                  <a:rPr lang="es-ES" i="1" dirty="0" smtClean="0"/>
                  <a:t>r</a:t>
                </a:r>
                <a:r>
                  <a:rPr lang="es-ES" dirty="0" smtClean="0"/>
                  <a:t>, siendo </a:t>
                </a:r>
                <a:r>
                  <a:rPr lang="es-ES" dirty="0"/>
                  <a:t>el vector </a:t>
                </a:r>
                <a:r>
                  <a:rPr lang="es-ES" i="1" dirty="0" smtClean="0"/>
                  <a:t>s</a:t>
                </a:r>
                <a:r>
                  <a:rPr lang="es-ES" dirty="0" smtClean="0"/>
                  <a:t> el de probabilidades de supervivencia desde la edad de jubilación </a:t>
                </a:r>
                <a:r>
                  <a:rPr lang="es-ES" i="1" dirty="0" smtClean="0"/>
                  <a:t>j</a:t>
                </a:r>
                <a:r>
                  <a:rPr lang="es-ES" dirty="0" smtClean="0"/>
                  <a:t> hasta la edad final </a:t>
                </a:r>
                <a:r>
                  <a:rPr lang="es-ES" i="1" dirty="0" smtClean="0"/>
                  <a:t>T</a:t>
                </a:r>
                <a:r>
                  <a:rPr lang="es-ES" dirty="0" smtClean="0"/>
                  <a:t>:</a:t>
                </a:r>
              </a:p>
              <a:p>
                <a:pPr marL="0" indent="0">
                  <a:buNone/>
                </a:pPr>
                <a14:m>
                  <m:oMathPara xmlns:m="http://schemas.openxmlformats.org/officeDocument/2006/math">
                    <m:oMathParaPr>
                      <m:jc m:val="centerGroup"/>
                    </m:oMathParaPr>
                    <m:oMath xmlns:m="http://schemas.openxmlformats.org/officeDocument/2006/math">
                      <m:r>
                        <a:rPr lang="es-ES" i="1">
                          <a:latin typeface="Cambria Math"/>
                        </a:rPr>
                        <m:t>𝑉𝐴𝐴𝑃</m:t>
                      </m:r>
                      <m:r>
                        <a:rPr lang="es-ES" i="1">
                          <a:latin typeface="Cambria Math"/>
                        </a:rPr>
                        <m:t>=</m:t>
                      </m:r>
                      <m:sSub>
                        <m:sSubPr>
                          <m:ctrlPr>
                            <a:rPr lang="es-ES" i="1">
                              <a:latin typeface="Cambria Math"/>
                            </a:rPr>
                          </m:ctrlPr>
                        </m:sSubPr>
                        <m:e>
                          <m:r>
                            <a:rPr lang="es-ES" i="1">
                              <a:latin typeface="Cambria Math"/>
                            </a:rPr>
                            <m:t>𝑝</m:t>
                          </m:r>
                        </m:e>
                        <m:sub>
                          <m:r>
                            <a:rPr lang="es-ES" i="1">
                              <a:latin typeface="Cambria Math"/>
                            </a:rPr>
                            <m:t>𝑗</m:t>
                          </m:r>
                        </m:sub>
                      </m:sSub>
                      <m:r>
                        <a:rPr lang="es-ES" i="1">
                          <a:latin typeface="Cambria Math"/>
                        </a:rPr>
                        <m:t>·</m:t>
                      </m:r>
                      <m:r>
                        <a:rPr lang="es-ES" i="1">
                          <a:latin typeface="Cambria Math"/>
                        </a:rPr>
                        <m:t>𝐴</m:t>
                      </m:r>
                      <m:r>
                        <a:rPr lang="es-ES" i="1">
                          <a:latin typeface="Cambria Math"/>
                        </a:rPr>
                        <m:t>(</m:t>
                      </m:r>
                      <m:r>
                        <a:rPr lang="es-ES" i="1">
                          <a:latin typeface="Cambria Math"/>
                        </a:rPr>
                        <m:t>𝑟</m:t>
                      </m:r>
                      <m:r>
                        <a:rPr lang="es-ES" i="1">
                          <a:latin typeface="Cambria Math"/>
                        </a:rPr>
                        <m:t>,</m:t>
                      </m:r>
                      <m:r>
                        <a:rPr lang="es-ES" i="1">
                          <a:latin typeface="Cambria Math"/>
                        </a:rPr>
                        <m:t>𝜆</m:t>
                      </m:r>
                      <m:r>
                        <a:rPr lang="es-ES" i="1">
                          <a:latin typeface="Cambria Math"/>
                        </a:rPr>
                        <m:t>,</m:t>
                      </m:r>
                      <m:r>
                        <a:rPr lang="es-ES" i="1">
                          <a:latin typeface="Cambria Math"/>
                        </a:rPr>
                        <m:t>𝑠</m:t>
                      </m:r>
                      <m:r>
                        <a:rPr lang="es-ES" i="1">
                          <a:latin typeface="Cambria Math"/>
                        </a:rPr>
                        <m:t>,</m:t>
                      </m:r>
                      <m:r>
                        <a:rPr lang="es-ES" i="1">
                          <a:latin typeface="Cambria Math"/>
                        </a:rPr>
                        <m:t>𝑗</m:t>
                      </m:r>
                      <m:r>
                        <a:rPr lang="es-ES" i="1">
                          <a:latin typeface="Cambria Math"/>
                        </a:rPr>
                        <m:t>,</m:t>
                      </m:r>
                      <m:r>
                        <a:rPr lang="es-ES" i="1">
                          <a:latin typeface="Cambria Math"/>
                        </a:rPr>
                        <m:t>𝑇</m:t>
                      </m:r>
                      <m:r>
                        <a:rPr lang="es-ES" i="1">
                          <a:latin typeface="Cambria Math"/>
                        </a:rPr>
                        <m:t>)</m:t>
                      </m:r>
                    </m:oMath>
                  </m:oMathPara>
                </a14:m>
                <a:endParaRPr lang="es-ES" b="1" i="1" dirty="0"/>
              </a:p>
              <a:p>
                <a:r>
                  <a:rPr lang="es-ES" dirty="0" smtClean="0"/>
                  <a:t>Por otra parte, la suma financiera final de las cotizaciones valoradas a la tasa </a:t>
                </a:r>
                <a:r>
                  <a:rPr lang="es-ES" i="1" dirty="0" smtClean="0"/>
                  <a:t>r</a:t>
                </a:r>
                <a:r>
                  <a:rPr lang="es-ES" dirty="0" smtClean="0"/>
                  <a:t>, siendo c el tipo de cotización es:</a:t>
                </a:r>
                <a:endParaRPr lang="es-ES" dirty="0"/>
              </a:p>
              <a:p>
                <a:pPr marL="0" indent="0">
                  <a:buNone/>
                </a:pPr>
                <a14:m>
                  <m:oMathPara xmlns:m="http://schemas.openxmlformats.org/officeDocument/2006/math">
                    <m:oMathParaPr>
                      <m:jc m:val="centerGroup"/>
                    </m:oMathParaPr>
                    <m:oMath xmlns:m="http://schemas.openxmlformats.org/officeDocument/2006/math">
                      <m:r>
                        <a:rPr lang="es-ES" i="1">
                          <a:latin typeface="Cambria Math"/>
                        </a:rPr>
                        <m:t>𝑉𝐹𝐶</m:t>
                      </m:r>
                      <m:r>
                        <a:rPr lang="es-ES" i="1">
                          <a:latin typeface="Cambria Math"/>
                        </a:rPr>
                        <m:t>=</m:t>
                      </m:r>
                      <m:r>
                        <a:rPr lang="es-ES" i="1">
                          <a:latin typeface="Cambria Math"/>
                        </a:rPr>
                        <m:t>𝑐</m:t>
                      </m:r>
                      <m:r>
                        <a:rPr lang="es-ES" i="1">
                          <a:latin typeface="Cambria Math"/>
                        </a:rPr>
                        <m:t>·</m:t>
                      </m:r>
                      <m:sSub>
                        <m:sSubPr>
                          <m:ctrlPr>
                            <a:rPr lang="es-ES" i="1">
                              <a:latin typeface="Cambria Math"/>
                            </a:rPr>
                          </m:ctrlPr>
                        </m:sSubPr>
                        <m:e>
                          <m:r>
                            <a:rPr lang="es-ES" i="1">
                              <a:latin typeface="Cambria Math"/>
                            </a:rPr>
                            <m:t>𝑤</m:t>
                          </m:r>
                        </m:e>
                        <m:sub>
                          <m:r>
                            <a:rPr lang="es-ES" i="1">
                              <a:latin typeface="Cambria Math"/>
                            </a:rPr>
                            <m:t>𝑒</m:t>
                          </m:r>
                        </m:sub>
                      </m:sSub>
                      <m:r>
                        <a:rPr lang="es-ES" i="1">
                          <a:latin typeface="Cambria Math"/>
                        </a:rPr>
                        <m:t>·</m:t>
                      </m:r>
                      <m:r>
                        <a:rPr lang="es-ES" i="1">
                          <a:latin typeface="Cambria Math"/>
                        </a:rPr>
                        <m:t>𝑉</m:t>
                      </m:r>
                      <m:r>
                        <a:rPr lang="es-ES" i="1">
                          <a:latin typeface="Cambria Math"/>
                        </a:rPr>
                        <m:t>(</m:t>
                      </m:r>
                      <m:r>
                        <a:rPr lang="es-ES" i="1">
                          <a:latin typeface="Cambria Math"/>
                        </a:rPr>
                        <m:t>𝑟</m:t>
                      </m:r>
                      <m:r>
                        <a:rPr lang="es-ES" i="1">
                          <a:latin typeface="Cambria Math"/>
                        </a:rPr>
                        <m:t>,</m:t>
                      </m:r>
                      <m:r>
                        <a:rPr lang="es-ES" i="1">
                          <a:latin typeface="Cambria Math"/>
                        </a:rPr>
                        <m:t>𝜛</m:t>
                      </m:r>
                      <m:r>
                        <a:rPr lang="es-ES" i="1">
                          <a:latin typeface="Cambria Math"/>
                        </a:rPr>
                        <m:t>,</m:t>
                      </m:r>
                      <m:r>
                        <a:rPr lang="es-ES" i="1">
                          <a:latin typeface="Cambria Math"/>
                        </a:rPr>
                        <m:t>𝑗</m:t>
                      </m:r>
                      <m:r>
                        <a:rPr lang="es-ES" i="1">
                          <a:latin typeface="Cambria Math"/>
                        </a:rPr>
                        <m:t>,</m:t>
                      </m:r>
                      <m:r>
                        <a:rPr lang="es-ES" i="1">
                          <a:latin typeface="Cambria Math"/>
                        </a:rPr>
                        <m:t>𝑒</m:t>
                      </m:r>
                      <m:r>
                        <a:rPr lang="es-ES" i="1">
                          <a:latin typeface="Cambria Math"/>
                        </a:rPr>
                        <m:t>)</m:t>
                      </m:r>
                    </m:oMath>
                  </m:oMathPara>
                </a14:m>
                <a:endParaRPr lang="es-ES" dirty="0" smtClean="0"/>
              </a:p>
              <a:p>
                <a:r>
                  <a:rPr lang="es-ES" dirty="0" smtClean="0"/>
                  <a:t>La igualdad de ambos elementos da lugar a la </a:t>
                </a:r>
                <a:r>
                  <a:rPr lang="es-ES" b="1" dirty="0" smtClean="0">
                    <a:effectLst>
                      <a:outerShdw blurRad="38100" dist="38100" dir="2700000" algn="tl">
                        <a:srgbClr val="000000">
                          <a:alpha val="43137"/>
                        </a:srgbClr>
                      </a:outerShdw>
                    </a:effectLst>
                  </a:rPr>
                  <a:t>ecuación de equilibrio financiero-actuarial</a:t>
                </a:r>
                <a:r>
                  <a:rPr lang="es-ES" dirty="0" smtClean="0"/>
                  <a:t> para el individuo representativo:</a:t>
                </a:r>
              </a:p>
              <a:p>
                <a:pPr marL="0" indent="0">
                  <a:buNone/>
                </a:pPr>
                <a14:m>
                  <m:oMathPara xmlns:m="http://schemas.openxmlformats.org/officeDocument/2006/math">
                    <m:oMathParaPr>
                      <m:jc m:val="center"/>
                    </m:oMathParaPr>
                    <m:oMath xmlns:m="http://schemas.openxmlformats.org/officeDocument/2006/math">
                      <m:r>
                        <a:rPr lang="es-ES" b="1" i="1" smtClean="0">
                          <a:latin typeface="Cambria Math"/>
                        </a:rPr>
                        <m:t>𝑽𝑭𝑪</m:t>
                      </m:r>
                      <m:r>
                        <a:rPr lang="es-ES" b="1" i="1" smtClean="0">
                          <a:latin typeface="Cambria Math"/>
                        </a:rPr>
                        <m:t>=</m:t>
                      </m:r>
                      <m:r>
                        <a:rPr lang="es-ES" b="1" i="1" smtClean="0">
                          <a:latin typeface="Cambria Math"/>
                        </a:rPr>
                        <m:t>𝑽𝑨𝑨𝑷</m:t>
                      </m:r>
                    </m:oMath>
                  </m:oMathPara>
                </a14:m>
                <a:endParaRPr lang="es-ES" b="1" i="1" dirty="0" smtClean="0"/>
              </a:p>
              <a:p>
                <a:pPr marL="0" indent="0">
                  <a:buNone/>
                </a:pPr>
                <a:endParaRPr lang="es-ES" b="1" i="1" dirty="0" smtClean="0"/>
              </a:p>
              <a:p>
                <a:pPr marL="0" indent="0">
                  <a:buNone/>
                </a:pPr>
                <a14:m>
                  <m:oMathPara xmlns:m="http://schemas.openxmlformats.org/officeDocument/2006/math">
                    <m:oMathParaPr>
                      <m:jc m:val="centerGroup"/>
                    </m:oMathParaPr>
                    <m:oMath xmlns:m="http://schemas.openxmlformats.org/officeDocument/2006/math">
                      <m:r>
                        <a:rPr lang="es-ES" b="1" i="1">
                          <a:latin typeface="Cambria Math"/>
                        </a:rPr>
                        <m:t>   </m:t>
                      </m:r>
                      <m:r>
                        <a:rPr lang="es-ES" b="1" i="1">
                          <a:latin typeface="Cambria Math"/>
                        </a:rPr>
                        <m:t>𝒄</m:t>
                      </m:r>
                      <m:r>
                        <a:rPr lang="es-ES" b="1" i="1">
                          <a:latin typeface="Cambria Math"/>
                        </a:rPr>
                        <m:t>·</m:t>
                      </m:r>
                      <m:r>
                        <a:rPr lang="es-ES" b="1" i="1">
                          <a:latin typeface="Cambria Math"/>
                        </a:rPr>
                        <m:t>𝑽</m:t>
                      </m:r>
                      <m:d>
                        <m:dPr>
                          <m:ctrlPr>
                            <a:rPr lang="es-ES" b="1" i="1">
                              <a:latin typeface="Cambria Math"/>
                            </a:rPr>
                          </m:ctrlPr>
                        </m:dPr>
                        <m:e>
                          <m:r>
                            <a:rPr lang="es-ES" b="1" i="1">
                              <a:latin typeface="Cambria Math"/>
                            </a:rPr>
                            <m:t>𝒓</m:t>
                          </m:r>
                          <m:r>
                            <a:rPr lang="es-ES" b="1" i="1">
                              <a:latin typeface="Cambria Math"/>
                            </a:rPr>
                            <m:t>,</m:t>
                          </m:r>
                          <m:r>
                            <a:rPr lang="es-ES" b="1" i="1">
                              <a:latin typeface="Cambria Math"/>
                            </a:rPr>
                            <m:t>𝝕</m:t>
                          </m:r>
                          <m:r>
                            <a:rPr lang="es-ES" b="1" i="1">
                              <a:latin typeface="Cambria Math"/>
                            </a:rPr>
                            <m:t>,</m:t>
                          </m:r>
                          <m:r>
                            <a:rPr lang="es-ES" b="1" i="1">
                              <a:latin typeface="Cambria Math"/>
                            </a:rPr>
                            <m:t>𝒋</m:t>
                          </m:r>
                          <m:r>
                            <a:rPr lang="es-ES" b="1" i="1">
                              <a:latin typeface="Cambria Math"/>
                            </a:rPr>
                            <m:t>,</m:t>
                          </m:r>
                          <m:r>
                            <a:rPr lang="es-ES" b="1" i="1">
                              <a:latin typeface="Cambria Math"/>
                            </a:rPr>
                            <m:t>𝒆</m:t>
                          </m:r>
                        </m:e>
                      </m:d>
                      <m:r>
                        <a:rPr lang="es-ES" b="1" i="1" smtClean="0">
                          <a:latin typeface="Cambria Math"/>
                        </a:rPr>
                        <m:t>=</m:t>
                      </m:r>
                      <m:r>
                        <a:rPr lang="es-ES" b="1" i="1">
                          <a:latin typeface="Cambria Math"/>
                        </a:rPr>
                        <m:t>𝒂</m:t>
                      </m:r>
                      <m:r>
                        <a:rPr lang="es-ES" b="1" i="1">
                          <a:latin typeface="Cambria Math"/>
                        </a:rPr>
                        <m:t>·</m:t>
                      </m:r>
                      <m:r>
                        <a:rPr lang="es-ES" b="1" i="1">
                          <a:latin typeface="Cambria Math"/>
                        </a:rPr>
                        <m:t>𝑽</m:t>
                      </m:r>
                      <m:d>
                        <m:dPr>
                          <m:ctrlPr>
                            <a:rPr lang="es-ES" b="1" i="1">
                              <a:latin typeface="Cambria Math"/>
                            </a:rPr>
                          </m:ctrlPr>
                        </m:dPr>
                        <m:e>
                          <m:r>
                            <a:rPr lang="es-ES" b="1" i="1">
                              <a:latin typeface="Cambria Math"/>
                            </a:rPr>
                            <m:t>𝝁</m:t>
                          </m:r>
                          <m:r>
                            <a:rPr lang="es-ES" b="1" i="1">
                              <a:latin typeface="Cambria Math"/>
                            </a:rPr>
                            <m:t>,</m:t>
                          </m:r>
                          <m:r>
                            <a:rPr lang="es-ES" b="1" i="1">
                              <a:latin typeface="Cambria Math"/>
                            </a:rPr>
                            <m:t>𝝕</m:t>
                          </m:r>
                          <m:r>
                            <a:rPr lang="es-ES" b="1" i="1">
                              <a:latin typeface="Cambria Math"/>
                            </a:rPr>
                            <m:t>,</m:t>
                          </m:r>
                          <m:r>
                            <a:rPr lang="es-ES" b="1" i="1">
                              <a:latin typeface="Cambria Math"/>
                            </a:rPr>
                            <m:t>𝒋</m:t>
                          </m:r>
                          <m:r>
                            <a:rPr lang="es-ES" b="1" i="1">
                              <a:latin typeface="Cambria Math"/>
                            </a:rPr>
                            <m:t>,</m:t>
                          </m:r>
                          <m:r>
                            <a:rPr lang="es-ES" b="1" i="1">
                              <a:latin typeface="Cambria Math"/>
                            </a:rPr>
                            <m:t>𝒆</m:t>
                          </m:r>
                        </m:e>
                      </m:d>
                      <m:r>
                        <a:rPr lang="es-ES" b="1" i="1">
                          <a:latin typeface="Cambria Math"/>
                        </a:rPr>
                        <m:t>·</m:t>
                      </m:r>
                      <m:r>
                        <a:rPr lang="es-ES" b="1" i="1">
                          <a:latin typeface="Cambria Math"/>
                        </a:rPr>
                        <m:t>𝑨</m:t>
                      </m:r>
                      <m:d>
                        <m:dPr>
                          <m:ctrlPr>
                            <a:rPr lang="es-ES" b="1" i="1">
                              <a:latin typeface="Cambria Math"/>
                            </a:rPr>
                          </m:ctrlPr>
                        </m:dPr>
                        <m:e>
                          <m:r>
                            <a:rPr lang="es-ES" b="1" i="1">
                              <a:latin typeface="Cambria Math"/>
                            </a:rPr>
                            <m:t>𝒓</m:t>
                          </m:r>
                          <m:r>
                            <a:rPr lang="es-ES" b="1" i="1">
                              <a:latin typeface="Cambria Math"/>
                            </a:rPr>
                            <m:t>,</m:t>
                          </m:r>
                          <m:r>
                            <a:rPr lang="es-ES" b="1" i="1">
                              <a:latin typeface="Cambria Math"/>
                            </a:rPr>
                            <m:t>𝝀</m:t>
                          </m:r>
                          <m:r>
                            <a:rPr lang="es-ES" b="1" i="1">
                              <a:latin typeface="Cambria Math"/>
                            </a:rPr>
                            <m:t>,</m:t>
                          </m:r>
                          <m:r>
                            <a:rPr lang="es-ES" b="1" i="1">
                              <a:latin typeface="Cambria Math"/>
                            </a:rPr>
                            <m:t>𝒔</m:t>
                          </m:r>
                          <m:r>
                            <a:rPr lang="es-ES" b="1" i="1">
                              <a:latin typeface="Cambria Math"/>
                            </a:rPr>
                            <m:t>,</m:t>
                          </m:r>
                          <m:r>
                            <a:rPr lang="es-ES" b="1" i="1">
                              <a:latin typeface="Cambria Math"/>
                            </a:rPr>
                            <m:t>𝒋</m:t>
                          </m:r>
                          <m:r>
                            <a:rPr lang="es-ES" b="1" i="1">
                              <a:latin typeface="Cambria Math"/>
                            </a:rPr>
                            <m:t>,</m:t>
                          </m:r>
                          <m:r>
                            <a:rPr lang="es-ES" b="1" i="1">
                              <a:latin typeface="Cambria Math"/>
                            </a:rPr>
                            <m:t>𝑻</m:t>
                          </m:r>
                        </m:e>
                      </m:d>
                    </m:oMath>
                  </m:oMathPara>
                </a14:m>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82" t="-1252" r="-1306"/>
                </a:stretch>
              </a:blipFill>
            </p:spPr>
            <p:txBody>
              <a:bodyPr/>
              <a:lstStyle/>
              <a:p>
                <a:r>
                  <a:rPr lang="es-ES">
                    <a:noFill/>
                  </a:rPr>
                  <a:t> </a:t>
                </a:r>
              </a:p>
            </p:txBody>
          </p:sp>
        </mc:Fallback>
      </mc:AlternateContent>
    </p:spTree>
    <p:extLst>
      <p:ext uri="{BB962C8B-B14F-4D97-AF65-F5344CB8AC3E}">
        <p14:creationId xmlns:p14="http://schemas.microsoft.com/office/powerpoint/2010/main" val="1799309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MODELO TEÓRICO</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sz="quarter" idx="1"/>
              </p:nvPr>
            </p:nvSpPr>
            <p:spPr/>
            <p:txBody>
              <a:bodyPr>
                <a:normAutofit fontScale="92500"/>
              </a:bodyPr>
              <a:lstStyle/>
              <a:p>
                <a:r>
                  <a:rPr lang="es-ES" dirty="0" smtClean="0"/>
                  <a:t>En ausencia de ajustes, la mejora de las tasas de supervivencia con el tiempo aumenta el TIR (</a:t>
                </a:r>
                <a:r>
                  <a:rPr lang="es-ES" i="1" dirty="0" smtClean="0"/>
                  <a:t>r</a:t>
                </a:r>
                <a:r>
                  <a:rPr lang="es-ES" dirty="0" smtClean="0"/>
                  <a:t>) de equilibrio de esta ecuación.</a:t>
                </a:r>
              </a:p>
              <a:p>
                <a:r>
                  <a:rPr lang="es-ES" dirty="0" smtClean="0"/>
                  <a:t>Para mantener el TIR constante hay que ajustar alguno de los parámetros. La relación a mantener es:</a:t>
                </a:r>
              </a:p>
              <a:p>
                <a:pPr marL="0" indent="0">
                  <a:buNone/>
                </a:pPr>
                <a14:m>
                  <m:oMathPara xmlns:m="http://schemas.openxmlformats.org/officeDocument/2006/math">
                    <m:oMathParaPr>
                      <m:jc m:val="centerGroup"/>
                    </m:oMathParaPr>
                    <m:oMath xmlns:m="http://schemas.openxmlformats.org/officeDocument/2006/math">
                      <m:limLow>
                        <m:limLowPr>
                          <m:ctrlPr>
                            <a:rPr lang="es-ES" i="1">
                              <a:latin typeface="Cambria Math"/>
                            </a:rPr>
                          </m:ctrlPr>
                        </m:limLowPr>
                        <m:e>
                          <m:groupChr>
                            <m:groupChrPr>
                              <m:chr m:val="⏟"/>
                              <m:ctrlPr>
                                <a:rPr lang="es-ES" i="1">
                                  <a:latin typeface="Cambria Math"/>
                                </a:rPr>
                              </m:ctrlPr>
                            </m:groupChrPr>
                            <m:e>
                              <m:f>
                                <m:fPr>
                                  <m:ctrlPr>
                                    <a:rPr lang="es-ES" i="1">
                                      <a:latin typeface="Cambria Math"/>
                                    </a:rPr>
                                  </m:ctrlPr>
                                </m:fPr>
                                <m:num>
                                  <m:sSub>
                                    <m:sSubPr>
                                      <m:ctrlPr>
                                        <a:rPr lang="es-ES" i="1">
                                          <a:latin typeface="Cambria Math"/>
                                        </a:rPr>
                                      </m:ctrlPr>
                                    </m:sSubPr>
                                    <m:e>
                                      <m:r>
                                        <a:rPr lang="es-ES" b="0" i="1">
                                          <a:latin typeface="Cambria Math"/>
                                        </a:rPr>
                                        <m:t>𝑐</m:t>
                                      </m:r>
                                    </m:e>
                                    <m:sub>
                                      <m:r>
                                        <a:rPr lang="es-ES" b="0" i="1">
                                          <a:latin typeface="Cambria Math"/>
                                        </a:rPr>
                                        <m:t>1</m:t>
                                      </m:r>
                                    </m:sub>
                                  </m:sSub>
                                </m:num>
                                <m:den>
                                  <m:sSub>
                                    <m:sSubPr>
                                      <m:ctrlPr>
                                        <a:rPr lang="es-ES" i="1">
                                          <a:latin typeface="Cambria Math"/>
                                        </a:rPr>
                                      </m:ctrlPr>
                                    </m:sSubPr>
                                    <m:e>
                                      <m:r>
                                        <a:rPr lang="es-ES" b="0" i="1">
                                          <a:latin typeface="Cambria Math"/>
                                        </a:rPr>
                                        <m:t>𝑐</m:t>
                                      </m:r>
                                    </m:e>
                                    <m:sub>
                                      <m:r>
                                        <a:rPr lang="es-ES" b="0" i="1">
                                          <a:latin typeface="Cambria Math"/>
                                        </a:rPr>
                                        <m:t>0</m:t>
                                      </m:r>
                                    </m:sub>
                                  </m:sSub>
                                </m:den>
                              </m:f>
                            </m:e>
                          </m:groupChr>
                        </m:e>
                        <m:lim>
                          <m:r>
                            <a:rPr lang="es-ES" b="0" i="1">
                              <a:latin typeface="Cambria Math"/>
                            </a:rPr>
                            <m:t>𝐴</m:t>
                          </m:r>
                        </m:lim>
                      </m:limLow>
                      <m:r>
                        <a:rPr lang="es-ES" b="0" i="1">
                          <a:latin typeface="Cambria Math"/>
                        </a:rPr>
                        <m:t>·</m:t>
                      </m:r>
                      <m:limLow>
                        <m:limLowPr>
                          <m:ctrlPr>
                            <a:rPr lang="es-ES" i="1">
                              <a:latin typeface="Cambria Math"/>
                            </a:rPr>
                          </m:ctrlPr>
                        </m:limLowPr>
                        <m:e>
                          <m:groupChr>
                            <m:groupChrPr>
                              <m:chr m:val="⏟"/>
                              <m:ctrlPr>
                                <a:rPr lang="es-ES" i="1">
                                  <a:latin typeface="Cambria Math"/>
                                </a:rPr>
                              </m:ctrlPr>
                            </m:groupChrPr>
                            <m:e>
                              <m:f>
                                <m:fPr>
                                  <m:ctrlPr>
                                    <a:rPr lang="es-ES" i="1">
                                      <a:latin typeface="Cambria Math"/>
                                    </a:rPr>
                                  </m:ctrlPr>
                                </m:fPr>
                                <m:num>
                                  <m:r>
                                    <a:rPr lang="es-ES" b="0" i="1">
                                      <a:latin typeface="Cambria Math"/>
                                    </a:rPr>
                                    <m:t>𝑉</m:t>
                                  </m:r>
                                  <m:d>
                                    <m:dPr>
                                      <m:ctrlPr>
                                        <a:rPr lang="es-ES" i="1">
                                          <a:latin typeface="Cambria Math"/>
                                        </a:rPr>
                                      </m:ctrlPr>
                                    </m:dPr>
                                    <m:e>
                                      <m:r>
                                        <a:rPr lang="es-ES" b="0" i="1">
                                          <a:latin typeface="Cambria Math"/>
                                        </a:rPr>
                                        <m:t>𝑟</m:t>
                                      </m:r>
                                      <m:r>
                                        <a:rPr lang="es-ES" b="0" i="1">
                                          <a:latin typeface="Cambria Math"/>
                                        </a:rPr>
                                        <m:t>,</m:t>
                                      </m:r>
                                      <m:r>
                                        <a:rPr lang="es-ES" b="0" i="1">
                                          <a:latin typeface="Cambria Math"/>
                                        </a:rPr>
                                        <m:t>𝜛</m:t>
                                      </m:r>
                                      <m:r>
                                        <a:rPr lang="es-ES" b="0" i="1">
                                          <a:latin typeface="Cambria Math"/>
                                        </a:rPr>
                                        <m:t>,</m:t>
                                      </m:r>
                                      <m:sSub>
                                        <m:sSubPr>
                                          <m:ctrlPr>
                                            <a:rPr lang="es-ES" i="1">
                                              <a:latin typeface="Cambria Math"/>
                                            </a:rPr>
                                          </m:ctrlPr>
                                        </m:sSubPr>
                                        <m:e>
                                          <m:r>
                                            <a:rPr lang="es-ES" b="0" i="1">
                                              <a:latin typeface="Cambria Math"/>
                                            </a:rPr>
                                            <m:t>𝑗</m:t>
                                          </m:r>
                                        </m:e>
                                        <m:sub>
                                          <m:r>
                                            <a:rPr lang="es-ES" b="0" i="1">
                                              <a:latin typeface="Cambria Math"/>
                                            </a:rPr>
                                            <m:t>1</m:t>
                                          </m:r>
                                        </m:sub>
                                      </m:sSub>
                                      <m:r>
                                        <a:rPr lang="es-ES" b="0" i="1">
                                          <a:latin typeface="Cambria Math"/>
                                        </a:rPr>
                                        <m:t>,</m:t>
                                      </m:r>
                                      <m:sSub>
                                        <m:sSubPr>
                                          <m:ctrlPr>
                                            <a:rPr lang="es-ES" i="1">
                                              <a:latin typeface="Cambria Math"/>
                                            </a:rPr>
                                          </m:ctrlPr>
                                        </m:sSubPr>
                                        <m:e>
                                          <m:r>
                                            <a:rPr lang="es-ES" b="0" i="1">
                                              <a:latin typeface="Cambria Math"/>
                                            </a:rPr>
                                            <m:t>𝑒</m:t>
                                          </m:r>
                                        </m:e>
                                        <m:sub>
                                          <m:r>
                                            <a:rPr lang="es-ES" b="0" i="1">
                                              <a:latin typeface="Cambria Math"/>
                                            </a:rPr>
                                            <m:t>1</m:t>
                                          </m:r>
                                        </m:sub>
                                      </m:sSub>
                                    </m:e>
                                  </m:d>
                                </m:num>
                                <m:den>
                                  <m:r>
                                    <a:rPr lang="es-ES" b="0" i="1">
                                      <a:latin typeface="Cambria Math"/>
                                    </a:rPr>
                                    <m:t>𝑉</m:t>
                                  </m:r>
                                  <m:d>
                                    <m:dPr>
                                      <m:ctrlPr>
                                        <a:rPr lang="es-ES" i="1">
                                          <a:latin typeface="Cambria Math"/>
                                        </a:rPr>
                                      </m:ctrlPr>
                                    </m:dPr>
                                    <m:e>
                                      <m:r>
                                        <a:rPr lang="es-ES" b="0" i="1">
                                          <a:latin typeface="Cambria Math"/>
                                        </a:rPr>
                                        <m:t>𝑟</m:t>
                                      </m:r>
                                      <m:r>
                                        <a:rPr lang="es-ES" b="0" i="1">
                                          <a:latin typeface="Cambria Math"/>
                                        </a:rPr>
                                        <m:t>,</m:t>
                                      </m:r>
                                      <m:r>
                                        <a:rPr lang="es-ES" b="0" i="1">
                                          <a:latin typeface="Cambria Math"/>
                                        </a:rPr>
                                        <m:t>𝜛</m:t>
                                      </m:r>
                                      <m:r>
                                        <a:rPr lang="es-ES" b="0" i="1">
                                          <a:latin typeface="Cambria Math"/>
                                        </a:rPr>
                                        <m:t>,</m:t>
                                      </m:r>
                                      <m:sSub>
                                        <m:sSubPr>
                                          <m:ctrlPr>
                                            <a:rPr lang="es-ES" i="1">
                                              <a:latin typeface="Cambria Math"/>
                                            </a:rPr>
                                          </m:ctrlPr>
                                        </m:sSubPr>
                                        <m:e>
                                          <m:r>
                                            <a:rPr lang="es-ES" b="0" i="1">
                                              <a:latin typeface="Cambria Math"/>
                                            </a:rPr>
                                            <m:t>𝑗</m:t>
                                          </m:r>
                                        </m:e>
                                        <m:sub>
                                          <m:r>
                                            <a:rPr lang="es-ES" b="0" i="1">
                                              <a:latin typeface="Cambria Math"/>
                                            </a:rPr>
                                            <m:t>0</m:t>
                                          </m:r>
                                        </m:sub>
                                      </m:sSub>
                                      <m:r>
                                        <a:rPr lang="es-ES" b="0" i="1">
                                          <a:latin typeface="Cambria Math"/>
                                        </a:rPr>
                                        <m:t>,</m:t>
                                      </m:r>
                                      <m:sSub>
                                        <m:sSubPr>
                                          <m:ctrlPr>
                                            <a:rPr lang="es-ES" i="1">
                                              <a:latin typeface="Cambria Math"/>
                                            </a:rPr>
                                          </m:ctrlPr>
                                        </m:sSubPr>
                                        <m:e>
                                          <m:r>
                                            <a:rPr lang="es-ES" b="0" i="1">
                                              <a:latin typeface="Cambria Math"/>
                                            </a:rPr>
                                            <m:t>𝑒</m:t>
                                          </m:r>
                                        </m:e>
                                        <m:sub>
                                          <m:r>
                                            <a:rPr lang="es-ES" b="0" i="1">
                                              <a:latin typeface="Cambria Math"/>
                                            </a:rPr>
                                            <m:t>0</m:t>
                                          </m:r>
                                        </m:sub>
                                      </m:sSub>
                                    </m:e>
                                  </m:d>
                                </m:den>
                              </m:f>
                            </m:e>
                          </m:groupChr>
                        </m:e>
                        <m:lim>
                          <m:r>
                            <a:rPr lang="es-ES" b="0" i="1">
                              <a:latin typeface="Cambria Math"/>
                            </a:rPr>
                            <m:t>𝐵</m:t>
                          </m:r>
                        </m:lim>
                      </m:limLow>
                      <m:r>
                        <a:rPr lang="es-ES" b="0" i="1">
                          <a:latin typeface="Cambria Math"/>
                        </a:rPr>
                        <m:t>=</m:t>
                      </m:r>
                      <m:limLow>
                        <m:limLowPr>
                          <m:ctrlPr>
                            <a:rPr lang="es-ES" i="1">
                              <a:latin typeface="Cambria Math"/>
                            </a:rPr>
                          </m:ctrlPr>
                        </m:limLowPr>
                        <m:e>
                          <m:groupChr>
                            <m:groupChrPr>
                              <m:chr m:val="⏟"/>
                              <m:ctrlPr>
                                <a:rPr lang="es-ES" i="1">
                                  <a:latin typeface="Cambria Math"/>
                                </a:rPr>
                              </m:ctrlPr>
                            </m:groupChrPr>
                            <m:e>
                              <m:f>
                                <m:fPr>
                                  <m:ctrlPr>
                                    <a:rPr lang="es-ES" i="1">
                                      <a:latin typeface="Cambria Math"/>
                                    </a:rPr>
                                  </m:ctrlPr>
                                </m:fPr>
                                <m:num>
                                  <m:sSub>
                                    <m:sSubPr>
                                      <m:ctrlPr>
                                        <a:rPr lang="es-ES" i="1">
                                          <a:latin typeface="Cambria Math"/>
                                        </a:rPr>
                                      </m:ctrlPr>
                                    </m:sSubPr>
                                    <m:e>
                                      <m:r>
                                        <a:rPr lang="es-ES" b="0" i="1">
                                          <a:latin typeface="Cambria Math"/>
                                        </a:rPr>
                                        <m:t>𝑎</m:t>
                                      </m:r>
                                    </m:e>
                                    <m:sub>
                                      <m:r>
                                        <a:rPr lang="es-ES" b="0" i="1">
                                          <a:latin typeface="Cambria Math"/>
                                        </a:rPr>
                                        <m:t>1</m:t>
                                      </m:r>
                                    </m:sub>
                                  </m:sSub>
                                </m:num>
                                <m:den>
                                  <m:sSub>
                                    <m:sSubPr>
                                      <m:ctrlPr>
                                        <a:rPr lang="es-ES" i="1">
                                          <a:latin typeface="Cambria Math"/>
                                        </a:rPr>
                                      </m:ctrlPr>
                                    </m:sSubPr>
                                    <m:e>
                                      <m:r>
                                        <a:rPr lang="es-ES" b="0" i="1">
                                          <a:latin typeface="Cambria Math"/>
                                        </a:rPr>
                                        <m:t>𝑎</m:t>
                                      </m:r>
                                    </m:e>
                                    <m:sub>
                                      <m:r>
                                        <a:rPr lang="es-ES" b="0" i="1">
                                          <a:latin typeface="Cambria Math"/>
                                        </a:rPr>
                                        <m:t>0</m:t>
                                      </m:r>
                                    </m:sub>
                                  </m:sSub>
                                </m:den>
                              </m:f>
                            </m:e>
                          </m:groupChr>
                        </m:e>
                        <m:lim>
                          <m:r>
                            <a:rPr lang="es-ES" b="0" i="1">
                              <a:latin typeface="Cambria Math"/>
                            </a:rPr>
                            <m:t>𝐶</m:t>
                          </m:r>
                        </m:lim>
                      </m:limLow>
                      <m:r>
                        <a:rPr lang="es-ES" b="0" i="1">
                          <a:latin typeface="Cambria Math"/>
                        </a:rPr>
                        <m:t>·</m:t>
                      </m:r>
                      <m:limLow>
                        <m:limLowPr>
                          <m:ctrlPr>
                            <a:rPr lang="es-ES" i="1">
                              <a:latin typeface="Cambria Math"/>
                            </a:rPr>
                          </m:ctrlPr>
                        </m:limLowPr>
                        <m:e>
                          <m:groupChr>
                            <m:groupChrPr>
                              <m:chr m:val="⏟"/>
                              <m:ctrlPr>
                                <a:rPr lang="es-ES" i="1">
                                  <a:latin typeface="Cambria Math"/>
                                </a:rPr>
                              </m:ctrlPr>
                            </m:groupChrPr>
                            <m:e>
                              <m:f>
                                <m:fPr>
                                  <m:ctrlPr>
                                    <a:rPr lang="es-ES" i="1">
                                      <a:latin typeface="Cambria Math"/>
                                    </a:rPr>
                                  </m:ctrlPr>
                                </m:fPr>
                                <m:num>
                                  <m:r>
                                    <a:rPr lang="es-ES" b="0" i="1">
                                      <a:latin typeface="Cambria Math"/>
                                    </a:rPr>
                                    <m:t>𝑉</m:t>
                                  </m:r>
                                  <m:d>
                                    <m:dPr>
                                      <m:ctrlPr>
                                        <a:rPr lang="es-ES" i="1">
                                          <a:latin typeface="Cambria Math"/>
                                        </a:rPr>
                                      </m:ctrlPr>
                                    </m:dPr>
                                    <m:e>
                                      <m:r>
                                        <a:rPr lang="es-ES" b="0" i="1" smtClean="0">
                                          <a:latin typeface="Cambria Math"/>
                                        </a:rPr>
                                        <m:t>𝜇</m:t>
                                      </m:r>
                                      <m:r>
                                        <a:rPr lang="es-ES" b="0" i="1">
                                          <a:latin typeface="Cambria Math"/>
                                        </a:rPr>
                                        <m:t>,</m:t>
                                      </m:r>
                                      <m:r>
                                        <a:rPr lang="es-ES" b="0" i="1">
                                          <a:latin typeface="Cambria Math"/>
                                        </a:rPr>
                                        <m:t>𝜛</m:t>
                                      </m:r>
                                      <m:r>
                                        <a:rPr lang="es-ES" b="0" i="1">
                                          <a:latin typeface="Cambria Math"/>
                                        </a:rPr>
                                        <m:t>,</m:t>
                                      </m:r>
                                      <m:sSub>
                                        <m:sSubPr>
                                          <m:ctrlPr>
                                            <a:rPr lang="es-ES" i="1">
                                              <a:latin typeface="Cambria Math"/>
                                            </a:rPr>
                                          </m:ctrlPr>
                                        </m:sSubPr>
                                        <m:e>
                                          <m:r>
                                            <a:rPr lang="es-ES" b="0" i="1">
                                              <a:latin typeface="Cambria Math"/>
                                            </a:rPr>
                                            <m:t>𝑗</m:t>
                                          </m:r>
                                        </m:e>
                                        <m:sub>
                                          <m:r>
                                            <a:rPr lang="es-ES" b="0" i="1">
                                              <a:latin typeface="Cambria Math"/>
                                            </a:rPr>
                                            <m:t>1</m:t>
                                          </m:r>
                                        </m:sub>
                                      </m:sSub>
                                      <m:r>
                                        <a:rPr lang="es-ES" b="0" i="1">
                                          <a:latin typeface="Cambria Math"/>
                                        </a:rPr>
                                        <m:t>,</m:t>
                                      </m:r>
                                      <m:sSub>
                                        <m:sSubPr>
                                          <m:ctrlPr>
                                            <a:rPr lang="es-ES" i="1">
                                              <a:latin typeface="Cambria Math"/>
                                            </a:rPr>
                                          </m:ctrlPr>
                                        </m:sSubPr>
                                        <m:e>
                                          <m:r>
                                            <a:rPr lang="es-ES" b="0" i="1">
                                              <a:latin typeface="Cambria Math"/>
                                            </a:rPr>
                                            <m:t>𝑒</m:t>
                                          </m:r>
                                        </m:e>
                                        <m:sub>
                                          <m:r>
                                            <a:rPr lang="es-ES" b="0" i="1">
                                              <a:latin typeface="Cambria Math"/>
                                            </a:rPr>
                                            <m:t>1</m:t>
                                          </m:r>
                                        </m:sub>
                                      </m:sSub>
                                    </m:e>
                                  </m:d>
                                </m:num>
                                <m:den>
                                  <m:r>
                                    <a:rPr lang="es-ES" b="0" i="1">
                                      <a:latin typeface="Cambria Math"/>
                                    </a:rPr>
                                    <m:t>𝑉</m:t>
                                  </m:r>
                                  <m:d>
                                    <m:dPr>
                                      <m:ctrlPr>
                                        <a:rPr lang="es-ES" i="1">
                                          <a:latin typeface="Cambria Math"/>
                                        </a:rPr>
                                      </m:ctrlPr>
                                    </m:dPr>
                                    <m:e>
                                      <m:r>
                                        <a:rPr lang="es-ES" b="0" i="1" smtClean="0">
                                          <a:latin typeface="Cambria Math"/>
                                        </a:rPr>
                                        <m:t>𝜇</m:t>
                                      </m:r>
                                      <m:r>
                                        <a:rPr lang="es-ES" b="0" i="1">
                                          <a:latin typeface="Cambria Math"/>
                                        </a:rPr>
                                        <m:t>,</m:t>
                                      </m:r>
                                      <m:r>
                                        <a:rPr lang="es-ES" b="0" i="1">
                                          <a:latin typeface="Cambria Math"/>
                                        </a:rPr>
                                        <m:t>𝜛</m:t>
                                      </m:r>
                                      <m:r>
                                        <a:rPr lang="es-ES" b="0" i="1">
                                          <a:latin typeface="Cambria Math"/>
                                        </a:rPr>
                                        <m:t>,</m:t>
                                      </m:r>
                                      <m:sSub>
                                        <m:sSubPr>
                                          <m:ctrlPr>
                                            <a:rPr lang="es-ES" i="1">
                                              <a:latin typeface="Cambria Math"/>
                                            </a:rPr>
                                          </m:ctrlPr>
                                        </m:sSubPr>
                                        <m:e>
                                          <m:r>
                                            <a:rPr lang="es-ES" b="0" i="1">
                                              <a:latin typeface="Cambria Math"/>
                                            </a:rPr>
                                            <m:t>𝑗</m:t>
                                          </m:r>
                                        </m:e>
                                        <m:sub>
                                          <m:r>
                                            <a:rPr lang="es-ES" b="0" i="1">
                                              <a:latin typeface="Cambria Math"/>
                                            </a:rPr>
                                            <m:t>0</m:t>
                                          </m:r>
                                        </m:sub>
                                      </m:sSub>
                                      <m:r>
                                        <a:rPr lang="es-ES" b="0" i="1">
                                          <a:latin typeface="Cambria Math"/>
                                        </a:rPr>
                                        <m:t>,</m:t>
                                      </m:r>
                                      <m:sSub>
                                        <m:sSubPr>
                                          <m:ctrlPr>
                                            <a:rPr lang="es-ES" i="1">
                                              <a:latin typeface="Cambria Math"/>
                                            </a:rPr>
                                          </m:ctrlPr>
                                        </m:sSubPr>
                                        <m:e>
                                          <m:r>
                                            <a:rPr lang="es-ES" b="0" i="1">
                                              <a:latin typeface="Cambria Math"/>
                                            </a:rPr>
                                            <m:t>𝑒</m:t>
                                          </m:r>
                                        </m:e>
                                        <m:sub>
                                          <m:r>
                                            <a:rPr lang="es-ES" b="0" i="1">
                                              <a:latin typeface="Cambria Math"/>
                                            </a:rPr>
                                            <m:t>0</m:t>
                                          </m:r>
                                        </m:sub>
                                      </m:sSub>
                                    </m:e>
                                  </m:d>
                                </m:den>
                              </m:f>
                            </m:e>
                          </m:groupChr>
                        </m:e>
                        <m:lim>
                          <m:r>
                            <a:rPr lang="es-ES" b="0" i="1">
                              <a:latin typeface="Cambria Math"/>
                            </a:rPr>
                            <m:t>𝐷</m:t>
                          </m:r>
                        </m:lim>
                      </m:limLow>
                      <m:r>
                        <a:rPr lang="es-ES" b="0" i="1">
                          <a:latin typeface="Cambria Math"/>
                        </a:rPr>
                        <m:t>·</m:t>
                      </m:r>
                      <m:limLow>
                        <m:limLowPr>
                          <m:ctrlPr>
                            <a:rPr lang="es-ES" i="1">
                              <a:latin typeface="Cambria Math"/>
                            </a:rPr>
                          </m:ctrlPr>
                        </m:limLowPr>
                        <m:e>
                          <m:groupChr>
                            <m:groupChrPr>
                              <m:chr m:val="⏟"/>
                              <m:ctrlPr>
                                <a:rPr lang="es-ES" i="1">
                                  <a:latin typeface="Cambria Math"/>
                                </a:rPr>
                              </m:ctrlPr>
                            </m:groupChrPr>
                            <m:e>
                              <m:f>
                                <m:fPr>
                                  <m:ctrlPr>
                                    <a:rPr lang="es-ES" i="1">
                                      <a:latin typeface="Cambria Math"/>
                                    </a:rPr>
                                  </m:ctrlPr>
                                </m:fPr>
                                <m:num>
                                  <m:r>
                                    <a:rPr lang="es-ES" b="0" i="1">
                                      <a:latin typeface="Cambria Math"/>
                                    </a:rPr>
                                    <m:t>𝐴</m:t>
                                  </m:r>
                                  <m:d>
                                    <m:dPr>
                                      <m:ctrlPr>
                                        <a:rPr lang="es-ES" i="1">
                                          <a:latin typeface="Cambria Math"/>
                                        </a:rPr>
                                      </m:ctrlPr>
                                    </m:dPr>
                                    <m:e>
                                      <m:r>
                                        <a:rPr lang="es-ES" b="0" i="1">
                                          <a:latin typeface="Cambria Math"/>
                                        </a:rPr>
                                        <m:t>𝑟</m:t>
                                      </m:r>
                                      <m:r>
                                        <a:rPr lang="es-ES" b="0" i="1">
                                          <a:latin typeface="Cambria Math"/>
                                        </a:rPr>
                                        <m:t>,</m:t>
                                      </m:r>
                                      <m:sSub>
                                        <m:sSubPr>
                                          <m:ctrlPr>
                                            <a:rPr lang="es-ES" i="1">
                                              <a:latin typeface="Cambria Math"/>
                                            </a:rPr>
                                          </m:ctrlPr>
                                        </m:sSubPr>
                                        <m:e>
                                          <m:r>
                                            <a:rPr lang="es-ES" b="0" i="1">
                                              <a:latin typeface="Cambria Math"/>
                                            </a:rPr>
                                            <m:t>𝜆</m:t>
                                          </m:r>
                                        </m:e>
                                        <m:sub>
                                          <m:r>
                                            <a:rPr lang="es-ES" b="0" i="1">
                                              <a:latin typeface="Cambria Math"/>
                                            </a:rPr>
                                            <m:t>1</m:t>
                                          </m:r>
                                        </m:sub>
                                      </m:sSub>
                                      <m:r>
                                        <a:rPr lang="es-ES" b="0" i="1">
                                          <a:latin typeface="Cambria Math"/>
                                        </a:rPr>
                                        <m:t>,</m:t>
                                      </m:r>
                                      <m:sSub>
                                        <m:sSubPr>
                                          <m:ctrlPr>
                                            <a:rPr lang="es-ES" i="1">
                                              <a:latin typeface="Cambria Math"/>
                                            </a:rPr>
                                          </m:ctrlPr>
                                        </m:sSubPr>
                                        <m:e>
                                          <m:r>
                                            <a:rPr lang="es-ES" b="0" i="1">
                                              <a:latin typeface="Cambria Math"/>
                                            </a:rPr>
                                            <m:t>𝑠</m:t>
                                          </m:r>
                                        </m:e>
                                        <m:sub>
                                          <m:r>
                                            <a:rPr lang="es-ES" b="0" i="1">
                                              <a:latin typeface="Cambria Math"/>
                                            </a:rPr>
                                            <m:t>1</m:t>
                                          </m:r>
                                        </m:sub>
                                      </m:sSub>
                                      <m:r>
                                        <a:rPr lang="es-ES" b="0" i="1">
                                          <a:latin typeface="Cambria Math"/>
                                        </a:rPr>
                                        <m:t>,</m:t>
                                      </m:r>
                                      <m:sSub>
                                        <m:sSubPr>
                                          <m:ctrlPr>
                                            <a:rPr lang="es-ES" i="1">
                                              <a:latin typeface="Cambria Math"/>
                                            </a:rPr>
                                          </m:ctrlPr>
                                        </m:sSubPr>
                                        <m:e>
                                          <m:r>
                                            <a:rPr lang="es-ES" b="0" i="1">
                                              <a:latin typeface="Cambria Math"/>
                                            </a:rPr>
                                            <m:t>𝑗</m:t>
                                          </m:r>
                                        </m:e>
                                        <m:sub>
                                          <m:r>
                                            <a:rPr lang="es-ES" b="0" i="1">
                                              <a:latin typeface="Cambria Math"/>
                                            </a:rPr>
                                            <m:t>1</m:t>
                                          </m:r>
                                        </m:sub>
                                      </m:sSub>
                                      <m:r>
                                        <a:rPr lang="es-ES" b="0" i="1">
                                          <a:latin typeface="Cambria Math"/>
                                        </a:rPr>
                                        <m:t>,</m:t>
                                      </m:r>
                                      <m:r>
                                        <a:rPr lang="es-ES" b="0" i="1">
                                          <a:latin typeface="Cambria Math"/>
                                        </a:rPr>
                                        <m:t>𝑇</m:t>
                                      </m:r>
                                    </m:e>
                                  </m:d>
                                </m:num>
                                <m:den>
                                  <m:r>
                                    <a:rPr lang="es-ES" b="0" i="1">
                                      <a:latin typeface="Cambria Math"/>
                                    </a:rPr>
                                    <m:t>𝐴</m:t>
                                  </m:r>
                                  <m:d>
                                    <m:dPr>
                                      <m:ctrlPr>
                                        <a:rPr lang="es-ES" i="1">
                                          <a:latin typeface="Cambria Math"/>
                                        </a:rPr>
                                      </m:ctrlPr>
                                    </m:dPr>
                                    <m:e>
                                      <m:r>
                                        <a:rPr lang="es-ES" b="0" i="1">
                                          <a:latin typeface="Cambria Math"/>
                                        </a:rPr>
                                        <m:t>𝑟</m:t>
                                      </m:r>
                                      <m:r>
                                        <a:rPr lang="es-ES" b="0" i="1">
                                          <a:latin typeface="Cambria Math"/>
                                        </a:rPr>
                                        <m:t>,</m:t>
                                      </m:r>
                                      <m:sSub>
                                        <m:sSubPr>
                                          <m:ctrlPr>
                                            <a:rPr lang="es-ES" i="1">
                                              <a:latin typeface="Cambria Math"/>
                                            </a:rPr>
                                          </m:ctrlPr>
                                        </m:sSubPr>
                                        <m:e>
                                          <m:r>
                                            <a:rPr lang="es-ES" b="0" i="1">
                                              <a:latin typeface="Cambria Math"/>
                                            </a:rPr>
                                            <m:t>𝜆</m:t>
                                          </m:r>
                                        </m:e>
                                        <m:sub>
                                          <m:r>
                                            <a:rPr lang="es-ES" b="0" i="1">
                                              <a:latin typeface="Cambria Math"/>
                                            </a:rPr>
                                            <m:t>0</m:t>
                                          </m:r>
                                        </m:sub>
                                      </m:sSub>
                                      <m:r>
                                        <a:rPr lang="es-ES" b="0" i="1">
                                          <a:latin typeface="Cambria Math"/>
                                        </a:rPr>
                                        <m:t>,</m:t>
                                      </m:r>
                                      <m:sSub>
                                        <m:sSubPr>
                                          <m:ctrlPr>
                                            <a:rPr lang="es-ES" i="1">
                                              <a:latin typeface="Cambria Math"/>
                                            </a:rPr>
                                          </m:ctrlPr>
                                        </m:sSubPr>
                                        <m:e>
                                          <m:r>
                                            <a:rPr lang="es-ES" b="0" i="1">
                                              <a:latin typeface="Cambria Math"/>
                                            </a:rPr>
                                            <m:t>𝑠</m:t>
                                          </m:r>
                                        </m:e>
                                        <m:sub>
                                          <m:r>
                                            <a:rPr lang="es-ES" b="0" i="1">
                                              <a:latin typeface="Cambria Math"/>
                                            </a:rPr>
                                            <m:t>0</m:t>
                                          </m:r>
                                        </m:sub>
                                      </m:sSub>
                                      <m:r>
                                        <a:rPr lang="es-ES" b="0" i="1">
                                          <a:latin typeface="Cambria Math"/>
                                        </a:rPr>
                                        <m:t>,</m:t>
                                      </m:r>
                                      <m:sSub>
                                        <m:sSubPr>
                                          <m:ctrlPr>
                                            <a:rPr lang="es-ES" i="1">
                                              <a:latin typeface="Cambria Math"/>
                                            </a:rPr>
                                          </m:ctrlPr>
                                        </m:sSubPr>
                                        <m:e>
                                          <m:r>
                                            <a:rPr lang="es-ES" b="0" i="1">
                                              <a:latin typeface="Cambria Math"/>
                                            </a:rPr>
                                            <m:t>𝑗</m:t>
                                          </m:r>
                                        </m:e>
                                        <m:sub>
                                          <m:r>
                                            <a:rPr lang="es-ES" b="0" i="1">
                                              <a:latin typeface="Cambria Math"/>
                                            </a:rPr>
                                            <m:t>0</m:t>
                                          </m:r>
                                        </m:sub>
                                      </m:sSub>
                                      <m:r>
                                        <a:rPr lang="es-ES" b="0" i="1">
                                          <a:latin typeface="Cambria Math"/>
                                        </a:rPr>
                                        <m:t>,</m:t>
                                      </m:r>
                                      <m:r>
                                        <a:rPr lang="es-ES" b="0" i="1">
                                          <a:latin typeface="Cambria Math"/>
                                        </a:rPr>
                                        <m:t>𝑇</m:t>
                                      </m:r>
                                    </m:e>
                                  </m:d>
                                </m:den>
                              </m:f>
                            </m:e>
                          </m:groupChr>
                        </m:e>
                        <m:lim>
                          <m:r>
                            <a:rPr lang="es-ES" b="0" i="1">
                              <a:latin typeface="Cambria Math"/>
                            </a:rPr>
                            <m:t>𝐸</m:t>
                          </m:r>
                        </m:lim>
                      </m:limLow>
                    </m:oMath>
                  </m:oMathPara>
                </a14:m>
                <a:endParaRPr lang="es-ES" dirty="0" smtClean="0"/>
              </a:p>
              <a:p>
                <a:r>
                  <a:rPr lang="es-ES" dirty="0" smtClean="0"/>
                  <a:t>Según los parámetros que se mantengan constantes y los que no, se deriva un factor de sostenibilidad u otro como caso particular: el término </a:t>
                </a:r>
                <a:r>
                  <a:rPr lang="es-ES" i="1" dirty="0" smtClean="0"/>
                  <a:t>E</a:t>
                </a:r>
                <a:r>
                  <a:rPr lang="es-ES" dirty="0" smtClean="0"/>
                  <a:t> cambia siempre pero el resto depende del parámetro que se ajuste.</a:t>
                </a:r>
                <a:endParaRPr lang="es-ES" dirty="0"/>
              </a:p>
            </p:txBody>
          </p:sp>
        </mc:Choice>
        <mc:Fallback xmlns="">
          <p:sp>
            <p:nvSpPr>
              <p:cNvPr id="3" name="2 Marcador de contenido"/>
              <p:cNvSpPr>
                <a:spLocks noGrp="1" noRot="1" noChangeAspect="1" noMove="1" noResize="1" noEditPoints="1" noAdjustHandles="1" noChangeArrowheads="1" noChangeShapeType="1" noTextEdit="1"/>
              </p:cNvSpPr>
              <p:nvPr>
                <p:ph sz="quarter" idx="1"/>
              </p:nvPr>
            </p:nvSpPr>
            <p:spPr>
              <a:blipFill rotWithShape="1">
                <a:blip r:embed="rId2"/>
                <a:stretch>
                  <a:fillRect l="-245" t="-751" r="-1224"/>
                </a:stretch>
              </a:blipFill>
            </p:spPr>
            <p:txBody>
              <a:bodyPr/>
              <a:lstStyle/>
              <a:p>
                <a:r>
                  <a:rPr lang="es-ES">
                    <a:noFill/>
                  </a:rPr>
                  <a:t> </a:t>
                </a:r>
              </a:p>
            </p:txBody>
          </p:sp>
        </mc:Fallback>
      </mc:AlternateContent>
    </p:spTree>
    <p:extLst>
      <p:ext uri="{BB962C8B-B14F-4D97-AF65-F5344CB8AC3E}">
        <p14:creationId xmlns:p14="http://schemas.microsoft.com/office/powerpoint/2010/main" val="2307169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Calibración</a:t>
            </a:r>
            <a:endParaRPr lang="es-ES" dirty="0"/>
          </a:p>
        </p:txBody>
      </p:sp>
      <p:sp>
        <p:nvSpPr>
          <p:cNvPr id="3" name="2 Marcador de contenido"/>
          <p:cNvSpPr>
            <a:spLocks noGrp="1"/>
          </p:cNvSpPr>
          <p:nvPr>
            <p:ph sz="quarter" idx="1"/>
          </p:nvPr>
        </p:nvSpPr>
        <p:spPr/>
        <p:txBody>
          <a:bodyPr/>
          <a:lstStyle/>
          <a:p>
            <a:endParaRPr lang="es-ES" dirty="0" smtClean="0"/>
          </a:p>
          <a:p>
            <a:endParaRPr lang="es-ES" dirty="0" smtClean="0"/>
          </a:p>
          <a:p>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1444493694"/>
              </p:ext>
            </p:extLst>
          </p:nvPr>
        </p:nvGraphicFramePr>
        <p:xfrm>
          <a:off x="755576" y="1484784"/>
          <a:ext cx="7056784" cy="5109120"/>
        </p:xfrm>
        <a:graphic>
          <a:graphicData uri="http://schemas.openxmlformats.org/drawingml/2006/table">
            <a:tbl>
              <a:tblPr firstRow="1" firstCol="1" bandRow="1">
                <a:tableStyleId>{5C22544A-7EE6-4342-B048-85BDC9FD1C3A}</a:tableStyleId>
              </a:tblPr>
              <a:tblGrid>
                <a:gridCol w="3240360"/>
                <a:gridCol w="1512168"/>
                <a:gridCol w="2304256"/>
              </a:tblGrid>
              <a:tr h="720000">
                <a:tc>
                  <a:txBody>
                    <a:bodyPr/>
                    <a:lstStyle/>
                    <a:p>
                      <a:pPr algn="ctr">
                        <a:lnSpc>
                          <a:spcPct val="150000"/>
                        </a:lnSpc>
                        <a:spcAft>
                          <a:spcPts val="0"/>
                        </a:spcAft>
                      </a:pPr>
                      <a:r>
                        <a:rPr lang="es-ES" sz="1400" dirty="0">
                          <a:effectLst/>
                        </a:rPr>
                        <a:t>Variable</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n-US" sz="1400" i="1" dirty="0" smtClean="0">
                          <a:effectLst/>
                        </a:rPr>
                        <a:t>The </a:t>
                      </a:r>
                      <a:r>
                        <a:rPr lang="en-US" sz="1400" i="1" dirty="0">
                          <a:effectLst/>
                        </a:rPr>
                        <a:t>2012 Ageing </a:t>
                      </a:r>
                      <a:r>
                        <a:rPr lang="en-US" sz="1400" i="1" dirty="0" smtClean="0">
                          <a:effectLst/>
                        </a:rPr>
                        <a:t>Report</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400" dirty="0">
                          <a:effectLst/>
                        </a:rPr>
                        <a:t>Parámetro del modelo y valor supuesto</a:t>
                      </a:r>
                      <a:endParaRPr lang="es-ES" sz="1400" dirty="0">
                        <a:effectLst/>
                        <a:latin typeface="Arial"/>
                        <a:ea typeface="Calibri"/>
                        <a:cs typeface="Times New Roman"/>
                      </a:endParaRPr>
                    </a:p>
                  </a:txBody>
                  <a:tcPr marL="68580" marR="68580" marT="0" marB="0" anchor="ctr"/>
                </a:tc>
              </a:tr>
              <a:tr h="36000">
                <a:tc>
                  <a:txBody>
                    <a:bodyPr/>
                    <a:lstStyle/>
                    <a:p>
                      <a:pPr algn="ctr">
                        <a:lnSpc>
                          <a:spcPct val="150000"/>
                        </a:lnSpc>
                        <a:spcAft>
                          <a:spcPts val="0"/>
                        </a:spcAft>
                      </a:pPr>
                      <a:r>
                        <a:rPr lang="es-ES" sz="1400" dirty="0">
                          <a:effectLst/>
                        </a:rPr>
                        <a:t>PIB potencial</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1,6% (real)</a:t>
                      </a:r>
                    </a:p>
                  </a:txBody>
                  <a:tcPr marL="68580" marR="68580" marT="0" marB="0" anchor="ctr"/>
                </a:tc>
                <a:tc>
                  <a:txBody>
                    <a:bodyPr/>
                    <a:lstStyle/>
                    <a:p>
                      <a:pPr algn="ctr">
                        <a:lnSpc>
                          <a:spcPct val="150000"/>
                        </a:lnSpc>
                        <a:spcAft>
                          <a:spcPts val="0"/>
                        </a:spcAft>
                      </a:pPr>
                      <a:r>
                        <a:rPr lang="es-ES" sz="1600">
                          <a:effectLst/>
                          <a:latin typeface="+mn-lt"/>
                          <a:ea typeface="Calibri"/>
                          <a:cs typeface="Times New Roman"/>
                        </a:rPr>
                        <a:t>3,6% (nominal)</a:t>
                      </a:r>
                    </a:p>
                  </a:txBody>
                  <a:tcPr marL="68580" marR="68580" marT="0" marB="0" anchor="ctr"/>
                </a:tc>
              </a:tr>
              <a:tr h="36000">
                <a:tc>
                  <a:txBody>
                    <a:bodyPr/>
                    <a:lstStyle/>
                    <a:p>
                      <a:pPr algn="ctr">
                        <a:lnSpc>
                          <a:spcPct val="150000"/>
                        </a:lnSpc>
                        <a:spcAft>
                          <a:spcPts val="0"/>
                        </a:spcAft>
                      </a:pPr>
                      <a:r>
                        <a:rPr lang="es-ES" sz="1400" dirty="0">
                          <a:effectLst/>
                        </a:rPr>
                        <a:t>Productividad del trabajo</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1,4%</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ω</a:t>
                      </a:r>
                      <a:r>
                        <a:rPr lang="es-ES" sz="1600" dirty="0">
                          <a:effectLst/>
                          <a:latin typeface="+mn-lt"/>
                          <a:ea typeface="Calibri"/>
                          <a:cs typeface="Times New Roman"/>
                        </a:rPr>
                        <a:t> = 3,4% (nominal)</a:t>
                      </a:r>
                    </a:p>
                  </a:txBody>
                  <a:tcPr marL="68580" marR="68580" marT="0" marB="0" anchor="ctr"/>
                </a:tc>
              </a:tr>
              <a:tr h="36000">
                <a:tc>
                  <a:txBody>
                    <a:bodyPr/>
                    <a:lstStyle/>
                    <a:p>
                      <a:pPr algn="ctr">
                        <a:lnSpc>
                          <a:spcPct val="150000"/>
                        </a:lnSpc>
                        <a:spcAft>
                          <a:spcPts val="0"/>
                        </a:spcAft>
                      </a:pPr>
                      <a:r>
                        <a:rPr lang="es-ES" sz="1400" dirty="0">
                          <a:effectLst/>
                        </a:rPr>
                        <a:t>Horas trabajadas</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0,2%</a:t>
                      </a:r>
                    </a:p>
                  </a:txBody>
                  <a:tcPr marL="68580" marR="68580" marT="0" marB="0" anchor="ctr"/>
                </a:tc>
                <a:tc>
                  <a:txBody>
                    <a:bodyPr/>
                    <a:lstStyle/>
                    <a:p>
                      <a:pPr algn="ctr">
                        <a:lnSpc>
                          <a:spcPct val="150000"/>
                        </a:lnSpc>
                        <a:spcAft>
                          <a:spcPts val="0"/>
                        </a:spcAft>
                      </a:pPr>
                      <a:r>
                        <a:rPr lang="es-ES" sz="1600">
                          <a:effectLst/>
                          <a:latin typeface="+mn-lt"/>
                          <a:ea typeface="Calibri"/>
                          <a:cs typeface="Times New Roman"/>
                        </a:rPr>
                        <a:t>0,2%</a:t>
                      </a:r>
                    </a:p>
                  </a:txBody>
                  <a:tcPr marL="68580" marR="68580" marT="0" marB="0" anchor="ctr"/>
                </a:tc>
              </a:tr>
              <a:tr h="36000">
                <a:tc>
                  <a:txBody>
                    <a:bodyPr/>
                    <a:lstStyle/>
                    <a:p>
                      <a:pPr algn="ctr">
                        <a:lnSpc>
                          <a:spcPct val="150000"/>
                        </a:lnSpc>
                        <a:spcAft>
                          <a:spcPts val="0"/>
                        </a:spcAft>
                      </a:pPr>
                      <a:r>
                        <a:rPr lang="es-ES" sz="1400" dirty="0">
                          <a:effectLst/>
                        </a:rPr>
                        <a:t>Edad de jubilación</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62,9 (efectiva)</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j </a:t>
                      </a:r>
                      <a:r>
                        <a:rPr lang="es-ES" sz="1600" dirty="0">
                          <a:effectLst/>
                          <a:latin typeface="+mn-lt"/>
                          <a:ea typeface="Calibri"/>
                          <a:cs typeface="Times New Roman"/>
                        </a:rPr>
                        <a:t>= 65</a:t>
                      </a:r>
                    </a:p>
                  </a:txBody>
                  <a:tcPr marL="68580" marR="68580" marT="0" marB="0" anchor="ctr"/>
                </a:tc>
              </a:tr>
              <a:tr h="36000">
                <a:tc>
                  <a:txBody>
                    <a:bodyPr/>
                    <a:lstStyle/>
                    <a:p>
                      <a:pPr algn="ctr">
                        <a:lnSpc>
                          <a:spcPct val="150000"/>
                        </a:lnSpc>
                        <a:spcAft>
                          <a:spcPts val="0"/>
                        </a:spcAft>
                      </a:pPr>
                      <a:r>
                        <a:rPr lang="es-ES" sz="1400" dirty="0">
                          <a:effectLst/>
                        </a:rPr>
                        <a:t>Carrera laboral</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35,4</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j </a:t>
                      </a:r>
                      <a:r>
                        <a:rPr lang="es-ES" sz="1600" dirty="0">
                          <a:effectLst/>
                          <a:latin typeface="+mn-lt"/>
                          <a:ea typeface="Calibri"/>
                          <a:cs typeface="Times New Roman"/>
                        </a:rPr>
                        <a:t>- </a:t>
                      </a:r>
                      <a:r>
                        <a:rPr lang="es-ES" sz="1600" i="1" dirty="0">
                          <a:effectLst/>
                          <a:latin typeface="+mn-lt"/>
                          <a:ea typeface="Calibri"/>
                          <a:cs typeface="Times New Roman"/>
                        </a:rPr>
                        <a:t>e </a:t>
                      </a:r>
                      <a:r>
                        <a:rPr lang="es-ES" sz="1600" dirty="0">
                          <a:effectLst/>
                          <a:latin typeface="+mn-lt"/>
                          <a:ea typeface="Calibri"/>
                          <a:cs typeface="Times New Roman"/>
                        </a:rPr>
                        <a:t>= 35 (</a:t>
                      </a:r>
                      <a:r>
                        <a:rPr lang="es-ES" sz="1600" i="1" dirty="0">
                          <a:effectLst/>
                          <a:latin typeface="+mn-lt"/>
                          <a:ea typeface="Calibri"/>
                          <a:cs typeface="Times New Roman"/>
                        </a:rPr>
                        <a:t>e </a:t>
                      </a:r>
                      <a:r>
                        <a:rPr lang="es-ES" sz="1600" dirty="0">
                          <a:effectLst/>
                          <a:latin typeface="+mn-lt"/>
                          <a:ea typeface="Calibri"/>
                          <a:cs typeface="Times New Roman"/>
                        </a:rPr>
                        <a:t>= 30)</a:t>
                      </a:r>
                    </a:p>
                  </a:txBody>
                  <a:tcPr marL="68580" marR="68580" marT="0" marB="0" anchor="ctr"/>
                </a:tc>
              </a:tr>
              <a:tr h="36000">
                <a:tc>
                  <a:txBody>
                    <a:bodyPr/>
                    <a:lstStyle/>
                    <a:p>
                      <a:pPr algn="ctr">
                        <a:lnSpc>
                          <a:spcPct val="150000"/>
                        </a:lnSpc>
                        <a:spcAft>
                          <a:spcPts val="0"/>
                        </a:spcAft>
                      </a:pPr>
                      <a:r>
                        <a:rPr lang="es-ES" sz="1400" dirty="0">
                          <a:effectLst/>
                        </a:rPr>
                        <a:t>Tasa de acumulación </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2,4%</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a</a:t>
                      </a:r>
                      <a:r>
                        <a:rPr lang="es-ES" sz="1600" dirty="0">
                          <a:effectLst/>
                          <a:latin typeface="+mn-lt"/>
                          <a:ea typeface="Calibri"/>
                          <a:cs typeface="Times New Roman"/>
                        </a:rPr>
                        <a:t> = 2,4%</a:t>
                      </a:r>
                    </a:p>
                  </a:txBody>
                  <a:tcPr marL="68580" marR="68580" marT="0" marB="0" anchor="ctr"/>
                </a:tc>
              </a:tr>
              <a:tr h="36000">
                <a:tc>
                  <a:txBody>
                    <a:bodyPr/>
                    <a:lstStyle/>
                    <a:p>
                      <a:pPr algn="ctr">
                        <a:lnSpc>
                          <a:spcPct val="150000"/>
                        </a:lnSpc>
                        <a:spcAft>
                          <a:spcPts val="0"/>
                        </a:spcAft>
                      </a:pPr>
                      <a:r>
                        <a:rPr lang="es-ES" sz="1400" dirty="0">
                          <a:effectLst/>
                        </a:rPr>
                        <a:t>Tipo de cotización</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latin typeface="+mn-lt"/>
                          <a:ea typeface="Calibri"/>
                          <a:cs typeface="Times New Roman"/>
                        </a:rPr>
                        <a:t>---</a:t>
                      </a: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c = 20%</a:t>
                      </a:r>
                    </a:p>
                  </a:txBody>
                  <a:tcPr marL="68580" marR="68580" marT="0" marB="0" anchor="ctr"/>
                </a:tc>
              </a:tr>
              <a:tr h="36000">
                <a:tc>
                  <a:txBody>
                    <a:bodyPr/>
                    <a:lstStyle/>
                    <a:p>
                      <a:pPr algn="ctr">
                        <a:lnSpc>
                          <a:spcPct val="150000"/>
                        </a:lnSpc>
                        <a:spcAft>
                          <a:spcPts val="0"/>
                        </a:spcAft>
                      </a:pPr>
                      <a:r>
                        <a:rPr lang="es-ES" sz="1400" dirty="0">
                          <a:effectLst/>
                        </a:rPr>
                        <a:t>Índice de precios</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a:t>
                      </a: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π = 2%</a:t>
                      </a:r>
                    </a:p>
                  </a:txBody>
                  <a:tcPr marL="68580" marR="68580" marT="0" marB="0" anchor="ctr"/>
                </a:tc>
              </a:tr>
              <a:tr h="36000">
                <a:tc>
                  <a:txBody>
                    <a:bodyPr/>
                    <a:lstStyle/>
                    <a:p>
                      <a:pPr algn="ctr">
                        <a:lnSpc>
                          <a:spcPct val="150000"/>
                        </a:lnSpc>
                        <a:spcAft>
                          <a:spcPts val="0"/>
                        </a:spcAft>
                      </a:pPr>
                      <a:r>
                        <a:rPr lang="es-ES" sz="1400" dirty="0">
                          <a:effectLst/>
                        </a:rPr>
                        <a:t>Valoración bases cotización</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latin typeface="+mn-lt"/>
                          <a:ea typeface="Calibri"/>
                          <a:cs typeface="Times New Roman"/>
                        </a:rPr>
                        <a:t>---</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μ </a:t>
                      </a:r>
                      <a:r>
                        <a:rPr lang="es-ES" sz="1600" dirty="0">
                          <a:effectLst/>
                          <a:latin typeface="+mn-lt"/>
                          <a:ea typeface="Calibri"/>
                          <a:cs typeface="Times New Roman"/>
                        </a:rPr>
                        <a:t>= </a:t>
                      </a:r>
                      <a:r>
                        <a:rPr lang="es-ES" sz="1600" dirty="0" smtClean="0">
                          <a:effectLst/>
                          <a:latin typeface="+mn-lt"/>
                          <a:ea typeface="Calibri"/>
                          <a:cs typeface="Times New Roman"/>
                        </a:rPr>
                        <a:t>1,7%</a:t>
                      </a:r>
                      <a:endParaRPr lang="es-ES" sz="1600" dirty="0">
                        <a:effectLst/>
                        <a:latin typeface="+mn-lt"/>
                        <a:ea typeface="Calibri"/>
                        <a:cs typeface="Times New Roman"/>
                      </a:endParaRPr>
                    </a:p>
                  </a:txBody>
                  <a:tcPr marL="68580" marR="68580" marT="0" marB="0" anchor="ctr"/>
                </a:tc>
              </a:tr>
              <a:tr h="36000">
                <a:tc>
                  <a:txBody>
                    <a:bodyPr/>
                    <a:lstStyle/>
                    <a:p>
                      <a:pPr algn="ctr">
                        <a:lnSpc>
                          <a:spcPct val="150000"/>
                        </a:lnSpc>
                        <a:spcAft>
                          <a:spcPts val="0"/>
                        </a:spcAft>
                      </a:pPr>
                      <a:r>
                        <a:rPr lang="es-ES" sz="1400" dirty="0">
                          <a:effectLst/>
                        </a:rPr>
                        <a:t>Revalorización pensiones</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dirty="0">
                          <a:effectLst/>
                          <a:latin typeface="+mn-lt"/>
                          <a:ea typeface="Calibri"/>
                          <a:cs typeface="Times New Roman"/>
                        </a:rPr>
                        <a:t>---</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λ </a:t>
                      </a:r>
                      <a:r>
                        <a:rPr lang="es-ES" sz="1600" dirty="0">
                          <a:effectLst/>
                          <a:latin typeface="+mn-lt"/>
                          <a:ea typeface="Calibri"/>
                          <a:cs typeface="Times New Roman"/>
                        </a:rPr>
                        <a:t>= 2%</a:t>
                      </a:r>
                    </a:p>
                  </a:txBody>
                  <a:tcPr marL="68580" marR="68580" marT="0" marB="0" anchor="ctr"/>
                </a:tc>
              </a:tr>
              <a:tr h="36000">
                <a:tc>
                  <a:txBody>
                    <a:bodyPr/>
                    <a:lstStyle/>
                    <a:p>
                      <a:pPr algn="ctr">
                        <a:lnSpc>
                          <a:spcPct val="150000"/>
                        </a:lnSpc>
                        <a:spcAft>
                          <a:spcPts val="0"/>
                        </a:spcAft>
                      </a:pPr>
                      <a:r>
                        <a:rPr lang="es-ES" sz="1400" dirty="0" smtClean="0">
                          <a:effectLst/>
                          <a:latin typeface="+mn-lt"/>
                          <a:ea typeface="Calibri"/>
                          <a:cs typeface="Times New Roman"/>
                        </a:rPr>
                        <a:t>Probabilidades de supervivencia</a:t>
                      </a:r>
                      <a:endParaRPr lang="es-ES" sz="1400" dirty="0">
                        <a:effectLst/>
                        <a:latin typeface="+mn-lt"/>
                        <a:ea typeface="Calibri"/>
                        <a:cs typeface="Times New Roman"/>
                      </a:endParaRPr>
                    </a:p>
                  </a:txBody>
                  <a:tcPr marL="68580" marR="68580" marT="0" marB="0" anchor="ctr"/>
                </a:tc>
                <a:tc>
                  <a:txBody>
                    <a:bodyPr/>
                    <a:lstStyle/>
                    <a:p>
                      <a:pPr algn="ctr">
                        <a:lnSpc>
                          <a:spcPct val="150000"/>
                        </a:lnSpc>
                        <a:spcAft>
                          <a:spcPts val="0"/>
                        </a:spcAft>
                      </a:pPr>
                      <a:r>
                        <a:rPr lang="es-ES" sz="1600" dirty="0" smtClean="0">
                          <a:effectLst/>
                          <a:latin typeface="+mn-lt"/>
                          <a:ea typeface="Calibri"/>
                          <a:cs typeface="Times New Roman"/>
                        </a:rPr>
                        <a:t>---</a:t>
                      </a:r>
                      <a:endParaRPr lang="es-ES" sz="1600" dirty="0">
                        <a:effectLst/>
                        <a:latin typeface="+mn-lt"/>
                        <a:ea typeface="Calibri"/>
                        <a:cs typeface="Times New Roman"/>
                      </a:endParaRPr>
                    </a:p>
                  </a:txBody>
                  <a:tcPr marL="68580" marR="68580" marT="0" marB="0" anchor="ctr"/>
                </a:tc>
                <a:tc>
                  <a:txBody>
                    <a:bodyPr/>
                    <a:lstStyle/>
                    <a:p>
                      <a:pPr algn="ctr">
                        <a:lnSpc>
                          <a:spcPct val="150000"/>
                        </a:lnSpc>
                        <a:spcAft>
                          <a:spcPts val="0"/>
                        </a:spcAft>
                      </a:pPr>
                      <a:r>
                        <a:rPr lang="es-ES" sz="1600" dirty="0" smtClean="0">
                          <a:effectLst/>
                          <a:latin typeface="+mn-lt"/>
                          <a:ea typeface="Calibri"/>
                          <a:cs typeface="Times New Roman"/>
                        </a:rPr>
                        <a:t>INE (2012-2051)</a:t>
                      </a:r>
                      <a:endParaRPr lang="es-ES" sz="1600" dirty="0">
                        <a:effectLst/>
                        <a:latin typeface="+mn-lt"/>
                        <a:ea typeface="Calibri"/>
                        <a:cs typeface="Times New Roman"/>
                      </a:endParaRPr>
                    </a:p>
                  </a:txBody>
                  <a:tcPr marL="68580" marR="68580" marT="0" marB="0" anchor="ctr"/>
                </a:tc>
              </a:tr>
              <a:tr h="36000">
                <a:tc>
                  <a:txBody>
                    <a:bodyPr/>
                    <a:lstStyle/>
                    <a:p>
                      <a:pPr algn="ctr">
                        <a:lnSpc>
                          <a:spcPct val="150000"/>
                        </a:lnSpc>
                        <a:spcAft>
                          <a:spcPts val="0"/>
                        </a:spcAft>
                      </a:pPr>
                      <a:r>
                        <a:rPr lang="es-ES" sz="1400" dirty="0">
                          <a:effectLst/>
                        </a:rPr>
                        <a:t>TIR resultante</a:t>
                      </a:r>
                      <a:endParaRPr lang="es-ES" sz="1400" dirty="0">
                        <a:effectLst/>
                        <a:latin typeface="Arial"/>
                        <a:ea typeface="Calibri"/>
                        <a:cs typeface="Times New Roman"/>
                      </a:endParaRPr>
                    </a:p>
                  </a:txBody>
                  <a:tcPr marL="68580" marR="68580" marT="0" marB="0" anchor="ctr"/>
                </a:tc>
                <a:tc>
                  <a:txBody>
                    <a:bodyPr/>
                    <a:lstStyle/>
                    <a:p>
                      <a:pPr algn="ctr">
                        <a:lnSpc>
                          <a:spcPct val="150000"/>
                        </a:lnSpc>
                        <a:spcAft>
                          <a:spcPts val="0"/>
                        </a:spcAft>
                      </a:pPr>
                      <a:r>
                        <a:rPr lang="es-ES" sz="1600">
                          <a:effectLst/>
                          <a:latin typeface="+mn-lt"/>
                          <a:ea typeface="Calibri"/>
                          <a:cs typeface="Times New Roman"/>
                        </a:rPr>
                        <a:t>---</a:t>
                      </a:r>
                    </a:p>
                  </a:txBody>
                  <a:tcPr marL="68580" marR="68580" marT="0" marB="0" anchor="ctr"/>
                </a:tc>
                <a:tc>
                  <a:txBody>
                    <a:bodyPr/>
                    <a:lstStyle/>
                    <a:p>
                      <a:pPr algn="ctr">
                        <a:lnSpc>
                          <a:spcPct val="150000"/>
                        </a:lnSpc>
                        <a:spcAft>
                          <a:spcPts val="0"/>
                        </a:spcAft>
                      </a:pPr>
                      <a:r>
                        <a:rPr lang="es-ES" sz="1600" i="1" dirty="0">
                          <a:effectLst/>
                          <a:latin typeface="+mn-lt"/>
                          <a:ea typeface="Calibri"/>
                          <a:cs typeface="Times New Roman"/>
                        </a:rPr>
                        <a:t>r </a:t>
                      </a:r>
                      <a:r>
                        <a:rPr lang="es-ES" sz="1600" dirty="0">
                          <a:effectLst/>
                          <a:latin typeface="+mn-lt"/>
                          <a:ea typeface="Calibri"/>
                          <a:cs typeface="Times New Roman"/>
                        </a:rPr>
                        <a:t>= 4,878% (&gt;3,6%)</a:t>
                      </a:r>
                    </a:p>
                  </a:txBody>
                  <a:tcPr marL="68580" marR="68580" marT="0" marB="0" anchor="ctr"/>
                </a:tc>
              </a:tr>
            </a:tbl>
          </a:graphicData>
        </a:graphic>
      </p:graphicFrame>
    </p:spTree>
    <p:extLst>
      <p:ext uri="{BB962C8B-B14F-4D97-AF65-F5344CB8AC3E}">
        <p14:creationId xmlns:p14="http://schemas.microsoft.com/office/powerpoint/2010/main" val="807284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FACTORES DE SOSTENIBILIDAD ACTUARIALMENTE NEUTRALES</a:t>
            </a:r>
            <a:endParaRPr lang="es-ES" dirty="0"/>
          </a:p>
        </p:txBody>
      </p:sp>
      <p:sp>
        <p:nvSpPr>
          <p:cNvPr id="3" name="2 Marcador de contenido"/>
          <p:cNvSpPr>
            <a:spLocks noGrp="1"/>
          </p:cNvSpPr>
          <p:nvPr>
            <p:ph sz="quarter" idx="1"/>
          </p:nvPr>
        </p:nvSpPr>
        <p:spPr/>
        <p:txBody>
          <a:bodyPr>
            <a:normAutofit/>
          </a:bodyPr>
          <a:lstStyle/>
          <a:p>
            <a:r>
              <a:rPr lang="es-ES" dirty="0" smtClean="0"/>
              <a:t>Sin factor de sostenibilidad aumenta el TIR de equilibrio:</a:t>
            </a:r>
          </a:p>
          <a:p>
            <a:endParaRPr lang="es-ES" dirty="0" smtClean="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p:txBody>
      </p:sp>
      <p:graphicFrame>
        <p:nvGraphicFramePr>
          <p:cNvPr id="4" name="1 Gráfico"/>
          <p:cNvGraphicFramePr>
            <a:graphicFrameLocks/>
          </p:cNvGraphicFramePr>
          <p:nvPr>
            <p:extLst>
              <p:ext uri="{D42A27DB-BD31-4B8C-83A1-F6EECF244321}">
                <p14:modId xmlns:p14="http://schemas.microsoft.com/office/powerpoint/2010/main" val="2403680825"/>
              </p:ext>
            </p:extLst>
          </p:nvPr>
        </p:nvGraphicFramePr>
        <p:xfrm>
          <a:off x="971600" y="2492896"/>
          <a:ext cx="6624736" cy="38884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27031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457</TotalTime>
  <Words>2001</Words>
  <Application>Microsoft Office PowerPoint</Application>
  <PresentationFormat>Presentación en pantalla (4:3)</PresentationFormat>
  <Paragraphs>390</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Mirador</vt:lpstr>
      <vt:lpstr>Neutralidad actuarial en el diseño del factor de sostenibilidad de los sistemas públicos de pensiones</vt:lpstr>
      <vt:lpstr>Justificación</vt:lpstr>
      <vt:lpstr>Objetivo</vt:lpstr>
      <vt:lpstr>Metodología</vt:lpstr>
      <vt:lpstr>EL MODELO TEÓRICO</vt:lpstr>
      <vt:lpstr>El modelo teórico</vt:lpstr>
      <vt:lpstr>EL MODELO TEÓRICO</vt:lpstr>
      <vt:lpstr>Calibración</vt:lpstr>
      <vt:lpstr>FACTORES DE SOSTENIBILIDAD ACTUARIALMENTE NEUTRALES</vt:lpstr>
      <vt:lpstr>FACTORES DE SOSTENIBILIDAD ACTUARIALMENTE NEUTRALES</vt:lpstr>
      <vt:lpstr>FACTORES DE SOSTENIBILIDAD ACTUARIALMENTE NEUTRALES</vt:lpstr>
      <vt:lpstr>FACTORES DE SOSTENIBILIDAD ACTUARIALMENTE NEUTRALES</vt:lpstr>
      <vt:lpstr>FACTORES DE SOSTENIBILIDAD ACTUARIALMENTE NEUTRALES</vt:lpstr>
      <vt:lpstr>FACTORES DE SOSTENIBILIDAD ACTUARIALMENTE NEUTRALES</vt:lpstr>
      <vt:lpstr>FACTORES DE SOSTENIBILIDAD ACTUARIALMENTE NEUTRALES</vt:lpstr>
      <vt:lpstr>FACTORES DE SOSTENIBILIDAD ACTUARIALMENTE NEUTRALES</vt:lpstr>
      <vt:lpstr>RESUMEN Y CONCLUSIONES</vt:lpstr>
      <vt:lpstr>RESUMEN Y CONCLUSIONES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Neutralidad actuarial en el diseño del factor de sostenibilidad de los sistemas públicos de pensiones</dc:title>
  <dc:creator>Robert Meneu</dc:creator>
  <cp:lastModifiedBy>Robert</cp:lastModifiedBy>
  <cp:revision>30</cp:revision>
  <dcterms:created xsi:type="dcterms:W3CDTF">2013-05-03T09:30:00Z</dcterms:created>
  <dcterms:modified xsi:type="dcterms:W3CDTF">2013-06-16T17:00:00Z</dcterms:modified>
</cp:coreProperties>
</file>