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  <p:sldId id="263" r:id="rId8"/>
    <p:sldId id="274" r:id="rId9"/>
    <p:sldId id="260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66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F:\Grupo%20pensiones\Factor%20de%20sostenibilidad\Congreso%20Actuarios%20Barcelona\C&#225;lculos%20congreso%20actuarios%20Barcelona.xlsm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E:\Congreso%20Actuarios%20Barcelona\C&#225;lculos%20congreso%20actuarios%20Barcelona.xlsm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E:\Congreso%20Actuarios%20Barcelona\C&#225;lculos%20congreso%20actuarios%20Barcelona.xlsm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I:\Grupo%20pensiones\Factor%20de%20sostenibilidad\Congreso%20Actuarios%20Barcelona\C&#225;lculos%20congreso%20actuarios%20Barcelona.xlsm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Hoja2!$C$12</c:f>
              <c:strCache>
                <c:ptCount val="1"/>
                <c:pt idx="0">
                  <c:v>Esperanza de vida a los 65 años</c:v>
                </c:pt>
              </c:strCache>
            </c:strRef>
          </c:tx>
          <c:spPr>
            <a:ln w="15875"/>
          </c:spPr>
          <c:marker>
            <c:symbol val="none"/>
          </c:marker>
          <c:cat>
            <c:numRef>
              <c:f>Hoja2!$B$13:$B$20</c:f>
              <c:numCache>
                <c:formatCode>General</c:formatCode>
                <c:ptCount val="8"/>
                <c:pt idx="0">
                  <c:v>2012</c:v>
                </c:pt>
                <c:pt idx="1">
                  <c:v>2017</c:v>
                </c:pt>
                <c:pt idx="2">
                  <c:v>2022</c:v>
                </c:pt>
                <c:pt idx="3">
                  <c:v>2027</c:v>
                </c:pt>
                <c:pt idx="4">
                  <c:v>2032</c:v>
                </c:pt>
                <c:pt idx="5">
                  <c:v>2037</c:v>
                </c:pt>
                <c:pt idx="6">
                  <c:v>2042</c:v>
                </c:pt>
                <c:pt idx="7">
                  <c:v>2047</c:v>
                </c:pt>
              </c:numCache>
            </c:numRef>
          </c:cat>
          <c:val>
            <c:numRef>
              <c:f>Hoja2!$C$13:$C$20</c:f>
              <c:numCache>
                <c:formatCode>0.00</c:formatCode>
                <c:ptCount val="8"/>
                <c:pt idx="0">
                  <c:v>18.897904143138334</c:v>
                </c:pt>
                <c:pt idx="1">
                  <c:v>19.647419237493313</c:v>
                </c:pt>
                <c:pt idx="2">
                  <c:v>20.378506088055847</c:v>
                </c:pt>
                <c:pt idx="3">
                  <c:v>21.08937600914296</c:v>
                </c:pt>
                <c:pt idx="4">
                  <c:v>21.778562165732652</c:v>
                </c:pt>
                <c:pt idx="5">
                  <c:v>22.444903708393817</c:v>
                </c:pt>
                <c:pt idx="6">
                  <c:v>23.087525990665654</c:v>
                </c:pt>
                <c:pt idx="7">
                  <c:v>23.705818090549794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Hoja2!$D$12</c:f>
              <c:strCache>
                <c:ptCount val="1"/>
                <c:pt idx="0">
                  <c:v>Valor actual actuarial</c:v>
                </c:pt>
              </c:strCache>
            </c:strRef>
          </c:tx>
          <c:marker>
            <c:symbol val="none"/>
          </c:marker>
          <c:cat>
            <c:numRef>
              <c:f>Hoja2!$B$13:$B$20</c:f>
              <c:numCache>
                <c:formatCode>General</c:formatCode>
                <c:ptCount val="8"/>
                <c:pt idx="0">
                  <c:v>2012</c:v>
                </c:pt>
                <c:pt idx="1">
                  <c:v>2017</c:v>
                </c:pt>
                <c:pt idx="2">
                  <c:v>2022</c:v>
                </c:pt>
                <c:pt idx="3">
                  <c:v>2027</c:v>
                </c:pt>
                <c:pt idx="4">
                  <c:v>2032</c:v>
                </c:pt>
                <c:pt idx="5">
                  <c:v>2037</c:v>
                </c:pt>
                <c:pt idx="6">
                  <c:v>2042</c:v>
                </c:pt>
                <c:pt idx="7">
                  <c:v>2047</c:v>
                </c:pt>
              </c:numCache>
            </c:numRef>
          </c:cat>
          <c:val>
            <c:numRef>
              <c:f>Hoja2!$D$13:$D$20</c:f>
              <c:numCache>
                <c:formatCode>0.00</c:formatCode>
                <c:ptCount val="8"/>
                <c:pt idx="0">
                  <c:v>14.208164123462094</c:v>
                </c:pt>
                <c:pt idx="1">
                  <c:v>14.640335973690192</c:v>
                </c:pt>
                <c:pt idx="2">
                  <c:v>15.056382594193597</c:v>
                </c:pt>
                <c:pt idx="3">
                  <c:v>15.455823266282332</c:v>
                </c:pt>
                <c:pt idx="4">
                  <c:v>15.838364590860378</c:v>
                </c:pt>
                <c:pt idx="5">
                  <c:v>16.203880546517905</c:v>
                </c:pt>
                <c:pt idx="6">
                  <c:v>16.552392339958359</c:v>
                </c:pt>
                <c:pt idx="7">
                  <c:v>16.884048640177873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197312"/>
        <c:axId val="165198848"/>
      </c:lineChart>
      <c:lineChart>
        <c:grouping val="standard"/>
        <c:varyColors val="0"/>
        <c:ser>
          <c:idx val="3"/>
          <c:order val="2"/>
          <c:tx>
            <c:strRef>
              <c:f>Hoja2!$E$12</c:f>
              <c:strCache>
                <c:ptCount val="1"/>
                <c:pt idx="0">
                  <c:v>TIR sin ajustes</c:v>
                </c:pt>
              </c:strCache>
            </c:strRef>
          </c:tx>
          <c:spPr>
            <a:ln>
              <a:solidFill>
                <a:srgbClr val="00B050"/>
              </a:solidFill>
              <a:prstDash val="sysDash"/>
            </a:ln>
          </c:spPr>
          <c:marker>
            <c:symbol val="none"/>
          </c:marker>
          <c:cat>
            <c:numRef>
              <c:f>Hoja2!$B$13:$B$20</c:f>
              <c:numCache>
                <c:formatCode>General</c:formatCode>
                <c:ptCount val="8"/>
                <c:pt idx="0">
                  <c:v>2012</c:v>
                </c:pt>
                <c:pt idx="1">
                  <c:v>2017</c:v>
                </c:pt>
                <c:pt idx="2">
                  <c:v>2022</c:v>
                </c:pt>
                <c:pt idx="3">
                  <c:v>2027</c:v>
                </c:pt>
                <c:pt idx="4">
                  <c:v>2032</c:v>
                </c:pt>
                <c:pt idx="5">
                  <c:v>2037</c:v>
                </c:pt>
                <c:pt idx="6">
                  <c:v>2042</c:v>
                </c:pt>
                <c:pt idx="7">
                  <c:v>2047</c:v>
                </c:pt>
              </c:numCache>
            </c:numRef>
          </c:cat>
          <c:val>
            <c:numRef>
              <c:f>Hoja2!$E$13:$E$20</c:f>
              <c:numCache>
                <c:formatCode>0.000%</c:formatCode>
                <c:ptCount val="8"/>
                <c:pt idx="0">
                  <c:v>4.8779695831096204E-2</c:v>
                </c:pt>
                <c:pt idx="1">
                  <c:v>4.9858611022122856E-2</c:v>
                </c:pt>
                <c:pt idx="2">
                  <c:v>5.084975213459364E-2</c:v>
                </c:pt>
                <c:pt idx="3">
                  <c:v>5.1760375958251448E-2</c:v>
                </c:pt>
                <c:pt idx="4">
                  <c:v>5.2597179232309221E-2</c:v>
                </c:pt>
                <c:pt idx="5">
                  <c:v>5.3366320523057231E-2</c:v>
                </c:pt>
                <c:pt idx="6">
                  <c:v>5.4073463900371266E-2</c:v>
                </c:pt>
                <c:pt idx="7">
                  <c:v>5.4723801828201024E-2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5939840"/>
        <c:axId val="165937920"/>
      </c:lineChart>
      <c:catAx>
        <c:axId val="165197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5198848"/>
        <c:crosses val="autoZero"/>
        <c:auto val="1"/>
        <c:lblAlgn val="ctr"/>
        <c:lblOffset val="100"/>
        <c:noMultiLvlLbl val="0"/>
      </c:catAx>
      <c:valAx>
        <c:axId val="165198848"/>
        <c:scaling>
          <c:orientation val="minMax"/>
          <c:max val="30"/>
          <c:min val="5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165197312"/>
        <c:crosses val="autoZero"/>
        <c:crossBetween val="between"/>
      </c:valAx>
      <c:valAx>
        <c:axId val="165937920"/>
        <c:scaling>
          <c:orientation val="minMax"/>
          <c:min val="4.6000000000000006E-2"/>
        </c:scaling>
        <c:delete val="0"/>
        <c:axPos val="r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TIR</a:t>
                </a:r>
              </a:p>
            </c:rich>
          </c:tx>
          <c:layout/>
          <c:overlay val="0"/>
        </c:title>
        <c:numFmt formatCode="0.0%" sourceLinked="0"/>
        <c:majorTickMark val="out"/>
        <c:minorTickMark val="none"/>
        <c:tickLblPos val="nextTo"/>
        <c:crossAx val="165939840"/>
        <c:crosses val="max"/>
        <c:crossBetween val="between"/>
        <c:majorUnit val="2.0000000000000005E-3"/>
      </c:valAx>
      <c:catAx>
        <c:axId val="16593984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5937920"/>
        <c:crosses val="autoZero"/>
        <c:auto val="1"/>
        <c:lblAlgn val="ctr"/>
        <c:lblOffset val="100"/>
        <c:noMultiLvlLbl val="0"/>
      </c:cat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Gráficos!$D$16:$D$91</c:f>
              <c:numCache>
                <c:formatCode>General</c:formatCode>
                <c:ptCount val="76"/>
                <c:pt idx="5">
                  <c:v>-1.0362353750145503</c:v>
                </c:pt>
                <c:pt idx="6">
                  <c:v>-1.0216324579944804</c:v>
                </c:pt>
                <c:pt idx="7">
                  <c:v>-1.0072353293412593</c:v>
                </c:pt>
                <c:pt idx="8">
                  <c:v>-0.99304108902800359</c:v>
                </c:pt>
                <c:pt idx="9">
                  <c:v>-0.97904687789581557</c:v>
                </c:pt>
                <c:pt idx="10">
                  <c:v>-0.96524987707785925</c:v>
                </c:pt>
                <c:pt idx="11">
                  <c:v>-0.95164730743155412</c:v>
                </c:pt>
                <c:pt idx="12">
                  <c:v>-0.93823642897876935</c:v>
                </c:pt>
                <c:pt idx="13">
                  <c:v>-0.9250145403539084</c:v>
                </c:pt>
                <c:pt idx="14">
                  <c:v>-0.91197897825976881</c:v>
                </c:pt>
                <c:pt idx="15">
                  <c:v>-0.89912711693107361</c:v>
                </c:pt>
                <c:pt idx="16">
                  <c:v>-0.8864563676055599</c:v>
                </c:pt>
                <c:pt idx="17">
                  <c:v>-0.87396417800252224</c:v>
                </c:pt>
                <c:pt idx="18">
                  <c:v>-0.86164803180870486</c:v>
                </c:pt>
                <c:pt idx="19">
                  <c:v>-0.84950544817143792</c:v>
                </c:pt>
                <c:pt idx="20">
                  <c:v>-0.83753398119891664</c:v>
                </c:pt>
                <c:pt idx="21">
                  <c:v>-0.82573121946752448</c:v>
                </c:pt>
                <c:pt idx="22">
                  <c:v>-0.81409478553609638</c:v>
                </c:pt>
                <c:pt idx="23">
                  <c:v>-0.80262233546702977</c:v>
                </c:pt>
                <c:pt idx="24">
                  <c:v>-0.79131155835414146</c:v>
                </c:pt>
                <c:pt idx="25">
                  <c:v>-0.78016017585718189</c:v>
                </c:pt>
                <c:pt idx="26">
                  <c:v>-0.76916594174290487</c:v>
                </c:pt>
                <c:pt idx="27">
                  <c:v>-0.75832664143260842</c:v>
                </c:pt>
                <c:pt idx="28">
                  <c:v>-0.74764009155604849</c:v>
                </c:pt>
                <c:pt idx="29">
                  <c:v>-0.73710413951164255</c:v>
                </c:pt>
                <c:pt idx="30">
                  <c:v>-0.7267166630328673</c:v>
                </c:pt>
                <c:pt idx="31">
                  <c:v>-0.71647556976076976</c:v>
                </c:pt>
                <c:pt idx="32">
                  <c:v>-0.70637879682250082</c:v>
                </c:pt>
                <c:pt idx="33">
                  <c:v>-0.69642431041578956</c:v>
                </c:pt>
                <c:pt idx="34">
                  <c:v>-0.68661010539927148</c:v>
                </c:pt>
                <c:pt idx="35">
                  <c:v>-0.67693420488859257</c:v>
                </c:pt>
                <c:pt idx="36">
                  <c:v>-0.6673946598582019</c:v>
                </c:pt>
                <c:pt idx="37">
                  <c:v>-0.65798954874875892</c:v>
                </c:pt>
                <c:pt idx="38">
                  <c:v>-0.64871697708007181</c:v>
                </c:pt>
                <c:pt idx="39">
                  <c:v>-0.63957507706949002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Gráficos!$E$16:$E$91</c:f>
              <c:numCache>
                <c:formatCode>General</c:formatCode>
                <c:ptCount val="76"/>
                <c:pt idx="40" formatCode="0.000">
                  <c:v>1.9964211403369652</c:v>
                </c:pt>
                <c:pt idx="41" formatCode="0.000">
                  <c:v>1.918796116533527</c:v>
                </c:pt>
                <c:pt idx="42" formatCode="0.000">
                  <c:v>1.8422089862812909</c:v>
                </c:pt>
                <c:pt idx="43" formatCode="0.000">
                  <c:v>1.7669679842564991</c:v>
                </c:pt>
                <c:pt idx="44" formatCode="0.000">
                  <c:v>1.6920616685788623</c:v>
                </c:pt>
                <c:pt idx="45" formatCode="0.000">
                  <c:v>1.6181753895649669</c:v>
                </c:pt>
                <c:pt idx="46" formatCode="0.000">
                  <c:v>1.5446487087513787</c:v>
                </c:pt>
                <c:pt idx="47" formatCode="0.000">
                  <c:v>1.471119094259522</c:v>
                </c:pt>
                <c:pt idx="48" formatCode="0.000">
                  <c:v>1.3984203291191286</c:v>
                </c:pt>
                <c:pt idx="49" formatCode="0.000">
                  <c:v>1.3256970313332388</c:v>
                </c:pt>
                <c:pt idx="50" formatCode="0.000">
                  <c:v>1.2526139519531756</c:v>
                </c:pt>
                <c:pt idx="51" formatCode="0.000">
                  <c:v>1.1795128251061044</c:v>
                </c:pt>
                <c:pt idx="52" formatCode="0.000">
                  <c:v>1.1062133405807699</c:v>
                </c:pt>
                <c:pt idx="53" formatCode="0.000">
                  <c:v>1.0331596540149874</c:v>
                </c:pt>
                <c:pt idx="54" formatCode="0.000">
                  <c:v>0.95969759282155231</c:v>
                </c:pt>
                <c:pt idx="55" formatCode="0.000">
                  <c:v>0.88608588780781128</c:v>
                </c:pt>
                <c:pt idx="56" formatCode="0.000">
                  <c:v>0.8128542544349272</c:v>
                </c:pt>
                <c:pt idx="57" formatCode="0.000">
                  <c:v>0.74022777655917404</c:v>
                </c:pt>
                <c:pt idx="58" formatCode="0.000">
                  <c:v>0.66864442843402694</c:v>
                </c:pt>
                <c:pt idx="59" formatCode="0.000">
                  <c:v>0.59864478910309438</c:v>
                </c:pt>
                <c:pt idx="60" formatCode="0.000">
                  <c:v>0.53075096936520061</c:v>
                </c:pt>
                <c:pt idx="61" formatCode="0.000">
                  <c:v>0.46499423466024808</c:v>
                </c:pt>
                <c:pt idx="62" formatCode="0.000">
                  <c:v>0.40233322792272008</c:v>
                </c:pt>
                <c:pt idx="63" formatCode="0.000">
                  <c:v>0.34387456577659564</c:v>
                </c:pt>
                <c:pt idx="64" formatCode="0.000">
                  <c:v>0.28979447205047254</c:v>
                </c:pt>
                <c:pt idx="65" formatCode="0.000">
                  <c:v>0.23941651687450427</c:v>
                </c:pt>
                <c:pt idx="66" formatCode="0.000">
                  <c:v>0.19405452898989139</c:v>
                </c:pt>
                <c:pt idx="67" formatCode="0.000">
                  <c:v>0.15388550073537371</c:v>
                </c:pt>
                <c:pt idx="68" formatCode="0.000">
                  <c:v>0.11979295850119676</c:v>
                </c:pt>
                <c:pt idx="69" formatCode="0.000">
                  <c:v>9.1546126490220397E-2</c:v>
                </c:pt>
                <c:pt idx="70" formatCode="0.000">
                  <c:v>6.8664695866190451E-2</c:v>
                </c:pt>
                <c:pt idx="71" formatCode="0.000">
                  <c:v>5.0816148258399828E-2</c:v>
                </c:pt>
                <c:pt idx="72" formatCode="0.000">
                  <c:v>3.6734449688057155E-2</c:v>
                </c:pt>
                <c:pt idx="73" formatCode="0.000">
                  <c:v>2.586102251700555E-2</c:v>
                </c:pt>
                <c:pt idx="74" formatCode="0.000">
                  <c:v>1.7874933066569402E-2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405632"/>
        <c:axId val="166407168"/>
      </c:areaChart>
      <c:catAx>
        <c:axId val="166405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40716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4071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405632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rgbClr val="FFF39D"/>
    </a:solidFill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Gráficos!$AF$16:$AF$91</c:f>
              <c:numCache>
                <c:formatCode>General</c:formatCode>
                <c:ptCount val="76"/>
                <c:pt idx="1">
                  <c:v>-1.2537054001228578</c:v>
                </c:pt>
                <c:pt idx="2">
                  <c:v>-1.2360378350434948</c:v>
                </c:pt>
                <c:pt idx="3">
                  <c:v>-1.2186192462035286</c:v>
                </c:pt>
                <c:pt idx="4">
                  <c:v>-1.2014461249605672</c:v>
                </c:pt>
                <c:pt idx="5">
                  <c:v>-1.1845150121169845</c:v>
                </c:pt>
                <c:pt idx="6">
                  <c:v>-1.1678224972231281</c:v>
                </c:pt>
                <c:pt idx="7">
                  <c:v>-1.1513652178903506</c:v>
                </c:pt>
                <c:pt idx="8">
                  <c:v>-1.1351398591137198</c:v>
                </c:pt>
                <c:pt idx="9">
                  <c:v>-1.1191431526042759</c:v>
                </c:pt>
                <c:pt idx="10">
                  <c:v>-1.1033718761306948</c:v>
                </c:pt>
                <c:pt idx="11">
                  <c:v>-1.0878228528702323</c:v>
                </c:pt>
                <c:pt idx="12">
                  <c:v>-1.0724929507688139</c:v>
                </c:pt>
                <c:pt idx="13">
                  <c:v>-1.0573790819101418</c:v>
                </c:pt>
                <c:pt idx="14">
                  <c:v>-1.0424782018936933</c:v>
                </c:pt>
                <c:pt idx="15">
                  <c:v>-1.0277873092214842</c:v>
                </c:pt>
                <c:pt idx="16">
                  <c:v>-1.0133034446934743</c:v>
                </c:pt>
                <c:pt idx="17">
                  <c:v>-0.99902369081149345</c:v>
                </c:pt>
                <c:pt idx="18">
                  <c:v>-0.98494517119156699</c:v>
                </c:pt>
                <c:pt idx="19">
                  <c:v>-0.97106504998452281</c:v>
                </c:pt>
                <c:pt idx="20">
                  <c:v>-0.95738053130476364</c:v>
                </c:pt>
                <c:pt idx="21">
                  <c:v>-0.94388885866708938</c:v>
                </c:pt>
                <c:pt idx="22">
                  <c:v>-0.93058731443145615</c:v>
                </c:pt>
                <c:pt idx="23">
                  <c:v>-0.91747321925555925</c:v>
                </c:pt>
                <c:pt idx="24">
                  <c:v>-0.90454393155512991</c:v>
                </c:pt>
                <c:pt idx="25">
                  <c:v>-0.89179684697184036</c:v>
                </c:pt>
                <c:pt idx="26">
                  <c:v>-0.8792293978487038</c:v>
                </c:pt>
                <c:pt idx="27">
                  <c:v>-0.86683905271286998</c:v>
                </c:pt>
                <c:pt idx="28">
                  <c:v>-0.85462331576570738</c:v>
                </c:pt>
                <c:pt idx="29">
                  <c:v>-0.84257972638007361</c:v>
                </c:pt>
                <c:pt idx="30">
                  <c:v>-0.83070585860466717</c:v>
                </c:pt>
                <c:pt idx="31">
                  <c:v>-0.81899932067536763</c:v>
                </c:pt>
                <c:pt idx="32">
                  <c:v>-0.80745775453345892</c:v>
                </c:pt>
                <c:pt idx="33">
                  <c:v>-0.7960788353506445</c:v>
                </c:pt>
                <c:pt idx="34">
                  <c:v>-0.78486027106075418</c:v>
                </c:pt>
                <c:pt idx="35">
                  <c:v>-0.77379980189805186</c:v>
                </c:pt>
                <c:pt idx="36">
                  <c:v>-0.76289519994204835</c:v>
                </c:pt>
                <c:pt idx="37">
                  <c:v>-0.7521442686687293</c:v>
                </c:pt>
                <c:pt idx="38">
                  <c:v>-0.74154484250810793</c:v>
                </c:pt>
                <c:pt idx="39">
                  <c:v>-0.7310947864080114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Gráficos!$AG$16:$AG$91</c:f>
              <c:numCache>
                <c:formatCode>General</c:formatCode>
                <c:ptCount val="76"/>
                <c:pt idx="40" formatCode="0.000">
                  <c:v>2.2273245402953887</c:v>
                </c:pt>
                <c:pt idx="41" formatCode="0.000">
                  <c:v>2.1542878753400805</c:v>
                </c:pt>
                <c:pt idx="42" formatCode="0.000">
                  <c:v>2.083454521056797</c:v>
                </c:pt>
                <c:pt idx="43" formatCode="0.000">
                  <c:v>2.0147388670129223</c:v>
                </c:pt>
                <c:pt idx="44" formatCode="0.000">
                  <c:v>1.9473929135941197</c:v>
                </c:pt>
                <c:pt idx="45" formatCode="0.000">
                  <c:v>1.8814113467630664</c:v>
                </c:pt>
                <c:pt idx="46" formatCode="0.000">
                  <c:v>1.8162485399348274</c:v>
                </c:pt>
                <c:pt idx="47" formatCode="0.000">
                  <c:v>1.7514204238577373</c:v>
                </c:pt>
                <c:pt idx="48" formatCode="0.000">
                  <c:v>1.6871237996084532</c:v>
                </c:pt>
                <c:pt idx="49" formatCode="0.000">
                  <c:v>1.6229292653947136</c:v>
                </c:pt>
                <c:pt idx="50" formatCode="0.000">
                  <c:v>1.5587763536217041</c:v>
                </c:pt>
                <c:pt idx="51" formatCode="0.000">
                  <c:v>1.4947794894750737</c:v>
                </c:pt>
                <c:pt idx="52" formatCode="0.000">
                  <c:v>1.430719496998101</c:v>
                </c:pt>
                <c:pt idx="53" formatCode="0.000">
                  <c:v>1.3666030076628597</c:v>
                </c:pt>
                <c:pt idx="54" formatCode="0.000">
                  <c:v>1.301624002165418</c:v>
                </c:pt>
                <c:pt idx="55" formatCode="0.000">
                  <c:v>1.235344902322443</c:v>
                </c:pt>
                <c:pt idx="56" formatCode="0.000">
                  <c:v>1.1675676043898202</c:v>
                </c:pt>
                <c:pt idx="57" formatCode="0.000">
                  <c:v>1.0981720006594422</c:v>
                </c:pt>
                <c:pt idx="58" formatCode="0.000">
                  <c:v>1.0273544686755545</c:v>
                </c:pt>
                <c:pt idx="59" formatCode="0.000">
                  <c:v>0.95548337414448792</c:v>
                </c:pt>
                <c:pt idx="60" formatCode="0.000">
                  <c:v>0.88312968302514305</c:v>
                </c:pt>
                <c:pt idx="61" formatCode="0.000">
                  <c:v>0.81061945621249742</c:v>
                </c:pt>
                <c:pt idx="62" formatCode="0.000">
                  <c:v>0.73892462481041199</c:v>
                </c:pt>
                <c:pt idx="63" formatCode="0.000">
                  <c:v>0.6688479667904742</c:v>
                </c:pt>
                <c:pt idx="64" formatCode="0.000">
                  <c:v>0.60010209997245134</c:v>
                </c:pt>
                <c:pt idx="65" formatCode="0.000">
                  <c:v>0.53122341597473643</c:v>
                </c:pt>
                <c:pt idx="66" formatCode="0.000">
                  <c:v>0.46289815469105028</c:v>
                </c:pt>
                <c:pt idx="67" formatCode="0.000">
                  <c:v>0.39477517404609974</c:v>
                </c:pt>
                <c:pt idx="68" formatCode="0.000">
                  <c:v>0.32928689780969406</c:v>
                </c:pt>
                <c:pt idx="69" formatCode="0.000">
                  <c:v>0.26914891006688518</c:v>
                </c:pt>
                <c:pt idx="70" formatCode="0.000">
                  <c:v>0.21621743407272812</c:v>
                </c:pt>
                <c:pt idx="71" formatCode="0.000">
                  <c:v>0.17252818284240826</c:v>
                </c:pt>
                <c:pt idx="72" formatCode="0.000">
                  <c:v>0.13688014976648952</c:v>
                </c:pt>
                <c:pt idx="73" formatCode="0.000">
                  <c:v>0.10776830126507221</c:v>
                </c:pt>
                <c:pt idx="74" formatCode="0.000">
                  <c:v>8.5099187251047217E-2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440320"/>
        <c:axId val="166446208"/>
      </c:areaChart>
      <c:catAx>
        <c:axId val="166440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44620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4462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440320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rgbClr val="FFF39D"/>
    </a:solidFill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Gráficos!$D$16:$D$91</c:f>
              <c:numCache>
                <c:formatCode>General</c:formatCode>
                <c:ptCount val="76"/>
                <c:pt idx="5">
                  <c:v>-1.0362353750145503</c:v>
                </c:pt>
                <c:pt idx="6">
                  <c:v>-1.0216324579944804</c:v>
                </c:pt>
                <c:pt idx="7">
                  <c:v>-1.0072353293412593</c:v>
                </c:pt>
                <c:pt idx="8">
                  <c:v>-0.99304108902800359</c:v>
                </c:pt>
                <c:pt idx="9">
                  <c:v>-0.97904687789581557</c:v>
                </c:pt>
                <c:pt idx="10">
                  <c:v>-0.96524987707785925</c:v>
                </c:pt>
                <c:pt idx="11">
                  <c:v>-0.95164730743155412</c:v>
                </c:pt>
                <c:pt idx="12">
                  <c:v>-0.93823642897876935</c:v>
                </c:pt>
                <c:pt idx="13">
                  <c:v>-0.9250145403539084</c:v>
                </c:pt>
                <c:pt idx="14">
                  <c:v>-0.91197897825976881</c:v>
                </c:pt>
                <c:pt idx="15">
                  <c:v>-0.89912711693107361</c:v>
                </c:pt>
                <c:pt idx="16">
                  <c:v>-0.8864563676055599</c:v>
                </c:pt>
                <c:pt idx="17">
                  <c:v>-0.87396417800252224</c:v>
                </c:pt>
                <c:pt idx="18">
                  <c:v>-0.86164803180870486</c:v>
                </c:pt>
                <c:pt idx="19">
                  <c:v>-0.84950544817143792</c:v>
                </c:pt>
                <c:pt idx="20">
                  <c:v>-0.83753398119891664</c:v>
                </c:pt>
                <c:pt idx="21">
                  <c:v>-0.82573121946752448</c:v>
                </c:pt>
                <c:pt idx="22">
                  <c:v>-0.81409478553609638</c:v>
                </c:pt>
                <c:pt idx="23">
                  <c:v>-0.80262233546702977</c:v>
                </c:pt>
                <c:pt idx="24">
                  <c:v>-0.79131155835414146</c:v>
                </c:pt>
                <c:pt idx="25">
                  <c:v>-0.78016017585718189</c:v>
                </c:pt>
                <c:pt idx="26">
                  <c:v>-0.76916594174290487</c:v>
                </c:pt>
                <c:pt idx="27">
                  <c:v>-0.75832664143260842</c:v>
                </c:pt>
                <c:pt idx="28">
                  <c:v>-0.74764009155604849</c:v>
                </c:pt>
                <c:pt idx="29">
                  <c:v>-0.73710413951164255</c:v>
                </c:pt>
                <c:pt idx="30">
                  <c:v>-0.7267166630328673</c:v>
                </c:pt>
                <c:pt idx="31">
                  <c:v>-0.71647556976076976</c:v>
                </c:pt>
                <c:pt idx="32">
                  <c:v>-0.70637879682250082</c:v>
                </c:pt>
                <c:pt idx="33">
                  <c:v>-0.69642431041578956</c:v>
                </c:pt>
                <c:pt idx="34">
                  <c:v>-0.68661010539927148</c:v>
                </c:pt>
                <c:pt idx="35">
                  <c:v>-0.67693420488859257</c:v>
                </c:pt>
                <c:pt idx="36">
                  <c:v>-0.6673946598582019</c:v>
                </c:pt>
                <c:pt idx="37">
                  <c:v>-0.65798954874875892</c:v>
                </c:pt>
                <c:pt idx="38">
                  <c:v>-0.64871697708007181</c:v>
                </c:pt>
                <c:pt idx="39">
                  <c:v>-0.63957507706949002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Gráficos!$E$16:$E$91</c:f>
              <c:numCache>
                <c:formatCode>General</c:formatCode>
                <c:ptCount val="76"/>
                <c:pt idx="40" formatCode="0.000">
                  <c:v>1.9964211403369652</c:v>
                </c:pt>
                <c:pt idx="41" formatCode="0.000">
                  <c:v>1.918796116533527</c:v>
                </c:pt>
                <c:pt idx="42" formatCode="0.000">
                  <c:v>1.8422089862812909</c:v>
                </c:pt>
                <c:pt idx="43" formatCode="0.000">
                  <c:v>1.7669679842564991</c:v>
                </c:pt>
                <c:pt idx="44" formatCode="0.000">
                  <c:v>1.6920616685788623</c:v>
                </c:pt>
                <c:pt idx="45" formatCode="0.000">
                  <c:v>1.6181753895649669</c:v>
                </c:pt>
                <c:pt idx="46" formatCode="0.000">
                  <c:v>1.5446487087513787</c:v>
                </c:pt>
                <c:pt idx="47" formatCode="0.000">
                  <c:v>1.471119094259522</c:v>
                </c:pt>
                <c:pt idx="48" formatCode="0.000">
                  <c:v>1.3984203291191286</c:v>
                </c:pt>
                <c:pt idx="49" formatCode="0.000">
                  <c:v>1.3256970313332388</c:v>
                </c:pt>
                <c:pt idx="50" formatCode="0.000">
                  <c:v>1.2526139519531756</c:v>
                </c:pt>
                <c:pt idx="51" formatCode="0.000">
                  <c:v>1.1795128251061044</c:v>
                </c:pt>
                <c:pt idx="52" formatCode="0.000">
                  <c:v>1.1062133405807699</c:v>
                </c:pt>
                <c:pt idx="53" formatCode="0.000">
                  <c:v>1.0331596540149874</c:v>
                </c:pt>
                <c:pt idx="54" formatCode="0.000">
                  <c:v>0.95969759282155231</c:v>
                </c:pt>
                <c:pt idx="55" formatCode="0.000">
                  <c:v>0.88608588780781128</c:v>
                </c:pt>
                <c:pt idx="56" formatCode="0.000">
                  <c:v>0.8128542544349272</c:v>
                </c:pt>
                <c:pt idx="57" formatCode="0.000">
                  <c:v>0.74022777655917404</c:v>
                </c:pt>
                <c:pt idx="58" formatCode="0.000">
                  <c:v>0.66864442843402694</c:v>
                </c:pt>
                <c:pt idx="59" formatCode="0.000">
                  <c:v>0.59864478910309438</c:v>
                </c:pt>
                <c:pt idx="60" formatCode="0.000">
                  <c:v>0.53075096936520061</c:v>
                </c:pt>
                <c:pt idx="61" formatCode="0.000">
                  <c:v>0.46499423466024808</c:v>
                </c:pt>
                <c:pt idx="62" formatCode="0.000">
                  <c:v>0.40233322792272008</c:v>
                </c:pt>
                <c:pt idx="63" formatCode="0.000">
                  <c:v>0.34387456577659564</c:v>
                </c:pt>
                <c:pt idx="64" formatCode="0.000">
                  <c:v>0.28979447205047254</c:v>
                </c:pt>
                <c:pt idx="65" formatCode="0.000">
                  <c:v>0.23941651687450427</c:v>
                </c:pt>
                <c:pt idx="66" formatCode="0.000">
                  <c:v>0.19405452898989139</c:v>
                </c:pt>
                <c:pt idx="67" formatCode="0.000">
                  <c:v>0.15388550073537371</c:v>
                </c:pt>
                <c:pt idx="68" formatCode="0.000">
                  <c:v>0.11979295850119676</c:v>
                </c:pt>
                <c:pt idx="69" formatCode="0.000">
                  <c:v>9.1546126490220397E-2</c:v>
                </c:pt>
                <c:pt idx="70" formatCode="0.000">
                  <c:v>6.8664695866190451E-2</c:v>
                </c:pt>
                <c:pt idx="71" formatCode="0.000">
                  <c:v>5.0816148258399828E-2</c:v>
                </c:pt>
                <c:pt idx="72" formatCode="0.000">
                  <c:v>3.6734449688057155E-2</c:v>
                </c:pt>
                <c:pt idx="73" formatCode="0.000">
                  <c:v>2.586102251700555E-2</c:v>
                </c:pt>
                <c:pt idx="74" formatCode="0.000">
                  <c:v>1.7874933066569402E-2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468992"/>
        <c:axId val="166528128"/>
      </c:areaChart>
      <c:catAx>
        <c:axId val="166468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52812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5281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468992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rgbClr val="FFF39D"/>
    </a:solidFill>
  </c:sp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Gráficos!$AM$16:$AM$91</c:f>
              <c:numCache>
                <c:formatCode>General</c:formatCode>
                <c:ptCount val="76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-1.0362353750145503</c:v>
                </c:pt>
                <c:pt idx="6">
                  <c:v>-1.0216324579944804</c:v>
                </c:pt>
                <c:pt idx="7">
                  <c:v>-1.0072353293412593</c:v>
                </c:pt>
                <c:pt idx="8">
                  <c:v>-0.99304108902800359</c:v>
                </c:pt>
                <c:pt idx="9">
                  <c:v>-0.97904687789581557</c:v>
                </c:pt>
                <c:pt idx="10">
                  <c:v>-0.96524987707785925</c:v>
                </c:pt>
                <c:pt idx="11">
                  <c:v>-0.95164730743155412</c:v>
                </c:pt>
                <c:pt idx="12">
                  <c:v>-0.93823642897876935</c:v>
                </c:pt>
                <c:pt idx="13">
                  <c:v>-0.9250145403539084</c:v>
                </c:pt>
                <c:pt idx="14">
                  <c:v>-0.91197897825976881</c:v>
                </c:pt>
                <c:pt idx="15">
                  <c:v>-0.89912711693107361</c:v>
                </c:pt>
                <c:pt idx="16">
                  <c:v>-0.8864563676055599</c:v>
                </c:pt>
                <c:pt idx="17">
                  <c:v>-0.87396417800252224</c:v>
                </c:pt>
                <c:pt idx="18">
                  <c:v>-0.86164803180870486</c:v>
                </c:pt>
                <c:pt idx="19">
                  <c:v>-0.84950544817143792</c:v>
                </c:pt>
                <c:pt idx="20">
                  <c:v>-0.83753398119891664</c:v>
                </c:pt>
                <c:pt idx="21">
                  <c:v>-0.82573121946752448</c:v>
                </c:pt>
                <c:pt idx="22">
                  <c:v>-0.81409478553609638</c:v>
                </c:pt>
                <c:pt idx="23">
                  <c:v>-0.80262233546702977</c:v>
                </c:pt>
                <c:pt idx="24">
                  <c:v>-0.79131155835414146</c:v>
                </c:pt>
                <c:pt idx="25">
                  <c:v>-0.78016017585718189</c:v>
                </c:pt>
                <c:pt idx="26">
                  <c:v>-0.76916594174290487</c:v>
                </c:pt>
                <c:pt idx="27">
                  <c:v>-0.75832664143260842</c:v>
                </c:pt>
                <c:pt idx="28">
                  <c:v>-0.74764009155604849</c:v>
                </c:pt>
                <c:pt idx="29">
                  <c:v>-0.73710413951164255</c:v>
                </c:pt>
                <c:pt idx="30">
                  <c:v>-0.7267166630328673</c:v>
                </c:pt>
                <c:pt idx="31">
                  <c:v>-0.71647556976076976</c:v>
                </c:pt>
                <c:pt idx="32">
                  <c:v>-0.70637879682250082</c:v>
                </c:pt>
                <c:pt idx="33">
                  <c:v>-0.69642431041578956</c:v>
                </c:pt>
                <c:pt idx="34">
                  <c:v>-0.68661010539927148</c:v>
                </c:pt>
                <c:pt idx="35">
                  <c:v>-0.67693420488859257</c:v>
                </c:pt>
                <c:pt idx="36">
                  <c:v>-0.6673946598582019</c:v>
                </c:pt>
                <c:pt idx="37">
                  <c:v>-0.65798954874875892</c:v>
                </c:pt>
                <c:pt idx="38">
                  <c:v>-0.64871697708007181</c:v>
                </c:pt>
                <c:pt idx="39">
                  <c:v>-0.63957507706949002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Gráficos!$AN$16:$AN$91</c:f>
              <c:numCache>
                <c:formatCode>General</c:formatCode>
                <c:ptCount val="76"/>
                <c:pt idx="40" formatCode="0.000">
                  <c:v>1.6892699338377941</c:v>
                </c:pt>
                <c:pt idx="41" formatCode="0.000">
                  <c:v>1.6338767300434229</c:v>
                </c:pt>
                <c:pt idx="42" formatCode="0.000">
                  <c:v>1.5801545833428066</c:v>
                </c:pt>
                <c:pt idx="43" formatCode="0.000">
                  <c:v>1.5280385642085126</c:v>
                </c:pt>
                <c:pt idx="44" formatCode="0.000">
                  <c:v>1.4769613672316697</c:v>
                </c:pt>
                <c:pt idx="45" formatCode="0.000">
                  <c:v>1.4269189620865148</c:v>
                </c:pt>
                <c:pt idx="46" formatCode="0.000">
                  <c:v>1.3774975291574698</c:v>
                </c:pt>
                <c:pt idx="47" formatCode="0.000">
                  <c:v>1.3283299357622789</c:v>
                </c:pt>
                <c:pt idx="48" formatCode="0.000">
                  <c:v>1.2795654417576567</c:v>
                </c:pt>
                <c:pt idx="49" formatCode="0.000">
                  <c:v>1.2308783759070694</c:v>
                </c:pt>
                <c:pt idx="50" formatCode="0.000">
                  <c:v>1.1822228777676194</c:v>
                </c:pt>
                <c:pt idx="51" formatCode="0.000">
                  <c:v>1.133685730842247</c:v>
                </c:pt>
                <c:pt idx="52" formatCode="0.000">
                  <c:v>1.0851007054921138</c:v>
                </c:pt>
                <c:pt idx="53" formatCode="0.000">
                  <c:v>1.0364728312251286</c:v>
                </c:pt>
                <c:pt idx="54" formatCode="0.000">
                  <c:v>0.98719079875448046</c:v>
                </c:pt>
                <c:pt idx="55" formatCode="0.000">
                  <c:v>0.9369227356226828</c:v>
                </c:pt>
                <c:pt idx="56" formatCode="0.000">
                  <c:v>0.88551839399083343</c:v>
                </c:pt>
                <c:pt idx="57" formatCode="0.000">
                  <c:v>0.83288668056001813</c:v>
                </c:pt>
                <c:pt idx="58" formatCode="0.000">
                  <c:v>0.77917653396723086</c:v>
                </c:pt>
                <c:pt idx="59" formatCode="0.000">
                  <c:v>0.72466733384534665</c:v>
                </c:pt>
                <c:pt idx="60" formatCode="0.000">
                  <c:v>0.66979211795341986</c:v>
                </c:pt>
                <c:pt idx="61" formatCode="0.000">
                  <c:v>0.61479818068278014</c:v>
                </c:pt>
                <c:pt idx="62" formatCode="0.000">
                  <c:v>0.56042266382027073</c:v>
                </c:pt>
                <c:pt idx="63" formatCode="0.000">
                  <c:v>0.50727441832874731</c:v>
                </c:pt>
                <c:pt idx="64" formatCode="0.000">
                  <c:v>0.4551354849176773</c:v>
                </c:pt>
                <c:pt idx="65" formatCode="0.000">
                  <c:v>0.40289581896211651</c:v>
                </c:pt>
                <c:pt idx="66" formatCode="0.000">
                  <c:v>0.35107588544096224</c:v>
                </c:pt>
                <c:pt idx="67" formatCode="0.000">
                  <c:v>0.29940936764124043</c:v>
                </c:pt>
                <c:pt idx="68" formatCode="0.000">
                  <c:v>0.24974108892225644</c:v>
                </c:pt>
                <c:pt idx="69" formatCode="0.000">
                  <c:v>0.20413062994443726</c:v>
                </c:pt>
                <c:pt idx="70" formatCode="0.000">
                  <c:v>0.16398580626340861</c:v>
                </c:pt>
                <c:pt idx="71" formatCode="0.000">
                  <c:v>0.13085056386829833</c:v>
                </c:pt>
                <c:pt idx="72" formatCode="0.000">
                  <c:v>0.10381402321777487</c:v>
                </c:pt>
                <c:pt idx="73" formatCode="0.000">
                  <c:v>8.1734721570353913E-2</c:v>
                </c:pt>
                <c:pt idx="74" formatCode="0.000">
                  <c:v>6.4541783568802122E-2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553088"/>
        <c:axId val="166554624"/>
      </c:areaChart>
      <c:catAx>
        <c:axId val="166553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554624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554624"/>
        <c:scaling>
          <c:orientation val="minMax"/>
          <c:max val="2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553088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rgbClr val="FFF39D"/>
    </a:solidFill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Gráficos!$D$16:$D$91</c:f>
              <c:numCache>
                <c:formatCode>General</c:formatCode>
                <c:ptCount val="76"/>
                <c:pt idx="5">
                  <c:v>-1.0362353750145503</c:v>
                </c:pt>
                <c:pt idx="6">
                  <c:v>-1.0216324579944804</c:v>
                </c:pt>
                <c:pt idx="7">
                  <c:v>-1.0072353293412593</c:v>
                </c:pt>
                <c:pt idx="8">
                  <c:v>-0.99304108902800359</c:v>
                </c:pt>
                <c:pt idx="9">
                  <c:v>-0.97904687789581557</c:v>
                </c:pt>
                <c:pt idx="10">
                  <c:v>-0.96524987707785925</c:v>
                </c:pt>
                <c:pt idx="11">
                  <c:v>-0.95164730743155412</c:v>
                </c:pt>
                <c:pt idx="12">
                  <c:v>-0.93823642897876935</c:v>
                </c:pt>
                <c:pt idx="13">
                  <c:v>-0.9250145403539084</c:v>
                </c:pt>
                <c:pt idx="14">
                  <c:v>-0.91197897825976881</c:v>
                </c:pt>
                <c:pt idx="15">
                  <c:v>-0.89912711693107361</c:v>
                </c:pt>
                <c:pt idx="16">
                  <c:v>-0.8864563676055599</c:v>
                </c:pt>
                <c:pt idx="17">
                  <c:v>-0.87396417800252224</c:v>
                </c:pt>
                <c:pt idx="18">
                  <c:v>-0.86164803180870486</c:v>
                </c:pt>
                <c:pt idx="19">
                  <c:v>-0.84950544817143792</c:v>
                </c:pt>
                <c:pt idx="20">
                  <c:v>-0.83753398119891664</c:v>
                </c:pt>
                <c:pt idx="21">
                  <c:v>-0.82573121946752448</c:v>
                </c:pt>
                <c:pt idx="22">
                  <c:v>-0.81409478553609638</c:v>
                </c:pt>
                <c:pt idx="23">
                  <c:v>-0.80262233546702977</c:v>
                </c:pt>
                <c:pt idx="24">
                  <c:v>-0.79131155835414146</c:v>
                </c:pt>
                <c:pt idx="25">
                  <c:v>-0.78016017585718189</c:v>
                </c:pt>
                <c:pt idx="26">
                  <c:v>-0.76916594174290487</c:v>
                </c:pt>
                <c:pt idx="27">
                  <c:v>-0.75832664143260842</c:v>
                </c:pt>
                <c:pt idx="28">
                  <c:v>-0.74764009155604849</c:v>
                </c:pt>
                <c:pt idx="29">
                  <c:v>-0.73710413951164255</c:v>
                </c:pt>
                <c:pt idx="30">
                  <c:v>-0.7267166630328673</c:v>
                </c:pt>
                <c:pt idx="31">
                  <c:v>-0.71647556976076976</c:v>
                </c:pt>
                <c:pt idx="32">
                  <c:v>-0.70637879682250082</c:v>
                </c:pt>
                <c:pt idx="33">
                  <c:v>-0.69642431041578956</c:v>
                </c:pt>
                <c:pt idx="34">
                  <c:v>-0.68661010539927148</c:v>
                </c:pt>
                <c:pt idx="35">
                  <c:v>-0.67693420488859257</c:v>
                </c:pt>
                <c:pt idx="36">
                  <c:v>-0.6673946598582019</c:v>
                </c:pt>
                <c:pt idx="37">
                  <c:v>-0.65798954874875892</c:v>
                </c:pt>
                <c:pt idx="38">
                  <c:v>-0.64871697708007181</c:v>
                </c:pt>
                <c:pt idx="39">
                  <c:v>-0.63957507706949002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Gráficos!$E$16:$E$91</c:f>
              <c:numCache>
                <c:formatCode>General</c:formatCode>
                <c:ptCount val="76"/>
                <c:pt idx="40" formatCode="0.000">
                  <c:v>1.9964211403369652</c:v>
                </c:pt>
                <c:pt idx="41" formatCode="0.000">
                  <c:v>1.918796116533527</c:v>
                </c:pt>
                <c:pt idx="42" formatCode="0.000">
                  <c:v>1.8422089862812909</c:v>
                </c:pt>
                <c:pt idx="43" formatCode="0.000">
                  <c:v>1.7669679842564991</c:v>
                </c:pt>
                <c:pt idx="44" formatCode="0.000">
                  <c:v>1.6920616685788623</c:v>
                </c:pt>
                <c:pt idx="45" formatCode="0.000">
                  <c:v>1.6181753895649669</c:v>
                </c:pt>
                <c:pt idx="46" formatCode="0.000">
                  <c:v>1.5446487087513787</c:v>
                </c:pt>
                <c:pt idx="47" formatCode="0.000">
                  <c:v>1.471119094259522</c:v>
                </c:pt>
                <c:pt idx="48" formatCode="0.000">
                  <c:v>1.3984203291191286</c:v>
                </c:pt>
                <c:pt idx="49" formatCode="0.000">
                  <c:v>1.3256970313332388</c:v>
                </c:pt>
                <c:pt idx="50" formatCode="0.000">
                  <c:v>1.2526139519531756</c:v>
                </c:pt>
                <c:pt idx="51" formatCode="0.000">
                  <c:v>1.1795128251061044</c:v>
                </c:pt>
                <c:pt idx="52" formatCode="0.000">
                  <c:v>1.1062133405807699</c:v>
                </c:pt>
                <c:pt idx="53" formatCode="0.000">
                  <c:v>1.0331596540149874</c:v>
                </c:pt>
                <c:pt idx="54" formatCode="0.000">
                  <c:v>0.95969759282155231</c:v>
                </c:pt>
                <c:pt idx="55" formatCode="0.000">
                  <c:v>0.88608588780781128</c:v>
                </c:pt>
                <c:pt idx="56" formatCode="0.000">
                  <c:v>0.8128542544349272</c:v>
                </c:pt>
                <c:pt idx="57" formatCode="0.000">
                  <c:v>0.74022777655917404</c:v>
                </c:pt>
                <c:pt idx="58" formatCode="0.000">
                  <c:v>0.66864442843402694</c:v>
                </c:pt>
                <c:pt idx="59" formatCode="0.000">
                  <c:v>0.59864478910309438</c:v>
                </c:pt>
                <c:pt idx="60" formatCode="0.000">
                  <c:v>0.53075096936520061</c:v>
                </c:pt>
                <c:pt idx="61" formatCode="0.000">
                  <c:v>0.46499423466024808</c:v>
                </c:pt>
                <c:pt idx="62" formatCode="0.000">
                  <c:v>0.40233322792272008</c:v>
                </c:pt>
                <c:pt idx="63" formatCode="0.000">
                  <c:v>0.34387456577659564</c:v>
                </c:pt>
                <c:pt idx="64" formatCode="0.000">
                  <c:v>0.28979447205047254</c:v>
                </c:pt>
                <c:pt idx="65" formatCode="0.000">
                  <c:v>0.23941651687450427</c:v>
                </c:pt>
                <c:pt idx="66" formatCode="0.000">
                  <c:v>0.19405452898989139</c:v>
                </c:pt>
                <c:pt idx="67" formatCode="0.000">
                  <c:v>0.15388550073537371</c:v>
                </c:pt>
                <c:pt idx="68" formatCode="0.000">
                  <c:v>0.11979295850119676</c:v>
                </c:pt>
                <c:pt idx="69" formatCode="0.000">
                  <c:v>9.1546126490220397E-2</c:v>
                </c:pt>
                <c:pt idx="70" formatCode="0.000">
                  <c:v>6.8664695866190451E-2</c:v>
                </c:pt>
                <c:pt idx="71" formatCode="0.000">
                  <c:v>5.0816148258399828E-2</c:v>
                </c:pt>
                <c:pt idx="72" formatCode="0.000">
                  <c:v>3.6734449688057155E-2</c:v>
                </c:pt>
                <c:pt idx="73" formatCode="0.000">
                  <c:v>2.586102251700555E-2</c:v>
                </c:pt>
                <c:pt idx="74" formatCode="0.000">
                  <c:v>1.7874933066569402E-2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954496"/>
        <c:axId val="166956032"/>
      </c:areaChart>
      <c:catAx>
        <c:axId val="166954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956032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956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954496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rgbClr val="FFF39D"/>
    </a:solidFill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Gráficos!$AT$16:$AT$91</c:f>
              <c:numCache>
                <c:formatCode>General</c:formatCode>
                <c:ptCount val="76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-1.2313940292023042</c:v>
                </c:pt>
                <c:pt idx="6">
                  <c:v>-1.2140408821654178</c:v>
                </c:pt>
                <c:pt idx="7">
                  <c:v>-1.1969322805014522</c:v>
                </c:pt>
                <c:pt idx="8">
                  <c:v>-1.1800647780090185</c:v>
                </c:pt>
                <c:pt idx="9">
                  <c:v>-1.1634349770515566</c:v>
                </c:pt>
                <c:pt idx="10">
                  <c:v>-1.1470395278729451</c:v>
                </c:pt>
                <c:pt idx="11">
                  <c:v>-1.1308751279227567</c:v>
                </c:pt>
                <c:pt idx="12">
                  <c:v>-1.1149385211910234</c:v>
                </c:pt>
                <c:pt idx="13">
                  <c:v>-1.0992264975523758</c:v>
                </c:pt>
                <c:pt idx="14">
                  <c:v>-1.0837358921194218</c:v>
                </c:pt>
                <c:pt idx="15">
                  <c:v>-1.0684635846052444</c:v>
                </c:pt>
                <c:pt idx="16">
                  <c:v>-1.0534064986948761</c:v>
                </c:pt>
                <c:pt idx="17">
                  <c:v>-1.0385616014256358</c:v>
                </c:pt>
                <c:pt idx="18">
                  <c:v>-1.023925902576196</c:v>
                </c:pt>
                <c:pt idx="19">
                  <c:v>-1.009496454064259</c:v>
                </c:pt>
                <c:pt idx="20">
                  <c:v>-0.99527034935272263</c:v>
                </c:pt>
                <c:pt idx="21">
                  <c:v>-0.98124472286421405</c:v>
                </c:pt>
                <c:pt idx="22">
                  <c:v>-0.96741674940387312</c:v>
                </c:pt>
                <c:pt idx="23">
                  <c:v>-0.95378364359027179</c:v>
                </c:pt>
                <c:pt idx="24">
                  <c:v>-0.94034265929435046</c:v>
                </c:pt>
                <c:pt idx="25">
                  <c:v>-0.92709108908626492</c:v>
                </c:pt>
                <c:pt idx="26">
                  <c:v>-0.91402626369002438</c:v>
                </c:pt>
                <c:pt idx="27">
                  <c:v>-0.90114555144581798</c:v>
                </c:pt>
                <c:pt idx="28">
                  <c:v>-0.88844635777991587</c:v>
                </c:pt>
                <c:pt idx="29">
                  <c:v>-0.87592612468204356</c:v>
                </c:pt>
                <c:pt idx="30">
                  <c:v>-0.86358233019011776</c:v>
                </c:pt>
                <c:pt idx="31">
                  <c:v>-0.85141248788224655</c:v>
                </c:pt>
                <c:pt idx="32">
                  <c:v>-0.83941414637588641</c:v>
                </c:pt>
                <c:pt idx="33">
                  <c:v>-0.82758488883405845</c:v>
                </c:pt>
                <c:pt idx="34">
                  <c:v>-0.81592233247852219</c:v>
                </c:pt>
                <c:pt idx="35">
                  <c:v>-0.80442412810981079</c:v>
                </c:pt>
                <c:pt idx="36">
                  <c:v>-0.79308795963402923</c:v>
                </c:pt>
                <c:pt idx="37">
                  <c:v>-0.78191154359632198</c:v>
                </c:pt>
                <c:pt idx="38">
                  <c:v>-0.77089262872091402</c:v>
                </c:pt>
                <c:pt idx="39">
                  <c:v>-0.76002899545763447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Gráficos!$AU$16:$AU$91</c:f>
              <c:numCache>
                <c:formatCode>General</c:formatCode>
                <c:ptCount val="76"/>
                <c:pt idx="40" formatCode="0.000">
                  <c:v>2.0074173883608486</c:v>
                </c:pt>
                <c:pt idx="41" formatCode="0.000">
                  <c:v>1.9415917448290227</c:v>
                </c:pt>
                <c:pt idx="42" formatCode="0.000">
                  <c:v>1.8777518757431599</c:v>
                </c:pt>
                <c:pt idx="43" formatCode="0.000">
                  <c:v>1.8158206231193421</c:v>
                </c:pt>
                <c:pt idx="44" formatCode="0.000">
                  <c:v>1.7551238384869983</c:v>
                </c:pt>
                <c:pt idx="45" formatCode="0.000">
                  <c:v>1.6956567324718215</c:v>
                </c:pt>
                <c:pt idx="46" formatCode="0.000">
                  <c:v>1.6369275490345223</c:v>
                </c:pt>
                <c:pt idx="47" formatCode="0.000">
                  <c:v>1.5785000118195969</c:v>
                </c:pt>
                <c:pt idx="48" formatCode="0.000">
                  <c:v>1.520551491432981</c:v>
                </c:pt>
                <c:pt idx="49" formatCode="0.000">
                  <c:v>1.4626949815768577</c:v>
                </c:pt>
                <c:pt idx="50" formatCode="0.000">
                  <c:v>1.4048759847143528</c:v>
                </c:pt>
                <c:pt idx="51" formatCode="0.000">
                  <c:v>1.3471976286578637</c:v>
                </c:pt>
                <c:pt idx="52" formatCode="0.000">
                  <c:v>1.2894623770274545</c:v>
                </c:pt>
                <c:pt idx="53" formatCode="0.000">
                  <c:v>1.2316762065598372</c:v>
                </c:pt>
                <c:pt idx="54" formatCode="0.000">
                  <c:v>1.1731126774673686</c:v>
                </c:pt>
                <c:pt idx="55" formatCode="0.000">
                  <c:v>1.1133774143287296</c:v>
                </c:pt>
                <c:pt idx="56" formatCode="0.000">
                  <c:v>1.0522918724848738</c:v>
                </c:pt>
                <c:pt idx="57" formatCode="0.000">
                  <c:v>0.98974780264506268</c:v>
                </c:pt>
                <c:pt idx="58" formatCode="0.000">
                  <c:v>0.925922193698823</c:v>
                </c:pt>
                <c:pt idx="59" formatCode="0.000">
                  <c:v>0.86114704204397885</c:v>
                </c:pt>
                <c:pt idx="60" formatCode="0.000">
                  <c:v>0.79593694129871406</c:v>
                </c:pt>
                <c:pt idx="61" formatCode="0.000">
                  <c:v>0.73058575986810426</c:v>
                </c:pt>
                <c:pt idx="62" formatCode="0.000">
                  <c:v>0.66596946861444661</c:v>
                </c:pt>
                <c:pt idx="63" formatCode="0.000">
                  <c:v>0.60281158601473195</c:v>
                </c:pt>
                <c:pt idx="64" formatCode="0.000">
                  <c:v>0.54085310357007821</c:v>
                </c:pt>
                <c:pt idx="65" formatCode="0.000">
                  <c:v>0.47877491718863258</c:v>
                </c:pt>
                <c:pt idx="66" formatCode="0.000">
                  <c:v>0.4171955132518449</c:v>
                </c:pt>
                <c:pt idx="67" formatCode="0.000">
                  <c:v>0.35579841847754351</c:v>
                </c:pt>
                <c:pt idx="68" formatCode="0.000">
                  <c:v>0.29677589972358376</c:v>
                </c:pt>
                <c:pt idx="69" formatCode="0.000">
                  <c:v>0.24257542731288792</c:v>
                </c:pt>
                <c:pt idx="70" formatCode="0.000">
                  <c:v>0.19486995674496427</c:v>
                </c:pt>
                <c:pt idx="71" formatCode="0.000">
                  <c:v>0.15549421198143798</c:v>
                </c:pt>
                <c:pt idx="72" formatCode="0.000">
                  <c:v>0.12336576362879174</c:v>
                </c:pt>
                <c:pt idx="73" formatCode="0.000">
                  <c:v>9.712817236994381E-2</c:v>
                </c:pt>
                <c:pt idx="74" formatCode="0.000">
                  <c:v>7.6697214587539406E-2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980992"/>
        <c:axId val="167003264"/>
      </c:areaChart>
      <c:catAx>
        <c:axId val="166980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7003264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7003264"/>
        <c:scaling>
          <c:orientation val="minMax"/>
          <c:max val="2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980992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rgbClr val="FFF39D"/>
    </a:solidFill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Gráficos!$D$16:$D$91</c:f>
              <c:numCache>
                <c:formatCode>General</c:formatCode>
                <c:ptCount val="76"/>
                <c:pt idx="5">
                  <c:v>-1.0362353750145503</c:v>
                </c:pt>
                <c:pt idx="6">
                  <c:v>-1.0216324579944804</c:v>
                </c:pt>
                <c:pt idx="7">
                  <c:v>-1.0072353293412593</c:v>
                </c:pt>
                <c:pt idx="8">
                  <c:v>-0.99304108902800359</c:v>
                </c:pt>
                <c:pt idx="9">
                  <c:v>-0.97904687789581557</c:v>
                </c:pt>
                <c:pt idx="10">
                  <c:v>-0.96524987707785925</c:v>
                </c:pt>
                <c:pt idx="11">
                  <c:v>-0.95164730743155412</c:v>
                </c:pt>
                <c:pt idx="12">
                  <c:v>-0.93823642897876935</c:v>
                </c:pt>
                <c:pt idx="13">
                  <c:v>-0.9250145403539084</c:v>
                </c:pt>
                <c:pt idx="14">
                  <c:v>-0.91197897825976881</c:v>
                </c:pt>
                <c:pt idx="15">
                  <c:v>-0.89912711693107361</c:v>
                </c:pt>
                <c:pt idx="16">
                  <c:v>-0.8864563676055599</c:v>
                </c:pt>
                <c:pt idx="17">
                  <c:v>-0.87396417800252224</c:v>
                </c:pt>
                <c:pt idx="18">
                  <c:v>-0.86164803180870486</c:v>
                </c:pt>
                <c:pt idx="19">
                  <c:v>-0.84950544817143792</c:v>
                </c:pt>
                <c:pt idx="20">
                  <c:v>-0.83753398119891664</c:v>
                </c:pt>
                <c:pt idx="21">
                  <c:v>-0.82573121946752448</c:v>
                </c:pt>
                <c:pt idx="22">
                  <c:v>-0.81409478553609638</c:v>
                </c:pt>
                <c:pt idx="23">
                  <c:v>-0.80262233546702977</c:v>
                </c:pt>
                <c:pt idx="24">
                  <c:v>-0.79131155835414146</c:v>
                </c:pt>
                <c:pt idx="25">
                  <c:v>-0.78016017585718189</c:v>
                </c:pt>
                <c:pt idx="26">
                  <c:v>-0.76916594174290487</c:v>
                </c:pt>
                <c:pt idx="27">
                  <c:v>-0.75832664143260842</c:v>
                </c:pt>
                <c:pt idx="28">
                  <c:v>-0.74764009155604849</c:v>
                </c:pt>
                <c:pt idx="29">
                  <c:v>-0.73710413951164255</c:v>
                </c:pt>
                <c:pt idx="30">
                  <c:v>-0.7267166630328673</c:v>
                </c:pt>
                <c:pt idx="31">
                  <c:v>-0.71647556976076976</c:v>
                </c:pt>
                <c:pt idx="32">
                  <c:v>-0.70637879682250082</c:v>
                </c:pt>
                <c:pt idx="33">
                  <c:v>-0.69642431041578956</c:v>
                </c:pt>
                <c:pt idx="34">
                  <c:v>-0.68661010539927148</c:v>
                </c:pt>
                <c:pt idx="35">
                  <c:v>-0.67693420488859257</c:v>
                </c:pt>
                <c:pt idx="36">
                  <c:v>-0.6673946598582019</c:v>
                </c:pt>
                <c:pt idx="37">
                  <c:v>-0.65798954874875892</c:v>
                </c:pt>
                <c:pt idx="38">
                  <c:v>-0.64871697708007181</c:v>
                </c:pt>
                <c:pt idx="39">
                  <c:v>-0.63957507706949002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Gráficos!$E$16:$E$91</c:f>
              <c:numCache>
                <c:formatCode>General</c:formatCode>
                <c:ptCount val="76"/>
                <c:pt idx="40" formatCode="0.000">
                  <c:v>1.9964211403369652</c:v>
                </c:pt>
                <c:pt idx="41" formatCode="0.000">
                  <c:v>1.918796116533527</c:v>
                </c:pt>
                <c:pt idx="42" formatCode="0.000">
                  <c:v>1.8422089862812909</c:v>
                </c:pt>
                <c:pt idx="43" formatCode="0.000">
                  <c:v>1.7669679842564991</c:v>
                </c:pt>
                <c:pt idx="44" formatCode="0.000">
                  <c:v>1.6920616685788623</c:v>
                </c:pt>
                <c:pt idx="45" formatCode="0.000">
                  <c:v>1.6181753895649669</c:v>
                </c:pt>
                <c:pt idx="46" formatCode="0.000">
                  <c:v>1.5446487087513787</c:v>
                </c:pt>
                <c:pt idx="47" formatCode="0.000">
                  <c:v>1.471119094259522</c:v>
                </c:pt>
                <c:pt idx="48" formatCode="0.000">
                  <c:v>1.3984203291191286</c:v>
                </c:pt>
                <c:pt idx="49" formatCode="0.000">
                  <c:v>1.3256970313332388</c:v>
                </c:pt>
                <c:pt idx="50" formatCode="0.000">
                  <c:v>1.2526139519531756</c:v>
                </c:pt>
                <c:pt idx="51" formatCode="0.000">
                  <c:v>1.1795128251061044</c:v>
                </c:pt>
                <c:pt idx="52" formatCode="0.000">
                  <c:v>1.1062133405807699</c:v>
                </c:pt>
                <c:pt idx="53" formatCode="0.000">
                  <c:v>1.0331596540149874</c:v>
                </c:pt>
                <c:pt idx="54" formatCode="0.000">
                  <c:v>0.95969759282155231</c:v>
                </c:pt>
                <c:pt idx="55" formatCode="0.000">
                  <c:v>0.88608588780781128</c:v>
                </c:pt>
                <c:pt idx="56" formatCode="0.000">
                  <c:v>0.8128542544349272</c:v>
                </c:pt>
                <c:pt idx="57" formatCode="0.000">
                  <c:v>0.74022777655917404</c:v>
                </c:pt>
                <c:pt idx="58" formatCode="0.000">
                  <c:v>0.66864442843402694</c:v>
                </c:pt>
                <c:pt idx="59" formatCode="0.000">
                  <c:v>0.59864478910309438</c:v>
                </c:pt>
                <c:pt idx="60" formatCode="0.000">
                  <c:v>0.53075096936520061</c:v>
                </c:pt>
                <c:pt idx="61" formatCode="0.000">
                  <c:v>0.46499423466024808</c:v>
                </c:pt>
                <c:pt idx="62" formatCode="0.000">
                  <c:v>0.40233322792272008</c:v>
                </c:pt>
                <c:pt idx="63" formatCode="0.000">
                  <c:v>0.34387456577659564</c:v>
                </c:pt>
                <c:pt idx="64" formatCode="0.000">
                  <c:v>0.28979447205047254</c:v>
                </c:pt>
                <c:pt idx="65" formatCode="0.000">
                  <c:v>0.23941651687450427</c:v>
                </c:pt>
                <c:pt idx="66" formatCode="0.000">
                  <c:v>0.19405452898989139</c:v>
                </c:pt>
                <c:pt idx="67" formatCode="0.000">
                  <c:v>0.15388550073537371</c:v>
                </c:pt>
                <c:pt idx="68" formatCode="0.000">
                  <c:v>0.11979295850119676</c:v>
                </c:pt>
                <c:pt idx="69" formatCode="0.000">
                  <c:v>9.1546126490220397E-2</c:v>
                </c:pt>
                <c:pt idx="70" formatCode="0.000">
                  <c:v>6.8664695866190451E-2</c:v>
                </c:pt>
                <c:pt idx="71" formatCode="0.000">
                  <c:v>5.0816148258399828E-2</c:v>
                </c:pt>
                <c:pt idx="72" formatCode="0.000">
                  <c:v>3.6734449688057155E-2</c:v>
                </c:pt>
                <c:pt idx="73" formatCode="0.000">
                  <c:v>2.586102251700555E-2</c:v>
                </c:pt>
                <c:pt idx="74" formatCode="0.000">
                  <c:v>1.7874933066569402E-2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665600"/>
        <c:axId val="166683776"/>
      </c:areaChart>
      <c:catAx>
        <c:axId val="166665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68377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6837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665600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rgbClr val="FFF39D"/>
    </a:solidFill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Gráficos!$BA$16:$BA$91</c:f>
              <c:numCache>
                <c:formatCode>General</c:formatCode>
                <c:ptCount val="76"/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-1.0362353750145503</c:v>
                </c:pt>
                <c:pt idx="6">
                  <c:v>-1.0216324579944804</c:v>
                </c:pt>
                <c:pt idx="7">
                  <c:v>-1.0072353293412593</c:v>
                </c:pt>
                <c:pt idx="8">
                  <c:v>-0.99304108902800359</c:v>
                </c:pt>
                <c:pt idx="9">
                  <c:v>-0.97904687789581557</c:v>
                </c:pt>
                <c:pt idx="10">
                  <c:v>-0.96524987707785925</c:v>
                </c:pt>
                <c:pt idx="11">
                  <c:v>-0.95164730743155412</c:v>
                </c:pt>
                <c:pt idx="12">
                  <c:v>-0.93823642897876935</c:v>
                </c:pt>
                <c:pt idx="13">
                  <c:v>-0.9250145403539084</c:v>
                </c:pt>
                <c:pt idx="14">
                  <c:v>-0.91197897825976881</c:v>
                </c:pt>
                <c:pt idx="15">
                  <c:v>-0.89912711693107361</c:v>
                </c:pt>
                <c:pt idx="16">
                  <c:v>-0.8864563676055599</c:v>
                </c:pt>
                <c:pt idx="17">
                  <c:v>-0.87396417800252224</c:v>
                </c:pt>
                <c:pt idx="18">
                  <c:v>-0.86164803180870486</c:v>
                </c:pt>
                <c:pt idx="19">
                  <c:v>-0.84950544817143792</c:v>
                </c:pt>
                <c:pt idx="20">
                  <c:v>-0.83753398119891664</c:v>
                </c:pt>
                <c:pt idx="21">
                  <c:v>-0.82573121946752448</c:v>
                </c:pt>
                <c:pt idx="22">
                  <c:v>-0.81409478553609638</c:v>
                </c:pt>
                <c:pt idx="23">
                  <c:v>-0.80262233546702977</c:v>
                </c:pt>
                <c:pt idx="24">
                  <c:v>-0.79131155835414146</c:v>
                </c:pt>
                <c:pt idx="25">
                  <c:v>-0.78016017585718189</c:v>
                </c:pt>
                <c:pt idx="26">
                  <c:v>-0.76916594174290487</c:v>
                </c:pt>
                <c:pt idx="27">
                  <c:v>-0.75832664143260842</c:v>
                </c:pt>
                <c:pt idx="28">
                  <c:v>-0.74764009155604849</c:v>
                </c:pt>
                <c:pt idx="29">
                  <c:v>-0.73710413951164255</c:v>
                </c:pt>
                <c:pt idx="30">
                  <c:v>-0.7267166630328673</c:v>
                </c:pt>
                <c:pt idx="31">
                  <c:v>-0.71647556976076976</c:v>
                </c:pt>
                <c:pt idx="32">
                  <c:v>-0.70637879682250082</c:v>
                </c:pt>
                <c:pt idx="33">
                  <c:v>-0.69642431041578956</c:v>
                </c:pt>
                <c:pt idx="34">
                  <c:v>-0.68661010539927148</c:v>
                </c:pt>
                <c:pt idx="35">
                  <c:v>-0.67693420488859257</c:v>
                </c:pt>
                <c:pt idx="36">
                  <c:v>-0.6673946598582019</c:v>
                </c:pt>
                <c:pt idx="37">
                  <c:v>-0.65798954874875892</c:v>
                </c:pt>
                <c:pt idx="38">
                  <c:v>-0.64871697708007181</c:v>
                </c:pt>
                <c:pt idx="39">
                  <c:v>-0.63957507706949002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Gráficos!$BB$16:$BB$91</c:f>
              <c:numCache>
                <c:formatCode>General</c:formatCode>
                <c:ptCount val="76"/>
                <c:pt idx="40" formatCode="0.000">
                  <c:v>2.0074173883608486</c:v>
                </c:pt>
                <c:pt idx="41" formatCode="0.000">
                  <c:v>1.9098609164937836</c:v>
                </c:pt>
                <c:pt idx="42" formatCode="0.000">
                  <c:v>1.8168783656707799</c:v>
                </c:pt>
                <c:pt idx="43" formatCode="0.000">
                  <c:v>1.7282414538927362</c:v>
                </c:pt>
                <c:pt idx="44" formatCode="0.000">
                  <c:v>1.6431721414340605</c:v>
                </c:pt>
                <c:pt idx="45" formatCode="0.000">
                  <c:v>1.5615541951386807</c:v>
                </c:pt>
                <c:pt idx="46" formatCode="0.000">
                  <c:v>1.4828335554489582</c:v>
                </c:pt>
                <c:pt idx="47" formatCode="0.000">
                  <c:v>1.4065376489690682</c:v>
                </c:pt>
                <c:pt idx="48" formatCode="0.000">
                  <c:v>1.3327593195586691</c:v>
                </c:pt>
                <c:pt idx="49" formatCode="0.000">
                  <c:v>1.2610961286638211</c:v>
                </c:pt>
                <c:pt idx="50" formatCode="0.000">
                  <c:v>1.1914511322857995</c:v>
                </c:pt>
                <c:pt idx="51" formatCode="0.000">
                  <c:v>1.1238630166771986</c:v>
                </c:pt>
                <c:pt idx="52" formatCode="0.000">
                  <c:v>1.0581191392673905</c:v>
                </c:pt>
                <c:pt idx="53" formatCode="0.000">
                  <c:v>0.99418285940512574</c:v>
                </c:pt>
                <c:pt idx="54" formatCode="0.000">
                  <c:v>0.93143654193089565</c:v>
                </c:pt>
                <c:pt idx="55" formatCode="0.000">
                  <c:v>0.86956044401939958</c:v>
                </c:pt>
                <c:pt idx="56" formatCode="0.000">
                  <c:v>0.80842067002930074</c:v>
                </c:pt>
                <c:pt idx="57" formatCode="0.000">
                  <c:v>0.74794482891903669</c:v>
                </c:pt>
                <c:pt idx="58" formatCode="0.000">
                  <c:v>0.68827712542661013</c:v>
                </c:pt>
                <c:pt idx="59" formatCode="0.000">
                  <c:v>0.62966561957512168</c:v>
                </c:pt>
                <c:pt idx="60" formatCode="0.000">
                  <c:v>0.5724731907122278</c:v>
                </c:pt>
                <c:pt idx="61" formatCode="0.000">
                  <c:v>0.51688213145886963</c:v>
                </c:pt>
                <c:pt idx="62" formatCode="0.000">
                  <c:v>0.46346661922599053</c:v>
                </c:pt>
                <c:pt idx="63" formatCode="0.000">
                  <c:v>0.41265732250013443</c:v>
                </c:pt>
                <c:pt idx="64" formatCode="0.000">
                  <c:v>0.36419259889928302</c:v>
                </c:pt>
                <c:pt idx="65" formatCode="0.000">
                  <c:v>0.31712246170349295</c:v>
                </c:pt>
                <c:pt idx="66" formatCode="0.000">
                  <c:v>0.27181853531702771</c:v>
                </c:pt>
                <c:pt idx="67" formatCode="0.000">
                  <c:v>0.22802752670342355</c:v>
                </c:pt>
                <c:pt idx="68" formatCode="0.000">
                  <c:v>0.18709221568551176</c:v>
                </c:pt>
                <c:pt idx="69" formatCode="0.000">
                  <c:v>0.15042420248110996</c:v>
                </c:pt>
                <c:pt idx="70" formatCode="0.000">
                  <c:v>0.118866541241042</c:v>
                </c:pt>
                <c:pt idx="71" formatCode="0.000">
                  <c:v>9.3298097837210936E-2</c:v>
                </c:pt>
                <c:pt idx="72" formatCode="0.000">
                  <c:v>7.2811007011426399E-2</c:v>
                </c:pt>
                <c:pt idx="73" formatCode="0.000">
                  <c:v>5.6388614991780328E-2</c:v>
                </c:pt>
                <c:pt idx="74" formatCode="0.000">
                  <c:v>4.3799547861840642E-2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716928"/>
        <c:axId val="166718464"/>
      </c:areaChart>
      <c:catAx>
        <c:axId val="1667169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718464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718464"/>
        <c:scaling>
          <c:orientation val="minMax"/>
          <c:max val="2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716928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rgbClr val="FFF39D"/>
    </a:solidFill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Gráficos!$D$16:$D$91</c:f>
              <c:numCache>
                <c:formatCode>General</c:formatCode>
                <c:ptCount val="76"/>
                <c:pt idx="5">
                  <c:v>-1.0362353750145503</c:v>
                </c:pt>
                <c:pt idx="6">
                  <c:v>-1.0216324579944804</c:v>
                </c:pt>
                <c:pt idx="7">
                  <c:v>-1.0072353293412593</c:v>
                </c:pt>
                <c:pt idx="8">
                  <c:v>-0.99304108902800359</c:v>
                </c:pt>
                <c:pt idx="9">
                  <c:v>-0.97904687789581557</c:v>
                </c:pt>
                <c:pt idx="10">
                  <c:v>-0.96524987707785925</c:v>
                </c:pt>
                <c:pt idx="11">
                  <c:v>-0.95164730743155412</c:v>
                </c:pt>
                <c:pt idx="12">
                  <c:v>-0.93823642897876935</c:v>
                </c:pt>
                <c:pt idx="13">
                  <c:v>-0.9250145403539084</c:v>
                </c:pt>
                <c:pt idx="14">
                  <c:v>-0.91197897825976881</c:v>
                </c:pt>
                <c:pt idx="15">
                  <c:v>-0.89912711693107361</c:v>
                </c:pt>
                <c:pt idx="16">
                  <c:v>-0.8864563676055599</c:v>
                </c:pt>
                <c:pt idx="17">
                  <c:v>-0.87396417800252224</c:v>
                </c:pt>
                <c:pt idx="18">
                  <c:v>-0.86164803180870486</c:v>
                </c:pt>
                <c:pt idx="19">
                  <c:v>-0.84950544817143792</c:v>
                </c:pt>
                <c:pt idx="20">
                  <c:v>-0.83753398119891664</c:v>
                </c:pt>
                <c:pt idx="21">
                  <c:v>-0.82573121946752448</c:v>
                </c:pt>
                <c:pt idx="22">
                  <c:v>-0.81409478553609638</c:v>
                </c:pt>
                <c:pt idx="23">
                  <c:v>-0.80262233546702977</c:v>
                </c:pt>
                <c:pt idx="24">
                  <c:v>-0.79131155835414146</c:v>
                </c:pt>
                <c:pt idx="25">
                  <c:v>-0.78016017585718189</c:v>
                </c:pt>
                <c:pt idx="26">
                  <c:v>-0.76916594174290487</c:v>
                </c:pt>
                <c:pt idx="27">
                  <c:v>-0.75832664143260842</c:v>
                </c:pt>
                <c:pt idx="28">
                  <c:v>-0.74764009155604849</c:v>
                </c:pt>
                <c:pt idx="29">
                  <c:v>-0.73710413951164255</c:v>
                </c:pt>
                <c:pt idx="30">
                  <c:v>-0.7267166630328673</c:v>
                </c:pt>
                <c:pt idx="31">
                  <c:v>-0.71647556976076976</c:v>
                </c:pt>
                <c:pt idx="32">
                  <c:v>-0.70637879682250082</c:v>
                </c:pt>
                <c:pt idx="33">
                  <c:v>-0.69642431041578956</c:v>
                </c:pt>
                <c:pt idx="34">
                  <c:v>-0.68661010539927148</c:v>
                </c:pt>
                <c:pt idx="35">
                  <c:v>-0.67693420488859257</c:v>
                </c:pt>
                <c:pt idx="36">
                  <c:v>-0.6673946598582019</c:v>
                </c:pt>
                <c:pt idx="37">
                  <c:v>-0.65798954874875892</c:v>
                </c:pt>
                <c:pt idx="38">
                  <c:v>-0.64871697708007181</c:v>
                </c:pt>
                <c:pt idx="39">
                  <c:v>-0.63957507706949002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Gráficos!$E$16:$E$91</c:f>
              <c:numCache>
                <c:formatCode>General</c:formatCode>
                <c:ptCount val="76"/>
                <c:pt idx="40" formatCode="0.000">
                  <c:v>1.9964211403369652</c:v>
                </c:pt>
                <c:pt idx="41" formatCode="0.000">
                  <c:v>1.918796116533527</c:v>
                </c:pt>
                <c:pt idx="42" formatCode="0.000">
                  <c:v>1.8422089862812909</c:v>
                </c:pt>
                <c:pt idx="43" formatCode="0.000">
                  <c:v>1.7669679842564991</c:v>
                </c:pt>
                <c:pt idx="44" formatCode="0.000">
                  <c:v>1.6920616685788623</c:v>
                </c:pt>
                <c:pt idx="45" formatCode="0.000">
                  <c:v>1.6181753895649669</c:v>
                </c:pt>
                <c:pt idx="46" formatCode="0.000">
                  <c:v>1.5446487087513787</c:v>
                </c:pt>
                <c:pt idx="47" formatCode="0.000">
                  <c:v>1.471119094259522</c:v>
                </c:pt>
                <c:pt idx="48" formatCode="0.000">
                  <c:v>1.3984203291191286</c:v>
                </c:pt>
                <c:pt idx="49" formatCode="0.000">
                  <c:v>1.3256970313332388</c:v>
                </c:pt>
                <c:pt idx="50" formatCode="0.000">
                  <c:v>1.2526139519531756</c:v>
                </c:pt>
                <c:pt idx="51" formatCode="0.000">
                  <c:v>1.1795128251061044</c:v>
                </c:pt>
                <c:pt idx="52" formatCode="0.000">
                  <c:v>1.1062133405807699</c:v>
                </c:pt>
                <c:pt idx="53" formatCode="0.000">
                  <c:v>1.0331596540149874</c:v>
                </c:pt>
                <c:pt idx="54" formatCode="0.000">
                  <c:v>0.95969759282155231</c:v>
                </c:pt>
                <c:pt idx="55" formatCode="0.000">
                  <c:v>0.88608588780781128</c:v>
                </c:pt>
                <c:pt idx="56" formatCode="0.000">
                  <c:v>0.8128542544349272</c:v>
                </c:pt>
                <c:pt idx="57" formatCode="0.000">
                  <c:v>0.74022777655917404</c:v>
                </c:pt>
                <c:pt idx="58" formatCode="0.000">
                  <c:v>0.66864442843402694</c:v>
                </c:pt>
                <c:pt idx="59" formatCode="0.000">
                  <c:v>0.59864478910309438</c:v>
                </c:pt>
                <c:pt idx="60" formatCode="0.000">
                  <c:v>0.53075096936520061</c:v>
                </c:pt>
                <c:pt idx="61" formatCode="0.000">
                  <c:v>0.46499423466024808</c:v>
                </c:pt>
                <c:pt idx="62" formatCode="0.000">
                  <c:v>0.40233322792272008</c:v>
                </c:pt>
                <c:pt idx="63" formatCode="0.000">
                  <c:v>0.34387456577659564</c:v>
                </c:pt>
                <c:pt idx="64" formatCode="0.000">
                  <c:v>0.28979447205047254</c:v>
                </c:pt>
                <c:pt idx="65" formatCode="0.000">
                  <c:v>0.23941651687450427</c:v>
                </c:pt>
                <c:pt idx="66" formatCode="0.000">
                  <c:v>0.19405452898989139</c:v>
                </c:pt>
                <c:pt idx="67" formatCode="0.000">
                  <c:v>0.15388550073537371</c:v>
                </c:pt>
                <c:pt idx="68" formatCode="0.000">
                  <c:v>0.11979295850119676</c:v>
                </c:pt>
                <c:pt idx="69" formatCode="0.000">
                  <c:v>9.1546126490220397E-2</c:v>
                </c:pt>
                <c:pt idx="70" formatCode="0.000">
                  <c:v>6.8664695866190451E-2</c:v>
                </c:pt>
                <c:pt idx="71" formatCode="0.000">
                  <c:v>5.0816148258399828E-2</c:v>
                </c:pt>
                <c:pt idx="72" formatCode="0.000">
                  <c:v>3.6734449688057155E-2</c:v>
                </c:pt>
                <c:pt idx="73" formatCode="0.000">
                  <c:v>2.586102251700555E-2</c:v>
                </c:pt>
                <c:pt idx="74" formatCode="0.000">
                  <c:v>1.7874933066569402E-2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93956864"/>
        <c:axId val="193966848"/>
      </c:areaChart>
      <c:catAx>
        <c:axId val="193956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396684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939668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3956864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rgbClr val="FFF39D"/>
    </a:solidFill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Gráficos!$BH$16:$BH$91</c:f>
              <c:numCache>
                <c:formatCode>General</c:formatCode>
                <c:ptCount val="76"/>
                <c:pt idx="5">
                  <c:v>-1.0362353750145503</c:v>
                </c:pt>
                <c:pt idx="6">
                  <c:v>-1.0216324579944804</c:v>
                </c:pt>
                <c:pt idx="7">
                  <c:v>-1.0072353293412593</c:v>
                </c:pt>
                <c:pt idx="8">
                  <c:v>-0.99304108902800359</c:v>
                </c:pt>
                <c:pt idx="9">
                  <c:v>-0.97904687789581557</c:v>
                </c:pt>
                <c:pt idx="10">
                  <c:v>-0.96524987707785925</c:v>
                </c:pt>
                <c:pt idx="11">
                  <c:v>-0.95164730743155412</c:v>
                </c:pt>
                <c:pt idx="12">
                  <c:v>-0.93823642897876935</c:v>
                </c:pt>
                <c:pt idx="13">
                  <c:v>-0.9250145403539084</c:v>
                </c:pt>
                <c:pt idx="14">
                  <c:v>-0.91197897825976881</c:v>
                </c:pt>
                <c:pt idx="15">
                  <c:v>-0.89912711693107361</c:v>
                </c:pt>
                <c:pt idx="16">
                  <c:v>-0.8864563676055599</c:v>
                </c:pt>
                <c:pt idx="17">
                  <c:v>-0.87396417800252224</c:v>
                </c:pt>
                <c:pt idx="18">
                  <c:v>-0.86164803180870486</c:v>
                </c:pt>
                <c:pt idx="19">
                  <c:v>-0.84950544817143792</c:v>
                </c:pt>
                <c:pt idx="20">
                  <c:v>-0.83753398119891664</c:v>
                </c:pt>
                <c:pt idx="21">
                  <c:v>-0.82573121946752448</c:v>
                </c:pt>
                <c:pt idx="22">
                  <c:v>-0.81409478553609638</c:v>
                </c:pt>
                <c:pt idx="23">
                  <c:v>-0.80262233546702977</c:v>
                </c:pt>
                <c:pt idx="24">
                  <c:v>-0.79131155835414146</c:v>
                </c:pt>
                <c:pt idx="25">
                  <c:v>-0.78016017585718189</c:v>
                </c:pt>
                <c:pt idx="26">
                  <c:v>-0.76916594174290487</c:v>
                </c:pt>
                <c:pt idx="27">
                  <c:v>-0.75832664143260842</c:v>
                </c:pt>
                <c:pt idx="28">
                  <c:v>-0.74764009155604849</c:v>
                </c:pt>
                <c:pt idx="29">
                  <c:v>-0.73710413951164255</c:v>
                </c:pt>
                <c:pt idx="30">
                  <c:v>-0.7267166630328673</c:v>
                </c:pt>
                <c:pt idx="31">
                  <c:v>-0.71647556976076976</c:v>
                </c:pt>
                <c:pt idx="32">
                  <c:v>-0.70637879682250082</c:v>
                </c:pt>
                <c:pt idx="33">
                  <c:v>-0.69642431041578956</c:v>
                </c:pt>
                <c:pt idx="34">
                  <c:v>-0.68661010539927148</c:v>
                </c:pt>
                <c:pt idx="35">
                  <c:v>-0.67693420488859257</c:v>
                </c:pt>
                <c:pt idx="36">
                  <c:v>-0.6673946598582019</c:v>
                </c:pt>
                <c:pt idx="37">
                  <c:v>-0.65798954874875892</c:v>
                </c:pt>
                <c:pt idx="38">
                  <c:v>-0.64871697708007181</c:v>
                </c:pt>
                <c:pt idx="39">
                  <c:v>-0.63957507706949002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Gráficos!$BI$16:$BI$91</c:f>
              <c:numCache>
                <c:formatCode>General</c:formatCode>
                <c:ptCount val="76"/>
                <c:pt idx="40" formatCode="0.000">
                  <c:v>2.0074173883608486</c:v>
                </c:pt>
                <c:pt idx="41" formatCode="0.000">
                  <c:v>1.9415917448290227</c:v>
                </c:pt>
                <c:pt idx="42" formatCode="0.000">
                  <c:v>1.8777518757431599</c:v>
                </c:pt>
                <c:pt idx="43" formatCode="0.000">
                  <c:v>1.8158206231193421</c:v>
                </c:pt>
                <c:pt idx="44" formatCode="0.000">
                  <c:v>1.7551238384869983</c:v>
                </c:pt>
                <c:pt idx="45" formatCode="0.000">
                  <c:v>1.6956567324718215</c:v>
                </c:pt>
                <c:pt idx="46" formatCode="0.000">
                  <c:v>1.6369275490345223</c:v>
                </c:pt>
                <c:pt idx="47" formatCode="0.000">
                  <c:v>1.5785000118195969</c:v>
                </c:pt>
                <c:pt idx="48" formatCode="0.000">
                  <c:v>1.520551491432981</c:v>
                </c:pt>
                <c:pt idx="49" formatCode="0.000">
                  <c:v>1.4626949815768577</c:v>
                </c:pt>
                <c:pt idx="50" formatCode="0.000">
                  <c:v>1.4048759847143528</c:v>
                </c:pt>
                <c:pt idx="51" formatCode="0.000">
                  <c:v>1.3471976286578637</c:v>
                </c:pt>
                <c:pt idx="52" formatCode="0.000">
                  <c:v>1.2894623770274545</c:v>
                </c:pt>
                <c:pt idx="53" formatCode="0.000">
                  <c:v>1.2316762065598372</c:v>
                </c:pt>
                <c:pt idx="54" formatCode="0.000">
                  <c:v>1.1731126774673686</c:v>
                </c:pt>
                <c:pt idx="55" formatCode="0.000">
                  <c:v>1.1133774143287296</c:v>
                </c:pt>
                <c:pt idx="56" formatCode="0.000">
                  <c:v>1.0522918724848738</c:v>
                </c:pt>
                <c:pt idx="57" formatCode="0.000">
                  <c:v>0.98974780264506268</c:v>
                </c:pt>
                <c:pt idx="58" formatCode="0.000">
                  <c:v>0.925922193698823</c:v>
                </c:pt>
                <c:pt idx="59" formatCode="0.000">
                  <c:v>0.86114704204397885</c:v>
                </c:pt>
                <c:pt idx="60" formatCode="0.000">
                  <c:v>0.79593694129871406</c:v>
                </c:pt>
                <c:pt idx="61" formatCode="0.000">
                  <c:v>0.73058575986810426</c:v>
                </c:pt>
                <c:pt idx="62" formatCode="0.000">
                  <c:v>0.66596946861444661</c:v>
                </c:pt>
                <c:pt idx="63" formatCode="0.000">
                  <c:v>0.60281158601473195</c:v>
                </c:pt>
                <c:pt idx="64" formatCode="0.000">
                  <c:v>0.54085310357007821</c:v>
                </c:pt>
                <c:pt idx="65" formatCode="0.000">
                  <c:v>0.47877491718863258</c:v>
                </c:pt>
                <c:pt idx="66" formatCode="0.000">
                  <c:v>0.4171955132518449</c:v>
                </c:pt>
                <c:pt idx="67" formatCode="0.000">
                  <c:v>0.35579841847754351</c:v>
                </c:pt>
                <c:pt idx="68" formatCode="0.000">
                  <c:v>0.29677589972358376</c:v>
                </c:pt>
                <c:pt idx="69" formatCode="0.000">
                  <c:v>0.24257542731288792</c:v>
                </c:pt>
                <c:pt idx="70" formatCode="0.000">
                  <c:v>0.19486995674496427</c:v>
                </c:pt>
                <c:pt idx="71" formatCode="0.000">
                  <c:v>0.15549421198143798</c:v>
                </c:pt>
                <c:pt idx="72" formatCode="0.000">
                  <c:v>0.12336576362879174</c:v>
                </c:pt>
                <c:pt idx="73" formatCode="0.000">
                  <c:v>9.712817236994381E-2</c:v>
                </c:pt>
                <c:pt idx="74" formatCode="0.000">
                  <c:v>7.6697214587539406E-2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7829504"/>
        <c:axId val="167831040"/>
      </c:areaChart>
      <c:catAx>
        <c:axId val="16782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7831040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7831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7829504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rgbClr val="FFF39D"/>
    </a:solidFill>
  </c:sp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Gráficos!$D$16:$D$91</c:f>
              <c:numCache>
                <c:formatCode>General</c:formatCode>
                <c:ptCount val="76"/>
                <c:pt idx="5">
                  <c:v>-1.0362353750145503</c:v>
                </c:pt>
                <c:pt idx="6">
                  <c:v>-1.0216324579944804</c:v>
                </c:pt>
                <c:pt idx="7">
                  <c:v>-1.0072353293412593</c:v>
                </c:pt>
                <c:pt idx="8">
                  <c:v>-0.99304108902800359</c:v>
                </c:pt>
                <c:pt idx="9">
                  <c:v>-0.97904687789581557</c:v>
                </c:pt>
                <c:pt idx="10">
                  <c:v>-0.96524987707785925</c:v>
                </c:pt>
                <c:pt idx="11">
                  <c:v>-0.95164730743155412</c:v>
                </c:pt>
                <c:pt idx="12">
                  <c:v>-0.93823642897876935</c:v>
                </c:pt>
                <c:pt idx="13">
                  <c:v>-0.9250145403539084</c:v>
                </c:pt>
                <c:pt idx="14">
                  <c:v>-0.91197897825976881</c:v>
                </c:pt>
                <c:pt idx="15">
                  <c:v>-0.89912711693107361</c:v>
                </c:pt>
                <c:pt idx="16">
                  <c:v>-0.8864563676055599</c:v>
                </c:pt>
                <c:pt idx="17">
                  <c:v>-0.87396417800252224</c:v>
                </c:pt>
                <c:pt idx="18">
                  <c:v>-0.86164803180870486</c:v>
                </c:pt>
                <c:pt idx="19">
                  <c:v>-0.84950544817143792</c:v>
                </c:pt>
                <c:pt idx="20">
                  <c:v>-0.83753398119891664</c:v>
                </c:pt>
                <c:pt idx="21">
                  <c:v>-0.82573121946752448</c:v>
                </c:pt>
                <c:pt idx="22">
                  <c:v>-0.81409478553609638</c:v>
                </c:pt>
                <c:pt idx="23">
                  <c:v>-0.80262233546702977</c:v>
                </c:pt>
                <c:pt idx="24">
                  <c:v>-0.79131155835414146</c:v>
                </c:pt>
                <c:pt idx="25">
                  <c:v>-0.78016017585718189</c:v>
                </c:pt>
                <c:pt idx="26">
                  <c:v>-0.76916594174290487</c:v>
                </c:pt>
                <c:pt idx="27">
                  <c:v>-0.75832664143260842</c:v>
                </c:pt>
                <c:pt idx="28">
                  <c:v>-0.74764009155604849</c:v>
                </c:pt>
                <c:pt idx="29">
                  <c:v>-0.73710413951164255</c:v>
                </c:pt>
                <c:pt idx="30">
                  <c:v>-0.7267166630328673</c:v>
                </c:pt>
                <c:pt idx="31">
                  <c:v>-0.71647556976076976</c:v>
                </c:pt>
                <c:pt idx="32">
                  <c:v>-0.70637879682250082</c:v>
                </c:pt>
                <c:pt idx="33">
                  <c:v>-0.69642431041578956</c:v>
                </c:pt>
                <c:pt idx="34">
                  <c:v>-0.68661010539927148</c:v>
                </c:pt>
                <c:pt idx="35">
                  <c:v>-0.67693420488859257</c:v>
                </c:pt>
                <c:pt idx="36">
                  <c:v>-0.6673946598582019</c:v>
                </c:pt>
                <c:pt idx="37">
                  <c:v>-0.65798954874875892</c:v>
                </c:pt>
                <c:pt idx="38">
                  <c:v>-0.64871697708007181</c:v>
                </c:pt>
                <c:pt idx="39">
                  <c:v>-0.63957507706949002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Gráficos!$E$16:$E$91</c:f>
              <c:numCache>
                <c:formatCode>General</c:formatCode>
                <c:ptCount val="76"/>
                <c:pt idx="40" formatCode="0.000">
                  <c:v>1.9964211403369652</c:v>
                </c:pt>
                <c:pt idx="41" formatCode="0.000">
                  <c:v>1.918796116533527</c:v>
                </c:pt>
                <c:pt idx="42" formatCode="0.000">
                  <c:v>1.8422089862812909</c:v>
                </c:pt>
                <c:pt idx="43" formatCode="0.000">
                  <c:v>1.7669679842564991</c:v>
                </c:pt>
                <c:pt idx="44" formatCode="0.000">
                  <c:v>1.6920616685788623</c:v>
                </c:pt>
                <c:pt idx="45" formatCode="0.000">
                  <c:v>1.6181753895649669</c:v>
                </c:pt>
                <c:pt idx="46" formatCode="0.000">
                  <c:v>1.5446487087513787</c:v>
                </c:pt>
                <c:pt idx="47" formatCode="0.000">
                  <c:v>1.471119094259522</c:v>
                </c:pt>
                <c:pt idx="48" formatCode="0.000">
                  <c:v>1.3984203291191286</c:v>
                </c:pt>
                <c:pt idx="49" formatCode="0.000">
                  <c:v>1.3256970313332388</c:v>
                </c:pt>
                <c:pt idx="50" formatCode="0.000">
                  <c:v>1.2526139519531756</c:v>
                </c:pt>
                <c:pt idx="51" formatCode="0.000">
                  <c:v>1.1795128251061044</c:v>
                </c:pt>
                <c:pt idx="52" formatCode="0.000">
                  <c:v>1.1062133405807699</c:v>
                </c:pt>
                <c:pt idx="53" formatCode="0.000">
                  <c:v>1.0331596540149874</c:v>
                </c:pt>
                <c:pt idx="54" formatCode="0.000">
                  <c:v>0.95969759282155231</c:v>
                </c:pt>
                <c:pt idx="55" formatCode="0.000">
                  <c:v>0.88608588780781128</c:v>
                </c:pt>
                <c:pt idx="56" formatCode="0.000">
                  <c:v>0.8128542544349272</c:v>
                </c:pt>
                <c:pt idx="57" formatCode="0.000">
                  <c:v>0.74022777655917404</c:v>
                </c:pt>
                <c:pt idx="58" formatCode="0.000">
                  <c:v>0.66864442843402694</c:v>
                </c:pt>
                <c:pt idx="59" formatCode="0.000">
                  <c:v>0.59864478910309438</c:v>
                </c:pt>
                <c:pt idx="60" formatCode="0.000">
                  <c:v>0.53075096936520061</c:v>
                </c:pt>
                <c:pt idx="61" formatCode="0.000">
                  <c:v>0.46499423466024808</c:v>
                </c:pt>
                <c:pt idx="62" formatCode="0.000">
                  <c:v>0.40233322792272008</c:v>
                </c:pt>
                <c:pt idx="63" formatCode="0.000">
                  <c:v>0.34387456577659564</c:v>
                </c:pt>
                <c:pt idx="64" formatCode="0.000">
                  <c:v>0.28979447205047254</c:v>
                </c:pt>
                <c:pt idx="65" formatCode="0.000">
                  <c:v>0.23941651687450427</c:v>
                </c:pt>
                <c:pt idx="66" formatCode="0.000">
                  <c:v>0.19405452898989139</c:v>
                </c:pt>
                <c:pt idx="67" formatCode="0.000">
                  <c:v>0.15388550073537371</c:v>
                </c:pt>
                <c:pt idx="68" formatCode="0.000">
                  <c:v>0.11979295850119676</c:v>
                </c:pt>
                <c:pt idx="69" formatCode="0.000">
                  <c:v>9.1546126490220397E-2</c:v>
                </c:pt>
                <c:pt idx="70" formatCode="0.000">
                  <c:v>6.8664695866190451E-2</c:v>
                </c:pt>
                <c:pt idx="71" formatCode="0.000">
                  <c:v>5.0816148258399828E-2</c:v>
                </c:pt>
                <c:pt idx="72" formatCode="0.000">
                  <c:v>3.6734449688057155E-2</c:v>
                </c:pt>
                <c:pt idx="73" formatCode="0.000">
                  <c:v>2.586102251700555E-2</c:v>
                </c:pt>
                <c:pt idx="74" formatCode="0.000">
                  <c:v>1.7874933066569402E-2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278272"/>
        <c:axId val="166279808"/>
      </c:areaChart>
      <c:catAx>
        <c:axId val="1662782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27980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279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278272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2"/>
    </a:solidFill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Gráficos!$K$16:$K$91</c:f>
              <c:numCache>
                <c:formatCode>General</c:formatCode>
                <c:ptCount val="76"/>
                <c:pt idx="11">
                  <c:v>-1.0362353750145503</c:v>
                </c:pt>
                <c:pt idx="12">
                  <c:v>-1.0216324579944804</c:v>
                </c:pt>
                <c:pt idx="13">
                  <c:v>-1.0072353293412593</c:v>
                </c:pt>
                <c:pt idx="14">
                  <c:v>-0.99304108902800359</c:v>
                </c:pt>
                <c:pt idx="15">
                  <c:v>-0.97904687789581557</c:v>
                </c:pt>
                <c:pt idx="16">
                  <c:v>-0.96524987707785925</c:v>
                </c:pt>
                <c:pt idx="17">
                  <c:v>-0.95164730743155412</c:v>
                </c:pt>
                <c:pt idx="18">
                  <c:v>-0.93823642897876935</c:v>
                </c:pt>
                <c:pt idx="19">
                  <c:v>-0.9250145403539084</c:v>
                </c:pt>
                <c:pt idx="20">
                  <c:v>-0.91197897825976881</c:v>
                </c:pt>
                <c:pt idx="21">
                  <c:v>-0.89912711693107361</c:v>
                </c:pt>
                <c:pt idx="22">
                  <c:v>-0.8864563676055599</c:v>
                </c:pt>
                <c:pt idx="23">
                  <c:v>-0.87396417800252224</c:v>
                </c:pt>
                <c:pt idx="24">
                  <c:v>-0.86164803180870486</c:v>
                </c:pt>
                <c:pt idx="25">
                  <c:v>-0.84950544817143792</c:v>
                </c:pt>
                <c:pt idx="26">
                  <c:v>-0.83753398119891664</c:v>
                </c:pt>
                <c:pt idx="27">
                  <c:v>-0.82573121946752448</c:v>
                </c:pt>
                <c:pt idx="28">
                  <c:v>-0.81409478553609638</c:v>
                </c:pt>
                <c:pt idx="29">
                  <c:v>-0.80262233546702977</c:v>
                </c:pt>
                <c:pt idx="30">
                  <c:v>-0.79131155835414146</c:v>
                </c:pt>
                <c:pt idx="31">
                  <c:v>-0.78016017585718189</c:v>
                </c:pt>
                <c:pt idx="32">
                  <c:v>-0.76916594174290487</c:v>
                </c:pt>
                <c:pt idx="33">
                  <c:v>-0.75832664143260842</c:v>
                </c:pt>
                <c:pt idx="34">
                  <c:v>-0.74764009155604849</c:v>
                </c:pt>
                <c:pt idx="35">
                  <c:v>-0.73710413951164255</c:v>
                </c:pt>
                <c:pt idx="36">
                  <c:v>-0.7267166630328673</c:v>
                </c:pt>
                <c:pt idx="37">
                  <c:v>-0.71647556976076976</c:v>
                </c:pt>
                <c:pt idx="38">
                  <c:v>-0.70637879682250082</c:v>
                </c:pt>
                <c:pt idx="39">
                  <c:v>-0.69642431041578956</c:v>
                </c:pt>
                <c:pt idx="40">
                  <c:v>-0.68661010539927148</c:v>
                </c:pt>
                <c:pt idx="41">
                  <c:v>-0.67693420488859257</c:v>
                </c:pt>
                <c:pt idx="42">
                  <c:v>-0.6673946598582019</c:v>
                </c:pt>
                <c:pt idx="43">
                  <c:v>-0.65798954874875892</c:v>
                </c:pt>
                <c:pt idx="44">
                  <c:v>-0.64871697708007181</c:v>
                </c:pt>
                <c:pt idx="45">
                  <c:v>-0.63957507706949002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Gráficos!$L$16:$L$91</c:f>
              <c:numCache>
                <c:formatCode>General</c:formatCode>
                <c:ptCount val="76"/>
                <c:pt idx="46" formatCode="0.000">
                  <c:v>2.0034512422922908</c:v>
                </c:pt>
                <c:pt idx="47" formatCode="0.000">
                  <c:v>1.9318800137863601</c:v>
                </c:pt>
                <c:pt idx="48" formatCode="0.000">
                  <c:v>1.8608932091132839</c:v>
                </c:pt>
                <c:pt idx="49" formatCode="0.000">
                  <c:v>1.7900169852205348</c:v>
                </c:pt>
                <c:pt idx="50" formatCode="0.000">
                  <c:v>1.7191827200809218</c:v>
                </c:pt>
                <c:pt idx="51" formatCode="0.000">
                  <c:v>1.6485191712843035</c:v>
                </c:pt>
                <c:pt idx="52" formatCode="0.000">
                  <c:v>1.5777841375925372</c:v>
                </c:pt>
                <c:pt idx="53" formatCode="0.000">
                  <c:v>1.5069872914003835</c:v>
                </c:pt>
                <c:pt idx="54" formatCode="0.000">
                  <c:v>1.4352337967778162</c:v>
                </c:pt>
                <c:pt idx="55" formatCode="0.000">
                  <c:v>1.3620424966591169</c:v>
                </c:pt>
                <c:pt idx="56" formatCode="0.000">
                  <c:v>1.2871943617539565</c:v>
                </c:pt>
                <c:pt idx="57" formatCode="0.000">
                  <c:v>1.2105609138764311</c:v>
                </c:pt>
                <c:pt idx="58" formatCode="0.000">
                  <c:v>1.1323605219512773</c:v>
                </c:pt>
                <c:pt idx="59" formatCode="0.000">
                  <c:v>1.0530057410087295</c:v>
                </c:pt>
                <c:pt idx="60" formatCode="0.000">
                  <c:v>0.97313283510395998</c:v>
                </c:pt>
                <c:pt idx="61" formatCode="0.000">
                  <c:v>0.89310513237266498</c:v>
                </c:pt>
                <c:pt idx="62" formatCode="0.000">
                  <c:v>0.81400164158890509</c:v>
                </c:pt>
                <c:pt idx="63" formatCode="0.000">
                  <c:v>0.73670613949787278</c:v>
                </c:pt>
                <c:pt idx="64" formatCode="0.000">
                  <c:v>0.66090134483533802</c:v>
                </c:pt>
                <c:pt idx="65" formatCode="0.000">
                  <c:v>0.58496471987083143</c:v>
                </c:pt>
                <c:pt idx="66" formatCode="0.000">
                  <c:v>0.50965876851842817</c:v>
                </c:pt>
                <c:pt idx="67" formatCode="0.000">
                  <c:v>0.43459110633467335</c:v>
                </c:pt>
                <c:pt idx="68" formatCode="0.000">
                  <c:v>0.36244627636766213</c:v>
                </c:pt>
                <c:pt idx="69" formatCode="0.000">
                  <c:v>0.29621996462122235</c:v>
                </c:pt>
                <c:pt idx="70" formatCode="0.000">
                  <c:v>0.23794433149025404</c:v>
                </c:pt>
                <c:pt idx="71" formatCode="0.000">
                  <c:v>0.18986650675867078</c:v>
                </c:pt>
                <c:pt idx="72" formatCode="0.000">
                  <c:v>0.15064401970543292</c:v>
                </c:pt>
                <c:pt idx="73" formatCode="0.000">
                  <c:v>0.11862464434546004</c:v>
                </c:pt>
                <c:pt idx="74" formatCode="0.000">
                  <c:v>9.369226283056846E-2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308864"/>
        <c:axId val="166314752"/>
      </c:areaChart>
      <c:catAx>
        <c:axId val="166308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314752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3147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308864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2"/>
    </a:solidFill>
  </c:sp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Gráficos!$D$16:$D$91</c:f>
              <c:numCache>
                <c:formatCode>General</c:formatCode>
                <c:ptCount val="76"/>
                <c:pt idx="5">
                  <c:v>-1.0362353750145503</c:v>
                </c:pt>
                <c:pt idx="6">
                  <c:v>-1.0216324579944804</c:v>
                </c:pt>
                <c:pt idx="7">
                  <c:v>-1.0072353293412593</c:v>
                </c:pt>
                <c:pt idx="8">
                  <c:v>-0.99304108902800359</c:v>
                </c:pt>
                <c:pt idx="9">
                  <c:v>-0.97904687789581557</c:v>
                </c:pt>
                <c:pt idx="10">
                  <c:v>-0.96524987707785925</c:v>
                </c:pt>
                <c:pt idx="11">
                  <c:v>-0.95164730743155412</c:v>
                </c:pt>
                <c:pt idx="12">
                  <c:v>-0.93823642897876935</c:v>
                </c:pt>
                <c:pt idx="13">
                  <c:v>-0.9250145403539084</c:v>
                </c:pt>
                <c:pt idx="14">
                  <c:v>-0.91197897825976881</c:v>
                </c:pt>
                <c:pt idx="15">
                  <c:v>-0.89912711693107361</c:v>
                </c:pt>
                <c:pt idx="16">
                  <c:v>-0.8864563676055599</c:v>
                </c:pt>
                <c:pt idx="17">
                  <c:v>-0.87396417800252224</c:v>
                </c:pt>
                <c:pt idx="18">
                  <c:v>-0.86164803180870486</c:v>
                </c:pt>
                <c:pt idx="19">
                  <c:v>-0.84950544817143792</c:v>
                </c:pt>
                <c:pt idx="20">
                  <c:v>-0.83753398119891664</c:v>
                </c:pt>
                <c:pt idx="21">
                  <c:v>-0.82573121946752448</c:v>
                </c:pt>
                <c:pt idx="22">
                  <c:v>-0.81409478553609638</c:v>
                </c:pt>
                <c:pt idx="23">
                  <c:v>-0.80262233546702977</c:v>
                </c:pt>
                <c:pt idx="24">
                  <c:v>-0.79131155835414146</c:v>
                </c:pt>
                <c:pt idx="25">
                  <c:v>-0.78016017585718189</c:v>
                </c:pt>
                <c:pt idx="26">
                  <c:v>-0.76916594174290487</c:v>
                </c:pt>
                <c:pt idx="27">
                  <c:v>-0.75832664143260842</c:v>
                </c:pt>
                <c:pt idx="28">
                  <c:v>-0.74764009155604849</c:v>
                </c:pt>
                <c:pt idx="29">
                  <c:v>-0.73710413951164255</c:v>
                </c:pt>
                <c:pt idx="30">
                  <c:v>-0.7267166630328673</c:v>
                </c:pt>
                <c:pt idx="31">
                  <c:v>-0.71647556976076976</c:v>
                </c:pt>
                <c:pt idx="32">
                  <c:v>-0.70637879682250082</c:v>
                </c:pt>
                <c:pt idx="33">
                  <c:v>-0.69642431041578956</c:v>
                </c:pt>
                <c:pt idx="34">
                  <c:v>-0.68661010539927148</c:v>
                </c:pt>
                <c:pt idx="35">
                  <c:v>-0.67693420488859257</c:v>
                </c:pt>
                <c:pt idx="36">
                  <c:v>-0.6673946598582019</c:v>
                </c:pt>
                <c:pt idx="37">
                  <c:v>-0.65798954874875892</c:v>
                </c:pt>
                <c:pt idx="38">
                  <c:v>-0.64871697708007181</c:v>
                </c:pt>
                <c:pt idx="39">
                  <c:v>-0.63957507706949002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Gráficos!$E$16:$E$91</c:f>
              <c:numCache>
                <c:formatCode>General</c:formatCode>
                <c:ptCount val="76"/>
                <c:pt idx="40" formatCode="0.000">
                  <c:v>1.9964211403369652</c:v>
                </c:pt>
                <c:pt idx="41" formatCode="0.000">
                  <c:v>1.918796116533527</c:v>
                </c:pt>
                <c:pt idx="42" formatCode="0.000">
                  <c:v>1.8422089862812909</c:v>
                </c:pt>
                <c:pt idx="43" formatCode="0.000">
                  <c:v>1.7669679842564991</c:v>
                </c:pt>
                <c:pt idx="44" formatCode="0.000">
                  <c:v>1.6920616685788623</c:v>
                </c:pt>
                <c:pt idx="45" formatCode="0.000">
                  <c:v>1.6181753895649669</c:v>
                </c:pt>
                <c:pt idx="46" formatCode="0.000">
                  <c:v>1.5446487087513787</c:v>
                </c:pt>
                <c:pt idx="47" formatCode="0.000">
                  <c:v>1.471119094259522</c:v>
                </c:pt>
                <c:pt idx="48" formatCode="0.000">
                  <c:v>1.3984203291191286</c:v>
                </c:pt>
                <c:pt idx="49" formatCode="0.000">
                  <c:v>1.3256970313332388</c:v>
                </c:pt>
                <c:pt idx="50" formatCode="0.000">
                  <c:v>1.2526139519531756</c:v>
                </c:pt>
                <c:pt idx="51" formatCode="0.000">
                  <c:v>1.1795128251061044</c:v>
                </c:pt>
                <c:pt idx="52" formatCode="0.000">
                  <c:v>1.1062133405807699</c:v>
                </c:pt>
                <c:pt idx="53" formatCode="0.000">
                  <c:v>1.0331596540149874</c:v>
                </c:pt>
                <c:pt idx="54" formatCode="0.000">
                  <c:v>0.95969759282155231</c:v>
                </c:pt>
                <c:pt idx="55" formatCode="0.000">
                  <c:v>0.88608588780781128</c:v>
                </c:pt>
                <c:pt idx="56" formatCode="0.000">
                  <c:v>0.8128542544349272</c:v>
                </c:pt>
                <c:pt idx="57" formatCode="0.000">
                  <c:v>0.74022777655917404</c:v>
                </c:pt>
                <c:pt idx="58" formatCode="0.000">
                  <c:v>0.66864442843402694</c:v>
                </c:pt>
                <c:pt idx="59" formatCode="0.000">
                  <c:v>0.59864478910309438</c:v>
                </c:pt>
                <c:pt idx="60" formatCode="0.000">
                  <c:v>0.53075096936520061</c:v>
                </c:pt>
                <c:pt idx="61" formatCode="0.000">
                  <c:v>0.46499423466024808</c:v>
                </c:pt>
                <c:pt idx="62" formatCode="0.000">
                  <c:v>0.40233322792272008</c:v>
                </c:pt>
                <c:pt idx="63" formatCode="0.000">
                  <c:v>0.34387456577659564</c:v>
                </c:pt>
                <c:pt idx="64" formatCode="0.000">
                  <c:v>0.28979447205047254</c:v>
                </c:pt>
                <c:pt idx="65" formatCode="0.000">
                  <c:v>0.23941651687450427</c:v>
                </c:pt>
                <c:pt idx="66" formatCode="0.000">
                  <c:v>0.19405452898989139</c:v>
                </c:pt>
                <c:pt idx="67" formatCode="0.000">
                  <c:v>0.15388550073537371</c:v>
                </c:pt>
                <c:pt idx="68" formatCode="0.000">
                  <c:v>0.11979295850119676</c:v>
                </c:pt>
                <c:pt idx="69" formatCode="0.000">
                  <c:v>9.1546126490220397E-2</c:v>
                </c:pt>
                <c:pt idx="70" formatCode="0.000">
                  <c:v>6.8664695866190451E-2</c:v>
                </c:pt>
                <c:pt idx="71" formatCode="0.000">
                  <c:v>5.0816148258399828E-2</c:v>
                </c:pt>
                <c:pt idx="72" formatCode="0.000">
                  <c:v>3.6734449688057155E-2</c:v>
                </c:pt>
                <c:pt idx="73" formatCode="0.000">
                  <c:v>2.586102251700555E-2</c:v>
                </c:pt>
                <c:pt idx="74" formatCode="0.000">
                  <c:v>1.7874933066569402E-2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5918976"/>
        <c:axId val="166158336"/>
      </c:areaChart>
      <c:catAx>
        <c:axId val="16591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15833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158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5918976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2"/>
    </a:solidFill>
  </c:sp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Gráficos!$R$16:$R$91</c:f>
              <c:numCache>
                <c:formatCode>General</c:formatCode>
                <c:ptCount val="76"/>
                <c:pt idx="5">
                  <c:v>-1.2537054001228578</c:v>
                </c:pt>
                <c:pt idx="6">
                  <c:v>-1.2360378350434948</c:v>
                </c:pt>
                <c:pt idx="7">
                  <c:v>-1.2186192462035286</c:v>
                </c:pt>
                <c:pt idx="8">
                  <c:v>-1.2014461249605672</c:v>
                </c:pt>
                <c:pt idx="9">
                  <c:v>-1.1845150121169845</c:v>
                </c:pt>
                <c:pt idx="10">
                  <c:v>-1.1678224972231281</c:v>
                </c:pt>
                <c:pt idx="11">
                  <c:v>-1.1513652178903506</c:v>
                </c:pt>
                <c:pt idx="12">
                  <c:v>-1.1351398591137198</c:v>
                </c:pt>
                <c:pt idx="13">
                  <c:v>-1.1191431526042759</c:v>
                </c:pt>
                <c:pt idx="14">
                  <c:v>-1.1033718761306948</c:v>
                </c:pt>
                <c:pt idx="15">
                  <c:v>-1.0878228528702323</c:v>
                </c:pt>
                <c:pt idx="16">
                  <c:v>-1.0724929507688139</c:v>
                </c:pt>
                <c:pt idx="17">
                  <c:v>-1.0573790819101418</c:v>
                </c:pt>
                <c:pt idx="18">
                  <c:v>-1.0424782018936933</c:v>
                </c:pt>
                <c:pt idx="19">
                  <c:v>-1.0277873092214842</c:v>
                </c:pt>
                <c:pt idx="20">
                  <c:v>-1.0133034446934743</c:v>
                </c:pt>
                <c:pt idx="21">
                  <c:v>-0.99902369081149345</c:v>
                </c:pt>
                <c:pt idx="22">
                  <c:v>-0.98494517119156699</c:v>
                </c:pt>
                <c:pt idx="23">
                  <c:v>-0.97106504998452281</c:v>
                </c:pt>
                <c:pt idx="24">
                  <c:v>-0.95738053130476364</c:v>
                </c:pt>
                <c:pt idx="25">
                  <c:v>-0.94388885866708938</c:v>
                </c:pt>
                <c:pt idx="26">
                  <c:v>-0.93058731443145615</c:v>
                </c:pt>
                <c:pt idx="27">
                  <c:v>-0.91747321925555925</c:v>
                </c:pt>
                <c:pt idx="28">
                  <c:v>-0.90454393155512991</c:v>
                </c:pt>
                <c:pt idx="29">
                  <c:v>-0.89179684697184036</c:v>
                </c:pt>
                <c:pt idx="30">
                  <c:v>-0.8792293978487038</c:v>
                </c:pt>
                <c:pt idx="31">
                  <c:v>-0.86683905271286998</c:v>
                </c:pt>
                <c:pt idx="32">
                  <c:v>-0.85462331576570738</c:v>
                </c:pt>
                <c:pt idx="33">
                  <c:v>-0.84257972638007361</c:v>
                </c:pt>
                <c:pt idx="34">
                  <c:v>-0.83070585860466717</c:v>
                </c:pt>
                <c:pt idx="35">
                  <c:v>-0.81899932067536763</c:v>
                </c:pt>
                <c:pt idx="36">
                  <c:v>-0.80745775453345892</c:v>
                </c:pt>
                <c:pt idx="37">
                  <c:v>-0.7960788353506445</c:v>
                </c:pt>
                <c:pt idx="38">
                  <c:v>-0.78486027106075418</c:v>
                </c:pt>
                <c:pt idx="39">
                  <c:v>-0.77379980189805186</c:v>
                </c:pt>
                <c:pt idx="40">
                  <c:v>-0.76289519994204835</c:v>
                </c:pt>
                <c:pt idx="41">
                  <c:v>-0.7521442686687293</c:v>
                </c:pt>
                <c:pt idx="42">
                  <c:v>-0.74154484250810793</c:v>
                </c:pt>
                <c:pt idx="43">
                  <c:v>-0.7310947864080114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Gráficos!$S$16:$S$91</c:f>
              <c:numCache>
                <c:formatCode>General</c:formatCode>
                <c:ptCount val="76"/>
                <c:pt idx="44" formatCode="0.000">
                  <c:v>2.480103975719997</c:v>
                </c:pt>
                <c:pt idx="45" formatCode="0.000">
                  <c:v>2.3960346249541185</c:v>
                </c:pt>
                <c:pt idx="46" formatCode="0.000">
                  <c:v>2.31300675176908</c:v>
                </c:pt>
                <c:pt idx="47" formatCode="0.000">
                  <c:v>2.2304022242548061</c:v>
                </c:pt>
                <c:pt idx="48" formatCode="0.000">
                  <c:v>2.1484731835621327</c:v>
                </c:pt>
                <c:pt idx="49" formatCode="0.000">
                  <c:v>2.0666726478461017</c:v>
                </c:pt>
                <c:pt idx="50" formatCode="0.000">
                  <c:v>1.9849221851432344</c:v>
                </c:pt>
                <c:pt idx="51" formatCode="0.000">
                  <c:v>1.9033694002475676</c:v>
                </c:pt>
                <c:pt idx="52" formatCode="0.000">
                  <c:v>1.8217348484247273</c:v>
                </c:pt>
                <c:pt idx="53" formatCode="0.000">
                  <c:v>1.7400287239870327</c:v>
                </c:pt>
                <c:pt idx="54" formatCode="0.000">
                  <c:v>1.6572202967253897</c:v>
                </c:pt>
                <c:pt idx="55" formatCode="0.000">
                  <c:v>1.5727534372163545</c:v>
                </c:pt>
                <c:pt idx="56" formatCode="0.000">
                  <c:v>1.4863754827842628</c:v>
                </c:pt>
                <c:pt idx="57" formatCode="0.000">
                  <c:v>1.3979364499138713</c:v>
                </c:pt>
                <c:pt idx="58" formatCode="0.000">
                  <c:v>1.307687725756504</c:v>
                </c:pt>
                <c:pt idx="59" formatCode="0.000">
                  <c:v>1.2161030429490349</c:v>
                </c:pt>
                <c:pt idx="60" formatCode="0.000">
                  <c:v>1.1239143152232036</c:v>
                </c:pt>
                <c:pt idx="61" formatCode="0.000">
                  <c:v>1.0315394990676006</c:v>
                </c:pt>
                <c:pt idx="62" formatCode="0.000">
                  <c:v>0.94022147558006275</c:v>
                </c:pt>
                <c:pt idx="63" formatCode="0.000">
                  <c:v>0.85098129452649374</c:v>
                </c:pt>
                <c:pt idx="64" formatCode="0.000">
                  <c:v>0.7634527659692063</c:v>
                </c:pt>
                <c:pt idx="65" formatCode="0.000">
                  <c:v>0.67576598291626</c:v>
                </c:pt>
                <c:pt idx="66" formatCode="0.000">
                  <c:v>0.58879898211454051</c:v>
                </c:pt>
                <c:pt idx="67" formatCode="0.000">
                  <c:v>0.502100834697495</c:v>
                </c:pt>
                <c:pt idx="68" formatCode="0.000">
                  <c:v>0.41877029512418579</c:v>
                </c:pt>
                <c:pt idx="69" formatCode="0.000">
                  <c:v>0.34226583216877804</c:v>
                </c:pt>
                <c:pt idx="70" formatCode="0.000">
                  <c:v>0.2749399451985145</c:v>
                </c:pt>
                <c:pt idx="71" formatCode="0.000">
                  <c:v>0.21938631308535567</c:v>
                </c:pt>
                <c:pt idx="72" formatCode="0.000">
                  <c:v>0.17406233048305816</c:v>
                </c:pt>
                <c:pt idx="73" formatCode="0.000">
                  <c:v>0.13705721124757317</c:v>
                </c:pt>
                <c:pt idx="74" formatCode="0.000">
                  <c:v>0.10824227407577056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179200"/>
        <c:axId val="166180736"/>
      </c:areaChart>
      <c:catAx>
        <c:axId val="166179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180736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180736"/>
        <c:scaling>
          <c:orientation val="minMax"/>
          <c:max val="2.5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179200"/>
        <c:crosses val="autoZero"/>
        <c:crossBetween val="midCat"/>
      </c:valAx>
      <c:spPr>
        <a:solidFill>
          <a:schemeClr val="bg2"/>
        </a:solidFill>
      </c:spPr>
    </c:plotArea>
    <c:legend>
      <c:legendPos val="b"/>
      <c:layout/>
      <c:overlay val="0"/>
    </c:legend>
    <c:plotVisOnly val="1"/>
    <c:dispBlanksAs val="gap"/>
    <c:showDLblsOverMax val="0"/>
  </c:chart>
  <c:spPr>
    <a:solidFill>
      <a:schemeClr val="bg2"/>
    </a:solidFill>
  </c:sp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Gráficos!$D$16:$D$91</c:f>
              <c:numCache>
                <c:formatCode>General</c:formatCode>
                <c:ptCount val="76"/>
                <c:pt idx="5">
                  <c:v>-1.0362353750145503</c:v>
                </c:pt>
                <c:pt idx="6">
                  <c:v>-1.0216324579944804</c:v>
                </c:pt>
                <c:pt idx="7">
                  <c:v>-1.0072353293412593</c:v>
                </c:pt>
                <c:pt idx="8">
                  <c:v>-0.99304108902800359</c:v>
                </c:pt>
                <c:pt idx="9">
                  <c:v>-0.97904687789581557</c:v>
                </c:pt>
                <c:pt idx="10">
                  <c:v>-0.96524987707785925</c:v>
                </c:pt>
                <c:pt idx="11">
                  <c:v>-0.95164730743155412</c:v>
                </c:pt>
                <c:pt idx="12">
                  <c:v>-0.93823642897876935</c:v>
                </c:pt>
                <c:pt idx="13">
                  <c:v>-0.9250145403539084</c:v>
                </c:pt>
                <c:pt idx="14">
                  <c:v>-0.91197897825976881</c:v>
                </c:pt>
                <c:pt idx="15">
                  <c:v>-0.89912711693107361</c:v>
                </c:pt>
                <c:pt idx="16">
                  <c:v>-0.8864563676055599</c:v>
                </c:pt>
                <c:pt idx="17">
                  <c:v>-0.87396417800252224</c:v>
                </c:pt>
                <c:pt idx="18">
                  <c:v>-0.86164803180870486</c:v>
                </c:pt>
                <c:pt idx="19">
                  <c:v>-0.84950544817143792</c:v>
                </c:pt>
                <c:pt idx="20">
                  <c:v>-0.83753398119891664</c:v>
                </c:pt>
                <c:pt idx="21">
                  <c:v>-0.82573121946752448</c:v>
                </c:pt>
                <c:pt idx="22">
                  <c:v>-0.81409478553609638</c:v>
                </c:pt>
                <c:pt idx="23">
                  <c:v>-0.80262233546702977</c:v>
                </c:pt>
                <c:pt idx="24">
                  <c:v>-0.79131155835414146</c:v>
                </c:pt>
                <c:pt idx="25">
                  <c:v>-0.78016017585718189</c:v>
                </c:pt>
                <c:pt idx="26">
                  <c:v>-0.76916594174290487</c:v>
                </c:pt>
                <c:pt idx="27">
                  <c:v>-0.75832664143260842</c:v>
                </c:pt>
                <c:pt idx="28">
                  <c:v>-0.74764009155604849</c:v>
                </c:pt>
                <c:pt idx="29">
                  <c:v>-0.73710413951164255</c:v>
                </c:pt>
                <c:pt idx="30">
                  <c:v>-0.7267166630328673</c:v>
                </c:pt>
                <c:pt idx="31">
                  <c:v>-0.71647556976076976</c:v>
                </c:pt>
                <c:pt idx="32">
                  <c:v>-0.70637879682250082</c:v>
                </c:pt>
                <c:pt idx="33">
                  <c:v>-0.69642431041578956</c:v>
                </c:pt>
                <c:pt idx="34">
                  <c:v>-0.68661010539927148</c:v>
                </c:pt>
                <c:pt idx="35">
                  <c:v>-0.67693420488859257</c:v>
                </c:pt>
                <c:pt idx="36">
                  <c:v>-0.6673946598582019</c:v>
                </c:pt>
                <c:pt idx="37">
                  <c:v>-0.65798954874875892</c:v>
                </c:pt>
                <c:pt idx="38">
                  <c:v>-0.64871697708007181</c:v>
                </c:pt>
                <c:pt idx="39">
                  <c:v>-0.63957507706949002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Gráficos!$E$16:$E$91</c:f>
              <c:numCache>
                <c:formatCode>General</c:formatCode>
                <c:ptCount val="76"/>
                <c:pt idx="40" formatCode="0.000">
                  <c:v>1.9964211403369652</c:v>
                </c:pt>
                <c:pt idx="41" formatCode="0.000">
                  <c:v>1.918796116533527</c:v>
                </c:pt>
                <c:pt idx="42" formatCode="0.000">
                  <c:v>1.8422089862812909</c:v>
                </c:pt>
                <c:pt idx="43" formatCode="0.000">
                  <c:v>1.7669679842564991</c:v>
                </c:pt>
                <c:pt idx="44" formatCode="0.000">
                  <c:v>1.6920616685788623</c:v>
                </c:pt>
                <c:pt idx="45" formatCode="0.000">
                  <c:v>1.6181753895649669</c:v>
                </c:pt>
                <c:pt idx="46" formatCode="0.000">
                  <c:v>1.5446487087513787</c:v>
                </c:pt>
                <c:pt idx="47" formatCode="0.000">
                  <c:v>1.471119094259522</c:v>
                </c:pt>
                <c:pt idx="48" formatCode="0.000">
                  <c:v>1.3984203291191286</c:v>
                </c:pt>
                <c:pt idx="49" formatCode="0.000">
                  <c:v>1.3256970313332388</c:v>
                </c:pt>
                <c:pt idx="50" formatCode="0.000">
                  <c:v>1.2526139519531756</c:v>
                </c:pt>
                <c:pt idx="51" formatCode="0.000">
                  <c:v>1.1795128251061044</c:v>
                </c:pt>
                <c:pt idx="52" formatCode="0.000">
                  <c:v>1.1062133405807699</c:v>
                </c:pt>
                <c:pt idx="53" formatCode="0.000">
                  <c:v>1.0331596540149874</c:v>
                </c:pt>
                <c:pt idx="54" formatCode="0.000">
                  <c:v>0.95969759282155231</c:v>
                </c:pt>
                <c:pt idx="55" formatCode="0.000">
                  <c:v>0.88608588780781128</c:v>
                </c:pt>
                <c:pt idx="56" formatCode="0.000">
                  <c:v>0.8128542544349272</c:v>
                </c:pt>
                <c:pt idx="57" formatCode="0.000">
                  <c:v>0.74022777655917404</c:v>
                </c:pt>
                <c:pt idx="58" formatCode="0.000">
                  <c:v>0.66864442843402694</c:v>
                </c:pt>
                <c:pt idx="59" formatCode="0.000">
                  <c:v>0.59864478910309438</c:v>
                </c:pt>
                <c:pt idx="60" formatCode="0.000">
                  <c:v>0.53075096936520061</c:v>
                </c:pt>
                <c:pt idx="61" formatCode="0.000">
                  <c:v>0.46499423466024808</c:v>
                </c:pt>
                <c:pt idx="62" formatCode="0.000">
                  <c:v>0.40233322792272008</c:v>
                </c:pt>
                <c:pt idx="63" formatCode="0.000">
                  <c:v>0.34387456577659564</c:v>
                </c:pt>
                <c:pt idx="64" formatCode="0.000">
                  <c:v>0.28979447205047254</c:v>
                </c:pt>
                <c:pt idx="65" formatCode="0.000">
                  <c:v>0.23941651687450427</c:v>
                </c:pt>
                <c:pt idx="66" formatCode="0.000">
                  <c:v>0.19405452898989139</c:v>
                </c:pt>
                <c:pt idx="67" formatCode="0.000">
                  <c:v>0.15388550073537371</c:v>
                </c:pt>
                <c:pt idx="68" formatCode="0.000">
                  <c:v>0.11979295850119676</c:v>
                </c:pt>
                <c:pt idx="69" formatCode="0.000">
                  <c:v>9.1546126490220397E-2</c:v>
                </c:pt>
                <c:pt idx="70" formatCode="0.000">
                  <c:v>6.8664695866190451E-2</c:v>
                </c:pt>
                <c:pt idx="71" formatCode="0.000">
                  <c:v>5.0816148258399828E-2</c:v>
                </c:pt>
                <c:pt idx="72" formatCode="0.000">
                  <c:v>3.6734449688057155E-2</c:v>
                </c:pt>
                <c:pt idx="73" formatCode="0.000">
                  <c:v>2.586102251700555E-2</c:v>
                </c:pt>
                <c:pt idx="74" formatCode="0.000">
                  <c:v>1.7874933066569402E-2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612992"/>
        <c:axId val="166614528"/>
      </c:areaChart>
      <c:catAx>
        <c:axId val="1666129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614528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6145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612992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rgbClr val="FFF39D"/>
    </a:solidFill>
  </c:sp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areaChart>
        <c:grouping val="stacked"/>
        <c:varyColors val="0"/>
        <c:ser>
          <c:idx val="1"/>
          <c:order val="0"/>
          <c:tx>
            <c:strRef>
              <c:f>Gráficos!$D$15</c:f>
              <c:strCache>
                <c:ptCount val="1"/>
                <c:pt idx="0">
                  <c:v>Cotizaciones</c:v>
                </c:pt>
              </c:strCache>
            </c:strRef>
          </c:tx>
          <c:cat>
            <c:numRef>
              <c:f>Gráficos!$B$16:$B$91</c:f>
              <c:numCache>
                <c:formatCode>General</c:formatCode>
                <c:ptCount val="76"/>
                <c:pt idx="0">
                  <c:v>25</c:v>
                </c:pt>
                <c:pt idx="1">
                  <c:v>26</c:v>
                </c:pt>
                <c:pt idx="2">
                  <c:v>27</c:v>
                </c:pt>
                <c:pt idx="3">
                  <c:v>28</c:v>
                </c:pt>
                <c:pt idx="4">
                  <c:v>29</c:v>
                </c:pt>
                <c:pt idx="5">
                  <c:v>30</c:v>
                </c:pt>
                <c:pt idx="6">
                  <c:v>31</c:v>
                </c:pt>
                <c:pt idx="7">
                  <c:v>32</c:v>
                </c:pt>
                <c:pt idx="8">
                  <c:v>33</c:v>
                </c:pt>
                <c:pt idx="9">
                  <c:v>34</c:v>
                </c:pt>
                <c:pt idx="10">
                  <c:v>35</c:v>
                </c:pt>
                <c:pt idx="11">
                  <c:v>36</c:v>
                </c:pt>
                <c:pt idx="12">
                  <c:v>37</c:v>
                </c:pt>
                <c:pt idx="13">
                  <c:v>38</c:v>
                </c:pt>
                <c:pt idx="14">
                  <c:v>39</c:v>
                </c:pt>
                <c:pt idx="15">
                  <c:v>40</c:v>
                </c:pt>
                <c:pt idx="16">
                  <c:v>41</c:v>
                </c:pt>
                <c:pt idx="17">
                  <c:v>42</c:v>
                </c:pt>
                <c:pt idx="18">
                  <c:v>43</c:v>
                </c:pt>
                <c:pt idx="19">
                  <c:v>44</c:v>
                </c:pt>
                <c:pt idx="20">
                  <c:v>45</c:v>
                </c:pt>
                <c:pt idx="21">
                  <c:v>46</c:v>
                </c:pt>
                <c:pt idx="22">
                  <c:v>47</c:v>
                </c:pt>
                <c:pt idx="23">
                  <c:v>48</c:v>
                </c:pt>
                <c:pt idx="24">
                  <c:v>49</c:v>
                </c:pt>
                <c:pt idx="25">
                  <c:v>50</c:v>
                </c:pt>
                <c:pt idx="26">
                  <c:v>51</c:v>
                </c:pt>
                <c:pt idx="27">
                  <c:v>52</c:v>
                </c:pt>
                <c:pt idx="28">
                  <c:v>53</c:v>
                </c:pt>
                <c:pt idx="29">
                  <c:v>54</c:v>
                </c:pt>
                <c:pt idx="30">
                  <c:v>55</c:v>
                </c:pt>
                <c:pt idx="31">
                  <c:v>56</c:v>
                </c:pt>
                <c:pt idx="32">
                  <c:v>57</c:v>
                </c:pt>
                <c:pt idx="33">
                  <c:v>58</c:v>
                </c:pt>
                <c:pt idx="34">
                  <c:v>59</c:v>
                </c:pt>
                <c:pt idx="35">
                  <c:v>60</c:v>
                </c:pt>
                <c:pt idx="36">
                  <c:v>61</c:v>
                </c:pt>
                <c:pt idx="37">
                  <c:v>62</c:v>
                </c:pt>
                <c:pt idx="38">
                  <c:v>63</c:v>
                </c:pt>
                <c:pt idx="39">
                  <c:v>64</c:v>
                </c:pt>
                <c:pt idx="40">
                  <c:v>65</c:v>
                </c:pt>
                <c:pt idx="41">
                  <c:v>66</c:v>
                </c:pt>
                <c:pt idx="42">
                  <c:v>67</c:v>
                </c:pt>
                <c:pt idx="43">
                  <c:v>68</c:v>
                </c:pt>
                <c:pt idx="44">
                  <c:v>69</c:v>
                </c:pt>
                <c:pt idx="45">
                  <c:v>70</c:v>
                </c:pt>
                <c:pt idx="46">
                  <c:v>71</c:v>
                </c:pt>
                <c:pt idx="47">
                  <c:v>72</c:v>
                </c:pt>
                <c:pt idx="48">
                  <c:v>73</c:v>
                </c:pt>
                <c:pt idx="49">
                  <c:v>74</c:v>
                </c:pt>
                <c:pt idx="50">
                  <c:v>75</c:v>
                </c:pt>
                <c:pt idx="51">
                  <c:v>76</c:v>
                </c:pt>
                <c:pt idx="52">
                  <c:v>77</c:v>
                </c:pt>
                <c:pt idx="53">
                  <c:v>78</c:v>
                </c:pt>
                <c:pt idx="54">
                  <c:v>79</c:v>
                </c:pt>
                <c:pt idx="55">
                  <c:v>80</c:v>
                </c:pt>
                <c:pt idx="56">
                  <c:v>81</c:v>
                </c:pt>
                <c:pt idx="57">
                  <c:v>82</c:v>
                </c:pt>
                <c:pt idx="58">
                  <c:v>83</c:v>
                </c:pt>
                <c:pt idx="59">
                  <c:v>84</c:v>
                </c:pt>
                <c:pt idx="60">
                  <c:v>85</c:v>
                </c:pt>
                <c:pt idx="61">
                  <c:v>86</c:v>
                </c:pt>
                <c:pt idx="62">
                  <c:v>87</c:v>
                </c:pt>
                <c:pt idx="63">
                  <c:v>88</c:v>
                </c:pt>
                <c:pt idx="64">
                  <c:v>89</c:v>
                </c:pt>
                <c:pt idx="65">
                  <c:v>90</c:v>
                </c:pt>
                <c:pt idx="66">
                  <c:v>91</c:v>
                </c:pt>
                <c:pt idx="67">
                  <c:v>92</c:v>
                </c:pt>
                <c:pt idx="68">
                  <c:v>93</c:v>
                </c:pt>
                <c:pt idx="69">
                  <c:v>94</c:v>
                </c:pt>
                <c:pt idx="70">
                  <c:v>95</c:v>
                </c:pt>
                <c:pt idx="71">
                  <c:v>96</c:v>
                </c:pt>
                <c:pt idx="72">
                  <c:v>97</c:v>
                </c:pt>
                <c:pt idx="73">
                  <c:v>98</c:v>
                </c:pt>
                <c:pt idx="74">
                  <c:v>99</c:v>
                </c:pt>
                <c:pt idx="75">
                  <c:v>100</c:v>
                </c:pt>
              </c:numCache>
            </c:numRef>
          </c:cat>
          <c:val>
            <c:numRef>
              <c:f>Gráficos!$Y$16:$Y$91</c:f>
              <c:numCache>
                <c:formatCode>General</c:formatCode>
                <c:ptCount val="76"/>
                <c:pt idx="5">
                  <c:v>-1.1397955454615869</c:v>
                </c:pt>
                <c:pt idx="6">
                  <c:v>-1.1237332297256595</c:v>
                </c:pt>
                <c:pt idx="7">
                  <c:v>-1.1078972686090565</c:v>
                </c:pt>
                <c:pt idx="8">
                  <c:v>-1.0922844722595468</c:v>
                </c:pt>
                <c:pt idx="9">
                  <c:v>-1.0768916957771835</c:v>
                </c:pt>
                <c:pt idx="10">
                  <c:v>-1.0617158385808243</c:v>
                </c:pt>
                <c:pt idx="11">
                  <c:v>-1.0467538437835786</c:v>
                </c:pt>
                <c:pt idx="12">
                  <c:v>-1.0320026975770558</c:v>
                </c:pt>
                <c:pt idx="13">
                  <c:v>-1.0174594286242908</c:v>
                </c:pt>
                <c:pt idx="14">
                  <c:v>-1.0031211074612252</c:v>
                </c:pt>
                <c:pt idx="15">
                  <c:v>-0.98898484590662339</c:v>
                </c:pt>
                <c:pt idx="16">
                  <c:v>-0.97504779648030149</c:v>
                </c:pt>
                <c:pt idx="17">
                  <c:v>-0.96130715182955906</c:v>
                </c:pt>
                <c:pt idx="18">
                  <c:v>-0.94776014416369014</c:v>
                </c:pt>
                <c:pt idx="19">
                  <c:v>-0.93440404469646476</c:v>
                </c:pt>
                <c:pt idx="20">
                  <c:v>-0.92123616309646772</c:v>
                </c:pt>
                <c:pt idx="21">
                  <c:v>-0.90825384694518185</c:v>
                </c:pt>
                <c:pt idx="22">
                  <c:v>-0.89545448120270899</c:v>
                </c:pt>
                <c:pt idx="23">
                  <c:v>-0.88283548768102071</c:v>
                </c:pt>
                <c:pt idx="24">
                  <c:v>-0.87039432452463072</c:v>
                </c:pt>
                <c:pt idx="25">
                  <c:v>-0.85812848569858768</c:v>
                </c:pt>
                <c:pt idx="26">
                  <c:v>-0.84603550048368048</c:v>
                </c:pt>
                <c:pt idx="27">
                  <c:v>-0.8341129329787611</c:v>
                </c:pt>
                <c:pt idx="28">
                  <c:v>-0.82235838161007724</c:v>
                </c:pt>
                <c:pt idx="29">
                  <c:v>-0.81076947864752191</c:v>
                </c:pt>
                <c:pt idx="30">
                  <c:v>-0.79934388972769865</c:v>
                </c:pt>
                <c:pt idx="31">
                  <c:v>-0.78807931338370973</c:v>
                </c:pt>
                <c:pt idx="32">
                  <c:v>-0.77697348058156823</c:v>
                </c:pt>
                <c:pt idx="33">
                  <c:v>-0.76602415426314563</c:v>
                </c:pt>
                <c:pt idx="34">
                  <c:v>-0.75522912889555771</c:v>
                </c:pt>
                <c:pt idx="35">
                  <c:v>-0.74458623002690383</c:v>
                </c:pt>
                <c:pt idx="36">
                  <c:v>-0.7340933138482636</c:v>
                </c:pt>
                <c:pt idx="37">
                  <c:v>-0.7237482667618681</c:v>
                </c:pt>
                <c:pt idx="38">
                  <c:v>-0.71354900495535567</c:v>
                </c:pt>
                <c:pt idx="39">
                  <c:v>-0.70349347398202822</c:v>
                </c:pt>
                <c:pt idx="40">
                  <c:v>-0.69357964834702135</c:v>
                </c:pt>
                <c:pt idx="41">
                  <c:v>-0.68380553109930764</c:v>
                </c:pt>
              </c:numCache>
            </c:numRef>
          </c:val>
        </c:ser>
        <c:ser>
          <c:idx val="0"/>
          <c:order val="1"/>
          <c:tx>
            <c:strRef>
              <c:f>Gráficos!$E$15</c:f>
              <c:strCache>
                <c:ptCount val="1"/>
                <c:pt idx="0">
                  <c:v>Pensiones</c:v>
                </c:pt>
              </c:strCache>
            </c:strRef>
          </c:tx>
          <c:spPr>
            <a:ln w="25400">
              <a:noFill/>
            </a:ln>
          </c:spPr>
          <c:val>
            <c:numRef>
              <c:f>Gráficos!$Z$16:$Z$91</c:f>
              <c:numCache>
                <c:formatCode>General</c:formatCode>
                <c:ptCount val="76"/>
                <c:pt idx="42" formatCode="0.000">
                  <c:v>2.1141213699467944</c:v>
                </c:pt>
                <c:pt idx="43" formatCode="0.000">
                  <c:v>2.0443800544505328</c:v>
                </c:pt>
                <c:pt idx="44" formatCode="0.000">
                  <c:v>1.9760285233973613</c:v>
                </c:pt>
                <c:pt idx="45" formatCode="0.000">
                  <c:v>1.9090615749068587</c:v>
                </c:pt>
                <c:pt idx="46" formatCode="0.000">
                  <c:v>1.8429249317047229</c:v>
                </c:pt>
                <c:pt idx="47" formatCode="0.000">
                  <c:v>1.7771267586085953</c:v>
                </c:pt>
                <c:pt idx="48" formatCode="0.000">
                  <c:v>1.711867343281726</c:v>
                </c:pt>
                <c:pt idx="49" formatCode="0.000">
                  <c:v>1.6467109237513595</c:v>
                </c:pt>
                <c:pt idx="50" formatCode="0.000">
                  <c:v>1.5815955826850694</c:v>
                </c:pt>
                <c:pt idx="51" formatCode="0.000">
                  <c:v>1.5166381676617473</c:v>
                </c:pt>
                <c:pt idx="52" formatCode="0.000">
                  <c:v>1.4516161565622596</c:v>
                </c:pt>
                <c:pt idx="53" formatCode="0.000">
                  <c:v>1.3865369671086152</c:v>
                </c:pt>
                <c:pt idx="54" formatCode="0.000">
                  <c:v>1.3205810644102964</c:v>
                </c:pt>
                <c:pt idx="55" formatCode="0.000">
                  <c:v>1.2533048882601296</c:v>
                </c:pt>
                <c:pt idx="56" formatCode="0.000">
                  <c:v>1.1845072771550769</c:v>
                </c:pt>
                <c:pt idx="57" formatCode="0.000">
                  <c:v>1.1140675307879482</c:v>
                </c:pt>
                <c:pt idx="58" formatCode="0.000">
                  <c:v>1.0421854225409903</c:v>
                </c:pt>
                <c:pt idx="59" formatCode="0.000">
                  <c:v>0.96923654649236568</c:v>
                </c:pt>
                <c:pt idx="60" formatCode="0.000">
                  <c:v>0.89580213888878135</c:v>
                </c:pt>
                <c:pt idx="61" formatCode="0.000">
                  <c:v>0.82221411910103825</c:v>
                </c:pt>
                <c:pt idx="62" formatCode="0.000">
                  <c:v>0.74946070972816825</c:v>
                </c:pt>
                <c:pt idx="63" formatCode="0.000">
                  <c:v>0.67835596991968194</c:v>
                </c:pt>
                <c:pt idx="64" formatCode="0.000">
                  <c:v>0.60860821521287456</c:v>
                </c:pt>
                <c:pt idx="65" formatCode="0.000">
                  <c:v>0.53872998111462822</c:v>
                </c:pt>
                <c:pt idx="66" formatCode="0.000">
                  <c:v>0.46941920339744053</c:v>
                </c:pt>
                <c:pt idx="67" formatCode="0.000">
                  <c:v>0.40031810696560888</c:v>
                </c:pt>
                <c:pt idx="68" formatCode="0.000">
                  <c:v>0.33389525319073721</c:v>
                </c:pt>
                <c:pt idx="69" formatCode="0.000">
                  <c:v>0.27290617119069854</c:v>
                </c:pt>
                <c:pt idx="70" formatCode="0.000">
                  <c:v>0.21922985192293548</c:v>
                </c:pt>
                <c:pt idx="71" formatCode="0.000">
                  <c:v>0.17493237387499286</c:v>
                </c:pt>
                <c:pt idx="72" formatCode="0.000">
                  <c:v>0.13878992573406415</c:v>
                </c:pt>
                <c:pt idx="73" formatCode="0.000">
                  <c:v>0.10927768662001232</c:v>
                </c:pt>
                <c:pt idx="74" formatCode="0.000">
                  <c:v>8.6297024757728699E-2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6631296"/>
        <c:axId val="166632832"/>
      </c:areaChart>
      <c:catAx>
        <c:axId val="166631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632832"/>
        <c:crosses val="autoZero"/>
        <c:auto val="1"/>
        <c:lblAlgn val="ctr"/>
        <c:lblOffset val="100"/>
        <c:tickLblSkip val="5"/>
        <c:tickMarkSkip val="5"/>
        <c:noMultiLvlLbl val="0"/>
      </c:catAx>
      <c:valAx>
        <c:axId val="166632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6631296"/>
        <c:crosses val="autoZero"/>
        <c:crossBetween val="midCat"/>
      </c:valAx>
    </c:plotArea>
    <c:legend>
      <c:legendPos val="b"/>
      <c:layout/>
      <c:overlay val="0"/>
    </c:legend>
    <c:plotVisOnly val="1"/>
    <c:dispBlanksAs val="gap"/>
    <c:showDLblsOverMax val="0"/>
  </c:chart>
  <c:spPr>
    <a:solidFill>
      <a:srgbClr val="FFF39D"/>
    </a:solidFill>
  </c:sp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0.14953</cdr:x>
      <cdr:y>0.15121</cdr:y>
    </cdr:from>
    <cdr:to>
      <cdr:x>0.32098</cdr:x>
      <cdr:y>0.22814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130472" y="707672"/>
          <a:ext cx="129614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ES" sz="1600" b="1" dirty="0" smtClean="0">
              <a:latin typeface="Calibri" pitchFamily="34" charset="0"/>
              <a:cs typeface="Calibri" pitchFamily="34" charset="0"/>
            </a:rPr>
            <a:t>TIR = </a:t>
          </a:r>
          <a:r>
            <a:rPr lang="es-ES" sz="1600" b="1" dirty="0" smtClean="0">
              <a:latin typeface="Calibri" pitchFamily="34" charset="0"/>
              <a:cs typeface="Calibri" pitchFamily="34" charset="0"/>
            </a:rPr>
            <a:t>4,878%</a:t>
          </a:r>
          <a:endParaRPr lang="es-ES" sz="1600" b="1" dirty="0">
            <a:latin typeface="Calibri" pitchFamily="34" charset="0"/>
            <a:cs typeface="Calibri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0.14281</cdr:x>
      <cdr:y>0.14036</cdr:y>
    </cdr:from>
    <cdr:to>
      <cdr:x>0.31426</cdr:x>
      <cdr:y>0.21729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079672" y="656872"/>
          <a:ext cx="1296144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s-ES" sz="1600" b="1" dirty="0" smtClean="0">
              <a:latin typeface="Calibri" pitchFamily="34" charset="0"/>
              <a:cs typeface="Calibri" pitchFamily="34" charset="0"/>
            </a:rPr>
            <a:t>TIR = 5,472%</a:t>
          </a:r>
          <a:endParaRPr lang="es-ES" sz="1600" b="1" dirty="0">
            <a:latin typeface="Calibri" pitchFamily="34" charset="0"/>
            <a:cs typeface="Calibri" pitchFamily="34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EB46EB9-FF0A-4E68-B430-A347E3A96BB5}" type="datetimeFigureOut">
              <a:rPr lang="es-ES" smtClean="0"/>
              <a:t>18/06/2013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E12D9C68-BB5E-46DB-9C0D-EF62D0BECB8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6EB9-FF0A-4E68-B430-A347E3A96BB5}" type="datetimeFigureOut">
              <a:rPr lang="es-ES" smtClean="0"/>
              <a:t>18/06/2013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9C68-BB5E-46DB-9C0D-EF62D0BECB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6EB9-FF0A-4E68-B430-A347E3A96BB5}" type="datetimeFigureOut">
              <a:rPr lang="es-ES" smtClean="0"/>
              <a:t>18/06/2013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9C68-BB5E-46DB-9C0D-EF62D0BECB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B46EB9-FF0A-4E68-B430-A347E3A96BB5}" type="datetimeFigureOut">
              <a:rPr lang="es-ES" smtClean="0"/>
              <a:t>18/06/2013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D9C68-BB5E-46DB-9C0D-EF62D0BECB86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EB46EB9-FF0A-4E68-B430-A347E3A96BB5}" type="datetimeFigureOut">
              <a:rPr lang="es-ES" smtClean="0"/>
              <a:t>18/06/2013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E12D9C68-BB5E-46DB-9C0D-EF62D0BECB86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6EB9-FF0A-4E68-B430-A347E3A96BB5}" type="datetimeFigureOut">
              <a:rPr lang="es-ES" smtClean="0"/>
              <a:t>18/06/2013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9C68-BB5E-46DB-9C0D-EF62D0BECB86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6EB9-FF0A-4E68-B430-A347E3A96BB5}" type="datetimeFigureOut">
              <a:rPr lang="es-ES" smtClean="0"/>
              <a:t>18/06/2013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9C68-BB5E-46DB-9C0D-EF62D0BECB86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B46EB9-FF0A-4E68-B430-A347E3A96BB5}" type="datetimeFigureOut">
              <a:rPr lang="es-ES" smtClean="0"/>
              <a:t>18/06/2013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D9C68-BB5E-46DB-9C0D-EF62D0BECB86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46EB9-FF0A-4E68-B430-A347E3A96BB5}" type="datetimeFigureOut">
              <a:rPr lang="es-ES" smtClean="0"/>
              <a:t>18/06/2013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D9C68-BB5E-46DB-9C0D-EF62D0BECB86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EB46EB9-FF0A-4E68-B430-A347E3A96BB5}" type="datetimeFigureOut">
              <a:rPr lang="es-ES" smtClean="0"/>
              <a:t>18/06/2013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12D9C68-BB5E-46DB-9C0D-EF62D0BECB86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EB46EB9-FF0A-4E68-B430-A347E3A96BB5}" type="datetimeFigureOut">
              <a:rPr lang="es-ES" smtClean="0"/>
              <a:t>18/06/2013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12D9C68-BB5E-46DB-9C0D-EF62D0BECB86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EB46EB9-FF0A-4E68-B430-A347E3A96BB5}" type="datetimeFigureOut">
              <a:rPr lang="es-ES" smtClean="0"/>
              <a:t>18/06/2013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12D9C68-BB5E-46DB-9C0D-EF62D0BECB86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1196752"/>
            <a:ext cx="6172200" cy="1894362"/>
          </a:xfrm>
        </p:spPr>
        <p:txBody>
          <a:bodyPr>
            <a:normAutofit fontScale="90000"/>
          </a:bodyPr>
          <a:lstStyle/>
          <a:p>
            <a:r>
              <a:rPr lang="es-ES" dirty="0"/>
              <a:t>Neutralidad actuarial en el diseño del factor de sostenibilidad de los sistemas públicos de pensiones</a:t>
            </a:r>
          </a:p>
        </p:txBody>
      </p:sp>
      <p:sp>
        <p:nvSpPr>
          <p:cNvPr id="4" name="3 Subtítulo"/>
          <p:cNvSpPr>
            <a:spLocks noGrp="1"/>
          </p:cNvSpPr>
          <p:nvPr>
            <p:ph type="subTitle" idx="1"/>
          </p:nvPr>
        </p:nvSpPr>
        <p:spPr>
          <a:xfrm>
            <a:off x="2286000" y="4581128"/>
            <a:ext cx="6172200" cy="1793794"/>
          </a:xfrm>
        </p:spPr>
        <p:txBody>
          <a:bodyPr>
            <a:normAutofit/>
          </a:bodyPr>
          <a:lstStyle/>
          <a:p>
            <a:r>
              <a:rPr lang="es-ES" dirty="0" smtClean="0"/>
              <a:t>Robert </a:t>
            </a:r>
            <a:r>
              <a:rPr lang="es-ES" dirty="0" err="1" smtClean="0"/>
              <a:t>Meneu</a:t>
            </a:r>
            <a:r>
              <a:rPr lang="es-ES" dirty="0" smtClean="0"/>
              <a:t>, José Enrique </a:t>
            </a:r>
            <a:r>
              <a:rPr lang="es-ES" dirty="0" err="1" smtClean="0"/>
              <a:t>Devesa</a:t>
            </a:r>
            <a:r>
              <a:rPr lang="es-ES" dirty="0" smtClean="0"/>
              <a:t>, Mar </a:t>
            </a:r>
            <a:r>
              <a:rPr lang="es-ES" dirty="0" err="1" smtClean="0"/>
              <a:t>Devesa</a:t>
            </a:r>
            <a:r>
              <a:rPr lang="es-ES" dirty="0" smtClean="0"/>
              <a:t>, Amparo Nagore (Universidad de Valencia)</a:t>
            </a:r>
          </a:p>
          <a:p>
            <a:r>
              <a:rPr lang="es-ES" dirty="0"/>
              <a:t>Inmaculada Domínguez, Borja </a:t>
            </a:r>
            <a:r>
              <a:rPr lang="es-ES" dirty="0" smtClean="0"/>
              <a:t>Encinas (Universidad de Extremadura)</a:t>
            </a:r>
          </a:p>
          <a:p>
            <a:r>
              <a:rPr lang="es-ES" dirty="0" smtClean="0"/>
              <a:t>http://www.uv.es/pensiones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921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FACTORES DE SOSTENIBILIDAD ACTUARIALMENTE NEUTRALES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Sin factor de sostenibilidad aumenta el TIR de equilibrio: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3680825"/>
              </p:ext>
            </p:extLst>
          </p:nvPr>
        </p:nvGraphicFramePr>
        <p:xfrm>
          <a:off x="971600" y="2492896"/>
          <a:ext cx="6624736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99928774"/>
              </p:ext>
            </p:extLst>
          </p:nvPr>
        </p:nvGraphicFramePr>
        <p:xfrm>
          <a:off x="540000" y="1620000"/>
          <a:ext cx="756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9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2912670"/>
              </p:ext>
            </p:extLst>
          </p:nvPr>
        </p:nvGraphicFramePr>
        <p:xfrm>
          <a:off x="540000" y="1620000"/>
          <a:ext cx="7560000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482703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FACTOR 1: Edad de jubilación (periodo cotizado constante)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s-ES" dirty="0" smtClean="0"/>
                  <a:t>Ajustes en la edad de jubilación (manteniendo constante el periodo cotizado):</a:t>
                </a:r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s-E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s-E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s-ES" i="1">
                          <a:latin typeface="Cambria Math"/>
                        </a:rPr>
                        <m:t>=</m:t>
                      </m:r>
                      <m:r>
                        <a:rPr lang="es-ES" i="1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s-E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s-E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ES" dirty="0" smtClean="0"/>
              </a:p>
              <a:p>
                <a:pPr marL="0" indent="0" algn="ctr">
                  <a:buNone/>
                </a:pPr>
                <a:r>
                  <a:rPr lang="es-ES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“Aumentar la edad de jubilación de manera que se mantenga constante el valor actual actuarial de las pensiones</a:t>
                </a:r>
                <a:r>
                  <a:rPr lang="es-ES" dirty="0" smtClean="0"/>
                  <a:t>”</a:t>
                </a:r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 r="-163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8894725"/>
              </p:ext>
            </p:extLst>
          </p:nvPr>
        </p:nvGraphicFramePr>
        <p:xfrm>
          <a:off x="467544" y="4149080"/>
          <a:ext cx="7704851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81479"/>
                <a:gridCol w="707488"/>
                <a:gridCol w="707488"/>
                <a:gridCol w="707488"/>
                <a:gridCol w="707488"/>
                <a:gridCol w="707488"/>
                <a:gridCol w="707488"/>
                <a:gridCol w="707488"/>
                <a:gridCol w="670956"/>
              </a:tblGrid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Año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2032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2037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Edad de jubilación (</a:t>
                      </a:r>
                      <a:r>
                        <a:rPr lang="es-ES" sz="1600" i="1" dirty="0">
                          <a:effectLst/>
                        </a:rPr>
                        <a:t>j</a:t>
                      </a:r>
                      <a:r>
                        <a:rPr lang="es-ES" sz="1600" i="1" baseline="-25000" dirty="0">
                          <a:effectLst/>
                        </a:rPr>
                        <a:t>i</a:t>
                      </a:r>
                      <a:r>
                        <a:rPr lang="es-ES" sz="1600" dirty="0">
                          <a:effectLst/>
                        </a:rPr>
                        <a:t>)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65,00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65,97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66,89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67,76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68,58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69,35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70,07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70,74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 gridSpan="9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600" dirty="0">
                          <a:effectLst/>
                        </a:rPr>
                        <a:t>Fuente: Elaboración </a:t>
                      </a:r>
                      <a:r>
                        <a:rPr lang="es-ES" sz="1600" dirty="0" smtClean="0">
                          <a:effectLst/>
                        </a:rPr>
                        <a:t>propia e INE</a:t>
                      </a:r>
                      <a:endParaRPr lang="es-ES" sz="1600" dirty="0" smtClean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3526625"/>
              </p:ext>
            </p:extLst>
          </p:nvPr>
        </p:nvGraphicFramePr>
        <p:xfrm>
          <a:off x="468000" y="1619999"/>
          <a:ext cx="774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5442390"/>
              </p:ext>
            </p:extLst>
          </p:nvPr>
        </p:nvGraphicFramePr>
        <p:xfrm>
          <a:off x="468000" y="1620000"/>
          <a:ext cx="774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1709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571184" cy="1143000"/>
          </a:xfrm>
        </p:spPr>
        <p:txBody>
          <a:bodyPr>
            <a:normAutofit fontScale="90000"/>
          </a:bodyPr>
          <a:lstStyle/>
          <a:p>
            <a:r>
              <a:rPr lang="es-ES" dirty="0"/>
              <a:t>FACTOR </a:t>
            </a:r>
            <a:r>
              <a:rPr lang="es-ES" dirty="0" smtClean="0"/>
              <a:t>2: </a:t>
            </a:r>
            <a:r>
              <a:rPr lang="es-ES" dirty="0"/>
              <a:t>Edad de </a:t>
            </a:r>
            <a:r>
              <a:rPr lang="es-ES" dirty="0" smtClean="0"/>
              <a:t>jubilación y periodo </a:t>
            </a:r>
            <a:r>
              <a:rPr lang="es-ES" dirty="0"/>
              <a:t>cotizado </a:t>
            </a:r>
            <a:r>
              <a:rPr lang="es-ES" dirty="0" smtClean="0"/>
              <a:t>(tasa de acumulación constante</a:t>
            </a:r>
            <a:r>
              <a:rPr lang="es-E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s-ES" dirty="0" smtClean="0"/>
                  <a:t>Ajustes en la edad de jubilación y en el periodo cotizado (manteniendo constante la tasa de acumulación):</a:t>
                </a:r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s-E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s-E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s-E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type m:val="lin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ES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s-ES" i="1"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s-ES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s-ES" i="1"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num>
                        <m:den>
                          <m:f>
                            <m:fPr>
                              <m:type m:val="lin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ES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𝜇</m:t>
                                  </m:r>
                                  <m:r>
                                    <a:rPr lang="es-ES" i="1"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s-ES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𝜇</m:t>
                                  </m:r>
                                  <m:r>
                                    <a:rPr lang="es-ES" i="1"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den>
                      </m:f>
                      <m:r>
                        <a:rPr lang="es-ES" i="1">
                          <a:latin typeface="Cambria Math"/>
                        </a:rPr>
                        <m:t>·</m:t>
                      </m:r>
                      <m:r>
                        <a:rPr lang="es-ES" i="1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s-E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s-E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ES" dirty="0" smtClean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181511"/>
              </p:ext>
            </p:extLst>
          </p:nvPr>
        </p:nvGraphicFramePr>
        <p:xfrm>
          <a:off x="323528" y="4005064"/>
          <a:ext cx="7848874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42838"/>
                <a:gridCol w="690398"/>
                <a:gridCol w="690398"/>
                <a:gridCol w="690398"/>
                <a:gridCol w="690398"/>
                <a:gridCol w="690398"/>
                <a:gridCol w="690398"/>
                <a:gridCol w="690398"/>
                <a:gridCol w="673250"/>
              </a:tblGrid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Año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2012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2017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2022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2027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2032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2037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Edad de jubilación (</a:t>
                      </a:r>
                      <a:r>
                        <a:rPr lang="es-ES" sz="1400" i="1" dirty="0">
                          <a:effectLst/>
                        </a:rPr>
                        <a:t>j</a:t>
                      </a:r>
                      <a:r>
                        <a:rPr lang="es-ES" sz="1400" i="1" baseline="-25000" dirty="0">
                          <a:effectLst/>
                        </a:rPr>
                        <a:t>i</a:t>
                      </a:r>
                      <a:r>
                        <a:rPr lang="es-ES" sz="1400" dirty="0">
                          <a:effectLst/>
                        </a:rPr>
                        <a:t>)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65,00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65,65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66,28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66,87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67,44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67,97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68,48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68,95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Periodo cotizado (</a:t>
                      </a:r>
                      <a:r>
                        <a:rPr lang="es-ES" sz="1400" i="1" dirty="0">
                          <a:effectLst/>
                        </a:rPr>
                        <a:t>j</a:t>
                      </a:r>
                      <a:r>
                        <a:rPr lang="es-ES" sz="1400" i="1" baseline="-25000" dirty="0">
                          <a:effectLst/>
                        </a:rPr>
                        <a:t>i</a:t>
                      </a:r>
                      <a:r>
                        <a:rPr lang="es-ES" sz="1400" dirty="0">
                          <a:effectLst/>
                        </a:rPr>
                        <a:t>-30)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s-E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35,00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35,65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36,28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36,87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37,41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37,97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38,48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38,95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 gridSpan="9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Fuente: Elaboración </a:t>
                      </a:r>
                      <a:r>
                        <a:rPr lang="es-ES" sz="1600" dirty="0" smtClean="0">
                          <a:effectLst/>
                        </a:rPr>
                        <a:t>propia e INE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4833912"/>
              </p:ext>
            </p:extLst>
          </p:nvPr>
        </p:nvGraphicFramePr>
        <p:xfrm>
          <a:off x="324000" y="1619999"/>
          <a:ext cx="81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3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1064737"/>
              </p:ext>
            </p:extLst>
          </p:nvPr>
        </p:nvGraphicFramePr>
        <p:xfrm>
          <a:off x="324000" y="1620000"/>
          <a:ext cx="81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001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FACTOR </a:t>
            </a:r>
            <a:r>
              <a:rPr lang="es-ES" dirty="0" smtClean="0"/>
              <a:t>3: </a:t>
            </a:r>
            <a:r>
              <a:rPr lang="es-ES" dirty="0"/>
              <a:t>Edad de </a:t>
            </a:r>
            <a:r>
              <a:rPr lang="es-ES" dirty="0" smtClean="0"/>
              <a:t>jubilación, </a:t>
            </a:r>
            <a:r>
              <a:rPr lang="es-ES" dirty="0"/>
              <a:t>periodo cotizado </a:t>
            </a:r>
            <a:r>
              <a:rPr lang="es-ES" dirty="0" smtClean="0"/>
              <a:t>y tasa </a:t>
            </a:r>
            <a:r>
              <a:rPr lang="es-ES" dirty="0"/>
              <a:t>de acumulación </a:t>
            </a:r>
            <a:r>
              <a:rPr lang="es-ES" dirty="0" smtClean="0"/>
              <a:t>(tasa de sustitución total constante</a:t>
            </a:r>
            <a:r>
              <a:rPr lang="es-E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s-ES" dirty="0" smtClean="0"/>
                  <a:t>Ajustes en la edad de jubilación, en el periodo cotizado y en la tasa de acumulación (para mantener constante la tasa de sustitución total):</a:t>
                </a:r>
              </a:p>
              <a:p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s-E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ES" i="1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ES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s-E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type m:val="lin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ES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𝜇</m:t>
                                  </m:r>
                                  <m:r>
                                    <a:rPr lang="es-ES" i="1"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s-ES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𝜇</m:t>
                                  </m:r>
                                  <m:r>
                                    <a:rPr lang="es-ES" i="1"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num>
                        <m:den>
                          <m:f>
                            <m:fPr>
                              <m:type m:val="lin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ES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s-ES" i="1"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s-ES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s-ES" i="1"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𝑗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den>
                      </m:f>
                      <m:r>
                        <a:rPr lang="es-ES" i="1">
                          <a:latin typeface="Cambria Math"/>
                        </a:rPr>
                        <m:t>·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s-E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ES" i="1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s-ES" dirty="0" smtClean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14916"/>
              </p:ext>
            </p:extLst>
          </p:nvPr>
        </p:nvGraphicFramePr>
        <p:xfrm>
          <a:off x="251520" y="4365104"/>
          <a:ext cx="8064895" cy="151216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5503"/>
                <a:gridCol w="724924"/>
                <a:gridCol w="724924"/>
                <a:gridCol w="724924"/>
                <a:gridCol w="724924"/>
                <a:gridCol w="724924"/>
                <a:gridCol w="724924"/>
                <a:gridCol w="724924"/>
                <a:gridCol w="724924"/>
              </a:tblGrid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Año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2017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2022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2027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2032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2037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Edad de jubilación (</a:t>
                      </a:r>
                      <a:r>
                        <a:rPr lang="es-ES" sz="1400" i="1" dirty="0">
                          <a:effectLst/>
                        </a:rPr>
                        <a:t>j</a:t>
                      </a:r>
                      <a:r>
                        <a:rPr lang="es-ES" sz="1400" i="1" baseline="-25000" dirty="0">
                          <a:effectLst/>
                        </a:rPr>
                        <a:t>i</a:t>
                      </a:r>
                      <a:r>
                        <a:rPr lang="es-ES" sz="1400" dirty="0">
                          <a:effectLst/>
                        </a:rPr>
                        <a:t>)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65,00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65,40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65,79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66,16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66,51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66,85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67,16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67,46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804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Periodo cotizado (</a:t>
                      </a:r>
                      <a:r>
                        <a:rPr lang="es-ES" sz="1400" i="1" dirty="0">
                          <a:effectLst/>
                        </a:rPr>
                        <a:t>j</a:t>
                      </a:r>
                      <a:r>
                        <a:rPr lang="es-ES" sz="1400" i="1" baseline="-25000" dirty="0">
                          <a:effectLst/>
                        </a:rPr>
                        <a:t>i</a:t>
                      </a:r>
                      <a:r>
                        <a:rPr lang="es-ES" sz="1400" dirty="0">
                          <a:effectLst/>
                        </a:rPr>
                        <a:t>-30)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35,00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35,40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35,79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36,16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36,51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36,85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37,16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37,46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8042">
                <a:tc gridSpan="9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Fuente: Elaboración </a:t>
                      </a:r>
                      <a:r>
                        <a:rPr lang="es-ES" sz="1600" dirty="0" smtClean="0">
                          <a:effectLst/>
                        </a:rPr>
                        <a:t>propia e INE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3309896"/>
              </p:ext>
            </p:extLst>
          </p:nvPr>
        </p:nvGraphicFramePr>
        <p:xfrm>
          <a:off x="252000" y="1620000"/>
          <a:ext cx="81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4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6569740"/>
              </p:ext>
            </p:extLst>
          </p:nvPr>
        </p:nvGraphicFramePr>
        <p:xfrm>
          <a:off x="252000" y="1620000"/>
          <a:ext cx="81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117339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FACTOR </a:t>
            </a:r>
            <a:r>
              <a:rPr lang="es-ES" dirty="0" smtClean="0"/>
              <a:t>4: periodo </a:t>
            </a:r>
            <a:r>
              <a:rPr lang="es-ES" dirty="0"/>
              <a:t>cotizado y tasa de acumulación (tasa de sustitución total y edad de </a:t>
            </a:r>
            <a:r>
              <a:rPr lang="es-ES" dirty="0" smtClean="0"/>
              <a:t>jubilación constantes)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s-ES" dirty="0" smtClean="0"/>
                  <a:t>Ajustes en el periodo cotizado </a:t>
                </a:r>
                <a:r>
                  <a:rPr lang="es-ES" dirty="0"/>
                  <a:t>y en la tasa de acumulación </a:t>
                </a:r>
                <a:r>
                  <a:rPr lang="es-ES" dirty="0" smtClean="0"/>
                  <a:t>para </a:t>
                </a:r>
                <a:r>
                  <a:rPr lang="es-ES" dirty="0"/>
                  <a:t>mantener constante la tasa de sustitución </a:t>
                </a:r>
                <a:r>
                  <a:rPr lang="es-ES" dirty="0" smtClean="0"/>
                  <a:t>total (edad de jubilación constante):</a:t>
                </a:r>
                <a:endParaRPr lang="es-ES" dirty="0"/>
              </a:p>
              <a:p>
                <a:pPr marL="0" indent="0">
                  <a:buNone/>
                </a:pPr>
                <a:endParaRPr lang="es-ES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s-E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s-ES" i="1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s-E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type m:val="lin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ES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𝜇</m:t>
                                  </m:r>
                                  <m:r>
                                    <a:rPr lang="es-ES" i="1"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s-ES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𝜇</m:t>
                                  </m:r>
                                  <m:r>
                                    <a:rPr lang="es-ES" i="1"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num>
                        <m:den>
                          <m:f>
                            <m:fPr>
                              <m:type m:val="lin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ES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s-ES" i="1"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e>
                              </m:d>
                            </m:num>
                            <m:den>
                              <m:r>
                                <a:rPr lang="es-ES" i="1">
                                  <a:latin typeface="Cambria Math"/>
                                </a:rPr>
                                <m:t>𝑉</m:t>
                              </m:r>
                              <m:d>
                                <m:d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s-ES" i="1">
                                      <a:latin typeface="Cambria Math"/>
                                    </a:rPr>
                                    <m:t>,</m:t>
                                  </m:r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𝑒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den>
                          </m:f>
                        </m:den>
                      </m:f>
                      <m:r>
                        <a:rPr lang="es-ES" i="1">
                          <a:latin typeface="Cambria Math"/>
                        </a:rPr>
                        <m:t>·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𝑗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s-ES" i="1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𝑒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ES" i="1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s-ES" dirty="0" smtClean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 r="-32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858419"/>
              </p:ext>
            </p:extLst>
          </p:nvPr>
        </p:nvGraphicFramePr>
        <p:xfrm>
          <a:off x="395536" y="4509120"/>
          <a:ext cx="8064892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03316"/>
                <a:gridCol w="720197"/>
                <a:gridCol w="720197"/>
                <a:gridCol w="720197"/>
                <a:gridCol w="720197"/>
                <a:gridCol w="720197"/>
                <a:gridCol w="720197"/>
                <a:gridCol w="720197"/>
                <a:gridCol w="720197"/>
              </a:tblGrid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Año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2022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2027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2032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2037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Periodo cotizado (65-</a:t>
                      </a:r>
                      <a:r>
                        <a:rPr lang="es-ES" sz="1400" i="1" dirty="0">
                          <a:effectLst/>
                        </a:rPr>
                        <a:t>e</a:t>
                      </a:r>
                      <a:r>
                        <a:rPr lang="es-ES" sz="1400" i="1" baseline="-25000" dirty="0">
                          <a:effectLst/>
                        </a:rPr>
                        <a:t>i</a:t>
                      </a:r>
                      <a:r>
                        <a:rPr lang="es-ES" sz="1400" dirty="0">
                          <a:effectLst/>
                        </a:rPr>
                        <a:t>)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35,00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35,69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36,34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36,96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37,54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38,09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38,61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39,09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 gridSpan="9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Fuente: Elaboración </a:t>
                      </a:r>
                      <a:r>
                        <a:rPr lang="es-ES" sz="1600" dirty="0" smtClean="0">
                          <a:effectLst/>
                        </a:rPr>
                        <a:t>propia e INE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969484"/>
              </p:ext>
            </p:extLst>
          </p:nvPr>
        </p:nvGraphicFramePr>
        <p:xfrm>
          <a:off x="360000" y="1620000"/>
          <a:ext cx="81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5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5025640"/>
              </p:ext>
            </p:extLst>
          </p:nvPr>
        </p:nvGraphicFramePr>
        <p:xfrm>
          <a:off x="360000" y="1620000"/>
          <a:ext cx="81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575013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/>
              <a:t>FACTOR </a:t>
            </a:r>
            <a:r>
              <a:rPr lang="es-ES" dirty="0" smtClean="0"/>
              <a:t>5: tasa </a:t>
            </a:r>
            <a:r>
              <a:rPr lang="es-ES" dirty="0"/>
              <a:t>de </a:t>
            </a:r>
            <a:r>
              <a:rPr lang="es-ES" dirty="0" smtClean="0"/>
              <a:t>acumulación y tasa de sustitución total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s-ES" dirty="0" smtClean="0"/>
                  <a:t>Ajuste en la tasa de acumulación (y en la tasa de sustitución total (edad de jubilación y periodo cotizado constantes):</a:t>
                </a:r>
                <a:endParaRPr lang="es-ES" dirty="0"/>
              </a:p>
              <a:p>
                <a:pPr marL="0" indent="0">
                  <a:buNone/>
                </a:pPr>
                <a:endParaRPr lang="es-ES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E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E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ES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s-ES" i="1">
                          <a:latin typeface="Cambria Math"/>
                        </a:rPr>
                        <m:t>·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s-ES" i="1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s-ES" dirty="0" smtClean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 r="-327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13457"/>
              </p:ext>
            </p:extLst>
          </p:nvPr>
        </p:nvGraphicFramePr>
        <p:xfrm>
          <a:off x="323528" y="4365104"/>
          <a:ext cx="8136899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42133"/>
                <a:gridCol w="703320"/>
                <a:gridCol w="703320"/>
                <a:gridCol w="703320"/>
                <a:gridCol w="703320"/>
                <a:gridCol w="703320"/>
                <a:gridCol w="703320"/>
                <a:gridCol w="703320"/>
                <a:gridCol w="771526"/>
              </a:tblGrid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Año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2012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2032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2037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Tasa de acumulación (</a:t>
                      </a:r>
                      <a:r>
                        <a:rPr lang="es-ES" sz="1400" i="1" dirty="0" err="1">
                          <a:effectLst/>
                        </a:rPr>
                        <a:t>a</a:t>
                      </a:r>
                      <a:r>
                        <a:rPr lang="es-ES" sz="1400" i="1" baseline="-25000" dirty="0" err="1">
                          <a:effectLst/>
                        </a:rPr>
                        <a:t>i</a:t>
                      </a:r>
                      <a:r>
                        <a:rPr lang="es-ES" sz="1400" dirty="0">
                          <a:effectLst/>
                        </a:rPr>
                        <a:t>)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2,40%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2,33%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2,26%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2,21%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2,15%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2,1%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2,06%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2,02%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Tasa de sustitución total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84,0%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81,5%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79,3%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77,2%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75,4%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73,7%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72,1%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70,7%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 gridSpan="9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Fuente: Elaboración </a:t>
                      </a:r>
                      <a:r>
                        <a:rPr lang="es-ES" sz="1600" dirty="0" smtClean="0">
                          <a:effectLst/>
                        </a:rPr>
                        <a:t>propia e INE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0371804"/>
              </p:ext>
            </p:extLst>
          </p:nvPr>
        </p:nvGraphicFramePr>
        <p:xfrm>
          <a:off x="324000" y="1620000"/>
          <a:ext cx="8172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6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43018650"/>
              </p:ext>
            </p:extLst>
          </p:nvPr>
        </p:nvGraphicFramePr>
        <p:xfrm>
          <a:off x="324000" y="1620000"/>
          <a:ext cx="8172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5455828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FACTOR </a:t>
            </a:r>
            <a:r>
              <a:rPr lang="es-ES" dirty="0" smtClean="0"/>
              <a:t>6: tipo de cotización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s-ES" dirty="0" smtClean="0"/>
                  <a:t>Ajuste en el tipo de cotización:</a:t>
                </a:r>
                <a:endParaRPr lang="es-ES" dirty="0"/>
              </a:p>
              <a:p>
                <a:pPr marL="0" indent="0">
                  <a:buNone/>
                </a:pPr>
                <a:endParaRPr lang="es-ES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s-E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E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/>
                            </a:rPr>
                            <m:t>𝑐</m:t>
                          </m:r>
                        </m:e>
                        <m:sub>
                          <m:r>
                            <a:rPr lang="es-ES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s-ES" i="1">
                          <a:latin typeface="Cambria Math"/>
                        </a:rPr>
                        <m:t>·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a:rPr lang="es-ES" i="1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</m:d>
                        </m:den>
                      </m:f>
                    </m:oMath>
                  </m:oMathPara>
                </a14:m>
                <a:endParaRPr lang="es-ES" dirty="0" smtClean="0"/>
              </a:p>
              <a:p>
                <a:pPr marL="0" indent="0">
                  <a:buNone/>
                </a:pPr>
                <a:endParaRPr lang="es-ES" dirty="0" smtClean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182743"/>
              </p:ext>
            </p:extLst>
          </p:nvPr>
        </p:nvGraphicFramePr>
        <p:xfrm>
          <a:off x="467544" y="4077072"/>
          <a:ext cx="7796607" cy="146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3503"/>
                <a:gridCol w="745388"/>
                <a:gridCol w="745388"/>
                <a:gridCol w="745388"/>
                <a:gridCol w="745388"/>
                <a:gridCol w="745388"/>
                <a:gridCol w="745388"/>
                <a:gridCol w="745388"/>
                <a:gridCol w="745388"/>
              </a:tblGrid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Año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2032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2037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Tipo de cotización (</a:t>
                      </a:r>
                      <a:r>
                        <a:rPr lang="es-ES" sz="1600" i="1" dirty="0">
                          <a:effectLst/>
                        </a:rPr>
                        <a:t>c</a:t>
                      </a:r>
                      <a:r>
                        <a:rPr lang="es-ES" sz="1600" i="1" baseline="-25000" dirty="0">
                          <a:effectLst/>
                        </a:rPr>
                        <a:t>i</a:t>
                      </a:r>
                      <a:r>
                        <a:rPr lang="es-ES" sz="1600" dirty="0">
                          <a:effectLst/>
                        </a:rPr>
                        <a:t>)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20,00%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20,61%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21,19%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21,76%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22,29%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22,81%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23,3%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23,77%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 gridSpan="9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Fuente: Elaboración </a:t>
                      </a:r>
                      <a:r>
                        <a:rPr lang="es-ES" sz="1600" dirty="0" smtClean="0">
                          <a:effectLst/>
                        </a:rPr>
                        <a:t>propia e INE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3928436"/>
              </p:ext>
            </p:extLst>
          </p:nvPr>
        </p:nvGraphicFramePr>
        <p:xfrm>
          <a:off x="360000" y="1620000"/>
          <a:ext cx="792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7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4009659"/>
              </p:ext>
            </p:extLst>
          </p:nvPr>
        </p:nvGraphicFramePr>
        <p:xfrm>
          <a:off x="360000" y="1620000"/>
          <a:ext cx="792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1246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7" grpId="0">
        <p:bldAsOne/>
      </p:bldGraphic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FACTOR </a:t>
            </a:r>
            <a:r>
              <a:rPr lang="es-ES" dirty="0" smtClean="0"/>
              <a:t>7: revalorización de las pensiones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s-ES" dirty="0" smtClean="0"/>
                  <a:t>Ajuste en la revalorización de las pensiones:</a:t>
                </a:r>
                <a:endParaRPr lang="es-ES" dirty="0"/>
              </a:p>
              <a:p>
                <a:pPr marL="0" indent="0">
                  <a:buNone/>
                </a:pPr>
                <a:endParaRPr lang="es-ES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s-E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s-E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s-ES" i="1">
                          <a:latin typeface="Cambria Math"/>
                        </a:rPr>
                        <m:t>=</m:t>
                      </m:r>
                      <m:r>
                        <a:rPr lang="es-ES" i="1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s-ES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𝜆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  <m:r>
                            <a:rPr lang="es-ES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s-ES" dirty="0" smtClean="0"/>
              </a:p>
              <a:p>
                <a:pPr marL="0" indent="0">
                  <a:buNone/>
                </a:pPr>
                <a:endParaRPr lang="es-ES" dirty="0" smtClean="0"/>
              </a:p>
              <a:p>
                <a:pPr marL="0" indent="0">
                  <a:buNone/>
                </a:pPr>
                <a:endParaRPr lang="es-ES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411562"/>
              </p:ext>
            </p:extLst>
          </p:nvPr>
        </p:nvGraphicFramePr>
        <p:xfrm>
          <a:off x="457199" y="3442652"/>
          <a:ext cx="7931224" cy="1097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2360"/>
                <a:gridCol w="723608"/>
                <a:gridCol w="723608"/>
                <a:gridCol w="723608"/>
                <a:gridCol w="723608"/>
                <a:gridCol w="723608"/>
                <a:gridCol w="723608"/>
                <a:gridCol w="723608"/>
                <a:gridCol w="723608"/>
              </a:tblGrid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Año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2017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2027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2032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2037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2042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2047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Revalorización (</a:t>
                      </a:r>
                      <a:r>
                        <a:rPr lang="es-ES" sz="1400" i="1" dirty="0" err="1">
                          <a:effectLst/>
                        </a:rPr>
                        <a:t>λ</a:t>
                      </a:r>
                      <a:r>
                        <a:rPr lang="es-ES" sz="1400" i="1" baseline="-25000" dirty="0" err="1">
                          <a:effectLst/>
                        </a:rPr>
                        <a:t>i</a:t>
                      </a:r>
                      <a:r>
                        <a:rPr lang="es-ES" sz="1400" dirty="0">
                          <a:effectLst/>
                        </a:rPr>
                        <a:t>)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2,00%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1,68%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1,40%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1,14%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0,91%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0,70%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0,51%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0,33%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9705">
                <a:tc gridSpan="9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Fuente: Elaboración </a:t>
                      </a:r>
                      <a:r>
                        <a:rPr lang="es-ES" sz="1600" dirty="0" smtClean="0">
                          <a:effectLst/>
                        </a:rPr>
                        <a:t>propia e INE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1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6417393"/>
              </p:ext>
            </p:extLst>
          </p:nvPr>
        </p:nvGraphicFramePr>
        <p:xfrm>
          <a:off x="360000" y="1620000"/>
          <a:ext cx="81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8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9583170"/>
              </p:ext>
            </p:extLst>
          </p:nvPr>
        </p:nvGraphicFramePr>
        <p:xfrm>
          <a:off x="360000" y="1620000"/>
          <a:ext cx="8100000" cy="43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2485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RESUMEN Y CONCLUSIONES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815510"/>
              </p:ext>
            </p:extLst>
          </p:nvPr>
        </p:nvGraphicFramePr>
        <p:xfrm>
          <a:off x="323528" y="1464439"/>
          <a:ext cx="8424934" cy="4553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0160"/>
                <a:gridCol w="809230"/>
                <a:gridCol w="886176"/>
                <a:gridCol w="824538"/>
                <a:gridCol w="886176"/>
                <a:gridCol w="887070"/>
                <a:gridCol w="887070"/>
                <a:gridCol w="902257"/>
                <a:gridCol w="902257"/>
              </a:tblGrid>
              <a:tr h="172824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Parámetros y resultados año base (2012)</a:t>
                      </a:r>
                      <a:endParaRPr lang="es-ES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 rowSpan="2"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Parámetros y resultados última revisión (año 2047)</a:t>
                      </a:r>
                      <a:endParaRPr lang="es-ES" sz="16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72824">
                <a:tc gridSpan="2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kumimoji="0" lang="es-E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51847" marR="5184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2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3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4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5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6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7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456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Tipo de </a:t>
                      </a:r>
                      <a:r>
                        <a:rPr lang="es-ES" sz="1200" dirty="0" err="1" smtClean="0">
                          <a:effectLst/>
                        </a:rPr>
                        <a:t>cot</a:t>
                      </a:r>
                      <a:r>
                        <a:rPr lang="es-ES" sz="1200" dirty="0" smtClean="0">
                          <a:effectLst/>
                        </a:rPr>
                        <a:t>. </a:t>
                      </a:r>
                      <a:r>
                        <a:rPr lang="es-ES" sz="1200" dirty="0">
                          <a:effectLst/>
                        </a:rPr>
                        <a:t>(</a:t>
                      </a:r>
                      <a:r>
                        <a:rPr lang="es-ES" sz="1200" i="1" dirty="0">
                          <a:effectLst/>
                        </a:rPr>
                        <a:t>c</a:t>
                      </a:r>
                      <a:r>
                        <a:rPr lang="es-ES" sz="1200" dirty="0">
                          <a:effectLst/>
                        </a:rPr>
                        <a:t>)</a:t>
                      </a:r>
                      <a:endParaRPr lang="es-ES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20,00%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20,00%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20,00%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20,00%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20,00%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20,00%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23,77%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20,00%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</a:tr>
              <a:tr h="3456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Rev. </a:t>
                      </a:r>
                      <a:r>
                        <a:rPr lang="es-ES" sz="1200" dirty="0" err="1" smtClean="0">
                          <a:effectLst/>
                        </a:rPr>
                        <a:t>Pens</a:t>
                      </a:r>
                      <a:r>
                        <a:rPr lang="es-ES" sz="1200" dirty="0" smtClean="0">
                          <a:effectLst/>
                        </a:rPr>
                        <a:t>. </a:t>
                      </a:r>
                      <a:r>
                        <a:rPr lang="es-ES" sz="1200" dirty="0">
                          <a:effectLst/>
                        </a:rPr>
                        <a:t>(</a:t>
                      </a:r>
                      <a:r>
                        <a:rPr lang="es-ES" sz="1200" i="1" dirty="0">
                          <a:effectLst/>
                        </a:rPr>
                        <a:t>λ</a:t>
                      </a:r>
                      <a:r>
                        <a:rPr lang="es-ES" sz="1200" dirty="0">
                          <a:effectLst/>
                        </a:rPr>
                        <a:t>)</a:t>
                      </a:r>
                      <a:endParaRPr lang="es-ES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2,00%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2,00%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2,00%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2,00%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2,00%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2,00%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2,00%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0,33%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456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Edad de </a:t>
                      </a:r>
                      <a:r>
                        <a:rPr lang="es-ES" sz="1200" dirty="0" err="1" smtClean="0">
                          <a:effectLst/>
                        </a:rPr>
                        <a:t>jub</a:t>
                      </a:r>
                      <a:r>
                        <a:rPr lang="es-ES" sz="1200" dirty="0" smtClean="0">
                          <a:effectLst/>
                        </a:rPr>
                        <a:t>. </a:t>
                      </a:r>
                      <a:r>
                        <a:rPr lang="es-ES" sz="1200" dirty="0">
                          <a:effectLst/>
                        </a:rPr>
                        <a:t>(</a:t>
                      </a:r>
                      <a:r>
                        <a:rPr lang="es-ES" sz="1200" i="1" dirty="0">
                          <a:effectLst/>
                        </a:rPr>
                        <a:t>j</a:t>
                      </a:r>
                      <a:r>
                        <a:rPr lang="es-ES" sz="1200" dirty="0">
                          <a:effectLst/>
                        </a:rPr>
                        <a:t>)</a:t>
                      </a:r>
                      <a:endParaRPr lang="es-ES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65 años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70,74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68,95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67,46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65,00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65,00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65,00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65,00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</a:tr>
              <a:tr h="3456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Años </a:t>
                      </a:r>
                      <a:r>
                        <a:rPr lang="es-ES" sz="1200" dirty="0" err="1" smtClean="0">
                          <a:effectLst/>
                        </a:rPr>
                        <a:t>cotiz</a:t>
                      </a:r>
                      <a:r>
                        <a:rPr lang="es-ES" sz="1200" dirty="0" smtClean="0">
                          <a:effectLst/>
                        </a:rPr>
                        <a:t>. </a:t>
                      </a:r>
                      <a:r>
                        <a:rPr lang="es-ES" sz="1200" dirty="0">
                          <a:effectLst/>
                        </a:rPr>
                        <a:t>(</a:t>
                      </a:r>
                      <a:r>
                        <a:rPr lang="es-ES" sz="1200" i="1" dirty="0">
                          <a:effectLst/>
                        </a:rPr>
                        <a:t>j</a:t>
                      </a:r>
                      <a:r>
                        <a:rPr lang="es-ES" sz="1200" dirty="0">
                          <a:effectLst/>
                        </a:rPr>
                        <a:t>-</a:t>
                      </a:r>
                      <a:r>
                        <a:rPr lang="es-ES" sz="1200" i="1" dirty="0">
                          <a:effectLst/>
                        </a:rPr>
                        <a:t>e</a:t>
                      </a:r>
                      <a:r>
                        <a:rPr lang="es-ES" sz="1200" dirty="0">
                          <a:effectLst/>
                        </a:rPr>
                        <a:t>)</a:t>
                      </a:r>
                      <a:endParaRPr lang="es-ES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35 años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35,00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38,95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37,46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39,09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35,00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35,00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35,00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</a:tr>
              <a:tr h="3456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Tasa </a:t>
                      </a:r>
                      <a:r>
                        <a:rPr lang="es-ES" sz="1200" dirty="0" err="1" smtClean="0">
                          <a:effectLst/>
                        </a:rPr>
                        <a:t>sust</a:t>
                      </a:r>
                      <a:r>
                        <a:rPr lang="es-ES" sz="1200" dirty="0" smtClean="0">
                          <a:effectLst/>
                        </a:rPr>
                        <a:t>. </a:t>
                      </a:r>
                      <a:r>
                        <a:rPr lang="es-ES" sz="1200" i="1" dirty="0">
                          <a:effectLst/>
                        </a:rPr>
                        <a:t>a</a:t>
                      </a:r>
                      <a:r>
                        <a:rPr lang="es-ES" sz="1200" dirty="0">
                          <a:effectLst/>
                        </a:rPr>
                        <a:t>(</a:t>
                      </a:r>
                      <a:r>
                        <a:rPr lang="es-ES" sz="1200" i="1" dirty="0">
                          <a:effectLst/>
                        </a:rPr>
                        <a:t>j</a:t>
                      </a:r>
                      <a:r>
                        <a:rPr lang="es-ES" sz="1200" dirty="0">
                          <a:effectLst/>
                        </a:rPr>
                        <a:t>-</a:t>
                      </a:r>
                      <a:r>
                        <a:rPr lang="es-ES" sz="1200" i="1" dirty="0">
                          <a:effectLst/>
                        </a:rPr>
                        <a:t>e</a:t>
                      </a:r>
                      <a:r>
                        <a:rPr lang="es-ES" sz="1200" dirty="0">
                          <a:effectLst/>
                        </a:rPr>
                        <a:t>)</a:t>
                      </a:r>
                      <a:endParaRPr lang="es-ES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84,0%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84,0%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93,5%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84,0%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84,0%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70,7%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84,0%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84,0%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</a:tr>
              <a:tr h="3456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Tasa </a:t>
                      </a:r>
                      <a:r>
                        <a:rPr lang="es-ES" sz="1200" dirty="0" err="1" smtClean="0">
                          <a:effectLst/>
                        </a:rPr>
                        <a:t>reempl</a:t>
                      </a:r>
                      <a:r>
                        <a:rPr lang="es-ES" sz="1200" dirty="0">
                          <a:effectLst/>
                        </a:rPr>
                        <a:t>.</a:t>
                      </a:r>
                      <a:endParaRPr lang="es-ES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62,6%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62,6%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67,7%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61,5%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60,8%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52,7%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62,6%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62,6%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</a:tr>
              <a:tr h="3456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Esp. </a:t>
                      </a:r>
                      <a:r>
                        <a:rPr lang="es-ES" sz="1200" dirty="0" smtClean="0">
                          <a:effectLst/>
                        </a:rPr>
                        <a:t>Vida en </a:t>
                      </a:r>
                      <a:r>
                        <a:rPr lang="es-ES" sz="1200" i="1" dirty="0">
                          <a:effectLst/>
                        </a:rPr>
                        <a:t>j</a:t>
                      </a:r>
                      <a:endParaRPr lang="es-ES" sz="1200" i="1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18,9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18,67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20,24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21,55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23,71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23,71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23,71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23,71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</a:tr>
              <a:tr h="3456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Años </a:t>
                      </a:r>
                      <a:r>
                        <a:rPr lang="es-ES" sz="1200" dirty="0" err="1">
                          <a:effectLst/>
                        </a:rPr>
                        <a:t>cot</a:t>
                      </a:r>
                      <a:r>
                        <a:rPr lang="es-ES" sz="1200" dirty="0">
                          <a:effectLst/>
                        </a:rPr>
                        <a:t>./esp. </a:t>
                      </a:r>
                      <a:r>
                        <a:rPr lang="es-ES" sz="1200" dirty="0" smtClean="0">
                          <a:effectLst/>
                        </a:rPr>
                        <a:t>V.</a:t>
                      </a:r>
                      <a:endParaRPr lang="es-ES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1,852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1,875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1,924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1,738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1,649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1,476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1,476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1,476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</a:tr>
              <a:tr h="3456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 smtClean="0">
                          <a:effectLst/>
                        </a:rPr>
                        <a:t>VFC=VAAP </a:t>
                      </a:r>
                      <a:r>
                        <a:rPr lang="es-ES" sz="1050" dirty="0" smtClean="0">
                          <a:effectLst/>
                        </a:rPr>
                        <a:t>(</a:t>
                      </a:r>
                      <a:r>
                        <a:rPr lang="es-ES" sz="1050" i="1" dirty="0" smtClean="0">
                          <a:effectLst/>
                        </a:rPr>
                        <a:t>w</a:t>
                      </a:r>
                      <a:r>
                        <a:rPr lang="es-ES" sz="1050" dirty="0" smtClean="0">
                          <a:effectLst/>
                        </a:rPr>
                        <a:t>=1</a:t>
                      </a:r>
                      <a:r>
                        <a:rPr lang="es-ES" sz="1050" dirty="0">
                          <a:effectLst/>
                        </a:rPr>
                        <a:t>)</a:t>
                      </a:r>
                      <a:endParaRPr lang="es-ES" sz="105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28,68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28,68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37,55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33,97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37,90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28,68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34,08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28,68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4564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TIR </a:t>
                      </a:r>
                      <a:r>
                        <a:rPr lang="es-ES" sz="1200" dirty="0" smtClean="0">
                          <a:effectLst/>
                        </a:rPr>
                        <a:t>(</a:t>
                      </a:r>
                      <a:r>
                        <a:rPr lang="es-ES" sz="1200" i="1" dirty="0">
                          <a:effectLst/>
                        </a:rPr>
                        <a:t>r</a:t>
                      </a:r>
                      <a:r>
                        <a:rPr lang="es-ES" sz="1200" dirty="0">
                          <a:effectLst/>
                        </a:rPr>
                        <a:t>)</a:t>
                      </a:r>
                      <a:endParaRPr lang="es-ES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4,878%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4,878%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4,878%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4,878%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4,878%</a:t>
                      </a:r>
                      <a:endParaRPr lang="es-ES" sz="14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4,878%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4,878%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4,878%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</a:tr>
              <a:tr h="172824">
                <a:tc gridSpan="9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Fuente: Elaboración </a:t>
                      </a:r>
                      <a:r>
                        <a:rPr lang="es-ES" sz="1600" dirty="0" smtClean="0">
                          <a:effectLst/>
                        </a:rPr>
                        <a:t>propia e INE</a:t>
                      </a:r>
                      <a:endParaRPr lang="es-ES" sz="16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51847" marR="51847" marT="0" marB="0" anchor="ctr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037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RESUMEN Y CONCLUSIONES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Distintas alternativas para el factor de sostenibilidad con distintos efectos colaterales:</a:t>
            </a:r>
          </a:p>
          <a:p>
            <a:pPr lvl="1"/>
            <a:r>
              <a:rPr lang="es-ES" dirty="0" smtClean="0"/>
              <a:t>Qué colectivo soporta el ajuste:</a:t>
            </a:r>
          </a:p>
          <a:p>
            <a:pPr lvl="2"/>
            <a:r>
              <a:rPr lang="es-ES" dirty="0" smtClean="0"/>
              <a:t>Nuevos pensionistas</a:t>
            </a:r>
          </a:p>
          <a:p>
            <a:pPr lvl="2"/>
            <a:r>
              <a:rPr lang="es-ES" dirty="0" smtClean="0"/>
              <a:t>Pensionistas existentes</a:t>
            </a:r>
          </a:p>
          <a:p>
            <a:pPr lvl="2"/>
            <a:r>
              <a:rPr lang="es-ES" dirty="0" smtClean="0"/>
              <a:t>Cotizantes</a:t>
            </a:r>
          </a:p>
          <a:p>
            <a:pPr lvl="1"/>
            <a:r>
              <a:rPr lang="es-ES" dirty="0" smtClean="0"/>
              <a:t>Efectos sobre el objetivo de adecuación</a:t>
            </a:r>
          </a:p>
          <a:p>
            <a:pPr lvl="1"/>
            <a:r>
              <a:rPr lang="es-ES" dirty="0" smtClean="0"/>
              <a:t>Efectos sobre la oferta y demanda de trabajo</a:t>
            </a:r>
          </a:p>
          <a:p>
            <a:r>
              <a:rPr lang="es-ES" dirty="0" smtClean="0"/>
              <a:t>Posibilidad de fórmulas mixtas</a:t>
            </a:r>
          </a:p>
          <a:p>
            <a:r>
              <a:rPr lang="es-ES" dirty="0" smtClean="0"/>
              <a:t>Factores de sostenibilidad aplicados en los sistemas de pensiones de la UE: aproximaciones a los actuarialmente justos más entendibles.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618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Justificación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ES" sz="3500" dirty="0" smtClean="0"/>
              <a:t>La introducción del factor de </a:t>
            </a:r>
            <a:r>
              <a:rPr lang="es-ES" sz="3500" dirty="0" smtClean="0"/>
              <a:t>sostenibilidad es </a:t>
            </a:r>
            <a:r>
              <a:rPr lang="es-ES" sz="3500" dirty="0" smtClean="0"/>
              <a:t>una </a:t>
            </a:r>
            <a:r>
              <a:rPr lang="es-E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tendencia reciente</a:t>
            </a:r>
            <a:r>
              <a:rPr lang="es-ES" sz="3500" dirty="0" smtClean="0"/>
              <a:t> en </a:t>
            </a:r>
            <a:r>
              <a:rPr lang="es-ES" sz="3500" dirty="0"/>
              <a:t>las reformas de los sistemas de pensiones en la </a:t>
            </a:r>
            <a:r>
              <a:rPr lang="es-ES" sz="3500" dirty="0" smtClean="0"/>
              <a:t>UE.</a:t>
            </a:r>
            <a:endParaRPr lang="es-ES" sz="3500" dirty="0"/>
          </a:p>
          <a:p>
            <a:r>
              <a:rPr lang="es-ES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Diseños variados </a:t>
            </a:r>
            <a:r>
              <a:rPr lang="es-ES" sz="3500" dirty="0"/>
              <a:t>según el parámetro que se ajusta </a:t>
            </a:r>
            <a:r>
              <a:rPr lang="es-ES" sz="3500" dirty="0" smtClean="0"/>
              <a:t>y </a:t>
            </a:r>
            <a:r>
              <a:rPr lang="es-ES" sz="3500" dirty="0"/>
              <a:t>la variable a la que se </a:t>
            </a:r>
            <a:r>
              <a:rPr lang="es-ES" sz="3500" dirty="0" smtClean="0"/>
              <a:t>vincula.</a:t>
            </a:r>
            <a:endParaRPr lang="es-ES" sz="3500" dirty="0"/>
          </a:p>
          <a:p>
            <a:r>
              <a:rPr lang="es-ES" sz="3500" dirty="0" smtClean="0"/>
              <a:t>En España aparece con la Ley </a:t>
            </a:r>
            <a:r>
              <a:rPr lang="es-ES" sz="3500" dirty="0" smtClean="0"/>
              <a:t>27/2011: </a:t>
            </a:r>
            <a:r>
              <a:rPr lang="es-ES" sz="3500" dirty="0" smtClean="0"/>
              <a:t>parámetro no especificado pero vinculado a la esperanza de vida con el objetivo de mantener la proporcionalidad entre contribuciones y prestaciones (</a:t>
            </a:r>
            <a:r>
              <a:rPr lang="es-E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neutralidad actuarial</a:t>
            </a:r>
            <a:r>
              <a:rPr lang="es-ES" sz="3500" dirty="0" smtClean="0"/>
              <a:t>).</a:t>
            </a:r>
          </a:p>
          <a:p>
            <a:r>
              <a:rPr lang="es-ES" sz="3500" dirty="0" smtClean="0"/>
              <a:t>La Ley 2/2012 de Estabilidad </a:t>
            </a:r>
            <a:r>
              <a:rPr lang="es-ES" sz="3500" dirty="0"/>
              <a:t>presupuestaria y sostenibilidad financiera </a:t>
            </a:r>
            <a:r>
              <a:rPr lang="es-ES" sz="3500" dirty="0" smtClean="0"/>
              <a:t>permite anticipar </a:t>
            </a:r>
            <a:r>
              <a:rPr lang="es-ES" sz="3500" dirty="0"/>
              <a:t>su entrada en vigor si se proyecta un déficit a largo plazo en el </a:t>
            </a:r>
            <a:r>
              <a:rPr lang="es-ES" sz="3500" dirty="0" smtClean="0"/>
              <a:t>sistema (</a:t>
            </a:r>
            <a:r>
              <a:rPr lang="es-E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equilibrio financiero</a:t>
            </a:r>
            <a:r>
              <a:rPr lang="es-ES" sz="3500" dirty="0" smtClean="0"/>
              <a:t>)</a:t>
            </a:r>
          </a:p>
          <a:p>
            <a:r>
              <a:rPr lang="es-ES" sz="3500" dirty="0" smtClean="0"/>
              <a:t>Informe del </a:t>
            </a:r>
            <a:r>
              <a:rPr lang="es-E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grupo de expertos</a:t>
            </a:r>
            <a:r>
              <a:rPr lang="es-ES" sz="3500" dirty="0" smtClean="0"/>
              <a:t>: proponen un factor de </a:t>
            </a:r>
            <a:r>
              <a:rPr lang="es-ES" sz="3500" dirty="0" smtClean="0"/>
              <a:t>sostenibilidad con dos componentes:</a:t>
            </a:r>
          </a:p>
          <a:p>
            <a:pPr lvl="2"/>
            <a:r>
              <a:rPr lang="es-ES" sz="2900" dirty="0" smtClean="0"/>
              <a:t>De equidad intergeneracional (actuarialmente neutral): pensión inicial vinculada a la esperanza de vida a los 65 años</a:t>
            </a:r>
          </a:p>
          <a:p>
            <a:pPr lvl="2"/>
            <a:r>
              <a:rPr lang="es-ES" sz="2900" dirty="0" smtClean="0"/>
              <a:t>De </a:t>
            </a:r>
            <a:r>
              <a:rPr lang="es-ES" sz="2900" dirty="0"/>
              <a:t>equilibrio financiero: revalorización de las pensiones vinculada al ratio ingresos-gastos</a:t>
            </a:r>
          </a:p>
        </p:txBody>
      </p:sp>
    </p:spTree>
    <p:extLst>
      <p:ext uri="{BB962C8B-B14F-4D97-AF65-F5344CB8AC3E}">
        <p14:creationId xmlns:p14="http://schemas.microsoft.com/office/powerpoint/2010/main" val="1195111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Objetivo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ES" dirty="0" smtClean="0"/>
              <a:t>Ofrecer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diseños alternativos </a:t>
            </a:r>
            <a:r>
              <a:rPr lang="es-ES" dirty="0" smtClean="0"/>
              <a:t>para el factor de sostenibilidad de equidad intergeneracional (vinculado </a:t>
            </a:r>
            <a:r>
              <a:rPr lang="es-ES" dirty="0"/>
              <a:t>a la esperanza de </a:t>
            </a:r>
            <a:r>
              <a:rPr lang="es-ES" dirty="0" smtClean="0"/>
              <a:t>vida) de manera que sea actuarialmente neutral. Las alternativas dependen de qué parámetro del sistema se ajusta.</a:t>
            </a:r>
          </a:p>
          <a:p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Cuantificar los efectos </a:t>
            </a:r>
            <a:r>
              <a:rPr lang="es-ES" dirty="0" smtClean="0"/>
              <a:t>de cada factor de sostenibilidad utilizando las proyecciones de esperanza de vida del INE.</a:t>
            </a:r>
          </a:p>
          <a:p>
            <a:pPr marL="0" indent="0">
              <a:buNone/>
            </a:pPr>
            <a:r>
              <a:rPr lang="es-E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608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Metodología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s-ES" dirty="0" smtClean="0"/>
              <a:t>Se define un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modelo teórico </a:t>
            </a:r>
            <a:r>
              <a:rPr lang="es-ES" dirty="0" smtClean="0"/>
              <a:t>que simplifica el funcionamiento de un sistema de pensiones de prestación definida y </a:t>
            </a:r>
            <a:r>
              <a:rPr lang="es-ES" dirty="0" smtClean="0"/>
              <a:t>contributivo</a:t>
            </a:r>
            <a:r>
              <a:rPr lang="es-ES" dirty="0" smtClean="0"/>
              <a:t>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s-ES" dirty="0" smtClean="0"/>
              <a:t>Se plantea la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ecuación de equilibrio financiero-actuarial</a:t>
            </a:r>
            <a:r>
              <a:rPr lang="es-ES" dirty="0" smtClean="0"/>
              <a:t> en el momento de la jubilación para un individuo representativo </a:t>
            </a:r>
            <a:r>
              <a:rPr lang="es-ES" dirty="0"/>
              <a:t>y se calcula el TIR de equilibrio de </a:t>
            </a:r>
            <a:r>
              <a:rPr lang="es-ES" dirty="0" smtClean="0"/>
              <a:t>partida (depende de </a:t>
            </a:r>
            <a:r>
              <a:rPr lang="es-ES" dirty="0" smtClean="0"/>
              <a:t>las </a:t>
            </a:r>
            <a:r>
              <a:rPr lang="es-ES" dirty="0" smtClean="0"/>
              <a:t>probabilidades de supervivencia </a:t>
            </a:r>
            <a:r>
              <a:rPr lang="es-ES" dirty="0" smtClean="0"/>
              <a:t>del </a:t>
            </a:r>
            <a:r>
              <a:rPr lang="es-ES" dirty="0" smtClean="0"/>
              <a:t>año </a:t>
            </a:r>
            <a:r>
              <a:rPr lang="es-ES" dirty="0" smtClean="0"/>
              <a:t>base</a:t>
            </a:r>
            <a:r>
              <a:rPr lang="es-ES" dirty="0" smtClean="0"/>
              <a:t>).</a:t>
            </a:r>
            <a:endParaRPr lang="es-E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s-ES" dirty="0" smtClean="0"/>
              <a:t>Se plantea esa misma ecuación en un año posterior en el que se revisan los parámetros para que el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TIR </a:t>
            </a:r>
            <a:r>
              <a:rPr lang="es-ES" dirty="0" smtClean="0"/>
              <a:t>de equilibrio inicial se mantenga </a:t>
            </a:r>
            <a:r>
              <a:rPr lang="es-E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constante</a:t>
            </a:r>
            <a:r>
              <a:rPr lang="es-ES" dirty="0" smtClean="0"/>
              <a:t> ante las nuevas probabilidades de supervivencia.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s-ES" dirty="0" smtClean="0"/>
              <a:t>De esta ecuación </a:t>
            </a:r>
            <a:r>
              <a:rPr lang="es-ES" dirty="0"/>
              <a:t>se </a:t>
            </a:r>
            <a:r>
              <a:rPr lang="es-ES" dirty="0" smtClean="0"/>
              <a:t>deducen distintas </a:t>
            </a:r>
            <a:r>
              <a:rPr lang="es-ES" dirty="0"/>
              <a:t>reglas de ajuste o </a:t>
            </a:r>
            <a:r>
              <a:rPr lang="es-E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factores de sostenibilidad </a:t>
            </a:r>
            <a:r>
              <a:rPr lang="es-ES" dirty="0" smtClean="0"/>
              <a:t>según qué  parámetros se desea ajustar y qué parámetros se desea mantener al mismo nivel que en el año inicial.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166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1.- EL </a:t>
            </a:r>
            <a:r>
              <a:rPr lang="es-ES" dirty="0" smtClean="0"/>
              <a:t>MODELO TEÓRICO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es-ES" dirty="0" smtClean="0"/>
                  <a:t>La pensión inicial depende proporcionalmente del esfuerzo contributivo, medido a través de la base media de cotización </a:t>
                </a:r>
                <a:r>
                  <a:rPr lang="es-ES" dirty="0"/>
                  <a:t>de toda la vida </a:t>
                </a:r>
                <a:r>
                  <a:rPr lang="es-ES" dirty="0" smtClean="0"/>
                  <a:t>laboral y de los años cotizados: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s-ES" i="1" smtClean="0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 smtClean="0">
                                  <a:latin typeface="Cambria Math"/>
                                </a:rPr>
                              </m:ctrlPr>
                            </m:groupChrPr>
                            <m:e>
                              <m:sSub>
                                <m:sSubPr>
                                  <m:ctrlPr>
                                    <a:rPr lang="es-E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b="0" i="1" smtClean="0">
                                      <a:latin typeface="Cambria Math"/>
                                    </a:rPr>
                                    <m:t>𝑝</m:t>
                                  </m:r>
                                </m:e>
                                <m:sub>
                                  <m:r>
                                    <a:rPr lang="es-ES" b="0" i="1" smtClean="0">
                                      <a:latin typeface="Cambria Math"/>
                                    </a:rPr>
                                    <m:t>𝑗</m:t>
                                  </m:r>
                                </m:sub>
                              </m:sSub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𝑃𝑒𝑛𝑠𝑖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ó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𝑖𝑛𝑖𝑐𝑖𝑎𝑙</m:t>
                              </m:r>
                            </m:e>
                          </m:eqArr>
                        </m:lim>
                      </m:limLow>
                      <m:r>
                        <a:rPr lang="es-ES" i="1">
                          <a:latin typeface="Cambria Math"/>
                        </a:rPr>
                        <m:t>=</m:t>
                      </m:r>
                      <m:limLow>
                        <m:limLowPr>
                          <m:ctrlPr>
                            <a:rPr lang="es-ES" i="1" smtClean="0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 smtClean="0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𝑇𝑎𝑠𝑎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𝑑𝑒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𝑎𝑐𝑢𝑚𝑢𝑙𝑎𝑐𝑖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ó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</m:eqArr>
                        </m:lim>
                      </m:limLow>
                      <m:r>
                        <a:rPr lang="es-ES" b="0" i="1" smtClean="0">
                          <a:latin typeface="Cambria Math"/>
                        </a:rPr>
                        <m:t>·  </m:t>
                      </m:r>
                      <m:limLow>
                        <m:limLowPr>
                          <m:ctrlPr>
                            <a:rPr lang="es-ES" i="1" smtClean="0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 smtClean="0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𝑒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)</m:t>
                              </m:r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𝐴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ñ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𝑜𝑠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 </m:t>
                              </m:r>
                            </m:e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𝑐𝑜𝑡𝑖𝑧𝑎𝑑𝑜𝑠</m:t>
                              </m:r>
                            </m:e>
                          </m:eqArr>
                        </m:lim>
                      </m:limLow>
                      <m:r>
                        <a:rPr lang="es-ES" b="0" i="1" smtClean="0">
                          <a:latin typeface="Cambria Math"/>
                        </a:rPr>
                        <m:t>   ·</m:t>
                      </m:r>
                      <m:limLow>
                        <m:limLowPr>
                          <m:ctrlPr>
                            <a:rPr lang="es-ES" i="1" smtClean="0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 smtClean="0">
                                  <a:latin typeface="Cambria Math"/>
                                </a:rPr>
                              </m:ctrlPr>
                            </m:groupChrPr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𝐵</m:t>
                              </m:r>
                            </m:e>
                          </m:groupChr>
                        </m:e>
                        <m:lim>
                          <m:eqArr>
                            <m:eqArrPr>
                              <m:ctrlPr>
                                <a:rPr lang="es-ES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𝐵𝑎𝑠𝑒</m:t>
                              </m:r>
                            </m:e>
                            <m:e>
                              <m:r>
                                <a:rPr lang="es-ES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𝑚𝑒𝑑𝑖𝑎</m:t>
                              </m:r>
                              <m:r>
                                <a:rPr lang="es-ES" b="0" i="1" smtClean="0">
                                  <a:latin typeface="Cambria Math"/>
                                </a:rPr>
                                <m:t> </m:t>
                              </m:r>
                            </m:e>
                          </m:eqArr>
                        </m:lim>
                      </m:limLow>
                    </m:oMath>
                  </m:oMathPara>
                </a14:m>
                <a:endParaRPr lang="es-ES" dirty="0" smtClean="0"/>
              </a:p>
              <a:p>
                <a:r>
                  <a:rPr lang="es-ES" dirty="0" smtClean="0"/>
                  <a:t>A su vez, la base media es el valor final medio de una renta financiera creciente (</a:t>
                </a:r>
                <a:r>
                  <a:rPr lang="el-GR" i="1" dirty="0" smtClean="0"/>
                  <a:t>ω</a:t>
                </a:r>
                <a:r>
                  <a:rPr lang="es-ES" dirty="0" smtClean="0"/>
                  <a:t>) y valorada a la tasa </a:t>
                </a:r>
                <a:r>
                  <a:rPr lang="el-GR" i="1" dirty="0" smtClean="0"/>
                  <a:t>μ</a:t>
                </a:r>
                <a:r>
                  <a:rPr lang="es-ES" dirty="0" smtClean="0"/>
                  <a:t>, siendo </a:t>
                </a:r>
                <a:r>
                  <a:rPr lang="es-ES" i="1" dirty="0" err="1" smtClean="0"/>
                  <a:t>w</a:t>
                </a:r>
                <a:r>
                  <a:rPr lang="es-ES" i="1" baseline="-25000" dirty="0" err="1" smtClean="0"/>
                  <a:t>e</a:t>
                </a:r>
                <a:r>
                  <a:rPr lang="es-ES" dirty="0" smtClean="0"/>
                  <a:t> la base de cotización de entrada: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latin typeface="Cambria Math"/>
                        </a:rPr>
                        <m:t>𝐵</m:t>
                      </m:r>
                      <m:r>
                        <a:rPr lang="es-ES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𝑤</m:t>
                              </m:r>
                            </m:e>
                            <m:sub>
                              <m:r>
                                <a:rPr lang="es-ES" i="1">
                                  <a:latin typeface="Cambria Math"/>
                                </a:rPr>
                                <m:t>𝑒</m:t>
                              </m:r>
                            </m:sub>
                          </m:sSub>
                          <m:r>
                            <a:rPr lang="es-ES" i="1">
                              <a:latin typeface="Cambria Math"/>
                            </a:rPr>
                            <m:t>·</m:t>
                          </m:r>
                          <m:r>
                            <a:rPr lang="es-ES" i="1">
                              <a:latin typeface="Cambria Math"/>
                            </a:rPr>
                            <m:t>𝑉</m:t>
                          </m:r>
                          <m:r>
                            <a:rPr lang="es-ES" i="1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nor/>
                            </m:rPr>
                            <a:rPr lang="el-GR" i="1" dirty="0"/>
                            <m:t>μ</m:t>
                          </m:r>
                          <m:r>
                            <a:rPr lang="es-ES" i="1">
                              <a:latin typeface="Cambria Math"/>
                            </a:rPr>
                            <m:t>,</m:t>
                          </m:r>
                          <m:r>
                            <a:rPr lang="es-ES" i="1">
                              <a:latin typeface="Cambria Math"/>
                            </a:rPr>
                            <m:t>𝜛</m:t>
                          </m:r>
                          <m:r>
                            <a:rPr lang="es-ES" i="1">
                              <a:latin typeface="Cambria Math"/>
                            </a:rPr>
                            <m:t>,</m:t>
                          </m:r>
                          <m:r>
                            <a:rPr lang="es-ES" i="1">
                              <a:latin typeface="Cambria Math"/>
                            </a:rPr>
                            <m:t>𝑗</m:t>
                          </m:r>
                          <m:r>
                            <a:rPr lang="es-ES" i="1">
                              <a:latin typeface="Cambria Math"/>
                            </a:rPr>
                            <m:t>,</m:t>
                          </m:r>
                          <m:r>
                            <a:rPr lang="es-ES" i="1">
                              <a:latin typeface="Cambria Math"/>
                            </a:rPr>
                            <m:t>𝑒</m:t>
                          </m:r>
                          <m:r>
                            <a:rPr lang="es-ES" i="1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s-ES" i="1">
                              <a:latin typeface="Cambria Math"/>
                            </a:rPr>
                            <m:t>𝑗</m:t>
                          </m:r>
                          <m:r>
                            <a:rPr lang="es-ES" i="1">
                              <a:latin typeface="Cambria Math"/>
                            </a:rPr>
                            <m:t>−</m:t>
                          </m:r>
                          <m:r>
                            <a:rPr lang="es-ES" i="1">
                              <a:latin typeface="Cambria Math"/>
                            </a:rPr>
                            <m:t>𝑒</m:t>
                          </m:r>
                        </m:den>
                      </m:f>
                      <m:r>
                        <a:rPr lang="es-ES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s-ES" dirty="0" smtClean="0"/>
              </a:p>
              <a:p>
                <a:r>
                  <a:rPr lang="es-ES" dirty="0" smtClean="0"/>
                  <a:t>Las siguientes pensiones se revalorizan a la tasa </a:t>
                </a:r>
                <a:r>
                  <a:rPr lang="el-GR" i="1" dirty="0" smtClean="0"/>
                  <a:t>λ</a:t>
                </a:r>
                <a:r>
                  <a:rPr lang="es-ES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s-ES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s-ES" i="1">
                          <a:latin typeface="Cambria Math"/>
                        </a:rPr>
                        <m:t>=</m:t>
                      </m:r>
                      <m:r>
                        <a:rPr lang="es-ES" i="1">
                          <a:latin typeface="Cambria Math"/>
                        </a:rPr>
                        <m:t>𝑎</m:t>
                      </m:r>
                      <m:r>
                        <a:rPr lang="es-ES" i="1">
                          <a:latin typeface="Cambria Math"/>
                        </a:rPr>
                        <m:t>·</m:t>
                      </m:r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s-ES" i="1"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lang="es-ES" i="1">
                          <a:latin typeface="Cambria Math"/>
                        </a:rPr>
                        <m:t>·</m:t>
                      </m:r>
                      <m:r>
                        <a:rPr lang="es-ES" i="1">
                          <a:latin typeface="Cambria Math"/>
                        </a:rPr>
                        <m:t>𝑉</m:t>
                      </m:r>
                      <m:r>
                        <a:rPr lang="es-ES" i="1">
                          <a:latin typeface="Cambria Math"/>
                        </a:rPr>
                        <m:t>(</m:t>
                      </m:r>
                      <m:r>
                        <m:rPr>
                          <m:nor/>
                        </m:rPr>
                        <a:rPr lang="el-GR" i="1" dirty="0"/>
                        <m:t>μ</m:t>
                      </m:r>
                      <m:r>
                        <a:rPr lang="es-ES" i="1">
                          <a:latin typeface="Cambria Math"/>
                        </a:rPr>
                        <m:t>,</m:t>
                      </m:r>
                      <m:r>
                        <a:rPr lang="es-ES" i="1">
                          <a:latin typeface="Cambria Math"/>
                        </a:rPr>
                        <m:t>𝜛</m:t>
                      </m:r>
                      <m:r>
                        <a:rPr lang="es-ES" i="1">
                          <a:latin typeface="Cambria Math"/>
                        </a:rPr>
                        <m:t>,</m:t>
                      </m:r>
                      <m:r>
                        <a:rPr lang="es-ES" i="1">
                          <a:latin typeface="Cambria Math"/>
                        </a:rPr>
                        <m:t>𝑗</m:t>
                      </m:r>
                      <m:r>
                        <a:rPr lang="es-ES" i="1">
                          <a:latin typeface="Cambria Math"/>
                        </a:rPr>
                        <m:t>,</m:t>
                      </m:r>
                      <m:r>
                        <a:rPr lang="es-ES" i="1">
                          <a:latin typeface="Cambria Math"/>
                        </a:rPr>
                        <m:t>𝑒</m:t>
                      </m:r>
                      <m:r>
                        <a:rPr lang="es-ES" i="1">
                          <a:latin typeface="Cambria Math"/>
                        </a:rPr>
                        <m:t>) ·</m:t>
                      </m:r>
                      <m:sSup>
                        <m:sSupPr>
                          <m:ctrlPr>
                            <a:rPr lang="es-ES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/>
                            </a:rPr>
                            <m:t>(1+</m:t>
                          </m:r>
                          <m:r>
                            <a:rPr lang="es-ES" i="1">
                              <a:latin typeface="Cambria Math"/>
                            </a:rPr>
                            <m:t>𝜆</m:t>
                          </m:r>
                          <m:r>
                            <a:rPr lang="es-ES" i="1">
                              <a:latin typeface="Cambria Math"/>
                            </a:rPr>
                            <m:t>)</m:t>
                          </m:r>
                        </m:e>
                        <m:sup>
                          <m:r>
                            <a:rPr lang="es-ES" i="1">
                              <a:latin typeface="Cambria Math"/>
                            </a:rPr>
                            <m:t>𝑘</m:t>
                          </m:r>
                          <m:r>
                            <a:rPr lang="es-ES" i="1">
                              <a:latin typeface="Cambria Math"/>
                            </a:rPr>
                            <m:t>−</m:t>
                          </m:r>
                          <m:r>
                            <a:rPr lang="es-ES" i="1">
                              <a:latin typeface="Cambria Math"/>
                            </a:rPr>
                            <m:t>𝑗</m:t>
                          </m:r>
                        </m:sup>
                      </m:sSup>
                      <m:r>
                        <a:rPr lang="es-ES" i="1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s-ES" i="1" dirty="0"/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245" t="-751" r="-245" b="-375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7346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2.- La ecuación de equilibrio financiero-actuarial</a:t>
            </a:r>
            <a:endParaRPr lang="es-E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s-ES" dirty="0" smtClean="0"/>
                  <a:t>Finalmente, la suma de todas las pensiones, se expresa en función del valor actual actuarial (</a:t>
                </a:r>
                <a:r>
                  <a:rPr lang="es-ES" i="1" dirty="0" smtClean="0"/>
                  <a:t>A</a:t>
                </a:r>
                <a:r>
                  <a:rPr lang="es-ES" dirty="0" smtClean="0"/>
                  <a:t>) de una renta unitaria creciente valorada a una tasa </a:t>
                </a:r>
                <a:r>
                  <a:rPr lang="es-ES" i="1" dirty="0" smtClean="0"/>
                  <a:t>r</a:t>
                </a:r>
                <a:r>
                  <a:rPr lang="es-ES" dirty="0" smtClean="0"/>
                  <a:t>, siendo </a:t>
                </a:r>
                <a:r>
                  <a:rPr lang="es-ES" dirty="0"/>
                  <a:t>el vector </a:t>
                </a:r>
                <a:r>
                  <a:rPr lang="es-ES" i="1" dirty="0" smtClean="0"/>
                  <a:t>s</a:t>
                </a:r>
                <a:r>
                  <a:rPr lang="es-ES" dirty="0" smtClean="0"/>
                  <a:t> el de probabilidades de supervivencia desde la edad de jubilación </a:t>
                </a:r>
                <a:r>
                  <a:rPr lang="es-ES" i="1" dirty="0" smtClean="0"/>
                  <a:t>j</a:t>
                </a:r>
                <a:r>
                  <a:rPr lang="es-ES" dirty="0" smtClean="0"/>
                  <a:t> hasta la edad final </a:t>
                </a:r>
                <a:r>
                  <a:rPr lang="es-ES" i="1" dirty="0" smtClean="0"/>
                  <a:t>T</a:t>
                </a:r>
                <a:r>
                  <a:rPr lang="es-ES" dirty="0" smtClean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latin typeface="Cambria Math"/>
                        </a:rPr>
                        <m:t>𝑉𝐴𝐴𝑃</m:t>
                      </m:r>
                      <m:r>
                        <a:rPr lang="es-E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s-ES" i="1">
                              <a:latin typeface="Cambria Math"/>
                            </a:rPr>
                            <m:t>𝑗</m:t>
                          </m:r>
                        </m:sub>
                      </m:sSub>
                      <m:r>
                        <a:rPr lang="es-ES" i="1">
                          <a:latin typeface="Cambria Math"/>
                        </a:rPr>
                        <m:t>·</m:t>
                      </m:r>
                      <m:r>
                        <a:rPr lang="es-ES" i="1">
                          <a:latin typeface="Cambria Math"/>
                        </a:rPr>
                        <m:t>𝐴</m:t>
                      </m:r>
                      <m:r>
                        <a:rPr lang="es-ES" i="1">
                          <a:latin typeface="Cambria Math"/>
                        </a:rPr>
                        <m:t>(</m:t>
                      </m:r>
                      <m:r>
                        <a:rPr lang="es-ES" i="1">
                          <a:latin typeface="Cambria Math"/>
                        </a:rPr>
                        <m:t>𝑟</m:t>
                      </m:r>
                      <m:r>
                        <a:rPr lang="es-ES" i="1">
                          <a:latin typeface="Cambria Math"/>
                        </a:rPr>
                        <m:t>,</m:t>
                      </m:r>
                      <m:r>
                        <a:rPr lang="es-ES" i="1">
                          <a:latin typeface="Cambria Math"/>
                        </a:rPr>
                        <m:t>𝜆</m:t>
                      </m:r>
                      <m:r>
                        <a:rPr lang="es-ES" i="1">
                          <a:latin typeface="Cambria Math"/>
                        </a:rPr>
                        <m:t>,</m:t>
                      </m:r>
                      <m:r>
                        <a:rPr lang="es-ES" i="1">
                          <a:latin typeface="Cambria Math"/>
                        </a:rPr>
                        <m:t>𝑠</m:t>
                      </m:r>
                      <m:r>
                        <a:rPr lang="es-ES" i="1">
                          <a:latin typeface="Cambria Math"/>
                        </a:rPr>
                        <m:t>,</m:t>
                      </m:r>
                      <m:r>
                        <a:rPr lang="es-ES" i="1">
                          <a:latin typeface="Cambria Math"/>
                        </a:rPr>
                        <m:t>𝑗</m:t>
                      </m:r>
                      <m:r>
                        <a:rPr lang="es-ES" i="1">
                          <a:latin typeface="Cambria Math"/>
                        </a:rPr>
                        <m:t>,</m:t>
                      </m:r>
                      <m:r>
                        <a:rPr lang="es-ES" i="1">
                          <a:latin typeface="Cambria Math"/>
                        </a:rPr>
                        <m:t>𝑇</m:t>
                      </m:r>
                      <m:r>
                        <a:rPr lang="es-E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s-ES" b="1" i="1" dirty="0"/>
              </a:p>
              <a:p>
                <a:r>
                  <a:rPr lang="es-ES" dirty="0" smtClean="0"/>
                  <a:t>Por otra parte, la suma financiera final de las cotizaciones valoradas a la tasa </a:t>
                </a:r>
                <a:r>
                  <a:rPr lang="es-ES" i="1" dirty="0" smtClean="0"/>
                  <a:t>r</a:t>
                </a:r>
                <a:r>
                  <a:rPr lang="es-ES" dirty="0" smtClean="0"/>
                  <a:t>, siendo c el tipo de cotización es:</a:t>
                </a:r>
                <a:endParaRPr lang="es-E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>
                          <a:latin typeface="Cambria Math"/>
                        </a:rPr>
                        <m:t>𝑉𝐹𝐶</m:t>
                      </m:r>
                      <m:r>
                        <a:rPr lang="es-ES" i="1">
                          <a:latin typeface="Cambria Math"/>
                        </a:rPr>
                        <m:t>=</m:t>
                      </m:r>
                      <m:r>
                        <a:rPr lang="es-ES" i="1">
                          <a:latin typeface="Cambria Math"/>
                        </a:rPr>
                        <m:t>𝑐</m:t>
                      </m:r>
                      <m:r>
                        <a:rPr lang="es-ES" i="1">
                          <a:latin typeface="Cambria Math"/>
                        </a:rPr>
                        <m:t>·</m:t>
                      </m:r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/>
                            </a:rPr>
                            <m:t>𝑤</m:t>
                          </m:r>
                        </m:e>
                        <m:sub>
                          <m:r>
                            <a:rPr lang="es-ES" i="1">
                              <a:latin typeface="Cambria Math"/>
                            </a:rPr>
                            <m:t>𝑒</m:t>
                          </m:r>
                        </m:sub>
                      </m:sSub>
                      <m:r>
                        <a:rPr lang="es-ES" i="1">
                          <a:latin typeface="Cambria Math"/>
                        </a:rPr>
                        <m:t>·</m:t>
                      </m:r>
                      <m:r>
                        <a:rPr lang="es-ES" i="1">
                          <a:latin typeface="Cambria Math"/>
                        </a:rPr>
                        <m:t>𝑉</m:t>
                      </m:r>
                      <m:r>
                        <a:rPr lang="es-ES" i="1">
                          <a:latin typeface="Cambria Math"/>
                        </a:rPr>
                        <m:t>(</m:t>
                      </m:r>
                      <m:r>
                        <a:rPr lang="es-ES" i="1">
                          <a:latin typeface="Cambria Math"/>
                        </a:rPr>
                        <m:t>𝑟</m:t>
                      </m:r>
                      <m:r>
                        <a:rPr lang="es-ES" i="1">
                          <a:latin typeface="Cambria Math"/>
                        </a:rPr>
                        <m:t>,</m:t>
                      </m:r>
                      <m:r>
                        <a:rPr lang="es-ES" i="1">
                          <a:latin typeface="Cambria Math"/>
                        </a:rPr>
                        <m:t>𝜛</m:t>
                      </m:r>
                      <m:r>
                        <a:rPr lang="es-ES" i="1">
                          <a:latin typeface="Cambria Math"/>
                        </a:rPr>
                        <m:t>,</m:t>
                      </m:r>
                      <m:r>
                        <a:rPr lang="es-ES" i="1">
                          <a:latin typeface="Cambria Math"/>
                        </a:rPr>
                        <m:t>𝑗</m:t>
                      </m:r>
                      <m:r>
                        <a:rPr lang="es-ES" i="1">
                          <a:latin typeface="Cambria Math"/>
                        </a:rPr>
                        <m:t>,</m:t>
                      </m:r>
                      <m:r>
                        <a:rPr lang="es-ES" i="1">
                          <a:latin typeface="Cambria Math"/>
                        </a:rPr>
                        <m:t>𝑒</m:t>
                      </m:r>
                      <m:r>
                        <a:rPr lang="es-ES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s-ES" dirty="0" smtClean="0"/>
              </a:p>
              <a:p>
                <a:r>
                  <a:rPr lang="es-ES" dirty="0" smtClean="0"/>
                  <a:t>La igualdad de ambos elementos da lugar a la </a:t>
                </a:r>
                <a:r>
                  <a:rPr lang="es-ES" b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ecuación de equilibrio financiero-actuarial</a:t>
                </a:r>
                <a:r>
                  <a:rPr lang="es-ES" dirty="0" smtClean="0"/>
                  <a:t> para el individuo representativo: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b="0" i="1" smtClean="0">
                          <a:latin typeface="Cambria Math"/>
                        </a:rPr>
                        <m:t>𝑉𝐹𝐶</m:t>
                      </m:r>
                      <m:r>
                        <a:rPr lang="es-ES" b="0" i="1" smtClean="0">
                          <a:latin typeface="Cambria Math"/>
                        </a:rPr>
                        <m:t>=</m:t>
                      </m:r>
                      <m:r>
                        <a:rPr lang="es-ES" b="0" i="1" smtClean="0">
                          <a:latin typeface="Cambria Math"/>
                        </a:rPr>
                        <m:t>𝑉𝐴𝐴𝑃</m:t>
                      </m:r>
                    </m:oMath>
                  </m:oMathPara>
                </a14:m>
                <a:endParaRPr lang="es-ES" i="1" dirty="0" smtClean="0"/>
              </a:p>
              <a:p>
                <a:pPr marL="0" indent="0">
                  <a:buNone/>
                </a:pPr>
                <a:endParaRPr lang="es-ES" b="1" i="1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  </m:t>
                      </m:r>
                      <m:r>
                        <a:rPr lang="es-E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𝒄</m:t>
                      </m:r>
                      <m:r>
                        <a:rPr lang="es-E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·</m:t>
                      </m:r>
                      <m:r>
                        <a:rPr lang="es-E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𝑽</m:t>
                      </m:r>
                      <m:d>
                        <m:dPr>
                          <m:ctrlP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𝒓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,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𝝕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,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𝒋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,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𝒆</m:t>
                          </m:r>
                        </m:e>
                      </m:d>
                      <m:r>
                        <a:rPr lang="es-ES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=</m:t>
                      </m:r>
                      <m:r>
                        <a:rPr lang="es-ES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𝒂</m:t>
                      </m:r>
                      <m:r>
                        <a:rPr lang="es-ES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·</m:t>
                      </m:r>
                      <m:r>
                        <a:rPr lang="es-ES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𝑽</m:t>
                      </m:r>
                      <m:d>
                        <m:dPr>
                          <m:ctrlP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𝝁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,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𝝕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,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𝒋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,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𝒆</m:t>
                          </m:r>
                        </m:e>
                      </m:d>
                      <m:r>
                        <a:rPr lang="es-ES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·</m:t>
                      </m:r>
                      <m:r>
                        <a:rPr lang="es-ES" b="1" i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𝑨</m:t>
                      </m:r>
                      <m:d>
                        <m:dPr>
                          <m:ctrlP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</m:ctrlPr>
                        </m:dPr>
                        <m:e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𝒓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,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𝝀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,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𝒔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,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𝒋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,</m:t>
                          </m:r>
                          <m:r>
                            <a:rPr lang="es-ES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𝑻</m:t>
                          </m:r>
                        </m:e>
                      </m:d>
                    </m:oMath>
                  </m:oMathPara>
                </a14:m>
                <a:endParaRPr lang="es-E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82" t="-1252" r="-1306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9309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3.- Relación entre los parámetros para mantener constante el TIR ante mejoras en las probabilidades de supervivencia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s-ES" dirty="0" smtClean="0"/>
                  <a:t>En ausencia de ajustes, la mejora de las tasas de supervivencia con el tiempo aumenta el TIR (</a:t>
                </a:r>
                <a:r>
                  <a:rPr lang="es-ES" i="1" dirty="0" smtClean="0"/>
                  <a:t>r</a:t>
                </a:r>
                <a:r>
                  <a:rPr lang="es-ES" dirty="0" smtClean="0"/>
                  <a:t>) de equilibrio de esta ecuación.</a:t>
                </a:r>
              </a:p>
              <a:p>
                <a:r>
                  <a:rPr lang="es-ES" dirty="0" smtClean="0"/>
                  <a:t>Para mantener el TIR constante hay que ajustar alguno de los parámetros. La relación a mantener es: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s-ES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groupChr>
                        </m:e>
                        <m:lim>
                          <m:r>
                            <a:rPr lang="es-ES" b="0" i="1">
                              <a:latin typeface="Cambria Math"/>
                            </a:rPr>
                            <m:t>𝐴</m:t>
                          </m:r>
                        </m:lim>
                      </m:limLow>
                      <m:r>
                        <a:rPr lang="es-ES" b="0" i="1">
                          <a:latin typeface="Cambria Math"/>
                        </a:rPr>
                        <m:t>·</m:t>
                      </m:r>
                      <m:limLow>
                        <m:limLowPr>
                          <m:ctrlPr>
                            <a:rPr lang="es-ES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ES" b="0" i="1">
                                      <a:latin typeface="Cambria Math"/>
                                    </a:rPr>
                                    <m:t>𝑉</m:t>
                                  </m:r>
                                  <m:d>
                                    <m:d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𝜛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es-ES" b="0" i="1">
                                      <a:latin typeface="Cambria Math"/>
                                    </a:rPr>
                                    <m:t>𝑉</m:t>
                                  </m:r>
                                  <m:d>
                                    <m:d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𝜛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r>
                            <a:rPr lang="es-ES" b="0" i="1">
                              <a:latin typeface="Cambria Math"/>
                            </a:rPr>
                            <m:t>𝐵</m:t>
                          </m:r>
                        </m:lim>
                      </m:limLow>
                      <m:r>
                        <a:rPr lang="es-ES" b="0" i="1">
                          <a:latin typeface="Cambria Math"/>
                        </a:rPr>
                        <m:t>=</m:t>
                      </m:r>
                      <m:limLow>
                        <m:limLowPr>
                          <m:ctrlPr>
                            <a:rPr lang="es-ES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groupChr>
                        </m:e>
                        <m:lim>
                          <m:r>
                            <a:rPr lang="es-ES" b="0" i="1">
                              <a:latin typeface="Cambria Math"/>
                            </a:rPr>
                            <m:t>𝐶</m:t>
                          </m:r>
                        </m:lim>
                      </m:limLow>
                      <m:r>
                        <a:rPr lang="es-ES" b="0" i="1">
                          <a:latin typeface="Cambria Math"/>
                        </a:rPr>
                        <m:t>·</m:t>
                      </m:r>
                      <m:limLow>
                        <m:limLowPr>
                          <m:ctrlPr>
                            <a:rPr lang="es-ES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ES" b="0" i="1">
                                      <a:latin typeface="Cambria Math"/>
                                    </a:rPr>
                                    <m:t>𝑉</m:t>
                                  </m:r>
                                  <m:d>
                                    <m:d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b="0" i="1" smtClean="0">
                                          <a:latin typeface="Cambria Math"/>
                                        </a:rPr>
                                        <m:t>𝜇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𝜛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es-ES" b="0" i="1">
                                      <a:latin typeface="Cambria Math"/>
                                    </a:rPr>
                                    <m:t>𝑉</m:t>
                                  </m:r>
                                  <m:d>
                                    <m:d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b="0" i="1" smtClean="0">
                                          <a:latin typeface="Cambria Math"/>
                                        </a:rPr>
                                        <m:t>𝜇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𝜛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r>
                            <a:rPr lang="es-ES" b="0" i="1">
                              <a:latin typeface="Cambria Math"/>
                            </a:rPr>
                            <m:t>𝐷</m:t>
                          </m:r>
                        </m:lim>
                      </m:limLow>
                      <m:r>
                        <a:rPr lang="es-ES" b="0" i="1">
                          <a:latin typeface="Cambria Math"/>
                        </a:rPr>
                        <m:t>·</m:t>
                      </m:r>
                      <m:limLow>
                        <m:limLowPr>
                          <m:ctrlPr>
                            <a:rPr lang="es-ES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ES" b="0" i="1">
                                      <a:latin typeface="Cambria Math"/>
                                    </a:rPr>
                                    <m:t>𝐴</m:t>
                                  </m:r>
                                  <m:d>
                                    <m:d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s-ES" b="0" i="1">
                                      <a:latin typeface="Cambria Math"/>
                                    </a:rPr>
                                    <m:t>𝐴</m:t>
                                  </m:r>
                                  <m:d>
                                    <m:d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ES" b="0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s-ES" b="0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r>
                            <a:rPr lang="es-ES" b="0" i="1">
                              <a:latin typeface="Cambria Math"/>
                            </a:rPr>
                            <m:t>𝐸</m:t>
                          </m:r>
                        </m:lim>
                      </m:limLow>
                    </m:oMath>
                  </m:oMathPara>
                </a14:m>
                <a:endParaRPr lang="es-ES" dirty="0" smtClean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 r="-2204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07169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4.- Deducción de las fórmulas de cada tipo de factor de sostenibilidad </a:t>
            </a:r>
            <a:endParaRPr lang="es-E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2 Marcador de contenido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s-ES" dirty="0" smtClean="0"/>
                  <a:t>Según los parámetros que se mantengan constantes y los que no, se deriva un factor de sostenibilidad u otro como caso particular: el término </a:t>
                </a:r>
                <a:r>
                  <a:rPr lang="es-ES" i="1" dirty="0"/>
                  <a:t>E</a:t>
                </a:r>
                <a:r>
                  <a:rPr lang="es-ES" dirty="0"/>
                  <a:t> cambia siempre pero el resto depende del parámetro que se ajuste.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limLow>
                        <m:limLowPr>
                          <m:ctrlPr>
                            <a:rPr lang="es-ES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groupChr>
                        </m:e>
                        <m:lim>
                          <m:r>
                            <a:rPr lang="es-ES" i="1">
                              <a:latin typeface="Cambria Math"/>
                            </a:rPr>
                            <m:t>𝐴</m:t>
                          </m:r>
                        </m:lim>
                      </m:limLow>
                      <m:r>
                        <a:rPr lang="es-ES" i="1">
                          <a:latin typeface="Cambria Math"/>
                        </a:rPr>
                        <m:t>·</m:t>
                      </m:r>
                      <m:limLow>
                        <m:limLowPr>
                          <m:ctrlPr>
                            <a:rPr lang="es-ES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ES" i="1">
                                      <a:latin typeface="Cambria Math"/>
                                    </a:rPr>
                                    <m:t>𝑉</m:t>
                                  </m:r>
                                  <m:d>
                                    <m:d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𝜛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es-ES" i="1">
                                      <a:latin typeface="Cambria Math"/>
                                    </a:rPr>
                                    <m:t>𝑉</m:t>
                                  </m:r>
                                  <m:d>
                                    <m:d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𝜛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r>
                            <a:rPr lang="es-ES" i="1">
                              <a:latin typeface="Cambria Math"/>
                            </a:rPr>
                            <m:t>𝐵</m:t>
                          </m:r>
                        </m:lim>
                      </m:limLow>
                      <m:r>
                        <a:rPr lang="es-ES" i="1">
                          <a:latin typeface="Cambria Math"/>
                        </a:rPr>
                        <m:t>=</m:t>
                      </m:r>
                      <m:limLow>
                        <m:limLowPr>
                          <m:ctrlPr>
                            <a:rPr lang="es-ES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1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0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groupChr>
                        </m:e>
                        <m:lim>
                          <m:r>
                            <a:rPr lang="es-ES" i="1">
                              <a:latin typeface="Cambria Math"/>
                            </a:rPr>
                            <m:t>𝐶</m:t>
                          </m:r>
                        </m:lim>
                      </m:limLow>
                      <m:r>
                        <a:rPr lang="es-ES" i="1">
                          <a:latin typeface="Cambria Math"/>
                        </a:rPr>
                        <m:t>·</m:t>
                      </m:r>
                      <m:limLow>
                        <m:limLowPr>
                          <m:ctrlPr>
                            <a:rPr lang="es-ES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ES" i="1">
                                      <a:latin typeface="Cambria Math"/>
                                    </a:rPr>
                                    <m:t>𝑉</m:t>
                                  </m:r>
                                  <m:d>
                                    <m:d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𝜇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𝜛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e>
                                  </m:d>
                                </m:num>
                                <m:den>
                                  <m:r>
                                    <a:rPr lang="es-ES" i="1">
                                      <a:latin typeface="Cambria Math"/>
                                    </a:rPr>
                                    <m:t>𝑉</m:t>
                                  </m:r>
                                  <m:d>
                                    <m:d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𝜇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𝜛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𝑒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r>
                            <a:rPr lang="es-ES" i="1">
                              <a:latin typeface="Cambria Math"/>
                            </a:rPr>
                            <m:t>𝐷</m:t>
                          </m:r>
                        </m:lim>
                      </m:limLow>
                      <m:r>
                        <a:rPr lang="es-ES" i="1">
                          <a:latin typeface="Cambria Math"/>
                        </a:rPr>
                        <m:t>·</m:t>
                      </m:r>
                      <m:limLow>
                        <m:limLowPr>
                          <m:ctrlPr>
                            <a:rPr lang="es-ES" i="1">
                              <a:latin typeface="Cambria Math"/>
                            </a:rPr>
                          </m:ctrlPr>
                        </m:limLowPr>
                        <m:e>
                          <m:groupChr>
                            <m:groupChrPr>
                              <m:chr m:val="⏟"/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groupChrPr>
                            <m:e>
                              <m:f>
                                <m:f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s-ES" i="1">
                                      <a:latin typeface="Cambria Math"/>
                                    </a:rPr>
                                    <m:t>𝐴</m:t>
                                  </m:r>
                                  <m:d>
                                    <m:d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 smtClean="0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s-ES" i="1">
                                      <a:latin typeface="Cambria Math"/>
                                    </a:rPr>
                                    <m:t>𝐴</m:t>
                                  </m:r>
                                  <m:d>
                                    <m:dPr>
                                      <m:ctrlPr>
                                        <a:rPr lang="es-ES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𝜆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𝑠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sSub>
                                        <m:sSubPr>
                                          <m:ctrlPr>
                                            <a:rPr lang="es-ES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𝑗</m:t>
                                          </m:r>
                                        </m:e>
                                        <m:sub>
                                          <m:r>
                                            <a:rPr lang="es-ES" i="1">
                                              <a:latin typeface="Cambria Math"/>
                                            </a:rPr>
                                            <m:t>0</m:t>
                                          </m:r>
                                        </m:sub>
                                      </m:sSub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,</m:t>
                                      </m:r>
                                      <m:r>
                                        <a:rPr lang="es-ES" i="1">
                                          <a:latin typeface="Cambria Math"/>
                                        </a:rPr>
                                        <m:t>𝑇</m:t>
                                      </m:r>
                                    </m:e>
                                  </m:d>
                                </m:den>
                              </m:f>
                            </m:e>
                          </m:groupChr>
                        </m:e>
                        <m:lim>
                          <m:r>
                            <a:rPr lang="es-ES" i="1">
                              <a:latin typeface="Cambria Math"/>
                            </a:rPr>
                            <m:t>𝐸</m:t>
                          </m:r>
                        </m:lim>
                      </m:limLow>
                    </m:oMath>
                  </m:oMathPara>
                </a14:m>
                <a:endParaRPr lang="es-ES" dirty="0"/>
              </a:p>
              <a:p>
                <a:pPr marL="0" indent="0">
                  <a:buNone/>
                </a:pPr>
                <a:endParaRPr lang="es-ES" i="1" dirty="0" smtClean="0">
                  <a:latin typeface="Cambria Math"/>
                </a:endParaRPr>
              </a:p>
              <a:p>
                <a:pPr marL="0" indent="0">
                  <a:buNone/>
                </a:pPr>
                <a:endParaRPr lang="es-ES" i="1" dirty="0">
                  <a:latin typeface="Cambria Math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ES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s-E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E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/>
                            </a:rPr>
                            <m:t>𝑎</m:t>
                          </m:r>
                        </m:e>
                        <m:sub>
                          <m:r>
                            <a:rPr lang="es-ES" i="1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es-ES" i="1">
                          <a:latin typeface="Cambria Math"/>
                        </a:rPr>
                        <m:t>·</m:t>
                      </m:r>
                      <m:f>
                        <m:fPr>
                          <m:ctrlPr>
                            <a:rPr lang="es-E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s-ES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s-ES" i="1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</m:num>
                        <m:den>
                          <m:r>
                            <a:rPr lang="es-ES" i="1">
                              <a:latin typeface="Cambria Math"/>
                            </a:rPr>
                            <m:t>𝐴</m:t>
                          </m:r>
                          <m:d>
                            <m:dPr>
                              <m:ctrlPr>
                                <a:rPr lang="es-ES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s-ES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s-ES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𝜆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𝑠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s-ES" i="1">
                                  <a:latin typeface="Cambria Math"/>
                                </a:rPr>
                                <m:t>,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/>
                                    </a:rPr>
                                    <m:t>𝑗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es-ES" i="1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s-ES" dirty="0"/>
              </a:p>
              <a:p>
                <a:endParaRPr lang="es-ES" dirty="0"/>
              </a:p>
            </p:txBody>
          </p:sp>
        </mc:Choice>
        <mc:Fallback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Flecha abajo"/>
          <p:cNvSpPr/>
          <p:nvPr/>
        </p:nvSpPr>
        <p:spPr>
          <a:xfrm>
            <a:off x="3824440" y="4653136"/>
            <a:ext cx="484632" cy="64807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4847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Calibración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493694"/>
              </p:ext>
            </p:extLst>
          </p:nvPr>
        </p:nvGraphicFramePr>
        <p:xfrm>
          <a:off x="755576" y="1484784"/>
          <a:ext cx="7056784" cy="5109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/>
                <a:gridCol w="1512168"/>
                <a:gridCol w="2304256"/>
              </a:tblGrid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Variable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i="1" dirty="0" smtClean="0">
                          <a:effectLst/>
                        </a:rPr>
                        <a:t>The </a:t>
                      </a:r>
                      <a:r>
                        <a:rPr lang="en-US" sz="1400" i="1" dirty="0">
                          <a:effectLst/>
                        </a:rPr>
                        <a:t>2012 Ageing </a:t>
                      </a:r>
                      <a:r>
                        <a:rPr lang="en-US" sz="1400" i="1" dirty="0" smtClean="0">
                          <a:effectLst/>
                        </a:rPr>
                        <a:t>Report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Parámetro del modelo y valor supuesto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PIB potencial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1,6% (real)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3,6% (nominal)</a:t>
                      </a:r>
                    </a:p>
                  </a:txBody>
                  <a:tcPr marL="68580" marR="6858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Productividad del trabajo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ω</a:t>
                      </a: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= 3,4% (nominal)</a:t>
                      </a:r>
                    </a:p>
                  </a:txBody>
                  <a:tcPr marL="68580" marR="6858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Horas trabajadas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0,2%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0,2%</a:t>
                      </a:r>
                    </a:p>
                  </a:txBody>
                  <a:tcPr marL="68580" marR="6858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Edad de jubilación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62,9 (efectiva)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 </a:t>
                      </a: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= 65</a:t>
                      </a:r>
                    </a:p>
                  </a:txBody>
                  <a:tcPr marL="68580" marR="6858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Carrera laboral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35,4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j </a:t>
                      </a: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es-ES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 </a:t>
                      </a: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= 35 (</a:t>
                      </a:r>
                      <a:r>
                        <a:rPr lang="es-ES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e </a:t>
                      </a: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= 30)</a:t>
                      </a:r>
                    </a:p>
                  </a:txBody>
                  <a:tcPr marL="68580" marR="6858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Tasa de acumulación 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2,4%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 = 2,4%</a:t>
                      </a:r>
                    </a:p>
                  </a:txBody>
                  <a:tcPr marL="68580" marR="6858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Tipo de cotización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c = 20%</a:t>
                      </a:r>
                    </a:p>
                  </a:txBody>
                  <a:tcPr marL="68580" marR="6858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Índice de precios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π = 2%</a:t>
                      </a:r>
                    </a:p>
                  </a:txBody>
                  <a:tcPr marL="68580" marR="6858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Valoración bases cotización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μ </a:t>
                      </a: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= </a:t>
                      </a:r>
                      <a:r>
                        <a:rPr lang="es-E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1,7%</a:t>
                      </a:r>
                      <a:endParaRPr lang="es-E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Revalorización pensiones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λ </a:t>
                      </a: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= 2%</a:t>
                      </a:r>
                    </a:p>
                  </a:txBody>
                  <a:tcPr marL="68580" marR="6858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Probabilidades de supervivencia</a:t>
                      </a:r>
                      <a:endParaRPr lang="es-ES" sz="14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---</a:t>
                      </a:r>
                      <a:endParaRPr lang="es-E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INE (2012-2051)</a:t>
                      </a:r>
                      <a:endParaRPr lang="es-ES" sz="16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6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400" dirty="0">
                          <a:effectLst/>
                        </a:rPr>
                        <a:t>TIR resultante</a:t>
                      </a:r>
                      <a:endParaRPr lang="es-ES" sz="14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  <a:latin typeface="+mn-lt"/>
                          <a:ea typeface="Calibri"/>
                          <a:cs typeface="Times New Roman"/>
                        </a:rPr>
                        <a:t>---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ES" sz="1600" i="1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r </a:t>
                      </a:r>
                      <a:r>
                        <a:rPr lang="es-ES" sz="1600" dirty="0">
                          <a:effectLst/>
                          <a:latin typeface="+mn-lt"/>
                          <a:ea typeface="Calibri"/>
                          <a:cs typeface="Times New Roman"/>
                        </a:rPr>
                        <a:t>= 4,878% (&gt;3,6%)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728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796</TotalTime>
  <Words>2317</Words>
  <Application>Microsoft Office PowerPoint</Application>
  <PresentationFormat>Presentación en pantalla (4:3)</PresentationFormat>
  <Paragraphs>400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Mirador</vt:lpstr>
      <vt:lpstr>Neutralidad actuarial en el diseño del factor de sostenibilidad de los sistemas públicos de pensiones</vt:lpstr>
      <vt:lpstr>Justificación</vt:lpstr>
      <vt:lpstr>Objetivo</vt:lpstr>
      <vt:lpstr>Metodología</vt:lpstr>
      <vt:lpstr>1.- EL MODELO TEÓRICO</vt:lpstr>
      <vt:lpstr>2.- La ecuación de equilibrio financiero-actuarial</vt:lpstr>
      <vt:lpstr>3.- Relación entre los parámetros para mantener constante el TIR ante mejoras en las probabilidades de supervivencia</vt:lpstr>
      <vt:lpstr>4.- Deducción de las fórmulas de cada tipo de factor de sostenibilidad </vt:lpstr>
      <vt:lpstr>Calibración</vt:lpstr>
      <vt:lpstr>FACTORES DE SOSTENIBILIDAD ACTUARIALMENTE NEUTRALES</vt:lpstr>
      <vt:lpstr>FACTOR 1: Edad de jubilación (periodo cotizado constante)</vt:lpstr>
      <vt:lpstr>FACTOR 2: Edad de jubilación y periodo cotizado (tasa de acumulación constante)</vt:lpstr>
      <vt:lpstr>FACTOR 3: Edad de jubilación, periodo cotizado y tasa de acumulación (tasa de sustitución total constante)</vt:lpstr>
      <vt:lpstr>FACTOR 4: periodo cotizado y tasa de acumulación (tasa de sustitución total y edad de jubilación constantes)</vt:lpstr>
      <vt:lpstr>FACTOR 5: tasa de acumulación y tasa de sustitución total</vt:lpstr>
      <vt:lpstr>FACTOR 6: tipo de cotización</vt:lpstr>
      <vt:lpstr>FACTOR 7: revalorización de las pensiones</vt:lpstr>
      <vt:lpstr>RESUMEN Y CONCLUSIONES</vt:lpstr>
      <vt:lpstr>RESUMEN Y CONCLUSIONES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Neutralidad actuarial en el diseño del factor de sostenibilidad de los sistemas públicos de pensiones</dc:title>
  <dc:creator>Robert Meneu</dc:creator>
  <cp:lastModifiedBy>Robert Meneu</cp:lastModifiedBy>
  <cp:revision>45</cp:revision>
  <dcterms:created xsi:type="dcterms:W3CDTF">2013-05-03T09:30:00Z</dcterms:created>
  <dcterms:modified xsi:type="dcterms:W3CDTF">2013-06-18T15:54:41Z</dcterms:modified>
</cp:coreProperties>
</file>