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media/image3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2" r:id="rId6"/>
    <p:sldId id="264" r:id="rId7"/>
    <p:sldId id="261" r:id="rId8"/>
    <p:sldId id="263" r:id="rId9"/>
    <p:sldId id="277" r:id="rId10"/>
    <p:sldId id="272" r:id="rId11"/>
    <p:sldId id="266" r:id="rId12"/>
    <p:sldId id="283" r:id="rId13"/>
    <p:sldId id="278" r:id="rId14"/>
    <p:sldId id="287" r:id="rId15"/>
    <p:sldId id="288" r:id="rId16"/>
    <p:sldId id="289" r:id="rId17"/>
    <p:sldId id="290" r:id="rId18"/>
    <p:sldId id="268" r:id="rId19"/>
    <p:sldId id="291" r:id="rId20"/>
  </p:sldIdLst>
  <p:sldSz cx="17475200" cy="9753600"/>
  <p:notesSz cx="17475200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621" autoAdjust="0"/>
  </p:normalViewPr>
  <p:slideViewPr>
    <p:cSldViewPr>
      <p:cViewPr varScale="1">
        <p:scale>
          <a:sx n="37" d="100"/>
          <a:sy n="37" d="100"/>
        </p:scale>
        <p:origin x="109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v.es/cerveron/tallerdatos/world.xlsx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v.es/cerveron/tallerdatos/world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FBC99-E43F-4679-9BE9-DE0FA69A365A}" type="doc">
      <dgm:prSet loTypeId="urn:microsoft.com/office/officeart/2005/8/layout/hList1" loCatId="list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6A86BAB1-F4E4-4702-A084-946ACAF9CF36}">
      <dgm:prSet/>
      <dgm:spPr/>
      <dgm:t>
        <a:bodyPr/>
        <a:lstStyle/>
        <a:p>
          <a:r>
            <a:rPr lang="es-ES" dirty="0"/>
            <a:t>Definición sencilla</a:t>
          </a:r>
        </a:p>
      </dgm:t>
    </dgm:pt>
    <dgm:pt modelId="{2008723E-4D0E-4732-9B71-0595963692BF}" type="parTrans" cxnId="{40EC3707-625C-42AA-A015-4E87D563DD30}">
      <dgm:prSet/>
      <dgm:spPr/>
      <dgm:t>
        <a:bodyPr/>
        <a:lstStyle/>
        <a:p>
          <a:endParaRPr lang="es-ES"/>
        </a:p>
      </dgm:t>
    </dgm:pt>
    <dgm:pt modelId="{FDC2F898-C3BC-4441-A7CE-7F0E8A38D0D7}" type="sibTrans" cxnId="{40EC3707-625C-42AA-A015-4E87D563DD30}">
      <dgm:prSet/>
      <dgm:spPr/>
      <dgm:t>
        <a:bodyPr/>
        <a:lstStyle/>
        <a:p>
          <a:endParaRPr lang="es-ES"/>
        </a:p>
      </dgm:t>
    </dgm:pt>
    <dgm:pt modelId="{44BD5264-EEE0-4DF0-80C0-20EE2A8E61A5}">
      <dgm:prSet/>
      <dgm:spPr/>
      <dgm:t>
        <a:bodyPr/>
        <a:lstStyle/>
        <a:p>
          <a:r>
            <a:rPr lang="es-ES" dirty="0"/>
            <a:t>Estructura utilizada</a:t>
          </a:r>
        </a:p>
      </dgm:t>
    </dgm:pt>
    <dgm:pt modelId="{B10F3B78-1E1F-488F-BFE2-1B92BF607EFD}" type="parTrans" cxnId="{34821DC3-851A-4953-9FC4-26479678AF77}">
      <dgm:prSet/>
      <dgm:spPr/>
      <dgm:t>
        <a:bodyPr/>
        <a:lstStyle/>
        <a:p>
          <a:endParaRPr lang="es-ES"/>
        </a:p>
      </dgm:t>
    </dgm:pt>
    <dgm:pt modelId="{DE83B884-98A3-47EC-8A97-AB8FA0C65E69}" type="sibTrans" cxnId="{34821DC3-851A-4953-9FC4-26479678AF77}">
      <dgm:prSet/>
      <dgm:spPr/>
      <dgm:t>
        <a:bodyPr/>
        <a:lstStyle/>
        <a:p>
          <a:endParaRPr lang="es-ES"/>
        </a:p>
      </dgm:t>
    </dgm:pt>
    <dgm:pt modelId="{6117C68A-8077-4BA4-914D-8AB778D3E6FF}">
      <dgm:prSet/>
      <dgm:spPr/>
      <dgm:t>
        <a:bodyPr/>
        <a:lstStyle/>
        <a:p>
          <a:r>
            <a:rPr lang="es-ES" dirty="0"/>
            <a:t>Se utilizan tablas para estructurar/organizar los datos/la información.</a:t>
          </a:r>
        </a:p>
      </dgm:t>
    </dgm:pt>
    <dgm:pt modelId="{79D61508-0E51-4F12-8235-F01E0B4A81D3}" type="parTrans" cxnId="{642B1FE3-EBDA-4C55-8137-7EDE0FC3F5B9}">
      <dgm:prSet/>
      <dgm:spPr/>
      <dgm:t>
        <a:bodyPr/>
        <a:lstStyle/>
        <a:p>
          <a:endParaRPr lang="es-ES"/>
        </a:p>
      </dgm:t>
    </dgm:pt>
    <dgm:pt modelId="{92F852F9-5413-49B2-A148-AB6097244317}" type="sibTrans" cxnId="{642B1FE3-EBDA-4C55-8137-7EDE0FC3F5B9}">
      <dgm:prSet/>
      <dgm:spPr/>
      <dgm:t>
        <a:bodyPr/>
        <a:lstStyle/>
        <a:p>
          <a:endParaRPr lang="es-ES"/>
        </a:p>
      </dgm:t>
    </dgm:pt>
    <dgm:pt modelId="{5001B851-E872-4153-99D8-8F6EE43B5022}">
      <dgm:prSet/>
      <dgm:spPr/>
      <dgm:t>
        <a:bodyPr/>
        <a:lstStyle/>
        <a:p>
          <a:r>
            <a:rPr lang="es-ES" dirty="0"/>
            <a:t>Conjunto de datos </a:t>
          </a:r>
          <a:r>
            <a:rPr lang="es-ES" b="1" dirty="0"/>
            <a:t>organizados </a:t>
          </a:r>
          <a:r>
            <a:rPr lang="es-ES" dirty="0"/>
            <a:t>de forma sistemática.</a:t>
          </a:r>
        </a:p>
      </dgm:t>
    </dgm:pt>
    <dgm:pt modelId="{267D65D8-39EF-45D3-86C6-BDC720E2FD46}" type="parTrans" cxnId="{C08C660F-F6B1-4EF6-8A6F-D4DAB2BC3A94}">
      <dgm:prSet/>
      <dgm:spPr/>
      <dgm:t>
        <a:bodyPr/>
        <a:lstStyle/>
        <a:p>
          <a:endParaRPr lang="es-ES"/>
        </a:p>
      </dgm:t>
    </dgm:pt>
    <dgm:pt modelId="{A9B64A56-74C0-4708-B649-7BC90ECAA3A7}" type="sibTrans" cxnId="{C08C660F-F6B1-4EF6-8A6F-D4DAB2BC3A94}">
      <dgm:prSet/>
      <dgm:spPr/>
      <dgm:t>
        <a:bodyPr/>
        <a:lstStyle/>
        <a:p>
          <a:endParaRPr lang="es-ES"/>
        </a:p>
      </dgm:t>
    </dgm:pt>
    <dgm:pt modelId="{3B8F6773-AF91-4CB6-BEB4-67C6FB333A17}">
      <dgm:prSet/>
      <dgm:spPr/>
      <dgm:t>
        <a:bodyPr/>
        <a:lstStyle/>
        <a:p>
          <a:r>
            <a:rPr lang="es-ES" dirty="0"/>
            <a:t>Ejemplo tabla</a:t>
          </a:r>
        </a:p>
      </dgm:t>
    </dgm:pt>
    <dgm:pt modelId="{3C640EA8-6441-41F4-B30C-0806F445875A}" type="parTrans" cxnId="{94AB83CD-9C20-4A0A-8688-9500E0E5E3A4}">
      <dgm:prSet/>
      <dgm:spPr/>
      <dgm:t>
        <a:bodyPr/>
        <a:lstStyle/>
        <a:p>
          <a:endParaRPr lang="es-ES"/>
        </a:p>
      </dgm:t>
    </dgm:pt>
    <dgm:pt modelId="{2200498A-D0AE-414F-9F53-09BCA81A6CBB}" type="sibTrans" cxnId="{94AB83CD-9C20-4A0A-8688-9500E0E5E3A4}">
      <dgm:prSet/>
      <dgm:spPr/>
      <dgm:t>
        <a:bodyPr/>
        <a:lstStyle/>
        <a:p>
          <a:endParaRPr lang="es-ES"/>
        </a:p>
      </dgm:t>
    </dgm:pt>
    <dgm:pt modelId="{A2FFB8B1-AB82-415F-8A89-DB258E113AC8}" type="pres">
      <dgm:prSet presAssocID="{307FBC99-E43F-4679-9BE9-DE0FA69A365A}" presName="Name0" presStyleCnt="0">
        <dgm:presLayoutVars>
          <dgm:dir/>
          <dgm:animLvl val="lvl"/>
          <dgm:resizeHandles val="exact"/>
        </dgm:presLayoutVars>
      </dgm:prSet>
      <dgm:spPr/>
    </dgm:pt>
    <dgm:pt modelId="{62E3F6FD-725B-4800-81E7-5591B6382041}" type="pres">
      <dgm:prSet presAssocID="{6A86BAB1-F4E4-4702-A084-946ACAF9CF36}" presName="composite" presStyleCnt="0"/>
      <dgm:spPr/>
    </dgm:pt>
    <dgm:pt modelId="{65656178-ED1B-470F-996C-DAF323B6F2B2}" type="pres">
      <dgm:prSet presAssocID="{6A86BAB1-F4E4-4702-A084-946ACAF9CF3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8279B08-94EF-4056-BEA2-2327232263B4}" type="pres">
      <dgm:prSet presAssocID="{6A86BAB1-F4E4-4702-A084-946ACAF9CF36}" presName="desTx" presStyleLbl="alignAccFollowNode1" presStyleIdx="0" presStyleCnt="3">
        <dgm:presLayoutVars>
          <dgm:bulletEnabled val="1"/>
        </dgm:presLayoutVars>
      </dgm:prSet>
      <dgm:spPr/>
    </dgm:pt>
    <dgm:pt modelId="{B79DE044-80CE-4ED1-9B64-9535D7D1AF7C}" type="pres">
      <dgm:prSet presAssocID="{FDC2F898-C3BC-4441-A7CE-7F0E8A38D0D7}" presName="space" presStyleCnt="0"/>
      <dgm:spPr/>
    </dgm:pt>
    <dgm:pt modelId="{584721EE-FEA6-41FE-8490-64838FFE6D53}" type="pres">
      <dgm:prSet presAssocID="{44BD5264-EEE0-4DF0-80C0-20EE2A8E61A5}" presName="composite" presStyleCnt="0"/>
      <dgm:spPr/>
    </dgm:pt>
    <dgm:pt modelId="{423211E2-07DF-4FB0-BE52-D5B8E6F9D872}" type="pres">
      <dgm:prSet presAssocID="{44BD5264-EEE0-4DF0-80C0-20EE2A8E61A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F40AB1C-0031-4902-9A71-C256472C5F39}" type="pres">
      <dgm:prSet presAssocID="{44BD5264-EEE0-4DF0-80C0-20EE2A8E61A5}" presName="desTx" presStyleLbl="alignAccFollowNode1" presStyleIdx="1" presStyleCnt="3">
        <dgm:presLayoutVars>
          <dgm:bulletEnabled val="1"/>
        </dgm:presLayoutVars>
      </dgm:prSet>
      <dgm:spPr/>
    </dgm:pt>
    <dgm:pt modelId="{BB0FDD4C-7790-4852-899F-EFA9BE8AA645}" type="pres">
      <dgm:prSet presAssocID="{DE83B884-98A3-47EC-8A97-AB8FA0C65E69}" presName="space" presStyleCnt="0"/>
      <dgm:spPr/>
    </dgm:pt>
    <dgm:pt modelId="{EB798E92-6D00-4E28-AE5A-12F90CE4036E}" type="pres">
      <dgm:prSet presAssocID="{3B8F6773-AF91-4CB6-BEB4-67C6FB333A17}" presName="composite" presStyleCnt="0"/>
      <dgm:spPr/>
    </dgm:pt>
    <dgm:pt modelId="{1046CB92-D981-44F6-ABF2-4F0E02750572}" type="pres">
      <dgm:prSet presAssocID="{3B8F6773-AF91-4CB6-BEB4-67C6FB333A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A5EEA9B-52D1-4DF0-9FF3-C981D2EAA3E0}" type="pres">
      <dgm:prSet presAssocID="{3B8F6773-AF91-4CB6-BEB4-67C6FB333A17}" presName="desTx" presStyleLbl="alignAccFollowNode1" presStyleIdx="2" presStyleCnt="3" custLinFactNeighborX="2522" custLinFactNeighborY="609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</dgm:ptLst>
  <dgm:cxnLst>
    <dgm:cxn modelId="{40EC3707-625C-42AA-A015-4E87D563DD30}" srcId="{307FBC99-E43F-4679-9BE9-DE0FA69A365A}" destId="{6A86BAB1-F4E4-4702-A084-946ACAF9CF36}" srcOrd="0" destOrd="0" parTransId="{2008723E-4D0E-4732-9B71-0595963692BF}" sibTransId="{FDC2F898-C3BC-4441-A7CE-7F0E8A38D0D7}"/>
    <dgm:cxn modelId="{C08C660F-F6B1-4EF6-8A6F-D4DAB2BC3A94}" srcId="{6A86BAB1-F4E4-4702-A084-946ACAF9CF36}" destId="{5001B851-E872-4153-99D8-8F6EE43B5022}" srcOrd="0" destOrd="0" parTransId="{267D65D8-39EF-45D3-86C6-BDC720E2FD46}" sibTransId="{A9B64A56-74C0-4708-B649-7BC90ECAA3A7}"/>
    <dgm:cxn modelId="{1A4D1C87-7594-49A9-A591-5AAD774AA52F}" type="presOf" srcId="{44BD5264-EEE0-4DF0-80C0-20EE2A8E61A5}" destId="{423211E2-07DF-4FB0-BE52-D5B8E6F9D872}" srcOrd="0" destOrd="0" presId="urn:microsoft.com/office/officeart/2005/8/layout/hList1"/>
    <dgm:cxn modelId="{34821DC3-851A-4953-9FC4-26479678AF77}" srcId="{307FBC99-E43F-4679-9BE9-DE0FA69A365A}" destId="{44BD5264-EEE0-4DF0-80C0-20EE2A8E61A5}" srcOrd="1" destOrd="0" parTransId="{B10F3B78-1E1F-488F-BFE2-1B92BF607EFD}" sibTransId="{DE83B884-98A3-47EC-8A97-AB8FA0C65E69}"/>
    <dgm:cxn modelId="{94AB83CD-9C20-4A0A-8688-9500E0E5E3A4}" srcId="{307FBC99-E43F-4679-9BE9-DE0FA69A365A}" destId="{3B8F6773-AF91-4CB6-BEB4-67C6FB333A17}" srcOrd="2" destOrd="0" parTransId="{3C640EA8-6441-41F4-B30C-0806F445875A}" sibTransId="{2200498A-D0AE-414F-9F53-09BCA81A6CBB}"/>
    <dgm:cxn modelId="{A5C48FD3-C912-464A-83C1-DE984BCA3EC0}" type="presOf" srcId="{307FBC99-E43F-4679-9BE9-DE0FA69A365A}" destId="{A2FFB8B1-AB82-415F-8A89-DB258E113AC8}" srcOrd="0" destOrd="0" presId="urn:microsoft.com/office/officeart/2005/8/layout/hList1"/>
    <dgm:cxn modelId="{1552BBD9-66D3-4516-8C1E-AC3E3F31527F}" type="presOf" srcId="{3B8F6773-AF91-4CB6-BEB4-67C6FB333A17}" destId="{1046CB92-D981-44F6-ABF2-4F0E02750572}" srcOrd="0" destOrd="0" presId="urn:microsoft.com/office/officeart/2005/8/layout/hList1"/>
    <dgm:cxn modelId="{8D5BFFDB-FDE8-4382-94BC-35B6C78E0CA1}" type="presOf" srcId="{6117C68A-8077-4BA4-914D-8AB778D3E6FF}" destId="{9F40AB1C-0031-4902-9A71-C256472C5F39}" srcOrd="0" destOrd="0" presId="urn:microsoft.com/office/officeart/2005/8/layout/hList1"/>
    <dgm:cxn modelId="{642B1FE3-EBDA-4C55-8137-7EDE0FC3F5B9}" srcId="{44BD5264-EEE0-4DF0-80C0-20EE2A8E61A5}" destId="{6117C68A-8077-4BA4-914D-8AB778D3E6FF}" srcOrd="0" destOrd="0" parTransId="{79D61508-0E51-4F12-8235-F01E0B4A81D3}" sibTransId="{92F852F9-5413-49B2-A148-AB6097244317}"/>
    <dgm:cxn modelId="{34F281F6-E725-4BE0-B4BE-CBABD78F0CB1}" type="presOf" srcId="{6A86BAB1-F4E4-4702-A084-946ACAF9CF36}" destId="{65656178-ED1B-470F-996C-DAF323B6F2B2}" srcOrd="0" destOrd="0" presId="urn:microsoft.com/office/officeart/2005/8/layout/hList1"/>
    <dgm:cxn modelId="{D1169DFA-264B-4544-B051-4E0E6B39E18C}" type="presOf" srcId="{5001B851-E872-4153-99D8-8F6EE43B5022}" destId="{78279B08-94EF-4056-BEA2-2327232263B4}" srcOrd="0" destOrd="0" presId="urn:microsoft.com/office/officeart/2005/8/layout/hList1"/>
    <dgm:cxn modelId="{177907FF-69D6-421B-90BB-6351CF097DFA}" type="presParOf" srcId="{A2FFB8B1-AB82-415F-8A89-DB258E113AC8}" destId="{62E3F6FD-725B-4800-81E7-5591B6382041}" srcOrd="0" destOrd="0" presId="urn:microsoft.com/office/officeart/2005/8/layout/hList1"/>
    <dgm:cxn modelId="{B54EB7EA-D470-4795-89EF-CA1CA56DFF45}" type="presParOf" srcId="{62E3F6FD-725B-4800-81E7-5591B6382041}" destId="{65656178-ED1B-470F-996C-DAF323B6F2B2}" srcOrd="0" destOrd="0" presId="urn:microsoft.com/office/officeart/2005/8/layout/hList1"/>
    <dgm:cxn modelId="{9798AF4D-7B8F-49E9-8372-247C9C819163}" type="presParOf" srcId="{62E3F6FD-725B-4800-81E7-5591B6382041}" destId="{78279B08-94EF-4056-BEA2-2327232263B4}" srcOrd="1" destOrd="0" presId="urn:microsoft.com/office/officeart/2005/8/layout/hList1"/>
    <dgm:cxn modelId="{986FD18A-CA0E-4ABD-8DC8-578E4B0748DB}" type="presParOf" srcId="{A2FFB8B1-AB82-415F-8A89-DB258E113AC8}" destId="{B79DE044-80CE-4ED1-9B64-9535D7D1AF7C}" srcOrd="1" destOrd="0" presId="urn:microsoft.com/office/officeart/2005/8/layout/hList1"/>
    <dgm:cxn modelId="{75EE8D09-C2CA-4DE1-A7B2-AA3B8CA39BC1}" type="presParOf" srcId="{A2FFB8B1-AB82-415F-8A89-DB258E113AC8}" destId="{584721EE-FEA6-41FE-8490-64838FFE6D53}" srcOrd="2" destOrd="0" presId="urn:microsoft.com/office/officeart/2005/8/layout/hList1"/>
    <dgm:cxn modelId="{7138358C-0307-4F36-AEF9-65D6563F0C74}" type="presParOf" srcId="{584721EE-FEA6-41FE-8490-64838FFE6D53}" destId="{423211E2-07DF-4FB0-BE52-D5B8E6F9D872}" srcOrd="0" destOrd="0" presId="urn:microsoft.com/office/officeart/2005/8/layout/hList1"/>
    <dgm:cxn modelId="{8EE7E3B8-4631-48E0-8A94-40F9D4966114}" type="presParOf" srcId="{584721EE-FEA6-41FE-8490-64838FFE6D53}" destId="{9F40AB1C-0031-4902-9A71-C256472C5F39}" srcOrd="1" destOrd="0" presId="urn:microsoft.com/office/officeart/2005/8/layout/hList1"/>
    <dgm:cxn modelId="{B2732BFD-4DA9-484B-A08E-84DCD4FB98D5}" type="presParOf" srcId="{A2FFB8B1-AB82-415F-8A89-DB258E113AC8}" destId="{BB0FDD4C-7790-4852-899F-EFA9BE8AA645}" srcOrd="3" destOrd="0" presId="urn:microsoft.com/office/officeart/2005/8/layout/hList1"/>
    <dgm:cxn modelId="{77762D2D-6A9A-431A-B4B9-CE4E43AAD9FB}" type="presParOf" srcId="{A2FFB8B1-AB82-415F-8A89-DB258E113AC8}" destId="{EB798E92-6D00-4E28-AE5A-12F90CE4036E}" srcOrd="4" destOrd="0" presId="urn:microsoft.com/office/officeart/2005/8/layout/hList1"/>
    <dgm:cxn modelId="{6FDDE941-AC3F-4E8C-8625-BD600CC80C68}" type="presParOf" srcId="{EB798E92-6D00-4E28-AE5A-12F90CE4036E}" destId="{1046CB92-D981-44F6-ABF2-4F0E02750572}" srcOrd="0" destOrd="0" presId="urn:microsoft.com/office/officeart/2005/8/layout/hList1"/>
    <dgm:cxn modelId="{1444DCA0-2588-4A84-8635-DCE297CAB7C7}" type="presParOf" srcId="{EB798E92-6D00-4E28-AE5A-12F90CE4036E}" destId="{CA5EEA9B-52D1-4DF0-9FF3-C981D2EAA3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4D22FF-9443-4A9F-8997-19C491DDA779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313BB8C-1416-4AF9-98BF-F51988BE7EC3}">
      <dgm:prSet phldrT="[Texto]"/>
      <dgm:spPr/>
      <dgm:t>
        <a:bodyPr/>
        <a:lstStyle/>
        <a:p>
          <a:r>
            <a:rPr lang="es-ES" dirty="0"/>
            <a:t>¿Qué es Access?</a:t>
          </a:r>
        </a:p>
      </dgm:t>
    </dgm:pt>
    <dgm:pt modelId="{137CAFC0-3508-4FED-A920-F2FFBDC5426D}" type="parTrans" cxnId="{33A6D7E5-F751-4EF9-BABA-41E638E8EF85}">
      <dgm:prSet/>
      <dgm:spPr/>
      <dgm:t>
        <a:bodyPr/>
        <a:lstStyle/>
        <a:p>
          <a:endParaRPr lang="es-ES"/>
        </a:p>
      </dgm:t>
    </dgm:pt>
    <dgm:pt modelId="{75F02842-F36F-47E3-AD44-4225E34A3F2D}" type="sibTrans" cxnId="{33A6D7E5-F751-4EF9-BABA-41E638E8EF85}">
      <dgm:prSet/>
      <dgm:spPr/>
      <dgm:t>
        <a:bodyPr/>
        <a:lstStyle/>
        <a:p>
          <a:endParaRPr lang="es-ES"/>
        </a:p>
      </dgm:t>
    </dgm:pt>
    <dgm:pt modelId="{690A4E12-B33D-49EB-BFBD-478CA8751C32}">
      <dgm:prSet phldrT="[Texto]"/>
      <dgm:spPr/>
      <dgm:t>
        <a:bodyPr/>
        <a:lstStyle/>
        <a:p>
          <a:r>
            <a:rPr lang="es-ES" dirty="0"/>
            <a:t>Es un Sistema de Gestión de Bases de Datos</a:t>
          </a:r>
        </a:p>
      </dgm:t>
    </dgm:pt>
    <dgm:pt modelId="{7FC91C27-3C70-4E57-9603-5F80C307CC75}" type="parTrans" cxnId="{AE7A4E18-A4D9-4E66-9437-36D4BF2674EE}">
      <dgm:prSet/>
      <dgm:spPr/>
      <dgm:t>
        <a:bodyPr/>
        <a:lstStyle/>
        <a:p>
          <a:endParaRPr lang="es-ES"/>
        </a:p>
      </dgm:t>
    </dgm:pt>
    <dgm:pt modelId="{D1FEDDA1-CEC2-4ACB-B91F-921F95DFE12B}" type="sibTrans" cxnId="{AE7A4E18-A4D9-4E66-9437-36D4BF2674EE}">
      <dgm:prSet/>
      <dgm:spPr/>
      <dgm:t>
        <a:bodyPr/>
        <a:lstStyle/>
        <a:p>
          <a:endParaRPr lang="es-ES"/>
        </a:p>
      </dgm:t>
    </dgm:pt>
    <dgm:pt modelId="{9FD0F43B-C658-4F5C-ADD3-D868B6496707}">
      <dgm:prSet phldrT="[Texto]"/>
      <dgm:spPr/>
      <dgm:t>
        <a:bodyPr/>
        <a:lstStyle/>
        <a:p>
          <a:r>
            <a:rPr lang="es-ES" dirty="0"/>
            <a:t>Empresa  creadora: Microsoft. </a:t>
          </a:r>
        </a:p>
      </dgm:t>
    </dgm:pt>
    <dgm:pt modelId="{93601296-E7C9-4F78-BD65-42ECF65803DE}" type="parTrans" cxnId="{E13E8C0B-9159-434A-B3E8-137644C92E14}">
      <dgm:prSet/>
      <dgm:spPr/>
      <dgm:t>
        <a:bodyPr/>
        <a:lstStyle/>
        <a:p>
          <a:endParaRPr lang="es-ES"/>
        </a:p>
      </dgm:t>
    </dgm:pt>
    <dgm:pt modelId="{2664A9D1-65FD-4085-A106-75721648CD76}" type="sibTrans" cxnId="{E13E8C0B-9159-434A-B3E8-137644C92E14}">
      <dgm:prSet/>
      <dgm:spPr/>
      <dgm:t>
        <a:bodyPr/>
        <a:lstStyle/>
        <a:p>
          <a:endParaRPr lang="es-ES"/>
        </a:p>
      </dgm:t>
    </dgm:pt>
    <dgm:pt modelId="{2EF88DEF-94B9-4548-B7D0-E5148CF35453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¿Para qué se utiliza?</a:t>
          </a:r>
        </a:p>
      </dgm:t>
    </dgm:pt>
    <dgm:pt modelId="{56C17AA3-E6E0-4CB1-A3CF-5861BCAFA807}" type="parTrans" cxnId="{F85A0370-786E-411A-A356-1C4E49A2E7E3}">
      <dgm:prSet/>
      <dgm:spPr/>
      <dgm:t>
        <a:bodyPr/>
        <a:lstStyle/>
        <a:p>
          <a:endParaRPr lang="es-ES"/>
        </a:p>
      </dgm:t>
    </dgm:pt>
    <dgm:pt modelId="{D8AD07E0-75C8-46DC-B10D-D7859D209E24}" type="sibTrans" cxnId="{F85A0370-786E-411A-A356-1C4E49A2E7E3}">
      <dgm:prSet/>
      <dgm:spPr/>
      <dgm:t>
        <a:bodyPr/>
        <a:lstStyle/>
        <a:p>
          <a:endParaRPr lang="es-ES"/>
        </a:p>
      </dgm:t>
    </dgm:pt>
    <dgm:pt modelId="{F6F473E9-D94A-42AC-9AD6-6BAC015B0C06}">
      <dgm:prSet phldrT="[Texto]"/>
      <dgm:spPr/>
      <dgm:t>
        <a:bodyPr/>
        <a:lstStyle/>
        <a:p>
          <a:r>
            <a:rPr lang="es-ES" dirty="0"/>
            <a:t>Para manipular y gestionar información: </a:t>
          </a:r>
          <a:r>
            <a:rPr lang="es-ES" dirty="0" err="1"/>
            <a:t>BDs</a:t>
          </a:r>
          <a:endParaRPr lang="es-ES" dirty="0"/>
        </a:p>
      </dgm:t>
    </dgm:pt>
    <dgm:pt modelId="{88FF5DFC-2BEF-4666-9A4A-72897022C886}" type="parTrans" cxnId="{6C783B5E-05B2-4494-BBCD-0B367119BF31}">
      <dgm:prSet/>
      <dgm:spPr/>
      <dgm:t>
        <a:bodyPr/>
        <a:lstStyle/>
        <a:p>
          <a:endParaRPr lang="es-ES"/>
        </a:p>
      </dgm:t>
    </dgm:pt>
    <dgm:pt modelId="{06A27FF6-8462-458B-9C45-0F3F952602D5}" type="sibTrans" cxnId="{6C783B5E-05B2-4494-BBCD-0B367119BF31}">
      <dgm:prSet/>
      <dgm:spPr/>
      <dgm:t>
        <a:bodyPr/>
        <a:lstStyle/>
        <a:p>
          <a:endParaRPr lang="es-ES"/>
        </a:p>
      </dgm:t>
    </dgm:pt>
    <dgm:pt modelId="{9417E517-7AEA-4D2C-A6E5-4A5B72B25585}">
      <dgm:prSet phldrT="[Texto]"/>
      <dgm:spPr/>
      <dgm:t>
        <a:bodyPr/>
        <a:lstStyle/>
        <a:p>
          <a:r>
            <a:rPr lang="es-ES" dirty="0"/>
            <a:t>La información se organiza utilizando tablas</a:t>
          </a:r>
        </a:p>
      </dgm:t>
    </dgm:pt>
    <dgm:pt modelId="{F63651BA-74FB-41F6-83FF-51EE9218BB5A}" type="parTrans" cxnId="{E3FB4ED4-2A76-4F02-8C93-9BDD99AC6EE9}">
      <dgm:prSet/>
      <dgm:spPr/>
      <dgm:t>
        <a:bodyPr/>
        <a:lstStyle/>
        <a:p>
          <a:endParaRPr lang="es-ES"/>
        </a:p>
      </dgm:t>
    </dgm:pt>
    <dgm:pt modelId="{4F3BDDD8-50E9-41BF-8B2F-E5455061F2EF}" type="sibTrans" cxnId="{E3FB4ED4-2A76-4F02-8C93-9BDD99AC6EE9}">
      <dgm:prSet/>
      <dgm:spPr/>
      <dgm:t>
        <a:bodyPr/>
        <a:lstStyle/>
        <a:p>
          <a:endParaRPr lang="es-ES"/>
        </a:p>
      </dgm:t>
    </dgm:pt>
    <dgm:pt modelId="{96DC3914-9DB8-4AF5-81E7-C5336E4F2B4D}" type="pres">
      <dgm:prSet presAssocID="{6E4D22FF-9443-4A9F-8997-19C491DDA779}" presName="list" presStyleCnt="0">
        <dgm:presLayoutVars>
          <dgm:dir/>
          <dgm:animLvl val="lvl"/>
        </dgm:presLayoutVars>
      </dgm:prSet>
      <dgm:spPr/>
    </dgm:pt>
    <dgm:pt modelId="{829D2F2C-3B3C-4819-B7E2-C98039B49D17}" type="pres">
      <dgm:prSet presAssocID="{E313BB8C-1416-4AF9-98BF-F51988BE7EC3}" presName="posSpace" presStyleCnt="0"/>
      <dgm:spPr/>
    </dgm:pt>
    <dgm:pt modelId="{E08E27EE-A213-451F-9F37-302191F75BEE}" type="pres">
      <dgm:prSet presAssocID="{E313BB8C-1416-4AF9-98BF-F51988BE7EC3}" presName="vertFlow" presStyleCnt="0"/>
      <dgm:spPr/>
    </dgm:pt>
    <dgm:pt modelId="{E1E93B5E-EFCC-4674-9BC8-45FC3176A62E}" type="pres">
      <dgm:prSet presAssocID="{E313BB8C-1416-4AF9-98BF-F51988BE7EC3}" presName="topSpace" presStyleCnt="0"/>
      <dgm:spPr/>
    </dgm:pt>
    <dgm:pt modelId="{6E259A3F-2506-4821-88A5-A98544491048}" type="pres">
      <dgm:prSet presAssocID="{E313BB8C-1416-4AF9-98BF-F51988BE7EC3}" presName="firstComp" presStyleCnt="0"/>
      <dgm:spPr/>
    </dgm:pt>
    <dgm:pt modelId="{C2E0C8B4-02A4-4D31-8E09-C8F8E1F56D5D}" type="pres">
      <dgm:prSet presAssocID="{E313BB8C-1416-4AF9-98BF-F51988BE7EC3}" presName="firstChild" presStyleLbl="bgAccFollowNode1" presStyleIdx="0" presStyleCnt="4"/>
      <dgm:spPr/>
    </dgm:pt>
    <dgm:pt modelId="{E2E2C6B4-6FB1-486E-89B5-8F0CD0A9980E}" type="pres">
      <dgm:prSet presAssocID="{E313BB8C-1416-4AF9-98BF-F51988BE7EC3}" presName="firstChildTx" presStyleLbl="bgAccFollowNode1" presStyleIdx="0" presStyleCnt="4">
        <dgm:presLayoutVars>
          <dgm:bulletEnabled val="1"/>
        </dgm:presLayoutVars>
      </dgm:prSet>
      <dgm:spPr/>
    </dgm:pt>
    <dgm:pt modelId="{19598E34-6C7F-4DB2-9DC7-FFE7692EEFA9}" type="pres">
      <dgm:prSet presAssocID="{9FD0F43B-C658-4F5C-ADD3-D868B6496707}" presName="comp" presStyleCnt="0"/>
      <dgm:spPr/>
    </dgm:pt>
    <dgm:pt modelId="{6581C48C-0EBC-49C2-A7B1-95D0EC62F4F9}" type="pres">
      <dgm:prSet presAssocID="{9FD0F43B-C658-4F5C-ADD3-D868B6496707}" presName="child" presStyleLbl="bgAccFollowNode1" presStyleIdx="1" presStyleCnt="4"/>
      <dgm:spPr/>
    </dgm:pt>
    <dgm:pt modelId="{2FC8BC04-B5B3-46AD-8BBA-6DDFC64164FA}" type="pres">
      <dgm:prSet presAssocID="{9FD0F43B-C658-4F5C-ADD3-D868B6496707}" presName="childTx" presStyleLbl="bgAccFollowNode1" presStyleIdx="1" presStyleCnt="4">
        <dgm:presLayoutVars>
          <dgm:bulletEnabled val="1"/>
        </dgm:presLayoutVars>
      </dgm:prSet>
      <dgm:spPr/>
    </dgm:pt>
    <dgm:pt modelId="{72756E1F-BE53-46D4-B61C-8748BCAE0BA2}" type="pres">
      <dgm:prSet presAssocID="{E313BB8C-1416-4AF9-98BF-F51988BE7EC3}" presName="negSpace" presStyleCnt="0"/>
      <dgm:spPr/>
    </dgm:pt>
    <dgm:pt modelId="{1E4EB2BA-9844-4E11-A56D-AB78E23D9320}" type="pres">
      <dgm:prSet presAssocID="{E313BB8C-1416-4AF9-98BF-F51988BE7EC3}" presName="circle" presStyleLbl="node1" presStyleIdx="0" presStyleCnt="2"/>
      <dgm:spPr/>
    </dgm:pt>
    <dgm:pt modelId="{05D1F413-3C0D-4E9B-B364-EDB4103811D6}" type="pres">
      <dgm:prSet presAssocID="{75F02842-F36F-47E3-AD44-4225E34A3F2D}" presName="transSpace" presStyleCnt="0"/>
      <dgm:spPr/>
    </dgm:pt>
    <dgm:pt modelId="{DCF1C118-266A-4913-99BE-F2F4DAA314B2}" type="pres">
      <dgm:prSet presAssocID="{2EF88DEF-94B9-4548-B7D0-E5148CF35453}" presName="posSpace" presStyleCnt="0"/>
      <dgm:spPr/>
    </dgm:pt>
    <dgm:pt modelId="{5CFDCBDF-3FF7-498F-BBDD-F3A9A7DD0EE6}" type="pres">
      <dgm:prSet presAssocID="{2EF88DEF-94B9-4548-B7D0-E5148CF35453}" presName="vertFlow" presStyleCnt="0"/>
      <dgm:spPr/>
    </dgm:pt>
    <dgm:pt modelId="{8F180241-C13F-46BC-B13F-0983983B96B4}" type="pres">
      <dgm:prSet presAssocID="{2EF88DEF-94B9-4548-B7D0-E5148CF35453}" presName="topSpace" presStyleCnt="0"/>
      <dgm:spPr/>
    </dgm:pt>
    <dgm:pt modelId="{FED12983-40C9-4644-8B9A-03A7A7378166}" type="pres">
      <dgm:prSet presAssocID="{2EF88DEF-94B9-4548-B7D0-E5148CF35453}" presName="firstComp" presStyleCnt="0"/>
      <dgm:spPr/>
    </dgm:pt>
    <dgm:pt modelId="{438A7FFB-CD08-4F4C-B225-F1CC62B7B2D2}" type="pres">
      <dgm:prSet presAssocID="{2EF88DEF-94B9-4548-B7D0-E5148CF35453}" presName="firstChild" presStyleLbl="bgAccFollowNode1" presStyleIdx="2" presStyleCnt="4"/>
      <dgm:spPr/>
    </dgm:pt>
    <dgm:pt modelId="{5435F7F3-AAB9-484B-9320-0FA7EF4786C5}" type="pres">
      <dgm:prSet presAssocID="{2EF88DEF-94B9-4548-B7D0-E5148CF35453}" presName="firstChildTx" presStyleLbl="bgAccFollowNode1" presStyleIdx="2" presStyleCnt="4">
        <dgm:presLayoutVars>
          <dgm:bulletEnabled val="1"/>
        </dgm:presLayoutVars>
      </dgm:prSet>
      <dgm:spPr/>
    </dgm:pt>
    <dgm:pt modelId="{EF271197-E821-40EB-B13E-E65229596B7F}" type="pres">
      <dgm:prSet presAssocID="{9417E517-7AEA-4D2C-A6E5-4A5B72B25585}" presName="comp" presStyleCnt="0"/>
      <dgm:spPr/>
    </dgm:pt>
    <dgm:pt modelId="{722800D2-04F4-4212-94D8-AA154F7C3AEF}" type="pres">
      <dgm:prSet presAssocID="{9417E517-7AEA-4D2C-A6E5-4A5B72B25585}" presName="child" presStyleLbl="bgAccFollowNode1" presStyleIdx="3" presStyleCnt="4" custLinFactNeighborX="1781" custLinFactNeighborY="1699"/>
      <dgm:spPr/>
    </dgm:pt>
    <dgm:pt modelId="{5F8AB469-7193-4034-8F11-9328197B9FC3}" type="pres">
      <dgm:prSet presAssocID="{9417E517-7AEA-4D2C-A6E5-4A5B72B25585}" presName="childTx" presStyleLbl="bgAccFollowNode1" presStyleIdx="3" presStyleCnt="4">
        <dgm:presLayoutVars>
          <dgm:bulletEnabled val="1"/>
        </dgm:presLayoutVars>
      </dgm:prSet>
      <dgm:spPr/>
    </dgm:pt>
    <dgm:pt modelId="{AE6801A4-74D3-4DAF-869C-E4E05E42E633}" type="pres">
      <dgm:prSet presAssocID="{2EF88DEF-94B9-4548-B7D0-E5148CF35453}" presName="negSpace" presStyleCnt="0"/>
      <dgm:spPr/>
    </dgm:pt>
    <dgm:pt modelId="{D29FA71C-6249-4E94-B004-AF57D7115912}" type="pres">
      <dgm:prSet presAssocID="{2EF88DEF-94B9-4548-B7D0-E5148CF35453}" presName="circle" presStyleLbl="node1" presStyleIdx="1" presStyleCnt="2"/>
      <dgm:spPr/>
    </dgm:pt>
  </dgm:ptLst>
  <dgm:cxnLst>
    <dgm:cxn modelId="{E13E8C0B-9159-434A-B3E8-137644C92E14}" srcId="{E313BB8C-1416-4AF9-98BF-F51988BE7EC3}" destId="{9FD0F43B-C658-4F5C-ADD3-D868B6496707}" srcOrd="1" destOrd="0" parTransId="{93601296-E7C9-4F78-BD65-42ECF65803DE}" sibTransId="{2664A9D1-65FD-4085-A106-75721648CD76}"/>
    <dgm:cxn modelId="{AE7A4E18-A4D9-4E66-9437-36D4BF2674EE}" srcId="{E313BB8C-1416-4AF9-98BF-F51988BE7EC3}" destId="{690A4E12-B33D-49EB-BFBD-478CA8751C32}" srcOrd="0" destOrd="0" parTransId="{7FC91C27-3C70-4E57-9603-5F80C307CC75}" sibTransId="{D1FEDDA1-CEC2-4ACB-B91F-921F95DFE12B}"/>
    <dgm:cxn modelId="{6C783B5E-05B2-4494-BBCD-0B367119BF31}" srcId="{2EF88DEF-94B9-4548-B7D0-E5148CF35453}" destId="{F6F473E9-D94A-42AC-9AD6-6BAC015B0C06}" srcOrd="0" destOrd="0" parTransId="{88FF5DFC-2BEF-4666-9A4A-72897022C886}" sibTransId="{06A27FF6-8462-458B-9C45-0F3F952602D5}"/>
    <dgm:cxn modelId="{FEBB9741-AC87-42AD-A85C-5A6F15FC1FFD}" type="presOf" srcId="{9FD0F43B-C658-4F5C-ADD3-D868B6496707}" destId="{6581C48C-0EBC-49C2-A7B1-95D0EC62F4F9}" srcOrd="0" destOrd="0" presId="urn:microsoft.com/office/officeart/2005/8/layout/hList9"/>
    <dgm:cxn modelId="{F85A0370-786E-411A-A356-1C4E49A2E7E3}" srcId="{6E4D22FF-9443-4A9F-8997-19C491DDA779}" destId="{2EF88DEF-94B9-4548-B7D0-E5148CF35453}" srcOrd="1" destOrd="0" parTransId="{56C17AA3-E6E0-4CB1-A3CF-5861BCAFA807}" sibTransId="{D8AD07E0-75C8-46DC-B10D-D7859D209E24}"/>
    <dgm:cxn modelId="{6C3B3E77-48F6-4B1B-8F12-B53316E8A548}" type="presOf" srcId="{9417E517-7AEA-4D2C-A6E5-4A5B72B25585}" destId="{5F8AB469-7193-4034-8F11-9328197B9FC3}" srcOrd="1" destOrd="0" presId="urn:microsoft.com/office/officeart/2005/8/layout/hList9"/>
    <dgm:cxn modelId="{1F0D107F-5B59-4102-8DC5-5F6AEA325FA6}" type="presOf" srcId="{F6F473E9-D94A-42AC-9AD6-6BAC015B0C06}" destId="{438A7FFB-CD08-4F4C-B225-F1CC62B7B2D2}" srcOrd="0" destOrd="0" presId="urn:microsoft.com/office/officeart/2005/8/layout/hList9"/>
    <dgm:cxn modelId="{1C60547F-1B8B-43C5-B681-6BEC2A5A5C6C}" type="presOf" srcId="{6E4D22FF-9443-4A9F-8997-19C491DDA779}" destId="{96DC3914-9DB8-4AF5-81E7-C5336E4F2B4D}" srcOrd="0" destOrd="0" presId="urn:microsoft.com/office/officeart/2005/8/layout/hList9"/>
    <dgm:cxn modelId="{D173E394-1409-4B9A-ABA9-A83A6BE3D79B}" type="presOf" srcId="{2EF88DEF-94B9-4548-B7D0-E5148CF35453}" destId="{D29FA71C-6249-4E94-B004-AF57D7115912}" srcOrd="0" destOrd="0" presId="urn:microsoft.com/office/officeart/2005/8/layout/hList9"/>
    <dgm:cxn modelId="{9A84E1B9-5ED3-4E77-AD96-518C3A8D8A3D}" type="presOf" srcId="{E313BB8C-1416-4AF9-98BF-F51988BE7EC3}" destId="{1E4EB2BA-9844-4E11-A56D-AB78E23D9320}" srcOrd="0" destOrd="0" presId="urn:microsoft.com/office/officeart/2005/8/layout/hList9"/>
    <dgm:cxn modelId="{933B8FD0-1800-46C7-B4A8-011C5ECE526E}" type="presOf" srcId="{9417E517-7AEA-4D2C-A6E5-4A5B72B25585}" destId="{722800D2-04F4-4212-94D8-AA154F7C3AEF}" srcOrd="0" destOrd="0" presId="urn:microsoft.com/office/officeart/2005/8/layout/hList9"/>
    <dgm:cxn modelId="{E3FB4ED4-2A76-4F02-8C93-9BDD99AC6EE9}" srcId="{2EF88DEF-94B9-4548-B7D0-E5148CF35453}" destId="{9417E517-7AEA-4D2C-A6E5-4A5B72B25585}" srcOrd="1" destOrd="0" parTransId="{F63651BA-74FB-41F6-83FF-51EE9218BB5A}" sibTransId="{4F3BDDD8-50E9-41BF-8B2F-E5455061F2EF}"/>
    <dgm:cxn modelId="{68AEB0D7-2C28-4D5F-978D-3B77F61136B6}" type="presOf" srcId="{F6F473E9-D94A-42AC-9AD6-6BAC015B0C06}" destId="{5435F7F3-AAB9-484B-9320-0FA7EF4786C5}" srcOrd="1" destOrd="0" presId="urn:microsoft.com/office/officeart/2005/8/layout/hList9"/>
    <dgm:cxn modelId="{221274DD-652F-45CE-AC3F-8CA2B25F295E}" type="presOf" srcId="{9FD0F43B-C658-4F5C-ADD3-D868B6496707}" destId="{2FC8BC04-B5B3-46AD-8BBA-6DDFC64164FA}" srcOrd="1" destOrd="0" presId="urn:microsoft.com/office/officeart/2005/8/layout/hList9"/>
    <dgm:cxn modelId="{33A6D7E5-F751-4EF9-BABA-41E638E8EF85}" srcId="{6E4D22FF-9443-4A9F-8997-19C491DDA779}" destId="{E313BB8C-1416-4AF9-98BF-F51988BE7EC3}" srcOrd="0" destOrd="0" parTransId="{137CAFC0-3508-4FED-A920-F2FFBDC5426D}" sibTransId="{75F02842-F36F-47E3-AD44-4225E34A3F2D}"/>
    <dgm:cxn modelId="{C1DB6DEC-816A-4CA8-86C4-199100126104}" type="presOf" srcId="{690A4E12-B33D-49EB-BFBD-478CA8751C32}" destId="{E2E2C6B4-6FB1-486E-89B5-8F0CD0A9980E}" srcOrd="1" destOrd="0" presId="urn:microsoft.com/office/officeart/2005/8/layout/hList9"/>
    <dgm:cxn modelId="{4D7FC3F5-3A74-47F3-AA78-75CC0ABEFAAD}" type="presOf" srcId="{690A4E12-B33D-49EB-BFBD-478CA8751C32}" destId="{C2E0C8B4-02A4-4D31-8E09-C8F8E1F56D5D}" srcOrd="0" destOrd="0" presId="urn:microsoft.com/office/officeart/2005/8/layout/hList9"/>
    <dgm:cxn modelId="{E01D4D01-E5E4-4802-B26A-8BB596B5A109}" type="presParOf" srcId="{96DC3914-9DB8-4AF5-81E7-C5336E4F2B4D}" destId="{829D2F2C-3B3C-4819-B7E2-C98039B49D17}" srcOrd="0" destOrd="0" presId="urn:microsoft.com/office/officeart/2005/8/layout/hList9"/>
    <dgm:cxn modelId="{155641BD-8A88-4E2E-AD71-7C9E517046F4}" type="presParOf" srcId="{96DC3914-9DB8-4AF5-81E7-C5336E4F2B4D}" destId="{E08E27EE-A213-451F-9F37-302191F75BEE}" srcOrd="1" destOrd="0" presId="urn:microsoft.com/office/officeart/2005/8/layout/hList9"/>
    <dgm:cxn modelId="{9EA33B8B-14AD-404C-B90B-F20FF032F5FF}" type="presParOf" srcId="{E08E27EE-A213-451F-9F37-302191F75BEE}" destId="{E1E93B5E-EFCC-4674-9BC8-45FC3176A62E}" srcOrd="0" destOrd="0" presId="urn:microsoft.com/office/officeart/2005/8/layout/hList9"/>
    <dgm:cxn modelId="{A9D7FFE6-0C70-4489-91A1-F57335D7544F}" type="presParOf" srcId="{E08E27EE-A213-451F-9F37-302191F75BEE}" destId="{6E259A3F-2506-4821-88A5-A98544491048}" srcOrd="1" destOrd="0" presId="urn:microsoft.com/office/officeart/2005/8/layout/hList9"/>
    <dgm:cxn modelId="{B590889C-FEBF-4285-9AF5-433BE0068FC2}" type="presParOf" srcId="{6E259A3F-2506-4821-88A5-A98544491048}" destId="{C2E0C8B4-02A4-4D31-8E09-C8F8E1F56D5D}" srcOrd="0" destOrd="0" presId="urn:microsoft.com/office/officeart/2005/8/layout/hList9"/>
    <dgm:cxn modelId="{F0C6D48B-93A5-4AC2-A857-7D8DB0D7E69B}" type="presParOf" srcId="{6E259A3F-2506-4821-88A5-A98544491048}" destId="{E2E2C6B4-6FB1-486E-89B5-8F0CD0A9980E}" srcOrd="1" destOrd="0" presId="urn:microsoft.com/office/officeart/2005/8/layout/hList9"/>
    <dgm:cxn modelId="{EA4F21E6-9424-41E3-8EE3-CEFEF4BBF4F5}" type="presParOf" srcId="{E08E27EE-A213-451F-9F37-302191F75BEE}" destId="{19598E34-6C7F-4DB2-9DC7-FFE7692EEFA9}" srcOrd="2" destOrd="0" presId="urn:microsoft.com/office/officeart/2005/8/layout/hList9"/>
    <dgm:cxn modelId="{46C42A55-62F7-4E8D-87CF-6DCEAD75B262}" type="presParOf" srcId="{19598E34-6C7F-4DB2-9DC7-FFE7692EEFA9}" destId="{6581C48C-0EBC-49C2-A7B1-95D0EC62F4F9}" srcOrd="0" destOrd="0" presId="urn:microsoft.com/office/officeart/2005/8/layout/hList9"/>
    <dgm:cxn modelId="{173C1CF4-B67D-43E4-B4E9-7DD2B6D20698}" type="presParOf" srcId="{19598E34-6C7F-4DB2-9DC7-FFE7692EEFA9}" destId="{2FC8BC04-B5B3-46AD-8BBA-6DDFC64164FA}" srcOrd="1" destOrd="0" presId="urn:microsoft.com/office/officeart/2005/8/layout/hList9"/>
    <dgm:cxn modelId="{A0CD5591-45C3-425D-B36A-1D35DB52264F}" type="presParOf" srcId="{96DC3914-9DB8-4AF5-81E7-C5336E4F2B4D}" destId="{72756E1F-BE53-46D4-B61C-8748BCAE0BA2}" srcOrd="2" destOrd="0" presId="urn:microsoft.com/office/officeart/2005/8/layout/hList9"/>
    <dgm:cxn modelId="{D8A4D950-3AF8-4DBC-989B-1D8B132BCD05}" type="presParOf" srcId="{96DC3914-9DB8-4AF5-81E7-C5336E4F2B4D}" destId="{1E4EB2BA-9844-4E11-A56D-AB78E23D9320}" srcOrd="3" destOrd="0" presId="urn:microsoft.com/office/officeart/2005/8/layout/hList9"/>
    <dgm:cxn modelId="{CA1BB3BE-B436-41B2-B334-580A772018FB}" type="presParOf" srcId="{96DC3914-9DB8-4AF5-81E7-C5336E4F2B4D}" destId="{05D1F413-3C0D-4E9B-B364-EDB4103811D6}" srcOrd="4" destOrd="0" presId="urn:microsoft.com/office/officeart/2005/8/layout/hList9"/>
    <dgm:cxn modelId="{813C01F7-4BBA-487F-86B1-8C85557120FD}" type="presParOf" srcId="{96DC3914-9DB8-4AF5-81E7-C5336E4F2B4D}" destId="{DCF1C118-266A-4913-99BE-F2F4DAA314B2}" srcOrd="5" destOrd="0" presId="urn:microsoft.com/office/officeart/2005/8/layout/hList9"/>
    <dgm:cxn modelId="{B32BFA40-A6B3-4E5E-BE58-0354EFB45DFE}" type="presParOf" srcId="{96DC3914-9DB8-4AF5-81E7-C5336E4F2B4D}" destId="{5CFDCBDF-3FF7-498F-BBDD-F3A9A7DD0EE6}" srcOrd="6" destOrd="0" presId="urn:microsoft.com/office/officeart/2005/8/layout/hList9"/>
    <dgm:cxn modelId="{6B58D328-E329-4DE3-B192-EDB94F19D4BB}" type="presParOf" srcId="{5CFDCBDF-3FF7-498F-BBDD-F3A9A7DD0EE6}" destId="{8F180241-C13F-46BC-B13F-0983983B96B4}" srcOrd="0" destOrd="0" presId="urn:microsoft.com/office/officeart/2005/8/layout/hList9"/>
    <dgm:cxn modelId="{C5B1DDB1-A5D2-4703-8597-66ECCB04193D}" type="presParOf" srcId="{5CFDCBDF-3FF7-498F-BBDD-F3A9A7DD0EE6}" destId="{FED12983-40C9-4644-8B9A-03A7A7378166}" srcOrd="1" destOrd="0" presId="urn:microsoft.com/office/officeart/2005/8/layout/hList9"/>
    <dgm:cxn modelId="{2376B360-D87C-4007-BAD9-1B62C95C2033}" type="presParOf" srcId="{FED12983-40C9-4644-8B9A-03A7A7378166}" destId="{438A7FFB-CD08-4F4C-B225-F1CC62B7B2D2}" srcOrd="0" destOrd="0" presId="urn:microsoft.com/office/officeart/2005/8/layout/hList9"/>
    <dgm:cxn modelId="{9C53CCB3-6098-4631-A472-B4C882C0D6B1}" type="presParOf" srcId="{FED12983-40C9-4644-8B9A-03A7A7378166}" destId="{5435F7F3-AAB9-484B-9320-0FA7EF4786C5}" srcOrd="1" destOrd="0" presId="urn:microsoft.com/office/officeart/2005/8/layout/hList9"/>
    <dgm:cxn modelId="{5516AD4F-CF38-4F72-8CE8-632897C42922}" type="presParOf" srcId="{5CFDCBDF-3FF7-498F-BBDD-F3A9A7DD0EE6}" destId="{EF271197-E821-40EB-B13E-E65229596B7F}" srcOrd="2" destOrd="0" presId="urn:microsoft.com/office/officeart/2005/8/layout/hList9"/>
    <dgm:cxn modelId="{E3DB54C6-A566-409F-B810-6A157A7B1635}" type="presParOf" srcId="{EF271197-E821-40EB-B13E-E65229596B7F}" destId="{722800D2-04F4-4212-94D8-AA154F7C3AEF}" srcOrd="0" destOrd="0" presId="urn:microsoft.com/office/officeart/2005/8/layout/hList9"/>
    <dgm:cxn modelId="{D832F398-F582-4A74-9DB7-A2D0A8CAB92F}" type="presParOf" srcId="{EF271197-E821-40EB-B13E-E65229596B7F}" destId="{5F8AB469-7193-4034-8F11-9328197B9FC3}" srcOrd="1" destOrd="0" presId="urn:microsoft.com/office/officeart/2005/8/layout/hList9"/>
    <dgm:cxn modelId="{299504D9-62E9-4477-9479-CE8D25F6EC5D}" type="presParOf" srcId="{96DC3914-9DB8-4AF5-81E7-C5336E4F2B4D}" destId="{AE6801A4-74D3-4DAF-869C-E4E05E42E633}" srcOrd="7" destOrd="0" presId="urn:microsoft.com/office/officeart/2005/8/layout/hList9"/>
    <dgm:cxn modelId="{0DE8B89C-90E4-446C-91F5-60A680CB6841}" type="presParOf" srcId="{96DC3914-9DB8-4AF5-81E7-C5336E4F2B4D}" destId="{D29FA71C-6249-4E94-B004-AF57D711591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074D-7ED4-49AD-BF4D-65715A35C3D6}" type="doc">
      <dgm:prSet loTypeId="urn:microsoft.com/office/officeart/2005/8/layout/process1" loCatId="process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58DA3150-4E15-4896-A455-8C2FC9FA0E31}">
      <dgm:prSet/>
      <dgm:spPr/>
      <dgm:t>
        <a:bodyPr/>
        <a:lstStyle/>
        <a:p>
          <a:r>
            <a:rPr lang="es-ES" dirty="0"/>
            <a:t>Abre la aplicación de Microsoft Access</a:t>
          </a:r>
        </a:p>
      </dgm:t>
    </dgm:pt>
    <dgm:pt modelId="{F0D44709-9318-42F4-A3E7-0BFA6D01DECE}" type="parTrans" cxnId="{3248749D-3B39-4F36-94E9-82FC58CBE81B}">
      <dgm:prSet/>
      <dgm:spPr/>
      <dgm:t>
        <a:bodyPr/>
        <a:lstStyle/>
        <a:p>
          <a:endParaRPr lang="es-ES"/>
        </a:p>
      </dgm:t>
    </dgm:pt>
    <dgm:pt modelId="{25C48BB1-6FD7-4C3C-AAFB-2C7062FAA681}" type="sibTrans" cxnId="{3248749D-3B39-4F36-94E9-82FC58CBE81B}">
      <dgm:prSet/>
      <dgm:spPr/>
      <dgm:t>
        <a:bodyPr/>
        <a:lstStyle/>
        <a:p>
          <a:endParaRPr lang="es-ES"/>
        </a:p>
      </dgm:t>
    </dgm:pt>
    <dgm:pt modelId="{9F949BBC-9331-4AC1-8D67-40030637F36A}">
      <dgm:prSet/>
      <dgm:spPr/>
      <dgm:t>
        <a:bodyPr/>
        <a:lstStyle/>
        <a:p>
          <a:r>
            <a:rPr lang="es-ES" b="0" dirty="0">
              <a:solidFill>
                <a:schemeClr val="tx1"/>
              </a:solidFill>
            </a:rPr>
            <a:t>Crea la tabla Idiomas (</a:t>
          </a:r>
          <a:r>
            <a:rPr lang="es-ES" b="1" dirty="0" err="1">
              <a:solidFill>
                <a:schemeClr val="tx1"/>
              </a:solidFill>
            </a:rPr>
            <a:t>language</a:t>
          </a:r>
          <a:r>
            <a:rPr lang="es-ES" b="0" dirty="0">
              <a:solidFill>
                <a:schemeClr val="tx1"/>
              </a:solidFill>
            </a:rPr>
            <a:t>)</a:t>
          </a:r>
        </a:p>
      </dgm:t>
    </dgm:pt>
    <dgm:pt modelId="{7D0B665E-E51E-4ED4-9F55-4AD72BAB41A0}" type="parTrans" cxnId="{883145BC-5ECD-4C73-8BCD-F976D53A279F}">
      <dgm:prSet/>
      <dgm:spPr/>
      <dgm:t>
        <a:bodyPr/>
        <a:lstStyle/>
        <a:p>
          <a:endParaRPr lang="es-ES"/>
        </a:p>
      </dgm:t>
    </dgm:pt>
    <dgm:pt modelId="{13750CFE-8595-428F-9855-9675E9978DE8}" type="sibTrans" cxnId="{883145BC-5ECD-4C73-8BCD-F976D53A279F}">
      <dgm:prSet/>
      <dgm:spPr/>
      <dgm:t>
        <a:bodyPr/>
        <a:lstStyle/>
        <a:p>
          <a:endParaRPr lang="es-ES"/>
        </a:p>
      </dgm:t>
    </dgm:pt>
    <dgm:pt modelId="{8824CDD6-7459-4736-A057-F47EE36E82ED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   </a:t>
          </a:r>
          <a:r>
            <a:rPr lang="es-ES" b="1" dirty="0" err="1">
              <a:solidFill>
                <a:schemeClr val="tx1"/>
              </a:solidFill>
            </a:rPr>
            <a:t>LanguageName</a:t>
          </a:r>
          <a:r>
            <a:rPr lang="es-ES" b="1" dirty="0">
              <a:solidFill>
                <a:schemeClr val="tx1"/>
              </a:solidFill>
            </a:rPr>
            <a:t> (texto)</a:t>
          </a:r>
        </a:p>
      </dgm:t>
    </dgm:pt>
    <dgm:pt modelId="{BA231246-B6FA-4A7C-8766-82B8E6527165}" type="parTrans" cxnId="{68B19B04-9B7E-4290-BED7-326E6F3EBC76}">
      <dgm:prSet/>
      <dgm:spPr/>
      <dgm:t>
        <a:bodyPr/>
        <a:lstStyle/>
        <a:p>
          <a:endParaRPr lang="es-ES"/>
        </a:p>
      </dgm:t>
    </dgm:pt>
    <dgm:pt modelId="{F0666A24-E575-4C32-BB9C-5A5D72BA0881}" type="sibTrans" cxnId="{68B19B04-9B7E-4290-BED7-326E6F3EBC76}">
      <dgm:prSet/>
      <dgm:spPr/>
      <dgm:t>
        <a:bodyPr/>
        <a:lstStyle/>
        <a:p>
          <a:endParaRPr lang="es-ES"/>
        </a:p>
      </dgm:t>
    </dgm:pt>
    <dgm:pt modelId="{9469FC80-5847-4EFD-B9B5-2FD4820CC290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   </a:t>
          </a:r>
          <a:r>
            <a:rPr lang="es-ES" b="1" dirty="0" err="1">
              <a:solidFill>
                <a:schemeClr val="tx1"/>
              </a:solidFill>
            </a:rPr>
            <a:t>idlanguage</a:t>
          </a:r>
          <a:r>
            <a:rPr lang="es-ES" b="1" dirty="0">
              <a:solidFill>
                <a:schemeClr val="tx1"/>
              </a:solidFill>
            </a:rPr>
            <a:t> (entero)</a:t>
          </a:r>
        </a:p>
      </dgm:t>
    </dgm:pt>
    <dgm:pt modelId="{E8ADD8DA-38C4-4E4D-B443-20DC04625451}" type="parTrans" cxnId="{F9EAB5FE-322D-44A8-A45E-9947BC53B616}">
      <dgm:prSet/>
      <dgm:spPr/>
      <dgm:t>
        <a:bodyPr/>
        <a:lstStyle/>
        <a:p>
          <a:endParaRPr lang="es-ES"/>
        </a:p>
      </dgm:t>
    </dgm:pt>
    <dgm:pt modelId="{05B39311-43EC-44FD-B4F3-632E55FF9727}" type="sibTrans" cxnId="{F9EAB5FE-322D-44A8-A45E-9947BC53B616}">
      <dgm:prSet/>
      <dgm:spPr/>
      <dgm:t>
        <a:bodyPr/>
        <a:lstStyle/>
        <a:p>
          <a:endParaRPr lang="es-ES"/>
        </a:p>
      </dgm:t>
    </dgm:pt>
    <dgm:pt modelId="{770D3A2D-9F9B-4470-A65D-E37BB8CC099E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Descarga el archivo con los datos.</a:t>
          </a:r>
        </a:p>
      </dgm:t>
    </dgm:pt>
    <dgm:pt modelId="{E7F55978-43D8-44F1-9A19-106543BA1A38}" type="parTrans" cxnId="{E72F7D75-8DDA-45E7-BA8A-6B81BA4FCD77}">
      <dgm:prSet/>
      <dgm:spPr/>
      <dgm:t>
        <a:bodyPr/>
        <a:lstStyle/>
        <a:p>
          <a:endParaRPr lang="es-ES"/>
        </a:p>
      </dgm:t>
    </dgm:pt>
    <dgm:pt modelId="{A7C061E4-A55F-41CE-B96B-4A971C2AC832}" type="sibTrans" cxnId="{E72F7D75-8DDA-45E7-BA8A-6B81BA4FCD77}">
      <dgm:prSet/>
      <dgm:spPr/>
      <dgm:t>
        <a:bodyPr/>
        <a:lstStyle/>
        <a:p>
          <a:endParaRPr lang="es-ES"/>
        </a:p>
      </dgm:t>
    </dgm:pt>
    <dgm:pt modelId="{0CEE6403-0664-48B0-975C-C2005760A4ED}">
      <dgm:prSet/>
      <dgm:spPr/>
      <dgm:t>
        <a:bodyPr/>
        <a:lstStyle/>
        <a:p>
          <a:r>
            <a:rPr lang="es-ES" b="0" dirty="0">
              <a:solidFill>
                <a:schemeClr val="tx1"/>
              </a:solidFill>
              <a:hlinkClick xmlns:r="http://schemas.openxmlformats.org/officeDocument/2006/relationships" r:id="rId1"/>
            </a:rPr>
            <a:t>Fichero con datos para cada tabla.</a:t>
          </a:r>
          <a:endParaRPr lang="es-ES" b="0" dirty="0">
            <a:solidFill>
              <a:schemeClr val="tx1"/>
            </a:solidFill>
          </a:endParaRPr>
        </a:p>
        <a:p>
          <a:endParaRPr lang="es-ES" b="1" dirty="0">
            <a:solidFill>
              <a:schemeClr val="tx1"/>
            </a:solidFill>
          </a:endParaRPr>
        </a:p>
      </dgm:t>
    </dgm:pt>
    <dgm:pt modelId="{0F8ECCC2-867A-4964-ADCA-159B59A0CE30}" type="parTrans" cxnId="{B0C25474-5D2A-4387-A57C-5BE4391F032C}">
      <dgm:prSet/>
      <dgm:spPr/>
      <dgm:t>
        <a:bodyPr/>
        <a:lstStyle/>
        <a:p>
          <a:endParaRPr lang="es-ES"/>
        </a:p>
      </dgm:t>
    </dgm:pt>
    <dgm:pt modelId="{A42CD6EF-9535-4523-9D5E-981E3CC978B5}" type="sibTrans" cxnId="{B0C25474-5D2A-4387-A57C-5BE4391F032C}">
      <dgm:prSet/>
      <dgm:spPr/>
      <dgm:t>
        <a:bodyPr/>
        <a:lstStyle/>
        <a:p>
          <a:endParaRPr lang="es-ES"/>
        </a:p>
      </dgm:t>
    </dgm:pt>
    <dgm:pt modelId="{9BE952D8-D5D8-4F31-B4C1-8F8291CE81FA}">
      <dgm:prSet/>
      <dgm:spPr/>
      <dgm:t>
        <a:bodyPr/>
        <a:lstStyle/>
        <a:p>
          <a:r>
            <a:rPr lang="es-ES" b="0" dirty="0">
              <a:solidFill>
                <a:schemeClr val="tx1"/>
              </a:solidFill>
            </a:rPr>
            <a:t>(Clave Primaria)</a:t>
          </a:r>
          <a:endParaRPr lang="es-ES" b="1" dirty="0">
            <a:solidFill>
              <a:schemeClr val="tx1"/>
            </a:solidFill>
          </a:endParaRPr>
        </a:p>
      </dgm:t>
    </dgm:pt>
    <dgm:pt modelId="{F9A43698-CD00-4D12-9E2E-934DE47956B0}" type="parTrans" cxnId="{8A5C845C-A358-407A-9325-C7C4A255AA89}">
      <dgm:prSet/>
      <dgm:spPr/>
      <dgm:t>
        <a:bodyPr/>
        <a:lstStyle/>
        <a:p>
          <a:endParaRPr lang="es-ES"/>
        </a:p>
      </dgm:t>
    </dgm:pt>
    <dgm:pt modelId="{359CA969-37AB-4545-A0D9-95B47809CA10}" type="sibTrans" cxnId="{8A5C845C-A358-407A-9325-C7C4A255AA89}">
      <dgm:prSet/>
      <dgm:spPr/>
      <dgm:t>
        <a:bodyPr/>
        <a:lstStyle/>
        <a:p>
          <a:endParaRPr lang="es-ES"/>
        </a:p>
      </dgm:t>
    </dgm:pt>
    <dgm:pt modelId="{F8C7A8A4-9E08-4A0C-95E3-08EFCD13BCCF}" type="pres">
      <dgm:prSet presAssocID="{486F074D-7ED4-49AD-BF4D-65715A35C3D6}" presName="Name0" presStyleCnt="0">
        <dgm:presLayoutVars>
          <dgm:dir/>
          <dgm:resizeHandles val="exact"/>
        </dgm:presLayoutVars>
      </dgm:prSet>
      <dgm:spPr/>
    </dgm:pt>
    <dgm:pt modelId="{FD845A7B-5C26-40B7-905A-1127521AE1C0}" type="pres">
      <dgm:prSet presAssocID="{58DA3150-4E15-4896-A455-8C2FC9FA0E31}" presName="node" presStyleLbl="node1" presStyleIdx="0" presStyleCnt="3">
        <dgm:presLayoutVars>
          <dgm:bulletEnabled val="1"/>
        </dgm:presLayoutVars>
      </dgm:prSet>
      <dgm:spPr/>
    </dgm:pt>
    <dgm:pt modelId="{D3C81BA2-87AE-4367-8E59-4C2DCF5ACB2B}" type="pres">
      <dgm:prSet presAssocID="{25C48BB1-6FD7-4C3C-AAFB-2C7062FAA681}" presName="sibTrans" presStyleLbl="sibTrans2D1" presStyleIdx="0" presStyleCnt="2"/>
      <dgm:spPr/>
    </dgm:pt>
    <dgm:pt modelId="{456040E0-301C-403C-8849-63D2F5A57208}" type="pres">
      <dgm:prSet presAssocID="{25C48BB1-6FD7-4C3C-AAFB-2C7062FAA681}" presName="connectorText" presStyleLbl="sibTrans2D1" presStyleIdx="0" presStyleCnt="2"/>
      <dgm:spPr/>
    </dgm:pt>
    <dgm:pt modelId="{46BE0585-BB85-4B24-872B-52AF53986563}" type="pres">
      <dgm:prSet presAssocID="{9F949BBC-9331-4AC1-8D67-40030637F36A}" presName="node" presStyleLbl="node1" presStyleIdx="1" presStyleCnt="3">
        <dgm:presLayoutVars>
          <dgm:bulletEnabled val="1"/>
        </dgm:presLayoutVars>
      </dgm:prSet>
      <dgm:spPr/>
    </dgm:pt>
    <dgm:pt modelId="{87A794E6-C6BC-4AE1-AFCF-348AF5E3E26D}" type="pres">
      <dgm:prSet presAssocID="{13750CFE-8595-428F-9855-9675E9978DE8}" presName="sibTrans" presStyleLbl="sibTrans2D1" presStyleIdx="1" presStyleCnt="2"/>
      <dgm:spPr/>
    </dgm:pt>
    <dgm:pt modelId="{ABE4F1C7-2B69-46E1-9D51-45170739852E}" type="pres">
      <dgm:prSet presAssocID="{13750CFE-8595-428F-9855-9675E9978DE8}" presName="connectorText" presStyleLbl="sibTrans2D1" presStyleIdx="1" presStyleCnt="2"/>
      <dgm:spPr/>
    </dgm:pt>
    <dgm:pt modelId="{71CFAC2E-9ABC-42A7-81E0-291B624FB8AA}" type="pres">
      <dgm:prSet presAssocID="{770D3A2D-9F9B-4470-A65D-E37BB8CC099E}" presName="node" presStyleLbl="node1" presStyleIdx="2" presStyleCnt="3">
        <dgm:presLayoutVars>
          <dgm:bulletEnabled val="1"/>
        </dgm:presLayoutVars>
      </dgm:prSet>
      <dgm:spPr/>
    </dgm:pt>
  </dgm:ptLst>
  <dgm:cxnLst>
    <dgm:cxn modelId="{68B19B04-9B7E-4290-BED7-326E6F3EBC76}" srcId="{9F949BBC-9331-4AC1-8D67-40030637F36A}" destId="{8824CDD6-7459-4736-A057-F47EE36E82ED}" srcOrd="1" destOrd="0" parTransId="{BA231246-B6FA-4A7C-8766-82B8E6527165}" sibTransId="{F0666A24-E575-4C32-BB9C-5A5D72BA0881}"/>
    <dgm:cxn modelId="{9C939A0E-0A59-453C-89F5-21C6A76B13F6}" type="presOf" srcId="{13750CFE-8595-428F-9855-9675E9978DE8}" destId="{ABE4F1C7-2B69-46E1-9D51-45170739852E}" srcOrd="1" destOrd="0" presId="urn:microsoft.com/office/officeart/2005/8/layout/process1"/>
    <dgm:cxn modelId="{A6490310-FBDA-49AC-BF00-67B81B694BF7}" type="presOf" srcId="{8824CDD6-7459-4736-A057-F47EE36E82ED}" destId="{46BE0585-BB85-4B24-872B-52AF53986563}" srcOrd="0" destOrd="3" presId="urn:microsoft.com/office/officeart/2005/8/layout/process1"/>
    <dgm:cxn modelId="{114FF319-C424-4570-9833-45F89DE689CB}" type="presOf" srcId="{25C48BB1-6FD7-4C3C-AAFB-2C7062FAA681}" destId="{456040E0-301C-403C-8849-63D2F5A57208}" srcOrd="1" destOrd="0" presId="urn:microsoft.com/office/officeart/2005/8/layout/process1"/>
    <dgm:cxn modelId="{C7686725-B09D-42FD-94B7-B9013D4656F1}" type="presOf" srcId="{486F074D-7ED4-49AD-BF4D-65715A35C3D6}" destId="{F8C7A8A4-9E08-4A0C-95E3-08EFCD13BCCF}" srcOrd="0" destOrd="0" presId="urn:microsoft.com/office/officeart/2005/8/layout/process1"/>
    <dgm:cxn modelId="{055A4036-0250-4780-9DE0-7A423711FC2D}" type="presOf" srcId="{25C48BB1-6FD7-4C3C-AAFB-2C7062FAA681}" destId="{D3C81BA2-87AE-4367-8E59-4C2DCF5ACB2B}" srcOrd="0" destOrd="0" presId="urn:microsoft.com/office/officeart/2005/8/layout/process1"/>
    <dgm:cxn modelId="{5658E53A-FD6A-49A5-8DF8-E5C3309D4159}" type="presOf" srcId="{13750CFE-8595-428F-9855-9675E9978DE8}" destId="{87A794E6-C6BC-4AE1-AFCF-348AF5E3E26D}" srcOrd="0" destOrd="0" presId="urn:microsoft.com/office/officeart/2005/8/layout/process1"/>
    <dgm:cxn modelId="{8A5C845C-A358-407A-9325-C7C4A255AA89}" srcId="{9469FC80-5847-4EFD-B9B5-2FD4820CC290}" destId="{9BE952D8-D5D8-4F31-B4C1-8F8291CE81FA}" srcOrd="0" destOrd="0" parTransId="{F9A43698-CD00-4D12-9E2E-934DE47956B0}" sibTransId="{359CA969-37AB-4545-A0D9-95B47809CA10}"/>
    <dgm:cxn modelId="{0B81AB4C-C98D-41C2-AA9A-CEF50EB920A5}" type="presOf" srcId="{9F949BBC-9331-4AC1-8D67-40030637F36A}" destId="{46BE0585-BB85-4B24-872B-52AF53986563}" srcOrd="0" destOrd="0" presId="urn:microsoft.com/office/officeart/2005/8/layout/process1"/>
    <dgm:cxn modelId="{6DCE9372-1934-4C45-BEA3-45B676BEA018}" type="presOf" srcId="{58DA3150-4E15-4896-A455-8C2FC9FA0E31}" destId="{FD845A7B-5C26-40B7-905A-1127521AE1C0}" srcOrd="0" destOrd="0" presId="urn:microsoft.com/office/officeart/2005/8/layout/process1"/>
    <dgm:cxn modelId="{B0C25474-5D2A-4387-A57C-5BE4391F032C}" srcId="{770D3A2D-9F9B-4470-A65D-E37BB8CC099E}" destId="{0CEE6403-0664-48B0-975C-C2005760A4ED}" srcOrd="0" destOrd="0" parTransId="{0F8ECCC2-867A-4964-ADCA-159B59A0CE30}" sibTransId="{A42CD6EF-9535-4523-9D5E-981E3CC978B5}"/>
    <dgm:cxn modelId="{E72F7D75-8DDA-45E7-BA8A-6B81BA4FCD77}" srcId="{486F074D-7ED4-49AD-BF4D-65715A35C3D6}" destId="{770D3A2D-9F9B-4470-A65D-E37BB8CC099E}" srcOrd="2" destOrd="0" parTransId="{E7F55978-43D8-44F1-9A19-106543BA1A38}" sibTransId="{A7C061E4-A55F-41CE-B96B-4A971C2AC832}"/>
    <dgm:cxn modelId="{53B4D855-8237-413B-990B-40E757086703}" type="presOf" srcId="{9BE952D8-D5D8-4F31-B4C1-8F8291CE81FA}" destId="{46BE0585-BB85-4B24-872B-52AF53986563}" srcOrd="0" destOrd="2" presId="urn:microsoft.com/office/officeart/2005/8/layout/process1"/>
    <dgm:cxn modelId="{3248749D-3B39-4F36-94E9-82FC58CBE81B}" srcId="{486F074D-7ED4-49AD-BF4D-65715A35C3D6}" destId="{58DA3150-4E15-4896-A455-8C2FC9FA0E31}" srcOrd="0" destOrd="0" parTransId="{F0D44709-9318-42F4-A3E7-0BFA6D01DECE}" sibTransId="{25C48BB1-6FD7-4C3C-AAFB-2C7062FAA681}"/>
    <dgm:cxn modelId="{7396DCA9-53C0-48B2-91F2-48DF74E98B5E}" type="presOf" srcId="{770D3A2D-9F9B-4470-A65D-E37BB8CC099E}" destId="{71CFAC2E-9ABC-42A7-81E0-291B624FB8AA}" srcOrd="0" destOrd="0" presId="urn:microsoft.com/office/officeart/2005/8/layout/process1"/>
    <dgm:cxn modelId="{883145BC-5ECD-4C73-8BCD-F976D53A279F}" srcId="{486F074D-7ED4-49AD-BF4D-65715A35C3D6}" destId="{9F949BBC-9331-4AC1-8D67-40030637F36A}" srcOrd="1" destOrd="0" parTransId="{7D0B665E-E51E-4ED4-9F55-4AD72BAB41A0}" sibTransId="{13750CFE-8595-428F-9855-9675E9978DE8}"/>
    <dgm:cxn modelId="{C37D66BD-D008-4B16-8E54-1AF1851E97B0}" type="presOf" srcId="{0CEE6403-0664-48B0-975C-C2005760A4ED}" destId="{71CFAC2E-9ABC-42A7-81E0-291B624FB8AA}" srcOrd="0" destOrd="1" presId="urn:microsoft.com/office/officeart/2005/8/layout/process1"/>
    <dgm:cxn modelId="{BF0541D2-FA7C-4BD1-809F-59B7C2207D30}" type="presOf" srcId="{9469FC80-5847-4EFD-B9B5-2FD4820CC290}" destId="{46BE0585-BB85-4B24-872B-52AF53986563}" srcOrd="0" destOrd="1" presId="urn:microsoft.com/office/officeart/2005/8/layout/process1"/>
    <dgm:cxn modelId="{F9EAB5FE-322D-44A8-A45E-9947BC53B616}" srcId="{9F949BBC-9331-4AC1-8D67-40030637F36A}" destId="{9469FC80-5847-4EFD-B9B5-2FD4820CC290}" srcOrd="0" destOrd="0" parTransId="{E8ADD8DA-38C4-4E4D-B443-20DC04625451}" sibTransId="{05B39311-43EC-44FD-B4F3-632E55FF9727}"/>
    <dgm:cxn modelId="{2925B706-2E08-4DED-8BA6-57E454F4E8F8}" type="presParOf" srcId="{F8C7A8A4-9E08-4A0C-95E3-08EFCD13BCCF}" destId="{FD845A7B-5C26-40B7-905A-1127521AE1C0}" srcOrd="0" destOrd="0" presId="urn:microsoft.com/office/officeart/2005/8/layout/process1"/>
    <dgm:cxn modelId="{CD5CE8B0-3D36-4094-9F0A-E1A9B0D10E6C}" type="presParOf" srcId="{F8C7A8A4-9E08-4A0C-95E3-08EFCD13BCCF}" destId="{D3C81BA2-87AE-4367-8E59-4C2DCF5ACB2B}" srcOrd="1" destOrd="0" presId="urn:microsoft.com/office/officeart/2005/8/layout/process1"/>
    <dgm:cxn modelId="{6A7294A5-056D-4C06-8F30-4C2FE565C1B7}" type="presParOf" srcId="{D3C81BA2-87AE-4367-8E59-4C2DCF5ACB2B}" destId="{456040E0-301C-403C-8849-63D2F5A57208}" srcOrd="0" destOrd="0" presId="urn:microsoft.com/office/officeart/2005/8/layout/process1"/>
    <dgm:cxn modelId="{988DE0A7-8C39-4B3C-B956-1CBCB6FDEE2A}" type="presParOf" srcId="{F8C7A8A4-9E08-4A0C-95E3-08EFCD13BCCF}" destId="{46BE0585-BB85-4B24-872B-52AF53986563}" srcOrd="2" destOrd="0" presId="urn:microsoft.com/office/officeart/2005/8/layout/process1"/>
    <dgm:cxn modelId="{ECE08C40-48C2-4561-B28B-73F7C09A8D45}" type="presParOf" srcId="{F8C7A8A4-9E08-4A0C-95E3-08EFCD13BCCF}" destId="{87A794E6-C6BC-4AE1-AFCF-348AF5E3E26D}" srcOrd="3" destOrd="0" presId="urn:microsoft.com/office/officeart/2005/8/layout/process1"/>
    <dgm:cxn modelId="{9BC5DD9D-8631-4202-9D0D-CAA42DB8D9A2}" type="presParOf" srcId="{87A794E6-C6BC-4AE1-AFCF-348AF5E3E26D}" destId="{ABE4F1C7-2B69-46E1-9D51-45170739852E}" srcOrd="0" destOrd="0" presId="urn:microsoft.com/office/officeart/2005/8/layout/process1"/>
    <dgm:cxn modelId="{8AD3D574-79F3-4293-85F6-152826F3902C}" type="presParOf" srcId="{F8C7A8A4-9E08-4A0C-95E3-08EFCD13BCCF}" destId="{71CFAC2E-9ABC-42A7-81E0-291B624FB8AA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6178-ED1B-470F-996C-DAF323B6F2B2}">
      <dsp:nvSpPr>
        <dsp:cNvPr id="0" name=""/>
        <dsp:cNvSpPr/>
      </dsp:nvSpPr>
      <dsp:spPr>
        <a:xfrm>
          <a:off x="4647" y="1873197"/>
          <a:ext cx="4531710" cy="97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Definición sencilla</a:t>
          </a:r>
        </a:p>
      </dsp:txBody>
      <dsp:txXfrm>
        <a:off x="4647" y="1873197"/>
        <a:ext cx="4531710" cy="979200"/>
      </dsp:txXfrm>
    </dsp:sp>
    <dsp:sp modelId="{78279B08-94EF-4056-BEA2-2327232263B4}">
      <dsp:nvSpPr>
        <dsp:cNvPr id="0" name=""/>
        <dsp:cNvSpPr/>
      </dsp:nvSpPr>
      <dsp:spPr>
        <a:xfrm>
          <a:off x="4647" y="2852397"/>
          <a:ext cx="4531710" cy="227491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400" kern="1200" dirty="0"/>
            <a:t>Conjunto de datos </a:t>
          </a:r>
          <a:r>
            <a:rPr lang="es-ES" sz="3400" b="1" kern="1200" dirty="0"/>
            <a:t>organizados </a:t>
          </a:r>
          <a:r>
            <a:rPr lang="es-ES" sz="3400" kern="1200" dirty="0"/>
            <a:t>de forma sistemática.</a:t>
          </a:r>
        </a:p>
      </dsp:txBody>
      <dsp:txXfrm>
        <a:off x="4647" y="2852397"/>
        <a:ext cx="4531710" cy="2274918"/>
      </dsp:txXfrm>
    </dsp:sp>
    <dsp:sp modelId="{423211E2-07DF-4FB0-BE52-D5B8E6F9D872}">
      <dsp:nvSpPr>
        <dsp:cNvPr id="0" name=""/>
        <dsp:cNvSpPr/>
      </dsp:nvSpPr>
      <dsp:spPr>
        <a:xfrm>
          <a:off x="5170797" y="1873197"/>
          <a:ext cx="4531710" cy="97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Estructura utilizada</a:t>
          </a:r>
        </a:p>
      </dsp:txBody>
      <dsp:txXfrm>
        <a:off x="5170797" y="1873197"/>
        <a:ext cx="4531710" cy="979200"/>
      </dsp:txXfrm>
    </dsp:sp>
    <dsp:sp modelId="{9F40AB1C-0031-4902-9A71-C256472C5F39}">
      <dsp:nvSpPr>
        <dsp:cNvPr id="0" name=""/>
        <dsp:cNvSpPr/>
      </dsp:nvSpPr>
      <dsp:spPr>
        <a:xfrm>
          <a:off x="5170797" y="2852397"/>
          <a:ext cx="4531710" cy="227491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400" kern="1200" dirty="0"/>
            <a:t>Se utilizan tablas para estructurar/organizar los datos/la información.</a:t>
          </a:r>
        </a:p>
      </dsp:txBody>
      <dsp:txXfrm>
        <a:off x="5170797" y="2852397"/>
        <a:ext cx="4531710" cy="2274918"/>
      </dsp:txXfrm>
    </dsp:sp>
    <dsp:sp modelId="{1046CB92-D981-44F6-ABF2-4F0E02750572}">
      <dsp:nvSpPr>
        <dsp:cNvPr id="0" name=""/>
        <dsp:cNvSpPr/>
      </dsp:nvSpPr>
      <dsp:spPr>
        <a:xfrm>
          <a:off x="10336947" y="1873197"/>
          <a:ext cx="4531710" cy="97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l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Ejemplo tabla</a:t>
          </a:r>
        </a:p>
      </dsp:txBody>
      <dsp:txXfrm>
        <a:off x="10336947" y="1873197"/>
        <a:ext cx="4531710" cy="979200"/>
      </dsp:txXfrm>
    </dsp:sp>
    <dsp:sp modelId="{CA5EEA9B-52D1-4DF0-9FF3-C981D2EAA3E0}">
      <dsp:nvSpPr>
        <dsp:cNvPr id="0" name=""/>
        <dsp:cNvSpPr/>
      </dsp:nvSpPr>
      <dsp:spPr>
        <a:xfrm>
          <a:off x="10341595" y="2991144"/>
          <a:ext cx="4531710" cy="2274918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3000" b="-3000"/>
          </a:stretch>
        </a:blip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0C8B4-02A4-4D31-8E09-C8F8E1F56D5D}">
      <dsp:nvSpPr>
        <dsp:cNvPr id="0" name=""/>
        <dsp:cNvSpPr/>
      </dsp:nvSpPr>
      <dsp:spPr>
        <a:xfrm>
          <a:off x="1928142" y="1926186"/>
          <a:ext cx="3611033" cy="24085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8920" rIns="248920" bIns="24892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Es un Sistema de Gestión de Bases de Datos</a:t>
          </a:r>
        </a:p>
      </dsp:txBody>
      <dsp:txXfrm>
        <a:off x="2505907" y="1926186"/>
        <a:ext cx="3033267" cy="2408559"/>
      </dsp:txXfrm>
    </dsp:sp>
    <dsp:sp modelId="{6581C48C-0EBC-49C2-A7B1-95D0EC62F4F9}">
      <dsp:nvSpPr>
        <dsp:cNvPr id="0" name=""/>
        <dsp:cNvSpPr/>
      </dsp:nvSpPr>
      <dsp:spPr>
        <a:xfrm>
          <a:off x="1928142" y="4334745"/>
          <a:ext cx="3611033" cy="24085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8920" rIns="248920" bIns="24892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Empresa  creadora: Microsoft. </a:t>
          </a:r>
        </a:p>
      </dsp:txBody>
      <dsp:txXfrm>
        <a:off x="2505907" y="4334745"/>
        <a:ext cx="3033267" cy="2408559"/>
      </dsp:txXfrm>
    </dsp:sp>
    <dsp:sp modelId="{1E4EB2BA-9844-4E11-A56D-AB78E23D9320}">
      <dsp:nvSpPr>
        <dsp:cNvPr id="0" name=""/>
        <dsp:cNvSpPr/>
      </dsp:nvSpPr>
      <dsp:spPr>
        <a:xfrm>
          <a:off x="2257" y="963244"/>
          <a:ext cx="2407355" cy="24073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 dirty="0"/>
            <a:t>¿Qué es Access?</a:t>
          </a:r>
        </a:p>
      </dsp:txBody>
      <dsp:txXfrm>
        <a:off x="354806" y="1315793"/>
        <a:ext cx="1702257" cy="1702257"/>
      </dsp:txXfrm>
    </dsp:sp>
    <dsp:sp modelId="{438A7FFB-CD08-4F4C-B225-F1CC62B7B2D2}">
      <dsp:nvSpPr>
        <dsp:cNvPr id="0" name=""/>
        <dsp:cNvSpPr/>
      </dsp:nvSpPr>
      <dsp:spPr>
        <a:xfrm>
          <a:off x="7946530" y="1926186"/>
          <a:ext cx="3611033" cy="24085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8920" rIns="248920" bIns="24892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Para manipular y gestionar información: </a:t>
          </a:r>
          <a:r>
            <a:rPr lang="es-ES" sz="3500" kern="1200" dirty="0" err="1"/>
            <a:t>BDs</a:t>
          </a:r>
          <a:endParaRPr lang="es-ES" sz="3500" kern="1200" dirty="0"/>
        </a:p>
      </dsp:txBody>
      <dsp:txXfrm>
        <a:off x="8524296" y="1926186"/>
        <a:ext cx="3033267" cy="2408559"/>
      </dsp:txXfrm>
    </dsp:sp>
    <dsp:sp modelId="{722800D2-04F4-4212-94D8-AA154F7C3AEF}">
      <dsp:nvSpPr>
        <dsp:cNvPr id="0" name=""/>
        <dsp:cNvSpPr/>
      </dsp:nvSpPr>
      <dsp:spPr>
        <a:xfrm>
          <a:off x="7948788" y="4375667"/>
          <a:ext cx="3611033" cy="24085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8920" rIns="248920" bIns="24892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La información se organiza utilizando tablas</a:t>
          </a:r>
        </a:p>
      </dsp:txBody>
      <dsp:txXfrm>
        <a:off x="8526554" y="4375667"/>
        <a:ext cx="3033267" cy="2408559"/>
      </dsp:txXfrm>
    </dsp:sp>
    <dsp:sp modelId="{D29FA71C-6249-4E94-B004-AF57D7115912}">
      <dsp:nvSpPr>
        <dsp:cNvPr id="0" name=""/>
        <dsp:cNvSpPr/>
      </dsp:nvSpPr>
      <dsp:spPr>
        <a:xfrm>
          <a:off x="6020646" y="963244"/>
          <a:ext cx="2407355" cy="240735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 dirty="0"/>
            <a:t>¿Para qué se utiliza?</a:t>
          </a:r>
        </a:p>
      </dsp:txBody>
      <dsp:txXfrm>
        <a:off x="6373195" y="1315793"/>
        <a:ext cx="1702257" cy="1702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45A7B-5C26-40B7-905A-1127521AE1C0}">
      <dsp:nvSpPr>
        <dsp:cNvPr id="0" name=""/>
        <dsp:cNvSpPr/>
      </dsp:nvSpPr>
      <dsp:spPr>
        <a:xfrm>
          <a:off x="12953" y="2060307"/>
          <a:ext cx="3871806" cy="232308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Abre la aplicación de Microsoft Access</a:t>
          </a:r>
        </a:p>
      </dsp:txBody>
      <dsp:txXfrm>
        <a:off x="80994" y="2128348"/>
        <a:ext cx="3735724" cy="2187001"/>
      </dsp:txXfrm>
    </dsp:sp>
    <dsp:sp modelId="{D3C81BA2-87AE-4367-8E59-4C2DCF5ACB2B}">
      <dsp:nvSpPr>
        <dsp:cNvPr id="0" name=""/>
        <dsp:cNvSpPr/>
      </dsp:nvSpPr>
      <dsp:spPr>
        <a:xfrm>
          <a:off x="4271941" y="2741744"/>
          <a:ext cx="820822" cy="960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/>
        </a:p>
      </dsp:txBody>
      <dsp:txXfrm>
        <a:off x="4271941" y="2933786"/>
        <a:ext cx="574575" cy="576124"/>
      </dsp:txXfrm>
    </dsp:sp>
    <dsp:sp modelId="{46BE0585-BB85-4B24-872B-52AF53986563}">
      <dsp:nvSpPr>
        <dsp:cNvPr id="0" name=""/>
        <dsp:cNvSpPr/>
      </dsp:nvSpPr>
      <dsp:spPr>
        <a:xfrm>
          <a:off x="5433483" y="2060307"/>
          <a:ext cx="3871806" cy="232308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27502"/>
            <a:satOff val="4255"/>
            <a:lumOff val="135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kern="1200" dirty="0">
              <a:solidFill>
                <a:schemeClr val="tx1"/>
              </a:solidFill>
            </a:rPr>
            <a:t>Crea la tabla Idiomas (</a:t>
          </a:r>
          <a:r>
            <a:rPr lang="es-ES" sz="2800" b="1" kern="1200" dirty="0" err="1">
              <a:solidFill>
                <a:schemeClr val="tx1"/>
              </a:solidFill>
            </a:rPr>
            <a:t>language</a:t>
          </a:r>
          <a:r>
            <a:rPr lang="es-ES" sz="2800" b="0" kern="1200" dirty="0">
              <a:solidFill>
                <a:schemeClr val="tx1"/>
              </a:solidFill>
            </a:rPr>
            <a:t>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1" kern="1200" dirty="0">
              <a:solidFill>
                <a:schemeClr val="tx1"/>
              </a:solidFill>
            </a:rPr>
            <a:t>   </a:t>
          </a:r>
          <a:r>
            <a:rPr lang="es-ES" sz="2200" b="1" kern="1200" dirty="0" err="1">
              <a:solidFill>
                <a:schemeClr val="tx1"/>
              </a:solidFill>
            </a:rPr>
            <a:t>idlanguage</a:t>
          </a:r>
          <a:r>
            <a:rPr lang="es-ES" sz="2200" b="1" kern="1200" dirty="0">
              <a:solidFill>
                <a:schemeClr val="tx1"/>
              </a:solidFill>
            </a:rPr>
            <a:t> (entero)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0" kern="1200" dirty="0">
              <a:solidFill>
                <a:schemeClr val="tx1"/>
              </a:solidFill>
            </a:rPr>
            <a:t>(Clave Primaria)</a:t>
          </a:r>
          <a:endParaRPr lang="es-ES" sz="22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1" kern="1200" dirty="0">
              <a:solidFill>
                <a:schemeClr val="tx1"/>
              </a:solidFill>
            </a:rPr>
            <a:t>   </a:t>
          </a:r>
          <a:r>
            <a:rPr lang="es-ES" sz="2200" b="1" kern="1200" dirty="0" err="1">
              <a:solidFill>
                <a:schemeClr val="tx1"/>
              </a:solidFill>
            </a:rPr>
            <a:t>LanguageName</a:t>
          </a:r>
          <a:r>
            <a:rPr lang="es-ES" sz="2200" b="1" kern="1200" dirty="0">
              <a:solidFill>
                <a:schemeClr val="tx1"/>
              </a:solidFill>
            </a:rPr>
            <a:t> (texto)</a:t>
          </a:r>
        </a:p>
      </dsp:txBody>
      <dsp:txXfrm>
        <a:off x="5501524" y="2128348"/>
        <a:ext cx="3735724" cy="2187001"/>
      </dsp:txXfrm>
    </dsp:sp>
    <dsp:sp modelId="{87A794E6-C6BC-4AE1-AFCF-348AF5E3E26D}">
      <dsp:nvSpPr>
        <dsp:cNvPr id="0" name=""/>
        <dsp:cNvSpPr/>
      </dsp:nvSpPr>
      <dsp:spPr>
        <a:xfrm>
          <a:off x="9692470" y="2741744"/>
          <a:ext cx="820822" cy="960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55061"/>
            <a:satOff val="1136"/>
            <a:lumOff val="243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/>
        </a:p>
      </dsp:txBody>
      <dsp:txXfrm>
        <a:off x="9692470" y="2933786"/>
        <a:ext cx="574575" cy="576124"/>
      </dsp:txXfrm>
    </dsp:sp>
    <dsp:sp modelId="{71CFAC2E-9ABC-42A7-81E0-291B624FB8AA}">
      <dsp:nvSpPr>
        <dsp:cNvPr id="0" name=""/>
        <dsp:cNvSpPr/>
      </dsp:nvSpPr>
      <dsp:spPr>
        <a:xfrm>
          <a:off x="10854012" y="2060307"/>
          <a:ext cx="3871806" cy="232308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55004"/>
            <a:satOff val="8510"/>
            <a:lumOff val="271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Descarga el archivo con los datos.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Fichero con datos para cada tabla.</a:t>
          </a:r>
          <a:endParaRPr lang="es-ES" sz="2200" b="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200" b="1" kern="1200" dirty="0">
            <a:solidFill>
              <a:schemeClr val="tx1"/>
            </a:solidFill>
          </a:endParaRPr>
        </a:p>
      </dsp:txBody>
      <dsp:txXfrm>
        <a:off x="10922053" y="2128348"/>
        <a:ext cx="3735724" cy="2187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7237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9898063" y="0"/>
            <a:ext cx="757237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8E776-69B8-4D7C-817E-BF319D83B240}" type="datetimeFigureOut">
              <a:rPr lang="es-ES" smtClean="0"/>
              <a:t>09/01/2026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88025" y="1219200"/>
            <a:ext cx="5899150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747838" y="4694238"/>
            <a:ext cx="1397952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7237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9898063" y="9264650"/>
            <a:ext cx="757237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CCC82-AF81-43B3-AF9E-00FF045A1A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15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¿Alguna	vez has hablado de unas zapatillas y a los 5 minutos te sale un anuncio en Instagram? </a:t>
            </a:r>
          </a:p>
          <a:p>
            <a:endParaRPr lang="es-ES" dirty="0"/>
          </a:p>
          <a:p>
            <a:r>
              <a:rPr lang="es-ES" dirty="0"/>
              <a:t>¿O el 'Para Ti' de TikTok sabe exactamente qué vídeo te va a hacer reír?</a:t>
            </a:r>
          </a:p>
          <a:p>
            <a:endParaRPr lang="es-ES" dirty="0"/>
          </a:p>
          <a:p>
            <a:r>
              <a:rPr lang="es-ES" dirty="0"/>
              <a:t>No es magia, ni es que el móvil te escuche por el micro... (o SÍ????). </a:t>
            </a:r>
          </a:p>
          <a:p>
            <a:r>
              <a:rPr lang="es-ES" dirty="0"/>
              <a:t>Es algo mucho más potente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CCC82-AF81-43B3-AF9E-00FF045A1A1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8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215" dirty="0">
                <a:solidFill>
                  <a:srgbClr val="1A1816"/>
                </a:solidFill>
                <a:latin typeface="Arial"/>
                <a:cs typeface="Arial"/>
              </a:rPr>
              <a:t>Cada</a:t>
            </a:r>
            <a:r>
              <a:rPr lang="es-ES" sz="1200" spc="-25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40" dirty="0">
                <a:solidFill>
                  <a:srgbClr val="1A1816"/>
                </a:solidFill>
                <a:latin typeface="Arial"/>
                <a:cs typeface="Arial"/>
              </a:rPr>
              <a:t>'</a:t>
            </a:r>
            <a:r>
              <a:rPr lang="es-ES" sz="1200" spc="-40" dirty="0" err="1">
                <a:solidFill>
                  <a:srgbClr val="1A1816"/>
                </a:solidFill>
                <a:latin typeface="Arial"/>
                <a:cs typeface="Arial"/>
              </a:rPr>
              <a:t>like</a:t>
            </a:r>
            <a:r>
              <a:rPr lang="es-ES" sz="1200" spc="-40" dirty="0">
                <a:solidFill>
                  <a:srgbClr val="1A1816"/>
                </a:solidFill>
                <a:latin typeface="Arial"/>
                <a:cs typeface="Arial"/>
              </a:rPr>
              <a:t>'</a:t>
            </a:r>
            <a:r>
              <a:rPr lang="es-ES" sz="1200" spc="-28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90" dirty="0">
                <a:solidFill>
                  <a:srgbClr val="1A1816"/>
                </a:solidFill>
                <a:latin typeface="Arial"/>
                <a:cs typeface="Arial"/>
              </a:rPr>
              <a:t>que</a:t>
            </a:r>
            <a:r>
              <a:rPr lang="es-ES" sz="1200" spc="-17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125" dirty="0">
                <a:solidFill>
                  <a:srgbClr val="1A1816"/>
                </a:solidFill>
                <a:latin typeface="Arial"/>
                <a:cs typeface="Arial"/>
              </a:rPr>
              <a:t>das,</a:t>
            </a:r>
            <a:r>
              <a:rPr lang="es-ES" sz="1200" spc="-28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105" dirty="0">
                <a:solidFill>
                  <a:srgbClr val="1A1816"/>
                </a:solidFill>
                <a:latin typeface="Arial"/>
                <a:cs typeface="Arial"/>
              </a:rPr>
              <a:t>cada</a:t>
            </a:r>
            <a:r>
              <a:rPr lang="es-ES" sz="1200" spc="-29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65" dirty="0">
                <a:solidFill>
                  <a:srgbClr val="1A1816"/>
                </a:solidFill>
                <a:latin typeface="Arial"/>
                <a:cs typeface="Arial"/>
              </a:rPr>
              <a:t>vídeo </a:t>
            </a:r>
            <a:r>
              <a:rPr lang="es-ES" sz="1200" spc="-90" dirty="0">
                <a:solidFill>
                  <a:srgbClr val="1A1816"/>
                </a:solidFill>
                <a:latin typeface="Arial"/>
                <a:cs typeface="Arial"/>
              </a:rPr>
              <a:t>que</a:t>
            </a:r>
            <a:r>
              <a:rPr lang="es-ES" sz="1200" spc="-229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135" dirty="0">
                <a:solidFill>
                  <a:srgbClr val="1A1816"/>
                </a:solidFill>
                <a:latin typeface="Arial"/>
                <a:cs typeface="Arial"/>
              </a:rPr>
              <a:t>ves</a:t>
            </a:r>
            <a:r>
              <a:rPr lang="es-ES" sz="1200" spc="-17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110" dirty="0">
                <a:solidFill>
                  <a:srgbClr val="1A1816"/>
                </a:solidFill>
                <a:latin typeface="Arial"/>
                <a:cs typeface="Arial"/>
              </a:rPr>
              <a:t>hasta</a:t>
            </a:r>
            <a:r>
              <a:rPr lang="es-ES" sz="1200" spc="-27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65" dirty="0">
                <a:solidFill>
                  <a:srgbClr val="1A1816"/>
                </a:solidFill>
                <a:latin typeface="Arial"/>
                <a:cs typeface="Arial"/>
              </a:rPr>
              <a:t>el</a:t>
            </a:r>
            <a:r>
              <a:rPr lang="es-ES" sz="1200" spc="-6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10" dirty="0">
                <a:solidFill>
                  <a:srgbClr val="050505"/>
                </a:solidFill>
                <a:latin typeface="Arial"/>
                <a:cs typeface="Arial"/>
              </a:rPr>
              <a:t>final</a:t>
            </a:r>
            <a:r>
              <a:rPr lang="es-ES" sz="1200" spc="-37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lang="es-ES" sz="1200" spc="-60" dirty="0">
                <a:solidFill>
                  <a:srgbClr val="1A1816"/>
                </a:solidFill>
                <a:latin typeface="Arial"/>
                <a:cs typeface="Arial"/>
              </a:rPr>
              <a:t>sin</a:t>
            </a:r>
            <a:r>
              <a:rPr lang="es-ES" sz="1200" spc="-27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110" dirty="0">
                <a:solidFill>
                  <a:srgbClr val="050505"/>
                </a:solidFill>
                <a:latin typeface="Arial"/>
                <a:cs typeface="Arial"/>
              </a:rPr>
              <a:t>hacer </a:t>
            </a:r>
            <a:r>
              <a:rPr lang="es-ES" sz="1200" spc="-45" dirty="0">
                <a:solidFill>
                  <a:srgbClr val="1A1816"/>
                </a:solidFill>
                <a:latin typeface="Arial"/>
                <a:cs typeface="Arial"/>
              </a:rPr>
              <a:t>'</a:t>
            </a:r>
            <a:r>
              <a:rPr lang="es-ES" sz="1200" spc="-45" dirty="0" err="1">
                <a:solidFill>
                  <a:srgbClr val="1A1816"/>
                </a:solidFill>
                <a:latin typeface="Arial"/>
                <a:cs typeface="Arial"/>
              </a:rPr>
              <a:t>swipe</a:t>
            </a:r>
            <a:r>
              <a:rPr lang="es-ES" sz="1200" spc="-45" dirty="0">
                <a:solidFill>
                  <a:srgbClr val="1A1816"/>
                </a:solidFill>
                <a:latin typeface="Arial"/>
                <a:cs typeface="Arial"/>
              </a:rPr>
              <a:t>',</a:t>
            </a:r>
            <a:r>
              <a:rPr lang="es-ES" sz="1200" spc="-229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135" dirty="0">
                <a:solidFill>
                  <a:srgbClr val="1A1816"/>
                </a:solidFill>
                <a:latin typeface="Arial"/>
                <a:cs typeface="Arial"/>
              </a:rPr>
              <a:t>cada</a:t>
            </a:r>
            <a:r>
              <a:rPr lang="es-ES" sz="1200" spc="-22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114" dirty="0">
                <a:solidFill>
                  <a:srgbClr val="1A1816"/>
                </a:solidFill>
                <a:latin typeface="Arial"/>
                <a:cs typeface="Arial"/>
              </a:rPr>
              <a:t>búsqueda </a:t>
            </a:r>
            <a:r>
              <a:rPr lang="es-ES" sz="1200" spc="-25" dirty="0">
                <a:solidFill>
                  <a:srgbClr val="1A1816"/>
                </a:solidFill>
                <a:latin typeface="Arial"/>
                <a:cs typeface="Arial"/>
              </a:rPr>
              <a:t>que </a:t>
            </a:r>
            <a:r>
              <a:rPr lang="es-ES" sz="1200" spc="-80" dirty="0">
                <a:solidFill>
                  <a:srgbClr val="050505"/>
                </a:solidFill>
                <a:latin typeface="Arial"/>
                <a:cs typeface="Arial"/>
              </a:rPr>
              <a:t>haces...</a:t>
            </a:r>
            <a:r>
              <a:rPr lang="es-ES" sz="1200" spc="-430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lang="es-ES" sz="1200" spc="-110" dirty="0">
                <a:solidFill>
                  <a:srgbClr val="1A1816"/>
                </a:solidFill>
                <a:cs typeface="Arial"/>
              </a:rPr>
              <a:t>estás</a:t>
            </a:r>
            <a:r>
              <a:rPr lang="es-ES" sz="1200" spc="-16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90" dirty="0">
                <a:solidFill>
                  <a:srgbClr val="1A1816"/>
                </a:solidFill>
                <a:latin typeface="Arial"/>
                <a:cs typeface="Arial"/>
              </a:rPr>
              <a:t>escribiendo</a:t>
            </a:r>
            <a:r>
              <a:rPr lang="es-ES" sz="1200" spc="4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25" dirty="0">
                <a:solidFill>
                  <a:srgbClr val="1A1816"/>
                </a:solidFill>
                <a:latin typeface="Arial"/>
                <a:cs typeface="Arial"/>
              </a:rPr>
              <a:t>en </a:t>
            </a:r>
            <a:r>
              <a:rPr lang="es-ES" sz="1200" spc="-90" dirty="0">
                <a:solidFill>
                  <a:srgbClr val="050505"/>
                </a:solidFill>
                <a:latin typeface="Arial"/>
                <a:cs typeface="Arial"/>
              </a:rPr>
              <a:t>una</a:t>
            </a:r>
            <a:r>
              <a:rPr lang="es-ES" sz="1200" spc="-31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lang="es-ES" sz="1200" spc="-175" dirty="0">
                <a:solidFill>
                  <a:srgbClr val="050505"/>
                </a:solidFill>
                <a:latin typeface="Arial"/>
                <a:cs typeface="Arial"/>
              </a:rPr>
              <a:t>Base</a:t>
            </a:r>
            <a:r>
              <a:rPr lang="es-ES" sz="1200" spc="-9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lang="es-ES" sz="1200" spc="-75" dirty="0">
                <a:solidFill>
                  <a:srgbClr val="1A1816"/>
                </a:solidFill>
                <a:latin typeface="Arial"/>
                <a:cs typeface="Arial"/>
              </a:rPr>
              <a:t>de</a:t>
            </a:r>
            <a:r>
              <a:rPr lang="es-ES" sz="1200" spc="-24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lang="es-ES" sz="1200" spc="-140" dirty="0">
                <a:solidFill>
                  <a:srgbClr val="050505"/>
                </a:solidFill>
                <a:latin typeface="Arial"/>
                <a:cs typeface="Arial"/>
              </a:rPr>
              <a:t>Datos</a:t>
            </a:r>
            <a:r>
              <a:rPr lang="es-ES" sz="1200" spc="-110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lang="es-ES" sz="1200" spc="-10" dirty="0">
                <a:solidFill>
                  <a:srgbClr val="1A1816"/>
                </a:solidFill>
                <a:latin typeface="Arial"/>
                <a:cs typeface="Arial"/>
              </a:rPr>
              <a:t>gigante.</a:t>
            </a:r>
            <a:endParaRPr lang="es-ES" sz="1200" dirty="0">
              <a:latin typeface="Arial"/>
              <a:cs typeface="Arial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CCC82-AF81-43B3-AF9E-00FF045A1A1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39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spc="-55" dirty="0">
                <a:solidFill>
                  <a:srgbClr val="010100"/>
                </a:solidFill>
                <a:latin typeface="Arial"/>
                <a:cs typeface="Arial"/>
              </a:rPr>
              <a:t>¿Cuál</a:t>
            </a:r>
            <a:r>
              <a:rPr lang="es-ES" sz="1200" b="0" spc="-114" dirty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lang="es-ES" sz="1200" b="0" dirty="0">
                <a:solidFill>
                  <a:srgbClr val="010100"/>
                </a:solidFill>
                <a:latin typeface="Arial"/>
                <a:cs typeface="Arial"/>
              </a:rPr>
              <a:t>es</a:t>
            </a:r>
            <a:r>
              <a:rPr lang="es-ES" sz="1200" b="0" spc="-40" dirty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lang="es-ES" sz="1200" b="0" dirty="0">
                <a:solidFill>
                  <a:srgbClr val="010100"/>
                </a:solidFill>
                <a:latin typeface="Arial"/>
                <a:cs typeface="Arial"/>
              </a:rPr>
              <a:t>la</a:t>
            </a:r>
            <a:r>
              <a:rPr lang="es-ES" sz="1200" b="0" spc="65" dirty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lang="es-ES" sz="1200" b="0" spc="90" dirty="0">
                <a:solidFill>
                  <a:srgbClr val="010100"/>
                </a:solidFill>
                <a:latin typeface="Arial"/>
                <a:cs typeface="Arial"/>
              </a:rPr>
              <a:t>tecnología</a:t>
            </a:r>
            <a:r>
              <a:rPr lang="es-ES" sz="1200" b="0" spc="140" dirty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lang="es-ES" sz="1200" b="0" spc="145" dirty="0">
                <a:solidFill>
                  <a:srgbClr val="010100"/>
                </a:solidFill>
                <a:latin typeface="Arial"/>
                <a:cs typeface="Arial"/>
              </a:rPr>
              <a:t>que</a:t>
            </a:r>
            <a:r>
              <a:rPr lang="es-ES" sz="1200" b="0" spc="-120" dirty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lang="es-ES" sz="1200" b="0" spc="100" dirty="0">
                <a:solidFill>
                  <a:srgbClr val="010100"/>
                </a:solidFill>
                <a:latin typeface="Arial"/>
                <a:cs typeface="Arial"/>
              </a:rPr>
              <a:t>más</a:t>
            </a:r>
            <a:r>
              <a:rPr lang="es-ES" sz="1200" b="0" spc="-10" dirty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lang="es-ES" sz="1200" b="0" spc="280" dirty="0">
                <a:solidFill>
                  <a:srgbClr val="010100"/>
                </a:solidFill>
                <a:latin typeface="Arial"/>
                <a:cs typeface="Arial"/>
              </a:rPr>
              <a:t>va</a:t>
            </a:r>
            <a:r>
              <a:rPr lang="es-ES" sz="1200" b="0" spc="-235" dirty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lang="es-ES" sz="1200" b="0" spc="204" dirty="0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lang="es-ES" sz="1200" b="0" spc="-270" dirty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lang="es-ES" sz="1200" b="0" spc="105" dirty="0">
                <a:solidFill>
                  <a:srgbClr val="010100"/>
                </a:solidFill>
                <a:latin typeface="Arial"/>
                <a:cs typeface="Arial"/>
              </a:rPr>
              <a:t>afectar </a:t>
            </a:r>
            <a:r>
              <a:rPr lang="es-ES" sz="1200" b="0" spc="204" dirty="0">
                <a:solidFill>
                  <a:srgbClr val="010100"/>
                </a:solidFill>
                <a:latin typeface="Arial"/>
                <a:cs typeface="Arial"/>
              </a:rPr>
              <a:t>a</a:t>
            </a:r>
            <a:r>
              <a:rPr lang="es-ES" sz="1200" b="0" spc="-320" dirty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lang="es-ES" sz="1200" b="0" spc="65" dirty="0">
                <a:solidFill>
                  <a:srgbClr val="010100"/>
                </a:solidFill>
                <a:latin typeface="Arial"/>
                <a:cs typeface="Arial"/>
              </a:rPr>
              <a:t>las</a:t>
            </a:r>
            <a:r>
              <a:rPr lang="es-ES" sz="1200" b="0" spc="-35" dirty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lang="es-ES" sz="1200" b="0" spc="55" dirty="0">
                <a:solidFill>
                  <a:srgbClr val="010100"/>
                </a:solidFill>
                <a:latin typeface="Arial"/>
                <a:cs typeface="Arial"/>
              </a:rPr>
              <a:t>personas</a:t>
            </a:r>
            <a:r>
              <a:rPr lang="es-ES" sz="1200" b="0" spc="335" dirty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lang="es-ES" sz="1200" b="0" spc="114" dirty="0">
                <a:solidFill>
                  <a:srgbClr val="010100"/>
                </a:solidFill>
                <a:latin typeface="Arial"/>
                <a:cs typeface="Arial"/>
              </a:rPr>
              <a:t>en</a:t>
            </a:r>
            <a:r>
              <a:rPr lang="es-ES" sz="1200" b="0" spc="-25" dirty="0">
                <a:solidFill>
                  <a:srgbClr val="010100"/>
                </a:solidFill>
                <a:latin typeface="Arial"/>
                <a:cs typeface="Arial"/>
              </a:rPr>
              <a:t> </a:t>
            </a:r>
            <a:r>
              <a:rPr lang="es-ES" sz="1200" b="0" spc="160" dirty="0">
                <a:solidFill>
                  <a:srgbClr val="010100"/>
                </a:solidFill>
                <a:latin typeface="Arial"/>
                <a:cs typeface="Arial"/>
              </a:rPr>
              <a:t>2026?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CCC82-AF81-43B3-AF9E-00FF045A1A1B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957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ES" dirty="0"/>
              <a:t>Las hojas de cálculo pueden ser adecuadas para registrar datos sobre un tipo de entidad:</a:t>
            </a:r>
          </a:p>
          <a:p>
            <a:pPr lvl="1"/>
            <a:r>
              <a:rPr lang="es-ES" altLang="es-ES" dirty="0"/>
              <a:t>Asistentes a una conferencia</a:t>
            </a:r>
          </a:p>
          <a:p>
            <a:pPr lvl="1"/>
            <a:r>
              <a:rPr lang="es-ES" altLang="es-ES" dirty="0"/>
              <a:t>Estudiantes en una clase</a:t>
            </a:r>
          </a:p>
          <a:p>
            <a:pPr lvl="1"/>
            <a:r>
              <a:rPr lang="es-ES" altLang="es-ES" dirty="0"/>
              <a:t>Clientes de una empresa</a:t>
            </a:r>
          </a:p>
          <a:p>
            <a:r>
              <a:rPr lang="es-ES" altLang="es-ES" dirty="0"/>
              <a:t>pero</a:t>
            </a:r>
          </a:p>
          <a:p>
            <a:pPr lvl="1"/>
            <a:r>
              <a:rPr lang="es-ES" altLang="es-ES" dirty="0"/>
              <a:t>es complicado mantener información sobre entidades interrelacionadas</a:t>
            </a:r>
          </a:p>
          <a:p>
            <a:pPr lvl="1"/>
            <a:r>
              <a:rPr lang="es-ES" altLang="es-ES" dirty="0"/>
              <a:t>es complicado hacer consultas elaboradas</a:t>
            </a:r>
          </a:p>
          <a:p>
            <a:endParaRPr lang="es-E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dirty="0"/>
              <a:t>Conviene emplear una base de datos cuando:</a:t>
            </a:r>
          </a:p>
          <a:p>
            <a:pPr lvl="1">
              <a:lnSpc>
                <a:spcPct val="90000"/>
              </a:lnSpc>
            </a:pPr>
            <a:r>
              <a:rPr lang="es-ES" altLang="es-ES" dirty="0"/>
              <a:t>Se tiene una gran cantidad de información</a:t>
            </a:r>
          </a:p>
          <a:p>
            <a:pPr lvl="1">
              <a:lnSpc>
                <a:spcPct val="90000"/>
              </a:lnSpc>
            </a:pPr>
            <a:r>
              <a:rPr lang="es-ES" altLang="es-ES" dirty="0"/>
              <a:t>La información se refiere a varios tipos de entidades que guardan relaciones entre sí </a:t>
            </a:r>
            <a:br>
              <a:rPr lang="es-ES" altLang="es-ES" dirty="0"/>
            </a:br>
            <a:r>
              <a:rPr lang="es-ES" altLang="es-ES" sz="2200" dirty="0"/>
              <a:t>(no se trata de una simple lista)</a:t>
            </a:r>
          </a:p>
          <a:p>
            <a:pPr lvl="1">
              <a:lnSpc>
                <a:spcPct val="90000"/>
              </a:lnSpc>
            </a:pPr>
            <a:r>
              <a:rPr lang="es-ES" altLang="es-ES" dirty="0"/>
              <a:t>No se quiere guardar información redundante y se quiere evitar la inconsistencia</a:t>
            </a:r>
          </a:p>
          <a:p>
            <a:pPr lvl="1">
              <a:lnSpc>
                <a:spcPct val="90000"/>
              </a:lnSpc>
            </a:pPr>
            <a:r>
              <a:rPr lang="es-ES" altLang="es-ES" dirty="0"/>
              <a:t>Se quiere acceder a la información de forma rápida y flexible (y tal vez varios/muchos usuarios a la vez)</a:t>
            </a:r>
          </a:p>
          <a:p>
            <a:pPr lvl="1">
              <a:lnSpc>
                <a:spcPct val="90000"/>
              </a:lnSpc>
            </a:pPr>
            <a:r>
              <a:rPr lang="es-ES" altLang="es-ES" dirty="0"/>
              <a:t>Se quiere obtener información elaborada a partir de datos más simples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CCC82-AF81-43B3-AF9E-00FF045A1A1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97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CCC82-AF81-43B3-AF9E-00FF045A1A1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50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Objetivo:</a:t>
            </a:r>
          </a:p>
          <a:p>
            <a:r>
              <a:rPr lang="es-ES" dirty="0"/>
              <a:t>En este taller, mientras resuelven pistas y avanzan en una historia llena de desafíos, descubrirán cómo se pueden usar bases de datos para desentrañar misterios. ¡Prepárense para combinar lógica, habilidades de programación y pensamiento creativo! Cada consulta SQL los acercará a una nueva clave para continuar la aventura y completar su misión.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CCC82-AF81-43B3-AF9E-00FF045A1A1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7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335539B-75BE-4A55-AD2F-4195BE05F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5709F5-C342-4512-83A5-E3A85E8A9931}" type="slidenum">
              <a:rPr lang="es-ES" altLang="es-ES"/>
              <a:pPr>
                <a:spcBef>
                  <a:spcPct val="0"/>
                </a:spcBef>
              </a:pPr>
              <a:t>9</a:t>
            </a:fld>
            <a:endParaRPr lang="es-ES" altLang="es-E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CF706AD-FEA9-4F64-A0B3-8B8A1858D4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68350"/>
            <a:ext cx="6873875" cy="383698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0DE07C4-9349-4EB6-A48B-50B01CFA8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s-ES" dirty="0"/>
          </a:p>
        </p:txBody>
      </p:sp>
    </p:spTree>
    <p:extLst>
      <p:ext uri="{BB962C8B-B14F-4D97-AF65-F5344CB8AC3E}">
        <p14:creationId xmlns:p14="http://schemas.microsoft.com/office/powerpoint/2010/main" val="3752078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4349B-A9BC-40CD-8165-6E8A5492E46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22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4349B-A9BC-40CD-8165-6E8A5492E46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86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5484" y="1141047"/>
            <a:ext cx="12379805" cy="3614480"/>
          </a:xfrm>
        </p:spPr>
        <p:txBody>
          <a:bodyPr bIns="0" anchor="b">
            <a:normAutofit/>
          </a:bodyPr>
          <a:lstStyle>
            <a:lvl1pPr algn="l">
              <a:defRPr sz="93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5485" y="5022158"/>
            <a:ext cx="12379803" cy="139039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560" b="0" cap="all" baseline="0">
                <a:solidFill>
                  <a:schemeClr val="tx1"/>
                </a:solidFill>
              </a:defRPr>
            </a:lvl1pPr>
            <a:lvl2pPr marL="650230" indent="0" algn="ctr">
              <a:buNone/>
              <a:defRPr sz="2560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63651" y="468348"/>
            <a:ext cx="7129278" cy="439753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0652" y="1136317"/>
            <a:ext cx="1162461" cy="716200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65485" y="5018371"/>
            <a:ext cx="1237980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95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083917" y="2626970"/>
            <a:ext cx="1377078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1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29392" y="1136318"/>
            <a:ext cx="2315897" cy="662739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0697" y="1136318"/>
            <a:ext cx="11221323" cy="66273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529392" y="1136318"/>
            <a:ext cx="0" cy="6627398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5360" y="1347159"/>
            <a:ext cx="13665835" cy="1637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2F2D2A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03030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73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083917" y="2626970"/>
            <a:ext cx="1377078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63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409" y="2497607"/>
            <a:ext cx="12388521" cy="2685084"/>
          </a:xfrm>
        </p:spPr>
        <p:txBody>
          <a:bodyPr anchor="b">
            <a:normAutofit/>
          </a:bodyPr>
          <a:lstStyle>
            <a:lvl1pPr algn="l">
              <a:defRPr sz="51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409" y="5413256"/>
            <a:ext cx="12370306" cy="1440610"/>
          </a:xfrm>
        </p:spPr>
        <p:txBody>
          <a:bodyPr tIns="91440">
            <a:normAutofit/>
          </a:bodyPr>
          <a:lstStyle>
            <a:lvl1pPr marL="0" indent="0" algn="l">
              <a:buNone/>
              <a:defRPr sz="256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84409" y="5411534"/>
            <a:ext cx="1237030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11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212" y="1144732"/>
            <a:ext cx="13768077" cy="15065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508" y="2859916"/>
            <a:ext cx="6658051" cy="49046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3072" y="2869110"/>
            <a:ext cx="6658051" cy="489460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083917" y="2626970"/>
            <a:ext cx="1377078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59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308" y="1143699"/>
            <a:ext cx="13770981" cy="150232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307" y="2872248"/>
            <a:ext cx="6658051" cy="114054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129" b="0" cap="all" baseline="0">
                <a:solidFill>
                  <a:schemeClr val="accent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4307" y="4016739"/>
            <a:ext cx="6658051" cy="376100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91052" y="2877161"/>
            <a:ext cx="6658051" cy="114095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129" b="0" cap="all" baseline="0">
                <a:solidFill>
                  <a:schemeClr val="accent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91052" y="4012788"/>
            <a:ext cx="6658051" cy="375092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083917" y="2626970"/>
            <a:ext cx="1377078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45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83917" y="2626970"/>
            <a:ext cx="1377078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30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51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696" y="1136318"/>
            <a:ext cx="4691442" cy="3195900"/>
          </a:xfrm>
        </p:spPr>
        <p:txBody>
          <a:bodyPr anchor="b">
            <a:normAutofit/>
          </a:bodyPr>
          <a:lstStyle>
            <a:lvl1pPr algn="l">
              <a:defRPr sz="341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9323" y="1136319"/>
            <a:ext cx="8617874" cy="662588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0696" y="4558921"/>
            <a:ext cx="4694185" cy="3197413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75868" y="4558921"/>
            <a:ext cx="46862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33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17589" y="685754"/>
            <a:ext cx="5840164" cy="732316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062" y="1606419"/>
            <a:ext cx="7929670" cy="2603497"/>
          </a:xfrm>
        </p:spPr>
        <p:txBody>
          <a:bodyPr anchor="b">
            <a:normAutofit/>
          </a:bodyPr>
          <a:lstStyle>
            <a:lvl1pPr>
              <a:defRPr sz="455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44959" y="1596505"/>
            <a:ext cx="4000678" cy="5498776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805" y="4474300"/>
            <a:ext cx="7918312" cy="2849766"/>
          </a:xfrm>
        </p:spPr>
        <p:txBody>
          <a:bodyPr>
            <a:normAutofit/>
          </a:bodyPr>
          <a:lstStyle>
            <a:lvl1pPr marL="0" indent="0" algn="l">
              <a:buNone/>
              <a:defRPr sz="2560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74582" y="7779351"/>
            <a:ext cx="7922536" cy="455286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74581" y="453178"/>
            <a:ext cx="7942106" cy="45643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074582" y="4470905"/>
            <a:ext cx="792253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43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72144"/>
            <a:ext cx="17475200" cy="58395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8713216"/>
            <a:ext cx="17475200" cy="10566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597" y="1144206"/>
            <a:ext cx="13764694" cy="14922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597" y="2866820"/>
            <a:ext cx="13764694" cy="490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27598" y="469860"/>
            <a:ext cx="5017692" cy="439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0596" y="468348"/>
            <a:ext cx="8512332" cy="439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7" y="1136317"/>
            <a:ext cx="1162461" cy="716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982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715965"/>
            <a:ext cx="17475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4551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120000"/>
        </a:lnSpc>
        <a:spcBef>
          <a:spcPts val="142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844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56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76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91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7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7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7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7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120000"/>
        </a:lnSpc>
        <a:spcBef>
          <a:spcPts val="7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7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enciavirtual.uv.es/video/695f99363f32208a5c7c9ff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322" y="1021556"/>
            <a:ext cx="3184229" cy="25787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object 3"/>
          <p:cNvGrpSpPr/>
          <p:nvPr/>
        </p:nvGrpSpPr>
        <p:grpSpPr>
          <a:xfrm rot="20576802">
            <a:off x="11588059" y="5999531"/>
            <a:ext cx="4921265" cy="2550808"/>
            <a:chOff x="11253068" y="6383337"/>
            <a:chExt cx="5610860" cy="26809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84910" y="6383337"/>
              <a:ext cx="5578770" cy="26808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59436" y="7455691"/>
              <a:ext cx="0" cy="459740"/>
            </a:xfrm>
            <a:custGeom>
              <a:avLst/>
              <a:gdLst/>
              <a:ahLst/>
              <a:cxnLst/>
              <a:rect l="l" t="t" r="r" b="b"/>
              <a:pathLst>
                <a:path h="459740">
                  <a:moveTo>
                    <a:pt x="0" y="459581"/>
                  </a:moveTo>
                  <a:lnTo>
                    <a:pt x="0" y="0"/>
                  </a:lnTo>
                </a:path>
              </a:pathLst>
            </a:custGeom>
            <a:ln w="127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 descr="$PPTXTitle"/>
          <p:cNvSpPr txBox="1"/>
          <p:nvPr/>
        </p:nvSpPr>
        <p:spPr>
          <a:xfrm>
            <a:off x="1727200" y="3600317"/>
            <a:ext cx="13806169" cy="2195830"/>
          </a:xfrm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2195"/>
              </a:spcBef>
            </a:pPr>
            <a:r>
              <a:rPr sz="7200" b="1" spc="-395" dirty="0">
                <a:solidFill>
                  <a:srgbClr val="2A2A24"/>
                </a:solidFill>
                <a:latin typeface="Courier New"/>
                <a:cs typeface="Courier New"/>
              </a:rPr>
              <a:t>MIS</a:t>
            </a:r>
            <a:r>
              <a:rPr lang="es-ES" sz="7200" b="1" spc="-395" dirty="0">
                <a:solidFill>
                  <a:srgbClr val="2A2A24"/>
                </a:solidFill>
                <a:latin typeface="Courier New"/>
                <a:cs typeface="Courier New"/>
              </a:rPr>
              <a:t>IÓ</a:t>
            </a:r>
            <a:r>
              <a:rPr sz="7200" b="1" spc="-395" dirty="0">
                <a:solidFill>
                  <a:srgbClr val="2A2A24"/>
                </a:solidFill>
                <a:latin typeface="Courier New"/>
                <a:cs typeface="Courier New"/>
              </a:rPr>
              <a:t>N:</a:t>
            </a:r>
            <a:r>
              <a:rPr sz="7200" b="1" spc="245" dirty="0">
                <a:solidFill>
                  <a:srgbClr val="2A2A24"/>
                </a:solidFill>
                <a:latin typeface="Courier New"/>
                <a:cs typeface="Courier New"/>
              </a:rPr>
              <a:t> </a:t>
            </a:r>
            <a:r>
              <a:rPr sz="7200" b="1" spc="-440" dirty="0">
                <a:solidFill>
                  <a:srgbClr val="2A2A24"/>
                </a:solidFill>
                <a:latin typeface="Courier New"/>
                <a:cs typeface="Courier New"/>
              </a:rPr>
              <a:t>DETECTIVES</a:t>
            </a:r>
            <a:r>
              <a:rPr sz="7200" b="1" spc="825" dirty="0">
                <a:solidFill>
                  <a:srgbClr val="2A2A24"/>
                </a:solidFill>
                <a:latin typeface="Courier New"/>
                <a:cs typeface="Courier New"/>
              </a:rPr>
              <a:t> </a:t>
            </a:r>
            <a:r>
              <a:rPr sz="7200" b="1" spc="-565" dirty="0">
                <a:solidFill>
                  <a:srgbClr val="2A2A24"/>
                </a:solidFill>
                <a:latin typeface="Courier New"/>
                <a:cs typeface="Courier New"/>
              </a:rPr>
              <a:t>DE</a:t>
            </a:r>
            <a:r>
              <a:rPr sz="7200" b="1" spc="185" dirty="0">
                <a:solidFill>
                  <a:srgbClr val="2A2A24"/>
                </a:solidFill>
                <a:latin typeface="Courier New"/>
                <a:cs typeface="Courier New"/>
              </a:rPr>
              <a:t> </a:t>
            </a:r>
            <a:r>
              <a:rPr sz="7200" b="1" spc="-405" dirty="0">
                <a:solidFill>
                  <a:srgbClr val="2A2A24"/>
                </a:solidFill>
                <a:latin typeface="Courier New"/>
                <a:cs typeface="Courier New"/>
              </a:rPr>
              <a:t>DATOS</a:t>
            </a:r>
            <a:endParaRPr sz="72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4250" spc="-165" dirty="0">
                <a:solidFill>
                  <a:srgbClr val="2A2A24"/>
                </a:solidFill>
                <a:latin typeface="Arial"/>
                <a:cs typeface="Arial"/>
              </a:rPr>
              <a:t>Informe</a:t>
            </a:r>
            <a:r>
              <a:rPr sz="4250" spc="-130" dirty="0">
                <a:solidFill>
                  <a:srgbClr val="2A2A24"/>
                </a:solidFill>
                <a:latin typeface="Arial"/>
                <a:cs typeface="Arial"/>
              </a:rPr>
              <a:t> </a:t>
            </a:r>
            <a:r>
              <a:rPr sz="4250" spc="-175" dirty="0">
                <a:solidFill>
                  <a:srgbClr val="2A2A24"/>
                </a:solidFill>
                <a:latin typeface="Arial"/>
                <a:cs typeface="Arial"/>
              </a:rPr>
              <a:t>de</a:t>
            </a:r>
            <a:r>
              <a:rPr sz="4250" spc="-204" dirty="0">
                <a:solidFill>
                  <a:srgbClr val="2A2A24"/>
                </a:solidFill>
                <a:latin typeface="Arial"/>
                <a:cs typeface="Arial"/>
              </a:rPr>
              <a:t> </a:t>
            </a:r>
            <a:r>
              <a:rPr sz="4250" spc="-220" dirty="0">
                <a:solidFill>
                  <a:srgbClr val="2A2A24"/>
                </a:solidFill>
                <a:latin typeface="Arial"/>
                <a:cs typeface="Arial"/>
              </a:rPr>
              <a:t>campo:</a:t>
            </a:r>
            <a:r>
              <a:rPr sz="4250" spc="-110" dirty="0">
                <a:solidFill>
                  <a:srgbClr val="2A2A24"/>
                </a:solidFill>
                <a:latin typeface="Arial"/>
                <a:cs typeface="Arial"/>
              </a:rPr>
              <a:t> </a:t>
            </a:r>
            <a:r>
              <a:rPr lang="es-ES" sz="4250" spc="-365" dirty="0">
                <a:solidFill>
                  <a:srgbClr val="2A2A24"/>
                </a:solidFill>
                <a:latin typeface="Arial"/>
                <a:cs typeface="Arial"/>
              </a:rPr>
              <a:t>e</a:t>
            </a:r>
            <a:r>
              <a:rPr sz="4250" spc="-365" dirty="0">
                <a:solidFill>
                  <a:srgbClr val="2A2A24"/>
                </a:solidFill>
                <a:latin typeface="Arial"/>
                <a:cs typeface="Arial"/>
              </a:rPr>
              <a:t>l</a:t>
            </a:r>
            <a:r>
              <a:rPr sz="4250" spc="-185" dirty="0">
                <a:solidFill>
                  <a:srgbClr val="2A2A24"/>
                </a:solidFill>
                <a:latin typeface="Arial"/>
                <a:cs typeface="Arial"/>
              </a:rPr>
              <a:t> </a:t>
            </a:r>
            <a:r>
              <a:rPr sz="4250" spc="-155" dirty="0">
                <a:solidFill>
                  <a:srgbClr val="2A2A24"/>
                </a:solidFill>
                <a:latin typeface="Arial"/>
                <a:cs typeface="Arial"/>
              </a:rPr>
              <a:t>poder</a:t>
            </a:r>
            <a:r>
              <a:rPr sz="4250" spc="-114" dirty="0">
                <a:solidFill>
                  <a:srgbClr val="2A2A24"/>
                </a:solidFill>
                <a:latin typeface="Arial"/>
                <a:cs typeface="Arial"/>
              </a:rPr>
              <a:t> </a:t>
            </a:r>
            <a:r>
              <a:rPr sz="4250" spc="-95" dirty="0">
                <a:solidFill>
                  <a:srgbClr val="2A2A24"/>
                </a:solidFill>
                <a:latin typeface="Arial"/>
                <a:cs typeface="Arial"/>
              </a:rPr>
              <a:t>oculto</a:t>
            </a:r>
            <a:r>
              <a:rPr sz="4250" spc="-70" dirty="0">
                <a:solidFill>
                  <a:srgbClr val="2A2A24"/>
                </a:solidFill>
                <a:latin typeface="Arial"/>
                <a:cs typeface="Arial"/>
              </a:rPr>
              <a:t> </a:t>
            </a:r>
            <a:r>
              <a:rPr sz="4250" spc="-175" dirty="0">
                <a:solidFill>
                  <a:srgbClr val="2A2A24"/>
                </a:solidFill>
                <a:latin typeface="Arial"/>
                <a:cs typeface="Arial"/>
              </a:rPr>
              <a:t>de</a:t>
            </a:r>
            <a:r>
              <a:rPr sz="4250" spc="-215" dirty="0">
                <a:solidFill>
                  <a:srgbClr val="2A2A24"/>
                </a:solidFill>
                <a:latin typeface="Arial"/>
                <a:cs typeface="Arial"/>
              </a:rPr>
              <a:t> </a:t>
            </a:r>
            <a:r>
              <a:rPr sz="4250" spc="-240" dirty="0">
                <a:solidFill>
                  <a:srgbClr val="2A2A24"/>
                </a:solidFill>
                <a:latin typeface="Arial"/>
                <a:cs typeface="Arial"/>
              </a:rPr>
              <a:t>la</a:t>
            </a:r>
            <a:r>
              <a:rPr sz="4250" spc="-235" dirty="0">
                <a:solidFill>
                  <a:srgbClr val="2A2A24"/>
                </a:solidFill>
                <a:latin typeface="Arial"/>
                <a:cs typeface="Arial"/>
              </a:rPr>
              <a:t> </a:t>
            </a:r>
            <a:r>
              <a:rPr sz="4250" spc="-65" dirty="0">
                <a:solidFill>
                  <a:srgbClr val="2A2A24"/>
                </a:solidFill>
                <a:latin typeface="Arial"/>
                <a:cs typeface="Arial"/>
              </a:rPr>
              <a:t>información.</a:t>
            </a:r>
            <a:endParaRPr sz="4250" dirty="0">
              <a:latin typeface="Arial"/>
              <a:cs typeface="Arial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19E7991-BE78-A923-E509-9F4D55882E6C}"/>
              </a:ext>
            </a:extLst>
          </p:cNvPr>
          <p:cNvSpPr txBox="1">
            <a:spLocks noChangeArrowheads="1"/>
          </p:cNvSpPr>
          <p:nvPr/>
        </p:nvSpPr>
        <p:spPr>
          <a:xfrm>
            <a:off x="681795" y="6471247"/>
            <a:ext cx="10494151" cy="2275840"/>
          </a:xfrm>
          <a:prstGeom prst="rect">
            <a:avLst/>
          </a:prstGeom>
        </p:spPr>
        <p:txBody>
          <a:bodyPr>
            <a:noAutofit/>
          </a:bodyPr>
          <a:lstStyle>
            <a:lvl1pPr marL="325115" indent="-325115" algn="l" defTabSz="1300460" rtl="0" eaLnBrk="1" latinLnBrk="0" hangingPunct="1">
              <a:lnSpc>
                <a:spcPct val="120000"/>
              </a:lnSpc>
              <a:spcBef>
                <a:spcPts val="1422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120000"/>
              </a:lnSpc>
              <a:spcBef>
                <a:spcPts val="71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56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120000"/>
              </a:lnSpc>
              <a:spcBef>
                <a:spcPts val="71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76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120000"/>
              </a:lnSpc>
              <a:spcBef>
                <a:spcPts val="71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99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120000"/>
              </a:lnSpc>
              <a:spcBef>
                <a:spcPts val="71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120000"/>
              </a:lnSpc>
              <a:spcBef>
                <a:spcPts val="71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120000"/>
              </a:lnSpc>
              <a:spcBef>
                <a:spcPts val="71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120000"/>
              </a:lnSpc>
              <a:spcBef>
                <a:spcPts val="71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707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120000"/>
              </a:lnSpc>
              <a:spcBef>
                <a:spcPts val="71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707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alt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Vicente </a:t>
            </a:r>
            <a:r>
              <a:rPr lang="es-ES" alt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Cerverón</a:t>
            </a:r>
            <a:r>
              <a:rPr lang="es-ES" alt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Esther de Ves</a:t>
            </a:r>
          </a:p>
          <a:p>
            <a:pPr marL="0" indent="0">
              <a:buNone/>
            </a:pPr>
            <a:r>
              <a:rPr lang="es-ES" alt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</a:t>
            </a:r>
            <a:r>
              <a:rPr lang="es-ES" alt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d’Informàtica</a:t>
            </a:r>
            <a:endParaRPr lang="es-ES" altLang="es-E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altLang="es-E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Escola </a:t>
            </a:r>
            <a:r>
              <a:rPr lang="es-ES" altLang="es-E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Tècnica</a:t>
            </a:r>
            <a:r>
              <a:rPr lang="es-ES" altLang="es-E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Superior </a:t>
            </a:r>
            <a:r>
              <a:rPr lang="es-ES" altLang="es-E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d’Enginyeria</a:t>
            </a:r>
            <a:endParaRPr lang="es-ES" altLang="es-ES" sz="3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altLang="es-ES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Universitat</a:t>
            </a:r>
            <a:r>
              <a:rPr lang="es-ES" altLang="es-E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València 	</a:t>
            </a:r>
            <a:r>
              <a:rPr lang="es-ES" altLang="es-E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www.uv.es/etse</a:t>
            </a:r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EEE366BC-8EF3-E7CF-53FE-61C1A6F56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60" y="968122"/>
            <a:ext cx="9753600" cy="13546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00E7C-3DAA-E48F-65E3-6D3094AD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659" y="643066"/>
            <a:ext cx="13764694" cy="1492245"/>
          </a:xfrm>
        </p:spPr>
        <p:txBody>
          <a:bodyPr/>
          <a:lstStyle/>
          <a:p>
            <a:r>
              <a:rPr lang="es-ES" dirty="0" err="1"/>
              <a:t>ANALOGÍa</a:t>
            </a:r>
            <a:endParaRPr lang="es-ES" dirty="0"/>
          </a:p>
        </p:txBody>
      </p:sp>
      <p:pic>
        <p:nvPicPr>
          <p:cNvPr id="5" name="Marcador de contenido 4" descr="Tabla&#10;&#10;El contenido generado por IA puede ser incorrecto.">
            <a:extLst>
              <a:ext uri="{FF2B5EF4-FFF2-40B4-BE49-F238E27FC236}">
                <a16:creationId xmlns:a16="http://schemas.microsoft.com/office/drawing/2014/main" id="{E0AEA0EA-7BA6-24A5-4BB5-3F6D93D26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401" y="2116160"/>
            <a:ext cx="14041890" cy="62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8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5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1BC7BD-C461-B027-4070-19A927F62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609600"/>
            <a:ext cx="16353996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B1E7320E-42F4-4F54-AF45-5EA4823E740D}"/>
              </a:ext>
            </a:extLst>
          </p:cNvPr>
          <p:cNvSpPr/>
          <p:nvPr/>
        </p:nvSpPr>
        <p:spPr>
          <a:xfrm>
            <a:off x="662301" y="469057"/>
            <a:ext cx="5306106" cy="3389035"/>
          </a:xfrm>
          <a:custGeom>
            <a:avLst/>
            <a:gdLst>
              <a:gd name="connsiteX0" fmla="*/ 0 w 4969073"/>
              <a:gd name="connsiteY0" fmla="*/ 138930 h 1389304"/>
              <a:gd name="connsiteX1" fmla="*/ 138930 w 4969073"/>
              <a:gd name="connsiteY1" fmla="*/ 0 h 1389304"/>
              <a:gd name="connsiteX2" fmla="*/ 4830143 w 4969073"/>
              <a:gd name="connsiteY2" fmla="*/ 0 h 1389304"/>
              <a:gd name="connsiteX3" fmla="*/ 4969073 w 4969073"/>
              <a:gd name="connsiteY3" fmla="*/ 138930 h 1389304"/>
              <a:gd name="connsiteX4" fmla="*/ 4969073 w 4969073"/>
              <a:gd name="connsiteY4" fmla="*/ 1250374 h 1389304"/>
              <a:gd name="connsiteX5" fmla="*/ 4830143 w 4969073"/>
              <a:gd name="connsiteY5" fmla="*/ 1389304 h 1389304"/>
              <a:gd name="connsiteX6" fmla="*/ 138930 w 4969073"/>
              <a:gd name="connsiteY6" fmla="*/ 1389304 h 1389304"/>
              <a:gd name="connsiteX7" fmla="*/ 0 w 4969073"/>
              <a:gd name="connsiteY7" fmla="*/ 1250374 h 1389304"/>
              <a:gd name="connsiteX8" fmla="*/ 0 w 4969073"/>
              <a:gd name="connsiteY8" fmla="*/ 138930 h 13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9073" h="1389304">
                <a:moveTo>
                  <a:pt x="0" y="138930"/>
                </a:moveTo>
                <a:cubicBezTo>
                  <a:pt x="0" y="62201"/>
                  <a:pt x="62201" y="0"/>
                  <a:pt x="138930" y="0"/>
                </a:cubicBezTo>
                <a:lnTo>
                  <a:pt x="4830143" y="0"/>
                </a:lnTo>
                <a:cubicBezTo>
                  <a:pt x="4906872" y="0"/>
                  <a:pt x="4969073" y="62201"/>
                  <a:pt x="4969073" y="138930"/>
                </a:cubicBezTo>
                <a:lnTo>
                  <a:pt x="4969073" y="1250374"/>
                </a:lnTo>
                <a:cubicBezTo>
                  <a:pt x="4969073" y="1327103"/>
                  <a:pt x="4906872" y="1389304"/>
                  <a:pt x="4830143" y="1389304"/>
                </a:cubicBezTo>
                <a:lnTo>
                  <a:pt x="138930" y="1389304"/>
                </a:lnTo>
                <a:cubicBezTo>
                  <a:pt x="62201" y="1389304"/>
                  <a:pt x="0" y="1327103"/>
                  <a:pt x="0" y="1250374"/>
                </a:cubicBezTo>
                <a:lnTo>
                  <a:pt x="0" y="138930"/>
                </a:lnTo>
                <a:close/>
              </a:path>
            </a:pathLst>
          </a:custGeom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989" tIns="149989" rIns="149989" bIns="149989" numCol="1" spcCol="1270" anchor="ctr" anchorCtr="0">
            <a:noAutofit/>
          </a:bodyPr>
          <a:lstStyle/>
          <a:p>
            <a:pPr algn="just" defTabSz="107468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18" dirty="0"/>
              <a:t>De cada ciudad queremos almacenar:</a:t>
            </a:r>
          </a:p>
          <a:p>
            <a:pPr algn="just" defTabSz="107468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18" b="1" dirty="0"/>
              <a:t>Código Ciudad</a:t>
            </a:r>
          </a:p>
          <a:p>
            <a:pPr algn="just" defTabSz="107468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18" b="1" dirty="0"/>
              <a:t>Nombre</a:t>
            </a:r>
          </a:p>
          <a:p>
            <a:pPr algn="just" defTabSz="107468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18" b="1" i="1" dirty="0"/>
              <a:t>País</a:t>
            </a:r>
          </a:p>
          <a:p>
            <a:pPr algn="just" defTabSz="107468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18" b="1" dirty="0"/>
              <a:t>Provincia</a:t>
            </a:r>
          </a:p>
          <a:p>
            <a:pPr algn="just" defTabSz="107468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18" b="1" dirty="0"/>
              <a:t>Población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81B2047-CF77-49A1-957A-2772EB5F1DBD}"/>
              </a:ext>
            </a:extLst>
          </p:cNvPr>
          <p:cNvSpPr/>
          <p:nvPr/>
        </p:nvSpPr>
        <p:spPr>
          <a:xfrm>
            <a:off x="757953" y="70639"/>
            <a:ext cx="1487151" cy="36987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7" dirty="0"/>
              <a:t>CIUDAD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050E418-B169-4834-9522-A6D3DA5A7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24220"/>
              </p:ext>
            </p:extLst>
          </p:nvPr>
        </p:nvGraphicFramePr>
        <p:xfrm>
          <a:off x="7031884" y="3612793"/>
          <a:ext cx="8746362" cy="61631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9082">
                  <a:extLst>
                    <a:ext uri="{9D8B030D-6E8A-4147-A177-3AD203B41FA5}">
                      <a16:colId xmlns:a16="http://schemas.microsoft.com/office/drawing/2014/main" val="3080298920"/>
                    </a:ext>
                  </a:extLst>
                </a:gridCol>
                <a:gridCol w="2643046">
                  <a:extLst>
                    <a:ext uri="{9D8B030D-6E8A-4147-A177-3AD203B41FA5}">
                      <a16:colId xmlns:a16="http://schemas.microsoft.com/office/drawing/2014/main" val="1509421594"/>
                    </a:ext>
                  </a:extLst>
                </a:gridCol>
                <a:gridCol w="1370923">
                  <a:extLst>
                    <a:ext uri="{9D8B030D-6E8A-4147-A177-3AD203B41FA5}">
                      <a16:colId xmlns:a16="http://schemas.microsoft.com/office/drawing/2014/main" val="2847962703"/>
                    </a:ext>
                  </a:extLst>
                </a:gridCol>
                <a:gridCol w="1470265">
                  <a:extLst>
                    <a:ext uri="{9D8B030D-6E8A-4147-A177-3AD203B41FA5}">
                      <a16:colId xmlns:a16="http://schemas.microsoft.com/office/drawing/2014/main" val="1849285323"/>
                    </a:ext>
                  </a:extLst>
                </a:gridCol>
                <a:gridCol w="2643046">
                  <a:extLst>
                    <a:ext uri="{9D8B030D-6E8A-4147-A177-3AD203B41FA5}">
                      <a16:colId xmlns:a16="http://schemas.microsoft.com/office/drawing/2014/main" val="2587244022"/>
                    </a:ext>
                  </a:extLst>
                </a:gridCol>
              </a:tblGrid>
              <a:tr h="684919">
                <a:tc gridSpan="5">
                  <a:txBody>
                    <a:bodyPr/>
                    <a:lstStyle/>
                    <a:p>
                      <a:r>
                        <a:rPr lang="es-ES" sz="3600" b="1" dirty="0">
                          <a:solidFill>
                            <a:schemeClr val="accent3"/>
                          </a:solidFill>
                        </a:rPr>
                        <a:t>       </a:t>
                      </a:r>
                      <a:r>
                        <a:rPr lang="es-ES" sz="3600" b="1" dirty="0" err="1">
                          <a:solidFill>
                            <a:schemeClr val="tx1"/>
                          </a:solidFill>
                        </a:rPr>
                        <a:t>city</a:t>
                      </a:r>
                      <a:endParaRPr lang="es-ES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130048" marR="130048" marT="65024" marB="65024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991584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r>
                        <a:rPr lang="es-ES" sz="1600" b="1">
                          <a:effectLst/>
                        </a:rPr>
                        <a:t>ID</a:t>
                      </a:r>
                      <a:endParaRPr lang="es-ES" sz="3600" b="1"/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err="1">
                          <a:effectLst/>
                        </a:rPr>
                        <a:t>Name</a:t>
                      </a:r>
                      <a:endParaRPr lang="es-ES" sz="3600" b="1" dirty="0"/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effectLst/>
                        </a:rPr>
                        <a:t>CountryCode</a:t>
                      </a:r>
                      <a:endParaRPr lang="es-ES" sz="3600" b="1"/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effectLst/>
                        </a:rPr>
                        <a:t>District</a:t>
                      </a:r>
                      <a:endParaRPr lang="es-ES" sz="3600" b="1"/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es-ES" sz="1600" b="1" dirty="0" err="1">
                          <a:effectLst/>
                        </a:rPr>
                        <a:t>Population</a:t>
                      </a:r>
                      <a:endParaRPr lang="es-ES" sz="3600" b="1" dirty="0"/>
                    </a:p>
                  </a:txBody>
                  <a:tcPr marL="130048" marR="130048" marT="65024" marB="65024" anchor="ctr"/>
                </a:tc>
                <a:extLst>
                  <a:ext uri="{0D108BD9-81ED-4DB2-BD59-A6C34878D82A}">
                    <a16:rowId xmlns:a16="http://schemas.microsoft.com/office/drawing/2014/main" val="1059135585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649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San Miguel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SLV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San Miguel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127696</a:t>
                      </a:r>
                      <a:endParaRPr lang="es-ES" sz="360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783005071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650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Nueva San Salvador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effectLst/>
                        </a:rPr>
                        <a:t>SLV</a:t>
                      </a:r>
                      <a:endParaRPr lang="es-ES" sz="3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La Libertad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98400</a:t>
                      </a:r>
                      <a:endParaRPr lang="es-ES" sz="360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183175447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651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effectLst/>
                        </a:rPr>
                        <a:t>Apopa</a:t>
                      </a:r>
                      <a:endParaRPr lang="es-ES" sz="3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effectLst/>
                        </a:rPr>
                        <a:t>SLV</a:t>
                      </a:r>
                      <a:endParaRPr lang="es-ES" sz="3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San Salvador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88800</a:t>
                      </a:r>
                      <a:endParaRPr lang="es-ES" sz="360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4247317770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652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effectLst/>
                        </a:rPr>
                        <a:t>Asmara</a:t>
                      </a:r>
                      <a:endParaRPr lang="es-ES" sz="3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ERI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Maekel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431000</a:t>
                      </a:r>
                      <a:endParaRPr lang="es-ES" sz="360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46668341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653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Madrid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ESP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Madrid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2879052</a:t>
                      </a:r>
                      <a:endParaRPr lang="es-ES" sz="360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856294405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654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Barcelona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ESP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Katalonia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1503451</a:t>
                      </a:r>
                      <a:endParaRPr lang="es-ES" sz="360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697652844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655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Valencia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ESP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Valencia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739412</a:t>
                      </a:r>
                      <a:endParaRPr lang="es-ES" sz="360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166708388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656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Sevilla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ESP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Andalusia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701927</a:t>
                      </a:r>
                      <a:endParaRPr lang="es-ES" sz="360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4165428359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657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Zaragoza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ESP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Aragonia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603367</a:t>
                      </a:r>
                      <a:endParaRPr lang="es-ES" sz="360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311018717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658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Málaga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ESP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Andalusia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530553</a:t>
                      </a:r>
                      <a:endParaRPr lang="es-ES" sz="360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539209989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659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Bilbao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ESP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Baskimaa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357589</a:t>
                      </a:r>
                      <a:endParaRPr lang="es-ES" sz="360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350891687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660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Las Palmas de Gran Canaria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ESP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Canary Islands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354757</a:t>
                      </a:r>
                      <a:endParaRPr lang="es-ES" sz="360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380447575"/>
                  </a:ext>
                </a:extLst>
              </a:tr>
              <a:tr h="368469">
                <a:tc>
                  <a:txBody>
                    <a:bodyPr/>
                    <a:lstStyle/>
                    <a:p>
                      <a:pPr algn="r"/>
                      <a:r>
                        <a:rPr lang="es-ES" sz="1600">
                          <a:effectLst/>
                        </a:rPr>
                        <a:t>661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Murcia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ESP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Murcia</a:t>
                      </a:r>
                      <a:endParaRPr lang="es-ES" sz="36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>
                          <a:effectLst/>
                        </a:rPr>
                        <a:t>353504</a:t>
                      </a:r>
                      <a:endParaRPr lang="es-ES" sz="3600" dirty="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467885479"/>
                  </a:ext>
                </a:extLst>
              </a:tr>
            </a:tbl>
          </a:graphicData>
        </a:graphic>
      </p:graphicFrame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75ADA31D-1EC0-4A06-8BDA-A11C43240E16}"/>
              </a:ext>
            </a:extLst>
          </p:cNvPr>
          <p:cNvCxnSpPr>
            <a:cxnSpLocks/>
          </p:cNvCxnSpPr>
          <p:nvPr/>
        </p:nvCxnSpPr>
        <p:spPr>
          <a:xfrm>
            <a:off x="2975164" y="1590879"/>
            <a:ext cx="3999002" cy="2563082"/>
          </a:xfrm>
          <a:prstGeom prst="bentConnector3">
            <a:avLst>
              <a:gd name="adj1" fmla="val 99254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Conector: angular 55">
            <a:extLst>
              <a:ext uri="{FF2B5EF4-FFF2-40B4-BE49-F238E27FC236}">
                <a16:creationId xmlns:a16="http://schemas.microsoft.com/office/drawing/2014/main" id="{52844C57-DB32-497C-808C-582FD69AB9A4}"/>
              </a:ext>
            </a:extLst>
          </p:cNvPr>
          <p:cNvCxnSpPr>
            <a:cxnSpLocks/>
          </p:cNvCxnSpPr>
          <p:nvPr/>
        </p:nvCxnSpPr>
        <p:spPr>
          <a:xfrm>
            <a:off x="2567684" y="2054753"/>
            <a:ext cx="5972107" cy="2162337"/>
          </a:xfrm>
          <a:prstGeom prst="bentConnector3">
            <a:avLst>
              <a:gd name="adj1" fmla="val 98626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r 58">
            <a:extLst>
              <a:ext uri="{FF2B5EF4-FFF2-40B4-BE49-F238E27FC236}">
                <a16:creationId xmlns:a16="http://schemas.microsoft.com/office/drawing/2014/main" id="{06DC0223-A255-4032-AB0E-3A9849319350}"/>
              </a:ext>
            </a:extLst>
          </p:cNvPr>
          <p:cNvCxnSpPr>
            <a:cxnSpLocks/>
          </p:cNvCxnSpPr>
          <p:nvPr/>
        </p:nvCxnSpPr>
        <p:spPr>
          <a:xfrm>
            <a:off x="5028130" y="2518628"/>
            <a:ext cx="5972107" cy="2162337"/>
          </a:xfrm>
          <a:prstGeom prst="bentConnector3">
            <a:avLst>
              <a:gd name="adj1" fmla="val 98626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7726AA2E-17F5-4AA9-9FCC-E3537677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17" y="1208676"/>
            <a:ext cx="2229730" cy="2756534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F0C9E7A6-5B52-4982-A690-459DF439B834}"/>
              </a:ext>
            </a:extLst>
          </p:cNvPr>
          <p:cNvSpPr txBox="1"/>
          <p:nvPr/>
        </p:nvSpPr>
        <p:spPr>
          <a:xfrm>
            <a:off x="1296361" y="4768679"/>
            <a:ext cx="6170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60" dirty="0"/>
              <a:t>Atributo  				Columna</a:t>
            </a:r>
          </a:p>
          <a:p>
            <a:r>
              <a:rPr lang="es-ES" sz="2560" dirty="0"/>
              <a:t>Cada ciudad distinta             Fila</a:t>
            </a:r>
          </a:p>
        </p:txBody>
      </p:sp>
      <p:pic>
        <p:nvPicPr>
          <p:cNvPr id="64" name="Gráfico 63" descr="Flecha derecha con relleno sólido">
            <a:extLst>
              <a:ext uri="{FF2B5EF4-FFF2-40B4-BE49-F238E27FC236}">
                <a16:creationId xmlns:a16="http://schemas.microsoft.com/office/drawing/2014/main" id="{74171D99-234C-4F6F-A107-4C7DE5B3F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7382" y="4304804"/>
            <a:ext cx="1300480" cy="1300480"/>
          </a:xfrm>
          <a:prstGeom prst="rect">
            <a:avLst/>
          </a:prstGeom>
        </p:spPr>
      </p:pic>
      <p:pic>
        <p:nvPicPr>
          <p:cNvPr id="65" name="Gráfico 64" descr="Flecha derecha con relleno sólido">
            <a:extLst>
              <a:ext uri="{FF2B5EF4-FFF2-40B4-BE49-F238E27FC236}">
                <a16:creationId xmlns:a16="http://schemas.microsoft.com/office/drawing/2014/main" id="{3A05A822-1C7B-487C-8A9C-63B6B026A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169" y="4793547"/>
            <a:ext cx="793640" cy="1300480"/>
          </a:xfrm>
          <a:prstGeom prst="rect">
            <a:avLst/>
          </a:prstGeom>
        </p:spPr>
      </p:pic>
      <p:pic>
        <p:nvPicPr>
          <p:cNvPr id="68" name="Gráfico 67" descr="Clave con relleno sólido">
            <a:extLst>
              <a:ext uri="{FF2B5EF4-FFF2-40B4-BE49-F238E27FC236}">
                <a16:creationId xmlns:a16="http://schemas.microsoft.com/office/drawing/2014/main" id="{3FB44B0F-0492-4A07-83C4-45022ADCA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065097">
            <a:off x="234010" y="1223834"/>
            <a:ext cx="734087" cy="734087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id="{F1922BAD-85A9-484A-B1BD-7B5CD8FE8200}"/>
              </a:ext>
            </a:extLst>
          </p:cNvPr>
          <p:cNvSpPr txBox="1"/>
          <p:nvPr/>
        </p:nvSpPr>
        <p:spPr>
          <a:xfrm>
            <a:off x="1648147" y="5949495"/>
            <a:ext cx="4012912" cy="16681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560" dirty="0"/>
              <a:t>Cada </a:t>
            </a:r>
            <a:r>
              <a:rPr lang="es-ES" sz="2560" b="1" dirty="0"/>
              <a:t>atributo (columna) </a:t>
            </a:r>
            <a:r>
              <a:rPr lang="es-ES" sz="2560" dirty="0"/>
              <a:t>es de un </a:t>
            </a:r>
            <a:r>
              <a:rPr lang="es-ES" sz="2560" b="1" dirty="0"/>
              <a:t>tipo de dato </a:t>
            </a:r>
            <a:r>
              <a:rPr lang="es-ES" sz="2560" dirty="0"/>
              <a:t>diferente (número, texto, fecha, </a:t>
            </a:r>
            <a:r>
              <a:rPr lang="es-ES" sz="2560" dirty="0" err="1"/>
              <a:t>etc</a:t>
            </a:r>
            <a:r>
              <a:rPr lang="es-ES" sz="2560" dirty="0"/>
              <a:t>): </a:t>
            </a:r>
            <a:r>
              <a:rPr lang="es-ES" sz="2560" b="1" dirty="0"/>
              <a:t>dominio</a:t>
            </a:r>
            <a:r>
              <a:rPr lang="es-ES" sz="2560" dirty="0"/>
              <a:t>.</a:t>
            </a:r>
          </a:p>
        </p:txBody>
      </p:sp>
      <p:pic>
        <p:nvPicPr>
          <p:cNvPr id="70" name="Gráfico 69" descr="Clave con relleno sólido">
            <a:extLst>
              <a:ext uri="{FF2B5EF4-FFF2-40B4-BE49-F238E27FC236}">
                <a16:creationId xmlns:a16="http://schemas.microsoft.com/office/drawing/2014/main" id="{0FE3F9E6-789E-4DAF-917C-67D8D86C4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065097">
            <a:off x="6975667" y="3830773"/>
            <a:ext cx="734087" cy="734087"/>
          </a:xfrm>
          <a:prstGeom prst="rect">
            <a:avLst/>
          </a:prstGeom>
        </p:spPr>
      </p:pic>
      <p:grpSp>
        <p:nvGrpSpPr>
          <p:cNvPr id="73" name="Grupo 72">
            <a:extLst>
              <a:ext uri="{FF2B5EF4-FFF2-40B4-BE49-F238E27FC236}">
                <a16:creationId xmlns:a16="http://schemas.microsoft.com/office/drawing/2014/main" id="{1F9A5B78-43C4-46F7-97D7-B07438A0FA33}"/>
              </a:ext>
            </a:extLst>
          </p:cNvPr>
          <p:cNvGrpSpPr/>
          <p:nvPr/>
        </p:nvGrpSpPr>
        <p:grpSpPr>
          <a:xfrm>
            <a:off x="10078411" y="1147283"/>
            <a:ext cx="6269784" cy="1911929"/>
            <a:chOff x="1135107" y="5567496"/>
            <a:chExt cx="4408442" cy="1344325"/>
          </a:xfrm>
        </p:grpSpPr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F58884B8-0B4C-4C74-8508-E4BC205DF209}"/>
                </a:ext>
              </a:extLst>
            </p:cNvPr>
            <p:cNvSpPr/>
            <p:nvPr/>
          </p:nvSpPr>
          <p:spPr>
            <a:xfrm>
              <a:off x="1390817" y="5567496"/>
              <a:ext cx="4152732" cy="1344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S" sz="2560" dirty="0">
                  <a:solidFill>
                    <a:schemeClr val="tx1"/>
                  </a:solidFill>
                </a:rPr>
                <a:t>Una tabla no puede tener filas iguales:</a:t>
              </a:r>
            </a:p>
            <a:p>
              <a:r>
                <a:rPr lang="es-ES" sz="2560" b="1" dirty="0">
                  <a:solidFill>
                    <a:schemeClr val="tx1"/>
                  </a:solidFill>
                </a:rPr>
                <a:t>la clave primaria </a:t>
              </a:r>
              <a:r>
                <a:rPr lang="es-ES" sz="2560" dirty="0">
                  <a:solidFill>
                    <a:schemeClr val="tx1"/>
                  </a:solidFill>
                </a:rPr>
                <a:t>es un atributo/s que sirven para identificar/diferenciar filas de la tabla. </a:t>
              </a:r>
            </a:p>
            <a:p>
              <a:endParaRPr lang="es-ES" sz="2560" dirty="0">
                <a:solidFill>
                  <a:schemeClr val="accent4"/>
                </a:solidFill>
              </a:endParaRPr>
            </a:p>
          </p:txBody>
        </p:sp>
        <p:pic>
          <p:nvPicPr>
            <p:cNvPr id="71" name="Gráfico 70" descr="Clave con relleno sólido">
              <a:extLst>
                <a:ext uri="{FF2B5EF4-FFF2-40B4-BE49-F238E27FC236}">
                  <a16:creationId xmlns:a16="http://schemas.microsoft.com/office/drawing/2014/main" id="{8D86A3CF-DDEE-426A-A6BA-A1B328871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065097">
              <a:off x="1135107" y="5699625"/>
              <a:ext cx="516155" cy="516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188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9382C4E3-1F5C-F553-BFDA-4B7666B7D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295400"/>
            <a:ext cx="15011400" cy="68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4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5C688C-1F27-4F11-A983-388841D0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65" y="851923"/>
            <a:ext cx="15322251" cy="775457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942987-0CEC-4D48-88F6-953DAE6A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32672" y="8916508"/>
            <a:ext cx="3612444" cy="650240"/>
          </a:xfrm>
        </p:spPr>
        <p:txBody>
          <a:bodyPr/>
          <a:lstStyle/>
          <a:p>
            <a:fld id="{02E7E029-C246-4950-86E1-6095906BAC56}" type="slidenum">
              <a:rPr lang="es-ES" altLang="es-ES" smtClean="0"/>
              <a:pPr/>
              <a:t>14</a:t>
            </a:fld>
            <a:endParaRPr lang="es-ES" alt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2D255D0-EA67-4D17-8BAE-86BAEA5B0195}"/>
              </a:ext>
            </a:extLst>
          </p:cNvPr>
          <p:cNvSpPr/>
          <p:nvPr/>
        </p:nvSpPr>
        <p:spPr>
          <a:xfrm>
            <a:off x="10154341" y="1104847"/>
            <a:ext cx="3527740" cy="3019507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0"/>
                </a:schemeClr>
              </a:gs>
              <a:gs pos="100000">
                <a:schemeClr val="accent2">
                  <a:tint val="37000"/>
                  <a:satMod val="300000"/>
                  <a:alpha val="12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56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9047F6-9B6C-483E-97DA-905578404C26}"/>
              </a:ext>
            </a:extLst>
          </p:cNvPr>
          <p:cNvSpPr/>
          <p:nvPr/>
        </p:nvSpPr>
        <p:spPr>
          <a:xfrm rot="20404662">
            <a:off x="3964245" y="2111300"/>
            <a:ext cx="2046366" cy="1057761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0"/>
                </a:schemeClr>
              </a:gs>
              <a:gs pos="100000">
                <a:schemeClr val="accent2">
                  <a:tint val="37000"/>
                  <a:satMod val="300000"/>
                  <a:alpha val="12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56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A27DAE6-48AA-4DD0-AE10-F7AE16182FB2}"/>
              </a:ext>
            </a:extLst>
          </p:cNvPr>
          <p:cNvSpPr txBox="1"/>
          <p:nvPr/>
        </p:nvSpPr>
        <p:spPr>
          <a:xfrm>
            <a:off x="1873253" y="2084"/>
            <a:ext cx="5972107" cy="70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982" dirty="0"/>
              <a:t>Relaciones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B8688FE0-640F-4FC9-8707-7654EE8E5CA3}"/>
              </a:ext>
            </a:extLst>
          </p:cNvPr>
          <p:cNvGrpSpPr/>
          <p:nvPr/>
        </p:nvGrpSpPr>
        <p:grpSpPr>
          <a:xfrm>
            <a:off x="1553591" y="4314319"/>
            <a:ext cx="4318619" cy="3606848"/>
            <a:chOff x="1801525" y="3473163"/>
            <a:chExt cx="3036529" cy="2536065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5397F908-4398-4DE5-B79E-4B2B0F9000CE}"/>
                </a:ext>
              </a:extLst>
            </p:cNvPr>
            <p:cNvSpPr/>
            <p:nvPr/>
          </p:nvSpPr>
          <p:spPr>
            <a:xfrm>
              <a:off x="1945685" y="4399750"/>
              <a:ext cx="1091954" cy="2574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560" dirty="0"/>
                <a:t>Madrid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279431ED-8BF9-402A-A42E-1C9B40F1846B}"/>
                </a:ext>
              </a:extLst>
            </p:cNvPr>
            <p:cNvSpPr/>
            <p:nvPr/>
          </p:nvSpPr>
          <p:spPr>
            <a:xfrm>
              <a:off x="1945685" y="4746566"/>
              <a:ext cx="1091954" cy="2574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560" dirty="0"/>
                <a:t>Valencia</a:t>
              </a: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C57154B-9818-403D-94FC-C2E292CCA53F}"/>
                </a:ext>
              </a:extLst>
            </p:cNvPr>
            <p:cNvSpPr/>
            <p:nvPr/>
          </p:nvSpPr>
          <p:spPr>
            <a:xfrm>
              <a:off x="3542473" y="4528476"/>
              <a:ext cx="1091954" cy="2574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560" dirty="0"/>
                <a:t>España</a:t>
              </a:r>
            </a:p>
          </p:txBody>
        </p:sp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F969BDED-60B6-4712-A711-EB7154AEE68C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 flipV="1">
              <a:off x="3037641" y="4399752"/>
              <a:ext cx="504832" cy="25745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A85A3525-C5C1-418B-84A0-743AB3986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7639" y="4689633"/>
              <a:ext cx="504834" cy="206253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B523799C-DA01-43D8-B68A-8F3FBB7B4A90}"/>
                </a:ext>
              </a:extLst>
            </p:cNvPr>
            <p:cNvSpPr/>
            <p:nvPr/>
          </p:nvSpPr>
          <p:spPr>
            <a:xfrm>
              <a:off x="1801525" y="3473163"/>
              <a:ext cx="1402593" cy="243293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560" dirty="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183B0E10-8C3F-4ADE-8E5B-BF909E3E3F82}"/>
                </a:ext>
              </a:extLst>
            </p:cNvPr>
            <p:cNvSpPr/>
            <p:nvPr/>
          </p:nvSpPr>
          <p:spPr>
            <a:xfrm>
              <a:off x="3435461" y="3576289"/>
              <a:ext cx="1402593" cy="243293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560" dirty="0"/>
            </a:p>
          </p:txBody>
        </p:sp>
      </p:grpSp>
      <p:pic>
        <p:nvPicPr>
          <p:cNvPr id="51" name="Gráfico 50" descr="Flecha: curva en sentido contrario de las agujas del reloj con relleno sólido">
            <a:extLst>
              <a:ext uri="{FF2B5EF4-FFF2-40B4-BE49-F238E27FC236}">
                <a16:creationId xmlns:a16="http://schemas.microsoft.com/office/drawing/2014/main" id="{AAEAAD7F-6AA9-4D3C-BFA5-BFD32A8DA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218255">
            <a:off x="3105634" y="2990882"/>
            <a:ext cx="1300480" cy="1416579"/>
          </a:xfrm>
          <a:prstGeom prst="rect">
            <a:avLst/>
          </a:prstGeom>
        </p:spPr>
      </p:pic>
      <p:pic>
        <p:nvPicPr>
          <p:cNvPr id="52" name="Gráfico 51" descr="Flecha: curva en sentido contrario de las agujas del reloj con relleno sólido">
            <a:extLst>
              <a:ext uri="{FF2B5EF4-FFF2-40B4-BE49-F238E27FC236}">
                <a16:creationId xmlns:a16="http://schemas.microsoft.com/office/drawing/2014/main" id="{FEAFFF39-E87C-4829-A5A0-5C7377291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091536">
            <a:off x="10100685" y="3002738"/>
            <a:ext cx="1300480" cy="2046074"/>
          </a:xfrm>
          <a:prstGeom prst="rect">
            <a:avLst/>
          </a:prstGeom>
        </p:spPr>
      </p:pic>
      <p:grpSp>
        <p:nvGrpSpPr>
          <p:cNvPr id="53" name="Grupo 52">
            <a:extLst>
              <a:ext uri="{FF2B5EF4-FFF2-40B4-BE49-F238E27FC236}">
                <a16:creationId xmlns:a16="http://schemas.microsoft.com/office/drawing/2014/main" id="{15FEAF42-DF55-4C5F-BE08-3AF346E52D77}"/>
              </a:ext>
            </a:extLst>
          </p:cNvPr>
          <p:cNvGrpSpPr/>
          <p:nvPr/>
        </p:nvGrpSpPr>
        <p:grpSpPr>
          <a:xfrm>
            <a:off x="9933444" y="4523961"/>
            <a:ext cx="5296155" cy="3930018"/>
            <a:chOff x="6778424" y="3235383"/>
            <a:chExt cx="3723859" cy="2763294"/>
          </a:xfrm>
        </p:grpSpPr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A6BAEC5A-813B-4C1E-A0E8-55757823163A}"/>
                </a:ext>
              </a:extLst>
            </p:cNvPr>
            <p:cNvSpPr/>
            <p:nvPr/>
          </p:nvSpPr>
          <p:spPr>
            <a:xfrm>
              <a:off x="6933743" y="4329531"/>
              <a:ext cx="1091954" cy="2574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560" dirty="0"/>
                <a:t>España</a:t>
              </a:r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046F80B5-20D8-4730-82EF-86E0A411F24E}"/>
                </a:ext>
              </a:extLst>
            </p:cNvPr>
            <p:cNvSpPr/>
            <p:nvPr/>
          </p:nvSpPr>
          <p:spPr>
            <a:xfrm>
              <a:off x="8958337" y="3969083"/>
              <a:ext cx="1277616" cy="2574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560" dirty="0"/>
                <a:t>Castellano</a:t>
              </a: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4DFDAFC2-AD1E-43F6-A387-E0A2B6E0B0BE}"/>
                </a:ext>
              </a:extLst>
            </p:cNvPr>
            <p:cNvSpPr/>
            <p:nvPr/>
          </p:nvSpPr>
          <p:spPr>
            <a:xfrm>
              <a:off x="8958336" y="4394369"/>
              <a:ext cx="1277615" cy="2574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560" dirty="0"/>
                <a:t>Euskera</a:t>
              </a: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9B014A42-CFF8-43F1-B63F-FED551F453D7}"/>
                </a:ext>
              </a:extLst>
            </p:cNvPr>
            <p:cNvSpPr/>
            <p:nvPr/>
          </p:nvSpPr>
          <p:spPr>
            <a:xfrm>
              <a:off x="8958337" y="4830416"/>
              <a:ext cx="1277614" cy="2574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560" dirty="0"/>
                <a:t>…</a:t>
              </a: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33401527-ED15-4238-82A9-CC9529B46730}"/>
                </a:ext>
              </a:extLst>
            </p:cNvPr>
            <p:cNvSpPr/>
            <p:nvPr/>
          </p:nvSpPr>
          <p:spPr>
            <a:xfrm>
              <a:off x="6945124" y="4748825"/>
              <a:ext cx="1091954" cy="25745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560" dirty="0"/>
                <a:t>Cuba</a:t>
              </a:r>
            </a:p>
          </p:txBody>
        </p: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FD4376A2-95F9-4F39-A35F-B546DD5BB041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V="1">
              <a:off x="8025697" y="4191081"/>
              <a:ext cx="1004373" cy="267176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Conector recto de flecha 59">
              <a:extLst>
                <a:ext uri="{FF2B5EF4-FFF2-40B4-BE49-F238E27FC236}">
                  <a16:creationId xmlns:a16="http://schemas.microsoft.com/office/drawing/2014/main" id="{E9B514A9-1E49-474F-80A2-967AFAD237B6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>
              <a:off x="8025697" y="4458257"/>
              <a:ext cx="927333" cy="156172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Conector recto de flecha 60">
              <a:extLst>
                <a:ext uri="{FF2B5EF4-FFF2-40B4-BE49-F238E27FC236}">
                  <a16:creationId xmlns:a16="http://schemas.microsoft.com/office/drawing/2014/main" id="{F1DFCD10-0B93-4A64-870F-E8D208B6C8BB}"/>
                </a:ext>
              </a:extLst>
            </p:cNvPr>
            <p:cNvCxnSpPr>
              <a:cxnSpLocks/>
            </p:cNvCxnSpPr>
            <p:nvPr/>
          </p:nvCxnSpPr>
          <p:spPr>
            <a:xfrm>
              <a:off x="8014760" y="4510439"/>
              <a:ext cx="907690" cy="465431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Conector recto de flecha 61">
              <a:extLst>
                <a:ext uri="{FF2B5EF4-FFF2-40B4-BE49-F238E27FC236}">
                  <a16:creationId xmlns:a16="http://schemas.microsoft.com/office/drawing/2014/main" id="{BB81A73D-B6EE-4667-9761-BABDEB95BF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5697" y="4237066"/>
              <a:ext cx="927333" cy="657184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E5B50ABB-6EAA-4616-A506-922BEA244445}"/>
                </a:ext>
              </a:extLst>
            </p:cNvPr>
            <p:cNvSpPr/>
            <p:nvPr/>
          </p:nvSpPr>
          <p:spPr>
            <a:xfrm>
              <a:off x="6778424" y="3565737"/>
              <a:ext cx="1402593" cy="243293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560" dirty="0"/>
            </a:p>
          </p:txBody>
        </p: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A236D320-7E37-4C2F-AA2F-D8A462F88319}"/>
                </a:ext>
              </a:extLst>
            </p:cNvPr>
            <p:cNvSpPr/>
            <p:nvPr/>
          </p:nvSpPr>
          <p:spPr>
            <a:xfrm>
              <a:off x="8771138" y="3235383"/>
              <a:ext cx="1731145" cy="27632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560" dirty="0"/>
            </a:p>
          </p:txBody>
        </p:sp>
      </p:grpSp>
      <p:pic>
        <p:nvPicPr>
          <p:cNvPr id="65" name="Gráfico 64" descr="Flecha: curva en sentido contrario de las agujas del reloj con relleno sólido">
            <a:extLst>
              <a:ext uri="{FF2B5EF4-FFF2-40B4-BE49-F238E27FC236}">
                <a16:creationId xmlns:a16="http://schemas.microsoft.com/office/drawing/2014/main" id="{78BD086C-D2E3-4F70-ACA8-407B980FC1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085215">
            <a:off x="12563263" y="2555860"/>
            <a:ext cx="1300480" cy="1756328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5ED96B0-0943-41CC-A0A6-E5133BA65053}"/>
              </a:ext>
            </a:extLst>
          </p:cNvPr>
          <p:cNvGraphicFramePr>
            <a:graphicFrameLocks noGrp="1"/>
          </p:cNvGraphicFramePr>
          <p:nvPr/>
        </p:nvGraphicFramePr>
        <p:xfrm>
          <a:off x="9843154" y="4297550"/>
          <a:ext cx="6366123" cy="5286248"/>
        </p:xfrm>
        <a:graphic>
          <a:graphicData uri="http://schemas.openxmlformats.org/drawingml/2006/table">
            <a:tbl>
              <a:tblPr/>
              <a:tblGrid>
                <a:gridCol w="1882175">
                  <a:extLst>
                    <a:ext uri="{9D8B030D-6E8A-4147-A177-3AD203B41FA5}">
                      <a16:colId xmlns:a16="http://schemas.microsoft.com/office/drawing/2014/main" val="623088807"/>
                    </a:ext>
                  </a:extLst>
                </a:gridCol>
                <a:gridCol w="1671027">
                  <a:extLst>
                    <a:ext uri="{9D8B030D-6E8A-4147-A177-3AD203B41FA5}">
                      <a16:colId xmlns:a16="http://schemas.microsoft.com/office/drawing/2014/main" val="3950794361"/>
                    </a:ext>
                  </a:extLst>
                </a:gridCol>
                <a:gridCol w="1162665">
                  <a:extLst>
                    <a:ext uri="{9D8B030D-6E8A-4147-A177-3AD203B41FA5}">
                      <a16:colId xmlns:a16="http://schemas.microsoft.com/office/drawing/2014/main" val="1227292600"/>
                    </a:ext>
                  </a:extLst>
                </a:gridCol>
                <a:gridCol w="1650256">
                  <a:extLst>
                    <a:ext uri="{9D8B030D-6E8A-4147-A177-3AD203B41FA5}">
                      <a16:colId xmlns:a16="http://schemas.microsoft.com/office/drawing/2014/main" val="2029470521"/>
                    </a:ext>
                  </a:extLst>
                </a:gridCol>
              </a:tblGrid>
              <a:tr h="476843">
                <a:tc gridSpan="4">
                  <a:txBody>
                    <a:bodyPr/>
                    <a:lstStyle/>
                    <a:p>
                      <a:r>
                        <a:rPr lang="es-ES" sz="2300" dirty="0" err="1">
                          <a:solidFill>
                            <a:schemeClr val="bg1"/>
                          </a:solidFill>
                        </a:rPr>
                        <a:t>spoken</a:t>
                      </a:r>
                      <a:endParaRPr lang="es-ES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823374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CountryCode</a:t>
                      </a:r>
                      <a:endParaRPr lang="es-ES" sz="2300"/>
                    </a:p>
                  </a:txBody>
                  <a:tcPr marL="130048" marR="130048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idLanguage</a:t>
                      </a:r>
                      <a:endParaRPr lang="es-ES" sz="2300"/>
                    </a:p>
                  </a:txBody>
                  <a:tcPr marL="130048" marR="130048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Official</a:t>
                      </a:r>
                      <a:endParaRPr lang="es-ES" sz="2300"/>
                    </a:p>
                  </a:txBody>
                  <a:tcPr marL="130048" marR="130048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 dirty="0" err="1">
                          <a:effectLst/>
                          <a:latin typeface="Calibri" panose="020F0502020204030204" pitchFamily="34" charset="0"/>
                        </a:rPr>
                        <a:t>Percentage</a:t>
                      </a:r>
                      <a:endParaRPr lang="es-ES" sz="2300" dirty="0"/>
                    </a:p>
                  </a:txBody>
                  <a:tcPr marL="130048" marR="130048" marT="65024" marB="650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852988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ABW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812392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ABW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9,5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82414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ABW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329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76,7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327918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ABW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389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7,4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132260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AFG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38754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AFG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22009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AFG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331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52,4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426991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AFG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429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1,9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66628"/>
                  </a:ext>
                </a:extLst>
              </a:tr>
              <a:tr h="476843">
                <a:tc>
                  <a:txBody>
                    <a:bodyPr/>
                    <a:lstStyle/>
                    <a:p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AFG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>
                          <a:effectLst/>
                          <a:latin typeface="Calibri" panose="020F0502020204030204" pitchFamily="34" charset="0"/>
                        </a:rPr>
                        <a:t>436</a:t>
                      </a:r>
                      <a:endParaRPr lang="es-ES" sz="230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300" dirty="0">
                          <a:effectLst/>
                          <a:latin typeface="Calibri" panose="020F0502020204030204" pitchFamily="34" charset="0"/>
                        </a:rPr>
                        <a:t>8,8</a:t>
                      </a:r>
                      <a:endParaRPr lang="es-ES" sz="23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37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6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F6A60-C087-4379-BD7A-58BEC5B0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Software de </a:t>
            </a:r>
            <a:r>
              <a:rPr lang="es-ES" dirty="0" err="1"/>
              <a:t>BDs</a:t>
            </a:r>
            <a:r>
              <a:rPr lang="es-ES" dirty="0"/>
              <a:t>: Access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E8CE2E4-330B-467D-955E-E03C5E85357B}"/>
              </a:ext>
            </a:extLst>
          </p:cNvPr>
          <p:cNvGraphicFramePr/>
          <p:nvPr/>
        </p:nvGraphicFramePr>
        <p:xfrm>
          <a:off x="3263020" y="650344"/>
          <a:ext cx="11559822" cy="7706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60772D4A-F896-4FCA-A457-FE5F4FF9DBD1}"/>
              </a:ext>
            </a:extLst>
          </p:cNvPr>
          <p:cNvGraphicFramePr>
            <a:graphicFrameLocks noGrp="1"/>
          </p:cNvGraphicFramePr>
          <p:nvPr/>
        </p:nvGraphicFramePr>
        <p:xfrm>
          <a:off x="8506402" y="7434578"/>
          <a:ext cx="3722151" cy="15661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0389">
                  <a:extLst>
                    <a:ext uri="{9D8B030D-6E8A-4147-A177-3AD203B41FA5}">
                      <a16:colId xmlns:a16="http://schemas.microsoft.com/office/drawing/2014/main" val="2177769280"/>
                    </a:ext>
                  </a:extLst>
                </a:gridCol>
                <a:gridCol w="1176754">
                  <a:extLst>
                    <a:ext uri="{9D8B030D-6E8A-4147-A177-3AD203B41FA5}">
                      <a16:colId xmlns:a16="http://schemas.microsoft.com/office/drawing/2014/main" val="833691721"/>
                    </a:ext>
                  </a:extLst>
                </a:gridCol>
                <a:gridCol w="1027504">
                  <a:extLst>
                    <a:ext uri="{9D8B030D-6E8A-4147-A177-3AD203B41FA5}">
                      <a16:colId xmlns:a16="http://schemas.microsoft.com/office/drawing/2014/main" val="4017120111"/>
                    </a:ext>
                  </a:extLst>
                </a:gridCol>
                <a:gridCol w="1027504">
                  <a:extLst>
                    <a:ext uri="{9D8B030D-6E8A-4147-A177-3AD203B41FA5}">
                      <a16:colId xmlns:a16="http://schemas.microsoft.com/office/drawing/2014/main" val="420021077"/>
                    </a:ext>
                  </a:extLst>
                </a:gridCol>
              </a:tblGrid>
              <a:tr h="522042">
                <a:tc>
                  <a:txBody>
                    <a:bodyPr/>
                    <a:lstStyle/>
                    <a:p>
                      <a:r>
                        <a:rPr lang="es-ES" sz="1600" dirty="0"/>
                        <a:t>Id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producto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Color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precio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424715701"/>
                  </a:ext>
                </a:extLst>
              </a:tr>
              <a:tr h="522042">
                <a:tc>
                  <a:txBody>
                    <a:bodyPr/>
                    <a:lstStyle/>
                    <a:p>
                      <a:r>
                        <a:rPr lang="es-ES" sz="1700" dirty="0"/>
                        <a:t>1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700" dirty="0"/>
                        <a:t>Armario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700" dirty="0"/>
                        <a:t>Roble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700" dirty="0"/>
                        <a:t>1052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375587071"/>
                  </a:ext>
                </a:extLst>
              </a:tr>
              <a:tr h="522042">
                <a:tc>
                  <a:txBody>
                    <a:bodyPr/>
                    <a:lstStyle/>
                    <a:p>
                      <a:r>
                        <a:rPr lang="es-ES" sz="1700" dirty="0"/>
                        <a:t>2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700" dirty="0"/>
                        <a:t>Mesa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700" dirty="0"/>
                        <a:t>Blanco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s-ES" sz="1700" dirty="0"/>
                        <a:t>324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118189446"/>
                  </a:ext>
                </a:extLst>
              </a:tr>
            </a:tbl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F70FCE7-2831-4837-B85A-25E89D4E1308}"/>
              </a:ext>
            </a:extLst>
          </p:cNvPr>
          <p:cNvCxnSpPr/>
          <p:nvPr/>
        </p:nvCxnSpPr>
        <p:spPr>
          <a:xfrm flipH="1">
            <a:off x="9465115" y="6525018"/>
            <a:ext cx="1888523" cy="746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E20456-1743-4507-8563-A85C595214E4}"/>
              </a:ext>
            </a:extLst>
          </p:cNvPr>
          <p:cNvSpPr txBox="1"/>
          <p:nvPr/>
        </p:nvSpPr>
        <p:spPr>
          <a:xfrm>
            <a:off x="9295487" y="6587214"/>
            <a:ext cx="133597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60" dirty="0"/>
              <a:t>tabla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78A99F-252E-42F8-81D1-4A6FAB7979F9}"/>
              </a:ext>
            </a:extLst>
          </p:cNvPr>
          <p:cNvSpPr/>
          <p:nvPr/>
        </p:nvSpPr>
        <p:spPr>
          <a:xfrm>
            <a:off x="8340666" y="7975233"/>
            <a:ext cx="4089461" cy="3816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5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6365902-8ABB-4F48-B3FD-280B2A7F4D40}"/>
              </a:ext>
            </a:extLst>
          </p:cNvPr>
          <p:cNvSpPr/>
          <p:nvPr/>
        </p:nvSpPr>
        <p:spPr>
          <a:xfrm>
            <a:off x="8277992" y="8507230"/>
            <a:ext cx="4089461" cy="3816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56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C008E3C-DC53-4B5D-8826-8B5D346E102B}"/>
              </a:ext>
            </a:extLst>
          </p:cNvPr>
          <p:cNvSpPr/>
          <p:nvPr/>
        </p:nvSpPr>
        <p:spPr>
          <a:xfrm>
            <a:off x="11273867" y="7112284"/>
            <a:ext cx="923752" cy="263955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56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8FD0110-3A0F-4C89-886B-C9A29A3B5F4E}"/>
              </a:ext>
            </a:extLst>
          </p:cNvPr>
          <p:cNvSpPr txBox="1"/>
          <p:nvPr/>
        </p:nvSpPr>
        <p:spPr>
          <a:xfrm>
            <a:off x="4674000" y="7778834"/>
            <a:ext cx="340241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60" dirty="0">
                <a:highlight>
                  <a:srgbClr val="FF0000"/>
                </a:highlight>
              </a:rPr>
              <a:t>Filas: Rojo</a:t>
            </a:r>
          </a:p>
          <a:p>
            <a:r>
              <a:rPr lang="es-ES" sz="2560" dirty="0">
                <a:highlight>
                  <a:srgbClr val="00FF00"/>
                </a:highlight>
              </a:rPr>
              <a:t>Columnas: Verde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ECB0B5F-C30D-4EDF-A470-41E8496FE0DB}"/>
              </a:ext>
            </a:extLst>
          </p:cNvPr>
          <p:cNvSpPr/>
          <p:nvPr/>
        </p:nvSpPr>
        <p:spPr>
          <a:xfrm>
            <a:off x="9310660" y="7114946"/>
            <a:ext cx="954613" cy="263955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56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67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9"/>
    </mc:Choice>
    <mc:Fallback xmlns="">
      <p:transition spd="slow" advTm="576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AB3ED-EF2B-44B8-9BBE-72B0A344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Comenzamos…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AA38646-A0C7-47E7-B412-1EE216532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554623"/>
              </p:ext>
            </p:extLst>
          </p:nvPr>
        </p:nvGraphicFramePr>
        <p:xfrm>
          <a:off x="1801707" y="1498128"/>
          <a:ext cx="14738773" cy="644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áfico 5" descr="Clave con relleno sólido">
            <a:extLst>
              <a:ext uri="{FF2B5EF4-FFF2-40B4-BE49-F238E27FC236}">
                <a16:creationId xmlns:a16="http://schemas.microsoft.com/office/drawing/2014/main" id="{520DC3CC-C45F-4616-8419-015E14301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065097">
            <a:off x="7231035" y="5130646"/>
            <a:ext cx="734087" cy="734087"/>
          </a:xfrm>
          <a:prstGeom prst="rect">
            <a:avLst/>
          </a:prstGeom>
        </p:spPr>
      </p:pic>
      <p:pic>
        <p:nvPicPr>
          <p:cNvPr id="1026" name="Picture 2" descr="Microsoft Access, Microsoft, Iconos De Equipo imagen png - imagen  transparente descarga gratuita">
            <a:extLst>
              <a:ext uri="{FF2B5EF4-FFF2-40B4-BE49-F238E27FC236}">
                <a16:creationId xmlns:a16="http://schemas.microsoft.com/office/drawing/2014/main" id="{1B987AF9-51D0-4BE5-B07D-569ACED8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65" y="5940280"/>
            <a:ext cx="2517841" cy="25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AF5DA1D-47F5-4FC1-93BB-9CA8DBDCD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72861"/>
              </p:ext>
            </p:extLst>
          </p:nvPr>
        </p:nvGraphicFramePr>
        <p:xfrm>
          <a:off x="7197073" y="6970458"/>
          <a:ext cx="4138877" cy="1026792"/>
        </p:xfrm>
        <a:graphic>
          <a:graphicData uri="http://schemas.openxmlformats.org/drawingml/2006/table">
            <a:tbl>
              <a:tblPr/>
              <a:tblGrid>
                <a:gridCol w="1766896">
                  <a:extLst>
                    <a:ext uri="{9D8B030D-6E8A-4147-A177-3AD203B41FA5}">
                      <a16:colId xmlns:a16="http://schemas.microsoft.com/office/drawing/2014/main" val="3669799294"/>
                    </a:ext>
                  </a:extLst>
                </a:gridCol>
                <a:gridCol w="2371981">
                  <a:extLst>
                    <a:ext uri="{9D8B030D-6E8A-4147-A177-3AD203B41FA5}">
                      <a16:colId xmlns:a16="http://schemas.microsoft.com/office/drawing/2014/main" val="512237475"/>
                    </a:ext>
                  </a:extLst>
                </a:gridCol>
              </a:tblGrid>
              <a:tr h="507301">
                <a:tc gridSpan="2">
                  <a:txBody>
                    <a:bodyPr/>
                    <a:lstStyle/>
                    <a:p>
                      <a:r>
                        <a:rPr lang="es-ES" sz="2600" dirty="0" err="1">
                          <a:solidFill>
                            <a:schemeClr val="tx1"/>
                          </a:solidFill>
                        </a:rPr>
                        <a:t>language</a:t>
                      </a:r>
                      <a:endParaRPr lang="es-ES" sz="2600" dirty="0">
                        <a:solidFill>
                          <a:schemeClr val="tx1"/>
                        </a:solidFill>
                      </a:endParaRPr>
                    </a:p>
                  </a:txBody>
                  <a:tcPr marL="117158" marR="117158" marT="58578" marB="58578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070921"/>
                  </a:ext>
                </a:extLst>
              </a:tr>
              <a:tr h="507301">
                <a:tc>
                  <a:txBody>
                    <a:bodyPr/>
                    <a:lstStyle/>
                    <a:p>
                      <a:r>
                        <a:rPr lang="es-ES" sz="2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idlanguage</a:t>
                      </a:r>
                      <a:endParaRPr lang="es-ES" sz="2600" dirty="0">
                        <a:solidFill>
                          <a:schemeClr val="tx1"/>
                        </a:solidFill>
                      </a:endParaRPr>
                    </a:p>
                  </a:txBody>
                  <a:tcPr marL="117158" marR="117158" marT="58578" marB="58578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LanguageName</a:t>
                      </a:r>
                      <a:endParaRPr lang="es-ES" sz="2600" dirty="0">
                        <a:solidFill>
                          <a:schemeClr val="tx1"/>
                        </a:solidFill>
                      </a:endParaRPr>
                    </a:p>
                  </a:txBody>
                  <a:tcPr marL="117158" marR="117158" marT="58578" marB="58578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65175"/>
                  </a:ext>
                </a:extLst>
              </a:tr>
            </a:tbl>
          </a:graphicData>
        </a:graphic>
      </p:graphicFrame>
      <p:pic>
        <p:nvPicPr>
          <p:cNvPr id="10" name="Gráfico 9" descr="Clave con relleno sólido">
            <a:extLst>
              <a:ext uri="{FF2B5EF4-FFF2-40B4-BE49-F238E27FC236}">
                <a16:creationId xmlns:a16="http://schemas.microsoft.com/office/drawing/2014/main" id="{1806796A-A397-444F-B776-18D3A22DA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065097">
            <a:off x="6729023" y="7487426"/>
            <a:ext cx="734087" cy="7340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720C3A-F07B-420B-803D-BB7E994277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91097" y="6319039"/>
            <a:ext cx="4364486" cy="2793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Logotipo de Microsoft Excel, Microsoft Excel iconos de computadora software  de hoja de cálculo, Microsoft, ángulo, texto, rectángulo png | PNGWing">
            <a:extLst>
              <a:ext uri="{FF2B5EF4-FFF2-40B4-BE49-F238E27FC236}">
                <a16:creationId xmlns:a16="http://schemas.microsoft.com/office/drawing/2014/main" id="{2E9AA6A1-C75E-48AE-9E33-225AF4A8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531" y="5835645"/>
            <a:ext cx="2059130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881CA9-E591-DC4B-CF41-1BCDDD52959B}"/>
              </a:ext>
            </a:extLst>
          </p:cNvPr>
          <p:cNvSpPr txBox="1"/>
          <p:nvPr/>
        </p:nvSpPr>
        <p:spPr>
          <a:xfrm>
            <a:off x="1620640" y="8449395"/>
            <a:ext cx="1035567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60" dirty="0"/>
              <a:t>También puedes crear una tabla a partir de una hoja de datos 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38376F-FB65-52CC-C068-776E7B08B5ED}"/>
              </a:ext>
            </a:extLst>
          </p:cNvPr>
          <p:cNvSpPr txBox="1"/>
          <p:nvPr/>
        </p:nvSpPr>
        <p:spPr>
          <a:xfrm>
            <a:off x="977415" y="9021119"/>
            <a:ext cx="1048411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60" b="1" i="1" dirty="0">
                <a:latin typeface="Batang" panose="02030600000101010101" pitchFamily="18" charset="-127"/>
                <a:ea typeface="Batang" panose="02030600000101010101" pitchFamily="18" charset="-127"/>
              </a:rPr>
              <a:t>A continuación, vamos a trabajar con una base de datos ya creada.</a:t>
            </a:r>
          </a:p>
        </p:txBody>
      </p:sp>
    </p:spTree>
    <p:extLst>
      <p:ext uri="{BB962C8B-B14F-4D97-AF65-F5344CB8AC3E}">
        <p14:creationId xmlns:p14="http://schemas.microsoft.com/office/powerpoint/2010/main" val="140393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B53B9060-AE8C-5958-16B7-CAECB6EBB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990600"/>
            <a:ext cx="14478000" cy="64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3918" y="4442882"/>
            <a:ext cx="2012950" cy="0"/>
          </a:xfrm>
          <a:custGeom>
            <a:avLst/>
            <a:gdLst/>
            <a:ahLst/>
            <a:cxnLst/>
            <a:rect l="l" t="t" r="r" b="b"/>
            <a:pathLst>
              <a:path w="2012950">
                <a:moveTo>
                  <a:pt x="0" y="0"/>
                </a:moveTo>
                <a:lnTo>
                  <a:pt x="2012433" y="0"/>
                </a:lnTo>
              </a:path>
            </a:pathLst>
          </a:custGeom>
          <a:ln w="25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33205" y="2502428"/>
            <a:ext cx="1821814" cy="2272665"/>
          </a:xfrm>
          <a:custGeom>
            <a:avLst/>
            <a:gdLst/>
            <a:ahLst/>
            <a:cxnLst/>
            <a:rect l="l" t="t" r="r" b="b"/>
            <a:pathLst>
              <a:path w="1821815" h="2272665">
                <a:moveTo>
                  <a:pt x="0" y="625540"/>
                </a:moveTo>
                <a:lnTo>
                  <a:pt x="1821379" y="625540"/>
                </a:lnTo>
              </a:path>
              <a:path w="1821815" h="2272665">
                <a:moveTo>
                  <a:pt x="12736" y="2272373"/>
                </a:moveTo>
                <a:lnTo>
                  <a:pt x="12736" y="0"/>
                </a:lnTo>
              </a:path>
              <a:path w="1821815" h="2272665">
                <a:moveTo>
                  <a:pt x="1795905" y="2272373"/>
                </a:moveTo>
                <a:lnTo>
                  <a:pt x="1795905" y="0"/>
                </a:lnTo>
              </a:path>
            </a:pathLst>
          </a:custGeom>
          <a:ln w="38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972855" y="2508811"/>
            <a:ext cx="2286635" cy="5407025"/>
            <a:chOff x="10972855" y="2508811"/>
            <a:chExt cx="2286635" cy="5407025"/>
          </a:xfrm>
        </p:grpSpPr>
        <p:sp>
          <p:nvSpPr>
            <p:cNvPr id="5" name="object 5"/>
            <p:cNvSpPr/>
            <p:nvPr/>
          </p:nvSpPr>
          <p:spPr>
            <a:xfrm>
              <a:off x="10991961" y="2515194"/>
              <a:ext cx="0" cy="5374640"/>
            </a:xfrm>
            <a:custGeom>
              <a:avLst/>
              <a:gdLst/>
              <a:ahLst/>
              <a:cxnLst/>
              <a:rect l="l" t="t" r="r" b="b"/>
              <a:pathLst>
                <a:path h="5374640">
                  <a:moveTo>
                    <a:pt x="0" y="5374545"/>
                  </a:moveTo>
                  <a:lnTo>
                    <a:pt x="0" y="0"/>
                  </a:lnTo>
                </a:path>
              </a:pathLst>
            </a:custGeom>
            <a:ln w="38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79224" y="2515194"/>
              <a:ext cx="2280285" cy="612775"/>
            </a:xfrm>
            <a:custGeom>
              <a:avLst/>
              <a:gdLst/>
              <a:ahLst/>
              <a:cxnLst/>
              <a:rect l="l" t="t" r="r" b="b"/>
              <a:pathLst>
                <a:path w="2280284" h="612775">
                  <a:moveTo>
                    <a:pt x="0" y="0"/>
                  </a:moveTo>
                  <a:lnTo>
                    <a:pt x="2279908" y="0"/>
                  </a:lnTo>
                </a:path>
                <a:path w="2280284" h="612775">
                  <a:moveTo>
                    <a:pt x="0" y="612774"/>
                  </a:moveTo>
                  <a:lnTo>
                    <a:pt x="2279908" y="612774"/>
                  </a:lnTo>
                </a:path>
              </a:pathLst>
            </a:custGeom>
            <a:ln w="1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33659" y="2515194"/>
              <a:ext cx="0" cy="5400675"/>
            </a:xfrm>
            <a:custGeom>
              <a:avLst/>
              <a:gdLst/>
              <a:ahLst/>
              <a:cxnLst/>
              <a:rect l="l" t="t" r="r" b="b"/>
              <a:pathLst>
                <a:path h="5400675">
                  <a:moveTo>
                    <a:pt x="0" y="5400077"/>
                  </a:moveTo>
                  <a:lnTo>
                    <a:pt x="0" y="0"/>
                  </a:lnTo>
                </a:path>
              </a:pathLst>
            </a:custGeom>
            <a:ln w="38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4360876" y="2508811"/>
            <a:ext cx="1929764" cy="836294"/>
            <a:chOff x="14360876" y="2508811"/>
            <a:chExt cx="1929764" cy="836294"/>
          </a:xfrm>
        </p:grpSpPr>
        <p:sp>
          <p:nvSpPr>
            <p:cNvPr id="9" name="object 9"/>
            <p:cNvSpPr/>
            <p:nvPr/>
          </p:nvSpPr>
          <p:spPr>
            <a:xfrm>
              <a:off x="14379982" y="2515194"/>
              <a:ext cx="0" cy="829944"/>
            </a:xfrm>
            <a:custGeom>
              <a:avLst/>
              <a:gdLst/>
              <a:ahLst/>
              <a:cxnLst/>
              <a:rect l="l" t="t" r="r" b="b"/>
              <a:pathLst>
                <a:path h="829945">
                  <a:moveTo>
                    <a:pt x="0" y="829799"/>
                  </a:moveTo>
                  <a:lnTo>
                    <a:pt x="0" y="0"/>
                  </a:lnTo>
                </a:path>
              </a:pathLst>
            </a:custGeom>
            <a:ln w="38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67245" y="2515194"/>
              <a:ext cx="1923414" cy="0"/>
            </a:xfrm>
            <a:custGeom>
              <a:avLst/>
              <a:gdLst/>
              <a:ahLst/>
              <a:cxnLst/>
              <a:rect l="l" t="t" r="r" b="b"/>
              <a:pathLst>
                <a:path w="1923415">
                  <a:moveTo>
                    <a:pt x="0" y="0"/>
                  </a:moveTo>
                  <a:lnTo>
                    <a:pt x="1923274" y="0"/>
                  </a:lnTo>
                </a:path>
              </a:pathLst>
            </a:custGeom>
            <a:ln w="12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277783" y="2515194"/>
              <a:ext cx="0" cy="638810"/>
            </a:xfrm>
            <a:custGeom>
              <a:avLst/>
              <a:gdLst/>
              <a:ahLst/>
              <a:cxnLst/>
              <a:rect l="l" t="t" r="r" b="b"/>
              <a:pathLst>
                <a:path h="638810">
                  <a:moveTo>
                    <a:pt x="0" y="638307"/>
                  </a:moveTo>
                  <a:lnTo>
                    <a:pt x="0" y="0"/>
                  </a:lnTo>
                </a:path>
              </a:pathLst>
            </a:custGeom>
            <a:ln w="254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304167" y="3459889"/>
            <a:ext cx="713740" cy="0"/>
          </a:xfrm>
          <a:custGeom>
            <a:avLst/>
            <a:gdLst/>
            <a:ahLst/>
            <a:cxnLst/>
            <a:rect l="l" t="t" r="r" b="b"/>
            <a:pathLst>
              <a:path w="713740">
                <a:moveTo>
                  <a:pt x="0" y="0"/>
                </a:moveTo>
                <a:lnTo>
                  <a:pt x="713267" y="0"/>
                </a:lnTo>
              </a:path>
            </a:pathLst>
          </a:custGeom>
          <a:ln w="7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20921" y="3459889"/>
            <a:ext cx="1172210" cy="0"/>
          </a:xfrm>
          <a:custGeom>
            <a:avLst/>
            <a:gdLst/>
            <a:ahLst/>
            <a:cxnLst/>
            <a:rect l="l" t="t" r="r" b="b"/>
            <a:pathLst>
              <a:path w="1172209">
                <a:moveTo>
                  <a:pt x="0" y="0"/>
                </a:moveTo>
                <a:lnTo>
                  <a:pt x="1171796" y="0"/>
                </a:lnTo>
              </a:path>
            </a:pathLst>
          </a:custGeom>
          <a:ln w="7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04167" y="3459889"/>
            <a:ext cx="0" cy="561975"/>
          </a:xfrm>
          <a:custGeom>
            <a:avLst/>
            <a:gdLst/>
            <a:ahLst/>
            <a:cxnLst/>
            <a:rect l="l" t="t" r="r" b="b"/>
            <a:pathLst>
              <a:path h="561975">
                <a:moveTo>
                  <a:pt x="0" y="561710"/>
                </a:moveTo>
                <a:lnTo>
                  <a:pt x="0" y="0"/>
                </a:lnTo>
              </a:path>
            </a:pathLst>
          </a:custGeom>
          <a:ln w="76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16374" y="3983301"/>
            <a:ext cx="726440" cy="0"/>
          </a:xfrm>
          <a:custGeom>
            <a:avLst/>
            <a:gdLst/>
            <a:ahLst/>
            <a:cxnLst/>
            <a:rect l="l" t="t" r="r" b="b"/>
            <a:pathLst>
              <a:path w="726440">
                <a:moveTo>
                  <a:pt x="0" y="0"/>
                </a:moveTo>
                <a:lnTo>
                  <a:pt x="726004" y="0"/>
                </a:lnTo>
              </a:path>
            </a:pathLst>
          </a:custGeom>
          <a:ln w="7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33205" y="4762035"/>
            <a:ext cx="1821814" cy="0"/>
          </a:xfrm>
          <a:custGeom>
            <a:avLst/>
            <a:gdLst/>
            <a:ahLst/>
            <a:cxnLst/>
            <a:rect l="l" t="t" r="r" b="b"/>
            <a:pathLst>
              <a:path w="1821815">
                <a:moveTo>
                  <a:pt x="0" y="0"/>
                </a:moveTo>
                <a:lnTo>
                  <a:pt x="1821379" y="0"/>
                </a:lnTo>
              </a:path>
            </a:pathLst>
          </a:custGeom>
          <a:ln w="127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4367244" y="4468414"/>
            <a:ext cx="1936114" cy="2680890"/>
            <a:chOff x="14367244" y="4468414"/>
            <a:chExt cx="1936114" cy="2680890"/>
          </a:xfrm>
        </p:grpSpPr>
        <p:sp>
          <p:nvSpPr>
            <p:cNvPr id="19" name="object 19"/>
            <p:cNvSpPr/>
            <p:nvPr/>
          </p:nvSpPr>
          <p:spPr>
            <a:xfrm>
              <a:off x="15335250" y="4468414"/>
              <a:ext cx="0" cy="1212850"/>
            </a:xfrm>
            <a:custGeom>
              <a:avLst/>
              <a:gdLst/>
              <a:ahLst/>
              <a:cxnLst/>
              <a:rect l="l" t="t" r="r" b="b"/>
              <a:pathLst>
                <a:path h="1212850">
                  <a:moveTo>
                    <a:pt x="0" y="1212783"/>
                  </a:moveTo>
                  <a:lnTo>
                    <a:pt x="0" y="0"/>
                  </a:lnTo>
                </a:path>
              </a:pathLst>
            </a:custGeom>
            <a:ln w="76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379981" y="5668431"/>
              <a:ext cx="1898014" cy="0"/>
            </a:xfrm>
            <a:custGeom>
              <a:avLst/>
              <a:gdLst/>
              <a:ahLst/>
              <a:cxnLst/>
              <a:rect l="l" t="t" r="r" b="b"/>
              <a:pathLst>
                <a:path w="1898015">
                  <a:moveTo>
                    <a:pt x="0" y="0"/>
                  </a:moveTo>
                  <a:lnTo>
                    <a:pt x="1897800" y="0"/>
                  </a:lnTo>
                </a:path>
              </a:pathLst>
            </a:custGeom>
            <a:ln w="12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379981" y="5668431"/>
              <a:ext cx="1898014" cy="255904"/>
            </a:xfrm>
            <a:custGeom>
              <a:avLst/>
              <a:gdLst/>
              <a:ahLst/>
              <a:cxnLst/>
              <a:rect l="l" t="t" r="r" b="b"/>
              <a:pathLst>
                <a:path w="1898015" h="255904">
                  <a:moveTo>
                    <a:pt x="0" y="255322"/>
                  </a:moveTo>
                  <a:lnTo>
                    <a:pt x="0" y="0"/>
                  </a:lnTo>
                </a:path>
                <a:path w="1898015" h="255904">
                  <a:moveTo>
                    <a:pt x="1897800" y="255322"/>
                  </a:moveTo>
                  <a:lnTo>
                    <a:pt x="1897800" y="0"/>
                  </a:lnTo>
                </a:path>
              </a:pathLst>
            </a:custGeom>
            <a:ln w="255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379981" y="5923754"/>
              <a:ext cx="0" cy="1200150"/>
            </a:xfrm>
            <a:custGeom>
              <a:avLst/>
              <a:gdLst/>
              <a:ahLst/>
              <a:cxnLst/>
              <a:rect l="l" t="t" r="r" b="b"/>
              <a:pathLst>
                <a:path h="1200150">
                  <a:moveTo>
                    <a:pt x="0" y="1200017"/>
                  </a:moveTo>
                  <a:lnTo>
                    <a:pt x="0" y="0"/>
                  </a:lnTo>
                </a:path>
              </a:pathLst>
            </a:custGeom>
            <a:ln w="38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367244" y="6255674"/>
              <a:ext cx="1936114" cy="0"/>
            </a:xfrm>
            <a:custGeom>
              <a:avLst/>
              <a:gdLst/>
              <a:ahLst/>
              <a:cxnLst/>
              <a:rect l="l" t="t" r="r" b="b"/>
              <a:pathLst>
                <a:path w="1936115">
                  <a:moveTo>
                    <a:pt x="0" y="0"/>
                  </a:moveTo>
                  <a:lnTo>
                    <a:pt x="1936011" y="0"/>
                  </a:lnTo>
                </a:path>
              </a:pathLst>
            </a:custGeom>
            <a:ln w="12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277782" y="5923754"/>
              <a:ext cx="0" cy="1225550"/>
            </a:xfrm>
            <a:custGeom>
              <a:avLst/>
              <a:gdLst/>
              <a:ahLst/>
              <a:cxnLst/>
              <a:rect l="l" t="t" r="r" b="b"/>
              <a:pathLst>
                <a:path h="1225550">
                  <a:moveTo>
                    <a:pt x="0" y="1225549"/>
                  </a:moveTo>
                  <a:lnTo>
                    <a:pt x="0" y="0"/>
                  </a:lnTo>
                </a:path>
              </a:pathLst>
            </a:custGeom>
            <a:ln w="38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367244" y="7123771"/>
              <a:ext cx="1936114" cy="0"/>
            </a:xfrm>
            <a:custGeom>
              <a:avLst/>
              <a:gdLst/>
              <a:ahLst/>
              <a:cxnLst/>
              <a:rect l="l" t="t" r="r" b="b"/>
              <a:pathLst>
                <a:path w="1936115">
                  <a:moveTo>
                    <a:pt x="0" y="0"/>
                  </a:moveTo>
                  <a:lnTo>
                    <a:pt x="1936011" y="0"/>
                  </a:lnTo>
                </a:path>
              </a:pathLst>
            </a:custGeom>
            <a:ln w="38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10979224" y="7889740"/>
            <a:ext cx="2280285" cy="0"/>
          </a:xfrm>
          <a:custGeom>
            <a:avLst/>
            <a:gdLst/>
            <a:ahLst/>
            <a:cxnLst/>
            <a:rect l="l" t="t" r="r" b="b"/>
            <a:pathLst>
              <a:path w="2280284">
                <a:moveTo>
                  <a:pt x="0" y="0"/>
                </a:moveTo>
                <a:lnTo>
                  <a:pt x="2279908" y="0"/>
                </a:lnTo>
              </a:path>
            </a:pathLst>
          </a:custGeom>
          <a:ln w="382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 descr="$PPTXTitle"/>
          <p:cNvSpPr txBox="1">
            <a:spLocks noGrp="1"/>
          </p:cNvSpPr>
          <p:nvPr>
            <p:ph type="title"/>
          </p:nvPr>
        </p:nvSpPr>
        <p:spPr>
          <a:xfrm>
            <a:off x="1033905" y="791831"/>
            <a:ext cx="8227695" cy="929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900" spc="-540" dirty="0">
                <a:solidFill>
                  <a:srgbClr val="282824"/>
                </a:solidFill>
              </a:rPr>
              <a:t>Conectando</a:t>
            </a:r>
            <a:r>
              <a:rPr sz="5900" spc="320" dirty="0">
                <a:solidFill>
                  <a:srgbClr val="282824"/>
                </a:solidFill>
              </a:rPr>
              <a:t> </a:t>
            </a:r>
            <a:r>
              <a:rPr sz="5900" spc="-500" dirty="0">
                <a:solidFill>
                  <a:srgbClr val="282824"/>
                </a:solidFill>
              </a:rPr>
              <a:t>las</a:t>
            </a:r>
            <a:r>
              <a:rPr sz="5900" spc="-220" dirty="0">
                <a:solidFill>
                  <a:srgbClr val="282824"/>
                </a:solidFill>
              </a:rPr>
              <a:t> </a:t>
            </a:r>
            <a:r>
              <a:rPr sz="5900" spc="-550" dirty="0">
                <a:solidFill>
                  <a:srgbClr val="282824"/>
                </a:solidFill>
              </a:rPr>
              <a:t>Pistas</a:t>
            </a:r>
            <a:endParaRPr sz="5900"/>
          </a:p>
        </p:txBody>
      </p:sp>
      <p:sp>
        <p:nvSpPr>
          <p:cNvPr id="30" name="object 30"/>
          <p:cNvSpPr txBox="1"/>
          <p:nvPr/>
        </p:nvSpPr>
        <p:spPr>
          <a:xfrm>
            <a:off x="1017824" y="2389526"/>
            <a:ext cx="6160135" cy="198056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7620">
              <a:lnSpc>
                <a:spcPct val="104600"/>
              </a:lnSpc>
              <a:spcBef>
                <a:spcPts val="175"/>
              </a:spcBef>
            </a:pPr>
            <a:r>
              <a:rPr sz="3150" b="1" spc="-120" dirty="0">
                <a:solidFill>
                  <a:srgbClr val="010101"/>
                </a:solidFill>
                <a:latin typeface="Arial"/>
                <a:cs typeface="Arial"/>
              </a:rPr>
              <a:t>Core</a:t>
            </a:r>
            <a:r>
              <a:rPr sz="3150" b="1" spc="-20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3150" b="1" spc="-105" dirty="0">
                <a:solidFill>
                  <a:srgbClr val="010101"/>
                </a:solidFill>
                <a:latin typeface="Arial"/>
                <a:cs typeface="Arial"/>
              </a:rPr>
              <a:t>Concept:</a:t>
            </a:r>
            <a:r>
              <a:rPr sz="3150" b="1" spc="-5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55" dirty="0">
                <a:solidFill>
                  <a:srgbClr val="010101"/>
                </a:solidFill>
                <a:latin typeface="Arial"/>
                <a:cs typeface="Arial"/>
              </a:rPr>
              <a:t>Ninguna</a:t>
            </a:r>
            <a:r>
              <a:rPr sz="2950" spc="-9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90" dirty="0">
                <a:solidFill>
                  <a:srgbClr val="010101"/>
                </a:solidFill>
                <a:latin typeface="Arial"/>
                <a:cs typeface="Arial"/>
              </a:rPr>
              <a:t>prueba </a:t>
            </a:r>
            <a:r>
              <a:rPr sz="2950" spc="95" dirty="0">
                <a:solidFill>
                  <a:srgbClr val="13110F"/>
                </a:solidFill>
                <a:latin typeface="Arial"/>
                <a:cs typeface="Arial"/>
              </a:rPr>
              <a:t>existe</a:t>
            </a:r>
            <a:r>
              <a:rPr sz="2950" spc="-114" dirty="0">
                <a:solidFill>
                  <a:srgbClr val="13110F"/>
                </a:solidFill>
                <a:latin typeface="Arial"/>
                <a:cs typeface="Arial"/>
              </a:rPr>
              <a:t> </a:t>
            </a:r>
            <a:r>
              <a:rPr sz="2950" spc="140" dirty="0">
                <a:solidFill>
                  <a:srgbClr val="010101"/>
                </a:solidFill>
                <a:latin typeface="Arial"/>
                <a:cs typeface="Arial"/>
              </a:rPr>
              <a:t>de</a:t>
            </a:r>
            <a:r>
              <a:rPr sz="2950" spc="-21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130" dirty="0">
                <a:solidFill>
                  <a:srgbClr val="010101"/>
                </a:solidFill>
                <a:latin typeface="Arial"/>
                <a:cs typeface="Arial"/>
              </a:rPr>
              <a:t>forma</a:t>
            </a:r>
            <a:r>
              <a:rPr sz="2950" spc="-9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55" dirty="0">
                <a:solidFill>
                  <a:srgbClr val="13110F"/>
                </a:solidFill>
                <a:latin typeface="Arial"/>
                <a:cs typeface="Arial"/>
              </a:rPr>
              <a:t>aislada.</a:t>
            </a:r>
            <a:r>
              <a:rPr sz="2950" spc="15" dirty="0">
                <a:solidFill>
                  <a:srgbClr val="13110F"/>
                </a:solidFill>
                <a:latin typeface="Arial"/>
                <a:cs typeface="Arial"/>
              </a:rPr>
              <a:t> </a:t>
            </a:r>
            <a:r>
              <a:rPr sz="2950" spc="70" dirty="0">
                <a:solidFill>
                  <a:srgbClr val="010101"/>
                </a:solidFill>
                <a:latin typeface="Arial"/>
                <a:cs typeface="Arial"/>
              </a:rPr>
              <a:t>El </a:t>
            </a:r>
            <a:r>
              <a:rPr sz="2950" spc="65" dirty="0">
                <a:solidFill>
                  <a:srgbClr val="13110F"/>
                </a:solidFill>
                <a:latin typeface="Arial"/>
                <a:cs typeface="Arial"/>
              </a:rPr>
              <a:t>verdadero</a:t>
            </a:r>
            <a:r>
              <a:rPr sz="2950" spc="-15" dirty="0">
                <a:solidFill>
                  <a:srgbClr val="13110F"/>
                </a:solidFill>
                <a:latin typeface="Arial"/>
                <a:cs typeface="Arial"/>
              </a:rPr>
              <a:t> </a:t>
            </a:r>
            <a:r>
              <a:rPr sz="2950" spc="90" dirty="0">
                <a:solidFill>
                  <a:srgbClr val="010101"/>
                </a:solidFill>
                <a:latin typeface="Arial"/>
                <a:cs typeface="Arial"/>
              </a:rPr>
              <a:t>poder</a:t>
            </a:r>
            <a:r>
              <a:rPr sz="2950" spc="-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75" dirty="0">
                <a:solidFill>
                  <a:srgbClr val="010101"/>
                </a:solidFill>
                <a:latin typeface="Arial"/>
                <a:cs typeface="Arial"/>
              </a:rPr>
              <a:t>del</a:t>
            </a:r>
            <a:r>
              <a:rPr sz="2950" spc="13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85" dirty="0">
                <a:solidFill>
                  <a:srgbClr val="010101"/>
                </a:solidFill>
                <a:latin typeface="Arial"/>
                <a:cs typeface="Arial"/>
              </a:rPr>
              <a:t>detective</a:t>
            </a:r>
            <a:r>
              <a:rPr sz="2950" spc="5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70" dirty="0">
                <a:solidFill>
                  <a:srgbClr val="13110F"/>
                </a:solidFill>
                <a:latin typeface="Arial"/>
                <a:cs typeface="Arial"/>
              </a:rPr>
              <a:t>está </a:t>
            </a:r>
            <a:r>
              <a:rPr sz="2950" spc="140" dirty="0">
                <a:solidFill>
                  <a:srgbClr val="13110F"/>
                </a:solidFill>
                <a:latin typeface="Arial"/>
                <a:cs typeface="Arial"/>
              </a:rPr>
              <a:t>en</a:t>
            </a:r>
            <a:r>
              <a:rPr sz="2950" spc="-210" dirty="0">
                <a:solidFill>
                  <a:srgbClr val="13110F"/>
                </a:solidFill>
                <a:latin typeface="Arial"/>
                <a:cs typeface="Arial"/>
              </a:rPr>
              <a:t> </a:t>
            </a:r>
            <a:r>
              <a:rPr sz="3150" b="1" spc="-70" dirty="0">
                <a:solidFill>
                  <a:srgbClr val="72080A"/>
                </a:solidFill>
                <a:latin typeface="Arial"/>
                <a:cs typeface="Arial"/>
              </a:rPr>
              <a:t>encontrar</a:t>
            </a:r>
            <a:r>
              <a:rPr sz="3150" b="1" spc="-75" dirty="0">
                <a:solidFill>
                  <a:srgbClr val="72080A"/>
                </a:solidFill>
                <a:latin typeface="Arial"/>
                <a:cs typeface="Arial"/>
              </a:rPr>
              <a:t> </a:t>
            </a:r>
            <a:r>
              <a:rPr sz="3150" b="1" dirty="0">
                <a:solidFill>
                  <a:srgbClr val="72080A"/>
                </a:solidFill>
                <a:latin typeface="Arial"/>
                <a:cs typeface="Arial"/>
              </a:rPr>
              <a:t>las</a:t>
            </a:r>
            <a:r>
              <a:rPr sz="3150" b="1" spc="-380" dirty="0">
                <a:solidFill>
                  <a:srgbClr val="72080A"/>
                </a:solidFill>
                <a:latin typeface="Arial"/>
                <a:cs typeface="Arial"/>
              </a:rPr>
              <a:t> </a:t>
            </a:r>
            <a:r>
              <a:rPr sz="3150" b="1" spc="-10" dirty="0">
                <a:solidFill>
                  <a:srgbClr val="72080A"/>
                </a:solidFill>
                <a:latin typeface="Arial"/>
                <a:cs typeface="Arial"/>
              </a:rPr>
              <a:t>relaciones.</a:t>
            </a:r>
            <a:endParaRPr sz="31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60259" y="8535258"/>
            <a:ext cx="64135" cy="191770"/>
          </a:xfrm>
          <a:custGeom>
            <a:avLst/>
            <a:gdLst/>
            <a:ahLst/>
            <a:cxnLst/>
            <a:rect l="l" t="t" r="r" b="b"/>
            <a:pathLst>
              <a:path w="64135" h="191770">
                <a:moveTo>
                  <a:pt x="63684" y="191579"/>
                </a:moveTo>
                <a:lnTo>
                  <a:pt x="0" y="191579"/>
                </a:lnTo>
                <a:lnTo>
                  <a:pt x="0" y="0"/>
                </a:lnTo>
                <a:lnTo>
                  <a:pt x="63684" y="0"/>
                </a:lnTo>
                <a:lnTo>
                  <a:pt x="63684" y="191579"/>
                </a:lnTo>
                <a:close/>
              </a:path>
            </a:pathLst>
          </a:custGeom>
          <a:solidFill>
            <a:srgbClr val="F4F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42283" y="4670608"/>
            <a:ext cx="6713220" cy="36663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4610" marR="715010" indent="-4445">
              <a:lnSpc>
                <a:spcPct val="107000"/>
              </a:lnSpc>
              <a:spcBef>
                <a:spcPts val="85"/>
              </a:spcBef>
            </a:pPr>
            <a:r>
              <a:rPr sz="3150" b="1" spc="-55" dirty="0">
                <a:solidFill>
                  <a:srgbClr val="010101"/>
                </a:solidFill>
                <a:latin typeface="Arial"/>
                <a:cs typeface="Arial"/>
              </a:rPr>
              <a:t>Explanation:</a:t>
            </a:r>
            <a:r>
              <a:rPr sz="3150" b="1" spc="-8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85" dirty="0">
                <a:solidFill>
                  <a:srgbClr val="010101"/>
                </a:solidFill>
                <a:latin typeface="Arial"/>
                <a:cs typeface="Arial"/>
              </a:rPr>
              <a:t>Una</a:t>
            </a:r>
            <a:r>
              <a:rPr sz="2950" spc="-21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110" dirty="0">
                <a:solidFill>
                  <a:srgbClr val="010101"/>
                </a:solidFill>
                <a:latin typeface="Arial"/>
                <a:cs typeface="Arial"/>
              </a:rPr>
              <a:t>tabla</a:t>
            </a:r>
            <a:r>
              <a:rPr sz="2950" spc="-19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650" spc="-10" dirty="0">
                <a:solidFill>
                  <a:srgbClr val="60231F"/>
                </a:solidFill>
                <a:latin typeface="Arial"/>
                <a:cs typeface="Arial"/>
              </a:rPr>
              <a:t>'CIUDAD' </a:t>
            </a:r>
            <a:r>
              <a:rPr sz="2950" spc="140" dirty="0">
                <a:solidFill>
                  <a:srgbClr val="010101"/>
                </a:solidFill>
                <a:latin typeface="Arial"/>
                <a:cs typeface="Arial"/>
              </a:rPr>
              <a:t>no</a:t>
            </a:r>
            <a:r>
              <a:rPr sz="2950" spc="-14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105" dirty="0">
                <a:solidFill>
                  <a:srgbClr val="010101"/>
                </a:solidFill>
                <a:latin typeface="Arial"/>
                <a:cs typeface="Arial"/>
              </a:rPr>
              <a:t>te</a:t>
            </a:r>
            <a:r>
              <a:rPr sz="2950" spc="-3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100" dirty="0">
                <a:solidFill>
                  <a:srgbClr val="010101"/>
                </a:solidFill>
                <a:latin typeface="Arial"/>
                <a:cs typeface="Arial"/>
              </a:rPr>
              <a:t>dice</a:t>
            </a:r>
            <a:r>
              <a:rPr sz="2950" spc="-16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140" dirty="0">
                <a:solidFill>
                  <a:srgbClr val="010101"/>
                </a:solidFill>
                <a:latin typeface="Arial"/>
                <a:cs typeface="Arial"/>
              </a:rPr>
              <a:t>en</a:t>
            </a:r>
            <a:r>
              <a:rPr sz="2950" spc="-18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110" dirty="0">
                <a:solidFill>
                  <a:srgbClr val="010101"/>
                </a:solidFill>
                <a:latin typeface="Arial"/>
                <a:cs typeface="Arial"/>
              </a:rPr>
              <a:t>qué</a:t>
            </a:r>
            <a:r>
              <a:rPr sz="2950" spc="-18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100" dirty="0">
                <a:solidFill>
                  <a:srgbClr val="010101"/>
                </a:solidFill>
                <a:latin typeface="Arial"/>
                <a:cs typeface="Arial"/>
              </a:rPr>
              <a:t>continente</a:t>
            </a:r>
            <a:r>
              <a:rPr sz="2950" spc="1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85" dirty="0">
                <a:solidFill>
                  <a:srgbClr val="010101"/>
                </a:solidFill>
                <a:latin typeface="Arial"/>
                <a:cs typeface="Arial"/>
              </a:rPr>
              <a:t>está </a:t>
            </a:r>
            <a:r>
              <a:rPr sz="2950" spc="80" dirty="0">
                <a:solidFill>
                  <a:srgbClr val="010101"/>
                </a:solidFill>
                <a:latin typeface="Arial"/>
                <a:cs typeface="Arial"/>
              </a:rPr>
              <a:t>Madrid.</a:t>
            </a:r>
            <a:r>
              <a:rPr sz="2950" spc="-10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010101"/>
                </a:solidFill>
                <a:latin typeface="Arial"/>
                <a:cs typeface="Arial"/>
              </a:rPr>
              <a:t>Pero</a:t>
            </a:r>
            <a:r>
              <a:rPr sz="2950" spc="-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13110F"/>
                </a:solidFill>
                <a:latin typeface="Arial"/>
                <a:cs typeface="Arial"/>
              </a:rPr>
              <a:t>si</a:t>
            </a:r>
            <a:r>
              <a:rPr sz="2950" spc="55" dirty="0">
                <a:solidFill>
                  <a:srgbClr val="13110F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010101"/>
                </a:solidFill>
                <a:latin typeface="Arial"/>
                <a:cs typeface="Arial"/>
              </a:rPr>
              <a:t>la</a:t>
            </a:r>
            <a:r>
              <a:rPr sz="2950" spc="4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55" dirty="0">
                <a:solidFill>
                  <a:srgbClr val="13110F"/>
                </a:solidFill>
                <a:latin typeface="Arial"/>
                <a:cs typeface="Arial"/>
              </a:rPr>
              <a:t>conectas</a:t>
            </a:r>
            <a:r>
              <a:rPr sz="2950" spc="160" dirty="0">
                <a:solidFill>
                  <a:srgbClr val="13110F"/>
                </a:solidFill>
                <a:latin typeface="Arial"/>
                <a:cs typeface="Arial"/>
              </a:rPr>
              <a:t> </a:t>
            </a:r>
            <a:r>
              <a:rPr sz="2950" spc="65" dirty="0">
                <a:solidFill>
                  <a:srgbClr val="13110F"/>
                </a:solidFill>
                <a:latin typeface="Arial"/>
                <a:cs typeface="Arial"/>
              </a:rPr>
              <a:t>a</a:t>
            </a:r>
            <a:r>
              <a:rPr sz="2950" spc="-180" dirty="0">
                <a:solidFill>
                  <a:srgbClr val="13110F"/>
                </a:solidFill>
                <a:latin typeface="Arial"/>
                <a:cs typeface="Arial"/>
              </a:rPr>
              <a:t> </a:t>
            </a:r>
            <a:r>
              <a:rPr sz="2950" spc="-25" dirty="0">
                <a:solidFill>
                  <a:srgbClr val="010101"/>
                </a:solidFill>
                <a:latin typeface="Arial"/>
                <a:cs typeface="Arial"/>
              </a:rPr>
              <a:t>la </a:t>
            </a:r>
            <a:r>
              <a:rPr sz="2950" spc="135" dirty="0">
                <a:solidFill>
                  <a:srgbClr val="010101"/>
                </a:solidFill>
                <a:latin typeface="Arial"/>
                <a:cs typeface="Arial"/>
              </a:rPr>
              <a:t>tabla</a:t>
            </a:r>
            <a:r>
              <a:rPr sz="2950" spc="-28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650" spc="190" dirty="0">
                <a:solidFill>
                  <a:srgbClr val="60231F"/>
                </a:solidFill>
                <a:latin typeface="Arial"/>
                <a:cs typeface="Arial"/>
              </a:rPr>
              <a:t>'PAIS'</a:t>
            </a:r>
            <a:r>
              <a:rPr sz="2650" spc="-45" dirty="0">
                <a:solidFill>
                  <a:srgbClr val="60231F"/>
                </a:solidFill>
                <a:latin typeface="Arial"/>
                <a:cs typeface="Arial"/>
              </a:rPr>
              <a:t> </a:t>
            </a:r>
            <a:r>
              <a:rPr sz="2950" spc="275" dirty="0">
                <a:solidFill>
                  <a:srgbClr val="13110F"/>
                </a:solidFill>
                <a:latin typeface="Arial"/>
                <a:cs typeface="Arial"/>
              </a:rPr>
              <a:t>a</a:t>
            </a:r>
            <a:r>
              <a:rPr sz="2950" spc="-375" dirty="0">
                <a:solidFill>
                  <a:srgbClr val="13110F"/>
                </a:solidFill>
                <a:latin typeface="Arial"/>
                <a:cs typeface="Arial"/>
              </a:rPr>
              <a:t> </a:t>
            </a:r>
            <a:r>
              <a:rPr sz="2950" spc="80" dirty="0">
                <a:solidFill>
                  <a:srgbClr val="13110F"/>
                </a:solidFill>
                <a:latin typeface="Arial"/>
                <a:cs typeface="Arial"/>
              </a:rPr>
              <a:t>través</a:t>
            </a:r>
            <a:r>
              <a:rPr sz="2950" spc="-70" dirty="0">
                <a:solidFill>
                  <a:srgbClr val="13110F"/>
                </a:solidFill>
                <a:latin typeface="Arial"/>
                <a:cs typeface="Arial"/>
              </a:rPr>
              <a:t> </a:t>
            </a:r>
            <a:r>
              <a:rPr sz="2950" spc="140" dirty="0">
                <a:solidFill>
                  <a:srgbClr val="010101"/>
                </a:solidFill>
                <a:latin typeface="Arial"/>
                <a:cs typeface="Arial"/>
              </a:rPr>
              <a:t>de</a:t>
            </a:r>
            <a:r>
              <a:rPr sz="2950" spc="-18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140" dirty="0">
                <a:solidFill>
                  <a:srgbClr val="13110F"/>
                </a:solidFill>
                <a:latin typeface="Arial"/>
                <a:cs typeface="Arial"/>
              </a:rPr>
              <a:t>un</a:t>
            </a:r>
            <a:r>
              <a:rPr sz="2950" spc="-215" dirty="0">
                <a:solidFill>
                  <a:srgbClr val="13110F"/>
                </a:solidFill>
                <a:latin typeface="Arial"/>
                <a:cs typeface="Arial"/>
              </a:rPr>
              <a:t> </a:t>
            </a:r>
            <a:r>
              <a:rPr sz="2950" spc="60" dirty="0">
                <a:solidFill>
                  <a:srgbClr val="010101"/>
                </a:solidFill>
                <a:latin typeface="Arial"/>
                <a:cs typeface="Arial"/>
              </a:rPr>
              <a:t>código</a:t>
            </a:r>
            <a:r>
              <a:rPr sz="2950" spc="60" dirty="0">
                <a:solidFill>
                  <a:srgbClr val="282824"/>
                </a:solidFill>
                <a:latin typeface="Arial"/>
                <a:cs typeface="Arial"/>
              </a:rPr>
              <a:t>, </a:t>
            </a:r>
            <a:r>
              <a:rPr sz="2950" spc="140" dirty="0">
                <a:solidFill>
                  <a:srgbClr val="010101"/>
                </a:solidFill>
                <a:latin typeface="Arial"/>
                <a:cs typeface="Arial"/>
              </a:rPr>
              <a:t>de</a:t>
            </a:r>
            <a:r>
              <a:rPr sz="2950" spc="-17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80" dirty="0">
                <a:solidFill>
                  <a:srgbClr val="010101"/>
                </a:solidFill>
                <a:latin typeface="Arial"/>
                <a:cs typeface="Arial"/>
              </a:rPr>
              <a:t>repente</a:t>
            </a:r>
            <a:r>
              <a:rPr sz="295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65" dirty="0">
                <a:solidFill>
                  <a:srgbClr val="010101"/>
                </a:solidFill>
                <a:latin typeface="Arial"/>
                <a:cs typeface="Arial"/>
              </a:rPr>
              <a:t>lo</a:t>
            </a:r>
            <a:r>
              <a:rPr sz="2950" spc="7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13110F"/>
                </a:solidFill>
                <a:latin typeface="Arial"/>
                <a:cs typeface="Arial"/>
              </a:rPr>
              <a:t>sabes</a:t>
            </a:r>
            <a:r>
              <a:rPr sz="2950" spc="-10" dirty="0">
                <a:solidFill>
                  <a:srgbClr val="13110F"/>
                </a:solidFill>
                <a:latin typeface="Arial"/>
                <a:cs typeface="Arial"/>
              </a:rPr>
              <a:t> </a:t>
            </a:r>
            <a:r>
              <a:rPr sz="2950" spc="100" dirty="0">
                <a:solidFill>
                  <a:srgbClr val="010101"/>
                </a:solidFill>
                <a:latin typeface="Arial"/>
                <a:cs typeface="Arial"/>
              </a:rPr>
              <a:t>todo.</a:t>
            </a:r>
            <a:r>
              <a:rPr sz="2950" spc="-4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-25" dirty="0">
                <a:solidFill>
                  <a:srgbClr val="010101"/>
                </a:solidFill>
                <a:latin typeface="Arial"/>
                <a:cs typeface="Arial"/>
              </a:rPr>
              <a:t>Las </a:t>
            </a:r>
            <a:r>
              <a:rPr sz="2950" spc="65" dirty="0">
                <a:solidFill>
                  <a:srgbClr val="010101"/>
                </a:solidFill>
                <a:latin typeface="Arial"/>
                <a:cs typeface="Arial"/>
              </a:rPr>
              <a:t>relaciones</a:t>
            </a:r>
            <a:r>
              <a:rPr sz="2950" spc="1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55" dirty="0">
                <a:solidFill>
                  <a:srgbClr val="010101"/>
                </a:solidFill>
                <a:latin typeface="Arial"/>
                <a:cs typeface="Arial"/>
              </a:rPr>
              <a:t>te</a:t>
            </a:r>
            <a:r>
              <a:rPr sz="2950" spc="16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110" dirty="0">
                <a:solidFill>
                  <a:srgbClr val="010101"/>
                </a:solidFill>
                <a:latin typeface="Arial"/>
                <a:cs typeface="Arial"/>
              </a:rPr>
              <a:t>permiten</a:t>
            </a:r>
            <a:r>
              <a:rPr sz="295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60" dirty="0">
                <a:solidFill>
                  <a:srgbClr val="010101"/>
                </a:solidFill>
                <a:latin typeface="Arial"/>
                <a:cs typeface="Arial"/>
              </a:rPr>
              <a:t>hacer</a:t>
            </a:r>
            <a:endParaRPr sz="2950" dirty="0">
              <a:latin typeface="Arial"/>
              <a:cs typeface="Arial"/>
            </a:endParaRPr>
          </a:p>
          <a:p>
            <a:pPr marL="55244">
              <a:lnSpc>
                <a:spcPts val="3475"/>
              </a:lnSpc>
              <a:spcBef>
                <a:spcPts val="180"/>
              </a:spcBef>
            </a:pPr>
            <a:r>
              <a:rPr sz="2950" spc="55" dirty="0">
                <a:solidFill>
                  <a:srgbClr val="010101"/>
                </a:solidFill>
                <a:latin typeface="Arial"/>
                <a:cs typeface="Arial"/>
              </a:rPr>
              <a:t>preguntas</a:t>
            </a:r>
            <a:r>
              <a:rPr sz="2950" spc="10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65" dirty="0">
                <a:solidFill>
                  <a:srgbClr val="010101"/>
                </a:solidFill>
                <a:latin typeface="Arial"/>
                <a:cs typeface="Arial"/>
              </a:rPr>
              <a:t>mucho</a:t>
            </a:r>
            <a:r>
              <a:rPr sz="2950" spc="14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dirty="0" err="1">
                <a:solidFill>
                  <a:srgbClr val="010101"/>
                </a:solidFill>
                <a:latin typeface="Arial"/>
                <a:cs typeface="Arial"/>
              </a:rPr>
              <a:t>más</a:t>
            </a:r>
            <a:r>
              <a:rPr sz="2950" spc="-8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950" spc="185" dirty="0" err="1">
                <a:solidFill>
                  <a:srgbClr val="13110F"/>
                </a:solidFill>
                <a:latin typeface="Arial"/>
                <a:cs typeface="Arial"/>
              </a:rPr>
              <a:t>complej</a:t>
            </a:r>
            <a:r>
              <a:rPr lang="es-ES" sz="2950" spc="185" dirty="0">
                <a:solidFill>
                  <a:srgbClr val="13110F"/>
                </a:solidFill>
                <a:latin typeface="Arial"/>
                <a:cs typeface="Arial"/>
              </a:rPr>
              <a:t>as</a:t>
            </a:r>
            <a:r>
              <a:rPr sz="1850" u="none" dirty="0">
                <a:solidFill>
                  <a:srgbClr val="744F49"/>
                </a:solidFill>
                <a:latin typeface="Arial"/>
                <a:cs typeface="Arial"/>
              </a:rPr>
              <a:t>	</a:t>
            </a:r>
            <a:r>
              <a:rPr sz="1850" u="none" spc="-395" dirty="0">
                <a:solidFill>
                  <a:srgbClr val="B5A59E"/>
                </a:solidFill>
                <a:latin typeface="Arial"/>
                <a:cs typeface="Arial"/>
              </a:rPr>
              <a:t>;</a:t>
            </a:r>
            <a:endParaRPr sz="1850" dirty="0">
              <a:latin typeface="Arial"/>
              <a:cs typeface="Arial"/>
            </a:endParaRPr>
          </a:p>
          <a:p>
            <a:pPr marR="1397635" algn="r">
              <a:lnSpc>
                <a:spcPct val="100000"/>
              </a:lnSpc>
              <a:spcBef>
                <a:spcPts val="540"/>
              </a:spcBef>
            </a:pPr>
            <a:r>
              <a:rPr sz="1100" spc="-25" dirty="0">
                <a:solidFill>
                  <a:srgbClr val="CAB8B1"/>
                </a:solidFill>
                <a:latin typeface="Arial"/>
                <a:cs typeface="Arial"/>
              </a:rPr>
              <a:t>'-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45942" y="2515194"/>
            <a:ext cx="1783714" cy="612775"/>
          </a:xfrm>
          <a:prstGeom prst="rect">
            <a:avLst/>
          </a:prstGeom>
          <a:ln w="38210">
            <a:solidFill>
              <a:srgbClr val="000000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553720">
              <a:lnSpc>
                <a:spcPct val="100000"/>
              </a:lnSpc>
              <a:spcBef>
                <a:spcPts val="915"/>
              </a:spcBef>
            </a:pPr>
            <a:r>
              <a:rPr sz="2700" b="1" spc="-320" dirty="0">
                <a:solidFill>
                  <a:srgbClr val="112F44"/>
                </a:solidFill>
                <a:latin typeface="Courier New"/>
                <a:cs typeface="Courier New"/>
              </a:rPr>
              <a:t>city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11066" y="2681221"/>
            <a:ext cx="2204085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115"/>
              </a:spcBef>
            </a:pPr>
            <a:r>
              <a:rPr sz="2700" b="1" spc="-310" dirty="0">
                <a:solidFill>
                  <a:srgbClr val="112F44"/>
                </a:solidFill>
                <a:latin typeface="Courier New"/>
                <a:cs typeface="Courier New"/>
              </a:rPr>
              <a:t>country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399086" y="2655689"/>
            <a:ext cx="1866264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13384">
              <a:lnSpc>
                <a:spcPct val="100000"/>
              </a:lnSpc>
              <a:spcBef>
                <a:spcPts val="115"/>
              </a:spcBef>
            </a:pPr>
            <a:r>
              <a:rPr sz="2700" b="1" spc="-295" dirty="0">
                <a:solidFill>
                  <a:srgbClr val="112F44"/>
                </a:solidFill>
                <a:latin typeface="Courier New"/>
                <a:cs typeface="Courier New"/>
              </a:rPr>
              <a:t>spoken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483756" y="3057822"/>
            <a:ext cx="28448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spc="-155" dirty="0">
                <a:solidFill>
                  <a:srgbClr val="72080A"/>
                </a:solidFill>
                <a:latin typeface="Arial"/>
                <a:cs typeface="Arial"/>
              </a:rPr>
              <a:t>00</a:t>
            </a:r>
            <a:endParaRPr sz="21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332180" y="3057822"/>
            <a:ext cx="82423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51815" algn="l"/>
              </a:tabLst>
            </a:pPr>
            <a:r>
              <a:rPr sz="2100" spc="-50" dirty="0">
                <a:solidFill>
                  <a:srgbClr val="673631"/>
                </a:solidFill>
                <a:latin typeface="Arial"/>
                <a:cs typeface="Arial"/>
              </a:rPr>
              <a:t>1</a:t>
            </a:r>
            <a:r>
              <a:rPr sz="2100" dirty="0">
                <a:solidFill>
                  <a:srgbClr val="673631"/>
                </a:solidFill>
                <a:latin typeface="Arial"/>
                <a:cs typeface="Arial"/>
              </a:rPr>
              <a:t>	</a:t>
            </a:r>
            <a:r>
              <a:rPr lang="es-ES" sz="2150" b="1" spc="-160" dirty="0">
                <a:solidFill>
                  <a:srgbClr val="72080A"/>
                </a:solidFill>
                <a:latin typeface="Arial"/>
                <a:cs typeface="Arial"/>
              </a:rPr>
              <a:t>n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379982" y="3127969"/>
            <a:ext cx="1898014" cy="1353820"/>
          </a:xfrm>
          <a:prstGeom prst="rect">
            <a:avLst/>
          </a:prstGeom>
          <a:ln w="38210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208915" marR="206375" indent="5715">
              <a:lnSpc>
                <a:spcPct val="88300"/>
              </a:lnSpc>
              <a:spcBef>
                <a:spcPts val="965"/>
              </a:spcBef>
            </a:pPr>
            <a:r>
              <a:rPr sz="2150" spc="-114" dirty="0">
                <a:solidFill>
                  <a:srgbClr val="282824"/>
                </a:solidFill>
                <a:latin typeface="Arial"/>
                <a:cs typeface="Arial"/>
              </a:rPr>
              <a:t>CountryCode </a:t>
            </a:r>
            <a:r>
              <a:rPr sz="2150" b="1" spc="-10" dirty="0">
                <a:solidFill>
                  <a:srgbClr val="010101"/>
                </a:solidFill>
                <a:latin typeface="Arial"/>
                <a:cs typeface="Arial"/>
              </a:rPr>
              <a:t>idlanguage </a:t>
            </a:r>
            <a:r>
              <a:rPr sz="2150" spc="-10" dirty="0">
                <a:solidFill>
                  <a:srgbClr val="282824"/>
                </a:solidFill>
                <a:latin typeface="Arial"/>
                <a:cs typeface="Arial"/>
              </a:rPr>
              <a:t>Official </a:t>
            </a:r>
            <a:r>
              <a:rPr sz="2150" spc="-25" dirty="0">
                <a:solidFill>
                  <a:srgbClr val="282824"/>
                </a:solidFill>
                <a:latin typeface="Arial"/>
                <a:cs typeface="Arial"/>
              </a:rPr>
              <a:t>Percentage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65047" y="3179100"/>
            <a:ext cx="1744980" cy="1536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5735">
              <a:lnSpc>
                <a:spcPts val="2610"/>
              </a:lnSpc>
              <a:spcBef>
                <a:spcPts val="110"/>
              </a:spcBef>
            </a:pPr>
            <a:r>
              <a:rPr sz="2300" b="1" spc="-25" dirty="0">
                <a:solidFill>
                  <a:srgbClr val="010101"/>
                </a:solidFill>
                <a:latin typeface="Times New Roman"/>
                <a:cs typeface="Times New Roman"/>
              </a:rPr>
              <a:t>ID</a:t>
            </a:r>
            <a:endParaRPr sz="2300">
              <a:latin typeface="Times New Roman"/>
              <a:cs typeface="Times New Roman"/>
            </a:endParaRPr>
          </a:p>
          <a:p>
            <a:pPr marL="158115" marR="94615" indent="5080">
              <a:lnSpc>
                <a:spcPct val="88300"/>
              </a:lnSpc>
              <a:spcBef>
                <a:spcPts val="155"/>
              </a:spcBef>
            </a:pPr>
            <a:r>
              <a:rPr sz="2150" spc="-20" dirty="0">
                <a:solidFill>
                  <a:srgbClr val="13110F"/>
                </a:solidFill>
                <a:latin typeface="Arial"/>
                <a:cs typeface="Arial"/>
              </a:rPr>
              <a:t>Name </a:t>
            </a:r>
            <a:r>
              <a:rPr sz="2150" spc="-100" dirty="0">
                <a:solidFill>
                  <a:srgbClr val="13110F"/>
                </a:solidFill>
                <a:latin typeface="Arial"/>
                <a:cs typeface="Arial"/>
              </a:rPr>
              <a:t>CountryCode </a:t>
            </a:r>
            <a:r>
              <a:rPr sz="2150" spc="-10" dirty="0">
                <a:solidFill>
                  <a:srgbClr val="282824"/>
                </a:solidFill>
                <a:latin typeface="Arial"/>
                <a:cs typeface="Arial"/>
              </a:rPr>
              <a:t>District Population</a:t>
            </a:r>
            <a:endParaRPr sz="21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727629" y="3587618"/>
            <a:ext cx="16383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-50" dirty="0">
                <a:solidFill>
                  <a:srgbClr val="673631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021827" y="4551462"/>
            <a:ext cx="694055" cy="117596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  <a:tabLst>
                <a:tab pos="403225" algn="l"/>
              </a:tabLst>
            </a:pPr>
            <a:r>
              <a:rPr sz="2100" spc="-50" dirty="0">
                <a:solidFill>
                  <a:srgbClr val="60231F"/>
                </a:solidFill>
                <a:latin typeface="Arial"/>
                <a:cs typeface="Arial"/>
              </a:rPr>
              <a:t>1</a:t>
            </a:r>
            <a:r>
              <a:rPr sz="2100" dirty="0">
                <a:solidFill>
                  <a:srgbClr val="60231F"/>
                </a:solidFill>
                <a:latin typeface="Arial"/>
                <a:cs typeface="Arial"/>
              </a:rPr>
              <a:t>	</a:t>
            </a:r>
            <a:r>
              <a:rPr lang="es-ES" sz="2150" b="1" spc="-80" dirty="0">
                <a:solidFill>
                  <a:srgbClr val="72080A"/>
                </a:solidFill>
                <a:latin typeface="Arial"/>
                <a:cs typeface="Arial"/>
              </a:rPr>
              <a:t>n</a:t>
            </a:r>
            <a:endParaRPr sz="2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2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50" spc="-50" dirty="0">
                <a:solidFill>
                  <a:srgbClr val="673631"/>
                </a:solidFill>
                <a:latin typeface="Times New Roman"/>
                <a:cs typeface="Times New Roman"/>
              </a:rPr>
              <a:t>1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399086" y="5834459"/>
            <a:ext cx="1859914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115"/>
              </a:spcBef>
            </a:pPr>
            <a:r>
              <a:rPr sz="2700" b="1" spc="-310" dirty="0">
                <a:solidFill>
                  <a:srgbClr val="112F44"/>
                </a:solidFill>
                <a:latin typeface="Courier New"/>
                <a:cs typeface="Courier New"/>
              </a:rPr>
              <a:t>language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083651" y="6166378"/>
            <a:ext cx="16129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-50" dirty="0">
                <a:solidFill>
                  <a:srgbClr val="673631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399086" y="6364254"/>
            <a:ext cx="1859914" cy="6489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364">
              <a:lnSpc>
                <a:spcPts val="2445"/>
              </a:lnSpc>
              <a:spcBef>
                <a:spcPts val="110"/>
              </a:spcBef>
            </a:pPr>
            <a:r>
              <a:rPr sz="2150" b="1" spc="-20" dirty="0">
                <a:solidFill>
                  <a:srgbClr val="010101"/>
                </a:solidFill>
                <a:latin typeface="Arial"/>
                <a:cs typeface="Arial"/>
              </a:rPr>
              <a:t>idlanguage</a:t>
            </a:r>
            <a:endParaRPr sz="2150">
              <a:latin typeface="Arial"/>
              <a:cs typeface="Arial"/>
            </a:endParaRPr>
          </a:p>
          <a:p>
            <a:pPr marL="126364">
              <a:lnSpc>
                <a:spcPts val="2445"/>
              </a:lnSpc>
            </a:pPr>
            <a:r>
              <a:rPr sz="2150" spc="-150" dirty="0">
                <a:solidFill>
                  <a:srgbClr val="282824"/>
                </a:solidFill>
                <a:latin typeface="Arial"/>
                <a:cs typeface="Arial"/>
              </a:rPr>
              <a:t>LanguageName</a:t>
            </a:r>
            <a:endParaRPr sz="21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011066" y="3262080"/>
            <a:ext cx="2212975" cy="44405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7960" marR="908050" indent="8255">
              <a:lnSpc>
                <a:spcPct val="88300"/>
              </a:lnSpc>
              <a:spcBef>
                <a:spcPts val="409"/>
              </a:spcBef>
            </a:pPr>
            <a:r>
              <a:rPr sz="2150" b="1" spc="-20" dirty="0">
                <a:solidFill>
                  <a:srgbClr val="010101"/>
                </a:solidFill>
                <a:latin typeface="Arial"/>
                <a:cs typeface="Arial"/>
              </a:rPr>
              <a:t>Code </a:t>
            </a:r>
            <a:r>
              <a:rPr sz="2150" spc="-20" dirty="0">
                <a:solidFill>
                  <a:srgbClr val="13110F"/>
                </a:solidFill>
                <a:latin typeface="Arial"/>
                <a:cs typeface="Arial"/>
              </a:rPr>
              <a:t>Name </a:t>
            </a:r>
            <a:r>
              <a:rPr sz="2150" spc="-65" dirty="0">
                <a:solidFill>
                  <a:srgbClr val="282824"/>
                </a:solidFill>
                <a:latin typeface="Arial"/>
                <a:cs typeface="Arial"/>
              </a:rPr>
              <a:t>Continent </a:t>
            </a:r>
            <a:r>
              <a:rPr sz="2150" spc="-10" dirty="0">
                <a:solidFill>
                  <a:srgbClr val="13110F"/>
                </a:solidFill>
                <a:latin typeface="Arial"/>
                <a:cs typeface="Arial"/>
              </a:rPr>
              <a:t>Region</a:t>
            </a:r>
            <a:endParaRPr sz="2150">
              <a:latin typeface="Arial"/>
              <a:cs typeface="Arial"/>
            </a:endParaRPr>
          </a:p>
          <a:p>
            <a:pPr marL="184150" marR="274320" indent="12700">
              <a:lnSpc>
                <a:spcPts val="2310"/>
              </a:lnSpc>
              <a:spcBef>
                <a:spcPts val="35"/>
              </a:spcBef>
            </a:pPr>
            <a:r>
              <a:rPr sz="2150" spc="-25" dirty="0">
                <a:solidFill>
                  <a:srgbClr val="282824"/>
                </a:solidFill>
                <a:latin typeface="Arial"/>
                <a:cs typeface="Arial"/>
              </a:rPr>
              <a:t>SurfaceArea </a:t>
            </a:r>
            <a:r>
              <a:rPr sz="2150" spc="-10" dirty="0">
                <a:solidFill>
                  <a:srgbClr val="282824"/>
                </a:solidFill>
                <a:latin typeface="Arial"/>
                <a:cs typeface="Arial"/>
              </a:rPr>
              <a:t>IndepYear Population </a:t>
            </a:r>
            <a:r>
              <a:rPr sz="2150" spc="-70" dirty="0">
                <a:solidFill>
                  <a:srgbClr val="282824"/>
                </a:solidFill>
                <a:latin typeface="Arial"/>
                <a:cs typeface="Arial"/>
              </a:rPr>
              <a:t>LifeExpectancy </a:t>
            </a:r>
            <a:r>
              <a:rPr sz="2150" spc="-25" dirty="0">
                <a:solidFill>
                  <a:srgbClr val="282824"/>
                </a:solidFill>
                <a:latin typeface="Arial"/>
                <a:cs typeface="Arial"/>
              </a:rPr>
              <a:t>GNP</a:t>
            </a:r>
            <a:endParaRPr sz="2150">
              <a:latin typeface="Arial"/>
              <a:cs typeface="Arial"/>
            </a:endParaRPr>
          </a:p>
          <a:p>
            <a:pPr marL="195580">
              <a:lnSpc>
                <a:spcPts val="2055"/>
              </a:lnSpc>
            </a:pPr>
            <a:r>
              <a:rPr sz="2150" spc="-10" dirty="0">
                <a:solidFill>
                  <a:srgbClr val="282824"/>
                </a:solidFill>
                <a:latin typeface="Arial"/>
                <a:cs typeface="Arial"/>
              </a:rPr>
              <a:t>GNPOid</a:t>
            </a:r>
            <a:endParaRPr sz="2150">
              <a:latin typeface="Arial"/>
              <a:cs typeface="Arial"/>
            </a:endParaRPr>
          </a:p>
          <a:p>
            <a:pPr marL="195580" indent="6985">
              <a:lnSpc>
                <a:spcPts val="2310"/>
              </a:lnSpc>
              <a:spcBef>
                <a:spcPts val="170"/>
              </a:spcBef>
            </a:pPr>
            <a:r>
              <a:rPr sz="2150" spc="-10" dirty="0">
                <a:solidFill>
                  <a:srgbClr val="282824"/>
                </a:solidFill>
                <a:latin typeface="Arial"/>
                <a:cs typeface="Arial"/>
              </a:rPr>
              <a:t>LocalName </a:t>
            </a:r>
            <a:r>
              <a:rPr sz="2150" spc="-80" dirty="0">
                <a:solidFill>
                  <a:srgbClr val="282824"/>
                </a:solidFill>
                <a:latin typeface="Arial"/>
                <a:cs typeface="Arial"/>
              </a:rPr>
              <a:t>GovernmentForm </a:t>
            </a:r>
            <a:r>
              <a:rPr sz="2150" spc="-30" dirty="0">
                <a:solidFill>
                  <a:srgbClr val="282824"/>
                </a:solidFill>
                <a:latin typeface="Arial"/>
                <a:cs typeface="Arial"/>
              </a:rPr>
              <a:t>HeadOfState </a:t>
            </a:r>
            <a:r>
              <a:rPr sz="2150" spc="-10" dirty="0">
                <a:solidFill>
                  <a:srgbClr val="282824"/>
                </a:solidFill>
                <a:latin typeface="Arial"/>
                <a:cs typeface="Arial"/>
              </a:rPr>
              <a:t>Capital</a:t>
            </a:r>
            <a:endParaRPr sz="2150">
              <a:latin typeface="Arial"/>
              <a:cs typeface="Arial"/>
            </a:endParaRPr>
          </a:p>
          <a:p>
            <a:pPr marL="196215">
              <a:lnSpc>
                <a:spcPts val="2285"/>
              </a:lnSpc>
            </a:pPr>
            <a:r>
              <a:rPr sz="2150" spc="-10" dirty="0">
                <a:solidFill>
                  <a:srgbClr val="282824"/>
                </a:solidFill>
                <a:latin typeface="Arial"/>
                <a:cs typeface="Arial"/>
              </a:rPr>
              <a:t>Code2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136FA7-B4E5-B157-0F89-3378B0FC1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 descr="$PPTXTitle">
            <a:extLst>
              <a:ext uri="{FF2B5EF4-FFF2-40B4-BE49-F238E27FC236}">
                <a16:creationId xmlns:a16="http://schemas.microsoft.com/office/drawing/2014/main" id="{8FC3ED30-3A1E-DB50-3DCB-A99C22C28C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7807" y="888410"/>
            <a:ext cx="15072360" cy="1344612"/>
          </a:xfrm>
          <a:prstGeom prst="rect">
            <a:avLst/>
          </a:prstGeom>
        </p:spPr>
        <p:txBody>
          <a:bodyPr vert="horz" wrap="square" lIns="0" tIns="386728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30"/>
              </a:spcBef>
            </a:pPr>
            <a:r>
              <a:rPr lang="es-ES" sz="6200" spc="-530" dirty="0">
                <a:solidFill>
                  <a:srgbClr val="05050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 fábricas de datos  “</a:t>
            </a:r>
            <a:r>
              <a:rPr lang="es-ES" sz="6200" i="1" spc="-530" dirty="0">
                <a:solidFill>
                  <a:srgbClr val="05050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patas”</a:t>
            </a:r>
            <a:endParaRPr sz="6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B5F3BB75-36E2-B94C-E2B2-6B90CD3192B0}"/>
              </a:ext>
            </a:extLst>
          </p:cNvPr>
          <p:cNvSpPr txBox="1"/>
          <p:nvPr/>
        </p:nvSpPr>
        <p:spPr>
          <a:xfrm>
            <a:off x="1006109" y="3479104"/>
            <a:ext cx="6207491" cy="180812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7780" rIns="0" bIns="0" rtlCol="0">
            <a:spAutoFit/>
          </a:bodyPr>
          <a:lstStyle/>
          <a:p>
            <a:pPr marL="12700" marR="5080" indent="6985" algn="just">
              <a:lnSpc>
                <a:spcPct val="99200"/>
              </a:lnSpc>
              <a:spcBef>
                <a:spcPts val="140"/>
              </a:spcBef>
            </a:pPr>
            <a:r>
              <a:rPr sz="2850" spc="-215" dirty="0">
                <a:solidFill>
                  <a:srgbClr val="1A1816"/>
                </a:solidFill>
                <a:latin typeface="Arial"/>
                <a:cs typeface="Arial"/>
              </a:rPr>
              <a:t>Cada</a:t>
            </a:r>
            <a:r>
              <a:rPr sz="2850" spc="-25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40" dirty="0">
                <a:solidFill>
                  <a:srgbClr val="1A1816"/>
                </a:solidFill>
                <a:latin typeface="Arial"/>
                <a:cs typeface="Arial"/>
              </a:rPr>
              <a:t>'like'</a:t>
            </a:r>
            <a:r>
              <a:rPr sz="2850" spc="-28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90" dirty="0">
                <a:solidFill>
                  <a:srgbClr val="1A1816"/>
                </a:solidFill>
                <a:latin typeface="Arial"/>
                <a:cs typeface="Arial"/>
              </a:rPr>
              <a:t>que</a:t>
            </a:r>
            <a:r>
              <a:rPr sz="2850" spc="-17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125" dirty="0">
                <a:solidFill>
                  <a:srgbClr val="1A1816"/>
                </a:solidFill>
                <a:latin typeface="Arial"/>
                <a:cs typeface="Arial"/>
              </a:rPr>
              <a:t>das,</a:t>
            </a:r>
            <a:r>
              <a:rPr sz="2850" spc="-28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105" dirty="0">
                <a:solidFill>
                  <a:srgbClr val="1A1816"/>
                </a:solidFill>
                <a:latin typeface="Arial"/>
                <a:cs typeface="Arial"/>
              </a:rPr>
              <a:t>cada</a:t>
            </a:r>
            <a:r>
              <a:rPr sz="2850" spc="-29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65" dirty="0">
                <a:solidFill>
                  <a:srgbClr val="1A1816"/>
                </a:solidFill>
                <a:latin typeface="Arial"/>
                <a:cs typeface="Arial"/>
              </a:rPr>
              <a:t>vídeo </a:t>
            </a:r>
            <a:r>
              <a:rPr sz="2850" spc="-90" dirty="0">
                <a:solidFill>
                  <a:srgbClr val="1A1816"/>
                </a:solidFill>
                <a:latin typeface="Arial"/>
                <a:cs typeface="Arial"/>
              </a:rPr>
              <a:t>que</a:t>
            </a:r>
            <a:r>
              <a:rPr sz="2850" spc="-229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135" dirty="0">
                <a:solidFill>
                  <a:srgbClr val="1A1816"/>
                </a:solidFill>
                <a:latin typeface="Arial"/>
                <a:cs typeface="Arial"/>
              </a:rPr>
              <a:t>ves</a:t>
            </a:r>
            <a:r>
              <a:rPr sz="2850" spc="-17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110" dirty="0">
                <a:solidFill>
                  <a:srgbClr val="1A1816"/>
                </a:solidFill>
                <a:latin typeface="Arial"/>
                <a:cs typeface="Arial"/>
              </a:rPr>
              <a:t>hasta</a:t>
            </a:r>
            <a:r>
              <a:rPr sz="2850" spc="-27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65" dirty="0">
                <a:solidFill>
                  <a:srgbClr val="1A1816"/>
                </a:solidFill>
                <a:latin typeface="Arial"/>
                <a:cs typeface="Arial"/>
              </a:rPr>
              <a:t>el</a:t>
            </a:r>
            <a:r>
              <a:rPr sz="2850" spc="-6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050505"/>
                </a:solidFill>
                <a:latin typeface="Arial"/>
                <a:cs typeface="Arial"/>
              </a:rPr>
              <a:t>final</a:t>
            </a:r>
            <a:r>
              <a:rPr sz="2850" spc="-37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spc="-60" dirty="0">
                <a:solidFill>
                  <a:srgbClr val="1A1816"/>
                </a:solidFill>
                <a:latin typeface="Arial"/>
                <a:cs typeface="Arial"/>
              </a:rPr>
              <a:t>sin</a:t>
            </a:r>
            <a:r>
              <a:rPr sz="2850" spc="-27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110" dirty="0">
                <a:solidFill>
                  <a:srgbClr val="050505"/>
                </a:solidFill>
                <a:latin typeface="Arial"/>
                <a:cs typeface="Arial"/>
              </a:rPr>
              <a:t>hacer </a:t>
            </a:r>
            <a:r>
              <a:rPr sz="2850" spc="-45" dirty="0">
                <a:solidFill>
                  <a:srgbClr val="1A1816"/>
                </a:solidFill>
                <a:latin typeface="Arial"/>
                <a:cs typeface="Arial"/>
              </a:rPr>
              <a:t>'swipe',</a:t>
            </a:r>
            <a:r>
              <a:rPr sz="2850" spc="-229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135" dirty="0">
                <a:solidFill>
                  <a:srgbClr val="1A1816"/>
                </a:solidFill>
                <a:latin typeface="Arial"/>
                <a:cs typeface="Arial"/>
              </a:rPr>
              <a:t>cada</a:t>
            </a:r>
            <a:r>
              <a:rPr sz="2850" spc="-22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114" dirty="0">
                <a:solidFill>
                  <a:srgbClr val="1A1816"/>
                </a:solidFill>
                <a:latin typeface="Arial"/>
                <a:cs typeface="Arial"/>
              </a:rPr>
              <a:t>búsqueda </a:t>
            </a:r>
            <a:r>
              <a:rPr sz="2850" spc="-25" dirty="0">
                <a:solidFill>
                  <a:srgbClr val="1A1816"/>
                </a:solidFill>
                <a:latin typeface="Arial"/>
                <a:cs typeface="Arial"/>
              </a:rPr>
              <a:t>que </a:t>
            </a:r>
            <a:r>
              <a:rPr sz="2850" spc="-80" dirty="0">
                <a:solidFill>
                  <a:srgbClr val="050505"/>
                </a:solidFill>
                <a:latin typeface="Arial"/>
                <a:cs typeface="Arial"/>
              </a:rPr>
              <a:t>haces...</a:t>
            </a:r>
            <a:r>
              <a:rPr sz="2850" spc="-430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1A1816"/>
                </a:solidFill>
                <a:cs typeface="Arial"/>
              </a:rPr>
              <a:t>estás</a:t>
            </a:r>
            <a:r>
              <a:rPr sz="2850" spc="-16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90" dirty="0">
                <a:solidFill>
                  <a:srgbClr val="1A1816"/>
                </a:solidFill>
                <a:latin typeface="Arial"/>
                <a:cs typeface="Arial"/>
              </a:rPr>
              <a:t>escribiendo</a:t>
            </a:r>
            <a:r>
              <a:rPr sz="2850" spc="4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25" dirty="0">
                <a:solidFill>
                  <a:srgbClr val="1A1816"/>
                </a:solidFill>
                <a:latin typeface="Arial"/>
                <a:cs typeface="Arial"/>
              </a:rPr>
              <a:t>en </a:t>
            </a:r>
            <a:r>
              <a:rPr sz="2850" spc="-90" dirty="0">
                <a:solidFill>
                  <a:srgbClr val="050505"/>
                </a:solidFill>
                <a:latin typeface="Arial"/>
                <a:cs typeface="Arial"/>
              </a:rPr>
              <a:t>una</a:t>
            </a:r>
            <a:r>
              <a:rPr sz="2850" spc="-31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spc="-175" dirty="0">
                <a:solidFill>
                  <a:srgbClr val="050505"/>
                </a:solidFill>
                <a:latin typeface="Arial"/>
                <a:cs typeface="Arial"/>
              </a:rPr>
              <a:t>Base</a:t>
            </a:r>
            <a:r>
              <a:rPr sz="2850" spc="-9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spc="-75" dirty="0">
                <a:solidFill>
                  <a:srgbClr val="1A1816"/>
                </a:solidFill>
                <a:latin typeface="Arial"/>
                <a:cs typeface="Arial"/>
              </a:rPr>
              <a:t>de</a:t>
            </a:r>
            <a:r>
              <a:rPr sz="2850" spc="-24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140" dirty="0">
                <a:solidFill>
                  <a:srgbClr val="050505"/>
                </a:solidFill>
                <a:latin typeface="Arial"/>
                <a:cs typeface="Arial"/>
              </a:rPr>
              <a:t>Datos</a:t>
            </a:r>
            <a:r>
              <a:rPr sz="2850" spc="-110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spc="-10" dirty="0">
                <a:solidFill>
                  <a:srgbClr val="1A1816"/>
                </a:solidFill>
                <a:latin typeface="Arial"/>
                <a:cs typeface="Arial"/>
              </a:rPr>
              <a:t>gigante.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3C944C7F-045A-AA69-F1C9-9C811B928D59}"/>
              </a:ext>
            </a:extLst>
          </p:cNvPr>
          <p:cNvSpPr txBox="1"/>
          <p:nvPr/>
        </p:nvSpPr>
        <p:spPr>
          <a:xfrm>
            <a:off x="760095" y="7467600"/>
            <a:ext cx="15513685" cy="8832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4605" rIns="0" bIns="0" rtlCol="0">
            <a:spAutoFit/>
          </a:bodyPr>
          <a:lstStyle/>
          <a:p>
            <a:pPr marR="49530" algn="ctr">
              <a:lnSpc>
                <a:spcPts val="3370"/>
              </a:lnSpc>
              <a:spcBef>
                <a:spcPts val="115"/>
              </a:spcBef>
            </a:pPr>
            <a:r>
              <a:rPr sz="2850" spc="-50" dirty="0">
                <a:solidFill>
                  <a:srgbClr val="050505"/>
                </a:solidFill>
                <a:latin typeface="Arial"/>
                <a:cs typeface="Arial"/>
              </a:rPr>
              <a:t>Tú</a:t>
            </a:r>
            <a:r>
              <a:rPr sz="2850" spc="-40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spc="90" dirty="0">
                <a:solidFill>
                  <a:srgbClr val="050505"/>
                </a:solidFill>
                <a:latin typeface="Arial"/>
                <a:cs typeface="Arial"/>
              </a:rPr>
              <a:t>no</a:t>
            </a:r>
            <a:r>
              <a:rPr sz="2850" spc="-8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solo</a:t>
            </a:r>
            <a:r>
              <a:rPr sz="2850" spc="-3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consumes</a:t>
            </a:r>
            <a:r>
              <a:rPr sz="2850" spc="29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contenido.</a:t>
            </a:r>
            <a:r>
              <a:rPr sz="2850" spc="14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55" dirty="0">
                <a:solidFill>
                  <a:srgbClr val="050505"/>
                </a:solidFill>
                <a:latin typeface="Arial"/>
                <a:cs typeface="Arial"/>
              </a:rPr>
              <a:t>Lo</a:t>
            </a:r>
            <a:r>
              <a:rPr sz="2850" spc="-50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050505"/>
                </a:solidFill>
                <a:latin typeface="Arial"/>
                <a:cs typeface="Arial"/>
              </a:rPr>
              <a:t>más</a:t>
            </a:r>
            <a:r>
              <a:rPr sz="2850" spc="-1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spc="85" dirty="0">
                <a:solidFill>
                  <a:srgbClr val="050505"/>
                </a:solidFill>
                <a:latin typeface="Arial"/>
                <a:cs typeface="Arial"/>
              </a:rPr>
              <a:t>importante</a:t>
            </a:r>
            <a:r>
              <a:rPr sz="2850" spc="6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es</a:t>
            </a:r>
            <a:r>
              <a:rPr sz="2850" spc="3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60" dirty="0">
                <a:solidFill>
                  <a:srgbClr val="050505"/>
                </a:solidFill>
                <a:latin typeface="Arial"/>
                <a:cs typeface="Arial"/>
              </a:rPr>
              <a:t>que</a:t>
            </a:r>
            <a:r>
              <a:rPr sz="2850" spc="-19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750" b="1" spc="55" dirty="0">
                <a:solidFill>
                  <a:srgbClr val="050505"/>
                </a:solidFill>
                <a:latin typeface="Arial"/>
                <a:cs typeface="Arial"/>
              </a:rPr>
              <a:t>generas</a:t>
            </a:r>
            <a:r>
              <a:rPr sz="2750" b="1" spc="-6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750" b="1" spc="40" dirty="0">
                <a:solidFill>
                  <a:srgbClr val="050505"/>
                </a:solidFill>
                <a:latin typeface="Arial"/>
                <a:cs typeface="Arial"/>
              </a:rPr>
              <a:t>datos</a:t>
            </a:r>
            <a:endParaRPr sz="2750" dirty="0">
              <a:latin typeface="Arial"/>
              <a:cs typeface="Arial"/>
            </a:endParaRPr>
          </a:p>
          <a:p>
            <a:pPr marR="40640" algn="ctr">
              <a:lnSpc>
                <a:spcPts val="3370"/>
              </a:lnSpc>
            </a:pPr>
            <a:r>
              <a:rPr sz="2850" spc="75" dirty="0">
                <a:solidFill>
                  <a:srgbClr val="1A1816"/>
                </a:solidFill>
                <a:latin typeface="Arial"/>
                <a:cs typeface="Arial"/>
              </a:rPr>
              <a:t>constantemente.</a:t>
            </a:r>
            <a:r>
              <a:rPr sz="2850" spc="-114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215" dirty="0">
                <a:solidFill>
                  <a:srgbClr val="1A1816"/>
                </a:solidFill>
                <a:latin typeface="Arial"/>
                <a:cs typeface="Arial"/>
              </a:rPr>
              <a:t>Y</a:t>
            </a:r>
            <a:r>
              <a:rPr sz="2850" spc="1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esos</a:t>
            </a:r>
            <a:r>
              <a:rPr sz="2850" spc="-2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55" dirty="0">
                <a:solidFill>
                  <a:srgbClr val="1A1816"/>
                </a:solidFill>
                <a:latin typeface="Arial"/>
                <a:cs typeface="Arial"/>
              </a:rPr>
              <a:t>datos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son</a:t>
            </a:r>
            <a:r>
              <a:rPr sz="2850" spc="-1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el</a:t>
            </a:r>
            <a:r>
              <a:rPr sz="2850" spc="5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recurso</a:t>
            </a:r>
            <a:r>
              <a:rPr sz="2850" spc="12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más</a:t>
            </a:r>
            <a:r>
              <a:rPr sz="2850" spc="-5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valioso</a:t>
            </a:r>
            <a:r>
              <a:rPr sz="2850" spc="10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050505"/>
                </a:solidFill>
                <a:latin typeface="Arial"/>
                <a:cs typeface="Arial"/>
              </a:rPr>
              <a:t>del</a:t>
            </a:r>
            <a:r>
              <a:rPr sz="2850" spc="24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siglo</a:t>
            </a:r>
            <a:r>
              <a:rPr sz="2850" spc="-3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40" dirty="0">
                <a:solidFill>
                  <a:srgbClr val="1A1816"/>
                </a:solidFill>
                <a:latin typeface="Arial"/>
                <a:cs typeface="Arial"/>
              </a:rPr>
              <a:t>XXI.</a:t>
            </a:r>
            <a:endParaRPr sz="2850" dirty="0">
              <a:latin typeface="Arial"/>
              <a:cs typeface="Arial"/>
            </a:endParaRPr>
          </a:p>
        </p:txBody>
      </p:sp>
      <p:pic>
        <p:nvPicPr>
          <p:cNvPr id="47" name="Imagen 46" descr="Diagrama&#10;&#10;El contenido generado por IA puede ser incorrecto.">
            <a:extLst>
              <a:ext uri="{FF2B5EF4-FFF2-40B4-BE49-F238E27FC236}">
                <a16:creationId xmlns:a16="http://schemas.microsoft.com/office/drawing/2014/main" id="{A000713B-AABB-3866-36D1-ACC89DEA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2702369"/>
            <a:ext cx="8493491" cy="4281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278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7385895" y="102393"/>
            <a:ext cx="0" cy="741045"/>
          </a:xfrm>
          <a:custGeom>
            <a:avLst/>
            <a:gdLst/>
            <a:ahLst/>
            <a:cxnLst/>
            <a:rect l="l" t="t" r="r" b="b"/>
            <a:pathLst>
              <a:path h="741044">
                <a:moveTo>
                  <a:pt x="0" y="740436"/>
                </a:moveTo>
                <a:lnTo>
                  <a:pt x="0" y="0"/>
                </a:lnTo>
              </a:path>
            </a:pathLst>
          </a:custGeom>
          <a:ln w="12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7411368" y="944959"/>
            <a:ext cx="0" cy="8553450"/>
          </a:xfrm>
          <a:custGeom>
            <a:avLst/>
            <a:gdLst/>
            <a:ahLst/>
            <a:cxnLst/>
            <a:rect l="l" t="t" r="r" b="b"/>
            <a:pathLst>
              <a:path h="8553450">
                <a:moveTo>
                  <a:pt x="0" y="8553315"/>
                </a:moveTo>
                <a:lnTo>
                  <a:pt x="0" y="0"/>
                </a:lnTo>
              </a:path>
            </a:pathLst>
          </a:custGeom>
          <a:ln w="12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Título 39">
            <a:extLst>
              <a:ext uri="{FF2B5EF4-FFF2-40B4-BE49-F238E27FC236}">
                <a16:creationId xmlns:a16="http://schemas.microsoft.com/office/drawing/2014/main" id="{ED44264F-5BC7-48B4-F1BA-72FBC9FF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295" y="568357"/>
            <a:ext cx="13204301" cy="1885245"/>
          </a:xfrm>
        </p:spPr>
        <p:txBody>
          <a:bodyPr/>
          <a:lstStyle/>
          <a:p>
            <a:r>
              <a:rPr lang="es-E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¿Tu móvil te lee la mente?</a:t>
            </a:r>
            <a:br>
              <a:rPr lang="es-ES" dirty="0"/>
            </a:br>
            <a:endParaRPr lang="es-ES" dirty="0"/>
          </a:p>
        </p:txBody>
      </p:sp>
      <p:pic>
        <p:nvPicPr>
          <p:cNvPr id="47" name="Imagen 46" descr="Pizza de tomate">
            <a:hlinkClick r:id="rId3"/>
            <a:extLst>
              <a:ext uri="{FF2B5EF4-FFF2-40B4-BE49-F238E27FC236}">
                <a16:creationId xmlns:a16="http://schemas.microsoft.com/office/drawing/2014/main" id="{0C82A508-D9C2-560D-5C33-B43722355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5531" r="23300"/>
          <a:stretch>
            <a:fillRect/>
          </a:stretch>
        </p:blipFill>
        <p:spPr>
          <a:xfrm rot="403225">
            <a:off x="13509195" y="6945255"/>
            <a:ext cx="1597013" cy="18015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9" name="AutoShape 4">
            <a:extLst>
              <a:ext uri="{FF2B5EF4-FFF2-40B4-BE49-F238E27FC236}">
                <a16:creationId xmlns:a16="http://schemas.microsoft.com/office/drawing/2014/main" id="{359F7389-C6B2-7B93-152D-61E5C7A17C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52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AutoShape 6">
            <a:extLst>
              <a:ext uri="{FF2B5EF4-FFF2-40B4-BE49-F238E27FC236}">
                <a16:creationId xmlns:a16="http://schemas.microsoft.com/office/drawing/2014/main" id="{48DDBC97-33AB-5B99-3F85-95EC70D6ED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37600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4" name="Imagen 53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D37782E2-8C90-A197-84D1-A9DB825D4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9" b="4703"/>
          <a:stretch>
            <a:fillRect/>
          </a:stretch>
        </p:blipFill>
        <p:spPr>
          <a:xfrm>
            <a:off x="2897513" y="1676400"/>
            <a:ext cx="9524998" cy="7365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 descr="$PPTXTitle"/>
          <p:cNvSpPr txBox="1">
            <a:spLocks noGrp="1"/>
          </p:cNvSpPr>
          <p:nvPr>
            <p:ph type="title"/>
          </p:nvPr>
        </p:nvSpPr>
        <p:spPr>
          <a:xfrm>
            <a:off x="1233170" y="267571"/>
            <a:ext cx="15072360" cy="1344612"/>
          </a:xfrm>
          <a:prstGeom prst="rect">
            <a:avLst/>
          </a:prstGeom>
        </p:spPr>
        <p:txBody>
          <a:bodyPr vert="horz" wrap="square" lIns="0" tIns="386728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30"/>
              </a:spcBef>
            </a:pPr>
            <a:r>
              <a:rPr lang="es-ES" sz="6200" b="1" spc="-530" dirty="0">
                <a:solidFill>
                  <a:srgbClr val="05050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 fábricas de datos</a:t>
            </a:r>
            <a:endParaRPr sz="62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1845" y="7694283"/>
            <a:ext cx="15513685" cy="12492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4605" rIns="0" bIns="0" rtlCol="0">
            <a:spAutoFit/>
          </a:bodyPr>
          <a:lstStyle/>
          <a:p>
            <a:pPr marR="49530" algn="ctr">
              <a:lnSpc>
                <a:spcPct val="150000"/>
              </a:lnSpc>
              <a:spcBef>
                <a:spcPts val="115"/>
              </a:spcBef>
            </a:pPr>
            <a:r>
              <a:rPr sz="2850" spc="-50" dirty="0">
                <a:solidFill>
                  <a:srgbClr val="050505"/>
                </a:solidFill>
                <a:latin typeface="Arial"/>
                <a:cs typeface="Arial"/>
              </a:rPr>
              <a:t>Tú</a:t>
            </a:r>
            <a:r>
              <a:rPr sz="2850" spc="-40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lang="es-ES" sz="2850" b="1" spc="90" dirty="0">
                <a:solidFill>
                  <a:srgbClr val="050505"/>
                </a:solidFill>
                <a:latin typeface="Arial"/>
                <a:cs typeface="Arial"/>
              </a:rPr>
              <a:t>NO</a:t>
            </a:r>
            <a:r>
              <a:rPr sz="2850" b="1" spc="-8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1A1816"/>
                </a:solidFill>
                <a:latin typeface="Arial"/>
                <a:cs typeface="Arial"/>
              </a:rPr>
              <a:t>solo</a:t>
            </a:r>
            <a:r>
              <a:rPr sz="2850" b="1" spc="-3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1A1816"/>
                </a:solidFill>
                <a:latin typeface="Arial"/>
                <a:cs typeface="Arial"/>
              </a:rPr>
              <a:t>consumes</a:t>
            </a:r>
            <a:r>
              <a:rPr sz="2850" b="1" spc="29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1A1816"/>
                </a:solidFill>
                <a:latin typeface="Arial"/>
                <a:cs typeface="Arial"/>
              </a:rPr>
              <a:t>contenido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.</a:t>
            </a:r>
            <a:r>
              <a:rPr sz="2850" spc="14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55" dirty="0">
                <a:solidFill>
                  <a:srgbClr val="050505"/>
                </a:solidFill>
                <a:latin typeface="Arial"/>
                <a:cs typeface="Arial"/>
              </a:rPr>
              <a:t>Lo</a:t>
            </a:r>
            <a:r>
              <a:rPr sz="2850" spc="-50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050505"/>
                </a:solidFill>
                <a:latin typeface="Arial"/>
                <a:cs typeface="Arial"/>
              </a:rPr>
              <a:t>más</a:t>
            </a:r>
            <a:r>
              <a:rPr sz="2850" spc="-1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spc="85" dirty="0">
                <a:solidFill>
                  <a:srgbClr val="050505"/>
                </a:solidFill>
                <a:latin typeface="Arial"/>
                <a:cs typeface="Arial"/>
              </a:rPr>
              <a:t>importante</a:t>
            </a:r>
            <a:r>
              <a:rPr sz="2850" spc="6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es</a:t>
            </a:r>
            <a:r>
              <a:rPr sz="2850" spc="3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60" dirty="0">
                <a:solidFill>
                  <a:srgbClr val="050505"/>
                </a:solidFill>
                <a:latin typeface="Arial"/>
                <a:cs typeface="Arial"/>
              </a:rPr>
              <a:t>que</a:t>
            </a:r>
            <a:r>
              <a:rPr sz="2850" spc="-19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750" b="1" spc="55" dirty="0">
                <a:solidFill>
                  <a:srgbClr val="050505"/>
                </a:solidFill>
                <a:latin typeface="Arial"/>
                <a:cs typeface="Arial"/>
              </a:rPr>
              <a:t>generas</a:t>
            </a:r>
            <a:r>
              <a:rPr sz="2750" b="1" spc="-6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750" b="1" spc="40" dirty="0">
                <a:solidFill>
                  <a:srgbClr val="050505"/>
                </a:solidFill>
                <a:latin typeface="Arial"/>
                <a:cs typeface="Arial"/>
              </a:rPr>
              <a:t>datos</a:t>
            </a:r>
            <a:endParaRPr sz="2750" dirty="0">
              <a:latin typeface="Arial"/>
              <a:cs typeface="Arial"/>
            </a:endParaRPr>
          </a:p>
          <a:p>
            <a:pPr marR="40640" algn="ctr">
              <a:lnSpc>
                <a:spcPct val="150000"/>
              </a:lnSpc>
            </a:pPr>
            <a:r>
              <a:rPr sz="2850" spc="75" dirty="0">
                <a:solidFill>
                  <a:srgbClr val="1A1816"/>
                </a:solidFill>
                <a:latin typeface="Arial"/>
                <a:cs typeface="Arial"/>
              </a:rPr>
              <a:t>constantemente.</a:t>
            </a:r>
            <a:r>
              <a:rPr sz="2850" spc="-114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-215" dirty="0">
                <a:solidFill>
                  <a:srgbClr val="1A1816"/>
                </a:solidFill>
                <a:latin typeface="Arial"/>
                <a:cs typeface="Arial"/>
              </a:rPr>
              <a:t>Y</a:t>
            </a:r>
            <a:r>
              <a:rPr sz="2850" spc="1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esos</a:t>
            </a:r>
            <a:r>
              <a:rPr sz="2850" spc="-2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spc="55" dirty="0">
                <a:solidFill>
                  <a:srgbClr val="1A1816"/>
                </a:solidFill>
                <a:latin typeface="Arial"/>
                <a:cs typeface="Arial"/>
              </a:rPr>
              <a:t>datos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son</a:t>
            </a:r>
            <a:r>
              <a:rPr sz="2850" spc="-1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A1816"/>
                </a:solidFill>
                <a:latin typeface="Arial"/>
                <a:cs typeface="Arial"/>
              </a:rPr>
              <a:t>el</a:t>
            </a:r>
            <a:r>
              <a:rPr sz="2850" spc="5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1A1816"/>
                </a:solidFill>
                <a:latin typeface="Arial"/>
                <a:cs typeface="Arial"/>
              </a:rPr>
              <a:t>recurso</a:t>
            </a:r>
            <a:r>
              <a:rPr sz="2850" b="1" spc="12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1A1816"/>
                </a:solidFill>
                <a:latin typeface="Arial"/>
                <a:cs typeface="Arial"/>
              </a:rPr>
              <a:t>más</a:t>
            </a:r>
            <a:r>
              <a:rPr sz="2850" b="1" spc="-55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1A1816"/>
                </a:solidFill>
                <a:latin typeface="Arial"/>
                <a:cs typeface="Arial"/>
              </a:rPr>
              <a:t>valioso</a:t>
            </a:r>
            <a:r>
              <a:rPr sz="2850" b="1" spc="10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050505"/>
                </a:solidFill>
                <a:latin typeface="Arial"/>
                <a:cs typeface="Arial"/>
              </a:rPr>
              <a:t>del</a:t>
            </a:r>
            <a:r>
              <a:rPr sz="2850" b="1" spc="245" dirty="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1A1816"/>
                </a:solidFill>
                <a:latin typeface="Arial"/>
                <a:cs typeface="Arial"/>
              </a:rPr>
              <a:t>siglo</a:t>
            </a:r>
            <a:r>
              <a:rPr sz="2850" b="1" spc="-30" dirty="0">
                <a:solidFill>
                  <a:srgbClr val="1A1816"/>
                </a:solidFill>
                <a:latin typeface="Arial"/>
                <a:cs typeface="Arial"/>
              </a:rPr>
              <a:t> </a:t>
            </a:r>
            <a:r>
              <a:rPr sz="2850" b="1" spc="40" dirty="0">
                <a:solidFill>
                  <a:srgbClr val="1A1816"/>
                </a:solidFill>
                <a:latin typeface="Arial"/>
                <a:cs typeface="Arial"/>
              </a:rPr>
              <a:t>XXI.</a:t>
            </a:r>
            <a:endParaRPr sz="2850" b="1" dirty="0">
              <a:latin typeface="Arial"/>
              <a:cs typeface="Arial"/>
            </a:endParaRPr>
          </a:p>
        </p:txBody>
      </p:sp>
      <p:pic>
        <p:nvPicPr>
          <p:cNvPr id="47" name="Imagen 46" descr="Diagrama&#10;&#10;El contenido generado por IA puede ser incorrecto.">
            <a:extLst>
              <a:ext uri="{FF2B5EF4-FFF2-40B4-BE49-F238E27FC236}">
                <a16:creationId xmlns:a16="http://schemas.microsoft.com/office/drawing/2014/main" id="{3AAE2156-C729-4266-6E21-52EBE2B76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022" y="2611407"/>
            <a:ext cx="8493491" cy="4281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9" name="Imagen 48" descr="Imagen de la pantalla de un celular con la imagen de una caricatura&#10;&#10;El contenido generado por IA puede ser incorrecto.">
            <a:extLst>
              <a:ext uri="{FF2B5EF4-FFF2-40B4-BE49-F238E27FC236}">
                <a16:creationId xmlns:a16="http://schemas.microsoft.com/office/drawing/2014/main" id="{456CA57A-3CF4-B61A-C11A-EA2F92195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186451"/>
            <a:ext cx="4917317" cy="49173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641600" y="290733"/>
            <a:ext cx="10476865" cy="669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12165" algn="l"/>
                <a:tab pos="1891030" algn="l"/>
                <a:tab pos="3776345" algn="l"/>
                <a:tab pos="4566920" algn="l"/>
                <a:tab pos="7498080" algn="l"/>
                <a:tab pos="8584565" algn="l"/>
              </a:tabLst>
            </a:pPr>
            <a:r>
              <a:rPr sz="4200" b="1" spc="-41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4200" b="1" spc="-41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4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4200" b="1" spc="-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sz="4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4200" b="1" spc="-1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''come''</a:t>
            </a:r>
            <a:r>
              <a:rPr sz="4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4200" b="1" spc="-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4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4200" b="1" spc="24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tecnología</a:t>
            </a:r>
            <a:r>
              <a:rPr sz="4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4200" b="1" spc="22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sz="4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4200" b="1" spc="16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futuro?</a:t>
            </a:r>
            <a:endParaRPr sz="4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ctrTitle"/>
          </p:nvPr>
        </p:nvSpPr>
        <p:spPr>
          <a:xfrm>
            <a:off x="889000" y="1011000"/>
            <a:ext cx="14350640" cy="164468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0005" marR="5080" indent="-27940">
              <a:lnSpc>
                <a:spcPts val="6230"/>
              </a:lnSpc>
              <a:spcBef>
                <a:spcPts val="425"/>
              </a:spcBef>
            </a:pPr>
            <a:r>
              <a:rPr lang="es-ES" sz="5400" dirty="0">
                <a:latin typeface="Arial"/>
                <a:cs typeface="Arial"/>
              </a:rPr>
              <a:t>¿cuál es la </a:t>
            </a:r>
            <a:r>
              <a:rPr lang="es-E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tecnología</a:t>
            </a:r>
            <a:r>
              <a:rPr lang="es-ES" sz="5400" dirty="0">
                <a:latin typeface="Arial"/>
                <a:cs typeface="Arial"/>
              </a:rPr>
              <a:t> que más va a afectar a las </a:t>
            </a:r>
            <a:r>
              <a:rPr lang="es-ES" sz="4800" dirty="0">
                <a:latin typeface="Arial"/>
                <a:cs typeface="Arial"/>
              </a:rPr>
              <a:t>personas</a:t>
            </a:r>
            <a:r>
              <a:rPr lang="es-ES" sz="5400" dirty="0">
                <a:latin typeface="Arial"/>
                <a:cs typeface="Arial"/>
              </a:rPr>
              <a:t> en el 2026?</a:t>
            </a:r>
            <a:endParaRPr sz="5400" dirty="0">
              <a:latin typeface="Arial"/>
              <a:cs typeface="Arial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E7C4DB6-8114-B94B-4DB7-F80D02708EE4}"/>
              </a:ext>
            </a:extLst>
          </p:cNvPr>
          <p:cNvGrpSpPr/>
          <p:nvPr/>
        </p:nvGrpSpPr>
        <p:grpSpPr>
          <a:xfrm>
            <a:off x="736599" y="2849579"/>
            <a:ext cx="14503041" cy="6904021"/>
            <a:chOff x="736599" y="2849579"/>
            <a:chExt cx="14503041" cy="6904021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7A51901-CD09-D802-2230-4808F9929B3B}"/>
                </a:ext>
              </a:extLst>
            </p:cNvPr>
            <p:cNvSpPr/>
            <p:nvPr/>
          </p:nvSpPr>
          <p:spPr>
            <a:xfrm>
              <a:off x="736599" y="2849579"/>
              <a:ext cx="14503041" cy="690402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614FBF9-BE95-3546-F1EE-10B82E09EA9B}"/>
                </a:ext>
              </a:extLst>
            </p:cNvPr>
            <p:cNvGrpSpPr/>
            <p:nvPr/>
          </p:nvGrpSpPr>
          <p:grpSpPr>
            <a:xfrm>
              <a:off x="1193800" y="3244302"/>
              <a:ext cx="12877800" cy="6114574"/>
              <a:chOff x="1803399" y="3237375"/>
              <a:chExt cx="12877800" cy="6114574"/>
            </a:xfrm>
          </p:grpSpPr>
          <p:grpSp>
            <p:nvGrpSpPr>
              <p:cNvPr id="2" name="object 2"/>
              <p:cNvGrpSpPr/>
              <p:nvPr/>
            </p:nvGrpSpPr>
            <p:grpSpPr>
              <a:xfrm>
                <a:off x="4622800" y="3237375"/>
                <a:ext cx="10058399" cy="6114574"/>
                <a:chOff x="7538080" y="3053033"/>
                <a:chExt cx="10024494" cy="6229879"/>
              </a:xfrm>
            </p:grpSpPr>
            <p:pic>
              <p:nvPicPr>
                <p:cNvPr id="3" name="object 3"/>
                <p:cNvPicPr/>
                <p:nvPr/>
              </p:nvPicPr>
              <p:blipFill>
                <a:blip r:embed="rId3" cstate="print"/>
                <a:srcRect l="38028"/>
                <a:stretch>
                  <a:fillRect/>
                </a:stretch>
              </p:blipFill>
              <p:spPr>
                <a:xfrm>
                  <a:off x="7538080" y="3053033"/>
                  <a:ext cx="10024494" cy="6229879"/>
                </a:xfrm>
                <a:prstGeom prst="rect">
                  <a:avLst/>
                </a:prstGeom>
              </p:spPr>
            </p:pic>
            <p:sp>
              <p:nvSpPr>
                <p:cNvPr id="4" name="object 4"/>
                <p:cNvSpPr/>
                <p:nvPr/>
              </p:nvSpPr>
              <p:spPr>
                <a:xfrm>
                  <a:off x="16787259" y="5923754"/>
                  <a:ext cx="0" cy="5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511175">
                      <a:moveTo>
                        <a:pt x="0" y="510645"/>
                      </a:moveTo>
                      <a:lnTo>
                        <a:pt x="0" y="0"/>
                      </a:lnTo>
                    </a:path>
                  </a:pathLst>
                </a:custGeom>
                <a:ln w="50947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</p:grpSp>
          <p:sp>
            <p:nvSpPr>
              <p:cNvPr id="7" name="object 7"/>
              <p:cNvSpPr txBox="1"/>
              <p:nvPr/>
            </p:nvSpPr>
            <p:spPr>
              <a:xfrm>
                <a:off x="1803399" y="3657600"/>
                <a:ext cx="10128100" cy="1937710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0"/>
                  </a:spcBef>
                </a:pPr>
                <a:r>
                  <a:rPr sz="6200" b="1" spc="-860" dirty="0">
                    <a:solidFill>
                      <a:srgbClr val="C00000"/>
                    </a:solidFill>
                    <a:latin typeface="Courier New"/>
                    <a:cs typeface="Courier New"/>
                  </a:rPr>
                  <a:t>La</a:t>
                </a:r>
                <a:r>
                  <a:rPr sz="6200" b="1" spc="-1045" dirty="0">
                    <a:solidFill>
                      <a:srgbClr val="C00000"/>
                    </a:solidFill>
                    <a:latin typeface="Courier New"/>
                    <a:cs typeface="Courier New"/>
                  </a:rPr>
                  <a:t> </a:t>
                </a:r>
                <a:r>
                  <a:rPr sz="6200" b="1" spc="-825" dirty="0" err="1">
                    <a:solidFill>
                      <a:srgbClr val="C00000"/>
                    </a:solidFill>
                    <a:latin typeface="Courier New"/>
                    <a:cs typeface="Courier New"/>
                  </a:rPr>
                  <a:t>Inteligencia</a:t>
                </a:r>
                <a:r>
                  <a:rPr sz="6200" b="1" spc="204" dirty="0">
                    <a:solidFill>
                      <a:srgbClr val="C00000"/>
                    </a:solidFill>
                    <a:latin typeface="Courier New"/>
                    <a:cs typeface="Courier New"/>
                  </a:rPr>
                  <a:t> </a:t>
                </a:r>
                <a:endParaRPr lang="es-ES" sz="6200" b="1" spc="204" dirty="0">
                  <a:solidFill>
                    <a:srgbClr val="C00000"/>
                  </a:solidFill>
                  <a:latin typeface="Courier New"/>
                  <a:cs typeface="Courier New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30"/>
                  </a:spcBef>
                </a:pPr>
                <a:r>
                  <a:rPr sz="6200" b="1" spc="-835" dirty="0">
                    <a:solidFill>
                      <a:srgbClr val="C00000"/>
                    </a:solidFill>
                    <a:latin typeface="Courier New"/>
                    <a:cs typeface="Courier New"/>
                  </a:rPr>
                  <a:t>Artificial.</a:t>
                </a:r>
                <a:endParaRPr sz="6200" dirty="0">
                  <a:solidFill>
                    <a:srgbClr val="C00000"/>
                  </a:solidFill>
                  <a:latin typeface="Courier New"/>
                  <a:cs typeface="Courier New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891277" y="58985"/>
            <a:ext cx="15072360" cy="1625965"/>
          </a:xfrm>
          <a:prstGeom prst="rect">
            <a:avLst/>
          </a:prstGeom>
        </p:spPr>
        <p:txBody>
          <a:bodyPr vert="horz" wrap="square" lIns="0" tIns="361830" rIns="0" bIns="0" rtlCol="0">
            <a:spAutoFit/>
          </a:bodyPr>
          <a:lstStyle/>
          <a:p>
            <a:r>
              <a:rPr lang="es-ES" b="1" dirty="0"/>
              <a:t>¿Dónde viven LOS DATOS y por qué el orden es clave?</a:t>
            </a:r>
            <a:endParaRPr lang="es-ES" dirty="0"/>
          </a:p>
        </p:txBody>
      </p:sp>
      <p:sp>
        <p:nvSpPr>
          <p:cNvPr id="7" name="object 7"/>
          <p:cNvSpPr txBox="1"/>
          <p:nvPr/>
        </p:nvSpPr>
        <p:spPr>
          <a:xfrm>
            <a:off x="3749992" y="1676400"/>
            <a:ext cx="9975215" cy="9062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12695" marR="5080" indent="-2500630">
              <a:lnSpc>
                <a:spcPct val="106000"/>
              </a:lnSpc>
              <a:spcBef>
                <a:spcPts val="95"/>
              </a:spcBef>
            </a:pPr>
            <a:r>
              <a:rPr sz="2800" spc="13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Imagina</a:t>
            </a:r>
            <a:r>
              <a:rPr sz="2800" spc="-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sz="2800" spc="-14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9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tienes</a:t>
            </a:r>
            <a:r>
              <a:rPr sz="2800" spc="-4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14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sz="2800" spc="-114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7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guardar</a:t>
            </a:r>
            <a:r>
              <a:rPr sz="2800" spc="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6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sz="2800" spc="9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9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</a:t>
            </a:r>
            <a:r>
              <a:rPr sz="2800" spc="95" dirty="0">
                <a:solidFill>
                  <a:srgbClr val="2D2D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spc="-50" dirty="0">
                <a:solidFill>
                  <a:srgbClr val="2D2D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800" spc="-7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sz="2800" spc="-1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9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sz="2800" spc="-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6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socios</a:t>
            </a:r>
            <a:r>
              <a:rPr sz="2800" spc="-3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800" spc="-9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7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sz="2800" spc="13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</a:t>
            </a:r>
            <a:r>
              <a:rPr sz="2800" spc="-9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800" spc="-9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8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música.</a:t>
            </a:r>
            <a:r>
              <a:rPr sz="2800" spc="-22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</a:t>
            </a:r>
            <a:r>
              <a:rPr sz="2800" spc="55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sz="2800" spc="21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1313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harías?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1852" y="3919536"/>
            <a:ext cx="9017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5" dirty="0">
                <a:solidFill>
                  <a:srgbClr val="77AC87"/>
                </a:solidFill>
                <a:latin typeface="Times New Roman"/>
                <a:cs typeface="Times New Roman"/>
              </a:rPr>
              <a:t>&lt;&gt;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32" name="Imagen 31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62F029AC-228B-1AB6-00AC-ED6BFAACF1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67"/>
          <a:stretch>
            <a:fillRect/>
          </a:stretch>
        </p:blipFill>
        <p:spPr>
          <a:xfrm>
            <a:off x="1117600" y="2971800"/>
            <a:ext cx="14619715" cy="5943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F1F3E06C-F5E2-FDC8-59A4-00E371D8DF1C}"/>
              </a:ext>
            </a:extLst>
          </p:cNvPr>
          <p:cNvSpPr txBox="1"/>
          <p:nvPr/>
        </p:nvSpPr>
        <p:spPr>
          <a:xfrm>
            <a:off x="647230" y="6401239"/>
            <a:ext cx="10262642" cy="2694071"/>
          </a:xfrm>
          <a:prstGeom prst="rect">
            <a:avLst/>
          </a:prstGeom>
          <a:solidFill>
            <a:srgbClr val="FFFFDD"/>
          </a:solidFill>
        </p:spPr>
        <p:txBody>
          <a:bodyPr wrap="square">
            <a:spAutoFit/>
          </a:bodyPr>
          <a:lstStyle/>
          <a:p>
            <a:pPr marL="34925">
              <a:lnSpc>
                <a:spcPct val="150000"/>
              </a:lnSpc>
              <a:tabLst>
                <a:tab pos="1081405" algn="l"/>
                <a:tab pos="1875155" algn="l"/>
                <a:tab pos="4547235" algn="l"/>
                <a:tab pos="8065770" algn="l"/>
                <a:tab pos="10532745" algn="l"/>
                <a:tab pos="13138785" algn="l"/>
              </a:tabLst>
            </a:pPr>
            <a:r>
              <a:rPr lang="es-ES" sz="2800" spc="-20" dirty="0">
                <a:solidFill>
                  <a:srgbClr val="010100"/>
                </a:solidFill>
                <a:cs typeface="Arial"/>
              </a:rPr>
              <a:t>Cada </a:t>
            </a:r>
            <a:r>
              <a:rPr lang="es-ES" sz="2800" spc="-25" dirty="0">
                <a:solidFill>
                  <a:srgbClr val="0F110E"/>
                </a:solidFill>
                <a:cs typeface="Arial"/>
              </a:rPr>
              <a:t>vez </a:t>
            </a:r>
            <a:r>
              <a:rPr lang="es-ES" sz="2800" dirty="0">
                <a:solidFill>
                  <a:srgbClr val="010100"/>
                </a:solidFill>
                <a:cs typeface="Arial"/>
              </a:rPr>
              <a:t>que</a:t>
            </a:r>
            <a:r>
              <a:rPr lang="es-ES" sz="2800" spc="390" dirty="0">
                <a:solidFill>
                  <a:srgbClr val="010100"/>
                </a:solidFill>
                <a:cs typeface="Arial"/>
              </a:rPr>
              <a:t> pones un filtro </a:t>
            </a:r>
            <a:r>
              <a:rPr lang="es-ES" sz="2800" spc="65" dirty="0">
                <a:solidFill>
                  <a:srgbClr val="0F110E"/>
                </a:solidFill>
                <a:cs typeface="Arial"/>
              </a:rPr>
              <a:t>en</a:t>
            </a:r>
            <a:r>
              <a:rPr lang="es-ES" sz="2800" spc="290" dirty="0">
                <a:solidFill>
                  <a:srgbClr val="0F110E"/>
                </a:solidFill>
                <a:cs typeface="Arial"/>
              </a:rPr>
              <a:t> </a:t>
            </a:r>
            <a:r>
              <a:rPr lang="es-ES" sz="2800" spc="-10" dirty="0">
                <a:solidFill>
                  <a:srgbClr val="010100"/>
                </a:solidFill>
                <a:cs typeface="Arial"/>
              </a:rPr>
              <a:t>tu tienda online favorita  </a:t>
            </a:r>
            <a:r>
              <a:rPr lang="es-ES" sz="2800" spc="150" dirty="0">
                <a:solidFill>
                  <a:srgbClr val="010100"/>
                </a:solidFill>
                <a:cs typeface="Arial"/>
              </a:rPr>
              <a:t>para</a:t>
            </a:r>
            <a:r>
              <a:rPr lang="es-ES" sz="2800" spc="325" dirty="0">
                <a:solidFill>
                  <a:srgbClr val="010100"/>
                </a:solidFill>
                <a:cs typeface="Arial"/>
              </a:rPr>
              <a:t> </a:t>
            </a:r>
            <a:r>
              <a:rPr lang="es-ES" sz="2800" spc="80" dirty="0">
                <a:solidFill>
                  <a:srgbClr val="010100"/>
                </a:solidFill>
                <a:cs typeface="Arial"/>
              </a:rPr>
              <a:t>buscar </a:t>
            </a:r>
            <a:r>
              <a:rPr lang="es-ES" sz="3200" b="1" spc="220" dirty="0">
                <a:solidFill>
                  <a:srgbClr val="010100"/>
                </a:solidFill>
                <a:cs typeface="Times New Roman"/>
              </a:rPr>
              <a:t>‘’zapatillas </a:t>
            </a:r>
            <a:r>
              <a:rPr lang="es-ES" sz="3200" b="1" spc="150" dirty="0">
                <a:solidFill>
                  <a:srgbClr val="010100"/>
                </a:solidFill>
                <a:cs typeface="Times New Roman"/>
              </a:rPr>
              <a:t>para correr por</a:t>
            </a:r>
            <a:r>
              <a:rPr lang="es-ES" sz="3200" b="1" spc="395" dirty="0">
                <a:solidFill>
                  <a:srgbClr val="010100"/>
                </a:solidFill>
                <a:cs typeface="Times New Roman"/>
              </a:rPr>
              <a:t> </a:t>
            </a:r>
            <a:r>
              <a:rPr lang="es-ES" sz="3200" b="1" spc="-10" dirty="0">
                <a:solidFill>
                  <a:srgbClr val="010100"/>
                </a:solidFill>
                <a:cs typeface="Times New Roman"/>
              </a:rPr>
              <a:t>menos </a:t>
            </a:r>
            <a:r>
              <a:rPr lang="es-ES" sz="3200" b="1" spc="100" dirty="0">
                <a:solidFill>
                  <a:srgbClr val="010100"/>
                </a:solidFill>
                <a:cs typeface="Times New Roman"/>
              </a:rPr>
              <a:t>de</a:t>
            </a:r>
            <a:r>
              <a:rPr lang="es-ES" sz="3200" b="1" spc="400" dirty="0">
                <a:solidFill>
                  <a:srgbClr val="010100"/>
                </a:solidFill>
                <a:cs typeface="Times New Roman"/>
              </a:rPr>
              <a:t> </a:t>
            </a:r>
            <a:r>
              <a:rPr lang="es-ES" sz="3200" b="1" spc="-10" dirty="0">
                <a:solidFill>
                  <a:srgbClr val="010100"/>
                </a:solidFill>
                <a:cs typeface="Times New Roman"/>
              </a:rPr>
              <a:t>80€‘’,</a:t>
            </a:r>
          </a:p>
          <a:p>
            <a:pPr marL="34925">
              <a:lnSpc>
                <a:spcPct val="150000"/>
              </a:lnSpc>
              <a:tabLst>
                <a:tab pos="1081405" algn="l"/>
                <a:tab pos="1875155" algn="l"/>
                <a:tab pos="4547235" algn="l"/>
                <a:tab pos="8065770" algn="l"/>
                <a:tab pos="10532745" algn="l"/>
                <a:tab pos="13138785" algn="l"/>
              </a:tabLst>
            </a:pPr>
            <a:r>
              <a:rPr lang="es-ES" sz="2800" spc="150" dirty="0">
                <a:solidFill>
                  <a:srgbClr val="0F110E"/>
                </a:solidFill>
                <a:cs typeface="Arial"/>
              </a:rPr>
              <a:t>Estás </a:t>
            </a:r>
            <a:r>
              <a:rPr lang="es-ES" sz="2800" spc="-10" dirty="0">
                <a:solidFill>
                  <a:srgbClr val="010100"/>
                </a:solidFill>
                <a:cs typeface="Arial"/>
              </a:rPr>
              <a:t>usando un lenguaje especial para preguntar a Bases de datos y hoy veremos como funcionan</a:t>
            </a:r>
            <a:endParaRPr lang="es-ES" sz="2800" dirty="0">
              <a:cs typeface="Arial"/>
            </a:endParaRPr>
          </a:p>
        </p:txBody>
      </p:sp>
      <p:grpSp>
        <p:nvGrpSpPr>
          <p:cNvPr id="25" name="object 3">
            <a:extLst>
              <a:ext uri="{FF2B5EF4-FFF2-40B4-BE49-F238E27FC236}">
                <a16:creationId xmlns:a16="http://schemas.microsoft.com/office/drawing/2014/main" id="{26423C2E-E822-B400-B163-DAAD65621394}"/>
              </a:ext>
            </a:extLst>
          </p:cNvPr>
          <p:cNvGrpSpPr/>
          <p:nvPr/>
        </p:nvGrpSpPr>
        <p:grpSpPr>
          <a:xfrm rot="21040704">
            <a:off x="10300732" y="7518953"/>
            <a:ext cx="3783288" cy="1732497"/>
            <a:chOff x="9937894" y="6113008"/>
            <a:chExt cx="5578770" cy="2680890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E1DA44F7-8297-702B-7694-A2BF8291D6D9}"/>
                </a:ext>
              </a:extLst>
            </p:cNvPr>
            <p:cNvSpPr/>
            <p:nvPr/>
          </p:nvSpPr>
          <p:spPr>
            <a:xfrm>
              <a:off x="11259436" y="7455691"/>
              <a:ext cx="0" cy="459740"/>
            </a:xfrm>
            <a:custGeom>
              <a:avLst/>
              <a:gdLst/>
              <a:ahLst/>
              <a:cxnLst/>
              <a:rect l="l" t="t" r="r" b="b"/>
              <a:pathLst>
                <a:path h="459740">
                  <a:moveTo>
                    <a:pt x="0" y="459581"/>
                  </a:moveTo>
                  <a:lnTo>
                    <a:pt x="0" y="0"/>
                  </a:lnTo>
                </a:path>
              </a:pathLst>
            </a:custGeom>
            <a:ln w="127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260B7E19-E0CF-A1F2-44BB-09186E6C93F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rot="21237333">
              <a:off x="9937894" y="6113008"/>
              <a:ext cx="5578770" cy="2680890"/>
            </a:xfrm>
            <a:prstGeom prst="rect">
              <a:avLst/>
            </a:prstGeom>
          </p:spPr>
        </p:pic>
      </p:grpSp>
      <p:pic>
        <p:nvPicPr>
          <p:cNvPr id="28" name="Imagen 27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469BFA0B-3731-B12B-CE3F-68D747FDD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92" y="1752600"/>
            <a:ext cx="9278008" cy="4234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7883C13-1DA5-3E4A-2807-354C2E36CF23}"/>
              </a:ext>
            </a:extLst>
          </p:cNvPr>
          <p:cNvSpPr txBox="1"/>
          <p:nvPr/>
        </p:nvSpPr>
        <p:spPr>
          <a:xfrm>
            <a:off x="10767976" y="1553515"/>
            <a:ext cx="6275423" cy="584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has buscado a tu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crush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Instagram a las 2 de la mañana,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has saltado una canción en 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Spotify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porque no te pegaba con el '</a:t>
            </a:r>
            <a:r>
              <a:rPr 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mood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o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has mirado cuánto cuestan esas zapas en Amazon... </a:t>
            </a:r>
          </a:p>
          <a:p>
            <a:pPr algn="just">
              <a:lnSpc>
                <a:spcPct val="150000"/>
              </a:lnSpc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Enhorabuena: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acabas de ordenar una ejecución en una Base de Datos. Has usado bases de datos sin saberlo.</a:t>
            </a: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51074CC2-9811-4E14-F9F4-0902913E1F8E}"/>
              </a:ext>
            </a:extLst>
          </p:cNvPr>
          <p:cNvSpPr txBox="1"/>
          <p:nvPr/>
        </p:nvSpPr>
        <p:spPr>
          <a:xfrm>
            <a:off x="965200" y="214115"/>
            <a:ext cx="14705330" cy="1186222"/>
          </a:xfrm>
          <a:prstGeom prst="rect">
            <a:avLst/>
          </a:prstGeom>
        </p:spPr>
        <p:txBody>
          <a:bodyPr vert="horz" wrap="square" lIns="0" tIns="504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0"/>
              </a:spcBef>
            </a:pPr>
            <a:r>
              <a:rPr lang="es-ES" sz="4400" spc="-95" dirty="0">
                <a:solidFill>
                  <a:srgbClr val="010100"/>
                </a:solidFill>
                <a:cs typeface="Arial"/>
              </a:rPr>
              <a:t>¿</a:t>
            </a:r>
            <a:r>
              <a:rPr lang="es-ES" sz="4400" u="sng" spc="-95" noProof="0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Quién</a:t>
            </a:r>
            <a:r>
              <a:rPr sz="4400" u="sng" spc="-140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u="sng" spc="80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4400" u="sng" spc="-270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u="sng" spc="-10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aquí</a:t>
            </a:r>
            <a:r>
              <a:rPr sz="4400" u="sng" spc="-265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u="sng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cree</a:t>
            </a:r>
            <a:r>
              <a:rPr sz="4400" u="sng" spc="-165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u="sng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sz="4400" u="sng" spc="-250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b="1" u="sng" spc="-95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NUNCA</a:t>
            </a:r>
            <a:r>
              <a:rPr sz="4400" u="sng" spc="85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u="sng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sz="4400" u="sng" spc="-145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u="sng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usado</a:t>
            </a:r>
            <a:r>
              <a:rPr sz="4400" u="sng" spc="-125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u="sng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sz="4400" u="sng" spc="-90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u="sng" spc="-55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sz="4400" u="sng" spc="-100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u="sng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4400" u="sng" spc="-190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u="sng" spc="-10" dirty="0">
                <a:solidFill>
                  <a:srgbClr val="0101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Datos?</a:t>
            </a:r>
            <a:endParaRPr sz="4400" dirty="0"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xfrm>
            <a:off x="1732280" y="788895"/>
            <a:ext cx="1401064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348740" algn="l"/>
                <a:tab pos="4821555" algn="l"/>
                <a:tab pos="6096000" algn="l"/>
                <a:tab pos="9594215" algn="l"/>
              </a:tabLst>
            </a:pPr>
            <a:r>
              <a:rPr lang="es-ES" sz="4000" b="1" spc="-25" dirty="0">
                <a:solidFill>
                  <a:srgbClr val="282623"/>
                </a:solidFill>
                <a:latin typeface="Times New Roman"/>
                <a:cs typeface="Times New Roman"/>
              </a:rPr>
              <a:t>¿</a:t>
            </a:r>
            <a:r>
              <a:rPr lang="es-ES" sz="4000" dirty="0"/>
              <a:t>🕵️‍♂️ Misión: Detectives de Datos</a:t>
            </a:r>
            <a:endParaRPr sz="4000" b="1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676839" y="6804617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421" y="0"/>
                </a:lnTo>
              </a:path>
            </a:pathLst>
          </a:custGeom>
          <a:ln w="12766">
            <a:solidFill>
              <a:srgbClr val="C19C95"/>
            </a:solidFill>
          </a:ln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24" name="object 24"/>
          <p:cNvSpPr txBox="1"/>
          <p:nvPr/>
        </p:nvSpPr>
        <p:spPr>
          <a:xfrm>
            <a:off x="1530927" y="5239686"/>
            <a:ext cx="1305109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r>
              <a:rPr lang="es-ES" sz="2800" dirty="0"/>
              <a:t>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50DD3F6-9A27-929A-26CD-9833FD6882FD}"/>
              </a:ext>
            </a:extLst>
          </p:cNvPr>
          <p:cNvSpPr txBox="1"/>
          <p:nvPr/>
        </p:nvSpPr>
        <p:spPr>
          <a:xfrm>
            <a:off x="672376" y="1721924"/>
            <a:ext cx="1644225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¿Cuál es nuestra misión hoy?</a:t>
            </a:r>
          </a:p>
          <a:p>
            <a:endParaRPr lang="es-ES" sz="2400" b="1" dirty="0"/>
          </a:p>
          <a:p>
            <a:r>
              <a:rPr lang="es-ES" sz="2400" dirty="0"/>
              <a:t>Resolver un </a:t>
            </a:r>
            <a:r>
              <a:rPr lang="es-ES" sz="2400" b="1" dirty="0"/>
              <a:t>Escape </a:t>
            </a:r>
            <a:r>
              <a:rPr lang="es-ES" sz="2400" b="1" dirty="0" err="1"/>
              <a:t>Room</a:t>
            </a:r>
            <a:r>
              <a:rPr lang="es-ES" sz="2400" dirty="0"/>
              <a:t> donde </a:t>
            </a:r>
            <a:r>
              <a:rPr lang="es-ES" sz="2400" b="1" dirty="0"/>
              <a:t>la única salida es la información</a:t>
            </a:r>
            <a:r>
              <a:rPr lang="es-ES" sz="2400" dirty="0"/>
              <a:t>. Seréis detectives que </a:t>
            </a:r>
            <a:r>
              <a:rPr lang="es-ES" sz="2400" b="1" dirty="0"/>
              <a:t>interrogan</a:t>
            </a:r>
            <a:r>
              <a:rPr lang="es-ES" sz="2400" dirty="0"/>
              <a:t> una base de datos para llegar al final de  la historia. </a:t>
            </a:r>
            <a:r>
              <a:rPr lang="es-ES" sz="2400" b="1" dirty="0"/>
              <a:t>APRENDEREMOS A HACER CONSULTAS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b="1" dirty="0"/>
              <a:t>🔍 Las reglas del juego</a:t>
            </a:r>
          </a:p>
          <a:p>
            <a:pPr lvl="1"/>
            <a:r>
              <a:rPr lang="es-ES" sz="2400" dirty="0"/>
              <a:t>Para llegar al final de la historia, tendréis que superar varios episodios. Solo hay una forma avanzar:</a:t>
            </a:r>
          </a:p>
          <a:p>
            <a:pPr lvl="1"/>
            <a:endParaRPr lang="es-ES" sz="24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400" b="1" dirty="0"/>
              <a:t>INTERROGAR BIEN la BD:</a:t>
            </a:r>
            <a:r>
              <a:rPr lang="es-ES" sz="2400" dirty="0"/>
              <a:t> Si la pregunta es buena, obtendréis la </a:t>
            </a:r>
            <a:r>
              <a:rPr lang="es-ES" sz="2400" b="1" dirty="0"/>
              <a:t>respuesta clave (O PARTE DE LA CLAVE)</a:t>
            </a:r>
            <a:r>
              <a:rPr lang="es-ES" sz="2400" dirty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ES" sz="24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400" b="1" dirty="0"/>
              <a:t>Pruebas Físicas:</a:t>
            </a:r>
            <a:r>
              <a:rPr lang="es-ES" sz="2400" dirty="0"/>
              <a:t> No todo está en el ordenador. Deberéis usar vuestro ingenio para superar retos reales en la sala.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ES" sz="24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400" b="1" dirty="0"/>
              <a:t>CLAVES DE AVANCE:</a:t>
            </a:r>
            <a:r>
              <a:rPr lang="es-ES" sz="2400" dirty="0"/>
              <a:t> Las respuestas de los datos y las soluciones físicas os permitirán componer los códigos para abrir cada etapa.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400" b="1" dirty="0"/>
              <a:t>OBJETIVO FINAL:</a:t>
            </a:r>
            <a:r>
              <a:rPr lang="es-ES" sz="2400" dirty="0"/>
              <a:t> Solo resolviendo todos los episodios conseguiréis el código de la </a:t>
            </a:r>
            <a:r>
              <a:rPr lang="es-ES" sz="2400" b="1" dirty="0"/>
              <a:t>Caja Sorpresa</a:t>
            </a:r>
            <a:r>
              <a:rPr lang="es-ES" sz="2400" dirty="0"/>
              <a:t>, que es vuestra llave para abrir la puerta de salida.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ES" sz="2400" dirty="0"/>
          </a:p>
          <a:p>
            <a:endParaRPr lang="es-ES" sz="2400" dirty="0"/>
          </a:p>
        </p:txBody>
      </p:sp>
      <p:pic>
        <p:nvPicPr>
          <p:cNvPr id="2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 rot="21061545">
            <a:off x="9494937" y="3258768"/>
            <a:ext cx="2523925" cy="1115274"/>
          </a:xfrm>
          <a:prstGeom prst="rect">
            <a:avLst/>
          </a:prstGeom>
        </p:spPr>
      </p:pic>
      <p:pic>
        <p:nvPicPr>
          <p:cNvPr id="3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 rot="544144">
            <a:off x="12540719" y="3562229"/>
            <a:ext cx="2272239" cy="711124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DEB2D4C2-B979-6516-3DE0-B2FE35E7A2BA}"/>
              </a:ext>
            </a:extLst>
          </p:cNvPr>
          <p:cNvSpPr/>
          <p:nvPr/>
        </p:nvSpPr>
        <p:spPr>
          <a:xfrm>
            <a:off x="475888" y="4454916"/>
            <a:ext cx="16523424" cy="4808530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2933" y="2650865"/>
            <a:ext cx="3260651" cy="3166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6562" y="5336513"/>
            <a:ext cx="550993" cy="10243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57670" y="2904321"/>
            <a:ext cx="2674753" cy="29872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96440" y="4233867"/>
            <a:ext cx="1834116" cy="178726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750263" y="2093912"/>
            <a:ext cx="0" cy="6817359"/>
          </a:xfrm>
          <a:custGeom>
            <a:avLst/>
            <a:gdLst/>
            <a:ahLst/>
            <a:cxnLst/>
            <a:rect l="l" t="t" r="r" b="b"/>
            <a:pathLst>
              <a:path h="6817359">
                <a:moveTo>
                  <a:pt x="0" y="6817119"/>
                </a:moveTo>
                <a:lnTo>
                  <a:pt x="0" y="0"/>
                </a:lnTo>
              </a:path>
            </a:pathLst>
          </a:custGeom>
          <a:ln w="12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0244" y="6328745"/>
            <a:ext cx="5836467" cy="177125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92100" marR="5080" indent="-280035">
              <a:lnSpc>
                <a:spcPct val="98900"/>
              </a:lnSpc>
              <a:spcBef>
                <a:spcPts val="150"/>
              </a:spcBef>
              <a:tabLst>
                <a:tab pos="275590" algn="l"/>
              </a:tabLst>
            </a:pPr>
            <a:r>
              <a:rPr sz="2900" b="1" spc="-80" dirty="0">
                <a:solidFill>
                  <a:srgbClr val="030301"/>
                </a:solidFill>
                <a:latin typeface="Arial"/>
                <a:cs typeface="Arial"/>
              </a:rPr>
              <a:t>La</a:t>
            </a:r>
            <a:r>
              <a:rPr sz="2900" b="1" spc="-235" dirty="0">
                <a:solidFill>
                  <a:srgbClr val="030301"/>
                </a:solidFill>
                <a:latin typeface="Arial"/>
                <a:cs typeface="Arial"/>
              </a:rPr>
              <a:t> </a:t>
            </a:r>
            <a:r>
              <a:rPr sz="2900" b="1" u="heavy" spc="-85" dirty="0">
                <a:solidFill>
                  <a:srgbClr val="030301"/>
                </a:solidFill>
                <a:uFill>
                  <a:solidFill>
                    <a:srgbClr val="030301"/>
                  </a:solidFill>
                </a:uFill>
                <a:latin typeface="Arial"/>
                <a:cs typeface="Arial"/>
              </a:rPr>
              <a:t>Sala</a:t>
            </a:r>
            <a:r>
              <a:rPr sz="2900" b="1" u="heavy" spc="-185" dirty="0">
                <a:solidFill>
                  <a:srgbClr val="030301"/>
                </a:solidFill>
                <a:uFill>
                  <a:solidFill>
                    <a:srgbClr val="030301"/>
                  </a:solidFill>
                </a:uFill>
                <a:latin typeface="Arial"/>
                <a:cs typeface="Arial"/>
              </a:rPr>
              <a:t> </a:t>
            </a:r>
            <a:r>
              <a:rPr sz="2900" b="1" u="heavy" spc="-10" dirty="0">
                <a:solidFill>
                  <a:srgbClr val="030301"/>
                </a:solidFill>
                <a:uFill>
                  <a:solidFill>
                    <a:srgbClr val="030301"/>
                  </a:solidFill>
                </a:uFill>
                <a:latin typeface="Arial"/>
                <a:cs typeface="Arial"/>
              </a:rPr>
              <a:t>d</a:t>
            </a:r>
            <a:r>
              <a:rPr lang="es-ES" sz="2900" b="1" u="heavy" spc="-10" dirty="0">
                <a:solidFill>
                  <a:srgbClr val="030301"/>
                </a:solidFill>
                <a:uFill>
                  <a:solidFill>
                    <a:srgbClr val="030301"/>
                  </a:solidFill>
                </a:uFill>
                <a:latin typeface="Arial"/>
                <a:cs typeface="Arial"/>
              </a:rPr>
              <a:t>onde residen las </a:t>
            </a:r>
            <a:r>
              <a:rPr sz="2900" b="1" u="heavy" spc="-90" dirty="0" err="1">
                <a:solidFill>
                  <a:srgbClr val="030301"/>
                </a:solidFill>
                <a:uFill>
                  <a:solidFill>
                    <a:srgbClr val="030301"/>
                  </a:solidFill>
                </a:uFill>
                <a:latin typeface="Arial"/>
                <a:cs typeface="Arial"/>
              </a:rPr>
              <a:t>Pruebas</a:t>
            </a:r>
            <a:r>
              <a:rPr lang="es-ES" sz="2900" b="1" u="heavy" spc="-90" dirty="0">
                <a:solidFill>
                  <a:srgbClr val="030301"/>
                </a:solidFill>
                <a:uFill>
                  <a:solidFill>
                    <a:srgbClr val="030301"/>
                  </a:solidFill>
                </a:uFill>
                <a:latin typeface="Arial"/>
                <a:cs typeface="Arial"/>
              </a:rPr>
              <a:t> del caso</a:t>
            </a:r>
            <a:r>
              <a:rPr sz="2900" b="1" u="heavy" spc="-90" dirty="0">
                <a:solidFill>
                  <a:srgbClr val="030301"/>
                </a:solidFill>
                <a:uFill>
                  <a:solidFill>
                    <a:srgbClr val="030301"/>
                  </a:solidFill>
                </a:uFill>
                <a:latin typeface="Arial"/>
                <a:cs typeface="Arial"/>
              </a:rPr>
              <a:t>.</a:t>
            </a:r>
            <a:r>
              <a:rPr sz="2900" b="1" u="none" spc="-10" dirty="0">
                <a:solidFill>
                  <a:srgbClr val="030301"/>
                </a:solidFill>
                <a:latin typeface="Arial"/>
                <a:cs typeface="Arial"/>
              </a:rPr>
              <a:t> </a:t>
            </a:r>
            <a:r>
              <a:rPr sz="2850" u="none" spc="-60" dirty="0">
                <a:solidFill>
                  <a:srgbClr val="13130F"/>
                </a:solidFill>
                <a:latin typeface="Arial"/>
                <a:cs typeface="Arial"/>
              </a:rPr>
              <a:t>Un</a:t>
            </a:r>
            <a:r>
              <a:rPr sz="2850" u="none" spc="-180" dirty="0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sz="2850" u="none" spc="-10" dirty="0">
                <a:solidFill>
                  <a:srgbClr val="13130F"/>
                </a:solidFill>
                <a:latin typeface="Arial"/>
                <a:cs typeface="Arial"/>
              </a:rPr>
              <a:t>lugar </a:t>
            </a:r>
            <a:r>
              <a:rPr sz="2850" u="none" spc="-55" dirty="0">
                <a:solidFill>
                  <a:srgbClr val="13130F"/>
                </a:solidFill>
                <a:latin typeface="Arial"/>
                <a:cs typeface="Arial"/>
              </a:rPr>
              <a:t>seguro</a:t>
            </a:r>
            <a:r>
              <a:rPr sz="2850" u="none" spc="-155" dirty="0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sz="2850" u="none" dirty="0">
                <a:solidFill>
                  <a:srgbClr val="13130F"/>
                </a:solidFill>
                <a:latin typeface="Arial"/>
                <a:cs typeface="Arial"/>
              </a:rPr>
              <a:t>y</a:t>
            </a:r>
            <a:r>
              <a:rPr sz="2850" u="none" spc="-125" dirty="0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sz="2850" u="none" spc="-10" dirty="0">
                <a:solidFill>
                  <a:srgbClr val="13130F"/>
                </a:solidFill>
                <a:latin typeface="Arial"/>
                <a:cs typeface="Arial"/>
              </a:rPr>
              <a:t>ultraorganizado</a:t>
            </a:r>
            <a:r>
              <a:rPr sz="2850" u="none" spc="-200" dirty="0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sz="2850" u="none" spc="-10" dirty="0">
                <a:solidFill>
                  <a:srgbClr val="13130F"/>
                </a:solidFill>
                <a:latin typeface="Arial"/>
                <a:cs typeface="Arial"/>
              </a:rPr>
              <a:t>donde </a:t>
            </a:r>
            <a:r>
              <a:rPr sz="2850" u="none" spc="-40" dirty="0">
                <a:solidFill>
                  <a:srgbClr val="13130F"/>
                </a:solidFill>
                <a:latin typeface="Arial"/>
                <a:cs typeface="Arial"/>
              </a:rPr>
              <a:t>se</a:t>
            </a:r>
            <a:r>
              <a:rPr sz="2850" u="none" spc="-225" dirty="0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sz="2850" u="none" spc="-50" dirty="0">
                <a:solidFill>
                  <a:srgbClr val="13130F"/>
                </a:solidFill>
                <a:latin typeface="Arial"/>
                <a:cs typeface="Arial"/>
              </a:rPr>
              <a:t>guarda</a:t>
            </a:r>
            <a:r>
              <a:rPr sz="2850" u="none" spc="-130" dirty="0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sz="2850" u="none" spc="50" dirty="0">
                <a:solidFill>
                  <a:srgbClr val="13130F"/>
                </a:solidFill>
                <a:latin typeface="Arial"/>
                <a:cs typeface="Arial"/>
              </a:rPr>
              <a:t>toda</a:t>
            </a:r>
            <a:r>
              <a:rPr sz="2850" u="none" spc="-275" dirty="0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sz="2850" u="none" dirty="0">
                <a:solidFill>
                  <a:srgbClr val="13130F"/>
                </a:solidFill>
                <a:latin typeface="Arial"/>
                <a:cs typeface="Arial"/>
              </a:rPr>
              <a:t>la</a:t>
            </a:r>
            <a:r>
              <a:rPr sz="2850" u="none" spc="-180" dirty="0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sz="2850" u="none" spc="-10" dirty="0">
                <a:solidFill>
                  <a:srgbClr val="030301"/>
                </a:solidFill>
                <a:latin typeface="Arial"/>
                <a:cs typeface="Arial"/>
              </a:rPr>
              <a:t>información </a:t>
            </a:r>
            <a:r>
              <a:rPr sz="2850" u="none" spc="70" dirty="0">
                <a:solidFill>
                  <a:srgbClr val="13130F"/>
                </a:solidFill>
                <a:latin typeface="Arial"/>
                <a:cs typeface="Arial"/>
              </a:rPr>
              <a:t>del</a:t>
            </a:r>
            <a:r>
              <a:rPr sz="2850" u="none" spc="-340" dirty="0">
                <a:solidFill>
                  <a:srgbClr val="13130F"/>
                </a:solidFill>
                <a:latin typeface="Arial"/>
                <a:cs typeface="Arial"/>
              </a:rPr>
              <a:t> </a:t>
            </a:r>
            <a:r>
              <a:rPr sz="2850" u="none" spc="-10" dirty="0">
                <a:solidFill>
                  <a:srgbClr val="13130F"/>
                </a:solidFill>
                <a:latin typeface="Arial"/>
                <a:cs typeface="Arial"/>
              </a:rPr>
              <a:t>caso.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35401" y="5816869"/>
            <a:ext cx="6149555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3320" algn="ctr">
              <a:lnSpc>
                <a:spcPts val="1614"/>
              </a:lnSpc>
              <a:spcBef>
                <a:spcPts val="105"/>
              </a:spcBef>
            </a:pPr>
            <a:r>
              <a:rPr sz="1600" spc="-25" dirty="0">
                <a:solidFill>
                  <a:srgbClr val="804441"/>
                </a:solidFill>
                <a:latin typeface="Arial"/>
                <a:cs typeface="Arial"/>
              </a:rPr>
              <a:t>,/.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3145"/>
              </a:lnSpc>
              <a:tabLst>
                <a:tab pos="525145" algn="l"/>
              </a:tabLst>
            </a:pPr>
            <a:r>
              <a:rPr sz="2850" spc="-204" dirty="0">
                <a:solidFill>
                  <a:srgbClr val="030301"/>
                </a:solidFill>
                <a:latin typeface="Arial"/>
                <a:cs typeface="Arial"/>
              </a:rPr>
              <a:t>Es</a:t>
            </a:r>
            <a:r>
              <a:rPr sz="2850" spc="-100" dirty="0">
                <a:solidFill>
                  <a:srgbClr val="030301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13130F"/>
                </a:solidFill>
                <a:latin typeface="Arial"/>
                <a:cs typeface="Arial"/>
              </a:rPr>
              <a:t>e</a:t>
            </a:r>
            <a:r>
              <a:rPr lang="es-ES" sz="2850" dirty="0">
                <a:solidFill>
                  <a:srgbClr val="13130F"/>
                </a:solidFill>
                <a:latin typeface="Arial"/>
                <a:cs typeface="Arial"/>
              </a:rPr>
              <a:t>l sistema que permite acceder a Base de Datos </a:t>
            </a:r>
            <a:r>
              <a:rPr lang="es-ES" sz="2850" b="1" u="sng" dirty="0">
                <a:solidFill>
                  <a:srgbClr val="13130F"/>
                </a:solidFill>
                <a:latin typeface="Arial"/>
                <a:cs typeface="Arial"/>
              </a:rPr>
              <a:t>para  manipular los datos</a:t>
            </a:r>
            <a:r>
              <a:rPr lang="es-ES" sz="2850" u="sng" dirty="0">
                <a:solidFill>
                  <a:srgbClr val="13130F"/>
                </a:solidFill>
                <a:latin typeface="Arial"/>
                <a:cs typeface="Arial"/>
              </a:rPr>
              <a:t>:</a:t>
            </a:r>
            <a:r>
              <a:rPr lang="es-ES" sz="2850" dirty="0">
                <a:solidFill>
                  <a:srgbClr val="13130F"/>
                </a:solidFill>
                <a:latin typeface="Arial"/>
                <a:cs typeface="Arial"/>
              </a:rPr>
              <a:t> </a:t>
            </a:r>
          </a:p>
          <a:p>
            <a:pPr marL="469900" indent="-457200">
              <a:lnSpc>
                <a:spcPts val="3145"/>
              </a:lnSpc>
              <a:buFont typeface="Wingdings" panose="05000000000000000000" pitchFamily="2" charset="2"/>
              <a:buChar char="ü"/>
              <a:tabLst>
                <a:tab pos="525145" algn="l"/>
              </a:tabLst>
            </a:pPr>
            <a:r>
              <a:rPr lang="es-ES" sz="2850" dirty="0">
                <a:solidFill>
                  <a:srgbClr val="13130F"/>
                </a:solidFill>
                <a:latin typeface="Arial"/>
                <a:cs typeface="Arial"/>
              </a:rPr>
              <a:t>guardar nuevos datos, </a:t>
            </a:r>
          </a:p>
          <a:p>
            <a:pPr marL="469900" indent="-457200">
              <a:lnSpc>
                <a:spcPts val="3145"/>
              </a:lnSpc>
              <a:buFont typeface="Wingdings" panose="05000000000000000000" pitchFamily="2" charset="2"/>
              <a:buChar char="ü"/>
              <a:tabLst>
                <a:tab pos="525145" algn="l"/>
              </a:tabLst>
            </a:pPr>
            <a:r>
              <a:rPr lang="es-ES" sz="2850" dirty="0">
                <a:solidFill>
                  <a:srgbClr val="13130F"/>
                </a:solidFill>
                <a:latin typeface="Arial"/>
                <a:cs typeface="Arial"/>
              </a:rPr>
              <a:t>eliminar las que no son relevantes, </a:t>
            </a:r>
          </a:p>
          <a:p>
            <a:pPr marL="469900" indent="-457200">
              <a:lnSpc>
                <a:spcPts val="3145"/>
              </a:lnSpc>
              <a:buFont typeface="Wingdings" panose="05000000000000000000" pitchFamily="2" charset="2"/>
              <a:buChar char="ü"/>
              <a:tabLst>
                <a:tab pos="525145" algn="l"/>
              </a:tabLst>
            </a:pPr>
            <a:r>
              <a:rPr lang="es-ES" sz="2850" dirty="0">
                <a:solidFill>
                  <a:srgbClr val="13130F"/>
                </a:solidFill>
                <a:latin typeface="Arial"/>
                <a:cs typeface="Arial"/>
              </a:rPr>
              <a:t>o actualizar datos. </a:t>
            </a:r>
          </a:p>
          <a:p>
            <a:pPr marL="469900" indent="-457200">
              <a:lnSpc>
                <a:spcPts val="3145"/>
              </a:lnSpc>
              <a:buFont typeface="Wingdings" panose="05000000000000000000" pitchFamily="2" charset="2"/>
              <a:buChar char="ü"/>
              <a:tabLst>
                <a:tab pos="525145" algn="l"/>
              </a:tabLst>
            </a:pPr>
            <a:r>
              <a:rPr lang="es-ES" sz="2850" dirty="0">
                <a:solidFill>
                  <a:srgbClr val="13130F"/>
                </a:solidFill>
                <a:latin typeface="Arial"/>
                <a:cs typeface="Arial"/>
              </a:rPr>
              <a:t>También permite “interrogar” realizando preguntas.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C240473-7C86-DC96-BB55-0661833845F4}"/>
              </a:ext>
            </a:extLst>
          </p:cNvPr>
          <p:cNvSpPr txBox="1"/>
          <p:nvPr/>
        </p:nvSpPr>
        <p:spPr>
          <a:xfrm>
            <a:off x="2547620" y="400424"/>
            <a:ext cx="14927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kit del detective de datos</a:t>
            </a:r>
            <a:endParaRPr lang="es-ES" sz="6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DAA4063-76B3-5181-672D-B2CF713365C0}"/>
              </a:ext>
            </a:extLst>
          </p:cNvPr>
          <p:cNvSpPr txBox="1"/>
          <p:nvPr/>
        </p:nvSpPr>
        <p:spPr>
          <a:xfrm>
            <a:off x="2767340" y="1709838"/>
            <a:ext cx="4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Base de Datos (BD)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61F7D19-A505-A326-EB9F-A7C4FA03CE0D}"/>
              </a:ext>
            </a:extLst>
          </p:cNvPr>
          <p:cNvSpPr txBox="1"/>
          <p:nvPr/>
        </p:nvSpPr>
        <p:spPr>
          <a:xfrm>
            <a:off x="10795000" y="1709838"/>
            <a:ext cx="4670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Sistema de Gestión de Bases de Datos</a:t>
            </a:r>
          </a:p>
        </p:txBody>
      </p:sp>
      <p:pic>
        <p:nvPicPr>
          <p:cNvPr id="22" name="object 3">
            <a:extLst>
              <a:ext uri="{FF2B5EF4-FFF2-40B4-BE49-F238E27FC236}">
                <a16:creationId xmlns:a16="http://schemas.microsoft.com/office/drawing/2014/main" id="{20773A86-47F4-0454-9D00-5DCE84C1AF9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2149691">
            <a:off x="15715834" y="6197248"/>
            <a:ext cx="550993" cy="10243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B237ADE3-318A-4EE5-ACAC-859D8F031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Bases de datos relacionales</a:t>
            </a: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B321A299-78A0-4927-965D-86F7992D19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67175" y="1719027"/>
          <a:ext cx="14873306" cy="7000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0" name="5 Marcador de número de diapositiva">
            <a:extLst>
              <a:ext uri="{FF2B5EF4-FFF2-40B4-BE49-F238E27FC236}">
                <a16:creationId xmlns:a16="http://schemas.microsoft.com/office/drawing/2014/main" id="{30349D87-ABE6-49A0-94BF-E0C2AADF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982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6623" indent="-406394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3698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25575" indent="-32511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327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75804" indent="-32511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26034" indent="-325115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A863C4-4D7E-4A16-9CE0-E52550BA479A}" type="slidenum">
              <a:rPr lang="es-ES" altLang="es-ES" sz="1422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s-ES" altLang="es-ES" sz="1422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E63422D-DBE7-46F6-96F3-026D12F343CB}"/>
              </a:ext>
            </a:extLst>
          </p:cNvPr>
          <p:cNvSpPr/>
          <p:nvPr/>
        </p:nvSpPr>
        <p:spPr>
          <a:xfrm>
            <a:off x="12928035" y="5186649"/>
            <a:ext cx="1041381" cy="264612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56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63075A2-40F9-456C-A287-35E3C081FFBF}"/>
              </a:ext>
            </a:extLst>
          </p:cNvPr>
          <p:cNvSpPr/>
          <p:nvPr/>
        </p:nvSpPr>
        <p:spPr>
          <a:xfrm>
            <a:off x="14213566" y="5186649"/>
            <a:ext cx="1041381" cy="264612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560" dirty="0"/>
          </a:p>
        </p:txBody>
      </p:sp>
    </p:spTree>
    <p:extLst>
      <p:ext uri="{BB962C8B-B14F-4D97-AF65-F5344CB8AC3E}">
        <p14:creationId xmlns:p14="http://schemas.microsoft.com/office/powerpoint/2010/main" val="3469947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Galerí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1383</Words>
  <Application>Microsoft Office PowerPoint</Application>
  <PresentationFormat>Personalizado</PresentationFormat>
  <Paragraphs>293</Paragraphs>
  <Slides>19</Slides>
  <Notes>9</Notes>
  <HiddenSlides>3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Batang</vt:lpstr>
      <vt:lpstr>Aptos</vt:lpstr>
      <vt:lpstr>Arial</vt:lpstr>
      <vt:lpstr>Calibri</vt:lpstr>
      <vt:lpstr>Courier New</vt:lpstr>
      <vt:lpstr>Gill Sans MT</vt:lpstr>
      <vt:lpstr>Times New Roman</vt:lpstr>
      <vt:lpstr>Wingdings</vt:lpstr>
      <vt:lpstr>Galería</vt:lpstr>
      <vt:lpstr>Presentación de PowerPoint</vt:lpstr>
      <vt:lpstr>¿Tu móvil te lee la mente? </vt:lpstr>
      <vt:lpstr>Somos fábricas de datos</vt:lpstr>
      <vt:lpstr>¿cuál es la tecnología que más va a afectar a las personas en el 2026?</vt:lpstr>
      <vt:lpstr>¿Dónde viven LOS DATOS y por qué el orden es clave?</vt:lpstr>
      <vt:lpstr>Presentación de PowerPoint</vt:lpstr>
      <vt:lpstr>¿🕵️‍♂️ Misión: Detectives de Datos</vt:lpstr>
      <vt:lpstr>Presentación de PowerPoint</vt:lpstr>
      <vt:lpstr>Bases de datos relacionales</vt:lpstr>
      <vt:lpstr>ANALOGÍa</vt:lpstr>
      <vt:lpstr>Presentación de PowerPoint</vt:lpstr>
      <vt:lpstr>Presentación de PowerPoint</vt:lpstr>
      <vt:lpstr>Presentación de PowerPoint</vt:lpstr>
      <vt:lpstr>Presentación de PowerPoint</vt:lpstr>
      <vt:lpstr>Software de BDs: Access</vt:lpstr>
      <vt:lpstr>Comenzamos…</vt:lpstr>
      <vt:lpstr>Presentación de PowerPoint</vt:lpstr>
      <vt:lpstr>Conectando las Pistas</vt:lpstr>
      <vt:lpstr>Somos fábricas de datos  “con patas”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Esther De Ves Cuenca</cp:lastModifiedBy>
  <cp:revision>13</cp:revision>
  <dcterms:created xsi:type="dcterms:W3CDTF">2026-01-09T12:57:35Z</dcterms:created>
  <dcterms:modified xsi:type="dcterms:W3CDTF">2026-01-09T20:36:31Z</dcterms:modified>
</cp:coreProperties>
</file>