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7" r:id="rId3"/>
    <p:sldId id="257" r:id="rId4"/>
    <p:sldId id="307" r:id="rId5"/>
    <p:sldId id="308" r:id="rId6"/>
    <p:sldId id="263" r:id="rId7"/>
    <p:sldId id="314" r:id="rId8"/>
    <p:sldId id="315" r:id="rId9"/>
    <p:sldId id="316" r:id="rId10"/>
    <p:sldId id="317" r:id="rId11"/>
    <p:sldId id="309" r:id="rId12"/>
    <p:sldId id="310" r:id="rId13"/>
    <p:sldId id="267" r:id="rId14"/>
    <p:sldId id="279" r:id="rId15"/>
    <p:sldId id="281" r:id="rId16"/>
    <p:sldId id="282" r:id="rId17"/>
    <p:sldId id="305" r:id="rId18"/>
    <p:sldId id="299" r:id="rId19"/>
    <p:sldId id="259" r:id="rId20"/>
    <p:sldId id="295" r:id="rId21"/>
    <p:sldId id="292" r:id="rId22"/>
    <p:sldId id="277" r:id="rId23"/>
    <p:sldId id="312" r:id="rId24"/>
    <p:sldId id="280" r:id="rId25"/>
    <p:sldId id="260" r:id="rId26"/>
    <p:sldId id="288" r:id="rId27"/>
    <p:sldId id="298" r:id="rId28"/>
    <p:sldId id="293" r:id="rId29"/>
    <p:sldId id="276" r:id="rId30"/>
    <p:sldId id="306" r:id="rId31"/>
    <p:sldId id="291" r:id="rId32"/>
    <p:sldId id="300" r:id="rId33"/>
    <p:sldId id="284" r:id="rId34"/>
    <p:sldId id="313" r:id="rId35"/>
    <p:sldId id="286" r:id="rId36"/>
    <p:sldId id="287" r:id="rId37"/>
    <p:sldId id="29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99" autoAdjust="0"/>
    <p:restoredTop sz="94660"/>
  </p:normalViewPr>
  <p:slideViewPr>
    <p:cSldViewPr snapToGrid="0">
      <p:cViewPr varScale="1">
        <p:scale>
          <a:sx n="145" d="100"/>
          <a:sy n="145" d="100"/>
        </p:scale>
        <p:origin x="192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7D53BF-FCE1-401C-8D94-85BBC67E4697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08630C-5CB8-4084-98D0-78B8A9C977E8}">
      <dgm:prSet phldrT="[Text]"/>
      <dgm:spPr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Hall drift generates magnetic stress</a:t>
          </a:r>
        </a:p>
      </dgm:t>
    </dgm:pt>
    <dgm:pt modelId="{D5745D13-0DB8-4DFF-B3E1-AEACA15755FA}" type="parTrans" cxnId="{3DD0E469-9272-48C9-BAFF-69ACF7FB55C8}">
      <dgm:prSet/>
      <dgm:spPr/>
      <dgm:t>
        <a:bodyPr/>
        <a:lstStyle/>
        <a:p>
          <a:endParaRPr lang="en-US"/>
        </a:p>
      </dgm:t>
    </dgm:pt>
    <dgm:pt modelId="{9CC77829-4A6A-4682-83F7-393C33420E19}" type="sibTrans" cxnId="{3DD0E469-9272-48C9-BAFF-69ACF7FB55C8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A7D8AFA3-E708-4C47-9830-4B1906518EF9}">
      <dgm:prSet phldrT="[Text]"/>
      <dgm:spPr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The crust deforms elastically and plastically</a:t>
          </a:r>
        </a:p>
      </dgm:t>
    </dgm:pt>
    <dgm:pt modelId="{E83A2F46-3F6F-483F-A9F9-1EEC43F58C50}" type="parTrans" cxnId="{C96F017F-BA23-48EB-A101-9275E58D9A37}">
      <dgm:prSet/>
      <dgm:spPr/>
      <dgm:t>
        <a:bodyPr/>
        <a:lstStyle/>
        <a:p>
          <a:endParaRPr lang="en-US"/>
        </a:p>
      </dgm:t>
    </dgm:pt>
    <dgm:pt modelId="{6D6B0A83-80FD-414D-A43F-537D60B44DE4}" type="sibTrans" cxnId="{C96F017F-BA23-48EB-A101-9275E58D9A37}">
      <dgm:prSet/>
      <dgm:spPr/>
      <dgm:t>
        <a:bodyPr/>
        <a:lstStyle/>
        <a:p>
          <a:endParaRPr lang="en-US"/>
        </a:p>
      </dgm:t>
    </dgm:pt>
    <dgm:pt modelId="{F34B821D-6B6B-46CB-9D51-3FD193A98038}">
      <dgm:prSet phldrT="[Text]"/>
      <dgm:spPr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Motion of the crust induces evolution of the magnetic field</a:t>
          </a:r>
        </a:p>
      </dgm:t>
    </dgm:pt>
    <dgm:pt modelId="{802806E0-D0C2-4363-9885-BB86FE3E968A}" type="parTrans" cxnId="{0FBF528F-2CF5-497D-BB29-D0EC5EFA6D38}">
      <dgm:prSet/>
      <dgm:spPr/>
      <dgm:t>
        <a:bodyPr/>
        <a:lstStyle/>
        <a:p>
          <a:endParaRPr lang="en-US"/>
        </a:p>
      </dgm:t>
    </dgm:pt>
    <dgm:pt modelId="{319B21A2-927D-4CCD-AEF7-7A3474A13C8C}" type="sibTrans" cxnId="{0FBF528F-2CF5-497D-BB29-D0EC5EFA6D38}">
      <dgm:prSet/>
      <dgm:spPr/>
      <dgm:t>
        <a:bodyPr/>
        <a:lstStyle/>
        <a:p>
          <a:endParaRPr lang="en-US"/>
        </a:p>
      </dgm:t>
    </dgm:pt>
    <dgm:pt modelId="{BE30C082-7515-4065-A264-FAE2AA24A94D}" type="pres">
      <dgm:prSet presAssocID="{967D53BF-FCE1-401C-8D94-85BBC67E4697}" presName="Name0" presStyleCnt="0">
        <dgm:presLayoutVars>
          <dgm:dir/>
          <dgm:resizeHandles val="exact"/>
        </dgm:presLayoutVars>
      </dgm:prSet>
      <dgm:spPr/>
    </dgm:pt>
    <dgm:pt modelId="{106AACBA-F3D3-4E59-B69C-E416358E70A1}" type="pres">
      <dgm:prSet presAssocID="{967D53BF-FCE1-401C-8D94-85BBC67E4697}" presName="cycle" presStyleCnt="0"/>
      <dgm:spPr/>
    </dgm:pt>
    <dgm:pt modelId="{9EF8EC4F-F5C5-4BD1-B06D-C61D4FBAAA58}" type="pres">
      <dgm:prSet presAssocID="{6C08630C-5CB8-4084-98D0-78B8A9C977E8}" presName="nodeFirstNode" presStyleLbl="node1" presStyleIdx="0" presStyleCnt="3">
        <dgm:presLayoutVars>
          <dgm:bulletEnabled val="1"/>
        </dgm:presLayoutVars>
      </dgm:prSet>
      <dgm:spPr/>
    </dgm:pt>
    <dgm:pt modelId="{C9E2F38C-5F2F-4ACD-8AAE-262192428B7A}" type="pres">
      <dgm:prSet presAssocID="{9CC77829-4A6A-4682-83F7-393C33420E19}" presName="sibTransFirstNode" presStyleLbl="bgShp" presStyleIdx="0" presStyleCnt="1"/>
      <dgm:spPr/>
    </dgm:pt>
    <dgm:pt modelId="{908143B0-FCC8-4FFC-A284-FF10BA6FC09F}" type="pres">
      <dgm:prSet presAssocID="{A7D8AFA3-E708-4C47-9830-4B1906518EF9}" presName="nodeFollowingNodes" presStyleLbl="node1" presStyleIdx="1" presStyleCnt="3" custRadScaleRad="100406" custRadScaleInc="-19769">
        <dgm:presLayoutVars>
          <dgm:bulletEnabled val="1"/>
        </dgm:presLayoutVars>
      </dgm:prSet>
      <dgm:spPr/>
    </dgm:pt>
    <dgm:pt modelId="{7D42BB66-E8A1-47E8-BDDC-32FF402A133A}" type="pres">
      <dgm:prSet presAssocID="{F34B821D-6B6B-46CB-9D51-3FD193A98038}" presName="nodeFollowingNodes" presStyleLbl="node1" presStyleIdx="2" presStyleCnt="3" custRadScaleRad="100667" custRadScaleInc="19805">
        <dgm:presLayoutVars>
          <dgm:bulletEnabled val="1"/>
        </dgm:presLayoutVars>
      </dgm:prSet>
      <dgm:spPr/>
    </dgm:pt>
  </dgm:ptLst>
  <dgm:cxnLst>
    <dgm:cxn modelId="{DFA9F50B-608B-417D-A715-48AA9B0B1858}" type="presOf" srcId="{F34B821D-6B6B-46CB-9D51-3FD193A98038}" destId="{7D42BB66-E8A1-47E8-BDDC-32FF402A133A}" srcOrd="0" destOrd="0" presId="urn:microsoft.com/office/officeart/2005/8/layout/cycle3"/>
    <dgm:cxn modelId="{3C9C100D-9121-470E-8F09-705784FEB2D2}" type="presOf" srcId="{6C08630C-5CB8-4084-98D0-78B8A9C977E8}" destId="{9EF8EC4F-F5C5-4BD1-B06D-C61D4FBAAA58}" srcOrd="0" destOrd="0" presId="urn:microsoft.com/office/officeart/2005/8/layout/cycle3"/>
    <dgm:cxn modelId="{3DD0E469-9272-48C9-BAFF-69ACF7FB55C8}" srcId="{967D53BF-FCE1-401C-8D94-85BBC67E4697}" destId="{6C08630C-5CB8-4084-98D0-78B8A9C977E8}" srcOrd="0" destOrd="0" parTransId="{D5745D13-0DB8-4DFF-B3E1-AEACA15755FA}" sibTransId="{9CC77829-4A6A-4682-83F7-393C33420E19}"/>
    <dgm:cxn modelId="{788C0B74-BBA2-4A35-BD29-E665C56E5668}" type="presOf" srcId="{A7D8AFA3-E708-4C47-9830-4B1906518EF9}" destId="{908143B0-FCC8-4FFC-A284-FF10BA6FC09F}" srcOrd="0" destOrd="0" presId="urn:microsoft.com/office/officeart/2005/8/layout/cycle3"/>
    <dgm:cxn modelId="{C96F017F-BA23-48EB-A101-9275E58D9A37}" srcId="{967D53BF-FCE1-401C-8D94-85BBC67E4697}" destId="{A7D8AFA3-E708-4C47-9830-4B1906518EF9}" srcOrd="1" destOrd="0" parTransId="{E83A2F46-3F6F-483F-A9F9-1EEC43F58C50}" sibTransId="{6D6B0A83-80FD-414D-A43F-537D60B44DE4}"/>
    <dgm:cxn modelId="{0FBF528F-2CF5-497D-BB29-D0EC5EFA6D38}" srcId="{967D53BF-FCE1-401C-8D94-85BBC67E4697}" destId="{F34B821D-6B6B-46CB-9D51-3FD193A98038}" srcOrd="2" destOrd="0" parTransId="{802806E0-D0C2-4363-9885-BB86FE3E968A}" sibTransId="{319B21A2-927D-4CCD-AEF7-7A3474A13C8C}"/>
    <dgm:cxn modelId="{972ACEAF-A543-43ED-BBB3-DA0CEE2F3B8F}" type="presOf" srcId="{967D53BF-FCE1-401C-8D94-85BBC67E4697}" destId="{BE30C082-7515-4065-A264-FAE2AA24A94D}" srcOrd="0" destOrd="0" presId="urn:microsoft.com/office/officeart/2005/8/layout/cycle3"/>
    <dgm:cxn modelId="{5FD42EFE-5BB7-4A90-8568-7A0E617D47C1}" type="presOf" srcId="{9CC77829-4A6A-4682-83F7-393C33420E19}" destId="{C9E2F38C-5F2F-4ACD-8AAE-262192428B7A}" srcOrd="0" destOrd="0" presId="urn:microsoft.com/office/officeart/2005/8/layout/cycle3"/>
    <dgm:cxn modelId="{934F1FAC-D862-4362-A035-0C994D8A9722}" type="presParOf" srcId="{BE30C082-7515-4065-A264-FAE2AA24A94D}" destId="{106AACBA-F3D3-4E59-B69C-E416358E70A1}" srcOrd="0" destOrd="0" presId="urn:microsoft.com/office/officeart/2005/8/layout/cycle3"/>
    <dgm:cxn modelId="{714D878B-17EA-4CE4-B882-82FA40940590}" type="presParOf" srcId="{106AACBA-F3D3-4E59-B69C-E416358E70A1}" destId="{9EF8EC4F-F5C5-4BD1-B06D-C61D4FBAAA58}" srcOrd="0" destOrd="0" presId="urn:microsoft.com/office/officeart/2005/8/layout/cycle3"/>
    <dgm:cxn modelId="{1634AFDB-2A73-4FC5-B434-925E8C810021}" type="presParOf" srcId="{106AACBA-F3D3-4E59-B69C-E416358E70A1}" destId="{C9E2F38C-5F2F-4ACD-8AAE-262192428B7A}" srcOrd="1" destOrd="0" presId="urn:microsoft.com/office/officeart/2005/8/layout/cycle3"/>
    <dgm:cxn modelId="{FB76A8EB-B31F-4001-AE19-3E3D7A026980}" type="presParOf" srcId="{106AACBA-F3D3-4E59-B69C-E416358E70A1}" destId="{908143B0-FCC8-4FFC-A284-FF10BA6FC09F}" srcOrd="2" destOrd="0" presId="urn:microsoft.com/office/officeart/2005/8/layout/cycle3"/>
    <dgm:cxn modelId="{5E38569B-708B-4F7C-9637-CC2A03886F8E}" type="presParOf" srcId="{106AACBA-F3D3-4E59-B69C-E416358E70A1}" destId="{7D42BB66-E8A1-47E8-BDDC-32FF402A133A}" srcOrd="3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7D53BF-FCE1-401C-8D94-85BBC67E4697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08630C-5CB8-4084-98D0-78B8A9C977E8}">
      <dgm:prSet phldrT="[Text]"/>
      <dgm:spPr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Hall drift generates magnetic stress</a:t>
          </a:r>
        </a:p>
      </dgm:t>
    </dgm:pt>
    <dgm:pt modelId="{D5745D13-0DB8-4DFF-B3E1-AEACA15755FA}" type="parTrans" cxnId="{3DD0E469-9272-48C9-BAFF-69ACF7FB55C8}">
      <dgm:prSet/>
      <dgm:spPr/>
      <dgm:t>
        <a:bodyPr/>
        <a:lstStyle/>
        <a:p>
          <a:endParaRPr lang="en-US"/>
        </a:p>
      </dgm:t>
    </dgm:pt>
    <dgm:pt modelId="{9CC77829-4A6A-4682-83F7-393C33420E19}" type="sibTrans" cxnId="{3DD0E469-9272-48C9-BAFF-69ACF7FB55C8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A7D8AFA3-E708-4C47-9830-4B1906518EF9}">
      <dgm:prSet phldrT="[Text]"/>
      <dgm:spPr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The crust deforms elastically and plastically</a:t>
          </a:r>
        </a:p>
      </dgm:t>
    </dgm:pt>
    <dgm:pt modelId="{E83A2F46-3F6F-483F-A9F9-1EEC43F58C50}" type="parTrans" cxnId="{C96F017F-BA23-48EB-A101-9275E58D9A37}">
      <dgm:prSet/>
      <dgm:spPr/>
      <dgm:t>
        <a:bodyPr/>
        <a:lstStyle/>
        <a:p>
          <a:endParaRPr lang="en-US"/>
        </a:p>
      </dgm:t>
    </dgm:pt>
    <dgm:pt modelId="{6D6B0A83-80FD-414D-A43F-537D60B44DE4}" type="sibTrans" cxnId="{C96F017F-BA23-48EB-A101-9275E58D9A37}">
      <dgm:prSet/>
      <dgm:spPr/>
      <dgm:t>
        <a:bodyPr/>
        <a:lstStyle/>
        <a:p>
          <a:endParaRPr lang="en-US"/>
        </a:p>
      </dgm:t>
    </dgm:pt>
    <dgm:pt modelId="{F34B821D-6B6B-46CB-9D51-3FD193A98038}">
      <dgm:prSet phldrT="[Text]"/>
      <dgm:spPr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Motion of the crust induces evolution of the magnetic field</a:t>
          </a:r>
        </a:p>
      </dgm:t>
    </dgm:pt>
    <dgm:pt modelId="{802806E0-D0C2-4363-9885-BB86FE3E968A}" type="parTrans" cxnId="{0FBF528F-2CF5-497D-BB29-D0EC5EFA6D38}">
      <dgm:prSet/>
      <dgm:spPr/>
      <dgm:t>
        <a:bodyPr/>
        <a:lstStyle/>
        <a:p>
          <a:endParaRPr lang="en-US"/>
        </a:p>
      </dgm:t>
    </dgm:pt>
    <dgm:pt modelId="{319B21A2-927D-4CCD-AEF7-7A3474A13C8C}" type="sibTrans" cxnId="{0FBF528F-2CF5-497D-BB29-D0EC5EFA6D38}">
      <dgm:prSet/>
      <dgm:spPr/>
      <dgm:t>
        <a:bodyPr/>
        <a:lstStyle/>
        <a:p>
          <a:endParaRPr lang="en-US"/>
        </a:p>
      </dgm:t>
    </dgm:pt>
    <dgm:pt modelId="{BE30C082-7515-4065-A264-FAE2AA24A94D}" type="pres">
      <dgm:prSet presAssocID="{967D53BF-FCE1-401C-8D94-85BBC67E4697}" presName="Name0" presStyleCnt="0">
        <dgm:presLayoutVars>
          <dgm:dir/>
          <dgm:resizeHandles val="exact"/>
        </dgm:presLayoutVars>
      </dgm:prSet>
      <dgm:spPr/>
    </dgm:pt>
    <dgm:pt modelId="{106AACBA-F3D3-4E59-B69C-E416358E70A1}" type="pres">
      <dgm:prSet presAssocID="{967D53BF-FCE1-401C-8D94-85BBC67E4697}" presName="cycle" presStyleCnt="0"/>
      <dgm:spPr/>
    </dgm:pt>
    <dgm:pt modelId="{9EF8EC4F-F5C5-4BD1-B06D-C61D4FBAAA58}" type="pres">
      <dgm:prSet presAssocID="{6C08630C-5CB8-4084-98D0-78B8A9C977E8}" presName="nodeFirstNode" presStyleLbl="node1" presStyleIdx="0" presStyleCnt="3">
        <dgm:presLayoutVars>
          <dgm:bulletEnabled val="1"/>
        </dgm:presLayoutVars>
      </dgm:prSet>
      <dgm:spPr/>
    </dgm:pt>
    <dgm:pt modelId="{C9E2F38C-5F2F-4ACD-8AAE-262192428B7A}" type="pres">
      <dgm:prSet presAssocID="{9CC77829-4A6A-4682-83F7-393C33420E19}" presName="sibTransFirstNode" presStyleLbl="bgShp" presStyleIdx="0" presStyleCnt="1"/>
      <dgm:spPr/>
    </dgm:pt>
    <dgm:pt modelId="{908143B0-FCC8-4FFC-A284-FF10BA6FC09F}" type="pres">
      <dgm:prSet presAssocID="{A7D8AFA3-E708-4C47-9830-4B1906518EF9}" presName="nodeFollowingNodes" presStyleLbl="node1" presStyleIdx="1" presStyleCnt="3" custRadScaleRad="100406" custRadScaleInc="-19769">
        <dgm:presLayoutVars>
          <dgm:bulletEnabled val="1"/>
        </dgm:presLayoutVars>
      </dgm:prSet>
      <dgm:spPr/>
    </dgm:pt>
    <dgm:pt modelId="{7D42BB66-E8A1-47E8-BDDC-32FF402A133A}" type="pres">
      <dgm:prSet presAssocID="{F34B821D-6B6B-46CB-9D51-3FD193A98038}" presName="nodeFollowingNodes" presStyleLbl="node1" presStyleIdx="2" presStyleCnt="3" custRadScaleRad="100667" custRadScaleInc="19805">
        <dgm:presLayoutVars>
          <dgm:bulletEnabled val="1"/>
        </dgm:presLayoutVars>
      </dgm:prSet>
      <dgm:spPr/>
    </dgm:pt>
  </dgm:ptLst>
  <dgm:cxnLst>
    <dgm:cxn modelId="{DFA9F50B-608B-417D-A715-48AA9B0B1858}" type="presOf" srcId="{F34B821D-6B6B-46CB-9D51-3FD193A98038}" destId="{7D42BB66-E8A1-47E8-BDDC-32FF402A133A}" srcOrd="0" destOrd="0" presId="urn:microsoft.com/office/officeart/2005/8/layout/cycle3"/>
    <dgm:cxn modelId="{3C9C100D-9121-470E-8F09-705784FEB2D2}" type="presOf" srcId="{6C08630C-5CB8-4084-98D0-78B8A9C977E8}" destId="{9EF8EC4F-F5C5-4BD1-B06D-C61D4FBAAA58}" srcOrd="0" destOrd="0" presId="urn:microsoft.com/office/officeart/2005/8/layout/cycle3"/>
    <dgm:cxn modelId="{3DD0E469-9272-48C9-BAFF-69ACF7FB55C8}" srcId="{967D53BF-FCE1-401C-8D94-85BBC67E4697}" destId="{6C08630C-5CB8-4084-98D0-78B8A9C977E8}" srcOrd="0" destOrd="0" parTransId="{D5745D13-0DB8-4DFF-B3E1-AEACA15755FA}" sibTransId="{9CC77829-4A6A-4682-83F7-393C33420E19}"/>
    <dgm:cxn modelId="{788C0B74-BBA2-4A35-BD29-E665C56E5668}" type="presOf" srcId="{A7D8AFA3-E708-4C47-9830-4B1906518EF9}" destId="{908143B0-FCC8-4FFC-A284-FF10BA6FC09F}" srcOrd="0" destOrd="0" presId="urn:microsoft.com/office/officeart/2005/8/layout/cycle3"/>
    <dgm:cxn modelId="{C96F017F-BA23-48EB-A101-9275E58D9A37}" srcId="{967D53BF-FCE1-401C-8D94-85BBC67E4697}" destId="{A7D8AFA3-E708-4C47-9830-4B1906518EF9}" srcOrd="1" destOrd="0" parTransId="{E83A2F46-3F6F-483F-A9F9-1EEC43F58C50}" sibTransId="{6D6B0A83-80FD-414D-A43F-537D60B44DE4}"/>
    <dgm:cxn modelId="{0FBF528F-2CF5-497D-BB29-D0EC5EFA6D38}" srcId="{967D53BF-FCE1-401C-8D94-85BBC67E4697}" destId="{F34B821D-6B6B-46CB-9D51-3FD193A98038}" srcOrd="2" destOrd="0" parTransId="{802806E0-D0C2-4363-9885-BB86FE3E968A}" sibTransId="{319B21A2-927D-4CCD-AEF7-7A3474A13C8C}"/>
    <dgm:cxn modelId="{972ACEAF-A543-43ED-BBB3-DA0CEE2F3B8F}" type="presOf" srcId="{967D53BF-FCE1-401C-8D94-85BBC67E4697}" destId="{BE30C082-7515-4065-A264-FAE2AA24A94D}" srcOrd="0" destOrd="0" presId="urn:microsoft.com/office/officeart/2005/8/layout/cycle3"/>
    <dgm:cxn modelId="{5FD42EFE-5BB7-4A90-8568-7A0E617D47C1}" type="presOf" srcId="{9CC77829-4A6A-4682-83F7-393C33420E19}" destId="{C9E2F38C-5F2F-4ACD-8AAE-262192428B7A}" srcOrd="0" destOrd="0" presId="urn:microsoft.com/office/officeart/2005/8/layout/cycle3"/>
    <dgm:cxn modelId="{934F1FAC-D862-4362-A035-0C994D8A9722}" type="presParOf" srcId="{BE30C082-7515-4065-A264-FAE2AA24A94D}" destId="{106AACBA-F3D3-4E59-B69C-E416358E70A1}" srcOrd="0" destOrd="0" presId="urn:microsoft.com/office/officeart/2005/8/layout/cycle3"/>
    <dgm:cxn modelId="{714D878B-17EA-4CE4-B882-82FA40940590}" type="presParOf" srcId="{106AACBA-F3D3-4E59-B69C-E416358E70A1}" destId="{9EF8EC4F-F5C5-4BD1-B06D-C61D4FBAAA58}" srcOrd="0" destOrd="0" presId="urn:microsoft.com/office/officeart/2005/8/layout/cycle3"/>
    <dgm:cxn modelId="{1634AFDB-2A73-4FC5-B434-925E8C810021}" type="presParOf" srcId="{106AACBA-F3D3-4E59-B69C-E416358E70A1}" destId="{C9E2F38C-5F2F-4ACD-8AAE-262192428B7A}" srcOrd="1" destOrd="0" presId="urn:microsoft.com/office/officeart/2005/8/layout/cycle3"/>
    <dgm:cxn modelId="{FB76A8EB-B31F-4001-AE19-3E3D7A026980}" type="presParOf" srcId="{106AACBA-F3D3-4E59-B69C-E416358E70A1}" destId="{908143B0-FCC8-4FFC-A284-FF10BA6FC09F}" srcOrd="2" destOrd="0" presId="urn:microsoft.com/office/officeart/2005/8/layout/cycle3"/>
    <dgm:cxn modelId="{5E38569B-708B-4F7C-9637-CC2A03886F8E}" type="presParOf" srcId="{106AACBA-F3D3-4E59-B69C-E416358E70A1}" destId="{7D42BB66-E8A1-47E8-BDDC-32FF402A133A}" srcOrd="3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E2F38C-5F2F-4ACD-8AAE-262192428B7A}">
      <dsp:nvSpPr>
        <dsp:cNvPr id="0" name=""/>
        <dsp:cNvSpPr/>
      </dsp:nvSpPr>
      <dsp:spPr>
        <a:xfrm>
          <a:off x="1161727" y="-174916"/>
          <a:ext cx="3388840" cy="3388840"/>
        </a:xfrm>
        <a:prstGeom prst="circularArrow">
          <a:avLst>
            <a:gd name="adj1" fmla="val 5689"/>
            <a:gd name="adj2" fmla="val 340510"/>
            <a:gd name="adj3" fmla="val 12498164"/>
            <a:gd name="adj4" fmla="val 18215452"/>
            <a:gd name="adj5" fmla="val 5908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F8EC4F-F5C5-4BD1-B06D-C61D4FBAAA58}">
      <dsp:nvSpPr>
        <dsp:cNvPr id="0" name=""/>
        <dsp:cNvSpPr/>
      </dsp:nvSpPr>
      <dsp:spPr>
        <a:xfrm>
          <a:off x="1683286" y="1334"/>
          <a:ext cx="2345723" cy="11728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Hall drift generates magnetic stress</a:t>
          </a:r>
        </a:p>
      </dsp:txBody>
      <dsp:txXfrm>
        <a:off x="1740540" y="58588"/>
        <a:ext cx="2231215" cy="1058353"/>
      </dsp:txXfrm>
    </dsp:sp>
    <dsp:sp modelId="{908143B0-FCC8-4FFC-A284-FF10BA6FC09F}">
      <dsp:nvSpPr>
        <dsp:cNvPr id="0" name=""/>
        <dsp:cNvSpPr/>
      </dsp:nvSpPr>
      <dsp:spPr>
        <a:xfrm>
          <a:off x="3138715" y="1799300"/>
          <a:ext cx="2345723" cy="11728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The crust deforms elastically and plastically</a:t>
          </a:r>
        </a:p>
      </dsp:txBody>
      <dsp:txXfrm>
        <a:off x="3195969" y="1856554"/>
        <a:ext cx="2231215" cy="1058353"/>
      </dsp:txXfrm>
    </dsp:sp>
    <dsp:sp modelId="{7D42BB66-E8A1-47E8-BDDC-32FF402A133A}">
      <dsp:nvSpPr>
        <dsp:cNvPr id="0" name=""/>
        <dsp:cNvSpPr/>
      </dsp:nvSpPr>
      <dsp:spPr>
        <a:xfrm>
          <a:off x="223895" y="1799293"/>
          <a:ext cx="2345723" cy="11728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Motion of the crust induces evolution of the magnetic field</a:t>
          </a:r>
        </a:p>
      </dsp:txBody>
      <dsp:txXfrm>
        <a:off x="281149" y="1856547"/>
        <a:ext cx="2231215" cy="10583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E2F38C-5F2F-4ACD-8AAE-262192428B7A}">
      <dsp:nvSpPr>
        <dsp:cNvPr id="0" name=""/>
        <dsp:cNvSpPr/>
      </dsp:nvSpPr>
      <dsp:spPr>
        <a:xfrm>
          <a:off x="1161727" y="-174916"/>
          <a:ext cx="3388840" cy="3388840"/>
        </a:xfrm>
        <a:prstGeom prst="circularArrow">
          <a:avLst>
            <a:gd name="adj1" fmla="val 5689"/>
            <a:gd name="adj2" fmla="val 340510"/>
            <a:gd name="adj3" fmla="val 12498164"/>
            <a:gd name="adj4" fmla="val 18215452"/>
            <a:gd name="adj5" fmla="val 5908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F8EC4F-F5C5-4BD1-B06D-C61D4FBAAA58}">
      <dsp:nvSpPr>
        <dsp:cNvPr id="0" name=""/>
        <dsp:cNvSpPr/>
      </dsp:nvSpPr>
      <dsp:spPr>
        <a:xfrm>
          <a:off x="1683286" y="1334"/>
          <a:ext cx="2345723" cy="11728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Hall drift generates magnetic stress</a:t>
          </a:r>
        </a:p>
      </dsp:txBody>
      <dsp:txXfrm>
        <a:off x="1740540" y="58588"/>
        <a:ext cx="2231215" cy="1058353"/>
      </dsp:txXfrm>
    </dsp:sp>
    <dsp:sp modelId="{908143B0-FCC8-4FFC-A284-FF10BA6FC09F}">
      <dsp:nvSpPr>
        <dsp:cNvPr id="0" name=""/>
        <dsp:cNvSpPr/>
      </dsp:nvSpPr>
      <dsp:spPr>
        <a:xfrm>
          <a:off x="3138715" y="1799300"/>
          <a:ext cx="2345723" cy="11728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The crust deforms elastically and plastically</a:t>
          </a:r>
        </a:p>
      </dsp:txBody>
      <dsp:txXfrm>
        <a:off x="3195969" y="1856554"/>
        <a:ext cx="2231215" cy="1058353"/>
      </dsp:txXfrm>
    </dsp:sp>
    <dsp:sp modelId="{7D42BB66-E8A1-47E8-BDDC-32FF402A133A}">
      <dsp:nvSpPr>
        <dsp:cNvPr id="0" name=""/>
        <dsp:cNvSpPr/>
      </dsp:nvSpPr>
      <dsp:spPr>
        <a:xfrm>
          <a:off x="223895" y="1799293"/>
          <a:ext cx="2345723" cy="11728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Motion of the crust induces evolution of the magnetic field</a:t>
          </a:r>
        </a:p>
      </dsp:txBody>
      <dsp:txXfrm>
        <a:off x="281149" y="1856547"/>
        <a:ext cx="2231215" cy="10583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B34E-20D2-45BB-A52E-FBDE503201E4}" type="datetimeFigureOut">
              <a:rPr lang="en-US" smtClean="0"/>
              <a:t>11/26/18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054C-9F56-4A42-B99E-0B42979DD4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09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B34E-20D2-45BB-A52E-FBDE503201E4}" type="datetimeFigureOut">
              <a:rPr lang="en-US" smtClean="0"/>
              <a:t>11/26/18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054C-9F56-4A42-B99E-0B42979DD4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180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B34E-20D2-45BB-A52E-FBDE503201E4}" type="datetimeFigureOut">
              <a:rPr lang="en-US" smtClean="0"/>
              <a:t>11/26/18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054C-9F56-4A42-B99E-0B42979DD4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015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B34E-20D2-45BB-A52E-FBDE503201E4}" type="datetimeFigureOut">
              <a:rPr lang="en-US" smtClean="0"/>
              <a:t>11/26/18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054C-9F56-4A42-B99E-0B42979DD4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862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B34E-20D2-45BB-A52E-FBDE503201E4}" type="datetimeFigureOut">
              <a:rPr lang="en-US" smtClean="0"/>
              <a:t>11/26/18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054C-9F56-4A42-B99E-0B42979DD4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490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B34E-20D2-45BB-A52E-FBDE503201E4}" type="datetimeFigureOut">
              <a:rPr lang="en-US" smtClean="0"/>
              <a:t>11/26/18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054C-9F56-4A42-B99E-0B42979DD4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134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B34E-20D2-45BB-A52E-FBDE503201E4}" type="datetimeFigureOut">
              <a:rPr lang="en-US" smtClean="0"/>
              <a:t>11/26/18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054C-9F56-4A42-B99E-0B42979DD4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223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B34E-20D2-45BB-A52E-FBDE503201E4}" type="datetimeFigureOut">
              <a:rPr lang="en-US" smtClean="0"/>
              <a:t>11/26/18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054C-9F56-4A42-B99E-0B42979DD4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143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B34E-20D2-45BB-A52E-FBDE503201E4}" type="datetimeFigureOut">
              <a:rPr lang="en-US" smtClean="0"/>
              <a:t>11/26/18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054C-9F56-4A42-B99E-0B42979DD4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78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B34E-20D2-45BB-A52E-FBDE503201E4}" type="datetimeFigureOut">
              <a:rPr lang="en-US" smtClean="0"/>
              <a:t>11/26/18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054C-9F56-4A42-B99E-0B42979DD4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84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B34E-20D2-45BB-A52E-FBDE503201E4}" type="datetimeFigureOut">
              <a:rPr lang="en-US" smtClean="0"/>
              <a:t>11/26/18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054C-9F56-4A42-B99E-0B42979DD4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64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2B34E-20D2-45BB-A52E-FBDE503201E4}" type="datetimeFigureOut">
              <a:rPr lang="en-US" smtClean="0"/>
              <a:t>11/26/18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8054C-9F56-4A42-B99E-0B42979DD4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7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.mov"/><Relationship Id="rId7" Type="http://schemas.openxmlformats.org/officeDocument/2006/relationships/image" Target="../media/image26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mo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28.png"/><Relationship Id="rId5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42.png"/><Relationship Id="rId5" Type="http://schemas.openxmlformats.org/officeDocument/2006/relationships/image" Target="../media/image3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image" Target="../media/image43.png"/><Relationship Id="rId5" Type="http://schemas.openxmlformats.org/officeDocument/2006/relationships/image" Target="../media/image35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microsoft.com/office/2007/relationships/media" Target="../media/media7.mov"/><Relationship Id="rId7" Type="http://schemas.openxmlformats.org/officeDocument/2006/relationships/slideLayout" Target="../slideLayouts/slideLayout2.xml"/><Relationship Id="rId12" Type="http://schemas.openxmlformats.org/officeDocument/2006/relationships/image" Target="NULL"/><Relationship Id="rId2" Type="http://schemas.microsoft.com/office/2007/relationships/media" Target="../media/media6.mov"/><Relationship Id="rId16" Type="http://schemas.openxmlformats.org/officeDocument/2006/relationships/image" Target="../media/image51.png"/><Relationship Id="rId1" Type="http://schemas.openxmlformats.org/officeDocument/2006/relationships/video" Target="NULL" TargetMode="External"/><Relationship Id="rId6" Type="http://schemas.openxmlformats.org/officeDocument/2006/relationships/video" Target="../media/media8.mov"/><Relationship Id="rId11" Type="http://schemas.openxmlformats.org/officeDocument/2006/relationships/image" Target="NULL"/><Relationship Id="rId5" Type="http://schemas.microsoft.com/office/2007/relationships/media" Target="../media/media8.mov"/><Relationship Id="rId15" Type="http://schemas.openxmlformats.org/officeDocument/2006/relationships/image" Target="../media/image50.png"/><Relationship Id="rId4" Type="http://schemas.openxmlformats.org/officeDocument/2006/relationships/video" Target="../media/media7.mov"/><Relationship Id="rId1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media" Target="../media/media10.mov"/><Relationship Id="rId7" Type="http://schemas.openxmlformats.org/officeDocument/2006/relationships/image" Target="../media/image53.png"/><Relationship Id="rId2" Type="http://schemas.openxmlformats.org/officeDocument/2006/relationships/video" Target="../media/media9.mov"/><Relationship Id="rId1" Type="http://schemas.microsoft.com/office/2007/relationships/media" Target="../media/media9.mov"/><Relationship Id="rId6" Type="http://schemas.openxmlformats.org/officeDocument/2006/relationships/image" Target="../media/image5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0.mov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2" b="50000"/>
          <a:stretch/>
        </p:blipFill>
        <p:spPr>
          <a:xfrm>
            <a:off x="-85458" y="-1"/>
            <a:ext cx="7595118" cy="68580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01842" y="159391"/>
            <a:ext cx="1979802" cy="713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91743" y="238341"/>
            <a:ext cx="6029031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Internal dynamics of neutron star magnetic fields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1644" y="2991220"/>
            <a:ext cx="4759354" cy="1353779"/>
          </a:xfrm>
        </p:spPr>
        <p:txBody>
          <a:bodyPr>
            <a:normAutofit/>
          </a:bodyPr>
          <a:lstStyle/>
          <a:p>
            <a:r>
              <a:rPr lang="en-US" dirty="0"/>
              <a:t>Ashley </a:t>
            </a:r>
            <a:r>
              <a:rPr lang="en-US" dirty="0" err="1"/>
              <a:t>Bransgrove</a:t>
            </a:r>
            <a:endParaRPr lang="en-US" dirty="0"/>
          </a:p>
          <a:p>
            <a:r>
              <a:rPr lang="en-US" dirty="0"/>
              <a:t>Advisors: Andrei </a:t>
            </a:r>
            <a:r>
              <a:rPr lang="en-US" dirty="0" err="1"/>
              <a:t>Beloborodov</a:t>
            </a:r>
            <a:r>
              <a:rPr lang="en-US" dirty="0"/>
              <a:t>, </a:t>
            </a:r>
          </a:p>
          <a:p>
            <a:r>
              <a:rPr lang="en-US" dirty="0"/>
              <a:t>Yuri Levin</a:t>
            </a:r>
          </a:p>
        </p:txBody>
      </p:sp>
      <p:pic>
        <p:nvPicPr>
          <p:cNvPr id="1026" name="Picture 2" descr="Image result for monash university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660" y="6090757"/>
            <a:ext cx="2015410" cy="67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monash mo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829" y="6090757"/>
            <a:ext cx="1625012" cy="57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1A3DB3-D7F8-804E-B0FF-D842D6DF4E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660" y="4759810"/>
            <a:ext cx="4341607" cy="80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79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162349" y="379029"/>
            <a:ext cx="56883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/>
              <a:t>Neutron star population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2AF21A-037C-2C4E-9D88-0B281C9060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" t="6950" r="7656"/>
          <a:stretch/>
        </p:blipFill>
        <p:spPr>
          <a:xfrm>
            <a:off x="1861185" y="1323921"/>
            <a:ext cx="8469630" cy="50179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0FADBA-EDB8-F747-B16D-5EB5514E4DCE}"/>
              </a:ext>
            </a:extLst>
          </p:cNvPr>
          <p:cNvSpPr txBox="1"/>
          <p:nvPr/>
        </p:nvSpPr>
        <p:spPr>
          <a:xfrm>
            <a:off x="5292105" y="6341877"/>
            <a:ext cx="20916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Data courtesy of the ATNF Pulsar Catalogue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26BDC9-AE18-484E-BAF7-686244CE47A7}"/>
              </a:ext>
            </a:extLst>
          </p:cNvPr>
          <p:cNvSpPr txBox="1"/>
          <p:nvPr/>
        </p:nvSpPr>
        <p:spPr>
          <a:xfrm>
            <a:off x="2732549" y="3277928"/>
            <a:ext cx="1744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+mj-lt"/>
              </a:rPr>
              <a:t>Magnetars</a:t>
            </a:r>
            <a:endParaRPr lang="en-US" sz="28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2A81F0-3C62-024E-AB12-7F425755D388}"/>
                  </a:ext>
                </a:extLst>
              </p:cNvPr>
              <p:cNvSpPr txBox="1"/>
              <p:nvPr/>
            </p:nvSpPr>
            <p:spPr>
              <a:xfrm>
                <a:off x="2176106" y="3801148"/>
                <a:ext cx="3221514" cy="5875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Ultra-strong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p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Powered by magnetic energy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2A81F0-3C62-024E-AB12-7F425755D3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106" y="3801148"/>
                <a:ext cx="3221514" cy="587597"/>
              </a:xfrm>
              <a:prstGeom prst="rect">
                <a:avLst/>
              </a:prstGeom>
              <a:blipFill>
                <a:blip r:embed="rId3"/>
                <a:stretch>
                  <a:fillRect l="-39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8DC97DB9-C14A-0E49-9FC7-503E7080B031}"/>
              </a:ext>
            </a:extLst>
          </p:cNvPr>
          <p:cNvSpPr/>
          <p:nvPr/>
        </p:nvSpPr>
        <p:spPr>
          <a:xfrm rot="1834746">
            <a:off x="4532959" y="3200817"/>
            <a:ext cx="5663490" cy="16057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AF859F-E59E-4049-ACED-DB2A2CFA9C79}"/>
              </a:ext>
            </a:extLst>
          </p:cNvPr>
          <p:cNvSpPr txBox="1"/>
          <p:nvPr/>
        </p:nvSpPr>
        <p:spPr>
          <a:xfrm>
            <a:off x="8425583" y="2346462"/>
            <a:ext cx="29663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</a:rPr>
              <a:t>Millisecond Pulsars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2CFD76-AA0D-9A41-B3D1-4349EBD8A56E}"/>
                  </a:ext>
                </a:extLst>
              </p:cNvPr>
              <p:cNvSpPr txBox="1"/>
              <p:nvPr/>
            </p:nvSpPr>
            <p:spPr>
              <a:xfrm>
                <a:off x="8298020" y="2817515"/>
                <a:ext cx="3221514" cy="108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Much weaker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Powered by rotational energy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High spin frequencies </a:t>
                </a:r>
              </a:p>
              <a:p>
                <a:endParaRPr lang="en-US" sz="16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2CFD76-AA0D-9A41-B3D1-4349EBD8A5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8020" y="2817515"/>
                <a:ext cx="3221514" cy="1082797"/>
              </a:xfrm>
              <a:prstGeom prst="rect">
                <a:avLst/>
              </a:prstGeom>
              <a:blipFill>
                <a:blip r:embed="rId5"/>
                <a:stretch>
                  <a:fillRect l="-392" t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l 15">
            <a:extLst>
              <a:ext uri="{FF2B5EF4-FFF2-40B4-BE49-F238E27FC236}">
                <a16:creationId xmlns:a16="http://schemas.microsoft.com/office/drawing/2014/main" id="{3774BA01-00BB-954F-9927-5CF00B7B7413}"/>
              </a:ext>
            </a:extLst>
          </p:cNvPr>
          <p:cNvSpPr/>
          <p:nvPr/>
        </p:nvSpPr>
        <p:spPr>
          <a:xfrm rot="1133294">
            <a:off x="7910487" y="4494354"/>
            <a:ext cx="1917352" cy="81898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035957B-F2C6-E440-92AB-C6945F0508BA}"/>
              </a:ext>
            </a:extLst>
          </p:cNvPr>
          <p:cNvSpPr/>
          <p:nvPr/>
        </p:nvSpPr>
        <p:spPr>
          <a:xfrm rot="1133294">
            <a:off x="2492225" y="1833156"/>
            <a:ext cx="2493627" cy="1069958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5268C6-BB01-9748-A821-6FFC1D88FCC9}"/>
              </a:ext>
            </a:extLst>
          </p:cNvPr>
          <p:cNvSpPr txBox="1"/>
          <p:nvPr/>
        </p:nvSpPr>
        <p:spPr>
          <a:xfrm>
            <a:off x="5665827" y="1458341"/>
            <a:ext cx="2122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</a:rPr>
              <a:t>Radio Pulsars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DCAB69A-D374-A247-BA72-DC08E094F6BC}"/>
                  </a:ext>
                </a:extLst>
              </p:cNvPr>
              <p:cNvSpPr txBox="1"/>
              <p:nvPr/>
            </p:nvSpPr>
            <p:spPr>
              <a:xfrm>
                <a:off x="5397620" y="1957639"/>
                <a:ext cx="3221514" cy="852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G</a:t>
                </a:r>
                <a:endParaRPr lang="en-US" sz="1600" dirty="0">
                  <a:solidFill>
                    <a:schemeClr val="tx1"/>
                  </a:solidFill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Powered by rotational energy</a:t>
                </a:r>
              </a:p>
              <a:p>
                <a:endParaRPr lang="en-US" sz="16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DCAB69A-D374-A247-BA72-DC08E094F6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7620" y="1957639"/>
                <a:ext cx="3221514" cy="852093"/>
              </a:xfrm>
              <a:prstGeom prst="rect">
                <a:avLst/>
              </a:prstGeom>
              <a:blipFill>
                <a:blip r:embed="rId6"/>
                <a:stretch>
                  <a:fillRect l="-784" t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4121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ile:///var/folders/5l/nkbqtmhn48b35tjnq19tvll80000gn/T/com.microsoft.Word/screenshot.png">
            <a:extLst>
              <a:ext uri="{FF2B5EF4-FFF2-40B4-BE49-F238E27FC236}">
                <a16:creationId xmlns:a16="http://schemas.microsoft.com/office/drawing/2014/main" id="{27E216D7-7571-9E44-97E6-1767816F3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6904" y="0"/>
            <a:ext cx="11375871" cy="6858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6C34DC6-BF99-3A48-876E-F621ED77A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840" y="2071785"/>
            <a:ext cx="2853292" cy="92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348ABA7-20F9-E04C-B448-83F21CE04FB8}"/>
              </a:ext>
            </a:extLst>
          </p:cNvPr>
          <p:cNvCxnSpPr>
            <a:cxnSpLocks/>
          </p:cNvCxnSpPr>
          <p:nvPr/>
        </p:nvCxnSpPr>
        <p:spPr>
          <a:xfrm flipV="1">
            <a:off x="8794635" y="2789846"/>
            <a:ext cx="209871" cy="66063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EEBF090-A03F-BF45-9E8E-124E277804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4486" y="4291198"/>
            <a:ext cx="2564001" cy="7737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6A8EED-C091-5448-9994-754AB6C8E7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4283" y="5312083"/>
            <a:ext cx="3969004" cy="11438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7AE34F-2C7B-1340-A35F-9BA0D270D9D3}"/>
              </a:ext>
            </a:extLst>
          </p:cNvPr>
          <p:cNvSpPr txBox="1"/>
          <p:nvPr/>
        </p:nvSpPr>
        <p:spPr>
          <a:xfrm>
            <a:off x="6096000" y="3397927"/>
            <a:ext cx="5400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Magnetic field is </a:t>
            </a:r>
            <a:r>
              <a:rPr lang="en-US" i="1" dirty="0"/>
              <a:t>advected </a:t>
            </a:r>
            <a:r>
              <a:rPr lang="en-US" dirty="0"/>
              <a:t>by the electron fluid velocity</a:t>
            </a:r>
          </a:p>
          <a:p>
            <a:pPr algn="ctr"/>
            <a:r>
              <a:rPr lang="en-US" dirty="0"/>
              <a:t>(</a:t>
            </a:r>
            <a:r>
              <a:rPr lang="en-US" b="1" dirty="0"/>
              <a:t>Hall Drift</a:t>
            </a:r>
            <a:r>
              <a:rPr lang="en-US" dirty="0"/>
              <a:t>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15D75D-DC8A-3240-AF1F-A14B21066E17}"/>
              </a:ext>
            </a:extLst>
          </p:cNvPr>
          <p:cNvSpPr txBox="1">
            <a:spLocks/>
          </p:cNvSpPr>
          <p:nvPr/>
        </p:nvSpPr>
        <p:spPr>
          <a:xfrm>
            <a:off x="5189220" y="389096"/>
            <a:ext cx="6526839" cy="12935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Magnetic field evolution in the crust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541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file:///var/folders/5l/nkbqtmhn48b35tjnq19tvll80000gn/T/com.microsoft.Word/screenshot.png">
            <a:extLst>
              <a:ext uri="{FF2B5EF4-FFF2-40B4-BE49-F238E27FC236}">
                <a16:creationId xmlns:a16="http://schemas.microsoft.com/office/drawing/2014/main" id="{E8FE4ABC-1587-484C-A7C6-1F84131CE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6904" y="0"/>
            <a:ext cx="11375871" cy="68580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C22BFEF-48F8-BB4A-822B-B83021B37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646" y="2234874"/>
            <a:ext cx="3632306" cy="941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D79BAE-593E-A849-AE93-7BC3499B9F7F}"/>
              </a:ext>
            </a:extLst>
          </p:cNvPr>
          <p:cNvSpPr txBox="1"/>
          <p:nvPr/>
        </p:nvSpPr>
        <p:spPr>
          <a:xfrm>
            <a:off x="7112475" y="3543686"/>
            <a:ext cx="333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Ohmic diffusion </a:t>
            </a:r>
            <a:r>
              <a:rPr lang="en-US" dirty="0"/>
              <a:t>of magnetic field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B56EAE7-5DF7-074B-9D31-94B66BD88D80}"/>
              </a:ext>
            </a:extLst>
          </p:cNvPr>
          <p:cNvSpPr txBox="1">
            <a:spLocks/>
          </p:cNvSpPr>
          <p:nvPr/>
        </p:nvSpPr>
        <p:spPr>
          <a:xfrm>
            <a:off x="5189220" y="389096"/>
            <a:ext cx="6526839" cy="12935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Magnetic field evolution in the crust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165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5862" y="76183"/>
            <a:ext cx="8460275" cy="1325563"/>
          </a:xfrm>
        </p:spPr>
        <p:txBody>
          <a:bodyPr/>
          <a:lstStyle/>
          <a:p>
            <a:r>
              <a:rPr lang="en-US" dirty="0"/>
              <a:t>Magnetic field evolution in the crust</a:t>
            </a:r>
          </a:p>
        </p:txBody>
      </p:sp>
      <p:sp>
        <p:nvSpPr>
          <p:cNvPr id="4" name="Right Bracket 3"/>
          <p:cNvSpPr/>
          <p:nvPr/>
        </p:nvSpPr>
        <p:spPr>
          <a:xfrm rot="5400000">
            <a:off x="9355250" y="1595885"/>
            <a:ext cx="86717" cy="1967061"/>
          </a:xfrm>
          <a:prstGeom prst="rightBracket">
            <a:avLst/>
          </a:prstGeom>
          <a:noFill/>
          <a:ln w="381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6051648" y="2716765"/>
            <a:ext cx="1941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>
                <a:latin typeface="+mj-lt"/>
              </a:rPr>
              <a:t>Crustal Deformations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23687" y="2757998"/>
            <a:ext cx="23652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>
                <a:latin typeface="+mj-lt"/>
              </a:rPr>
              <a:t>Ohmic Diffusion</a:t>
            </a:r>
          </a:p>
          <a:p>
            <a:pPr algn="ctr"/>
            <a:r>
              <a:rPr lang="en-AU" sz="1600" dirty="0">
                <a:latin typeface="+mj-lt"/>
              </a:rPr>
              <a:t>Converts magnetic energy into heat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65471" y="2920738"/>
            <a:ext cx="2992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latin typeface="+mj-lt"/>
              </a:rPr>
              <a:t>Non-linear advection/wave-like</a:t>
            </a:r>
          </a:p>
          <a:p>
            <a:endParaRPr lang="en-AU" sz="1600" dirty="0">
              <a:latin typeface="+mj-lt"/>
            </a:endParaRPr>
          </a:p>
        </p:txBody>
      </p:sp>
      <p:pic>
        <p:nvPicPr>
          <p:cNvPr id="8" name="Picture 2" descr="http://cse.ssl.berkeley.edu/SegwayEd/lessons/exploring_magnetism/in_Solar_Flares/in_Solar_Flares_images/fig_4p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103" y="3804484"/>
            <a:ext cx="4507087" cy="259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56590" y="3297298"/>
            <a:ext cx="4458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latin typeface="+mj-lt"/>
              </a:rPr>
              <a:t>The engine of </a:t>
            </a:r>
            <a:r>
              <a:rPr lang="en-AU" sz="2400" dirty="0" err="1">
                <a:latin typeface="+mj-lt"/>
              </a:rPr>
              <a:t>magnetar</a:t>
            </a:r>
            <a:r>
              <a:rPr lang="en-AU" sz="2400" dirty="0">
                <a:latin typeface="+mj-lt"/>
              </a:rPr>
              <a:t> activity!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82761" y="6446378"/>
            <a:ext cx="333777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 dirty="0">
                <a:solidFill>
                  <a:schemeClr val="bg1">
                    <a:lumMod val="50000"/>
                  </a:schemeClr>
                </a:solidFill>
              </a:rPr>
              <a:t>Ultraviolet light by NASA’s TRACE satellite: http://cse.ssl.berkeley.edu</a:t>
            </a:r>
            <a:endParaRPr lang="en-AU" sz="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862" y="1412582"/>
            <a:ext cx="8639944" cy="1022970"/>
          </a:xfrm>
          <a:prstGeom prst="rect">
            <a:avLst/>
          </a:prstGeom>
        </p:spPr>
      </p:pic>
      <p:sp>
        <p:nvSpPr>
          <p:cNvPr id="12" name="Right Bracket 11"/>
          <p:cNvSpPr/>
          <p:nvPr/>
        </p:nvSpPr>
        <p:spPr>
          <a:xfrm rot="5400000">
            <a:off x="6968759" y="1773733"/>
            <a:ext cx="107295" cy="1616910"/>
          </a:xfrm>
          <a:prstGeom prst="rightBracket">
            <a:avLst/>
          </a:prstGeom>
          <a:noFill/>
          <a:ln w="381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23386" y="2711978"/>
            <a:ext cx="1080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dirty="0">
                <a:latin typeface="+mj-lt"/>
              </a:rPr>
              <a:t>Hall Drift</a:t>
            </a:r>
          </a:p>
        </p:txBody>
      </p:sp>
      <p:sp>
        <p:nvSpPr>
          <p:cNvPr id="14" name="Arrow: Curved Right 13"/>
          <p:cNvSpPr/>
          <p:nvPr/>
        </p:nvSpPr>
        <p:spPr>
          <a:xfrm rot="20723763" flipV="1">
            <a:off x="2257049" y="2607067"/>
            <a:ext cx="1023189" cy="1471142"/>
          </a:xfrm>
          <a:prstGeom prst="curvedRightArrow">
            <a:avLst>
              <a:gd name="adj1" fmla="val 6292"/>
              <a:gd name="adj2" fmla="val 16540"/>
              <a:gd name="adj3" fmla="val 2427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ight Bracket 14"/>
          <p:cNvSpPr/>
          <p:nvPr/>
        </p:nvSpPr>
        <p:spPr>
          <a:xfrm rot="5400000">
            <a:off x="4240625" y="1473941"/>
            <a:ext cx="101714" cy="2185375"/>
          </a:xfrm>
          <a:prstGeom prst="rightBracket">
            <a:avLst/>
          </a:prstGeom>
          <a:noFill/>
          <a:ln w="381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303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3" t="13450" r="4243" b="11262"/>
          <a:stretch/>
        </p:blipFill>
        <p:spPr>
          <a:xfrm>
            <a:off x="4259796" y="1854154"/>
            <a:ext cx="3672408" cy="434568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A5F17FE-956F-274D-AE7B-8DF8B973C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632" y="180459"/>
            <a:ext cx="7446735" cy="1325563"/>
          </a:xfrm>
        </p:spPr>
        <p:txBody>
          <a:bodyPr/>
          <a:lstStyle/>
          <a:p>
            <a:r>
              <a:rPr lang="en-US" dirty="0"/>
              <a:t>Coupling the crust and the core</a:t>
            </a:r>
          </a:p>
        </p:txBody>
      </p:sp>
    </p:spTree>
    <p:extLst>
      <p:ext uri="{BB962C8B-B14F-4D97-AF65-F5344CB8AC3E}">
        <p14:creationId xmlns:p14="http://schemas.microsoft.com/office/powerpoint/2010/main" val="3344630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3" t="13450" r="4243" b="11262"/>
          <a:stretch/>
        </p:blipFill>
        <p:spPr>
          <a:xfrm>
            <a:off x="4259796" y="1854154"/>
            <a:ext cx="3672408" cy="4345683"/>
          </a:xfrm>
          <a:prstGeom prst="rect">
            <a:avLst/>
          </a:prstGeom>
        </p:spPr>
      </p:pic>
      <p:sp>
        <p:nvSpPr>
          <p:cNvPr id="5" name="Freeform 28"/>
          <p:cNvSpPr/>
          <p:nvPr/>
        </p:nvSpPr>
        <p:spPr>
          <a:xfrm rot="21179868">
            <a:off x="4880911" y="3095691"/>
            <a:ext cx="67269" cy="2050581"/>
          </a:xfrm>
          <a:custGeom>
            <a:avLst/>
            <a:gdLst>
              <a:gd name="connsiteX0" fmla="*/ 42279 w 842379"/>
              <a:gd name="connsiteY0" fmla="*/ 4419600 h 4419600"/>
              <a:gd name="connsiteX1" fmla="*/ 89904 w 842379"/>
              <a:gd name="connsiteY1" fmla="*/ 2543175 h 4419600"/>
              <a:gd name="connsiteX2" fmla="*/ 842379 w 842379"/>
              <a:gd name="connsiteY2" fmla="*/ 0 h 4419600"/>
              <a:gd name="connsiteX3" fmla="*/ 842379 w 842379"/>
              <a:gd name="connsiteY3" fmla="*/ 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2379" h="4419600">
                <a:moveTo>
                  <a:pt x="42279" y="4419600"/>
                </a:moveTo>
                <a:cubicBezTo>
                  <a:pt x="-584" y="3849687"/>
                  <a:pt x="-43446" y="3279775"/>
                  <a:pt x="89904" y="2543175"/>
                </a:cubicBezTo>
                <a:cubicBezTo>
                  <a:pt x="223254" y="1806575"/>
                  <a:pt x="842379" y="0"/>
                  <a:pt x="842379" y="0"/>
                </a:cubicBezTo>
                <a:lnTo>
                  <a:pt x="842379" y="0"/>
                </a:lnTo>
              </a:path>
            </a:pathLst>
          </a:custGeom>
          <a:ln w="76200">
            <a:solidFill>
              <a:srgbClr val="00B0F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alpha val="48000"/>
                <a:satMod val="105000"/>
              </a:scheme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reeform 28"/>
          <p:cNvSpPr/>
          <p:nvPr/>
        </p:nvSpPr>
        <p:spPr>
          <a:xfrm rot="286520" flipH="1">
            <a:off x="6594767" y="3228065"/>
            <a:ext cx="81970" cy="2232248"/>
          </a:xfrm>
          <a:custGeom>
            <a:avLst/>
            <a:gdLst>
              <a:gd name="connsiteX0" fmla="*/ 42279 w 842379"/>
              <a:gd name="connsiteY0" fmla="*/ 4419600 h 4419600"/>
              <a:gd name="connsiteX1" fmla="*/ 89904 w 842379"/>
              <a:gd name="connsiteY1" fmla="*/ 2543175 h 4419600"/>
              <a:gd name="connsiteX2" fmla="*/ 842379 w 842379"/>
              <a:gd name="connsiteY2" fmla="*/ 0 h 4419600"/>
              <a:gd name="connsiteX3" fmla="*/ 842379 w 842379"/>
              <a:gd name="connsiteY3" fmla="*/ 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2379" h="4419600">
                <a:moveTo>
                  <a:pt x="42279" y="4419600"/>
                </a:moveTo>
                <a:cubicBezTo>
                  <a:pt x="-584" y="3849687"/>
                  <a:pt x="-43446" y="3279775"/>
                  <a:pt x="89904" y="2543175"/>
                </a:cubicBezTo>
                <a:cubicBezTo>
                  <a:pt x="223254" y="1806575"/>
                  <a:pt x="842379" y="0"/>
                  <a:pt x="842379" y="0"/>
                </a:cubicBezTo>
                <a:lnTo>
                  <a:pt x="842379" y="0"/>
                </a:lnTo>
              </a:path>
            </a:pathLst>
          </a:custGeom>
          <a:ln w="76200">
            <a:solidFill>
              <a:srgbClr val="00B0F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alpha val="48000"/>
                <a:satMod val="105000"/>
              </a:scheme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Freeform 28"/>
          <p:cNvSpPr/>
          <p:nvPr/>
        </p:nvSpPr>
        <p:spPr>
          <a:xfrm flipH="1">
            <a:off x="5318035" y="3228527"/>
            <a:ext cx="70753" cy="2216699"/>
          </a:xfrm>
          <a:custGeom>
            <a:avLst/>
            <a:gdLst>
              <a:gd name="connsiteX0" fmla="*/ 42279 w 842379"/>
              <a:gd name="connsiteY0" fmla="*/ 4419600 h 4419600"/>
              <a:gd name="connsiteX1" fmla="*/ 89904 w 842379"/>
              <a:gd name="connsiteY1" fmla="*/ 2543175 h 4419600"/>
              <a:gd name="connsiteX2" fmla="*/ 842379 w 842379"/>
              <a:gd name="connsiteY2" fmla="*/ 0 h 4419600"/>
              <a:gd name="connsiteX3" fmla="*/ 842379 w 842379"/>
              <a:gd name="connsiteY3" fmla="*/ 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2379" h="4419600">
                <a:moveTo>
                  <a:pt x="42279" y="4419600"/>
                </a:moveTo>
                <a:cubicBezTo>
                  <a:pt x="-584" y="3849687"/>
                  <a:pt x="-43446" y="3279775"/>
                  <a:pt x="89904" y="2543175"/>
                </a:cubicBezTo>
                <a:cubicBezTo>
                  <a:pt x="223254" y="1806575"/>
                  <a:pt x="842379" y="0"/>
                  <a:pt x="842379" y="0"/>
                </a:cubicBezTo>
                <a:lnTo>
                  <a:pt x="842379" y="0"/>
                </a:lnTo>
              </a:path>
            </a:pathLst>
          </a:custGeom>
          <a:ln w="76200">
            <a:solidFill>
              <a:srgbClr val="00B0F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alpha val="48000"/>
                <a:satMod val="105000"/>
              </a:scheme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Freeform 28"/>
          <p:cNvSpPr/>
          <p:nvPr/>
        </p:nvSpPr>
        <p:spPr>
          <a:xfrm rot="461616" flipH="1">
            <a:off x="7018217" y="3134599"/>
            <a:ext cx="76783" cy="2135415"/>
          </a:xfrm>
          <a:custGeom>
            <a:avLst/>
            <a:gdLst>
              <a:gd name="connsiteX0" fmla="*/ 42279 w 842379"/>
              <a:gd name="connsiteY0" fmla="*/ 4419600 h 4419600"/>
              <a:gd name="connsiteX1" fmla="*/ 89904 w 842379"/>
              <a:gd name="connsiteY1" fmla="*/ 2543175 h 4419600"/>
              <a:gd name="connsiteX2" fmla="*/ 842379 w 842379"/>
              <a:gd name="connsiteY2" fmla="*/ 0 h 4419600"/>
              <a:gd name="connsiteX3" fmla="*/ 842379 w 842379"/>
              <a:gd name="connsiteY3" fmla="*/ 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2379" h="4419600">
                <a:moveTo>
                  <a:pt x="42279" y="4419600"/>
                </a:moveTo>
                <a:cubicBezTo>
                  <a:pt x="-584" y="3849687"/>
                  <a:pt x="-43446" y="3279775"/>
                  <a:pt x="89904" y="2543175"/>
                </a:cubicBezTo>
                <a:cubicBezTo>
                  <a:pt x="223254" y="1806575"/>
                  <a:pt x="842379" y="0"/>
                  <a:pt x="842379" y="0"/>
                </a:cubicBezTo>
                <a:lnTo>
                  <a:pt x="842379" y="0"/>
                </a:lnTo>
              </a:path>
            </a:pathLst>
          </a:custGeom>
          <a:ln w="76200">
            <a:solidFill>
              <a:srgbClr val="00B0F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alpha val="48000"/>
                <a:satMod val="105000"/>
              </a:scheme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Freeform 28"/>
          <p:cNvSpPr/>
          <p:nvPr/>
        </p:nvSpPr>
        <p:spPr>
          <a:xfrm>
            <a:off x="6004766" y="3268959"/>
            <a:ext cx="86862" cy="2247536"/>
          </a:xfrm>
          <a:custGeom>
            <a:avLst/>
            <a:gdLst>
              <a:gd name="connsiteX0" fmla="*/ 42279 w 842379"/>
              <a:gd name="connsiteY0" fmla="*/ 4419600 h 4419600"/>
              <a:gd name="connsiteX1" fmla="*/ 89904 w 842379"/>
              <a:gd name="connsiteY1" fmla="*/ 2543175 h 4419600"/>
              <a:gd name="connsiteX2" fmla="*/ 842379 w 842379"/>
              <a:gd name="connsiteY2" fmla="*/ 0 h 4419600"/>
              <a:gd name="connsiteX3" fmla="*/ 842379 w 842379"/>
              <a:gd name="connsiteY3" fmla="*/ 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2379" h="4419600">
                <a:moveTo>
                  <a:pt x="42279" y="4419600"/>
                </a:moveTo>
                <a:cubicBezTo>
                  <a:pt x="-584" y="3849687"/>
                  <a:pt x="-43446" y="3279775"/>
                  <a:pt x="89904" y="2543175"/>
                </a:cubicBezTo>
                <a:cubicBezTo>
                  <a:pt x="223254" y="1806575"/>
                  <a:pt x="842379" y="0"/>
                  <a:pt x="842379" y="0"/>
                </a:cubicBezTo>
                <a:lnTo>
                  <a:pt x="842379" y="0"/>
                </a:lnTo>
              </a:path>
            </a:pathLst>
          </a:custGeom>
          <a:ln w="76200">
            <a:solidFill>
              <a:srgbClr val="00B0F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alpha val="48000"/>
                <a:satMod val="105000"/>
              </a:scheme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3731954" y="3582099"/>
            <a:ext cx="1083453" cy="868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84898" y="3890151"/>
            <a:ext cx="3456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>
                <a:latin typeface="+mj-lt"/>
              </a:rPr>
              <a:t>Neutron star core</a:t>
            </a:r>
          </a:p>
        </p:txBody>
      </p:sp>
      <p:sp>
        <p:nvSpPr>
          <p:cNvPr id="12" name="Right Brace 11"/>
          <p:cNvSpPr/>
          <p:nvPr/>
        </p:nvSpPr>
        <p:spPr>
          <a:xfrm>
            <a:off x="7398816" y="3228527"/>
            <a:ext cx="372166" cy="1784912"/>
          </a:xfrm>
          <a:prstGeom prst="rightBrace">
            <a:avLst>
              <a:gd name="adj1" fmla="val 63198"/>
              <a:gd name="adj2" fmla="val 49503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04273" y="3284247"/>
            <a:ext cx="3456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>
                <a:latin typeface="+mj-lt"/>
              </a:rPr>
              <a:t>Magnetic field lines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B7068FA-B5F7-AB4E-9D63-BB20F478E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632" y="180459"/>
            <a:ext cx="7446735" cy="1325563"/>
          </a:xfrm>
        </p:spPr>
        <p:txBody>
          <a:bodyPr/>
          <a:lstStyle/>
          <a:p>
            <a:r>
              <a:rPr lang="en-US" dirty="0"/>
              <a:t>Coupling the crust and the core</a:t>
            </a:r>
          </a:p>
        </p:txBody>
      </p:sp>
    </p:spTree>
    <p:extLst>
      <p:ext uri="{BB962C8B-B14F-4D97-AF65-F5344CB8AC3E}">
        <p14:creationId xmlns:p14="http://schemas.microsoft.com/office/powerpoint/2010/main" val="1075622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3429000"/>
            <a:ext cx="3456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>
                <a:latin typeface="+mj-lt"/>
              </a:rPr>
              <a:t>Quasi-static tension equilibrium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3CDA2E7-0A0B-BF4A-ABCB-AC7291B3E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632" y="180459"/>
            <a:ext cx="7446735" cy="1325563"/>
          </a:xfrm>
        </p:spPr>
        <p:txBody>
          <a:bodyPr/>
          <a:lstStyle/>
          <a:p>
            <a:r>
              <a:rPr lang="en-US" dirty="0"/>
              <a:t>Coupling the crust and the core</a:t>
            </a:r>
          </a:p>
        </p:txBody>
      </p:sp>
      <p:pic>
        <p:nvPicPr>
          <p:cNvPr id="9" name="twist2">
            <a:hlinkClick r:id="" action="ppaction://media"/>
            <a:extLst>
              <a:ext uri="{FF2B5EF4-FFF2-40B4-BE49-F238E27FC236}">
                <a16:creationId xmlns:a16="http://schemas.microsoft.com/office/drawing/2014/main" id="{D38CFFF5-3193-A842-9AC6-EEB5B56D1C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00" t="10343" b="26157"/>
          <a:stretch/>
        </p:blipFill>
        <p:spPr>
          <a:xfrm>
            <a:off x="4572001" y="1506022"/>
            <a:ext cx="3748009" cy="477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0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3429000"/>
            <a:ext cx="3456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>
                <a:latin typeface="+mj-lt"/>
              </a:rPr>
              <a:t>Quasi-static tension equilibrium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E883B11-B9CB-F74C-8E1E-22E9F9ECCB03}"/>
              </a:ext>
            </a:extLst>
          </p:cNvPr>
          <p:cNvCxnSpPr/>
          <p:nvPr/>
        </p:nvCxnSpPr>
        <p:spPr>
          <a:xfrm flipV="1">
            <a:off x="1563648" y="3353008"/>
            <a:ext cx="2560320" cy="9829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1183799-6C25-6148-9199-EC11F0747D41}"/>
              </a:ext>
            </a:extLst>
          </p:cNvPr>
          <p:cNvSpPr txBox="1"/>
          <p:nvPr/>
        </p:nvSpPr>
        <p:spPr>
          <a:xfrm>
            <a:off x="1251639" y="4495800"/>
            <a:ext cx="3456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>
                <a:latin typeface="+mj-lt"/>
              </a:rPr>
              <a:t>Hydromagnetic equilibrium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946AFF-1356-F64C-A49B-E553EAF4D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632" y="180459"/>
            <a:ext cx="7446735" cy="1325563"/>
          </a:xfrm>
        </p:spPr>
        <p:txBody>
          <a:bodyPr/>
          <a:lstStyle/>
          <a:p>
            <a:r>
              <a:rPr lang="en-US" dirty="0"/>
              <a:t>Coupling the crust and the core</a:t>
            </a:r>
          </a:p>
        </p:txBody>
      </p:sp>
      <p:pic>
        <p:nvPicPr>
          <p:cNvPr id="11" name="twist2">
            <a:hlinkClick r:id="" action="ppaction://media"/>
            <a:extLst>
              <a:ext uri="{FF2B5EF4-FFF2-40B4-BE49-F238E27FC236}">
                <a16:creationId xmlns:a16="http://schemas.microsoft.com/office/drawing/2014/main" id="{004A0FEE-372A-5148-8521-68412B341B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00" t="10343" b="26157"/>
          <a:stretch/>
        </p:blipFill>
        <p:spPr>
          <a:xfrm>
            <a:off x="4572001" y="1506022"/>
            <a:ext cx="3748009" cy="477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7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2632" y="180459"/>
            <a:ext cx="7446735" cy="1325563"/>
          </a:xfrm>
        </p:spPr>
        <p:txBody>
          <a:bodyPr/>
          <a:lstStyle/>
          <a:p>
            <a:r>
              <a:rPr lang="en-US" dirty="0"/>
              <a:t>Coupling the crust and the core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82726" y="6308209"/>
            <a:ext cx="487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Broken Equatorial Symmetry: Differential Rotation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66891" y="6308209"/>
            <a:ext cx="3554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Equatorial symmetry: Rigid Rotation</a:t>
            </a:r>
          </a:p>
        </p:txBody>
      </p:sp>
      <p:pic>
        <p:nvPicPr>
          <p:cNvPr id="6" name="twist1">
            <a:hlinkClick r:id="" action="ppaction://media"/>
            <a:extLst>
              <a:ext uri="{FF2B5EF4-FFF2-40B4-BE49-F238E27FC236}">
                <a16:creationId xmlns:a16="http://schemas.microsoft.com/office/drawing/2014/main" id="{889CB117-BEA3-1E4A-AB4B-8E6E29F00C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4449" t="7775" r="20334"/>
          <a:stretch/>
        </p:blipFill>
        <p:spPr>
          <a:xfrm rot="5400000">
            <a:off x="1278634" y="1929230"/>
            <a:ext cx="4770574" cy="3748009"/>
          </a:xfrm>
          <a:prstGeom prst="rect">
            <a:avLst/>
          </a:prstGeom>
        </p:spPr>
      </p:pic>
      <p:pic>
        <p:nvPicPr>
          <p:cNvPr id="8" name="twist2">
            <a:hlinkClick r:id="" action="ppaction://media"/>
            <a:extLst>
              <a:ext uri="{FF2B5EF4-FFF2-40B4-BE49-F238E27FC236}">
                <a16:creationId xmlns:a16="http://schemas.microsoft.com/office/drawing/2014/main" id="{CEDCC9DD-B461-0843-88EE-6E739E7A47F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0200" t="10343" b="26157"/>
          <a:stretch/>
        </p:blipFill>
        <p:spPr>
          <a:xfrm>
            <a:off x="6843972" y="1417948"/>
            <a:ext cx="3748009" cy="477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1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9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5892" y="2684063"/>
                <a:ext cx="4605557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14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G (Broken equatorial symmetry)</a:t>
                </a:r>
              </a:p>
              <a:p>
                <a:endParaRPr lang="en-US" dirty="0"/>
              </a:p>
              <a:p>
                <a:r>
                  <a:rPr lang="en-US" dirty="0"/>
                  <a:t>Crust:	Hall drift + Ohmic diffusion</a:t>
                </a:r>
              </a:p>
              <a:p>
                <a:endParaRPr lang="en-US" dirty="0"/>
              </a:p>
              <a:p>
                <a:r>
                  <a:rPr lang="en-US" dirty="0"/>
                  <a:t>Core:	Hydromagnetic Equilibrium</a:t>
                </a:r>
              </a:p>
              <a:p>
                <a:r>
                  <a:rPr lang="en-US" dirty="0"/>
                  <a:t>	(relaxation method)</a:t>
                </a:r>
              </a:p>
              <a:p>
                <a:endParaRPr lang="en-US" dirty="0"/>
              </a:p>
              <a:p>
                <a:r>
                  <a:rPr lang="en-US" dirty="0"/>
                  <a:t>	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892" y="2684063"/>
                <a:ext cx="4605557" cy="2308324"/>
              </a:xfrm>
              <a:prstGeom prst="rect">
                <a:avLst/>
              </a:prstGeom>
              <a:blipFill>
                <a:blip r:embed="rId5"/>
                <a:stretch>
                  <a:fillRect l="-1058" t="-1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3859" y="214123"/>
            <a:ext cx="5277374" cy="1325563"/>
          </a:xfrm>
        </p:spPr>
        <p:txBody>
          <a:bodyPr>
            <a:normAutofit/>
          </a:bodyPr>
          <a:lstStyle/>
          <a:p>
            <a:r>
              <a:rPr lang="en-US" sz="3600" dirty="0"/>
              <a:t>Hydromagnetic equilibrium</a:t>
            </a:r>
          </a:p>
        </p:txBody>
      </p:sp>
      <p:pic>
        <p:nvPicPr>
          <p:cNvPr id="14" name="HSE">
            <a:hlinkClick r:id="" action="ppaction://media"/>
            <a:extLst>
              <a:ext uri="{FF2B5EF4-FFF2-40B4-BE49-F238E27FC236}">
                <a16:creationId xmlns:a16="http://schemas.microsoft.com/office/drawing/2014/main" id="{1E2122AF-F768-EA4F-BCBB-FAFCF40E38D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43144" t="9243" r="8551" b="8950"/>
          <a:stretch/>
        </p:blipFill>
        <p:spPr>
          <a:xfrm>
            <a:off x="5250883" y="0"/>
            <a:ext cx="5429251" cy="6895337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A5854B7-4158-4F47-97A7-098181ADB4B1}"/>
              </a:ext>
            </a:extLst>
          </p:cNvPr>
          <p:cNvSpPr txBox="1"/>
          <p:nvPr/>
        </p:nvSpPr>
        <p:spPr>
          <a:xfrm>
            <a:off x="10111622" y="2037732"/>
            <a:ext cx="2080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Magnetic field </a:t>
            </a:r>
          </a:p>
          <a:p>
            <a:pPr algn="ctr"/>
            <a:r>
              <a:rPr lang="en-US" dirty="0"/>
              <a:t>into/out of the page</a:t>
            </a:r>
          </a:p>
        </p:txBody>
      </p:sp>
    </p:spTree>
    <p:extLst>
      <p:ext uri="{BB962C8B-B14F-4D97-AF65-F5344CB8AC3E}">
        <p14:creationId xmlns:p14="http://schemas.microsoft.com/office/powerpoint/2010/main" val="80207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26" y="0"/>
            <a:ext cx="10335275" cy="6858000"/>
          </a:xfrm>
        </p:spPr>
      </p:pic>
      <p:sp>
        <p:nvSpPr>
          <p:cNvPr id="5" name="TextBox 4"/>
          <p:cNvSpPr txBox="1"/>
          <p:nvPr/>
        </p:nvSpPr>
        <p:spPr>
          <a:xfrm>
            <a:off x="222302" y="6550387"/>
            <a:ext cx="40316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http://chandra.harvard.edu/photo/2002/0052/animations.html</a:t>
            </a:r>
          </a:p>
        </p:txBody>
      </p:sp>
    </p:spTree>
    <p:extLst>
      <p:ext uri="{BB962C8B-B14F-4D97-AF65-F5344CB8AC3E}">
        <p14:creationId xmlns:p14="http://schemas.microsoft.com/office/powerpoint/2010/main" val="40738396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2429" y="191266"/>
            <a:ext cx="8227142" cy="1325563"/>
          </a:xfrm>
        </p:spPr>
        <p:txBody>
          <a:bodyPr/>
          <a:lstStyle/>
          <a:p>
            <a:r>
              <a:rPr lang="en-US" dirty="0"/>
              <a:t>Hall attractor: Crust-confined fields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188" y="1256457"/>
            <a:ext cx="7980765" cy="4351338"/>
          </a:xfrm>
        </p:spPr>
      </p:pic>
      <p:sp>
        <p:nvSpPr>
          <p:cNvPr id="6" name="TextBox 5"/>
          <p:cNvSpPr txBox="1"/>
          <p:nvPr/>
        </p:nvSpPr>
        <p:spPr>
          <a:xfrm>
            <a:off x="2118049" y="5840963"/>
            <a:ext cx="3240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Angular velocity of electron fluid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06616" y="5810115"/>
            <a:ext cx="3302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Angular velocity of electron fluid:</a:t>
            </a:r>
          </a:p>
          <a:p>
            <a:pPr algn="ctr"/>
            <a:r>
              <a:rPr lang="en-US" dirty="0"/>
              <a:t>Constant along field lines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2FCBFD-B75C-AC48-9D89-1553961C1BFD}"/>
              </a:ext>
            </a:extLst>
          </p:cNvPr>
          <p:cNvSpPr txBox="1"/>
          <p:nvPr/>
        </p:nvSpPr>
        <p:spPr>
          <a:xfrm>
            <a:off x="4283044" y="6412615"/>
            <a:ext cx="3184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Gourgouliatos</a:t>
            </a:r>
            <a:r>
              <a:rPr lang="en-US" dirty="0"/>
              <a:t> &amp; Cumming 2014</a:t>
            </a:r>
          </a:p>
        </p:txBody>
      </p:sp>
    </p:spTree>
    <p:extLst>
      <p:ext uri="{BB962C8B-B14F-4D97-AF65-F5344CB8AC3E}">
        <p14:creationId xmlns:p14="http://schemas.microsoft.com/office/powerpoint/2010/main" val="22433531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878335" y="6123543"/>
                <a:ext cx="73161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Angular velocity of electron fluid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constant along magnetic field lines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8335" y="6123543"/>
                <a:ext cx="7316141" cy="369332"/>
              </a:xfrm>
              <a:prstGeom prst="rect">
                <a:avLst/>
              </a:prstGeom>
              <a:blipFill>
                <a:blip r:embed="rId2"/>
                <a:stretch>
                  <a:fillRect l="-693" t="-333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82391" y="364521"/>
            <a:ext cx="8620432" cy="1325563"/>
          </a:xfrm>
        </p:spPr>
        <p:txBody>
          <a:bodyPr/>
          <a:lstStyle/>
          <a:p>
            <a:r>
              <a:rPr lang="en-US" dirty="0"/>
              <a:t>Hall attractor: Core-penetrating fields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4D258DB-7E7F-D443-AED0-74F77462DA8A}"/>
              </a:ext>
            </a:extLst>
          </p:cNvPr>
          <p:cNvGrpSpPr/>
          <p:nvPr/>
        </p:nvGrpSpPr>
        <p:grpSpPr>
          <a:xfrm>
            <a:off x="6536406" y="1690687"/>
            <a:ext cx="3634239" cy="4136999"/>
            <a:chOff x="6949360" y="1690687"/>
            <a:chExt cx="3634239" cy="413699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DDB6A44-3EE5-5C4C-B5B6-BC86EDE82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71"/>
            <a:stretch/>
          </p:blipFill>
          <p:spPr>
            <a:xfrm>
              <a:off x="6949360" y="1690687"/>
              <a:ext cx="3634239" cy="413699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89" t="37519" r="12593" b="38367"/>
            <a:stretch/>
          </p:blipFill>
          <p:spPr>
            <a:xfrm>
              <a:off x="10288806" y="3016850"/>
              <a:ext cx="294793" cy="1484671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CC39CC5-DEFA-6340-9B76-81E68C5806F9}"/>
              </a:ext>
            </a:extLst>
          </p:cNvPr>
          <p:cNvGrpSpPr/>
          <p:nvPr/>
        </p:nvGrpSpPr>
        <p:grpSpPr>
          <a:xfrm>
            <a:off x="2525043" y="1690687"/>
            <a:ext cx="3567564" cy="4137000"/>
            <a:chOff x="2937997" y="1690687"/>
            <a:chExt cx="3567564" cy="4137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BEB137B-1579-644F-91DE-5E9FE3A958A3}"/>
                </a:ext>
              </a:extLst>
            </p:cNvPr>
            <p:cNvGrpSpPr/>
            <p:nvPr/>
          </p:nvGrpSpPr>
          <p:grpSpPr>
            <a:xfrm>
              <a:off x="2937997" y="1690687"/>
              <a:ext cx="3567564" cy="4137000"/>
              <a:chOff x="2362701" y="1690687"/>
              <a:chExt cx="3567564" cy="413700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F27D68E5-CB70-8941-9F5B-C691D2FDE4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2204"/>
              <a:stretch/>
            </p:blipFill>
            <p:spPr>
              <a:xfrm>
                <a:off x="2362701" y="1690688"/>
                <a:ext cx="2179320" cy="4136999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8FEA5310-0F8D-3047-9B59-0CE78BBDFF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16"/>
              <a:stretch/>
            </p:blipFill>
            <p:spPr>
              <a:xfrm>
                <a:off x="4806816" y="1690687"/>
                <a:ext cx="1123449" cy="4136999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9C75374-2BB0-244E-9FBA-ECD7A81730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89" t="37519" r="12593" b="38367"/>
            <a:stretch/>
          </p:blipFill>
          <p:spPr>
            <a:xfrm>
              <a:off x="6210768" y="3016849"/>
              <a:ext cx="294793" cy="14846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8933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ile:///var/folders/5l/nkbqtmhn48b35tjnq19tvll80000gn/T/com.microsoft.Word/screenshot.png">
            <a:extLst>
              <a:ext uri="{FF2B5EF4-FFF2-40B4-BE49-F238E27FC236}">
                <a16:creationId xmlns:a16="http://schemas.microsoft.com/office/drawing/2014/main" id="{22C6BD76-CDB6-A740-A36D-35C82404F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92"/>
            <a:ext cx="11430000" cy="68632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6100" y="560334"/>
            <a:ext cx="512826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Magnetic fields in the core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84F1F18-D0A7-BE43-99D0-066EEA04EFCA}"/>
                  </a:ext>
                </a:extLst>
              </p:cNvPr>
              <p:cNvSpPr txBox="1"/>
              <p:nvPr/>
            </p:nvSpPr>
            <p:spPr>
              <a:xfrm>
                <a:off x="8502660" y="2522801"/>
                <a:ext cx="183742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𝑇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𝑐𝑟𝑖𝑡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84F1F18-D0A7-BE43-99D0-066EEA04EF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2660" y="2522801"/>
                <a:ext cx="1837426" cy="584775"/>
              </a:xfrm>
              <a:prstGeom prst="rect">
                <a:avLst/>
              </a:prstGeom>
              <a:blipFill>
                <a:blip r:embed="rId3"/>
                <a:stretch>
                  <a:fillRect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91EB87D-8886-4547-984F-89C74171E7B1}"/>
                  </a:ext>
                </a:extLst>
              </p:cNvPr>
              <p:cNvSpPr txBox="1"/>
              <p:nvPr/>
            </p:nvSpPr>
            <p:spPr>
              <a:xfrm>
                <a:off x="8502660" y="3236928"/>
                <a:ext cx="191514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𝑐𝑟𝑖𝑡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91EB87D-8886-4547-984F-89C74171E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2660" y="3236928"/>
                <a:ext cx="1915140" cy="584775"/>
              </a:xfrm>
              <a:prstGeom prst="rect">
                <a:avLst/>
              </a:prstGeom>
              <a:blipFill>
                <a:blip r:embed="rId4"/>
                <a:stretch>
                  <a:fillRect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DA7D6589-03E3-394E-887C-E50B1DE7B0F8}"/>
              </a:ext>
            </a:extLst>
          </p:cNvPr>
          <p:cNvSpPr txBox="1"/>
          <p:nvPr/>
        </p:nvSpPr>
        <p:spPr>
          <a:xfrm>
            <a:off x="8176855" y="4378367"/>
            <a:ext cx="2643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Continuous magnetic field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AE5E0AD-1F41-7E43-B811-D51133CB5B11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4972051" y="4563033"/>
            <a:ext cx="3204804" cy="9233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61856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file:///var/folders/5l/nkbqtmhn48b35tjnq19tvll80000gn/T/com.microsoft.Word/screenshot.png">
            <a:extLst>
              <a:ext uri="{FF2B5EF4-FFF2-40B4-BE49-F238E27FC236}">
                <a16:creationId xmlns:a16="http://schemas.microsoft.com/office/drawing/2014/main" id="{2D506726-E2D8-C445-B608-82D0BDF1B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2412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6100" y="560334"/>
            <a:ext cx="512826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Magnetic fields in the core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5FC1B4-0E24-FB46-842C-B97BD573B099}"/>
                  </a:ext>
                </a:extLst>
              </p:cNvPr>
              <p:cNvSpPr txBox="1"/>
              <p:nvPr/>
            </p:nvSpPr>
            <p:spPr>
              <a:xfrm>
                <a:off x="8502660" y="2522801"/>
                <a:ext cx="183582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𝑇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𝑐𝑟𝑖𝑡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5FC1B4-0E24-FB46-842C-B97BD573B0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2660" y="2522801"/>
                <a:ext cx="1835824" cy="584775"/>
              </a:xfrm>
              <a:prstGeom prst="rect">
                <a:avLst/>
              </a:prstGeom>
              <a:blipFill>
                <a:blip r:embed="rId3"/>
                <a:stretch>
                  <a:fillRect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AB7C796-577B-7F40-B746-83C7AFED65B4}"/>
                  </a:ext>
                </a:extLst>
              </p:cNvPr>
              <p:cNvSpPr txBox="1"/>
              <p:nvPr/>
            </p:nvSpPr>
            <p:spPr>
              <a:xfrm>
                <a:off x="8502660" y="3236928"/>
                <a:ext cx="191514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𝑐𝑟𝑖𝑡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AB7C796-577B-7F40-B746-83C7AFED65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2660" y="3236928"/>
                <a:ext cx="1915140" cy="584775"/>
              </a:xfrm>
              <a:prstGeom prst="rect">
                <a:avLst/>
              </a:prstGeom>
              <a:blipFill>
                <a:blip r:embed="rId4"/>
                <a:stretch>
                  <a:fillRect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EEF5097-20A1-F349-A328-3CF883475E2A}"/>
              </a:ext>
            </a:extLst>
          </p:cNvPr>
          <p:cNvSpPr txBox="1"/>
          <p:nvPr/>
        </p:nvSpPr>
        <p:spPr>
          <a:xfrm>
            <a:off x="8118723" y="5720492"/>
            <a:ext cx="3605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Microscopic magnetic flux tubes </a:t>
            </a:r>
          </a:p>
          <a:p>
            <a:pPr algn="ctr"/>
            <a:r>
              <a:rPr lang="en-US" dirty="0"/>
              <a:t>(supported by proton supercurrents)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08EC4C-55E3-1D46-9AE4-5169657AB172}"/>
              </a:ext>
            </a:extLst>
          </p:cNvPr>
          <p:cNvSpPr txBox="1"/>
          <p:nvPr/>
        </p:nvSpPr>
        <p:spPr>
          <a:xfrm>
            <a:off x="8176286" y="4524811"/>
            <a:ext cx="2567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Type-II superconducting protons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4CE2D59-CF0A-164F-B1FD-643A41F8F9D3}"/>
              </a:ext>
            </a:extLst>
          </p:cNvPr>
          <p:cNvCxnSpPr>
            <a:cxnSpLocks/>
          </p:cNvCxnSpPr>
          <p:nvPr/>
        </p:nvCxnSpPr>
        <p:spPr>
          <a:xfrm flipH="1">
            <a:off x="4325569" y="6043658"/>
            <a:ext cx="369829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861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Jones flux tube drift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903" y="797939"/>
            <a:ext cx="3218046" cy="564502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615113" y="3429000"/>
            <a:ext cx="3568859" cy="980179"/>
            <a:chOff x="878301" y="4082715"/>
            <a:chExt cx="3568859" cy="98017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301" y="4082715"/>
              <a:ext cx="3568859" cy="98017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2165818" y="4294522"/>
                  <a:ext cx="2265028" cy="55656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0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b="1" i="0" smtClean="0">
                                <a:latin typeface="Cambria Math" panose="02040503050406030204" pitchFamily="18" charset="0"/>
                              </a:rPr>
                              <m:t>𝐯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Jones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28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𝐁</m:t>
                        </m:r>
                        <m:r>
                          <a:rPr lang="en-US" sz="28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600" b="1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5818" y="4294522"/>
                  <a:ext cx="2265028" cy="55656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11B65F79-F1D1-9646-A646-A0448D2F8B72}"/>
              </a:ext>
            </a:extLst>
          </p:cNvPr>
          <p:cNvSpPr/>
          <p:nvPr/>
        </p:nvSpPr>
        <p:spPr>
          <a:xfrm>
            <a:off x="1615113" y="2351831"/>
            <a:ext cx="3490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Flux tubes are straightened </a:t>
            </a:r>
          </a:p>
          <a:p>
            <a:r>
              <a:rPr lang="en-US" sz="2000" dirty="0"/>
              <a:t>by magnetic tension - P.B Jones.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33A652-AC26-A543-8D15-6A708E82E0F1}"/>
              </a:ext>
            </a:extLst>
          </p:cNvPr>
          <p:cNvSpPr/>
          <p:nvPr/>
        </p:nvSpPr>
        <p:spPr>
          <a:xfrm>
            <a:off x="1615113" y="4856131"/>
            <a:ext cx="41886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*Note: The model of flux tube motion by P.B. Jones is one of many - This is a topic of hot debate in the literature</a:t>
            </a:r>
          </a:p>
        </p:txBody>
      </p:sp>
    </p:spTree>
    <p:extLst>
      <p:ext uri="{BB962C8B-B14F-4D97-AF65-F5344CB8AC3E}">
        <p14:creationId xmlns:p14="http://schemas.microsoft.com/office/powerpoint/2010/main" val="10260081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85893" y="2684063"/>
                <a:ext cx="366599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14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G (Magnetar)</a:t>
                </a:r>
              </a:p>
              <a:p>
                <a:endParaRPr lang="en-US" dirty="0"/>
              </a:p>
              <a:p>
                <a:r>
                  <a:rPr lang="en-US" dirty="0"/>
                  <a:t>Crust:	Hall drift + Ohmic diffusion</a:t>
                </a:r>
              </a:p>
              <a:p>
                <a:endParaRPr lang="en-US" dirty="0"/>
              </a:p>
              <a:p>
                <a:r>
                  <a:rPr lang="en-US" dirty="0"/>
                  <a:t>Core:	Jones flux tube drift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893" y="2684063"/>
                <a:ext cx="3665990" cy="1477328"/>
              </a:xfrm>
              <a:prstGeom prst="rect">
                <a:avLst/>
              </a:prstGeom>
              <a:blipFill>
                <a:blip r:embed="rId5"/>
                <a:stretch>
                  <a:fillRect l="-1329" t="-2058" b="-5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0670" y="381575"/>
            <a:ext cx="4867193" cy="1325563"/>
          </a:xfrm>
        </p:spPr>
        <p:txBody>
          <a:bodyPr/>
          <a:lstStyle/>
          <a:p>
            <a:r>
              <a:rPr lang="en-US" dirty="0"/>
              <a:t>Jones flux tube drift</a:t>
            </a:r>
          </a:p>
        </p:txBody>
      </p:sp>
      <p:pic>
        <p:nvPicPr>
          <p:cNvPr id="9" name="jones">
            <a:hlinkClick r:id="" action="ppaction://media"/>
            <a:extLst>
              <a:ext uri="{FF2B5EF4-FFF2-40B4-BE49-F238E27FC236}">
                <a16:creationId xmlns:a16="http://schemas.microsoft.com/office/drawing/2014/main" id="{BDE2E87D-6148-FE48-BCDB-37973456093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40295" t="9531" r="5927" b="8777"/>
          <a:stretch/>
        </p:blipFill>
        <p:spPr>
          <a:xfrm>
            <a:off x="5140770" y="24318"/>
            <a:ext cx="5998697" cy="6833682"/>
          </a:xfrm>
        </p:spPr>
      </p:pic>
    </p:spTree>
    <p:extLst>
      <p:ext uri="{BB962C8B-B14F-4D97-AF65-F5344CB8AC3E}">
        <p14:creationId xmlns:p14="http://schemas.microsoft.com/office/powerpoint/2010/main" val="427297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85893" y="2684063"/>
                <a:ext cx="366599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G (Pulsar)</a:t>
                </a:r>
              </a:p>
              <a:p>
                <a:endParaRPr lang="en-US" dirty="0"/>
              </a:p>
              <a:p>
                <a:r>
                  <a:rPr lang="en-US" dirty="0"/>
                  <a:t>Crust:	Ohmic diffusion</a:t>
                </a:r>
              </a:p>
              <a:p>
                <a:endParaRPr lang="en-US" dirty="0"/>
              </a:p>
              <a:p>
                <a:r>
                  <a:rPr lang="en-US" dirty="0"/>
                  <a:t>Core:	Jones flux tube drift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893" y="2684063"/>
                <a:ext cx="3665990" cy="1477328"/>
              </a:xfrm>
              <a:prstGeom prst="rect">
                <a:avLst/>
              </a:prstGeom>
              <a:blipFill>
                <a:blip r:embed="rId5"/>
                <a:stretch>
                  <a:fillRect l="-1329" t="-2058" b="-5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Jones flux tube drift</a:t>
            </a:r>
          </a:p>
        </p:txBody>
      </p:sp>
      <p:pic>
        <p:nvPicPr>
          <p:cNvPr id="6" name="jones2">
            <a:hlinkClick r:id="" action="ppaction://media"/>
            <a:extLst>
              <a:ext uri="{FF2B5EF4-FFF2-40B4-BE49-F238E27FC236}">
                <a16:creationId xmlns:a16="http://schemas.microsoft.com/office/drawing/2014/main" id="{06D9CE06-3136-164E-B327-CA9143160D7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47423" t="9704" r="13915" b="7923"/>
          <a:stretch/>
        </p:blipFill>
        <p:spPr>
          <a:xfrm>
            <a:off x="6050334" y="83614"/>
            <a:ext cx="4179570" cy="6678226"/>
          </a:xfrm>
        </p:spPr>
      </p:pic>
    </p:spTree>
    <p:extLst>
      <p:ext uri="{BB962C8B-B14F-4D97-AF65-F5344CB8AC3E}">
        <p14:creationId xmlns:p14="http://schemas.microsoft.com/office/powerpoint/2010/main" val="120077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85893" y="2684063"/>
                <a:ext cx="366599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G (Pulsar)</a:t>
                </a:r>
              </a:p>
              <a:p>
                <a:endParaRPr lang="en-US" dirty="0"/>
              </a:p>
              <a:p>
                <a:r>
                  <a:rPr lang="en-US" dirty="0"/>
                  <a:t>Crust:	Ohmic diffusion</a:t>
                </a:r>
              </a:p>
              <a:p>
                <a:endParaRPr lang="en-US" dirty="0"/>
              </a:p>
              <a:p>
                <a:r>
                  <a:rPr lang="en-US" dirty="0"/>
                  <a:t>Core:	Jones flux tube drift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893" y="2684063"/>
                <a:ext cx="3665990" cy="1477328"/>
              </a:xfrm>
              <a:prstGeom prst="rect">
                <a:avLst/>
              </a:prstGeom>
              <a:blipFill>
                <a:blip r:embed="rId5"/>
                <a:stretch>
                  <a:fillRect l="-1329" t="-2058" b="-5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Jones flux tube drift</a:t>
            </a:r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83" y="1396888"/>
            <a:ext cx="7159954" cy="5274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71509" y="1396888"/>
            <a:ext cx="450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+mj-lt"/>
              </a:rPr>
              <a:t>Depletion of pulsar magnetic fields</a:t>
            </a:r>
          </a:p>
        </p:txBody>
      </p:sp>
    </p:spTree>
    <p:extLst>
      <p:ext uri="{BB962C8B-B14F-4D97-AF65-F5344CB8AC3E}">
        <p14:creationId xmlns:p14="http://schemas.microsoft.com/office/powerpoint/2010/main" val="7148496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Jones flux tube drift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83" y="1690688"/>
            <a:ext cx="8140117" cy="49771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11107" y="1594619"/>
            <a:ext cx="450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+mj-lt"/>
              </a:rPr>
              <a:t>Depletion of pulsar magnetic fields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85893" y="2684063"/>
                <a:ext cx="366599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G (Pulsar)</a:t>
                </a:r>
              </a:p>
              <a:p>
                <a:endParaRPr lang="en-US" dirty="0"/>
              </a:p>
              <a:p>
                <a:r>
                  <a:rPr lang="en-US" dirty="0"/>
                  <a:t>Crust:	Ohmic diffusion</a:t>
                </a:r>
              </a:p>
              <a:p>
                <a:endParaRPr lang="en-US" dirty="0"/>
              </a:p>
              <a:p>
                <a:r>
                  <a:rPr lang="en-US" dirty="0"/>
                  <a:t>Core:	Jones flux tube drift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893" y="2684063"/>
                <a:ext cx="3665990" cy="1477328"/>
              </a:xfrm>
              <a:prstGeom prst="rect">
                <a:avLst/>
              </a:prstGeom>
              <a:blipFill>
                <a:blip r:embed="rId3"/>
                <a:stretch>
                  <a:fillRect l="-1329" t="-2058" b="-5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32434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Flux expulsion by superfluid neutron vortices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586" y="2082916"/>
            <a:ext cx="4644776" cy="4114799"/>
          </a:xfrm>
        </p:spPr>
      </p:pic>
      <p:sp>
        <p:nvSpPr>
          <p:cNvPr id="10" name="TextBox 9"/>
          <p:cNvSpPr txBox="1"/>
          <p:nvPr/>
        </p:nvSpPr>
        <p:spPr>
          <a:xfrm>
            <a:off x="9818890" y="5382443"/>
            <a:ext cx="2164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Magnetized neutron superfluid vortex</a:t>
            </a:r>
          </a:p>
        </p:txBody>
      </p:sp>
      <p:cxnSp>
        <p:nvCxnSpPr>
          <p:cNvPr id="11" name="Straight Arrow Connector 10"/>
          <p:cNvCxnSpPr>
            <a:cxnSpLocks/>
            <a:stCxn id="10" idx="1"/>
          </p:cNvCxnSpPr>
          <p:nvPr/>
        </p:nvCxnSpPr>
        <p:spPr>
          <a:xfrm flipH="1" flipV="1">
            <a:off x="8842114" y="5674177"/>
            <a:ext cx="976776" cy="314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465782" y="3678650"/>
            <a:ext cx="19417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Magnetic flux tube</a:t>
            </a:r>
          </a:p>
          <a:p>
            <a:pPr algn="ctr"/>
            <a:r>
              <a:rPr lang="en-US" dirty="0"/>
              <a:t>is pulled along by the vortex</a:t>
            </a:r>
          </a:p>
        </p:txBody>
      </p:sp>
      <p:cxnSp>
        <p:nvCxnSpPr>
          <p:cNvPr id="15" name="Straight Arrow Connector 14"/>
          <p:cNvCxnSpPr>
            <a:cxnSpLocks/>
            <a:stCxn id="14" idx="3"/>
          </p:cNvCxnSpPr>
          <p:nvPr/>
        </p:nvCxnSpPr>
        <p:spPr>
          <a:xfrm flipV="1">
            <a:off x="6407535" y="3477249"/>
            <a:ext cx="849059" cy="66306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030937" y="2194579"/>
            <a:ext cx="3568859" cy="980179"/>
            <a:chOff x="878301" y="4082715"/>
            <a:chExt cx="3568859" cy="98017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301" y="4082715"/>
              <a:ext cx="3568859" cy="98017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2254843" y="4311194"/>
                  <a:ext cx="2003917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0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b="1" i="0" smtClean="0">
                                <a:latin typeface="Cambria Math" panose="02040503050406030204" pitchFamily="18" charset="0"/>
                              </a:rPr>
                              <m:t>𝐯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28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𝐁</m:t>
                        </m:r>
                        <m:r>
                          <a:rPr lang="en-US" sz="28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600" b="1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4843" y="4311194"/>
                  <a:ext cx="2003917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7C09EC4-4AC2-2643-B7CA-326B087397A2}"/>
              </a:ext>
            </a:extLst>
          </p:cNvPr>
          <p:cNvSpPr/>
          <p:nvPr/>
        </p:nvSpPr>
        <p:spPr>
          <a:xfrm>
            <a:off x="872645" y="4544411"/>
            <a:ext cx="35688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The outward motion of vortices can push flux tubes out of the core – M. Ruderman</a:t>
            </a:r>
          </a:p>
        </p:txBody>
      </p:sp>
    </p:spTree>
    <p:extLst>
      <p:ext uri="{BB962C8B-B14F-4D97-AF65-F5344CB8AC3E}">
        <p14:creationId xmlns:p14="http://schemas.microsoft.com/office/powerpoint/2010/main" val="660480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68879" y="1879783"/>
            <a:ext cx="8219256" cy="43251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+mj-lt"/>
              </a:rPr>
              <a:t>Neutron star structure and phenomenology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600" dirty="0">
                <a:latin typeface="+mj-lt"/>
              </a:rPr>
              <a:t>	</a:t>
            </a:r>
          </a:p>
          <a:p>
            <a:r>
              <a:rPr lang="en-US" sz="2600" dirty="0">
                <a:latin typeface="+mj-lt"/>
              </a:rPr>
              <a:t>Magnetic field evolution in the crust</a:t>
            </a:r>
          </a:p>
          <a:p>
            <a:endParaRPr lang="en-US" sz="2600" dirty="0">
              <a:latin typeface="+mj-lt"/>
            </a:endParaRPr>
          </a:p>
          <a:p>
            <a:r>
              <a:rPr lang="en-US" sz="2600" dirty="0">
                <a:latin typeface="+mj-lt"/>
              </a:rPr>
              <a:t>Magnetic field evolution in the core</a:t>
            </a:r>
          </a:p>
          <a:p>
            <a:endParaRPr lang="en-US" sz="2600" dirty="0">
              <a:latin typeface="+mj-lt"/>
            </a:endParaRPr>
          </a:p>
          <a:p>
            <a:r>
              <a:rPr lang="en-US" sz="2600" dirty="0">
                <a:latin typeface="+mj-lt"/>
              </a:rPr>
              <a:t>Coupled crust core evolution  –  implications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600" dirty="0">
              <a:latin typeface="+mj-lt"/>
            </a:endParaRPr>
          </a:p>
          <a:p>
            <a:r>
              <a:rPr lang="en-US" sz="2600" dirty="0">
                <a:latin typeface="+mj-lt"/>
              </a:rPr>
              <a:t>Elastic back-reaction in magnetars</a:t>
            </a:r>
          </a:p>
          <a:p>
            <a:endParaRPr lang="en-US" sz="2600" dirty="0">
              <a:latin typeface="+mj-lt"/>
            </a:endParaRPr>
          </a:p>
          <a:p>
            <a:r>
              <a:rPr lang="en-US" sz="2600" dirty="0">
                <a:latin typeface="+mj-lt"/>
              </a:rPr>
              <a:t>Conclusions</a:t>
            </a: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893885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Flux expulsion by superfluid neutron vortices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10FEC4-CCE8-443D-B87C-0CB4A39C0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74" y="2405594"/>
            <a:ext cx="8071864" cy="291948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F04C5ED-7A5E-4871-B870-3E9AC82235A8}"/>
              </a:ext>
            </a:extLst>
          </p:cNvPr>
          <p:cNvSpPr txBox="1"/>
          <p:nvPr/>
        </p:nvSpPr>
        <p:spPr>
          <a:xfrm>
            <a:off x="5142496" y="5237636"/>
            <a:ext cx="2395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+mj-lt"/>
              </a:rPr>
              <a:t>Ruderman</a:t>
            </a:r>
            <a:r>
              <a:rPr lang="en-US" sz="1600" dirty="0">
                <a:latin typeface="+mj-lt"/>
              </a:rPr>
              <a:t>. et al 1998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326C973-BCA8-4EA9-AAE6-C6C009B24FD3}"/>
              </a:ext>
            </a:extLst>
          </p:cNvPr>
          <p:cNvCxnSpPr>
            <a:cxnSpLocks/>
          </p:cNvCxnSpPr>
          <p:nvPr/>
        </p:nvCxnSpPr>
        <p:spPr>
          <a:xfrm>
            <a:off x="3748135" y="2109457"/>
            <a:ext cx="465348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9410050-EAFD-42F5-9000-BF7FDCDBEE6E}"/>
              </a:ext>
            </a:extLst>
          </p:cNvPr>
          <p:cNvSpPr txBox="1"/>
          <p:nvPr/>
        </p:nvSpPr>
        <p:spPr>
          <a:xfrm>
            <a:off x="8566297" y="1909402"/>
            <a:ext cx="1251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Later time</a:t>
            </a:r>
          </a:p>
        </p:txBody>
      </p:sp>
    </p:spTree>
    <p:extLst>
      <p:ext uri="{BB962C8B-B14F-4D97-AF65-F5344CB8AC3E}">
        <p14:creationId xmlns:p14="http://schemas.microsoft.com/office/powerpoint/2010/main" val="42891750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573" y="2494738"/>
            <a:ext cx="4860540" cy="3301100"/>
          </a:xfrm>
        </p:spPr>
      </p:pic>
      <p:cxnSp>
        <p:nvCxnSpPr>
          <p:cNvPr id="5" name="Straight Arrow Connector 4"/>
          <p:cNvCxnSpPr>
            <a:cxnSpLocks/>
          </p:cNvCxnSpPr>
          <p:nvPr/>
        </p:nvCxnSpPr>
        <p:spPr>
          <a:xfrm>
            <a:off x="6326155" y="2743200"/>
            <a:ext cx="2639676" cy="54652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535573" y="1927879"/>
            <a:ext cx="5271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Possible birth scenario (rapid spin-down)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81915" y="2288876"/>
                <a:ext cx="4186730" cy="2884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0" dirty="0"/>
                  <a:t>Initial Conditions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Birth spin period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 ms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𝑟𝑜𝑡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𝑚𝑎𝑔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Crust: 	Hall drift + Ohmic diffusion</a:t>
                </a:r>
              </a:p>
              <a:p>
                <a:endParaRPr lang="en-US" dirty="0"/>
              </a:p>
              <a:p>
                <a:r>
                  <a:rPr lang="en-US" dirty="0"/>
                  <a:t>Core: 	Advection by superfluid </a:t>
                </a:r>
              </a:p>
              <a:p>
                <a:r>
                  <a:rPr lang="en-US" dirty="0"/>
                  <a:t>	neutron vortices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915" y="2288876"/>
                <a:ext cx="4186730" cy="2884892"/>
              </a:xfrm>
              <a:prstGeom prst="rect">
                <a:avLst/>
              </a:prstGeom>
              <a:blipFill>
                <a:blip r:embed="rId3"/>
                <a:stretch>
                  <a:fillRect l="-1212" t="-881" b="-2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793014" y="5795838"/>
            <a:ext cx="417646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chemeClr val="bg1">
                    <a:lumMod val="50000"/>
                  </a:schemeClr>
                </a:solidFill>
              </a:rPr>
              <a:t>T. M. Tauris, V. M. 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</a:rPr>
              <a:t>Kaspi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</a:rPr>
              <a:t>, R. P. Breton, A. T. Deller, E. F. Keane, M. Kramer, D. R. Lorimer,</a:t>
            </a:r>
          </a:p>
          <a:p>
            <a:r>
              <a:rPr lang="en-US" sz="500" dirty="0">
                <a:solidFill>
                  <a:schemeClr val="bg1">
                    <a:lumMod val="50000"/>
                  </a:schemeClr>
                </a:solidFill>
              </a:rPr>
              <a:t>M. A. McLaughlin, A. 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</a:rPr>
              <a:t>Possenti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</a:rPr>
              <a:t>, P. S. Ray, B. W. 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</a:rPr>
              <a:t>Stappers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</a:rPr>
              <a:t>, and P. 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</a:rPr>
              <a:t>Weltevrede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</a:rPr>
              <a:t>, \Understanding the</a:t>
            </a:r>
          </a:p>
          <a:p>
            <a:r>
              <a:rPr lang="en-US" sz="500" dirty="0">
                <a:solidFill>
                  <a:schemeClr val="bg1">
                    <a:lumMod val="50000"/>
                  </a:schemeClr>
                </a:solidFill>
              </a:rPr>
              <a:t>Neutron Star Population with the SKA," arXiv:1501.00005 [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</a:rPr>
              <a:t>astro-ph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</a:rPr>
              <a:t>], Dec. 2014. </a:t>
            </a:r>
            <a:r>
              <a:rPr lang="en-US" sz="500" dirty="0" err="1">
                <a:solidFill>
                  <a:schemeClr val="bg1">
                    <a:lumMod val="50000"/>
                  </a:schemeClr>
                </a:solidFill>
              </a:rPr>
              <a:t>arXiv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</a:rPr>
              <a:t>: 1501.00005.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Flux expulsion by superfluid neutron vortices</a:t>
            </a:r>
          </a:p>
        </p:txBody>
      </p:sp>
    </p:spTree>
    <p:extLst>
      <p:ext uri="{BB962C8B-B14F-4D97-AF65-F5344CB8AC3E}">
        <p14:creationId xmlns:p14="http://schemas.microsoft.com/office/powerpoint/2010/main" val="13631643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Flux expulsion by superfluid neutron vortices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A127839-EF2F-4778-B1A5-B8AD889BEAE9}"/>
              </a:ext>
            </a:extLst>
          </p:cNvPr>
          <p:cNvCxnSpPr>
            <a:cxnSpLocks/>
          </p:cNvCxnSpPr>
          <p:nvPr/>
        </p:nvCxnSpPr>
        <p:spPr>
          <a:xfrm>
            <a:off x="3338818" y="6258187"/>
            <a:ext cx="535217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8B7ADE6-7F9B-4BF4-B490-CFA85DDEE293}"/>
                  </a:ext>
                </a:extLst>
              </p:cNvPr>
              <p:cNvSpPr txBox="1"/>
              <p:nvPr/>
            </p:nvSpPr>
            <p:spPr>
              <a:xfrm>
                <a:off x="1385180" y="6050529"/>
                <a:ext cx="170231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Low-B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=5×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G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8B7ADE6-7F9B-4BF4-B490-CFA85DDEE2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180" y="6050529"/>
                <a:ext cx="1702313" cy="646331"/>
              </a:xfrm>
              <a:prstGeom prst="rect">
                <a:avLst/>
              </a:prstGeom>
              <a:blipFill>
                <a:blip r:embed="rId11"/>
                <a:stretch>
                  <a:fillRect t="-5660" r="-2509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62779EE-D904-45A6-963A-3F78EFA6DBE1}"/>
                  </a:ext>
                </a:extLst>
              </p:cNvPr>
              <p:cNvSpPr txBox="1"/>
              <p:nvPr/>
            </p:nvSpPr>
            <p:spPr>
              <a:xfrm>
                <a:off x="8942318" y="6053343"/>
                <a:ext cx="178603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High-B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13</m:t>
                        </m:r>
                      </m:sup>
                    </m:sSup>
                  </m:oMath>
                </a14:m>
                <a:r>
                  <a:rPr lang="en-US" dirty="0"/>
                  <a:t> G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62779EE-D904-45A6-963A-3F78EFA6DB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2318" y="6053343"/>
                <a:ext cx="1786037" cy="646331"/>
              </a:xfrm>
              <a:prstGeom prst="rect">
                <a:avLst/>
              </a:prstGeom>
              <a:blipFill>
                <a:blip r:embed="rId12"/>
                <a:stretch>
                  <a:fillRect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AEDF92F-D99D-40EB-8F12-5A8A9A4DF20B}"/>
                  </a:ext>
                </a:extLst>
              </p:cNvPr>
              <p:cNvSpPr txBox="1"/>
              <p:nvPr/>
            </p:nvSpPr>
            <p:spPr>
              <a:xfrm>
                <a:off x="4456648" y="1381773"/>
                <a:ext cx="31252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Initial Spin period: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AEDF92F-D99D-40EB-8F12-5A8A9A4DF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6648" y="1381773"/>
                <a:ext cx="3125251" cy="369332"/>
              </a:xfrm>
              <a:prstGeom prst="rect">
                <a:avLst/>
              </a:prstGeom>
              <a:blipFill>
                <a:blip r:embed="rId13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sd1">
            <a:hlinkClick r:id="" action="ppaction://media"/>
            <a:extLst>
              <a:ext uri="{FF2B5EF4-FFF2-40B4-BE49-F238E27FC236}">
                <a16:creationId xmlns:a16="http://schemas.microsoft.com/office/drawing/2014/main" id="{7FA71A93-C246-6B4D-BF8A-531A4DB6A92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661.685"/>
                </p14:media>
              </p:ext>
            </p:extLst>
          </p:nvPr>
        </p:nvPicPr>
        <p:blipFill rotWithShape="1">
          <a:blip r:embed="rId14"/>
          <a:srcRect l="42239" t="8746" r="7375" b="8746"/>
          <a:stretch>
            <a:fillRect/>
          </a:stretch>
        </p:blipFill>
        <p:spPr>
          <a:xfrm>
            <a:off x="298272" y="1290129"/>
            <a:ext cx="3876127" cy="4760395"/>
          </a:xfrm>
          <a:prstGeom prst="rect">
            <a:avLst/>
          </a:prstGeom>
        </p:spPr>
      </p:pic>
      <p:pic>
        <p:nvPicPr>
          <p:cNvPr id="5" name="sd2">
            <a:hlinkClick r:id="" action="ppaction://media"/>
            <a:extLst>
              <a:ext uri="{FF2B5EF4-FFF2-40B4-BE49-F238E27FC236}">
                <a16:creationId xmlns:a16="http://schemas.microsoft.com/office/drawing/2014/main" id="{5478CBA6-9439-5D4C-BA53-F202336AD01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5"/>
          <a:srcRect l="42458" t="8746" r="7157" b="8746"/>
          <a:stretch/>
        </p:blipFill>
        <p:spPr>
          <a:xfrm>
            <a:off x="4258373" y="1360690"/>
            <a:ext cx="3818672" cy="4689834"/>
          </a:xfrm>
          <a:prstGeom prst="rect">
            <a:avLst/>
          </a:prstGeom>
        </p:spPr>
      </p:pic>
      <p:pic>
        <p:nvPicPr>
          <p:cNvPr id="6" name="sd3">
            <a:hlinkClick r:id="" action="ppaction://media"/>
            <a:extLst>
              <a:ext uri="{FF2B5EF4-FFF2-40B4-BE49-F238E27FC236}">
                <a16:creationId xmlns:a16="http://schemas.microsoft.com/office/drawing/2014/main" id="{9C56E473-1827-574A-8797-3BD437890DB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6"/>
          <a:srcRect l="41097" t="8746" r="6388" b="8746"/>
          <a:stretch/>
        </p:blipFill>
        <p:spPr>
          <a:xfrm>
            <a:off x="8161020" y="1325409"/>
            <a:ext cx="3940178" cy="464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4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1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Elastic back-reaction in magnetars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2829009" y="4835864"/>
                <a:ext cx="5760620" cy="189053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dirty="0">
                  <a:solidFill>
                    <a:schemeClr val="tx1"/>
                  </a:solidFill>
                  <a:latin typeface="+mj-lt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 coupled magneto-elastic evolution</a:t>
                </a:r>
              </a:p>
              <a:p>
                <a:endParaRPr lang="en-US" dirty="0">
                  <a:solidFill>
                    <a:schemeClr val="tx1"/>
                  </a:solidFill>
                  <a:latin typeface="+mj-lt"/>
                </a:endParaRPr>
              </a:p>
              <a:p>
                <a:endParaRPr lang="en-US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29009" y="4835864"/>
                <a:ext cx="5760620" cy="189053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792080631"/>
              </p:ext>
            </p:extLst>
          </p:nvPr>
        </p:nvGraphicFramePr>
        <p:xfrm>
          <a:off x="2794797" y="1690688"/>
          <a:ext cx="5712296" cy="3400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039735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Elastic back-reaction in magnetars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2829009" y="4835864"/>
                <a:ext cx="5760620" cy="189053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dirty="0">
                  <a:solidFill>
                    <a:schemeClr val="tx1"/>
                  </a:solidFill>
                  <a:latin typeface="+mj-lt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 coupled magneto-elastic evolution</a:t>
                </a:r>
              </a:p>
              <a:p>
                <a:endParaRPr lang="en-US" dirty="0">
                  <a:solidFill>
                    <a:schemeClr val="tx1"/>
                  </a:solidFill>
                  <a:latin typeface="+mj-lt"/>
                </a:endParaRPr>
              </a:p>
              <a:p>
                <a:endParaRPr lang="en-US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29009" y="4835864"/>
                <a:ext cx="5760620" cy="189053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Diagram 4"/>
          <p:cNvGraphicFramePr/>
          <p:nvPr>
            <p:extLst/>
          </p:nvPr>
        </p:nvGraphicFramePr>
        <p:xfrm>
          <a:off x="2794797" y="1690688"/>
          <a:ext cx="5712296" cy="3400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8B517D5-3A90-F746-8350-F93EABCC4A55}"/>
              </a:ext>
            </a:extLst>
          </p:cNvPr>
          <p:cNvCxnSpPr/>
          <p:nvPr/>
        </p:nvCxnSpPr>
        <p:spPr>
          <a:xfrm flipV="1">
            <a:off x="6503670" y="4251960"/>
            <a:ext cx="1234440" cy="1485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5246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rust">
            <a:hlinkClick r:id="" action="ppaction://media"/>
            <a:extLst>
              <a:ext uri="{FF2B5EF4-FFF2-40B4-BE49-F238E27FC236}">
                <a16:creationId xmlns:a16="http://schemas.microsoft.com/office/drawing/2014/main" id="{595381A6-2A8E-A94C-92D1-602B376D61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40016" t="7333" r="9833" b="7834"/>
          <a:stretch/>
        </p:blipFill>
        <p:spPr>
          <a:xfrm>
            <a:off x="6789770" y="0"/>
            <a:ext cx="5402230" cy="6853589"/>
          </a:xfrm>
          <a:prstGeom prst="rect">
            <a:avLst/>
          </a:prstGeom>
        </p:spPr>
      </p:pic>
      <p:pic>
        <p:nvPicPr>
          <p:cNvPr id="4" name="waves">
            <a:hlinkClick r:id="" action="ppaction://media"/>
            <a:extLst>
              <a:ext uri="{FF2B5EF4-FFF2-40B4-BE49-F238E27FC236}">
                <a16:creationId xmlns:a16="http://schemas.microsoft.com/office/drawing/2014/main" id="{E0C44C0F-4F06-4C44-ABF4-099AABD7475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40061" t="7333" r="4022" b="7834"/>
          <a:stretch/>
        </p:blipFill>
        <p:spPr>
          <a:xfrm>
            <a:off x="274320" y="0"/>
            <a:ext cx="6027135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05351" y="6304920"/>
            <a:ext cx="2810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Toroidal Crust Displacement</a:t>
            </a:r>
          </a:p>
        </p:txBody>
      </p:sp>
    </p:spTree>
    <p:extLst>
      <p:ext uri="{BB962C8B-B14F-4D97-AF65-F5344CB8AC3E}">
        <p14:creationId xmlns:p14="http://schemas.microsoft.com/office/powerpoint/2010/main" val="246474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924237"/>
                <a:ext cx="10515600" cy="4351338"/>
              </a:xfrm>
            </p:spPr>
            <p:txBody>
              <a:bodyPr>
                <a:normAutofit fontScale="85000" lnSpcReduction="20000"/>
              </a:bodyPr>
              <a:lstStyle/>
              <a:p>
                <a:pPr marL="457200" indent="-457200"/>
                <a:r>
                  <a:rPr lang="en-US" dirty="0">
                    <a:solidFill>
                      <a:schemeClr val="tx1"/>
                    </a:solidFill>
                  </a:rPr>
                  <a:t>A new method for enforcing hydromagnetic equilibrium in the core</a:t>
                </a:r>
              </a:p>
              <a:p>
                <a:pPr marL="457200" indent="-457200"/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/>
                <a:r>
                  <a:rPr lang="en-US" dirty="0">
                    <a:solidFill>
                      <a:schemeClr val="tx1"/>
                    </a:solidFill>
                  </a:rPr>
                  <a:t>Core penetrating fields demonstrate the Hall Attractor</a:t>
                </a:r>
              </a:p>
              <a:p>
                <a:pPr marL="457200" indent="-457200"/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/>
                <a:r>
                  <a:rPr lang="en-US" dirty="0">
                    <a:solidFill>
                      <a:schemeClr val="tx1"/>
                    </a:solidFill>
                  </a:rPr>
                  <a:t>Jones flux tube drift in the core and Ohmic diffusion in the crust can deplete pulsar magnetic fields on a timescale of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~1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 err="1">
                    <a:solidFill>
                      <a:schemeClr val="tx1"/>
                    </a:solidFill>
                  </a:rPr>
                  <a:t>Myr</a:t>
                </a:r>
                <a:r>
                  <a:rPr lang="en-US" dirty="0">
                    <a:solidFill>
                      <a:schemeClr val="tx1"/>
                    </a:solidFill>
                  </a:rPr>
                  <a:t> (depending on temperature)</a:t>
                </a:r>
              </a:p>
              <a:p>
                <a:pPr marL="457200" indent="-457200"/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/>
                <a:r>
                  <a:rPr lang="en-US" dirty="0">
                    <a:solidFill>
                      <a:schemeClr val="tx1"/>
                    </a:solidFill>
                  </a:rPr>
                  <a:t>The neutron-vortex driven flux expulsion can push magnetic fields out of the core during the rapid spin-down of a new born magnetized neutron star</a:t>
                </a:r>
              </a:p>
              <a:p>
                <a:pPr marL="457200" indent="-457200"/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/>
                <a:r>
                  <a:rPr lang="en-US" dirty="0"/>
                  <a:t>A new method for studying coupled magneto-elastic evolution in the crust.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/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924237"/>
                <a:ext cx="10515600" cy="4351338"/>
              </a:xfrm>
              <a:blipFill>
                <a:blip r:embed="rId2"/>
                <a:stretch>
                  <a:fillRect l="-724" t="-3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47716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Interesting problems/future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5567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Understanding the origin of millisecond pulsars</a:t>
            </a:r>
          </a:p>
          <a:p>
            <a:endParaRPr lang="en-US" dirty="0"/>
          </a:p>
          <a:p>
            <a:r>
              <a:rPr lang="en-US" dirty="0"/>
              <a:t>Resolving the flux tube controversy</a:t>
            </a:r>
          </a:p>
          <a:p>
            <a:endParaRPr lang="en-US" dirty="0"/>
          </a:p>
          <a:p>
            <a:r>
              <a:rPr lang="en-US" dirty="0"/>
              <a:t>Thermal evolution</a:t>
            </a:r>
          </a:p>
          <a:p>
            <a:endParaRPr lang="en-US" dirty="0"/>
          </a:p>
          <a:p>
            <a:r>
              <a:rPr lang="en-US" dirty="0"/>
              <a:t>Detailed understanding of Hall Drift in 3D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Magnetar giant flares and other activity</a:t>
            </a:r>
          </a:p>
          <a:p>
            <a:endParaRPr lang="en-US" dirty="0"/>
          </a:p>
          <a:p>
            <a:r>
              <a:rPr lang="en-US" dirty="0"/>
              <a:t>Timing noise in radio pulsars</a:t>
            </a:r>
          </a:p>
          <a:p>
            <a:endParaRPr lang="en-US" dirty="0"/>
          </a:p>
          <a:p>
            <a:r>
              <a:rPr lang="en-US" dirty="0"/>
              <a:t>Glitches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383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file:///var/folders/5l/nkbqtmhn48b35tjnq19tvll80000gn/T/com.microsoft.Word/screenshot.png">
            <a:extLst>
              <a:ext uri="{FF2B5EF4-FFF2-40B4-BE49-F238E27FC236}">
                <a16:creationId xmlns:a16="http://schemas.microsoft.com/office/drawing/2014/main" id="{C8BE81FC-49BF-6E4E-9C4D-BBF98CD30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55"/>
            <a:ext cx="11475720" cy="68712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84DAAA6-17F0-EE45-8C9F-431A3B3B1929}"/>
                  </a:ext>
                </a:extLst>
              </p:cNvPr>
              <p:cNvSpPr txBox="1"/>
              <p:nvPr/>
            </p:nvSpPr>
            <p:spPr>
              <a:xfrm>
                <a:off x="3295298" y="239699"/>
                <a:ext cx="208823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dirty="0">
                    <a:solidFill>
                      <a:schemeClr val="tx1"/>
                    </a:solidFill>
                    <a:latin typeface="+mj-lt"/>
                  </a:rPr>
                  <a:t>Ocean: Heavy plasma</a:t>
                </a:r>
                <a:r>
                  <a:rPr lang="en-AU" dirty="0">
                    <a:solidFill>
                      <a:schemeClr val="tx1"/>
                    </a:solidFill>
                    <a:latin typeface="+mj-lt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AU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AU" dirty="0">
                    <a:solidFill>
                      <a:schemeClr val="tx1"/>
                    </a:solidFill>
                    <a:latin typeface="+mj-lt"/>
                  </a:rPr>
                  <a:t>10 m)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84DAAA6-17F0-EE45-8C9F-431A3B3B19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5298" y="239699"/>
                <a:ext cx="2088232" cy="646331"/>
              </a:xfrm>
              <a:prstGeom prst="rect">
                <a:avLst/>
              </a:prstGeom>
              <a:blipFill>
                <a:blip r:embed="rId3"/>
                <a:stretch>
                  <a:fillRect l="-1807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261DCAE-9104-B443-BD11-C53BCE8E7CA3}"/>
                  </a:ext>
                </a:extLst>
              </p:cNvPr>
              <p:cNvSpPr txBox="1"/>
              <p:nvPr/>
            </p:nvSpPr>
            <p:spPr>
              <a:xfrm>
                <a:off x="423630" y="4716608"/>
                <a:ext cx="317681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dirty="0">
                    <a:solidFill>
                      <a:schemeClr val="tx1"/>
                    </a:solidFill>
                    <a:latin typeface="+mj-lt"/>
                  </a:rPr>
                  <a:t>Liquid core: n, e, p (possibly superconducting p, superfluid n)</a:t>
                </a:r>
              </a:p>
              <a:p>
                <a:r>
                  <a:rPr lang="en-AU" dirty="0">
                    <a:solidFill>
                      <a:schemeClr val="tx1"/>
                    </a:solidFill>
                    <a:latin typeface="+mj-lt"/>
                  </a:rPr>
                  <a:t>(</a:t>
                </a:r>
                <a14:m>
                  <m:oMath xmlns:m="http://schemas.openxmlformats.org/officeDocument/2006/math">
                    <m:r>
                      <a:rPr lang="en-AU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AU" dirty="0">
                    <a:solidFill>
                      <a:schemeClr val="tx1"/>
                    </a:solidFill>
                    <a:latin typeface="+mj-lt"/>
                  </a:rPr>
                  <a:t>9 km)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261DCAE-9104-B443-BD11-C53BCE8E7C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630" y="4716608"/>
                <a:ext cx="3176819" cy="923330"/>
              </a:xfrm>
              <a:prstGeom prst="rect">
                <a:avLst/>
              </a:prstGeom>
              <a:blipFill>
                <a:blip r:embed="rId4"/>
                <a:stretch>
                  <a:fillRect l="-1195" t="-1351" r="-1195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606FC55-5812-0D42-BB1D-CE73EE776843}"/>
                  </a:ext>
                </a:extLst>
              </p:cNvPr>
              <p:cNvSpPr txBox="1"/>
              <p:nvPr/>
            </p:nvSpPr>
            <p:spPr>
              <a:xfrm>
                <a:off x="7087320" y="2782669"/>
                <a:ext cx="208823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dirty="0">
                    <a:solidFill>
                      <a:schemeClr val="tx1"/>
                    </a:solidFill>
                    <a:latin typeface="+mj-lt"/>
                  </a:rPr>
                  <a:t>Solid crust: Ionic lattice, degenerate electrons (</a:t>
                </a:r>
                <a14:m>
                  <m:oMath xmlns:m="http://schemas.openxmlformats.org/officeDocument/2006/math">
                    <m:r>
                      <a:rPr lang="en-AU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AU" dirty="0">
                    <a:solidFill>
                      <a:schemeClr val="tx1"/>
                    </a:solidFill>
                    <a:latin typeface="+mj-lt"/>
                  </a:rPr>
                  <a:t>1 km)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606FC55-5812-0D42-BB1D-CE73EE7768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7320" y="2782669"/>
                <a:ext cx="2088232" cy="923330"/>
              </a:xfrm>
              <a:prstGeom prst="rect">
                <a:avLst/>
              </a:prstGeom>
              <a:blipFill>
                <a:blip r:embed="rId5"/>
                <a:stretch>
                  <a:fillRect l="-2424" t="-2703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B1E0133-5374-3345-8E66-6293679C0556}"/>
              </a:ext>
            </a:extLst>
          </p:cNvPr>
          <p:cNvCxnSpPr>
            <a:cxnSpLocks/>
          </p:cNvCxnSpPr>
          <p:nvPr/>
        </p:nvCxnSpPr>
        <p:spPr>
          <a:xfrm flipH="1">
            <a:off x="2076449" y="724447"/>
            <a:ext cx="1218849" cy="32316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8F5FAB0-352E-CD4F-8997-5A62B72C7C2C}"/>
              </a:ext>
            </a:extLst>
          </p:cNvPr>
          <p:cNvCxnSpPr>
            <a:cxnSpLocks/>
          </p:cNvCxnSpPr>
          <p:nvPr/>
        </p:nvCxnSpPr>
        <p:spPr>
          <a:xfrm flipH="1">
            <a:off x="5383530" y="3244334"/>
            <a:ext cx="1703790" cy="31039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0F62F2A-A31E-4E4C-8218-74739F07468F}"/>
                  </a:ext>
                </a:extLst>
              </p:cNvPr>
              <p:cNvSpPr txBox="1"/>
              <p:nvPr/>
            </p:nvSpPr>
            <p:spPr>
              <a:xfrm>
                <a:off x="7879976" y="4958834"/>
                <a:ext cx="341543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dirty="0">
                    <a:solidFill>
                      <a:schemeClr val="tx1"/>
                    </a:solidFill>
                    <a:latin typeface="+mj-lt"/>
                  </a:rPr>
                  <a:t>Mass: A few solar masses</a:t>
                </a:r>
              </a:p>
              <a:p>
                <a:r>
                  <a:rPr lang="en-AU" dirty="0">
                    <a:solidFill>
                      <a:schemeClr val="tx1"/>
                    </a:solidFill>
                    <a:latin typeface="+mj-lt"/>
                  </a:rPr>
                  <a:t>Radius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AU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AU" dirty="0">
                    <a:solidFill>
                      <a:schemeClr val="tx1"/>
                    </a:solidFill>
                    <a:latin typeface="+mj-lt"/>
                  </a:rPr>
                  <a:t>10 km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0F62F2A-A31E-4E4C-8218-74739F0746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9976" y="4958834"/>
                <a:ext cx="3415439" cy="646331"/>
              </a:xfrm>
              <a:prstGeom prst="rect">
                <a:avLst/>
              </a:prstGeom>
              <a:blipFill>
                <a:blip r:embed="rId6"/>
                <a:stretch>
                  <a:fillRect l="-1111" t="-1923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itle 1">
            <a:extLst>
              <a:ext uri="{FF2B5EF4-FFF2-40B4-BE49-F238E27FC236}">
                <a16:creationId xmlns:a16="http://schemas.microsoft.com/office/drawing/2014/main" id="{0F8710ED-C64F-4C46-BED0-6C31B3DFE758}"/>
              </a:ext>
            </a:extLst>
          </p:cNvPr>
          <p:cNvSpPr txBox="1">
            <a:spLocks/>
          </p:cNvSpPr>
          <p:nvPr/>
        </p:nvSpPr>
        <p:spPr>
          <a:xfrm>
            <a:off x="6590596" y="384830"/>
            <a:ext cx="53682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/>
              <a:t>Neutron star structure</a:t>
            </a:r>
          </a:p>
        </p:txBody>
      </p:sp>
    </p:spTree>
    <p:extLst>
      <p:ext uri="{BB962C8B-B14F-4D97-AF65-F5344CB8AC3E}">
        <p14:creationId xmlns:p14="http://schemas.microsoft.com/office/powerpoint/2010/main" val="2314628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le:///var/folders/5l/nkbqtmhn48b35tjnq19tvll80000gn/T/com.microsoft.Word/screenshot.png">
            <a:extLst>
              <a:ext uri="{FF2B5EF4-FFF2-40B4-BE49-F238E27FC236}">
                <a16:creationId xmlns:a16="http://schemas.microsoft.com/office/drawing/2014/main" id="{A24DCF6F-EB82-E84E-9657-940CCE349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7575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05814CB-69EC-8547-8CEC-74D11027D875}"/>
                  </a:ext>
                </a:extLst>
              </p:cNvPr>
              <p:cNvSpPr txBox="1"/>
              <p:nvPr/>
            </p:nvSpPr>
            <p:spPr>
              <a:xfrm>
                <a:off x="3295298" y="239699"/>
                <a:ext cx="208823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dirty="0">
                    <a:solidFill>
                      <a:schemeClr val="tx1"/>
                    </a:solidFill>
                    <a:latin typeface="+mj-lt"/>
                  </a:rPr>
                  <a:t>Ocean: Heavy plasma</a:t>
                </a:r>
                <a:r>
                  <a:rPr lang="en-AU" dirty="0">
                    <a:solidFill>
                      <a:schemeClr val="tx1"/>
                    </a:solidFill>
                    <a:latin typeface="+mj-lt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AU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AU" dirty="0">
                    <a:solidFill>
                      <a:schemeClr val="tx1"/>
                    </a:solidFill>
                    <a:latin typeface="+mj-lt"/>
                  </a:rPr>
                  <a:t>10 m)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05814CB-69EC-8547-8CEC-74D11027D8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5298" y="239699"/>
                <a:ext cx="2088232" cy="646331"/>
              </a:xfrm>
              <a:prstGeom prst="rect">
                <a:avLst/>
              </a:prstGeom>
              <a:blipFill>
                <a:blip r:embed="rId3"/>
                <a:stretch>
                  <a:fillRect l="-1807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DA58D07-0CC3-6341-9ADC-3C37874F425A}"/>
                  </a:ext>
                </a:extLst>
              </p:cNvPr>
              <p:cNvSpPr txBox="1"/>
              <p:nvPr/>
            </p:nvSpPr>
            <p:spPr>
              <a:xfrm>
                <a:off x="423630" y="4716608"/>
                <a:ext cx="317681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dirty="0">
                    <a:solidFill>
                      <a:schemeClr val="tx1"/>
                    </a:solidFill>
                    <a:latin typeface="+mj-lt"/>
                  </a:rPr>
                  <a:t>Liquid core: n, e, p (possibly superconducting p, superfluid n)</a:t>
                </a:r>
              </a:p>
              <a:p>
                <a:r>
                  <a:rPr lang="en-AU" dirty="0">
                    <a:solidFill>
                      <a:schemeClr val="tx1"/>
                    </a:solidFill>
                    <a:latin typeface="+mj-lt"/>
                  </a:rPr>
                  <a:t>(</a:t>
                </a:r>
                <a14:m>
                  <m:oMath xmlns:m="http://schemas.openxmlformats.org/officeDocument/2006/math">
                    <m:r>
                      <a:rPr lang="en-AU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AU" dirty="0">
                    <a:solidFill>
                      <a:schemeClr val="tx1"/>
                    </a:solidFill>
                    <a:latin typeface="+mj-lt"/>
                  </a:rPr>
                  <a:t>9 km)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DA58D07-0CC3-6341-9ADC-3C37874F42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630" y="4716608"/>
                <a:ext cx="3176819" cy="923330"/>
              </a:xfrm>
              <a:prstGeom prst="rect">
                <a:avLst/>
              </a:prstGeom>
              <a:blipFill>
                <a:blip r:embed="rId4"/>
                <a:stretch>
                  <a:fillRect l="-1195" t="-1351" r="-1195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E25048-9B3B-F844-AEA5-577DCC701BFF}"/>
                  </a:ext>
                </a:extLst>
              </p:cNvPr>
              <p:cNvSpPr txBox="1"/>
              <p:nvPr/>
            </p:nvSpPr>
            <p:spPr>
              <a:xfrm>
                <a:off x="7087320" y="2782669"/>
                <a:ext cx="208823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dirty="0">
                    <a:solidFill>
                      <a:schemeClr val="tx1"/>
                    </a:solidFill>
                    <a:latin typeface="+mj-lt"/>
                  </a:rPr>
                  <a:t>Solid crust: Ionic lattice, degenerate electrons (</a:t>
                </a:r>
                <a14:m>
                  <m:oMath xmlns:m="http://schemas.openxmlformats.org/officeDocument/2006/math">
                    <m:r>
                      <a:rPr lang="en-AU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AU" dirty="0">
                    <a:solidFill>
                      <a:schemeClr val="tx1"/>
                    </a:solidFill>
                    <a:latin typeface="+mj-lt"/>
                  </a:rPr>
                  <a:t>1 km)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E25048-9B3B-F844-AEA5-577DCC701B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7320" y="2782669"/>
                <a:ext cx="2088232" cy="923330"/>
              </a:xfrm>
              <a:prstGeom prst="rect">
                <a:avLst/>
              </a:prstGeom>
              <a:blipFill>
                <a:blip r:embed="rId5"/>
                <a:stretch>
                  <a:fillRect l="-2424" t="-2703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70D5B12-BF77-E84E-980F-E01737D37787}"/>
              </a:ext>
            </a:extLst>
          </p:cNvPr>
          <p:cNvCxnSpPr>
            <a:cxnSpLocks/>
          </p:cNvCxnSpPr>
          <p:nvPr/>
        </p:nvCxnSpPr>
        <p:spPr>
          <a:xfrm flipH="1">
            <a:off x="2076449" y="724447"/>
            <a:ext cx="1218849" cy="32316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D383921-7745-B043-9F6D-83649B6BD0F7}"/>
              </a:ext>
            </a:extLst>
          </p:cNvPr>
          <p:cNvCxnSpPr>
            <a:cxnSpLocks/>
          </p:cNvCxnSpPr>
          <p:nvPr/>
        </p:nvCxnSpPr>
        <p:spPr>
          <a:xfrm flipH="1">
            <a:off x="5383530" y="3244334"/>
            <a:ext cx="1703790" cy="31039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7973D26-5D96-EA47-B292-66753D15C65E}"/>
                  </a:ext>
                </a:extLst>
              </p:cNvPr>
              <p:cNvSpPr txBox="1"/>
              <p:nvPr/>
            </p:nvSpPr>
            <p:spPr>
              <a:xfrm>
                <a:off x="7879976" y="4958834"/>
                <a:ext cx="341543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dirty="0">
                    <a:solidFill>
                      <a:schemeClr val="tx1"/>
                    </a:solidFill>
                    <a:latin typeface="+mj-lt"/>
                  </a:rPr>
                  <a:t>Mass: A few solar masses</a:t>
                </a:r>
              </a:p>
              <a:p>
                <a:r>
                  <a:rPr lang="en-AU" dirty="0">
                    <a:solidFill>
                      <a:schemeClr val="tx1"/>
                    </a:solidFill>
                    <a:latin typeface="+mj-lt"/>
                  </a:rPr>
                  <a:t>Radius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AU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AU" dirty="0">
                    <a:solidFill>
                      <a:schemeClr val="tx1"/>
                    </a:solidFill>
                    <a:latin typeface="+mj-lt"/>
                  </a:rPr>
                  <a:t>10 km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7973D26-5D96-EA47-B292-66753D15C6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9976" y="4958834"/>
                <a:ext cx="3415439" cy="646331"/>
              </a:xfrm>
              <a:prstGeom prst="rect">
                <a:avLst/>
              </a:prstGeom>
              <a:blipFill>
                <a:blip r:embed="rId6"/>
                <a:stretch>
                  <a:fillRect l="-1111" t="-1923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E72543B-6DC4-3244-8C21-6CA98E7E1F75}"/>
                  </a:ext>
                </a:extLst>
              </p:cNvPr>
              <p:cNvSpPr txBox="1"/>
              <p:nvPr/>
            </p:nvSpPr>
            <p:spPr>
              <a:xfrm>
                <a:off x="7330328" y="1529833"/>
                <a:ext cx="3965087" cy="10956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3200" b="1" dirty="0">
                    <a:solidFill>
                      <a:srgbClr val="FF0000"/>
                    </a:solidFill>
                    <a:latin typeface="+mj-lt"/>
                  </a:rPr>
                  <a:t>Highly magnetized (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sup>
                    </m:sSup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sup>
                    </m:sSup>
                  </m:oMath>
                </a14:m>
                <a:r>
                  <a:rPr lang="en-AU" sz="3200" b="1" dirty="0">
                    <a:solidFill>
                      <a:srgbClr val="FF0000"/>
                    </a:solidFill>
                    <a:latin typeface="+mj-lt"/>
                  </a:rPr>
                  <a:t> G)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E72543B-6DC4-3244-8C21-6CA98E7E1F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0328" y="1529833"/>
                <a:ext cx="3965087" cy="1095685"/>
              </a:xfrm>
              <a:prstGeom prst="rect">
                <a:avLst/>
              </a:prstGeom>
              <a:blipFill>
                <a:blip r:embed="rId7"/>
                <a:stretch>
                  <a:fillRect l="-3834" t="-6897" b="-160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itle 1">
            <a:extLst>
              <a:ext uri="{FF2B5EF4-FFF2-40B4-BE49-F238E27FC236}">
                <a16:creationId xmlns:a16="http://schemas.microsoft.com/office/drawing/2014/main" id="{B18D595E-4546-9141-8080-113AE22932E5}"/>
              </a:ext>
            </a:extLst>
          </p:cNvPr>
          <p:cNvSpPr txBox="1">
            <a:spLocks/>
          </p:cNvSpPr>
          <p:nvPr/>
        </p:nvSpPr>
        <p:spPr>
          <a:xfrm>
            <a:off x="6590596" y="384830"/>
            <a:ext cx="53682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/>
              <a:t>Neutron star structure</a:t>
            </a:r>
          </a:p>
        </p:txBody>
      </p:sp>
    </p:spTree>
    <p:extLst>
      <p:ext uri="{BB962C8B-B14F-4D97-AF65-F5344CB8AC3E}">
        <p14:creationId xmlns:p14="http://schemas.microsoft.com/office/powerpoint/2010/main" val="643096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831" y="1476685"/>
            <a:ext cx="7365367" cy="5002286"/>
          </a:xfrm>
        </p:spPr>
      </p:pic>
      <p:sp>
        <p:nvSpPr>
          <p:cNvPr id="5" name="TextBox 4"/>
          <p:cNvSpPr txBox="1"/>
          <p:nvPr/>
        </p:nvSpPr>
        <p:spPr>
          <a:xfrm>
            <a:off x="3028965" y="6396335"/>
            <a:ext cx="8509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T. M. Tauris, V. M.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Kaspi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, R. P. Breton, A. T. Deller, E. F. Keane, M. Kramer, D. R. Lorimer,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M. A. McLaughlin, A.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Possenti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, P. S. Ray, B. W.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Stappers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, and P.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Weltevrede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, Understanding the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Neutron Star Population with the SKA," arXiv:1501.00005 [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astro-ph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], Dec. 2014.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arXiv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: 1501.00005.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1D97070-86FE-1A43-88A3-2083F42C64DA}"/>
              </a:ext>
            </a:extLst>
          </p:cNvPr>
          <p:cNvSpPr txBox="1">
            <a:spLocks/>
          </p:cNvSpPr>
          <p:nvPr/>
        </p:nvSpPr>
        <p:spPr>
          <a:xfrm>
            <a:off x="3162349" y="379029"/>
            <a:ext cx="56883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/>
              <a:t>Neutron star population</a:t>
            </a:r>
          </a:p>
        </p:txBody>
      </p:sp>
    </p:spTree>
    <p:extLst>
      <p:ext uri="{BB962C8B-B14F-4D97-AF65-F5344CB8AC3E}">
        <p14:creationId xmlns:p14="http://schemas.microsoft.com/office/powerpoint/2010/main" val="2676980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D2AF21A-037C-2C4E-9D88-0B281C9060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" t="6950" r="7656"/>
          <a:stretch/>
        </p:blipFill>
        <p:spPr>
          <a:xfrm>
            <a:off x="1861185" y="1323921"/>
            <a:ext cx="8469630" cy="50179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0FADBA-EDB8-F747-B16D-5EB5514E4DCE}"/>
              </a:ext>
            </a:extLst>
          </p:cNvPr>
          <p:cNvSpPr txBox="1"/>
          <p:nvPr/>
        </p:nvSpPr>
        <p:spPr>
          <a:xfrm>
            <a:off x="5292105" y="6341877"/>
            <a:ext cx="20916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Data courtesy of the ATNF Pulsar Catalogue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2CA20C3-BFFF-7D42-BA03-FD4E4256BB10}"/>
              </a:ext>
            </a:extLst>
          </p:cNvPr>
          <p:cNvSpPr txBox="1">
            <a:spLocks/>
          </p:cNvSpPr>
          <p:nvPr/>
        </p:nvSpPr>
        <p:spPr>
          <a:xfrm>
            <a:off x="3162349" y="379029"/>
            <a:ext cx="56883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/>
              <a:t>Neutron star population</a:t>
            </a:r>
          </a:p>
        </p:txBody>
      </p:sp>
    </p:spTree>
    <p:extLst>
      <p:ext uri="{BB962C8B-B14F-4D97-AF65-F5344CB8AC3E}">
        <p14:creationId xmlns:p14="http://schemas.microsoft.com/office/powerpoint/2010/main" val="3358862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D2AF21A-037C-2C4E-9D88-0B281C9060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" t="6950" r="7656"/>
          <a:stretch/>
        </p:blipFill>
        <p:spPr>
          <a:xfrm>
            <a:off x="1861185" y="1323921"/>
            <a:ext cx="8469630" cy="50179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0FADBA-EDB8-F747-B16D-5EB5514E4DCE}"/>
              </a:ext>
            </a:extLst>
          </p:cNvPr>
          <p:cNvSpPr txBox="1"/>
          <p:nvPr/>
        </p:nvSpPr>
        <p:spPr>
          <a:xfrm>
            <a:off x="5292105" y="6341877"/>
            <a:ext cx="20916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Data courtesy of the ATNF Pulsar Catalogue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AD3E2D8-E264-D94D-A7B6-76D791470185}"/>
              </a:ext>
            </a:extLst>
          </p:cNvPr>
          <p:cNvSpPr/>
          <p:nvPr/>
        </p:nvSpPr>
        <p:spPr>
          <a:xfrm rot="1133294">
            <a:off x="2492225" y="1833156"/>
            <a:ext cx="2493627" cy="1069958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C4F25A-EA6D-A64C-B677-A444EE439E20}"/>
              </a:ext>
            </a:extLst>
          </p:cNvPr>
          <p:cNvSpPr txBox="1"/>
          <p:nvPr/>
        </p:nvSpPr>
        <p:spPr>
          <a:xfrm>
            <a:off x="2732549" y="3277928"/>
            <a:ext cx="1744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+mj-lt"/>
              </a:rPr>
              <a:t>Magnetars</a:t>
            </a:r>
            <a:endParaRPr lang="en-US" sz="28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2A161CE-ECC7-6F4E-A3FF-AA0695C871EE}"/>
                  </a:ext>
                </a:extLst>
              </p:cNvPr>
              <p:cNvSpPr txBox="1"/>
              <p:nvPr/>
            </p:nvSpPr>
            <p:spPr>
              <a:xfrm>
                <a:off x="2176106" y="3801148"/>
                <a:ext cx="3221514" cy="5875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Ultra-strong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p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Powered by magnetic energy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2A161CE-ECC7-6F4E-A3FF-AA0695C871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106" y="3801148"/>
                <a:ext cx="3221514" cy="587597"/>
              </a:xfrm>
              <a:prstGeom prst="rect">
                <a:avLst/>
              </a:prstGeom>
              <a:blipFill>
                <a:blip r:embed="rId3"/>
                <a:stretch>
                  <a:fillRect l="-39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itle 1">
            <a:extLst>
              <a:ext uri="{FF2B5EF4-FFF2-40B4-BE49-F238E27FC236}">
                <a16:creationId xmlns:a16="http://schemas.microsoft.com/office/drawing/2014/main" id="{4F34B78D-17E5-9548-B434-4873C53B2BCA}"/>
              </a:ext>
            </a:extLst>
          </p:cNvPr>
          <p:cNvSpPr txBox="1">
            <a:spLocks/>
          </p:cNvSpPr>
          <p:nvPr/>
        </p:nvSpPr>
        <p:spPr>
          <a:xfrm>
            <a:off x="3162349" y="379029"/>
            <a:ext cx="56883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/>
              <a:t>Neutron star population</a:t>
            </a:r>
          </a:p>
        </p:txBody>
      </p:sp>
    </p:spTree>
    <p:extLst>
      <p:ext uri="{BB962C8B-B14F-4D97-AF65-F5344CB8AC3E}">
        <p14:creationId xmlns:p14="http://schemas.microsoft.com/office/powerpoint/2010/main" val="2550213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D2AF21A-037C-2C4E-9D88-0B281C9060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" t="6950" r="7656"/>
          <a:stretch/>
        </p:blipFill>
        <p:spPr>
          <a:xfrm>
            <a:off x="1861185" y="1323921"/>
            <a:ext cx="8469630" cy="50179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0FADBA-EDB8-F747-B16D-5EB5514E4DCE}"/>
              </a:ext>
            </a:extLst>
          </p:cNvPr>
          <p:cNvSpPr txBox="1"/>
          <p:nvPr/>
        </p:nvSpPr>
        <p:spPr>
          <a:xfrm>
            <a:off x="5292105" y="6341877"/>
            <a:ext cx="20916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Data courtesy of the ATNF Pulsar Catalogue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26BDC9-AE18-484E-BAF7-686244CE47A7}"/>
              </a:ext>
            </a:extLst>
          </p:cNvPr>
          <p:cNvSpPr txBox="1"/>
          <p:nvPr/>
        </p:nvSpPr>
        <p:spPr>
          <a:xfrm>
            <a:off x="2732549" y="3277928"/>
            <a:ext cx="1744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+mj-lt"/>
              </a:rPr>
              <a:t>Magnetars</a:t>
            </a:r>
            <a:endParaRPr lang="en-US" sz="28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2A81F0-3C62-024E-AB12-7F425755D388}"/>
                  </a:ext>
                </a:extLst>
              </p:cNvPr>
              <p:cNvSpPr txBox="1"/>
              <p:nvPr/>
            </p:nvSpPr>
            <p:spPr>
              <a:xfrm>
                <a:off x="2176106" y="3801148"/>
                <a:ext cx="3221514" cy="5875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Ultra-strong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p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Powered by magnetic energy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2A81F0-3C62-024E-AB12-7F425755D3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106" y="3801148"/>
                <a:ext cx="3221514" cy="587597"/>
              </a:xfrm>
              <a:prstGeom prst="rect">
                <a:avLst/>
              </a:prstGeom>
              <a:blipFill>
                <a:blip r:embed="rId3"/>
                <a:stretch>
                  <a:fillRect l="-39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851BBEC3-1D3E-124D-9E59-77A7B060239D}"/>
              </a:ext>
            </a:extLst>
          </p:cNvPr>
          <p:cNvSpPr txBox="1"/>
          <p:nvPr/>
        </p:nvSpPr>
        <p:spPr>
          <a:xfrm>
            <a:off x="5665827" y="1458341"/>
            <a:ext cx="2122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</a:rPr>
              <a:t>Radio Pulsars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9EAF625-3088-F94C-82C7-B90AC3827141}"/>
                  </a:ext>
                </a:extLst>
              </p:cNvPr>
              <p:cNvSpPr txBox="1"/>
              <p:nvPr/>
            </p:nvSpPr>
            <p:spPr>
              <a:xfrm>
                <a:off x="5397620" y="1957639"/>
                <a:ext cx="3221514" cy="852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G</a:t>
                </a:r>
                <a:endParaRPr lang="en-US" sz="1600" dirty="0">
                  <a:solidFill>
                    <a:schemeClr val="tx1"/>
                  </a:solidFill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  <a:latin typeface="+mj-lt"/>
                  </a:rPr>
                  <a:t>Powered by rotational energy</a:t>
                </a:r>
              </a:p>
              <a:p>
                <a:endParaRPr lang="en-US" sz="16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9EAF625-3088-F94C-82C7-B90AC38271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7620" y="1957639"/>
                <a:ext cx="3221514" cy="852093"/>
              </a:xfrm>
              <a:prstGeom prst="rect">
                <a:avLst/>
              </a:prstGeom>
              <a:blipFill>
                <a:blip r:embed="rId4"/>
                <a:stretch>
                  <a:fillRect l="-784" t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>
            <a:extLst>
              <a:ext uri="{FF2B5EF4-FFF2-40B4-BE49-F238E27FC236}">
                <a16:creationId xmlns:a16="http://schemas.microsoft.com/office/drawing/2014/main" id="{3EA166FC-6AC3-2745-AE80-2939328EDAE2}"/>
              </a:ext>
            </a:extLst>
          </p:cNvPr>
          <p:cNvSpPr/>
          <p:nvPr/>
        </p:nvSpPr>
        <p:spPr>
          <a:xfrm rot="1133294">
            <a:off x="2492225" y="1833156"/>
            <a:ext cx="2493627" cy="1069958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55557BC-8DB6-5C40-B2BF-D965CF391C9E}"/>
              </a:ext>
            </a:extLst>
          </p:cNvPr>
          <p:cNvSpPr txBox="1">
            <a:spLocks/>
          </p:cNvSpPr>
          <p:nvPr/>
        </p:nvSpPr>
        <p:spPr>
          <a:xfrm>
            <a:off x="3162349" y="379029"/>
            <a:ext cx="56883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/>
              <a:t>Neutron star population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E449947-10A2-8248-BB7F-BC93B21B73C5}"/>
              </a:ext>
            </a:extLst>
          </p:cNvPr>
          <p:cNvSpPr/>
          <p:nvPr/>
        </p:nvSpPr>
        <p:spPr>
          <a:xfrm rot="1834746">
            <a:off x="4532959" y="3200817"/>
            <a:ext cx="5663490" cy="16057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145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18072</TotalTime>
  <Words>1101</Words>
  <Application>Microsoft Macintosh PowerPoint</Application>
  <PresentationFormat>Grand écran</PresentationFormat>
  <Paragraphs>221</Paragraphs>
  <Slides>37</Slides>
  <Notes>0</Notes>
  <HiddenSlides>0</HiddenSlides>
  <MMClips>12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Office Theme</vt:lpstr>
      <vt:lpstr>Internal dynamics of neutron star magnetic fields</vt:lpstr>
      <vt:lpstr>Présentation PowerPoint</vt:lpstr>
      <vt:lpstr>Outline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Magnetic field evolution in the crust</vt:lpstr>
      <vt:lpstr>Coupling the crust and the core</vt:lpstr>
      <vt:lpstr>Coupling the crust and the core</vt:lpstr>
      <vt:lpstr>Coupling the crust and the core</vt:lpstr>
      <vt:lpstr>Coupling the crust and the core</vt:lpstr>
      <vt:lpstr>Coupling the crust and the core</vt:lpstr>
      <vt:lpstr>Hydromagnetic equilibrium</vt:lpstr>
      <vt:lpstr>Hall attractor: Crust-confined fields</vt:lpstr>
      <vt:lpstr>Hall attractor: Core-penetrating fields</vt:lpstr>
      <vt:lpstr>Magnetic fields in the core</vt:lpstr>
      <vt:lpstr>Magnetic fields in the core</vt:lpstr>
      <vt:lpstr>Jones flux tube drift</vt:lpstr>
      <vt:lpstr>Jones flux tube drift</vt:lpstr>
      <vt:lpstr>Jones flux tube drift</vt:lpstr>
      <vt:lpstr>Jones flux tube drift</vt:lpstr>
      <vt:lpstr>Jones flux tube drift</vt:lpstr>
      <vt:lpstr>Flux expulsion by superfluid neutron vortices</vt:lpstr>
      <vt:lpstr>Flux expulsion by superfluid neutron vortices</vt:lpstr>
      <vt:lpstr>Flux expulsion by superfluid neutron vortices</vt:lpstr>
      <vt:lpstr>Flux expulsion by superfluid neutron vortices</vt:lpstr>
      <vt:lpstr>Elastic back-reaction in magnetars</vt:lpstr>
      <vt:lpstr>Elastic back-reaction in magnetars</vt:lpstr>
      <vt:lpstr>Présentation PowerPoint</vt:lpstr>
      <vt:lpstr>Conclusions</vt:lpstr>
      <vt:lpstr>Interesting problems/future work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Dissipation of Magnetic Fields in Neutron Stars</dc:title>
  <dc:creator>Ashley</dc:creator>
  <cp:lastModifiedBy>Utilisateur Microsoft Office</cp:lastModifiedBy>
  <cp:revision>160</cp:revision>
  <dcterms:created xsi:type="dcterms:W3CDTF">2017-05-16T05:00:50Z</dcterms:created>
  <dcterms:modified xsi:type="dcterms:W3CDTF">2018-11-26T14:57:24Z</dcterms:modified>
</cp:coreProperties>
</file>