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98" r:id="rId5"/>
    <p:sldId id="259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302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84" r:id="rId27"/>
    <p:sldId id="281" r:id="rId28"/>
    <p:sldId id="283" r:id="rId29"/>
    <p:sldId id="282" r:id="rId30"/>
    <p:sldId id="285" r:id="rId31"/>
    <p:sldId id="292" r:id="rId32"/>
    <p:sldId id="301" r:id="rId33"/>
    <p:sldId id="288" r:id="rId34"/>
    <p:sldId id="293" r:id="rId35"/>
    <p:sldId id="299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C6"/>
    <a:srgbClr val="FF0000"/>
    <a:srgbClr val="008700"/>
    <a:srgbClr val="0E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533"/>
  </p:normalViewPr>
  <p:slideViewPr>
    <p:cSldViewPr snapToGrid="0" snapToObjects="1">
      <p:cViewPr>
        <p:scale>
          <a:sx n="97" d="100"/>
          <a:sy n="97" d="100"/>
        </p:scale>
        <p:origin x="116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3F706-18AB-FC4C-84B2-08E491BEAF4B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B1744-3FAF-984C-82F5-031276B2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8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Isosufrace</a:t>
            </a:r>
            <a:r>
              <a:rPr lang="en-US" dirty="0" smtClean="0"/>
              <a:t> of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06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Expanding</a:t>
            </a:r>
            <a:r>
              <a:rPr lang="en-GB" baseline="0" dirty="0" smtClean="0"/>
              <a:t> shell:</a:t>
            </a:r>
          </a:p>
          <a:p>
            <a:r>
              <a:rPr lang="en-GB" baseline="0" dirty="0" smtClean="0"/>
              <a:t> Ring; 100 km s-1</a:t>
            </a:r>
          </a:p>
          <a:p>
            <a:r>
              <a:rPr lang="en-GB" baseline="0" dirty="0" smtClean="0"/>
              <a:t> SN </a:t>
            </a:r>
            <a:r>
              <a:rPr lang="en-GB" baseline="0" dirty="0" err="1" smtClean="0"/>
              <a:t>ejecta</a:t>
            </a:r>
            <a:r>
              <a:rPr lang="en-GB" baseline="0" dirty="0" smtClean="0"/>
              <a:t>: ~2000 km s-1</a:t>
            </a:r>
          </a:p>
          <a:p>
            <a:r>
              <a:rPr lang="en-GB" baseline="0" dirty="0" smtClean="0"/>
              <a:t>Shocks heat the ring / X-ray illumination</a:t>
            </a:r>
          </a:p>
          <a:p>
            <a:r>
              <a:rPr lang="en-GB" baseline="0" dirty="0" err="1" smtClean="0"/>
              <a:t>Ejecta</a:t>
            </a:r>
            <a:r>
              <a:rPr lang="en-GB" baseline="0" dirty="0" smtClean="0"/>
              <a:t> cools down </a:t>
            </a:r>
            <a:r>
              <a:rPr lang="en-GB" baseline="0" dirty="0" err="1" smtClean="0"/>
              <a:t>radiatively</a:t>
            </a:r>
            <a:r>
              <a:rPr lang="en-GB" baseline="0" dirty="0" smtClean="0"/>
              <a:t> in 25 years; temperature below 100K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E19C-F179-DE48-A531-B0299EEA00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4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40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Dust mass per volume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0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Partical</a:t>
            </a:r>
            <a:r>
              <a:rPr lang="en-US" dirty="0" smtClean="0"/>
              <a:t> representation of spatial distributions</a:t>
            </a:r>
            <a:r>
              <a:rPr lang="en-US" baseline="0" dirty="0" smtClean="0"/>
              <a:t> of atoms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6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Diameter of </a:t>
            </a:r>
            <a:r>
              <a:rPr lang="en-US" dirty="0" err="1" smtClean="0"/>
              <a:t>cas</a:t>
            </a:r>
            <a:r>
              <a:rPr lang="en-US" dirty="0" smtClean="0"/>
              <a:t> A</a:t>
            </a:r>
            <a:r>
              <a:rPr lang="en-US" baseline="0" dirty="0" smtClean="0"/>
              <a:t> is about 3-5 </a:t>
            </a:r>
            <a:r>
              <a:rPr lang="en-US" baseline="0" dirty="0" err="1" smtClean="0"/>
              <a:t>arcmin</a:t>
            </a:r>
            <a:r>
              <a:rPr lang="en-US" baseline="0" dirty="0" smtClean="0"/>
              <a:t> in diameter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Annop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 K-shell (red)</a:t>
            </a:r>
            <a:r>
              <a:rPr lang="en-US" baseline="0" dirty="0" smtClean="0"/>
              <a:t> - Ni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6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27 years after the explosion </a:t>
            </a:r>
            <a:r>
              <a:rPr lang="mr-IN" dirty="0" smtClean="0"/>
              <a:t>–</a:t>
            </a:r>
            <a:r>
              <a:rPr lang="en-US" dirty="0" smtClean="0"/>
              <a:t> much younger than </a:t>
            </a:r>
            <a:r>
              <a:rPr lang="en-US" dirty="0" err="1" smtClean="0"/>
              <a:t>Cas</a:t>
            </a:r>
            <a:r>
              <a:rPr lang="en-US" baseline="0" dirty="0" smtClean="0"/>
              <a:t> A</a:t>
            </a:r>
          </a:p>
          <a:p>
            <a:r>
              <a:rPr lang="en-US" baseline="0" dirty="0" smtClean="0"/>
              <a:t>ALMA can provide resolutions of 50 mas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58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err="1" smtClean="0"/>
              <a:t>Gabler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0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SiI</a:t>
            </a:r>
            <a:r>
              <a:rPr lang="en-US" dirty="0" smtClean="0"/>
              <a:t>] might be slightly more extended</a:t>
            </a:r>
          </a:p>
          <a:p>
            <a:r>
              <a:rPr lang="en-US" dirty="0" smtClean="0"/>
              <a:t>Atomic</a:t>
            </a:r>
            <a:r>
              <a:rPr lang="en-US" baseline="0" dirty="0" smtClean="0"/>
              <a:t> lines </a:t>
            </a:r>
            <a:r>
              <a:rPr lang="en-GB" baseline="0" dirty="0" smtClean="0"/>
              <a:t> - illumination of X-ray radiation from the ring, where interactions between the ring and fastest part of the ejecta caused X-ray radiation</a:t>
            </a:r>
          </a:p>
          <a:p>
            <a:r>
              <a:rPr lang="en-GB" baseline="0" dirty="0" smtClean="0"/>
              <a:t>Comes back about chemistry later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44Ca decay fro 44 Ti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7145F-2F92-384E-8EEF-D8D65110EE1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3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A1689-zD1 (z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- 7.6; 700 million years old after the big bang)s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B1744-3FAF-984C-82F5-031276B2A1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49E2C-9C2D-1242-8A80-13A2A47295E8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052E3-B34B-C440-8608-01EFB69F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5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Relationship Id="rId3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ALMA and Herschel observations of dust and molecules in SNRs</a:t>
            </a:r>
            <a:endParaRPr lang="en-US" sz="4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Mikako Matsuura </a:t>
            </a:r>
          </a:p>
          <a:p>
            <a:r>
              <a:rPr lang="en-US" sz="3600" dirty="0" smtClean="0"/>
              <a:t>(Cardiff University)</a:t>
            </a:r>
            <a:endParaRPr lang="en-US" sz="3600" dirty="0"/>
          </a:p>
        </p:txBody>
      </p:sp>
      <p:pic>
        <p:nvPicPr>
          <p:cNvPr id="4" name="Picture 3" descr="universitylogo1-300x2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48" y="5572984"/>
            <a:ext cx="1307703" cy="1255394"/>
          </a:xfrm>
          <a:prstGeom prst="rect">
            <a:avLst/>
          </a:prstGeom>
        </p:spPr>
      </p:pic>
      <p:pic>
        <p:nvPicPr>
          <p:cNvPr id="5" name="Picture 4" descr="2473_web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9" y="6134100"/>
            <a:ext cx="2667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comparison between ALMA &amp; simulations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8" r="55427"/>
          <a:stretch/>
        </p:blipFill>
        <p:spPr>
          <a:xfrm>
            <a:off x="303253" y="3980393"/>
            <a:ext cx="2610679" cy="2278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722" y="1839520"/>
            <a:ext cx="178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Clump diameters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2511" y="1839520"/>
            <a:ext cx="222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Extent </a:t>
            </a:r>
            <a:r>
              <a:rPr lang="en-US" smtClean="0"/>
              <a:t>of the material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71221" y="5922949"/>
            <a:ext cx="20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Abellan</a:t>
            </a:r>
            <a:r>
              <a:rPr lang="en-US" dirty="0" smtClean="0"/>
              <a:t> et al. (2017)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94745" y="2208852"/>
            <a:ext cx="59312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42508" y="199953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ALMA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4745" y="3154413"/>
            <a:ext cx="593125" cy="0"/>
          </a:xfrm>
          <a:prstGeom prst="line">
            <a:avLst/>
          </a:prstGeom>
          <a:ln w="28575">
            <a:solidFill>
              <a:srgbClr val="0E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42508" y="295401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W15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94745" y="3465661"/>
            <a:ext cx="593125" cy="0"/>
          </a:xfrm>
          <a:prstGeom prst="line">
            <a:avLst/>
          </a:prstGeom>
          <a:ln w="28575">
            <a:solidFill>
              <a:srgbClr val="0087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42508" y="3298636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L15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11220" y="3768135"/>
            <a:ext cx="593125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42508" y="358455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N20</a:t>
            </a: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111220" y="4086409"/>
            <a:ext cx="593125" cy="0"/>
          </a:xfrm>
          <a:prstGeom prst="line">
            <a:avLst/>
          </a:prstGeom>
          <a:ln w="28575">
            <a:solidFill>
              <a:srgbClr val="00C8C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42508" y="391202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B15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71077" y="2368441"/>
            <a:ext cx="327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Hydrodynamic model with different explosion models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1" b="53363"/>
          <a:stretch/>
        </p:blipFill>
        <p:spPr>
          <a:xfrm>
            <a:off x="316991" y="2120808"/>
            <a:ext cx="2636212" cy="2035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9" b="53585"/>
          <a:stretch/>
        </p:blipFill>
        <p:spPr>
          <a:xfrm>
            <a:off x="3145059" y="2116088"/>
            <a:ext cx="2605864" cy="20260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5" t="51759"/>
          <a:stretch/>
        </p:blipFill>
        <p:spPr>
          <a:xfrm>
            <a:off x="3144780" y="4176202"/>
            <a:ext cx="2617846" cy="21057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-102131" y="3840589"/>
            <a:ext cx="83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11220" y="4939895"/>
            <a:ext cx="292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discrepancies in details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324" y="2368441"/>
            <a:ext cx="45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2324" y="5922949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could be potential cause of discrepancies between observations </a:t>
            </a:r>
            <a:r>
              <a:rPr lang="en-US" sz="3200" smtClean="0"/>
              <a:t>&amp; simulations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Adjustments in model parameters</a:t>
            </a:r>
          </a:p>
          <a:p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CO, </a:t>
            </a:r>
            <a:r>
              <a:rPr lang="en-US" dirty="0" err="1" smtClean="0"/>
              <a:t>SiO</a:t>
            </a:r>
            <a:r>
              <a:rPr lang="en-US" dirty="0" smtClean="0"/>
              <a:t>, dust vs atomic lines</a:t>
            </a:r>
          </a:p>
          <a:p>
            <a:r>
              <a:rPr lang="en-US" dirty="0" smtClean="0"/>
              <a:t>Adiabatic phase</a:t>
            </a:r>
          </a:p>
          <a:p>
            <a:pPr lvl="1"/>
            <a:r>
              <a:rPr lang="en-US" dirty="0" smtClean="0"/>
              <a:t>Line cooling could be more important than previously thought (</a:t>
            </a:r>
            <a:r>
              <a:rPr lang="en-US" dirty="0" err="1" smtClean="0"/>
              <a:t>Jerkstrand</a:t>
            </a:r>
            <a:r>
              <a:rPr lang="en-US" dirty="0" smtClean="0"/>
              <a:t> et al. 2011)</a:t>
            </a:r>
          </a:p>
          <a:p>
            <a:pPr lvl="1"/>
            <a:r>
              <a:rPr lang="en-US" dirty="0" smtClean="0"/>
              <a:t>Could impact on the expansion velocity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could be potential cause of discrepancies between observations </a:t>
            </a:r>
            <a:r>
              <a:rPr lang="en-US" sz="3200" smtClean="0"/>
              <a:t>&amp; simulations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Adjustments in model parameters</a:t>
            </a:r>
          </a:p>
          <a:p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CO, </a:t>
            </a:r>
            <a:r>
              <a:rPr lang="en-US" dirty="0" err="1" smtClean="0"/>
              <a:t>SiO</a:t>
            </a:r>
            <a:r>
              <a:rPr lang="en-US" dirty="0" smtClean="0"/>
              <a:t>, dust vs atomic lines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Adiabatic phase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Line cooling could be more important than previously thought (</a:t>
            </a:r>
            <a:r>
              <a:rPr lang="en-US" dirty="0" err="1" smtClean="0">
                <a:solidFill>
                  <a:schemeClr val="bg1"/>
                </a:solidFill>
              </a:rPr>
              <a:t>Jerkstrand</a:t>
            </a:r>
            <a:r>
              <a:rPr lang="en-US" dirty="0" smtClean="0">
                <a:solidFill>
                  <a:schemeClr val="bg1"/>
                </a:solidFill>
              </a:rPr>
              <a:t> et al. 2011)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Could impact on the expansion velocity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6626"/>
            <a:ext cx="3744567" cy="3201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9115" b="13325"/>
          <a:stretch/>
        </p:blipFill>
        <p:spPr>
          <a:xfrm>
            <a:off x="4471027" y="3934922"/>
            <a:ext cx="3719599" cy="2611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6493566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Larsson et al. (2016)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41381" y="3565590"/>
            <a:ext cx="227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SiO</a:t>
            </a:r>
            <a:r>
              <a:rPr lang="en-US" dirty="0" smtClean="0"/>
              <a:t> (green) &amp; CO (red)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could be potential cause of discrepancies between observations </a:t>
            </a:r>
            <a:r>
              <a:rPr lang="en-US" sz="3200" smtClean="0"/>
              <a:t>&amp; simulations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Adjustments in model parameters</a:t>
            </a:r>
          </a:p>
          <a:p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CO, </a:t>
            </a:r>
            <a:r>
              <a:rPr lang="en-US" dirty="0" err="1" smtClean="0"/>
              <a:t>SiO</a:t>
            </a:r>
            <a:r>
              <a:rPr lang="en-US" dirty="0" smtClean="0"/>
              <a:t>, dust vs atomic lines</a:t>
            </a:r>
          </a:p>
          <a:p>
            <a:r>
              <a:rPr lang="en-US" dirty="0" smtClean="0"/>
              <a:t>Adiabatic phase</a:t>
            </a:r>
          </a:p>
          <a:p>
            <a:pPr lvl="1"/>
            <a:r>
              <a:rPr lang="en-US" dirty="0" smtClean="0"/>
              <a:t>Line cooling could be more important than previously thought (</a:t>
            </a:r>
            <a:r>
              <a:rPr lang="en-US" dirty="0" err="1" smtClean="0"/>
              <a:t>Jerkstrand</a:t>
            </a:r>
            <a:r>
              <a:rPr lang="en-US" dirty="0" smtClean="0"/>
              <a:t> et al. 2011)</a:t>
            </a:r>
          </a:p>
          <a:p>
            <a:pPr lvl="1"/>
            <a:r>
              <a:rPr lang="en-US" dirty="0" smtClean="0"/>
              <a:t>Could impact on the expansion velocity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8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observing molecules and dust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Searching for footprints of SN explosion in SNRs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Hydrodynamics</a:t>
            </a:r>
          </a:p>
          <a:p>
            <a:pPr lvl="1"/>
            <a:r>
              <a:rPr lang="en-US" dirty="0" smtClean="0"/>
              <a:t>Mixing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Chemistry of forming molecules and dust in SNRs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1987A_model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0583"/>
            <a:ext cx="9144000" cy="42621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823937"/>
            <a:ext cx="721195" cy="125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695030" y="1382848"/>
            <a:ext cx="46058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</a:t>
            </a:r>
            <a:endParaRPr lang="en-GB" baseline="30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34391" y="1382848"/>
            <a:ext cx="4965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SiO</a:t>
            </a: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83844" y="1382848"/>
            <a:ext cx="4965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SiO</a:t>
            </a:r>
            <a:endParaRPr lang="en-GB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11660" y="6455281"/>
            <a:ext cx="227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Matsuura et al. (2017)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32113" y="1759814"/>
            <a:ext cx="1" cy="1673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25322" y="1741538"/>
            <a:ext cx="1" cy="798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982660" y="1741538"/>
            <a:ext cx="0" cy="975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01426" y="1408916"/>
            <a:ext cx="8874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CO+SiO</a:t>
            </a:r>
            <a:endParaRPr lang="en-GB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ALMA molecular survey of SN 1987A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5766" y="5675191"/>
            <a:ext cx="133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Synchrotron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9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Estimating temperature and density by modelling molecular lines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8253"/>
            <a:ext cx="5216971" cy="4525963"/>
          </a:xfrm>
        </p:spPr>
        <p:txBody>
          <a:bodyPr/>
          <a:lstStyle/>
          <a:p>
            <a:r>
              <a:rPr lang="en-GB" dirty="0" err="1" smtClean="0"/>
              <a:t>SiO</a:t>
            </a:r>
            <a:endParaRPr lang="en-GB" dirty="0" smtClean="0"/>
          </a:p>
          <a:p>
            <a:pPr lvl="1"/>
            <a:r>
              <a:rPr lang="en-GB" dirty="0" smtClean="0"/>
              <a:t>T=20–170 K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ass: 1x10</a:t>
            </a:r>
            <a:r>
              <a:rPr lang="en-GB" baseline="30000" dirty="0" smtClean="0"/>
              <a:t>-3</a:t>
            </a:r>
            <a:r>
              <a:rPr lang="en-GB" dirty="0" smtClean="0"/>
              <a:t> – 2x10</a:t>
            </a:r>
            <a:r>
              <a:rPr lang="en-GB" baseline="30000" dirty="0" smtClean="0"/>
              <a:t>-5</a:t>
            </a:r>
            <a:r>
              <a:rPr lang="en-GB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GB" dirty="0" smtClean="0"/>
          </a:p>
          <a:p>
            <a:pPr lvl="1"/>
            <a:r>
              <a:rPr lang="en-GB" dirty="0"/>
              <a:t>n</a:t>
            </a:r>
            <a:r>
              <a:rPr lang="en-GB" dirty="0" smtClean="0"/>
              <a:t>(</a:t>
            </a:r>
            <a:r>
              <a:rPr lang="en-GB" dirty="0" err="1" smtClean="0"/>
              <a:t>H</a:t>
            </a:r>
            <a:r>
              <a:rPr lang="en-GB" baseline="-25000" dirty="0" err="1" smtClean="0"/>
              <a:t>corr</a:t>
            </a:r>
            <a:r>
              <a:rPr lang="en-GB" dirty="0" smtClean="0"/>
              <a:t>): 10</a:t>
            </a:r>
            <a:r>
              <a:rPr lang="en-GB" baseline="30000" dirty="0" smtClean="0"/>
              <a:t>6</a:t>
            </a:r>
            <a:r>
              <a:rPr lang="en-GB" dirty="0" smtClean="0"/>
              <a:t> cm</a:t>
            </a:r>
            <a:r>
              <a:rPr lang="en-GB" baseline="30000" dirty="0" smtClean="0"/>
              <a:t>-3</a:t>
            </a:r>
          </a:p>
          <a:p>
            <a:pPr lvl="1"/>
            <a:endParaRPr lang="en-GB" baseline="30000" dirty="0"/>
          </a:p>
          <a:p>
            <a:pPr lvl="1"/>
            <a:r>
              <a:rPr lang="en-GB" dirty="0"/>
              <a:t>O</a:t>
            </a:r>
            <a:r>
              <a:rPr lang="en-GB" dirty="0" smtClean="0"/>
              <a:t>nly </a:t>
            </a:r>
            <a:r>
              <a:rPr lang="en-GB" dirty="0"/>
              <a:t>small fraction of </a:t>
            </a:r>
            <a:r>
              <a:rPr lang="en-GB" dirty="0" smtClean="0"/>
              <a:t>Si </a:t>
            </a:r>
            <a:r>
              <a:rPr lang="en-GB" dirty="0"/>
              <a:t>(0.2 M</a:t>
            </a:r>
            <a:r>
              <a:rPr lang="en-US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GB" dirty="0"/>
              <a:t>) is in </a:t>
            </a:r>
            <a:r>
              <a:rPr lang="en-GB" dirty="0" err="1"/>
              <a:t>SiO</a:t>
            </a:r>
            <a:r>
              <a:rPr lang="en-GB" dirty="0"/>
              <a:t> (most Si </a:t>
            </a:r>
            <a:r>
              <a:rPr lang="en-GB" dirty="0" smtClean="0"/>
              <a:t>in silicate </a:t>
            </a:r>
            <a:r>
              <a:rPr lang="en-GB" dirty="0"/>
              <a:t>dust?)</a:t>
            </a:r>
          </a:p>
          <a:p>
            <a:pPr lvl="1"/>
            <a:endParaRPr lang="en-GB" baseline="30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7281" y="1918253"/>
            <a:ext cx="4038600" cy="4525963"/>
          </a:xfrm>
        </p:spPr>
        <p:txBody>
          <a:bodyPr/>
          <a:lstStyle/>
          <a:p>
            <a:r>
              <a:rPr lang="en-GB" dirty="0" smtClean="0"/>
              <a:t>CO</a:t>
            </a:r>
          </a:p>
          <a:p>
            <a:pPr lvl="1"/>
            <a:r>
              <a:rPr lang="en-GB" dirty="0" smtClean="0"/>
              <a:t>T=20–</a:t>
            </a:r>
            <a:r>
              <a:rPr lang="en-GB" dirty="0"/>
              <a:t>5</a:t>
            </a:r>
            <a:r>
              <a:rPr lang="en-GB" dirty="0" smtClean="0"/>
              <a:t>0 K</a:t>
            </a:r>
          </a:p>
          <a:p>
            <a:pPr lvl="1"/>
            <a:r>
              <a:rPr lang="en-GB" dirty="0" smtClean="0"/>
              <a:t>Mass: 0.5–9x10</a:t>
            </a:r>
            <a:r>
              <a:rPr lang="en-GB" baseline="30000" dirty="0" smtClean="0"/>
              <a:t>-3</a:t>
            </a:r>
            <a:r>
              <a:rPr lang="en-GB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GB" dirty="0" smtClean="0"/>
          </a:p>
          <a:p>
            <a:pPr lvl="1"/>
            <a:r>
              <a:rPr lang="en-GB" dirty="0"/>
              <a:t>n</a:t>
            </a:r>
            <a:r>
              <a:rPr lang="en-GB" dirty="0" smtClean="0"/>
              <a:t>(</a:t>
            </a:r>
            <a:r>
              <a:rPr lang="en-GB" dirty="0" err="1" smtClean="0"/>
              <a:t>H</a:t>
            </a:r>
            <a:r>
              <a:rPr lang="en-GB" baseline="-25000" dirty="0" err="1" smtClean="0"/>
              <a:t>corr</a:t>
            </a:r>
            <a:r>
              <a:rPr lang="en-GB" dirty="0" smtClean="0"/>
              <a:t>): 10</a:t>
            </a:r>
            <a:r>
              <a:rPr lang="en-GB" baseline="30000" dirty="0"/>
              <a:t>5</a:t>
            </a:r>
            <a:r>
              <a:rPr lang="en-GB" dirty="0" smtClean="0"/>
              <a:t>–10</a:t>
            </a:r>
            <a:r>
              <a:rPr lang="en-GB" baseline="30000" dirty="0" smtClean="0"/>
              <a:t>6</a:t>
            </a:r>
            <a:r>
              <a:rPr lang="en-GB" dirty="0" smtClean="0"/>
              <a:t> cm</a:t>
            </a:r>
            <a:r>
              <a:rPr lang="en-GB" baseline="30000" dirty="0" smtClean="0"/>
              <a:t>-3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52804" y="4960759"/>
            <a:ext cx="4374665" cy="461665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Cold &amp; Relatively high </a:t>
            </a:r>
            <a:r>
              <a:rPr lang="en-GB" sz="2400" smtClean="0"/>
              <a:t>density gas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91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First detections of SO and HCO</a:t>
            </a:r>
            <a:r>
              <a:rPr lang="en-GB" sz="3600" baseline="30000" dirty="0" smtClean="0"/>
              <a:t>+</a:t>
            </a:r>
            <a:r>
              <a:rPr lang="en-GB" sz="3600" dirty="0" smtClean="0"/>
              <a:t> from SNe</a:t>
            </a:r>
            <a:endParaRPr lang="en-GB" sz="3600" dirty="0"/>
          </a:p>
        </p:txBody>
      </p:sp>
      <p:pic>
        <p:nvPicPr>
          <p:cNvPr id="3" name="Picture 2" descr="SN1987A_model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0583"/>
            <a:ext cx="9144000" cy="4262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1538" y="1667481"/>
            <a:ext cx="47233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SO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172223" y="1390482"/>
            <a:ext cx="736199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HCO</a:t>
            </a:r>
            <a:r>
              <a:rPr lang="en-GB" sz="2000" baseline="30000" dirty="0" smtClean="0"/>
              <a:t>+</a:t>
            </a:r>
          </a:p>
          <a:p>
            <a:pPr algn="ctr"/>
            <a:r>
              <a:rPr lang="en-GB" sz="2000" dirty="0" smtClean="0"/>
              <a:t>+</a:t>
            </a:r>
          </a:p>
          <a:p>
            <a:pPr algn="ctr"/>
            <a:r>
              <a:rPr lang="en-GB" sz="2000" dirty="0" smtClean="0"/>
              <a:t>SO</a:t>
            </a:r>
            <a:r>
              <a:rPr lang="en-GB" sz="2000" baseline="-25000" dirty="0" smtClean="0"/>
              <a:t>2</a:t>
            </a:r>
            <a:endParaRPr lang="en-GB" sz="20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219459" y="1390482"/>
            <a:ext cx="704514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SO</a:t>
            </a:r>
          </a:p>
          <a:p>
            <a:pPr algn="ctr"/>
            <a:r>
              <a:rPr lang="en-GB" sz="2000" dirty="0" smtClean="0"/>
              <a:t>+</a:t>
            </a:r>
          </a:p>
          <a:p>
            <a:pPr algn="ctr"/>
            <a:r>
              <a:rPr lang="en-GB" sz="2000" baseline="30000" dirty="0" smtClean="0"/>
              <a:t>29</a:t>
            </a:r>
            <a:r>
              <a:rPr lang="en-GB" sz="2000" dirty="0" smtClean="0"/>
              <a:t>SiO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60763" y="1667481"/>
            <a:ext cx="85504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HCO</a:t>
            </a:r>
            <a:r>
              <a:rPr lang="en-GB" sz="2000" baseline="30000" dirty="0" smtClean="0"/>
              <a:t>+</a:t>
            </a:r>
            <a:r>
              <a:rPr lang="en-GB" sz="2000" dirty="0" smtClean="0"/>
              <a:t>?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0861" y="1347192"/>
            <a:ext cx="704514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SO</a:t>
            </a:r>
          </a:p>
          <a:p>
            <a:pPr algn="ctr"/>
            <a:r>
              <a:rPr lang="en-GB" sz="2000" dirty="0" smtClean="0"/>
              <a:t>+</a:t>
            </a:r>
          </a:p>
          <a:p>
            <a:pPr algn="ctr"/>
            <a:r>
              <a:rPr lang="en-GB" sz="2000" baseline="30000" dirty="0" smtClean="0"/>
              <a:t>29</a:t>
            </a:r>
            <a:r>
              <a:rPr lang="en-GB" sz="2000" dirty="0" smtClean="0"/>
              <a:t>SiO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1660" y="6455281"/>
            <a:ext cx="227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Matsuura et al. (2017)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89687" y="2360583"/>
            <a:ext cx="1" cy="28365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55729" y="2313812"/>
            <a:ext cx="1" cy="30244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231547" y="2036813"/>
            <a:ext cx="1" cy="33837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9241" y="2360583"/>
            <a:ext cx="1" cy="2977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321221" y="2036813"/>
            <a:ext cx="1" cy="33837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form HCO</a:t>
            </a:r>
            <a:r>
              <a:rPr lang="en-GB" baseline="30000" dirty="0" smtClean="0"/>
              <a:t>+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Reactions</a:t>
            </a:r>
          </a:p>
          <a:p>
            <a:pPr lvl="1">
              <a:buFont typeface="Arial"/>
              <a:buChar char="•"/>
            </a:pPr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baseline="30000" dirty="0" smtClean="0"/>
              <a:t>+</a:t>
            </a:r>
            <a:r>
              <a:rPr lang="en-GB" dirty="0" smtClean="0"/>
              <a:t>+</a:t>
            </a:r>
            <a:r>
              <a:rPr lang="en-GB" dirty="0" smtClean="0">
                <a:solidFill>
                  <a:srgbClr val="FF0000"/>
                </a:solidFill>
              </a:rPr>
              <a:t>H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/>
              <a:t> -&gt; H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+</a:t>
            </a:r>
            <a:r>
              <a:rPr lang="en-GB" dirty="0" smtClean="0"/>
              <a:t>+H  &amp;  H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+</a:t>
            </a:r>
            <a:r>
              <a:rPr lang="en-GB" dirty="0" smtClean="0"/>
              <a:t> + </a:t>
            </a:r>
            <a:r>
              <a:rPr lang="en-GB" dirty="0" smtClean="0">
                <a:solidFill>
                  <a:srgbClr val="FCA50E"/>
                </a:solidFill>
              </a:rPr>
              <a:t>CO</a:t>
            </a:r>
            <a:r>
              <a:rPr lang="en-GB" dirty="0" smtClean="0"/>
              <a:t> -&gt; H</a:t>
            </a:r>
            <a:r>
              <a:rPr lang="en-GB" baseline="-25000" dirty="0" smtClean="0"/>
              <a:t>2</a:t>
            </a:r>
            <a:r>
              <a:rPr lang="en-GB" dirty="0" smtClean="0"/>
              <a:t> + </a:t>
            </a:r>
            <a:r>
              <a:rPr lang="en-GB" dirty="0" smtClean="0">
                <a:solidFill>
                  <a:srgbClr val="3366FF"/>
                </a:solidFill>
              </a:rPr>
              <a:t>HCO</a:t>
            </a:r>
            <a:r>
              <a:rPr lang="en-GB" baseline="30000" dirty="0" smtClean="0">
                <a:solidFill>
                  <a:srgbClr val="3366FF"/>
                </a:solidFill>
              </a:rPr>
              <a:t>+</a:t>
            </a:r>
          </a:p>
          <a:p>
            <a:pPr lvl="1">
              <a:buFont typeface="Arial"/>
              <a:buChar char="•"/>
            </a:pPr>
            <a:r>
              <a:rPr lang="en-GB" dirty="0" smtClean="0"/>
              <a:t>C+</a:t>
            </a:r>
            <a:r>
              <a:rPr lang="en-GB" dirty="0" smtClean="0">
                <a:solidFill>
                  <a:srgbClr val="FF0000"/>
                </a:solidFill>
              </a:rPr>
              <a:t>H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/>
              <a:t> -&gt; </a:t>
            </a:r>
            <a:r>
              <a:rPr lang="en-GB" dirty="0" smtClean="0">
                <a:solidFill>
                  <a:srgbClr val="FCA50E"/>
                </a:solidFill>
              </a:rPr>
              <a:t>CH</a:t>
            </a:r>
            <a:r>
              <a:rPr lang="en-GB" dirty="0" smtClean="0"/>
              <a:t> + H    &amp;  </a:t>
            </a:r>
            <a:r>
              <a:rPr lang="en-GB" dirty="0" smtClean="0">
                <a:solidFill>
                  <a:schemeClr val="accent6"/>
                </a:solidFill>
              </a:rPr>
              <a:t>CH</a:t>
            </a:r>
            <a:r>
              <a:rPr lang="en-GB" dirty="0" smtClean="0"/>
              <a:t> + O -&gt; </a:t>
            </a:r>
            <a:r>
              <a:rPr lang="en-GB" dirty="0" smtClean="0">
                <a:solidFill>
                  <a:srgbClr val="3366FF"/>
                </a:solidFill>
              </a:rPr>
              <a:t>HCO</a:t>
            </a:r>
            <a:r>
              <a:rPr lang="en-GB" baseline="30000" dirty="0" smtClean="0">
                <a:solidFill>
                  <a:srgbClr val="3366FF"/>
                </a:solidFill>
              </a:rPr>
              <a:t>+</a:t>
            </a:r>
            <a:r>
              <a:rPr lang="en-GB" dirty="0" smtClean="0"/>
              <a:t>+ e</a:t>
            </a:r>
            <a:r>
              <a:rPr lang="en-GB" baseline="30000" dirty="0" smtClean="0"/>
              <a:t>-</a:t>
            </a:r>
          </a:p>
          <a:p>
            <a:pPr marL="457200" lvl="1" indent="0">
              <a:buNone/>
            </a:pPr>
            <a:r>
              <a:rPr lang="en-GB" baseline="30000" dirty="0"/>
              <a:t>	</a:t>
            </a:r>
            <a:r>
              <a:rPr lang="en-GB" baseline="30000" dirty="0" smtClean="0"/>
              <a:t>	</a:t>
            </a:r>
            <a:endParaRPr lang="en-GB" dirty="0" smtClean="0"/>
          </a:p>
          <a:p>
            <a:pPr lvl="2"/>
            <a:endParaRPr lang="en-GB" dirty="0" smtClean="0"/>
          </a:p>
          <a:p>
            <a:pPr lvl="2"/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11766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ion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0" r="51337" b="16207"/>
          <a:stretch/>
        </p:blipFill>
        <p:spPr>
          <a:xfrm>
            <a:off x="0" y="0"/>
            <a:ext cx="1984981" cy="19558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36474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Explosive nucleosynthesis without mixing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936080" y="6065386"/>
            <a:ext cx="3296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Explosive </a:t>
            </a:r>
            <a:r>
              <a:rPr lang="en-GB" dirty="0"/>
              <a:t>nucleosynthesis for SN </a:t>
            </a:r>
            <a:r>
              <a:rPr lang="en-GB" dirty="0" smtClean="0"/>
              <a:t>1987A</a:t>
            </a:r>
            <a:r>
              <a:rPr lang="ja-JP" altLang="en-US" dirty="0"/>
              <a:t>　</a:t>
            </a:r>
            <a:r>
              <a:rPr lang="en-GB" dirty="0" smtClean="0"/>
              <a:t>(</a:t>
            </a:r>
            <a:r>
              <a:rPr lang="en-GB" dirty="0" err="1" smtClean="0"/>
              <a:t>Woosley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436525" y="6044886"/>
            <a:ext cx="255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Interior Mass (</a:t>
            </a:r>
            <a:r>
              <a:rPr lang="en-GB" sz="2400" dirty="0"/>
              <a:t>M</a:t>
            </a:r>
            <a:r>
              <a:rPr lang="en-US" sz="24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67108" y="3473853"/>
            <a:ext cx="318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Elemental mass fraction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05933" y="5251372"/>
            <a:ext cx="146706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No mixing </a:t>
            </a:r>
          </a:p>
          <a:p>
            <a:r>
              <a:rPr lang="en-GB" sz="2400" dirty="0" smtClean="0"/>
              <a:t>= no HCO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9" name="Picture 18" descr="explosivemodel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90584" r="49286" b="4801"/>
          <a:stretch/>
        </p:blipFill>
        <p:spPr>
          <a:xfrm>
            <a:off x="2031525" y="5747414"/>
            <a:ext cx="5286651" cy="407366"/>
          </a:xfrm>
          <a:prstGeom prst="rect">
            <a:avLst/>
          </a:prstGeom>
        </p:spPr>
      </p:pic>
      <p:pic>
        <p:nvPicPr>
          <p:cNvPr id="20" name="Picture 19" descr="explosivemodel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t="7790" r="49286" b="51079"/>
          <a:stretch/>
        </p:blipFill>
        <p:spPr>
          <a:xfrm>
            <a:off x="2031526" y="2116754"/>
            <a:ext cx="5286650" cy="363065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205836" y="1993921"/>
            <a:ext cx="198236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21050" y="1608138"/>
            <a:ext cx="1403350" cy="464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21050" y="1985227"/>
            <a:ext cx="140335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36080" y="1558154"/>
            <a:ext cx="376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H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840119" y="1175252"/>
            <a:ext cx="4016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66FF"/>
                </a:solidFill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44954" y="1573735"/>
            <a:ext cx="3841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O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understand by observing molecules and dust?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Searching for footprints of SN explosion in SNRs</a:t>
            </a:r>
          </a:p>
          <a:p>
            <a:pPr lvl="1"/>
            <a:r>
              <a:rPr lang="en-US" dirty="0" smtClean="0"/>
              <a:t>Hydrodynamics</a:t>
            </a:r>
          </a:p>
          <a:p>
            <a:pPr lvl="1"/>
            <a:r>
              <a:rPr lang="en-US" dirty="0" smtClean="0"/>
              <a:t>Mixing</a:t>
            </a:r>
          </a:p>
          <a:p>
            <a:r>
              <a:rPr lang="en-US" dirty="0" smtClean="0"/>
              <a:t>Chemistry and physics of forming molecules and dust in SNRs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Explosive nucleosynthesis with mixing between zones</a:t>
            </a:r>
            <a:endParaRPr lang="en-GB" sz="2800" dirty="0"/>
          </a:p>
        </p:txBody>
      </p:sp>
      <p:pic>
        <p:nvPicPr>
          <p:cNvPr id="16" name="Picture 15" descr="explosivemodel2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7006" r="10000" b="50473"/>
          <a:stretch/>
        </p:blipFill>
        <p:spPr>
          <a:xfrm>
            <a:off x="1879770" y="2053254"/>
            <a:ext cx="5450400" cy="3758400"/>
          </a:xfrm>
          <a:prstGeom prst="rect">
            <a:avLst/>
          </a:prstGeom>
        </p:spPr>
      </p:pic>
      <p:pic>
        <p:nvPicPr>
          <p:cNvPr id="17" name="Picture 16" descr="explosivemodel2.pdf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90478" r="10000" b="4437"/>
          <a:stretch/>
        </p:blipFill>
        <p:spPr>
          <a:xfrm>
            <a:off x="1879770" y="5748154"/>
            <a:ext cx="5450400" cy="44944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572000" y="1410772"/>
            <a:ext cx="26162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21050" y="1601840"/>
            <a:ext cx="2372015" cy="1"/>
          </a:xfrm>
          <a:prstGeom prst="straightConnector1">
            <a:avLst/>
          </a:prstGeom>
          <a:ln>
            <a:solidFill>
              <a:srgbClr val="3366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321050" y="1985206"/>
            <a:ext cx="2372015" cy="2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36080" y="1015514"/>
            <a:ext cx="376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</a:rPr>
              <a:t>H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840119" y="1175252"/>
            <a:ext cx="4016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366FF"/>
                </a:solidFill>
              </a:rPr>
              <a:t>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954" y="1573735"/>
            <a:ext cx="3841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O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6080" y="6065386"/>
            <a:ext cx="3296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Explosive </a:t>
            </a:r>
            <a:r>
              <a:rPr lang="en-GB" dirty="0"/>
              <a:t>nucleosynthesis for SN </a:t>
            </a:r>
            <a:r>
              <a:rPr lang="en-GB" dirty="0" smtClean="0"/>
              <a:t>1987A</a:t>
            </a:r>
            <a:r>
              <a:rPr lang="ja-JP" altLang="en-US" dirty="0"/>
              <a:t>　</a:t>
            </a:r>
            <a:r>
              <a:rPr lang="en-GB" dirty="0" smtClean="0"/>
              <a:t>(</a:t>
            </a:r>
            <a:r>
              <a:rPr lang="en-GB" dirty="0" err="1" smtClean="0"/>
              <a:t>Woosley</a:t>
            </a:r>
            <a:r>
              <a:rPr lang="en-GB" dirty="0" smtClean="0"/>
              <a:t>)</a:t>
            </a:r>
            <a:endParaRPr lang="en-GB" dirty="0"/>
          </a:p>
          <a:p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3508680" y="6160326"/>
            <a:ext cx="255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Interior Mass (</a:t>
            </a:r>
            <a:r>
              <a:rPr lang="en-GB" sz="2400" dirty="0"/>
              <a:t>M</a:t>
            </a:r>
            <a:r>
              <a:rPr lang="en-US" sz="2400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GB" sz="2400" dirty="0" smtClean="0"/>
              <a:t>)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67108" y="3473853"/>
            <a:ext cx="318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Elemental mass fraction</a:t>
            </a:r>
            <a:endParaRPr lang="en-GB" sz="2400" dirty="0"/>
          </a:p>
        </p:txBody>
      </p:sp>
      <p:sp>
        <p:nvSpPr>
          <p:cNvPr id="31" name="Rectangle 30"/>
          <p:cNvSpPr/>
          <p:nvPr/>
        </p:nvSpPr>
        <p:spPr>
          <a:xfrm>
            <a:off x="4291341" y="773128"/>
            <a:ext cx="2168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HCO</a:t>
            </a:r>
            <a:r>
              <a:rPr lang="en-GB" sz="2400" baseline="30000" dirty="0" smtClean="0"/>
              <a:t>+</a:t>
            </a:r>
            <a:r>
              <a:rPr lang="en-US" sz="2400" dirty="0"/>
              <a:t> </a:t>
            </a:r>
            <a:r>
              <a:rPr lang="en-US" sz="2400" dirty="0" smtClean="0"/>
              <a:t>formation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-71438" y="6488668"/>
            <a:ext cx="390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 of mixing needs to be answered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Isotopologues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055824" y="30689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 descr="sio_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2" y="1633840"/>
            <a:ext cx="3627826" cy="3726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6874" y="2047871"/>
            <a:ext cx="704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30000" dirty="0" smtClean="0"/>
              <a:t>28</a:t>
            </a:r>
            <a:r>
              <a:rPr lang="en-GB" sz="2000" dirty="0" smtClean="0"/>
              <a:t>SiO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71148" y="3900830"/>
            <a:ext cx="704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30000" dirty="0" smtClean="0"/>
              <a:t>29</a:t>
            </a:r>
            <a:r>
              <a:rPr lang="en-GB" sz="2000" dirty="0" smtClean="0"/>
              <a:t>SiO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66022" y="4072796"/>
            <a:ext cx="704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30000" dirty="0" smtClean="0"/>
              <a:t>30</a:t>
            </a:r>
            <a:r>
              <a:rPr lang="en-GB" sz="2000" dirty="0" smtClean="0"/>
              <a:t>SiO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27268" y="2607239"/>
            <a:ext cx="4576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At </a:t>
            </a:r>
            <a:r>
              <a:rPr lang="en-GB" sz="2400" dirty="0" err="1" smtClean="0"/>
              <a:t>millimeter</a:t>
            </a:r>
            <a:r>
              <a:rPr lang="en-GB" sz="2400" dirty="0" smtClean="0"/>
              <a:t> and </a:t>
            </a:r>
            <a:r>
              <a:rPr lang="en-GB" sz="2400" dirty="0" err="1" smtClean="0"/>
              <a:t>submillimeter</a:t>
            </a:r>
            <a:r>
              <a:rPr lang="en-GB" sz="2400" dirty="0" smtClean="0"/>
              <a:t> wavelengths, isotope shifts are larger than the SN expansion velocity (~2000 km s</a:t>
            </a:r>
            <a:r>
              <a:rPr lang="en-GB" sz="2400" baseline="30000" dirty="0" smtClean="0"/>
              <a:t>-1</a:t>
            </a:r>
            <a:r>
              <a:rPr lang="en-GB" sz="2400" dirty="0" smtClean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094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N1987A_model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6"/>
          <a:stretch/>
        </p:blipFill>
        <p:spPr>
          <a:xfrm>
            <a:off x="457200" y="1649006"/>
            <a:ext cx="6221845" cy="395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C</a:t>
            </a:r>
            <a:r>
              <a:rPr lang="en-GB" sz="3200" dirty="0" smtClean="0"/>
              <a:t>onstraints on SN nucleosynthesis: isotope ratio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596238" y="2054721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8911" y="1727796"/>
            <a:ext cx="6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>
                <a:solidFill>
                  <a:srgbClr val="000000"/>
                </a:solidFill>
              </a:rPr>
              <a:t>28</a:t>
            </a:r>
            <a:r>
              <a:rPr lang="en-GB" dirty="0" smtClean="0">
                <a:solidFill>
                  <a:srgbClr val="000000"/>
                </a:solidFill>
              </a:rPr>
              <a:t>SiO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3824" y="2159072"/>
            <a:ext cx="652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>
                <a:solidFill>
                  <a:srgbClr val="000000"/>
                </a:solidFill>
              </a:rPr>
              <a:t>28</a:t>
            </a:r>
            <a:r>
              <a:rPr lang="en-GB" dirty="0" smtClean="0">
                <a:solidFill>
                  <a:srgbClr val="000000"/>
                </a:solidFill>
              </a:rPr>
              <a:t>SiO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32300" y="3364977"/>
            <a:ext cx="237638" cy="649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08830" y="4312523"/>
            <a:ext cx="1885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ALMA</a:t>
            </a:r>
          </a:p>
          <a:p>
            <a:r>
              <a:rPr lang="en-GB" sz="2000" baseline="30000" dirty="0" smtClean="0"/>
              <a:t>28</a:t>
            </a:r>
            <a:r>
              <a:rPr lang="en-GB" sz="2000" dirty="0" smtClean="0"/>
              <a:t>SiO / </a:t>
            </a:r>
            <a:r>
              <a:rPr lang="en-GB" sz="2000" baseline="30000" dirty="0" smtClean="0"/>
              <a:t>29</a:t>
            </a:r>
            <a:r>
              <a:rPr lang="en-GB" sz="2000" dirty="0" smtClean="0"/>
              <a:t>SiO &gt;13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483403" y="2665794"/>
            <a:ext cx="670421" cy="6991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aseline="30000" dirty="0">
                <a:solidFill>
                  <a:srgbClr val="000000"/>
                </a:solidFill>
              </a:rPr>
              <a:t>29</a:t>
            </a:r>
            <a:r>
              <a:rPr lang="en-GB" dirty="0">
                <a:solidFill>
                  <a:srgbClr val="000000"/>
                </a:solidFill>
              </a:rPr>
              <a:t>SiO</a:t>
            </a:r>
            <a:r>
              <a:rPr lang="en-GB" dirty="0" smtClean="0">
                <a:solidFill>
                  <a:srgbClr val="000000"/>
                </a:solidFill>
              </a:rPr>
              <a:t>+SO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56110" y="2696827"/>
            <a:ext cx="670421" cy="6991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aseline="30000" dirty="0">
                <a:solidFill>
                  <a:srgbClr val="000000"/>
                </a:solidFill>
              </a:rPr>
              <a:t>29</a:t>
            </a:r>
            <a:r>
              <a:rPr lang="en-GB" dirty="0">
                <a:solidFill>
                  <a:srgbClr val="000000"/>
                </a:solidFill>
              </a:rPr>
              <a:t>SiO</a:t>
            </a:r>
            <a:r>
              <a:rPr lang="en-GB" dirty="0" smtClean="0">
                <a:solidFill>
                  <a:srgbClr val="000000"/>
                </a:solidFill>
              </a:rPr>
              <a:t>+SO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31394" y="3396010"/>
            <a:ext cx="237638" cy="649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1660" y="5748211"/>
            <a:ext cx="2968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Matsuura et al. (2017)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859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 isotope ratios</a:t>
            </a:r>
            <a:endParaRPr lang="en-GB" dirty="0"/>
          </a:p>
        </p:txBody>
      </p:sp>
      <p:pic>
        <p:nvPicPr>
          <p:cNvPr id="3" name="Picture 2" descr="sio_rati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8" y="1462585"/>
            <a:ext cx="4152820" cy="4421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9207" y="2002336"/>
            <a:ext cx="1833011" cy="646331"/>
          </a:xfrm>
          <a:prstGeom prst="rect">
            <a:avLst/>
          </a:prstGeom>
          <a:noFill/>
          <a:ln w="190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Measurements in </a:t>
            </a:r>
            <a:r>
              <a:rPr lang="en-GB" dirty="0" err="1"/>
              <a:t>p</a:t>
            </a:r>
            <a:r>
              <a:rPr lang="en-GB" dirty="0" err="1" smtClean="0"/>
              <a:t>resolar</a:t>
            </a:r>
            <a:r>
              <a:rPr lang="en-GB" dirty="0" smtClean="0"/>
              <a:t> grains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58644" y="2648667"/>
            <a:ext cx="180772" cy="162093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1660" y="5928949"/>
            <a:ext cx="227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Matsuura et al. (2017)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2253822" y="2717833"/>
            <a:ext cx="1304029" cy="1458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967060" y="1933561"/>
            <a:ext cx="4254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 smtClean="0"/>
              <a:t>SN 1987A could be slightly offset from </a:t>
            </a:r>
            <a:r>
              <a:rPr lang="en-GB" sz="2400" dirty="0" err="1"/>
              <a:t>p</a:t>
            </a:r>
            <a:r>
              <a:rPr lang="en-GB" sz="2400" dirty="0" err="1" smtClean="0"/>
              <a:t>resolar</a:t>
            </a:r>
            <a:r>
              <a:rPr lang="en-GB" sz="2400" dirty="0" smtClean="0"/>
              <a:t> grains sequence</a:t>
            </a:r>
          </a:p>
          <a:p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 smtClean="0"/>
              <a:t>Low metallicity effects</a:t>
            </a:r>
          </a:p>
          <a:p>
            <a:pPr marL="742950" lvl="1" indent="-285750">
              <a:buFont typeface="Arial"/>
              <a:buChar char="•"/>
            </a:pPr>
            <a:r>
              <a:rPr lang="en-GB" sz="2400" dirty="0" smtClean="0"/>
              <a:t>Neutron-rich isotopes are poorer at lower metallicity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58576" y="3281833"/>
            <a:ext cx="11436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aseline="30000" dirty="0" smtClean="0"/>
              <a:t>28</a:t>
            </a:r>
            <a:r>
              <a:rPr lang="en-GB" sz="2400" dirty="0" smtClean="0"/>
              <a:t>Si/</a:t>
            </a:r>
            <a:r>
              <a:rPr lang="en-GB" sz="2400" baseline="30000" dirty="0" smtClean="0"/>
              <a:t>30</a:t>
            </a:r>
            <a:r>
              <a:rPr lang="en-GB" sz="2400" dirty="0" smtClean="0"/>
              <a:t>Si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17141" y="5676077"/>
            <a:ext cx="11436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aseline="30000" dirty="0" smtClean="0"/>
              <a:t>28</a:t>
            </a:r>
            <a:r>
              <a:rPr lang="en-GB" sz="2400" dirty="0" smtClean="0"/>
              <a:t>Si/</a:t>
            </a:r>
            <a:r>
              <a:rPr lang="en-GB" sz="2400" baseline="30000" dirty="0" smtClean="0"/>
              <a:t>29</a:t>
            </a:r>
            <a:r>
              <a:rPr lang="en-GB" sz="2400" dirty="0" smtClean="0"/>
              <a:t>Si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994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 isotope ratios</a:t>
            </a:r>
            <a:endParaRPr lang="en-GB" dirty="0"/>
          </a:p>
        </p:txBody>
      </p:sp>
      <p:pic>
        <p:nvPicPr>
          <p:cNvPr id="13" name="Picture 12" descr="sio_rat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8" y="1462585"/>
            <a:ext cx="4152820" cy="4421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60" y="6237883"/>
            <a:ext cx="227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Matsuura et al. (2017)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477468" y="4819532"/>
            <a:ext cx="339774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Solar metallicity models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90841" y="5037592"/>
            <a:ext cx="7760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68078" y="1611331"/>
            <a:ext cx="3951452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M</a:t>
            </a:r>
            <a:r>
              <a:rPr lang="en-GB" sz="2400" dirty="0" smtClean="0"/>
              <a:t>odels slightly under-predict  </a:t>
            </a:r>
            <a:r>
              <a:rPr lang="en-GB" sz="2400" baseline="30000" dirty="0" smtClean="0"/>
              <a:t>29</a:t>
            </a:r>
            <a:r>
              <a:rPr lang="en-GB" sz="2400" dirty="0" smtClean="0"/>
              <a:t>Si and </a:t>
            </a:r>
            <a:r>
              <a:rPr lang="en-GB" sz="2400" baseline="30000" dirty="0" smtClean="0"/>
              <a:t>30</a:t>
            </a:r>
            <a:r>
              <a:rPr lang="en-GB" sz="2400" dirty="0" smtClean="0"/>
              <a:t>Si slightly, with respect to </a:t>
            </a:r>
            <a:r>
              <a:rPr lang="en-GB" sz="2400" baseline="30000" dirty="0" smtClean="0"/>
              <a:t>28</a:t>
            </a:r>
            <a:r>
              <a:rPr lang="en-GB" sz="2400" dirty="0" smtClean="0"/>
              <a:t>Si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78515" y="3045335"/>
            <a:ext cx="6011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dirty="0"/>
              <a:t>SN 1987A (~30% of solar Z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GB" sz="2400" dirty="0" smtClean="0"/>
              <a:t>) </a:t>
            </a:r>
          </a:p>
          <a:p>
            <a:pPr lvl="1"/>
            <a:r>
              <a:rPr lang="en-GB" sz="2400" dirty="0"/>
              <a:t>	</a:t>
            </a:r>
            <a:r>
              <a:rPr lang="en-GB" sz="2400" dirty="0" smtClean="0"/>
              <a:t>		(</a:t>
            </a:r>
            <a:r>
              <a:rPr lang="en-GB" sz="2400" dirty="0" err="1" smtClean="0"/>
              <a:t>Woosley</a:t>
            </a:r>
            <a:r>
              <a:rPr lang="en-GB" sz="2400" dirty="0"/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59527" y="3233954"/>
            <a:ext cx="6119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52144" y="5215920"/>
            <a:ext cx="2461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Sukhbold</a:t>
            </a:r>
            <a:r>
              <a:rPr lang="en-GB" sz="2000" dirty="0" smtClean="0"/>
              <a:t> et al. (2016)</a:t>
            </a:r>
            <a:endParaRPr lang="en-GB" sz="2000" dirty="0"/>
          </a:p>
        </p:txBody>
      </p:sp>
      <p:sp>
        <p:nvSpPr>
          <p:cNvPr id="14" name="Oval 13"/>
          <p:cNvSpPr/>
          <p:nvPr/>
        </p:nvSpPr>
        <p:spPr>
          <a:xfrm>
            <a:off x="2253822" y="2717833"/>
            <a:ext cx="1304029" cy="1458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17141" y="5676077"/>
            <a:ext cx="90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aseline="30000" dirty="0" smtClean="0"/>
              <a:t>28</a:t>
            </a:r>
            <a:r>
              <a:rPr lang="en-GB" dirty="0" smtClean="0"/>
              <a:t>Si/</a:t>
            </a:r>
            <a:r>
              <a:rPr lang="en-GB" baseline="30000" dirty="0" smtClean="0"/>
              <a:t>29</a:t>
            </a:r>
            <a:r>
              <a:rPr lang="en-GB" dirty="0" smtClean="0"/>
              <a:t>Si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478443" y="3327999"/>
            <a:ext cx="90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aseline="30000" dirty="0" smtClean="0"/>
              <a:t>28</a:t>
            </a:r>
            <a:r>
              <a:rPr lang="en-GB" dirty="0" smtClean="0"/>
              <a:t>Si/</a:t>
            </a:r>
            <a:r>
              <a:rPr lang="en-GB" baseline="30000" dirty="0" smtClean="0"/>
              <a:t>30</a:t>
            </a:r>
            <a:r>
              <a:rPr lang="en-GB" dirty="0" smtClean="0"/>
              <a:t>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4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observing molecules and dust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Searching for footprints of SN explosion in SNRs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Hydrodynamics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Mixing</a:t>
            </a:r>
          </a:p>
          <a:p>
            <a:r>
              <a:rPr lang="en-US" dirty="0" smtClean="0"/>
              <a:t>Chemistry of forming molecules and dust in SNRs</a:t>
            </a:r>
          </a:p>
          <a:p>
            <a:pPr lvl="1"/>
            <a:r>
              <a:rPr lang="en-US" dirty="0" smtClean="0"/>
              <a:t>Can </a:t>
            </a:r>
            <a:r>
              <a:rPr lang="en-US" dirty="0" err="1" smtClean="0"/>
              <a:t>SNe</a:t>
            </a:r>
            <a:r>
              <a:rPr lang="en-US" dirty="0" smtClean="0"/>
              <a:t> be important source of dust in galaxies?</a:t>
            </a:r>
          </a:p>
          <a:p>
            <a:pPr lvl="1"/>
            <a:r>
              <a:rPr lang="en-US" dirty="0" smtClean="0"/>
              <a:t>How much dust is formed and destroyed by SNRs?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dust in dying </a:t>
            </a:r>
            <a:r>
              <a:rPr lang="en-US" dirty="0" smtClean="0"/>
              <a:t>stars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Are the death events of stars the major source of dust in the interstellar medium of galaxies?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82" y="274638"/>
            <a:ext cx="1407417" cy="1329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81637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Milky Way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8073" y="2465354"/>
            <a:ext cx="8980018" cy="4252820"/>
            <a:chOff x="227594" y="1346293"/>
            <a:chExt cx="8980018" cy="425282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184925" y="2794461"/>
              <a:ext cx="278658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693920" y="2435228"/>
              <a:ext cx="11657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Infrared</a:t>
              </a:r>
              <a:endParaRPr lang="en-GB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3849" y="4860449"/>
              <a:ext cx="476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0.1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00213" y="486044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2182" y="4860449"/>
              <a:ext cx="418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78828" y="4860449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100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54969" y="4860449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1000</a:t>
              </a:r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17926" y="5229781"/>
              <a:ext cx="2145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Wavelength (micron)</a:t>
              </a:r>
              <a:endParaRPr lang="en-GB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814134" y="3167795"/>
              <a:ext cx="2452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Log (luminosity) (L</a:t>
              </a:r>
              <a:r>
                <a:rPr lang="en-GB" baseline="-25000" dirty="0" smtClean="0">
                  <a:latin typeface="Wingdings"/>
                  <a:ea typeface="Wingdings"/>
                  <a:cs typeface="Wingdings"/>
                </a:rPr>
                <a:t></a:t>
              </a:r>
              <a:r>
                <a:rPr lang="en-GB" dirty="0" smtClean="0"/>
                <a:t>)</a:t>
              </a:r>
              <a:endParaRPr lang="en-GB" dirty="0"/>
            </a:p>
          </p:txBody>
        </p:sp>
        <p:pic>
          <p:nvPicPr>
            <p:cNvPr id="17" name="Picture 16" descr="fig9dacunha_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71" y="2135834"/>
              <a:ext cx="8288020" cy="2682875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4377356" y="1934611"/>
              <a:ext cx="450393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049123" y="1346293"/>
              <a:ext cx="4941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Infrared/</a:t>
              </a:r>
              <a:r>
                <a:rPr lang="en-GB" sz="2400" dirty="0" err="1" smtClean="0"/>
                <a:t>submm</a:t>
              </a:r>
              <a:r>
                <a:rPr lang="en-GB" sz="2400" dirty="0" smtClean="0"/>
                <a:t> = emission from dust</a:t>
              </a:r>
              <a:endParaRPr lang="en-GB" sz="24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4049123" y="2435228"/>
              <a:ext cx="191419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963315" y="2435228"/>
              <a:ext cx="211382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391764" y="2354906"/>
              <a:ext cx="828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Spitzer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34734" y="2354906"/>
              <a:ext cx="1000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Herschel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0775" y="4367175"/>
              <a:ext cx="853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Mrk</a:t>
              </a:r>
              <a:r>
                <a:rPr lang="en-US" dirty="0" smtClean="0"/>
                <a:t> 33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047" y="2719730"/>
            <a:ext cx="8341337" cy="3771697"/>
            <a:chOff x="117047" y="2719730"/>
            <a:chExt cx="8341337" cy="3771697"/>
          </a:xfrm>
        </p:grpSpPr>
        <p:grpSp>
          <p:nvGrpSpPr>
            <p:cNvPr id="26" name="Group 25"/>
            <p:cNvGrpSpPr/>
            <p:nvPr/>
          </p:nvGrpSpPr>
          <p:grpSpPr>
            <a:xfrm>
              <a:off x="117047" y="2719730"/>
              <a:ext cx="8341337" cy="3771697"/>
              <a:chOff x="117047" y="2719730"/>
              <a:chExt cx="8341337" cy="377169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17047" y="2719730"/>
                <a:ext cx="8341337" cy="3771697"/>
                <a:chOff x="117047" y="2719730"/>
                <a:chExt cx="8341337" cy="3771697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117047" y="4737100"/>
                  <a:ext cx="3796720" cy="17543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fr-FR" dirty="0" smtClean="0"/>
                </a:p>
                <a:p>
                  <a:r>
                    <a:rPr lang="fr-FR" dirty="0" err="1" smtClean="0"/>
                    <a:t>e.g</a:t>
                  </a:r>
                  <a:r>
                    <a:rPr lang="fr-FR" dirty="0" smtClean="0"/>
                    <a:t>.</a:t>
                  </a:r>
                  <a:endParaRPr lang="fr-FR" dirty="0"/>
                </a:p>
                <a:p>
                  <a:r>
                    <a:rPr lang="fr-FR" dirty="0" err="1" smtClean="0"/>
                    <a:t>Maiolino</a:t>
                  </a:r>
                  <a:r>
                    <a:rPr lang="fr-FR" dirty="0" smtClean="0"/>
                    <a:t> et al. 2004, Nature 431, 533</a:t>
                  </a:r>
                  <a:endParaRPr lang="fr-FR" dirty="0"/>
                </a:p>
                <a:p>
                  <a:r>
                    <a:rPr lang="fr-FR" dirty="0" smtClean="0"/>
                    <a:t>Draine </a:t>
                  </a:r>
                  <a:r>
                    <a:rPr lang="fr-FR" dirty="0"/>
                    <a:t>et al. 2009, ASP </a:t>
                  </a:r>
                  <a:r>
                    <a:rPr lang="fr-FR" dirty="0" smtClean="0"/>
                    <a:t>414,453</a:t>
                  </a:r>
                </a:p>
                <a:p>
                  <a:r>
                    <a:rPr lang="fr-FR" dirty="0" err="1"/>
                    <a:t>Valiante</a:t>
                  </a:r>
                  <a:r>
                    <a:rPr lang="fr-FR" dirty="0"/>
                    <a:t> et al. 2009, MNRAS 397, </a:t>
                  </a:r>
                  <a:r>
                    <a:rPr lang="fr-FR" dirty="0" smtClean="0"/>
                    <a:t>1661</a:t>
                  </a:r>
                  <a:endParaRPr lang="fr-FR" dirty="0"/>
                </a:p>
                <a:p>
                  <a:r>
                    <a:rPr lang="fr-FR" dirty="0" err="1" smtClean="0"/>
                    <a:t>Mattsson</a:t>
                  </a:r>
                  <a:r>
                    <a:rPr lang="fr-FR" dirty="0" smtClean="0"/>
                    <a:t> </a:t>
                  </a:r>
                  <a:r>
                    <a:rPr lang="fr-FR" dirty="0"/>
                    <a:t>2011, MNRAS 414, 781</a:t>
                  </a:r>
                  <a:endParaRPr lang="en-US" dirty="0"/>
                </a:p>
              </p:txBody>
            </p:sp>
            <p:pic>
              <p:nvPicPr>
                <p:cNvPr id="31" name="Picture 30" descr="Screen Shot 2013-04-09 at 18.20.25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00" y="2719730"/>
                  <a:ext cx="3805155" cy="2183746"/>
                </a:xfrm>
                <a:prstGeom prst="rect">
                  <a:avLst/>
                </a:prstGeom>
              </p:spPr>
            </p:pic>
            <p:pic>
              <p:nvPicPr>
                <p:cNvPr id="32" name="Picture 31" descr="scuba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93695" y="2816370"/>
                  <a:ext cx="1920877" cy="1920877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5493695" y="4925958"/>
                  <a:ext cx="2964689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/>
                    <a:t>10</a:t>
                  </a:r>
                  <a:r>
                    <a:rPr lang="en-US" sz="2000" baseline="30000" dirty="0" smtClean="0"/>
                    <a:t>8</a:t>
                  </a:r>
                  <a:r>
                    <a:rPr lang="en-US" sz="2000" dirty="0" smtClean="0"/>
                    <a:t> M</a:t>
                  </a:r>
                  <a:r>
                    <a:rPr lang="en-US" sz="2000" baseline="-25000" dirty="0" smtClean="0">
                      <a:latin typeface="Wingdings"/>
                      <a:ea typeface="Wingdings"/>
                      <a:cs typeface="Wingdings"/>
                    </a:rPr>
                    <a:t></a:t>
                  </a:r>
                  <a:r>
                    <a:rPr lang="en-US" sz="2000" dirty="0" smtClean="0"/>
                    <a:t> of dust</a:t>
                  </a:r>
                </a:p>
                <a:p>
                  <a:r>
                    <a:rPr lang="en-US" sz="2000" dirty="0" smtClean="0"/>
                    <a:t>At z~6.4; ~0.4 Giga years</a:t>
                  </a:r>
                </a:p>
                <a:p>
                  <a:r>
                    <a:rPr lang="en-US" sz="2000" dirty="0" smtClean="0"/>
                    <a:t>(e.g. </a:t>
                  </a:r>
                  <a:r>
                    <a:rPr lang="en-US" sz="2000" dirty="0" err="1" smtClean="0"/>
                    <a:t>Bertoldi</a:t>
                  </a:r>
                  <a:r>
                    <a:rPr lang="en-US" sz="2000" dirty="0" smtClean="0"/>
                    <a:t> et al. 2003)</a:t>
                  </a:r>
                </a:p>
                <a:p>
                  <a:endParaRPr lang="en-US" sz="2000" b="1" dirty="0" smtClean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853264" y="3009651"/>
                  <a:ext cx="154401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>
                      <a:solidFill>
                        <a:srgbClr val="FFFFFF"/>
                      </a:solidFill>
                    </a:rPr>
                    <a:t>Submm</a:t>
                  </a:r>
                  <a:r>
                    <a:rPr lang="en-US" dirty="0">
                      <a:solidFill>
                        <a:srgbClr val="FFFFFF"/>
                      </a:solidFill>
                    </a:rPr>
                    <a:t> galaxy</a:t>
                  </a:r>
                </a:p>
                <a:p>
                  <a:endParaRPr lang="en-GB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527405" y="2816370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FFFF"/>
                    </a:solidFill>
                  </a:rPr>
                  <a:t>Milky Way</a:t>
                </a:r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35024" y="4571428"/>
              <a:ext cx="1591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10</a:t>
              </a:r>
              <a:r>
                <a:rPr lang="en-GB" baseline="30000" dirty="0" smtClean="0">
                  <a:solidFill>
                    <a:srgbClr val="FFFFFF"/>
                  </a:solidFill>
                </a:rPr>
                <a:t>9</a:t>
              </a:r>
              <a:r>
                <a:rPr lang="en-GB" dirty="0" smtClean="0">
                  <a:solidFill>
                    <a:srgbClr val="FFFFFF"/>
                  </a:solidFill>
                </a:rPr>
                <a:t> </a:t>
              </a:r>
              <a:r>
                <a:rPr lang="en-GB" dirty="0" smtClean="0">
                  <a:solidFill>
                    <a:schemeClr val="bg1"/>
                  </a:solidFill>
                </a:rPr>
                <a:t>M</a:t>
              </a:r>
              <a:r>
                <a:rPr lang="en-US" baseline="-25000" dirty="0" smtClean="0">
                  <a:solidFill>
                    <a:schemeClr val="bg1"/>
                  </a:solidFill>
                  <a:latin typeface="Wingdings"/>
                  <a:ea typeface="Wingdings"/>
                  <a:cs typeface="Wingdings"/>
                </a:rPr>
                <a:t></a:t>
              </a:r>
              <a:r>
                <a:rPr lang="en-GB" dirty="0" smtClean="0">
                  <a:solidFill>
                    <a:schemeClr val="bg1"/>
                  </a:solidFill>
                </a:rPr>
                <a:t> </a:t>
              </a:r>
              <a:r>
                <a:rPr lang="en-GB" dirty="0" smtClean="0">
                  <a:solidFill>
                    <a:srgbClr val="FFFFFF"/>
                  </a:solidFill>
                </a:rPr>
                <a:t>of dust</a:t>
              </a:r>
              <a:endParaRPr lang="en-GB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6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Lifecycle of gas and dust within </a:t>
            </a:r>
            <a:r>
              <a:rPr lang="en-US" sz="3600" dirty="0" smtClean="0"/>
              <a:t>galaxies</a:t>
            </a:r>
            <a:endParaRPr lang="en-US" sz="3600" dirty="0"/>
          </a:p>
        </p:txBody>
      </p:sp>
      <p:sp>
        <p:nvSpPr>
          <p:cNvPr id="4" name="Title 14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5" name="Circular Arrow 4"/>
          <p:cNvSpPr/>
          <p:nvPr/>
        </p:nvSpPr>
        <p:spPr>
          <a:xfrm rot="14940064" flipH="1">
            <a:off x="3614865" y="2499080"/>
            <a:ext cx="2109545" cy="3489702"/>
          </a:xfrm>
          <a:prstGeom prst="circularArrow">
            <a:avLst>
              <a:gd name="adj1" fmla="val 12500"/>
              <a:gd name="adj2" fmla="val 3327023"/>
              <a:gd name="adj3" fmla="val 20457681"/>
              <a:gd name="adj4" fmla="val 16053101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6" name="Picture 5" descr="string of pearl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88" y="3959273"/>
            <a:ext cx="1359279" cy="1061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4392" y="4011117"/>
            <a:ext cx="129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Supernovae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8249" y="5262134"/>
            <a:ext cx="256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Stellar evolution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6559" y="4347005"/>
            <a:ext cx="1993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 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7587" y="2275565"/>
            <a:ext cx="1266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Evolved stars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6676" y="250563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2" name="Circular Arrow 11"/>
          <p:cNvSpPr/>
          <p:nvPr/>
        </p:nvSpPr>
        <p:spPr>
          <a:xfrm rot="4140064" flipH="1">
            <a:off x="2788099" y="1683781"/>
            <a:ext cx="2109545" cy="3489702"/>
          </a:xfrm>
          <a:prstGeom prst="circularArrow">
            <a:avLst>
              <a:gd name="adj1" fmla="val 12500"/>
              <a:gd name="adj2" fmla="val 3327023"/>
              <a:gd name="adj3" fmla="val 20457681"/>
              <a:gd name="adj4" fmla="val 16053101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6807" y="1971176"/>
            <a:ext cx="331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Dust ejected into ISM</a:t>
            </a:r>
          </a:p>
        </p:txBody>
      </p:sp>
      <p:pic>
        <p:nvPicPr>
          <p:cNvPr id="14" name="Picture 13" descr="HiG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9114" r="8151" b="7154"/>
          <a:stretch/>
        </p:blipFill>
        <p:spPr>
          <a:xfrm>
            <a:off x="2334144" y="2879777"/>
            <a:ext cx="1917979" cy="15576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72053" y="2827742"/>
            <a:ext cx="1752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Stardust formation</a:t>
            </a:r>
          </a:p>
        </p:txBody>
      </p:sp>
      <p:pic>
        <p:nvPicPr>
          <p:cNvPr id="16" name="Picture 15" descr="Screen shot 2012-10-26 at 19.46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37" y="2305966"/>
            <a:ext cx="1117649" cy="13338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96358" y="2347841"/>
            <a:ext cx="1077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AGB stars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53233" y="3539976"/>
            <a:ext cx="1582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How much dust?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54215" y="2945777"/>
            <a:ext cx="1973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 and intermediate-mass stars 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177650" y="4311199"/>
            <a:ext cx="1612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High-mass stars  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033415" y="2220561"/>
            <a:ext cx="175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Asymptotic giant branch stars </a:t>
            </a:r>
          </a:p>
        </p:txBody>
      </p:sp>
      <p:sp>
        <p:nvSpPr>
          <p:cNvPr id="22" name="Explosion 2 21"/>
          <p:cNvSpPr/>
          <p:nvPr/>
        </p:nvSpPr>
        <p:spPr>
          <a:xfrm>
            <a:off x="84976" y="3242255"/>
            <a:ext cx="3478840" cy="1566415"/>
          </a:xfrm>
          <a:prstGeom prst="irregularSeal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</a:t>
            </a:r>
            <a:r>
              <a:rPr lang="en-US" sz="2000" dirty="0" smtClean="0"/>
              <a:t>ust destruction by </a:t>
            </a:r>
            <a:r>
              <a:rPr lang="en-US" sz="2000" dirty="0" err="1" smtClean="0"/>
              <a:t>SNe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67306" y="2481376"/>
            <a:ext cx="338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Interstellar medium (ISM)</a:t>
            </a:r>
          </a:p>
        </p:txBody>
      </p:sp>
    </p:spTree>
    <p:extLst>
      <p:ext uri="{BB962C8B-B14F-4D97-AF65-F5344CB8AC3E}">
        <p14:creationId xmlns:p14="http://schemas.microsoft.com/office/powerpoint/2010/main" val="4724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Evidence of dust formation in </a:t>
            </a:r>
            <a:r>
              <a:rPr lang="en-GB" dirty="0" smtClean="0"/>
              <a:t>stars</a:t>
            </a:r>
            <a:endParaRPr lang="en-US" dirty="0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fg1.h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4696014" y="1800384"/>
            <a:ext cx="4484467" cy="4314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1075" y="2430368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AGB stars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4704" y="4598431"/>
            <a:ext cx="129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Supernovae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6460" y="1511708"/>
            <a:ext cx="907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J-type </a:t>
            </a:r>
          </a:p>
          <a:p>
            <a:r>
              <a:rPr lang="en-US" dirty="0" smtClean="0"/>
              <a:t>carbon stars?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33839" y="4888937"/>
            <a:ext cx="167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Novae/supernovae?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694558">
            <a:off x="6708227" y="3767996"/>
            <a:ext cx="1654206" cy="666247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35000"/>
                  <a:satMod val="253000"/>
                  <a:alpha val="34000"/>
                </a:schemeClr>
              </a:gs>
              <a:gs pos="50000">
                <a:schemeClr val="accent3">
                  <a:tint val="42000"/>
                  <a:satMod val="255000"/>
                  <a:alpha val="34000"/>
                </a:schemeClr>
              </a:gs>
              <a:gs pos="97000">
                <a:schemeClr val="accent3">
                  <a:tint val="53000"/>
                  <a:satMod val="260000"/>
                  <a:alpha val="34000"/>
                </a:schemeClr>
              </a:gs>
              <a:gs pos="100000">
                <a:schemeClr val="accent3">
                  <a:tint val="56000"/>
                  <a:satMod val="275000"/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6254572" y="2576998"/>
            <a:ext cx="1362571" cy="820598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35000"/>
                  <a:satMod val="253000"/>
                  <a:alpha val="34000"/>
                </a:schemeClr>
              </a:gs>
              <a:gs pos="50000">
                <a:schemeClr val="accent3">
                  <a:tint val="42000"/>
                  <a:satMod val="255000"/>
                  <a:alpha val="34000"/>
                </a:schemeClr>
              </a:gs>
              <a:gs pos="97000">
                <a:schemeClr val="accent3">
                  <a:tint val="53000"/>
                  <a:satMod val="260000"/>
                  <a:alpha val="34000"/>
                </a:schemeClr>
              </a:gs>
              <a:gs pos="100000">
                <a:schemeClr val="accent3">
                  <a:tint val="56000"/>
                  <a:satMod val="275000"/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912045">
            <a:off x="5080364" y="2862097"/>
            <a:ext cx="1696790" cy="450528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35000"/>
                  <a:satMod val="253000"/>
                  <a:alpha val="34000"/>
                </a:schemeClr>
              </a:gs>
              <a:gs pos="50000">
                <a:schemeClr val="accent3">
                  <a:tint val="42000"/>
                  <a:satMod val="255000"/>
                  <a:alpha val="34000"/>
                </a:schemeClr>
              </a:gs>
              <a:gs pos="97000">
                <a:schemeClr val="accent3">
                  <a:tint val="53000"/>
                  <a:satMod val="260000"/>
                  <a:alpha val="34000"/>
                </a:schemeClr>
              </a:gs>
              <a:gs pos="100000">
                <a:schemeClr val="accent3">
                  <a:tint val="56000"/>
                  <a:satMod val="275000"/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8723036">
            <a:off x="5550817" y="4449980"/>
            <a:ext cx="910274" cy="450528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35000"/>
                  <a:satMod val="253000"/>
                  <a:alpha val="34000"/>
                </a:schemeClr>
              </a:gs>
              <a:gs pos="50000">
                <a:schemeClr val="accent3">
                  <a:tint val="42000"/>
                  <a:satMod val="255000"/>
                  <a:alpha val="34000"/>
                </a:schemeClr>
              </a:gs>
              <a:gs pos="97000">
                <a:schemeClr val="accent3">
                  <a:tint val="53000"/>
                  <a:satMod val="260000"/>
                  <a:alpha val="34000"/>
                </a:schemeClr>
              </a:gs>
              <a:gs pos="100000">
                <a:schemeClr val="accent3">
                  <a:tint val="56000"/>
                  <a:satMod val="275000"/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2823969"/>
            <a:ext cx="3506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Laboratory measurements of isotope-ratios in pre-solar grains</a:t>
            </a:r>
          </a:p>
          <a:p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46869" y="6383503"/>
            <a:ext cx="196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Zinner</a:t>
            </a:r>
            <a:r>
              <a:rPr lang="en-US" dirty="0" smtClean="0"/>
              <a:t> et al. 2006)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8" y="4499473"/>
            <a:ext cx="1407417" cy="13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Dust sources in the Milky </a:t>
            </a:r>
            <a:r>
              <a:rPr lang="en-US" dirty="0" smtClean="0"/>
              <a:t>Way</a:t>
            </a:r>
            <a:endParaRPr lang="en-US" dirty="0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35084"/>
              </p:ext>
            </p:extLst>
          </p:nvPr>
        </p:nvGraphicFramePr>
        <p:xfrm>
          <a:off x="602590" y="2024472"/>
          <a:ext cx="7080910" cy="36105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6089"/>
                <a:gridCol w="1519421"/>
                <a:gridCol w="1542797"/>
                <a:gridCol w="1792603"/>
              </a:tblGrid>
              <a:tr h="75282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Tielens</a:t>
                      </a:r>
                      <a:r>
                        <a:rPr lang="en-US" sz="2400" dirty="0" smtClean="0"/>
                        <a:t> (2005)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Dwek</a:t>
                      </a:r>
                      <a:r>
                        <a:rPr lang="en-US" sz="2400" dirty="0" smtClean="0"/>
                        <a:t> (1998)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Gehrz</a:t>
                      </a:r>
                      <a:r>
                        <a:rPr lang="en-US" sz="2400" dirty="0" smtClean="0"/>
                        <a:t> (1985)</a:t>
                      </a:r>
                      <a:endParaRPr lang="en-US" sz="2400" dirty="0"/>
                    </a:p>
                  </a:txBody>
                  <a:tcPr/>
                </a:tc>
              </a:tr>
              <a:tr h="41823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AGB stars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8.0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6.5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1.1-6.8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823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Novae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0.3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&lt;0.006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0.01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823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SN </a:t>
                      </a:r>
                      <a:r>
                        <a:rPr lang="en-US" sz="2400" dirty="0" err="1" smtClean="0"/>
                        <a:t>Ia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2.3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3.6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163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Red supergiants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0.2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0.02-0.5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823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SN II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8.5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0.1-0.6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823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Wolf </a:t>
                      </a:r>
                      <a:r>
                        <a:rPr lang="en-US" sz="2400" dirty="0" err="1" smtClean="0"/>
                        <a:t>Rayet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0.06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0.02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0.01</a:t>
                      </a:r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8300" y="1433511"/>
            <a:ext cx="2356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(1, 2) M</a:t>
            </a:r>
            <a:r>
              <a:rPr lang="en-US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/>
              <a:t> kpc</a:t>
            </a:r>
            <a:r>
              <a:rPr lang="en-US" baseline="30000" dirty="0" smtClean="0"/>
              <a:t>-2</a:t>
            </a:r>
            <a:r>
              <a:rPr lang="en-US" dirty="0" smtClean="0"/>
              <a:t> Myear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(3) 10</a:t>
            </a:r>
            <a:r>
              <a:rPr lang="en-US" baseline="30000" dirty="0" smtClean="0"/>
              <a:t>-2 </a:t>
            </a:r>
            <a:r>
              <a:rPr lang="en-US" dirty="0" smtClean="0"/>
              <a:t>M</a:t>
            </a:r>
            <a:r>
              <a:rPr lang="en-US" baseline="-25000" dirty="0"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68300" y="2879163"/>
            <a:ext cx="7515836" cy="2328863"/>
            <a:chOff x="368300" y="3784600"/>
            <a:chExt cx="7515836" cy="2328863"/>
          </a:xfrm>
        </p:grpSpPr>
        <p:sp>
          <p:nvSpPr>
            <p:cNvPr id="8" name="Rectangle 7"/>
            <p:cNvSpPr/>
            <p:nvPr/>
          </p:nvSpPr>
          <p:spPr>
            <a:xfrm>
              <a:off x="368300" y="3784600"/>
              <a:ext cx="7515836" cy="508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8300" y="5605463"/>
              <a:ext cx="7515836" cy="508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3163" y="5864607"/>
            <a:ext cx="8910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How much dust can be </a:t>
            </a:r>
            <a:r>
              <a:rPr lang="en-GB" sz="2800" smtClean="0"/>
              <a:t>made by AGB stars and </a:t>
            </a:r>
            <a:r>
              <a:rPr lang="en-GB" sz="2800" dirty="0" smtClean="0"/>
              <a:t>supernovae?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021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does </a:t>
            </a:r>
            <a:r>
              <a:rPr lang="en-US" sz="3600" smtClean="0"/>
              <a:t>a core-collapse SN </a:t>
            </a:r>
            <a:r>
              <a:rPr lang="en-US" sz="3600" dirty="0" smtClean="0"/>
              <a:t>explode?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2129"/>
            <a:ext cx="7886700" cy="4351338"/>
          </a:xfrm>
        </p:spPr>
        <p:txBody>
          <a:bodyPr/>
          <a:lstStyle/>
          <a:p>
            <a:r>
              <a:rPr lang="en-US" dirty="0" smtClean="0"/>
              <a:t>Hydrodynamic simulations of neutrino driven explosion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0" y="2915480"/>
            <a:ext cx="8534400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76187" y="5641255"/>
            <a:ext cx="298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Wongwathanarat</a:t>
            </a:r>
            <a:r>
              <a:rPr lang="en-US" dirty="0" smtClean="0"/>
              <a:t> et al.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are the major sources of dust in galaxies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Two hypothesis</a:t>
            </a:r>
          </a:p>
          <a:p>
            <a:pPr lvl="1"/>
            <a:r>
              <a:rPr lang="en-US" dirty="0" smtClean="0"/>
              <a:t>Stellar origin (</a:t>
            </a:r>
            <a:r>
              <a:rPr lang="en-US" dirty="0" err="1" smtClean="0"/>
              <a:t>SNe</a:t>
            </a:r>
            <a:r>
              <a:rPr lang="en-US" dirty="0" smtClean="0"/>
              <a:t> + AGB stars)</a:t>
            </a:r>
          </a:p>
          <a:p>
            <a:pPr lvl="1"/>
            <a:r>
              <a:rPr lang="en-US" dirty="0" smtClean="0"/>
              <a:t>ISM grain growth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67571" y="2199861"/>
            <a:ext cx="5906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58183" y="2003548"/>
            <a:ext cx="2228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Measurable</a:t>
            </a:r>
          </a:p>
          <a:p>
            <a:r>
              <a:rPr lang="en-US" sz="2400" dirty="0" smtClean="0"/>
              <a:t>Hard to quantify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89041" y="2679611"/>
            <a:ext cx="5691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ub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94" y="3207935"/>
            <a:ext cx="1920877" cy="1920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3880" y="5174544"/>
            <a:ext cx="296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Submm</a:t>
            </a:r>
            <a:r>
              <a:rPr lang="en-US" sz="2000" dirty="0" smtClean="0"/>
              <a:t> galaxy</a:t>
            </a:r>
          </a:p>
          <a:p>
            <a:r>
              <a:rPr lang="en-US" sz="2000" dirty="0" smtClean="0"/>
              <a:t>At z~6.4; ~0.4 Giga years</a:t>
            </a:r>
          </a:p>
          <a:p>
            <a:r>
              <a:rPr lang="en-US" sz="2000" dirty="0" smtClean="0"/>
              <a:t>(e.g. </a:t>
            </a:r>
            <a:r>
              <a:rPr lang="en-US" sz="2000" dirty="0" err="1" smtClean="0"/>
              <a:t>Bertoldi</a:t>
            </a:r>
            <a:r>
              <a:rPr lang="en-US" sz="2000" dirty="0" smtClean="0"/>
              <a:t> et al. 2003)</a:t>
            </a:r>
          </a:p>
          <a:p>
            <a:endParaRPr lang="en-US" sz="2000" b="1" dirty="0" smtClean="0"/>
          </a:p>
        </p:txBody>
      </p:sp>
      <p:pic>
        <p:nvPicPr>
          <p:cNvPr id="10" name="Picture 9" descr="Screen shot 2011-06-26 at 23.24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93" y="3149902"/>
            <a:ext cx="4588933" cy="3408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634473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Dwek</a:t>
            </a:r>
            <a:r>
              <a:rPr lang="en-US" dirty="0" smtClean="0"/>
              <a:t> &amp; </a:t>
            </a:r>
            <a:r>
              <a:rPr lang="en-US" dirty="0" err="1" smtClean="0"/>
              <a:t>Cherchneff</a:t>
            </a:r>
            <a:r>
              <a:rPr lang="en-US" dirty="0" smtClean="0"/>
              <a:t> (2011)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50227" y="4052012"/>
            <a:ext cx="2042206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0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1987a_irac_mips_sp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5" y="-4491"/>
            <a:ext cx="9167305" cy="6961485"/>
          </a:xfrm>
          <a:prstGeom prst="rect">
            <a:avLst/>
          </a:prstGeom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457200" y="568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Herschel detection of cold dust in SN 1987A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17" y="6108724"/>
            <a:ext cx="227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Matsuura et al. (2011)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8193" y="5847904"/>
            <a:ext cx="3897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Herschel 250 micron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Spitzer IRAC 8 micron + MIPS 24 micron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223020" y="3543571"/>
            <a:ext cx="725737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25920" y="3537211"/>
            <a:ext cx="725737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700" y="5049360"/>
            <a:ext cx="3423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Herschel Magellanic Clouds survey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 (HERITAGE; </a:t>
            </a:r>
            <a:r>
              <a:rPr lang="en-GB" dirty="0" err="1" smtClean="0">
                <a:solidFill>
                  <a:schemeClr val="bg1"/>
                </a:solidFill>
              </a:rPr>
              <a:t>Meixner</a:t>
            </a:r>
            <a:r>
              <a:rPr lang="en-GB" dirty="0" smtClean="0">
                <a:solidFill>
                  <a:schemeClr val="bg1"/>
                </a:solidFill>
              </a:rPr>
              <a:t> et al. 2010)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 descr="string of pearls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83" y="1341222"/>
            <a:ext cx="2126557" cy="1660739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4225920" y="2171592"/>
            <a:ext cx="2560363" cy="13046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5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Herschel detection of cold dust in SN </a:t>
            </a:r>
            <a:r>
              <a:rPr lang="en-US" sz="3200" dirty="0" smtClean="0"/>
              <a:t>1987A</a:t>
            </a: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4" name="Content Placeholder 10"/>
          <p:cNvSpPr txBox="1">
            <a:spLocks/>
          </p:cNvSpPr>
          <p:nvPr/>
        </p:nvSpPr>
        <p:spPr>
          <a:xfrm>
            <a:off x="4706938" y="1612900"/>
            <a:ext cx="4437062" cy="318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/>
              <a:t>Significantly large mass of dust: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/>
              <a:t>0.4-0.7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/>
              <a:t> of dust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/>
              <a:t>Must be in the ejecta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/>
              <a:t>C.f. previously reported mass: 10</a:t>
            </a:r>
            <a:r>
              <a:rPr lang="en-US" sz="1600" baseline="30000" dirty="0" smtClean="0"/>
              <a:t>-6</a:t>
            </a:r>
            <a:r>
              <a:rPr lang="en-US" sz="1600" dirty="0" smtClean="0"/>
              <a:t> -10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M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sz="2000" baseline="-25000" dirty="0" smtClean="0">
              <a:latin typeface="Wingdings"/>
              <a:ea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lang="en-US" sz="2000" baseline="-25000" dirty="0">
              <a:latin typeface="Wingdings"/>
              <a:ea typeface="Wingdings"/>
              <a:cs typeface="Wingdings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ea typeface="Wingdings"/>
                <a:cs typeface="Wingdings"/>
              </a:rPr>
              <a:t>Theory predicts 0.1-1 </a:t>
            </a:r>
            <a:r>
              <a:rPr lang="en-US" sz="2000" dirty="0"/>
              <a:t>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>
                <a:ea typeface="Wingdings"/>
                <a:cs typeface="Wingdings"/>
              </a:rPr>
              <a:t> of dust per SN is required to explain dust in high-z galaxies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Dust formation timescale &lt;25 years</a:t>
            </a:r>
            <a:endParaRPr lang="en-US" sz="2000" baseline="-25000" dirty="0" smtClean="0">
              <a:latin typeface="Wingdings"/>
              <a:ea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 smtClean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50268" y="1480949"/>
            <a:ext cx="4842933" cy="5080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95070" y="3102892"/>
            <a:ext cx="93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Symbol" charset="2"/>
              </a:rPr>
              <a:t>Flux (</a:t>
            </a:r>
            <a:r>
              <a:rPr lang="en-US" dirty="0" err="1" smtClean="0">
                <a:latin typeface="+mj-lt"/>
                <a:cs typeface="Symbol" charset="2"/>
              </a:rPr>
              <a:t>Jy</a:t>
            </a:r>
            <a:r>
              <a:rPr lang="en-US" dirty="0" smtClean="0">
                <a:latin typeface="+mj-lt"/>
                <a:cs typeface="Symbol" charset="2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57867" y="4902201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(micron)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164" y="5735471"/>
            <a:ext cx="227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Matsuura et al. (2015)</a:t>
            </a:r>
            <a:endParaRPr lang="en-US" dirty="0"/>
          </a:p>
        </p:txBody>
      </p:sp>
      <p:pic>
        <p:nvPicPr>
          <p:cNvPr id="9" name="Picture 8" descr="Screen Shot 2016-02-03 at 10.57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5" y="1924051"/>
            <a:ext cx="4329580" cy="29781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868" y="4711702"/>
            <a:ext cx="939800" cy="298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16200000">
            <a:off x="3463892" y="3367055"/>
            <a:ext cx="2479792" cy="209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73043" y="1612900"/>
            <a:ext cx="323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Herschel + ALMA measurements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90614" y="1982232"/>
            <a:ext cx="185848" cy="7640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4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panel.co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8" r="55727" b="10525"/>
          <a:stretch/>
        </p:blipFill>
        <p:spPr>
          <a:xfrm>
            <a:off x="3664090" y="1224898"/>
            <a:ext cx="2267559" cy="2540279"/>
          </a:xfrm>
          <a:prstGeom prst="rect">
            <a:avLst/>
          </a:prstGeom>
        </p:spPr>
      </p:pic>
      <p:pic>
        <p:nvPicPr>
          <p:cNvPr id="5" name="Picture 4" descr="5panel.co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4" r="19214" b="8378"/>
          <a:stretch/>
        </p:blipFill>
        <p:spPr>
          <a:xfrm>
            <a:off x="1146396" y="1224898"/>
            <a:ext cx="2170547" cy="2601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3613" y="3780118"/>
            <a:ext cx="89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alpha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85351" y="3780118"/>
            <a:ext cx="124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 micron</a:t>
            </a:r>
          </a:p>
          <a:p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13412" y="3780118"/>
            <a:ext cx="1338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 mm</a:t>
            </a:r>
          </a:p>
          <a:p>
            <a:r>
              <a:rPr lang="en-US" dirty="0" smtClean="0"/>
              <a:t>Synchrotron</a:t>
            </a:r>
            <a:endParaRPr lang="en-US" dirty="0"/>
          </a:p>
        </p:txBody>
      </p:sp>
      <p:pic>
        <p:nvPicPr>
          <p:cNvPr id="9" name="Picture 8" descr="5panel.co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5" b="8378"/>
          <a:stretch/>
        </p:blipFill>
        <p:spPr>
          <a:xfrm>
            <a:off x="6224859" y="1223682"/>
            <a:ext cx="2282647" cy="260125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32651" y="4170874"/>
            <a:ext cx="5464608" cy="2430258"/>
            <a:chOff x="2902451" y="4259774"/>
            <a:chExt cx="5464608" cy="2430258"/>
          </a:xfrm>
        </p:grpSpPr>
        <p:pic>
          <p:nvPicPr>
            <p:cNvPr id="10" name="Picture 9" descr="string of pearls 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0" t="30477" r="32600" b="30905"/>
            <a:stretch/>
          </p:blipFill>
          <p:spPr>
            <a:xfrm>
              <a:off x="5797176" y="4259774"/>
              <a:ext cx="2569883" cy="24302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02451" y="5867900"/>
              <a:ext cx="2584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Ring: progenitor</a:t>
              </a:r>
              <a:endParaRPr lang="en-US" sz="28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487120" y="5957546"/>
              <a:ext cx="922645" cy="0"/>
            </a:xfrm>
            <a:prstGeom prst="straightConnector1">
              <a:avLst/>
            </a:prstGeom>
            <a:ln>
              <a:solidFill>
                <a:srgbClr val="FEB80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487120" y="5665206"/>
              <a:ext cx="1384217" cy="0"/>
            </a:xfrm>
            <a:prstGeom prst="straightConnector1">
              <a:avLst/>
            </a:prstGeom>
            <a:ln>
              <a:solidFill>
                <a:srgbClr val="FEB80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596088" y="5396992"/>
              <a:ext cx="1891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SN </a:t>
              </a:r>
              <a:r>
                <a:rPr lang="en-US" sz="2800" dirty="0" err="1"/>
                <a:t>e</a:t>
              </a:r>
              <a:r>
                <a:rPr lang="en-US" sz="2800" dirty="0" err="1" smtClean="0"/>
                <a:t>jecta</a:t>
              </a:r>
              <a:endParaRPr lang="en-US" sz="2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ALMA detection of cold ejecta dust in 2012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903151" y="4433277"/>
            <a:ext cx="4914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Cold dust in </a:t>
            </a:r>
            <a:r>
              <a:rPr lang="en-US" sz="2800" dirty="0" err="1" smtClean="0"/>
              <a:t>ejecta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89724" y="5890938"/>
            <a:ext cx="250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Indebetouw</a:t>
            </a:r>
            <a:r>
              <a:rPr lang="en-GB" dirty="0" smtClean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5647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much dust is destroyed by SN </a:t>
            </a:r>
            <a:r>
              <a:rPr lang="en-US" dirty="0" smtClean="0"/>
              <a:t>forward &amp; reverse </a:t>
            </a:r>
            <a:r>
              <a:rPr lang="en-US" dirty="0"/>
              <a:t>shocks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15272"/>
            <a:ext cx="5385081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8865" y="4743683"/>
            <a:ext cx="213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Gotthelf</a:t>
            </a:r>
            <a:r>
              <a:rPr lang="en-GB" dirty="0" smtClean="0"/>
              <a:t> et al. (2001)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292400" y="2503642"/>
            <a:ext cx="2243345" cy="2167128"/>
            <a:chOff x="890215" y="2647051"/>
            <a:chExt cx="2243345" cy="2167128"/>
          </a:xfrm>
        </p:grpSpPr>
        <p:pic>
          <p:nvPicPr>
            <p:cNvPr id="7" name="Picture 6" descr="fg1.h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9" r="32142"/>
            <a:stretch/>
          </p:blipFill>
          <p:spPr>
            <a:xfrm>
              <a:off x="890215" y="2647051"/>
              <a:ext cx="2243345" cy="21671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" name="Oval 7"/>
            <p:cNvSpPr/>
            <p:nvPr/>
          </p:nvSpPr>
          <p:spPr>
            <a:xfrm>
              <a:off x="1311582" y="3133729"/>
              <a:ext cx="1326980" cy="1311073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0004" y="2747270"/>
              <a:ext cx="1648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Forward shocks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602731" y="3359267"/>
              <a:ext cx="747748" cy="8408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1058" y="4412774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Reverse shocks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86889" y="2065814"/>
            <a:ext cx="245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Cassiopeia A (AD 1681?)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6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Theoretical prediction of dust destruction by </a:t>
            </a:r>
            <a:r>
              <a:rPr lang="en-US" dirty="0" smtClean="0"/>
              <a:t>SNRs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/>
          <a:stretch/>
        </p:blipFill>
        <p:spPr>
          <a:xfrm>
            <a:off x="628650" y="2272029"/>
            <a:ext cx="7886700" cy="2321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9255" y="1690689"/>
            <a:ext cx="128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Destruction rate</a:t>
            </a:r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/>
          <a:stretch/>
        </p:blipFill>
        <p:spPr>
          <a:xfrm>
            <a:off x="628650" y="4593453"/>
            <a:ext cx="7886700" cy="19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observations of </a:t>
            </a:r>
            <a:r>
              <a:rPr lang="en-US" dirty="0" err="1" smtClean="0"/>
              <a:t>Cas</a:t>
            </a:r>
            <a:r>
              <a:rPr lang="en-US" dirty="0" smtClean="0"/>
              <a:t> 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3" y="1921566"/>
            <a:ext cx="5784052" cy="42605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2939" y="6043685"/>
            <a:ext cx="3819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 micron (red-green) - dust</a:t>
            </a:r>
          </a:p>
          <a:p>
            <a:r>
              <a:rPr lang="en-US" dirty="0" smtClean="0"/>
              <a:t>HST (white </a:t>
            </a:r>
            <a:r>
              <a:rPr lang="mr-IN" dirty="0" smtClean="0"/>
              <a:t>–</a:t>
            </a:r>
            <a:r>
              <a:rPr lang="en-US" dirty="0" smtClean="0"/>
              <a:t> purple) </a:t>
            </a:r>
            <a:r>
              <a:rPr lang="mr-IN" dirty="0" smtClean="0"/>
              <a:t>–</a:t>
            </a:r>
            <a:r>
              <a:rPr lang="en-US" dirty="0" smtClean="0"/>
              <a:t> H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 + continuum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7944" y="6488668"/>
            <a:ext cx="221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Looze</a:t>
            </a:r>
            <a:r>
              <a:rPr lang="en-US" dirty="0" smtClean="0"/>
              <a:t> et al.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1" y="1"/>
            <a:ext cx="4864099" cy="68983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81160" y="4707037"/>
            <a:ext cx="2123342" cy="1898549"/>
            <a:chOff x="890215" y="2647051"/>
            <a:chExt cx="2243345" cy="2167128"/>
          </a:xfrm>
        </p:grpSpPr>
        <p:pic>
          <p:nvPicPr>
            <p:cNvPr id="11" name="Picture 10" descr="fg1.h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9" r="32142"/>
            <a:stretch/>
          </p:blipFill>
          <p:spPr>
            <a:xfrm>
              <a:off x="890215" y="2647051"/>
              <a:ext cx="2243345" cy="21671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Oval 11"/>
            <p:cNvSpPr/>
            <p:nvPr/>
          </p:nvSpPr>
          <p:spPr>
            <a:xfrm>
              <a:off x="1311582" y="3133729"/>
              <a:ext cx="1326980" cy="1311073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0004" y="2747270"/>
              <a:ext cx="1648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FF"/>
                  </a:solidFill>
                </a:rPr>
                <a:t>Forward shocks</a:t>
              </a:r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602731" y="3359267"/>
              <a:ext cx="747748" cy="8408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41058" y="4412774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Reverse shocks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33670" y="2055814"/>
            <a:ext cx="25708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dust: 0.7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dirty="0" smtClean="0"/>
          </a:p>
          <a:p>
            <a:r>
              <a:rPr lang="en-US" dirty="0" smtClean="0"/>
              <a:t>Cold dust: 0.4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dirty="0" smtClean="0"/>
          </a:p>
          <a:p>
            <a:r>
              <a:rPr lang="en-US" dirty="0" smtClean="0"/>
              <a:t>(composition dependent)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1311" y="3925193"/>
            <a:ext cx="221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Looze</a:t>
            </a:r>
            <a:r>
              <a:rPr lang="en-US" dirty="0" smtClean="0"/>
              <a:t> et al. (2017)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8594" y="3143349"/>
            <a:ext cx="369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Reverse </a:t>
            </a:r>
            <a:r>
              <a:rPr lang="en-US" smtClean="0"/>
              <a:t>shock destruction rate: ~70%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Footprints of explosions</a:t>
            </a:r>
          </a:p>
          <a:p>
            <a:pPr lvl="1"/>
            <a:r>
              <a:rPr lang="en-US" dirty="0" smtClean="0"/>
              <a:t>3-D hydrodynamic simulations of SN explosions</a:t>
            </a:r>
          </a:p>
          <a:p>
            <a:pPr lvl="1"/>
            <a:r>
              <a:rPr lang="en-US" dirty="0" smtClean="0"/>
              <a:t>High angular resolution images</a:t>
            </a:r>
          </a:p>
          <a:p>
            <a:pPr lvl="1"/>
            <a:r>
              <a:rPr lang="en-US" dirty="0" smtClean="0"/>
              <a:t>Clue of mixing via chemical processes</a:t>
            </a:r>
          </a:p>
          <a:p>
            <a:r>
              <a:rPr lang="en-US" dirty="0" smtClean="0"/>
              <a:t>Chemistry of molecules &amp; dust</a:t>
            </a:r>
          </a:p>
          <a:p>
            <a:pPr lvl="1"/>
            <a:r>
              <a:rPr lang="en-US" dirty="0" smtClean="0"/>
              <a:t>Next step is to combine 3-D hydrodynamic simulations with chemical models and radiative transfer models.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does </a:t>
            </a:r>
            <a:r>
              <a:rPr lang="en-US" sz="3600" smtClean="0"/>
              <a:t>a core-collapse SN </a:t>
            </a:r>
            <a:r>
              <a:rPr lang="en-US" sz="3600" dirty="0" smtClean="0"/>
              <a:t>explode?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2129"/>
            <a:ext cx="7886700" cy="4351338"/>
          </a:xfrm>
        </p:spPr>
        <p:txBody>
          <a:bodyPr/>
          <a:lstStyle/>
          <a:p>
            <a:r>
              <a:rPr lang="en-US" dirty="0" smtClean="0"/>
              <a:t>Hydrodynamic simulations of neutrino driven explosion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6187" y="5641255"/>
            <a:ext cx="298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Wongwathanarat</a:t>
            </a:r>
            <a:r>
              <a:rPr lang="en-US" dirty="0" smtClean="0"/>
              <a:t> et al. (2015)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763"/>
            <a:ext cx="9144000" cy="26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of explosion (1) </a:t>
            </a:r>
            <a:r>
              <a:rPr lang="en-US" dirty="0" err="1" smtClean="0"/>
              <a:t>Cas</a:t>
            </a:r>
            <a:r>
              <a:rPr lang="en-US" dirty="0" smtClean="0"/>
              <a:t> 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81808"/>
            <a:ext cx="3886200" cy="3838971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Cas</a:t>
            </a:r>
            <a:r>
              <a:rPr lang="en-US" dirty="0" smtClean="0"/>
              <a:t> A</a:t>
            </a:r>
          </a:p>
          <a:p>
            <a:pPr lvl="1"/>
            <a:r>
              <a:rPr lang="en-US" dirty="0" smtClean="0"/>
              <a:t>~340 years old</a:t>
            </a:r>
          </a:p>
          <a:p>
            <a:pPr lvl="1"/>
            <a:r>
              <a:rPr lang="en-US" dirty="0" smtClean="0"/>
              <a:t>Type </a:t>
            </a:r>
            <a:r>
              <a:rPr lang="en-US" dirty="0" err="1" smtClean="0"/>
              <a:t>IIb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8650" y="1640959"/>
            <a:ext cx="400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NuStar</a:t>
            </a:r>
            <a:r>
              <a:rPr lang="en-US" dirty="0" smtClean="0"/>
              <a:t> observations of </a:t>
            </a:r>
            <a:r>
              <a:rPr lang="en-US" baseline="30000" dirty="0" smtClean="0"/>
              <a:t>44</a:t>
            </a:r>
            <a:r>
              <a:rPr lang="en-US" dirty="0" smtClean="0"/>
              <a:t>Ti Cassiopeia 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4493" y="5992296"/>
            <a:ext cx="254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Grefenstette</a:t>
            </a:r>
            <a:r>
              <a:rPr lang="en-US" dirty="0" smtClean="0"/>
              <a:t> et al. (2014)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53878" y="4545496"/>
            <a:ext cx="2679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44</a:t>
            </a:r>
            <a:r>
              <a:rPr lang="en-US" dirty="0" smtClean="0"/>
              <a:t>Ti (blue)</a:t>
            </a:r>
          </a:p>
          <a:p>
            <a:r>
              <a:rPr lang="en-US" dirty="0" smtClean="0"/>
              <a:t>Si/Mg ratio image (green)</a:t>
            </a:r>
          </a:p>
          <a:p>
            <a:r>
              <a:rPr lang="en-US" dirty="0" smtClean="0"/>
              <a:t>Fe K-shell (red)</a:t>
            </a:r>
          </a:p>
          <a:p>
            <a:r>
              <a:rPr lang="en-US" dirty="0" smtClean="0"/>
              <a:t>4-6 </a:t>
            </a:r>
            <a:r>
              <a:rPr lang="en-US" dirty="0" err="1" smtClean="0"/>
              <a:t>keV</a:t>
            </a:r>
            <a:r>
              <a:rPr lang="en-US" dirty="0" smtClean="0"/>
              <a:t> continuum (white)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C</a:t>
            </a:r>
            <a:r>
              <a:rPr lang="en-US" sz="3600" smtClean="0"/>
              <a:t>omparing </a:t>
            </a:r>
            <a:r>
              <a:rPr lang="en-US" sz="3600" dirty="0" smtClean="0"/>
              <a:t>spatial extent of elements from observations and simulations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70" y="1987827"/>
            <a:ext cx="5540639" cy="30939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45635"/>
            <a:ext cx="2599572" cy="25679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3460" y="5025222"/>
            <a:ext cx="278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NuStar</a:t>
            </a:r>
            <a:endParaRPr lang="en-US" dirty="0" smtClean="0"/>
          </a:p>
          <a:p>
            <a:r>
              <a:rPr lang="en-US" baseline="30000" dirty="0" smtClean="0"/>
              <a:t>44</a:t>
            </a:r>
            <a:r>
              <a:rPr lang="en-US" dirty="0" smtClean="0"/>
              <a:t>Ti (blue)</a:t>
            </a:r>
          </a:p>
          <a:p>
            <a:r>
              <a:rPr lang="en-US" dirty="0" smtClean="0"/>
              <a:t>Si/Mg ratio image (green)</a:t>
            </a:r>
          </a:p>
          <a:p>
            <a:r>
              <a:rPr lang="en-US" dirty="0"/>
              <a:t>Fe K-shell (red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59896" y="5155096"/>
            <a:ext cx="258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Hydrodynamic simulation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2389" y="5617301"/>
            <a:ext cx="27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Considering line excitation after reverse shocks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91425" y="6399754"/>
            <a:ext cx="298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Wongwathanarat</a:t>
            </a:r>
            <a:r>
              <a:rPr lang="en-US" dirty="0" smtClean="0"/>
              <a:t> et al. (2017)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04591" y="5638584"/>
            <a:ext cx="27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56</a:t>
            </a:r>
            <a:r>
              <a:rPr lang="en-US" dirty="0" smtClean="0"/>
              <a:t>Ni and </a:t>
            </a:r>
            <a:r>
              <a:rPr lang="en-US" baseline="30000" dirty="0" smtClean="0"/>
              <a:t>44</a:t>
            </a:r>
            <a:r>
              <a:rPr lang="en-US" dirty="0" smtClean="0"/>
              <a:t>Ti </a:t>
            </a:r>
            <a:r>
              <a:rPr lang="en-US" smtClean="0"/>
              <a:t>at t=73940 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3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/>
              <a:t>ALMA</a:t>
            </a:r>
            <a:br>
              <a:rPr lang="en-GB" sz="2800"/>
            </a:br>
            <a:r>
              <a:rPr lang="en-GB" sz="2800"/>
              <a:t>(Atacama Large millimetre and sub-millimetre array</a:t>
            </a:r>
            <a:r>
              <a:rPr lang="en-GB" sz="2800" smtClean="0"/>
              <a:t>)</a:t>
            </a:r>
            <a:endParaRPr lang="en-US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1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High sensitivities </a:t>
            </a:r>
          </a:p>
          <a:p>
            <a:pPr lvl="1"/>
            <a:r>
              <a:rPr lang="en-GB" smtClean="0"/>
              <a:t>(RMS~33 </a:t>
            </a:r>
            <a:r>
              <a:rPr lang="en-GB" smtClean="0">
                <a:latin typeface="Symbol" charset="2"/>
                <a:cs typeface="Symbol" charset="2"/>
              </a:rPr>
              <a:t>m</a:t>
            </a:r>
            <a:r>
              <a:rPr lang="en-GB" smtClean="0"/>
              <a:t>Jy in less than hour at 200 GHz)</a:t>
            </a:r>
          </a:p>
          <a:p>
            <a:r>
              <a:rPr lang="en-GB" smtClean="0"/>
              <a:t>High angular resolutions (0.05 arcsec </a:t>
            </a:r>
            <a:r>
              <a:rPr lang="mr-IN" smtClean="0"/>
              <a:t>–</a:t>
            </a:r>
            <a:r>
              <a:rPr lang="en-GB" smtClean="0"/>
              <a:t> 0.3 arcsec)</a:t>
            </a:r>
          </a:p>
          <a:p>
            <a:endParaRPr lang="en-GB" dirty="0"/>
          </a:p>
        </p:txBody>
      </p:sp>
      <p:pic>
        <p:nvPicPr>
          <p:cNvPr id="5" name="Picture 4" descr="al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74" y="3190064"/>
            <a:ext cx="5126445" cy="3411649"/>
          </a:xfrm>
          <a:prstGeom prst="rect">
            <a:avLst/>
          </a:prstGeom>
        </p:spPr>
      </p:pic>
      <p:pic>
        <p:nvPicPr>
          <p:cNvPr id="6" name="Picture 5" descr="Screen Shot 2017-02-17 at 21.35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3" y="3784507"/>
            <a:ext cx="2766572" cy="2341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04127" y="4866659"/>
            <a:ext cx="123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~0.9 </a:t>
            </a:r>
            <a:r>
              <a:rPr lang="en-GB" dirty="0" err="1" smtClean="0">
                <a:solidFill>
                  <a:srgbClr val="FFFFFF"/>
                </a:solidFill>
              </a:rPr>
              <a:t>arcsec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6356" y="4286604"/>
            <a:ext cx="0" cy="139484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08181" y="3830275"/>
            <a:ext cx="75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Ejecta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8231" y="5722231"/>
            <a:ext cx="59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Ring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796194" y="4073323"/>
            <a:ext cx="411987" cy="73228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2105094" y="5669061"/>
            <a:ext cx="263137" cy="2378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8293" y="3408096"/>
            <a:ext cx="109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SN 1987A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6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Aftermath of </a:t>
            </a:r>
            <a:r>
              <a:rPr lang="en-US" sz="4000"/>
              <a:t>explosion </a:t>
            </a:r>
            <a:r>
              <a:rPr lang="en-US" sz="4000" smtClean="0"/>
              <a:t>(2) SN 1987A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5034203" y="5768013"/>
            <a:ext cx="348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ALMA observations in 2014 &amp;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5422" r="1774" b="13598"/>
          <a:stretch/>
        </p:blipFill>
        <p:spPr>
          <a:xfrm>
            <a:off x="827903" y="2428156"/>
            <a:ext cx="3373394" cy="2758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378" y="5638902"/>
            <a:ext cx="163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 H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 in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6378" y="6203091"/>
            <a:ext cx="22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Fransson</a:t>
            </a:r>
            <a:r>
              <a:rPr lang="en-US" dirty="0" smtClean="0"/>
              <a:t> et al. (2015)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86334" y="6202405"/>
            <a:ext cx="20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Abellan</a:t>
            </a:r>
            <a:r>
              <a:rPr lang="en-US" dirty="0" smtClean="0"/>
              <a:t> et al. (2017)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12" y="2429730"/>
            <a:ext cx="3933380" cy="28755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7574" y="5258108"/>
            <a:ext cx="227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SiO</a:t>
            </a:r>
            <a:r>
              <a:rPr lang="en-US" dirty="0" smtClean="0"/>
              <a:t> (green) &amp; CO (red)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967" y="1584313"/>
            <a:ext cx="4738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Sizes of the extents: </a:t>
            </a:r>
            <a:r>
              <a:rPr lang="en-US" sz="2400" dirty="0" err="1" smtClean="0"/>
              <a:t>SiO</a:t>
            </a:r>
            <a:r>
              <a:rPr lang="en-US" sz="2400" dirty="0" smtClean="0"/>
              <a:t> &lt; CO &lt; H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a</a:t>
            </a:r>
          </a:p>
          <a:p>
            <a:r>
              <a:rPr lang="en-US" sz="2400" dirty="0" err="1" smtClean="0"/>
              <a:t>SiO</a:t>
            </a:r>
            <a:r>
              <a:rPr lang="en-US" sz="2400" dirty="0" smtClean="0"/>
              <a:t> &amp; CO are clumpy &amp; torus shaped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 Comparisons of observations </a:t>
            </a:r>
            <a:r>
              <a:rPr lang="en-US" sz="3200" smtClean="0"/>
              <a:t>&amp; simulations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6" y="1690689"/>
            <a:ext cx="7978557" cy="3276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173" y="5301051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17394" y="5088548"/>
            <a:ext cx="385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Hydrodynamic simulations from </a:t>
            </a:r>
            <a:r>
              <a:rPr lang="en-US" dirty="0" err="1" smtClean="0"/>
              <a:t>Gabler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322173" y="1467569"/>
            <a:ext cx="81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 2-1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5676" y="496671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SiO</a:t>
            </a:r>
            <a:r>
              <a:rPr lang="en-US" dirty="0" smtClean="0"/>
              <a:t> 5-4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57720" y="6344517"/>
            <a:ext cx="207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Abellan</a:t>
            </a:r>
            <a:r>
              <a:rPr lang="en-US" dirty="0" smtClean="0"/>
              <a:t> et al. (2017)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9911" y="5881644"/>
            <a:ext cx="542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good agreements in clumpy structures &amp; the extents between observations and simulations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2721</TotalTime>
  <Words>1676</Words>
  <Application>Microsoft Macintosh PowerPoint</Application>
  <PresentationFormat>On-screen Show (4:3)</PresentationFormat>
  <Paragraphs>370</Paragraphs>
  <Slides>38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Calibri Light</vt:lpstr>
      <vt:lpstr>Mangal</vt:lpstr>
      <vt:lpstr>Symbol</vt:lpstr>
      <vt:lpstr>Wingdings</vt:lpstr>
      <vt:lpstr>游ゴシック</vt:lpstr>
      <vt:lpstr>Arial</vt:lpstr>
      <vt:lpstr>Office Theme</vt:lpstr>
      <vt:lpstr>ALMA and Herschel observations of dust and molecules in SNRs</vt:lpstr>
      <vt:lpstr>What can we understand by observing molecules and dust?</vt:lpstr>
      <vt:lpstr>How does a core-collapse SN explode?</vt:lpstr>
      <vt:lpstr>How does a core-collapse SN explode?</vt:lpstr>
      <vt:lpstr>Aftermath of explosion (1) Cas A</vt:lpstr>
      <vt:lpstr>Comparing spatial extent of elements from observations and simulations</vt:lpstr>
      <vt:lpstr>ALMA (Atacama Large millimetre and sub-millimetre array)</vt:lpstr>
      <vt:lpstr>Aftermath of explosion (2) SN 1987A</vt:lpstr>
      <vt:lpstr> Comparisons of observations &amp; simulations</vt:lpstr>
      <vt:lpstr>Statistical comparison between ALMA &amp; simulations</vt:lpstr>
      <vt:lpstr>What could be potential cause of discrepancies between observations &amp; simulations</vt:lpstr>
      <vt:lpstr>What could be potential cause of discrepancies between observations &amp; simulations</vt:lpstr>
      <vt:lpstr>What could be potential cause of discrepancies between observations &amp; simulations</vt:lpstr>
      <vt:lpstr>By observing molecules and dust</vt:lpstr>
      <vt:lpstr>ALMA molecular survey of SN 1987A</vt:lpstr>
      <vt:lpstr>Estimating temperature and density by modelling molecular lines</vt:lpstr>
      <vt:lpstr>First detections of SO and HCO+ from SNe</vt:lpstr>
      <vt:lpstr>How to form HCO+?</vt:lpstr>
      <vt:lpstr>Explosive nucleosynthesis without mixing</vt:lpstr>
      <vt:lpstr>PowerPoint Presentation</vt:lpstr>
      <vt:lpstr>Isotopologues</vt:lpstr>
      <vt:lpstr>Constraints on SN nucleosynthesis: isotope ratio</vt:lpstr>
      <vt:lpstr>Si isotope ratios</vt:lpstr>
      <vt:lpstr>Si isotope ratios</vt:lpstr>
      <vt:lpstr>By observing molecules and dust</vt:lpstr>
      <vt:lpstr>Role of dust in dying stars</vt:lpstr>
      <vt:lpstr>Lifecycle of gas and dust within galaxies</vt:lpstr>
      <vt:lpstr>Evidence of dust formation in stars</vt:lpstr>
      <vt:lpstr> Dust sources in the Milky Way</vt:lpstr>
      <vt:lpstr>What are the major sources of dust in galaxies?</vt:lpstr>
      <vt:lpstr>PowerPoint Presentation</vt:lpstr>
      <vt:lpstr>Herschel detection of cold dust in SN 1987A</vt:lpstr>
      <vt:lpstr>ALMA detection of cold ejecta dust in 2012</vt:lpstr>
      <vt:lpstr>How much dust is destroyed by SN forward &amp; reverse shocks?</vt:lpstr>
      <vt:lpstr>Theoretical prediction of dust destruction by SNRs</vt:lpstr>
      <vt:lpstr>Herschel observations of Cas A</vt:lpstr>
      <vt:lpstr>PowerPoint Presentation</vt:lpstr>
      <vt:lpstr>Summary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 and Herschel observations of dust and molecules in SNRs</dc:title>
  <dc:creator>Mikako Matsuura</dc:creator>
  <cp:lastModifiedBy>Mikako Matsuura</cp:lastModifiedBy>
  <cp:revision>171</cp:revision>
  <dcterms:created xsi:type="dcterms:W3CDTF">2017-10-23T03:55:35Z</dcterms:created>
  <dcterms:modified xsi:type="dcterms:W3CDTF">2017-10-25T11:41:37Z</dcterms:modified>
</cp:coreProperties>
</file>