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1" r:id="rId4"/>
    <p:sldId id="257" r:id="rId5"/>
    <p:sldId id="258" r:id="rId6"/>
    <p:sldId id="259" r:id="rId7"/>
    <p:sldId id="260" r:id="rId8"/>
    <p:sldId id="265" r:id="rId9"/>
    <p:sldId id="277" r:id="rId10"/>
    <p:sldId id="287" r:id="rId11"/>
    <p:sldId id="288" r:id="rId12"/>
    <p:sldId id="289" r:id="rId13"/>
    <p:sldId id="290" r:id="rId14"/>
    <p:sldId id="291" r:id="rId15"/>
    <p:sldId id="292" r:id="rId16"/>
    <p:sldId id="264" r:id="rId17"/>
    <p:sldId id="262" r:id="rId18"/>
    <p:sldId id="266" r:id="rId19"/>
    <p:sldId id="268" r:id="rId20"/>
    <p:sldId id="269" r:id="rId21"/>
    <p:sldId id="272" r:id="rId22"/>
    <p:sldId id="286" r:id="rId23"/>
    <p:sldId id="273" r:id="rId24"/>
    <p:sldId id="276" r:id="rId25"/>
  </p:sldIdLst>
  <p:sldSz cx="9144000" cy="6858000" type="screen4x3"/>
  <p:notesSz cx="6873875" cy="1006316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1" autoAdjust="0"/>
    <p:restoredTop sz="94737" autoAdjust="0"/>
  </p:normalViewPr>
  <p:slideViewPr>
    <p:cSldViewPr>
      <p:cViewPr>
        <p:scale>
          <a:sx n="70" d="100"/>
          <a:sy n="70" d="100"/>
        </p:scale>
        <p:origin x="-7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Hedges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0.00%">
                  <c:v>7.110000000000001E-2</c:v>
                </c:pt>
                <c:pt idx="2" formatCode="0.00%">
                  <c:v>2.9800000000000031E-2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Self-mention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 formatCode="0.00%">
                  <c:v>6.9200000000000067E-2</c:v>
                </c:pt>
                <c:pt idx="2" formatCode="0.00%">
                  <c:v>4.4700000000000052E-2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Attitude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 formatCode="0.00%">
                  <c:v>4.2300000000000039E-2</c:v>
                </c:pt>
                <c:pt idx="2" formatCode="0.00%">
                  <c:v>7.4000000000000099E-3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Boosters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 formatCode="0.00%">
                  <c:v>0.78459999999999996</c:v>
                </c:pt>
                <c:pt idx="2" formatCode="0.00%">
                  <c:v>0.47000000000000008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Reader's pr.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 formatCode="0.00%">
                  <c:v>5.7000000000000089E-3</c:v>
                </c:pt>
                <c:pt idx="2" formatCode="0.00%">
                  <c:v>0.19400000000000017</c:v>
                </c:pt>
              </c:numCache>
            </c:numRef>
          </c:val>
        </c:ser>
        <c:dLbls/>
        <c:shape val="box"/>
        <c:axId val="78876032"/>
        <c:axId val="78779520"/>
        <c:axId val="0"/>
      </c:bar3DChart>
      <c:catAx>
        <c:axId val="788760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_tradnl" sz="2000"/>
            </a:pPr>
            <a:endParaRPr lang="es-ES"/>
          </a:p>
        </c:txPr>
        <c:crossAx val="78779520"/>
        <c:crosses val="autoZero"/>
        <c:auto val="1"/>
        <c:lblAlgn val="ctr"/>
        <c:lblOffset val="100"/>
      </c:catAx>
      <c:valAx>
        <c:axId val="7877952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ES_tradnl"/>
            </a:pPr>
            <a:endParaRPr lang="es-ES"/>
          </a:p>
        </c:txPr>
        <c:crossAx val="78876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_tradnl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Hedges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0.00%">
                  <c:v>7.1099999999999997E-2</c:v>
                </c:pt>
                <c:pt idx="2" formatCode="0.00%">
                  <c:v>2.9800000000000011E-2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Self-mention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 formatCode="0.00%">
                  <c:v>6.9200000000000012E-2</c:v>
                </c:pt>
                <c:pt idx="2" formatCode="0.00%">
                  <c:v>4.4700000000000038E-2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Attitude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 formatCode="0.00%">
                  <c:v>4.2299999999999997E-2</c:v>
                </c:pt>
                <c:pt idx="2" formatCode="0.00%">
                  <c:v>7.4000000000000081E-3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Boosters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 formatCode="0.00%">
                  <c:v>0.78459999999999996</c:v>
                </c:pt>
                <c:pt idx="2" formatCode="0.00%">
                  <c:v>0.47000000000000008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Reader's pr 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 formatCode="0.00%">
                  <c:v>5.7000000000000045E-3</c:v>
                </c:pt>
                <c:pt idx="2" formatCode="0.00%">
                  <c:v>0.19400000000000001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Directives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Original</c:v>
                </c:pt>
                <c:pt idx="2">
                  <c:v>Translated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  <c:pt idx="0" formatCode="0.00%">
                  <c:v>0</c:v>
                </c:pt>
                <c:pt idx="2" formatCode="0.00%">
                  <c:v>0.25369999999999998</c:v>
                </c:pt>
              </c:numCache>
            </c:numRef>
          </c:val>
        </c:ser>
        <c:dLbls/>
        <c:shape val="box"/>
        <c:axId val="79170944"/>
        <c:axId val="79201408"/>
        <c:axId val="0"/>
      </c:bar3DChart>
      <c:catAx>
        <c:axId val="7917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_tradnl"/>
            </a:pPr>
            <a:endParaRPr lang="es-ES"/>
          </a:p>
        </c:txPr>
        <c:crossAx val="79201408"/>
        <c:crosses val="autoZero"/>
        <c:auto val="1"/>
        <c:lblAlgn val="ctr"/>
        <c:lblOffset val="100"/>
      </c:catAx>
      <c:valAx>
        <c:axId val="7920140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ES_tradnl"/>
            </a:pPr>
            <a:endParaRPr lang="es-ES"/>
          </a:p>
        </c:txPr>
        <c:crossAx val="79170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_tradnl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E62D91-679E-4213-A122-3231361ED04D}" type="datetimeFigureOut">
              <a:rPr lang="es-ES_tradnl" smtClean="0"/>
              <a:pPr/>
              <a:t>21/03/2013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48A076-1F31-4416-BBC6-B4DF8583548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003113" cy="3600400"/>
          </a:xfrm>
        </p:spPr>
        <p:txBody>
          <a:bodyPr>
            <a:normAutofit fontScale="90000"/>
          </a:bodyPr>
          <a:lstStyle/>
          <a:p>
            <a:r>
              <a:rPr lang="es-ES_tradnl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_tradnl" sz="2400" b="1" dirty="0" smtClean="0">
                <a:solidFill>
                  <a:schemeClr val="tx1"/>
                </a:solidFill>
                <a:latin typeface="+mn-lt"/>
              </a:rPr>
            </a:br>
            <a:r>
              <a:rPr lang="es-ES_tradnl" sz="1600" b="1" dirty="0" smtClean="0">
                <a:latin typeface="+mn-lt"/>
              </a:rPr>
              <a:t/>
            </a:r>
            <a:br>
              <a:rPr lang="es-ES_tradnl" sz="1600" b="1" dirty="0" smtClean="0">
                <a:latin typeface="+mn-lt"/>
              </a:rPr>
            </a:br>
            <a:r>
              <a:rPr lang="es-ES_tradnl" sz="1600" b="1" dirty="0">
                <a:latin typeface="+mn-lt"/>
              </a:rPr>
              <a:t/>
            </a:r>
            <a:br>
              <a:rPr lang="es-ES_tradnl" sz="1600" b="1" dirty="0">
                <a:latin typeface="+mn-lt"/>
              </a:rPr>
            </a:br>
            <a:r>
              <a:rPr lang="es-ES_tradnl" sz="1600" b="1" dirty="0" smtClean="0">
                <a:latin typeface="+mn-lt"/>
              </a:rPr>
              <a:t/>
            </a:r>
            <a:br>
              <a:rPr lang="es-ES_tradnl" sz="1600" b="1" dirty="0" smtClean="0">
                <a:latin typeface="+mn-lt"/>
              </a:rPr>
            </a:br>
            <a:r>
              <a:rPr lang="es-ES_tradnl" sz="1600" b="1" dirty="0">
                <a:latin typeface="+mn-lt"/>
              </a:rPr>
              <a:t/>
            </a:r>
            <a:br>
              <a:rPr lang="es-ES_tradnl" sz="1600" b="1" dirty="0">
                <a:latin typeface="+mn-lt"/>
              </a:rPr>
            </a:br>
            <a:r>
              <a:rPr lang="es-ES_tradnl" sz="1600" b="1" dirty="0" smtClean="0">
                <a:latin typeface="+mn-lt"/>
              </a:rPr>
              <a:t/>
            </a:r>
            <a:br>
              <a:rPr lang="es-ES_tradnl" sz="1600" b="1" dirty="0" smtClean="0">
                <a:latin typeface="+mn-lt"/>
              </a:rPr>
            </a:br>
            <a:r>
              <a:rPr lang="en-US" sz="2700" b="1" dirty="0">
                <a:solidFill>
                  <a:schemeClr val="tx1"/>
                </a:solidFill>
                <a:latin typeface="+mn-lt"/>
              </a:rPr>
              <a:t>TOURISTIC PROMOTION IN PARALLEL AND COMPARABLE </a:t>
            </a:r>
            <a:r>
              <a:rPr lang="en-US" sz="2700" b="1" dirty="0" smtClean="0">
                <a:solidFill>
                  <a:schemeClr val="tx1"/>
                </a:solidFill>
                <a:latin typeface="+mn-lt"/>
              </a:rPr>
              <a:t>CORPORA </a:t>
            </a:r>
            <a:br>
              <a:rPr lang="en-US" sz="27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b="1" i="1" dirty="0" smtClean="0">
                <a:solidFill>
                  <a:schemeClr val="bg1"/>
                </a:solidFill>
                <a:latin typeface="+mn-lt"/>
              </a:rPr>
              <a:t>Differences in persuasion through </a:t>
            </a:r>
            <a:r>
              <a:rPr lang="en-US" sz="2700" b="1" i="1" dirty="0" err="1" smtClean="0">
                <a:solidFill>
                  <a:schemeClr val="bg1"/>
                </a:solidFill>
                <a:latin typeface="+mn-lt"/>
              </a:rPr>
              <a:t>Interpersonality</a:t>
            </a:r>
            <a:r>
              <a:rPr lang="en-US" sz="2700" b="1" i="1" dirty="0" smtClean="0">
                <a:solidFill>
                  <a:schemeClr val="bg1"/>
                </a:solidFill>
                <a:latin typeface="+mn-lt"/>
              </a:rPr>
              <a:t> in English and Spanish websites 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es-ES_tradnl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_tradnl" sz="2200" b="1" dirty="0" smtClean="0">
                <a:solidFill>
                  <a:schemeClr val="tx1"/>
                </a:solidFill>
                <a:latin typeface="+mn-lt"/>
              </a:rPr>
            </a:br>
            <a:r>
              <a:rPr lang="es-ES_tradnl" sz="2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s-ES_tradnl" sz="2200" b="1" dirty="0">
                <a:solidFill>
                  <a:schemeClr val="tx1"/>
                </a:solidFill>
                <a:latin typeface="+mn-lt"/>
              </a:rPr>
            </a:br>
            <a:r>
              <a:rPr lang="es-ES_tradnl" sz="3100" b="1" dirty="0">
                <a:solidFill>
                  <a:srgbClr val="FFFF00"/>
                </a:solidFill>
                <a:latin typeface="Book Antiqua" pitchFamily="18" charset="0"/>
              </a:rPr>
              <a:t>Francisca </a:t>
            </a:r>
            <a:r>
              <a:rPr lang="es-ES_tradnl" sz="3100" b="1" dirty="0" err="1">
                <a:solidFill>
                  <a:srgbClr val="FFFF00"/>
                </a:solidFill>
                <a:latin typeface="Book Antiqua" pitchFamily="18" charset="0"/>
              </a:rPr>
              <a:t>Suau</a:t>
            </a:r>
            <a:r>
              <a:rPr lang="es-ES_tradnl" sz="3100" b="1" dirty="0">
                <a:solidFill>
                  <a:srgbClr val="FFFF00"/>
                </a:solidFill>
                <a:latin typeface="Book Antiqua" pitchFamily="18" charset="0"/>
              </a:rPr>
              <a:t> Jiménez</a:t>
            </a:r>
            <a:r>
              <a:rPr lang="es-ES_tradnl" sz="2200" b="1" dirty="0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es-ES_tradnl" sz="2200" b="1" dirty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s-ES_tradnl" sz="2200" b="1" dirty="0">
                <a:solidFill>
                  <a:srgbClr val="FFFF00"/>
                </a:solidFill>
                <a:latin typeface="Book Antiqua" pitchFamily="18" charset="0"/>
              </a:rPr>
              <a:t>IULMA</a:t>
            </a:r>
            <a:br>
              <a:rPr lang="es-ES_tradnl" sz="2200" b="1" dirty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s-ES_tradnl" sz="2200" b="1" dirty="0" err="1">
                <a:solidFill>
                  <a:srgbClr val="FFFF00"/>
                </a:solidFill>
                <a:latin typeface="Book Antiqua" pitchFamily="18" charset="0"/>
              </a:rPr>
              <a:t>Universitat</a:t>
            </a:r>
            <a:r>
              <a:rPr lang="es-ES_tradnl" sz="2200" b="1" dirty="0">
                <a:solidFill>
                  <a:srgbClr val="FFFF00"/>
                </a:solidFill>
                <a:latin typeface="Book Antiqua" pitchFamily="18" charset="0"/>
              </a:rPr>
              <a:t> de </a:t>
            </a:r>
            <a:r>
              <a:rPr lang="es-ES_tradnl" sz="2200" b="1" dirty="0" err="1">
                <a:solidFill>
                  <a:srgbClr val="FFFF00"/>
                </a:solidFill>
                <a:latin typeface="Book Antiqua" pitchFamily="18" charset="0"/>
              </a:rPr>
              <a:t>València</a:t>
            </a:r>
            <a:r>
              <a:rPr lang="es-ES_tradnl" sz="1600" b="1" dirty="0">
                <a:latin typeface="+mn-lt"/>
              </a:rPr>
              <a:t/>
            </a:r>
            <a:br>
              <a:rPr lang="es-ES_tradnl" sz="1600" b="1" dirty="0">
                <a:latin typeface="+mn-lt"/>
              </a:rPr>
            </a:br>
            <a:r>
              <a:rPr lang="es-ES_tradnl" sz="1600" dirty="0" smtClean="0">
                <a:latin typeface="+mn-lt"/>
              </a:rPr>
              <a:t/>
            </a:r>
            <a:br>
              <a:rPr lang="es-ES_tradnl" sz="1600" dirty="0" smtClean="0">
                <a:latin typeface="+mn-lt"/>
              </a:rPr>
            </a:br>
            <a:r>
              <a:rPr lang="pt-BR" sz="2000" dirty="0">
                <a:solidFill>
                  <a:schemeClr val="tx1"/>
                </a:solidFill>
                <a:latin typeface="+mn-lt"/>
              </a:rPr>
              <a:t>R+D Project Ref. FFI2011-24712 (</a:t>
            </a:r>
            <a:r>
              <a:rPr lang="pt-BR" sz="2000" dirty="0" err="1">
                <a:solidFill>
                  <a:schemeClr val="tx1"/>
                </a:solidFill>
                <a:latin typeface="+mn-lt"/>
              </a:rPr>
              <a:t>Ministerio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pt-BR" sz="2000" dirty="0" err="1">
                <a:solidFill>
                  <a:schemeClr val="tx1"/>
                </a:solidFill>
                <a:latin typeface="+mn-lt"/>
              </a:rPr>
              <a:t>Ciencia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 e </a:t>
            </a:r>
            <a:r>
              <a:rPr lang="pt-BR" sz="2000" dirty="0" err="1">
                <a:solidFill>
                  <a:schemeClr val="tx1"/>
                </a:solidFill>
                <a:latin typeface="+mn-lt"/>
              </a:rPr>
              <a:t>Innovación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)</a:t>
            </a:r>
            <a:endParaRPr lang="es-ES_tradn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421080"/>
            <a:ext cx="8640960" cy="1960248"/>
          </a:xfrm>
        </p:spPr>
        <p:txBody>
          <a:bodyPr/>
          <a:lstStyle/>
          <a:p>
            <a:pPr algn="just"/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97152"/>
            <a:ext cx="2232247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664296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89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0248218"/>
              </p:ext>
            </p:extLst>
          </p:nvPr>
        </p:nvGraphicFramePr>
        <p:xfrm>
          <a:off x="285720" y="712045"/>
          <a:ext cx="864235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56330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OWN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NEW YORK. </a:t>
                      </a: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Most hotels give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you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a room;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we give you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an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entire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city. The 176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magnificent luxury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suites and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guestrooms at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our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hotel in Manhattan feature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fully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equipped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kitchens, and floor-to-ceiling windows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designed to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frame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unparalleled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views of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Central Park and NYC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to perfection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. And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perfection isn't a word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we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lightly.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30 million dollar renovation completed in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September of 2010 supplied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plush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seating,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rich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wood finishes,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burnished gold leaf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bronze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mirrors and handcrafted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Schonbek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crystal chandeliers - all details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lauded over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 bring the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sophisticated urban feel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of New York City inside for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your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indulgence.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WORDS IN YELLOW: INTERPERSONAL MARKERS CONVEYING PERSUASION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Example</a:t>
            </a:r>
            <a:r>
              <a:rPr lang="es-ES_tradnl" sz="2800" dirty="0" smtClean="0">
                <a:solidFill>
                  <a:srgbClr val="FFFF00"/>
                </a:solidFill>
              </a:rPr>
              <a:t> 1 of hotel </a:t>
            </a:r>
            <a:r>
              <a:rPr lang="es-ES_tradnl" sz="2800" dirty="0" err="1" smtClean="0">
                <a:solidFill>
                  <a:srgbClr val="FFFF00"/>
                </a:solidFill>
              </a:rPr>
              <a:t>website</a:t>
            </a:r>
            <a:r>
              <a:rPr lang="es-ES_tradnl" sz="2800" dirty="0" smtClean="0">
                <a:solidFill>
                  <a:srgbClr val="FFFF00"/>
                </a:solidFill>
              </a:rPr>
              <a:t>: </a:t>
            </a:r>
            <a:r>
              <a:rPr lang="es-ES_tradnl" sz="2800" dirty="0">
                <a:solidFill>
                  <a:srgbClr val="FFFF00"/>
                </a:solidFill>
              </a:rPr>
              <a:t>TRUMP HOTEL, New York</a:t>
            </a:r>
            <a:br>
              <a:rPr lang="es-ES_tradnl" sz="2800" dirty="0">
                <a:solidFill>
                  <a:srgbClr val="FFFF00"/>
                </a:solidFill>
              </a:rPr>
            </a:br>
            <a:r>
              <a:rPr lang="es-ES_tradnl" sz="1800" dirty="0">
                <a:solidFill>
                  <a:srgbClr val="FFFF00"/>
                </a:solidFill>
              </a:rPr>
              <a:t>http://www.trumphotelcollection.com/central-park/new-york-city-hotel.php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321" y="1628800"/>
            <a:ext cx="265315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98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8536408"/>
              </p:ext>
            </p:extLst>
          </p:nvPr>
        </p:nvGraphicFramePr>
        <p:xfrm>
          <a:off x="214282" y="225425"/>
          <a:ext cx="878687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74"/>
              </a:tblGrid>
              <a:tr h="62822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_tradnl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_tradnl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_tradnl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_tradnl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Este hotel de 5 estrellas, situado en la confluencia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de Columbus </a:t>
                      </a:r>
                      <a:r>
                        <a:rPr lang="es-ES_tradnl" sz="2000" dirty="0" err="1" smtClean="0">
                          <a:solidFill>
                            <a:schemeClr val="bg1"/>
                          </a:solidFill>
                        </a:rPr>
                        <a:t>Circle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 y Broadway, a pocos minutos de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Central Park, alberga los restaurantes Jean Georges y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err="1" smtClean="0">
                          <a:solidFill>
                            <a:schemeClr val="bg1"/>
                          </a:solidFill>
                        </a:rPr>
                        <a:t>Nougatine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. Las habitaciones disponen de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Instalaciones</a:t>
                      </a:r>
                      <a:r>
                        <a:rPr lang="es-ES_tradnl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de cocina.</a:t>
                      </a:r>
                      <a:r>
                        <a:rPr lang="es-ES_tradnl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Las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amplias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 habitaciones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del </a:t>
                      </a:r>
                      <a:r>
                        <a:rPr lang="es-ES_tradnl" sz="2000" dirty="0" err="1" smtClean="0">
                          <a:solidFill>
                            <a:schemeClr val="bg1"/>
                          </a:solidFill>
                        </a:rPr>
                        <a:t>Trump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 International</a:t>
                      </a:r>
                      <a:r>
                        <a:rPr lang="es-ES_tradnl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New York tienen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grandes 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ventanales con vistas a la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ciudad o a Central Park, TV de pantalla plana de 55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pulgadas por cable, reproductor de </a:t>
                      </a:r>
                      <a:r>
                        <a:rPr lang="es-ES_tradnl" sz="2000" dirty="0" err="1" smtClean="0">
                          <a:solidFill>
                            <a:schemeClr val="bg1"/>
                          </a:solidFill>
                        </a:rPr>
                        <a:t>Blu-ray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 DVD, cocina americana con zona de comedor y baño decorado en mármol.</a:t>
                      </a:r>
                      <a:endParaRPr lang="es-ES_tradnl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s-ES_tradnl" sz="2000" b="1" baseline="0" dirty="0" smtClean="0">
                          <a:solidFill>
                            <a:schemeClr val="tx1"/>
                          </a:solidFill>
                        </a:rPr>
                        <a:t> IN BLACK: INTERPERSONAL MARKERS</a:t>
                      </a:r>
                      <a:endParaRPr lang="es-ES_tradnl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74424"/>
          </a:xfrm>
        </p:spPr>
        <p:txBody>
          <a:bodyPr>
            <a:normAutofit/>
          </a:bodyPr>
          <a:lstStyle/>
          <a:p>
            <a:r>
              <a:rPr lang="es-ES_tradnl" sz="2800" dirty="0" err="1">
                <a:solidFill>
                  <a:srgbClr val="FFFF00"/>
                </a:solidFill>
              </a:rPr>
              <a:t>Example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smtClean="0">
                <a:solidFill>
                  <a:srgbClr val="FFFF00"/>
                </a:solidFill>
              </a:rPr>
              <a:t>of  </a:t>
            </a:r>
            <a:r>
              <a:rPr lang="es-ES_tradnl" sz="2800" dirty="0" err="1" smtClean="0">
                <a:solidFill>
                  <a:srgbClr val="FFFF00"/>
                </a:solidFill>
              </a:rPr>
              <a:t>Travel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Searcher</a:t>
            </a:r>
            <a:r>
              <a:rPr lang="es-ES_tradnl" sz="2800" dirty="0" smtClean="0">
                <a:solidFill>
                  <a:srgbClr val="FFFF00"/>
                </a:solidFill>
              </a:rPr>
              <a:t> (Booking.com) </a:t>
            </a:r>
            <a:r>
              <a:rPr lang="es-ES_tradnl" sz="2800" dirty="0" err="1" smtClean="0">
                <a:solidFill>
                  <a:srgbClr val="FFFF00"/>
                </a:solidFill>
              </a:rPr>
              <a:t>text</a:t>
            </a:r>
            <a:r>
              <a:rPr lang="es-ES_tradnl" sz="2800" dirty="0" smtClean="0">
                <a:solidFill>
                  <a:srgbClr val="FFFF00"/>
                </a:solidFill>
              </a:rPr>
              <a:t> in </a:t>
            </a:r>
            <a:r>
              <a:rPr lang="es-ES_tradnl" sz="2800" dirty="0" err="1" smtClean="0">
                <a:solidFill>
                  <a:srgbClr val="FFFF00"/>
                </a:solidFill>
              </a:rPr>
              <a:t>Spanish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for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>
                <a:solidFill>
                  <a:srgbClr val="FFFF00"/>
                </a:solidFill>
              </a:rPr>
              <a:t>TRUMP HOTEL, New </a:t>
            </a:r>
            <a:r>
              <a:rPr lang="es-ES_tradnl" sz="2800" dirty="0" smtClean="0">
                <a:solidFill>
                  <a:srgbClr val="FFFF00"/>
                </a:solidFill>
              </a:rPr>
              <a:t>York</a:t>
            </a:r>
            <a:r>
              <a:rPr lang="es-ES_tradnl" sz="2800" dirty="0">
                <a:solidFill>
                  <a:srgbClr val="FFFF00"/>
                </a:solidFill>
              </a:rPr>
              <a:t/>
            </a:r>
            <a:br>
              <a:rPr lang="es-ES_tradnl" sz="2800" dirty="0">
                <a:solidFill>
                  <a:srgbClr val="FFFF00"/>
                </a:solidFill>
              </a:rPr>
            </a:br>
            <a:r>
              <a:rPr lang="es-ES_tradnl" sz="2000" dirty="0">
                <a:solidFill>
                  <a:srgbClr val="FFFF00"/>
                </a:solidFill>
              </a:rPr>
              <a:t>http://www.booking.com/hotel/us/trump-international-new-york.es.html</a:t>
            </a:r>
            <a:endParaRPr lang="es-ES_trad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648" y="1928802"/>
            <a:ext cx="3168352" cy="228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30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21322"/>
                </a:solidFill>
                <a:latin typeface="Times New Roman"/>
              </a:rPr>
              <a:t>In a city where space is perhaps the most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limited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commodity, The </a:t>
            </a:r>
            <a:r>
              <a:rPr lang="en-US" sz="2000" dirty="0" err="1">
                <a:solidFill>
                  <a:srgbClr val="021322"/>
                </a:solidFill>
                <a:latin typeface="Times New Roman"/>
              </a:rPr>
              <a:t>Setai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 Fifth Avenue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presents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elegantly appointed </a:t>
            </a: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accommodations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that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are among </a:t>
            </a: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largest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 in New York.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</a:rPr>
              <a:t>Exotic</a:t>
            </a: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materials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</a:rPr>
              <a:t>create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warmth, harmony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, and a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balance between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modern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 design and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intimate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 allure.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Times New Roman"/>
              </a:rPr>
              <a:t>Duxiana</a:t>
            </a: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beds,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</a:rPr>
              <a:t>Pratesi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linens, and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floor-to-ceiling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 rain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showers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leave guests breathing easy, if not breathless.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Ai </a:t>
            </a:r>
            <a:r>
              <a:rPr lang="en-US" sz="2000" dirty="0" err="1">
                <a:solidFill>
                  <a:srgbClr val="021322"/>
                </a:solidFill>
                <a:latin typeface="Times New Roman"/>
              </a:rPr>
              <a:t>Fiori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, from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internationally acclaimed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Chef Michael White, features a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sophisticated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 Mediterranean menu. </a:t>
            </a:r>
            <a:r>
              <a:rPr lang="en-US" sz="2000" dirty="0" err="1">
                <a:solidFill>
                  <a:srgbClr val="021322"/>
                </a:solidFill>
                <a:latin typeface="Times New Roman"/>
              </a:rPr>
              <a:t>Auriga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 spa treatments </a:t>
            </a:r>
            <a:r>
              <a:rPr lang="en-US" sz="2000" dirty="0">
                <a:solidFill>
                  <a:srgbClr val="FF0000"/>
                </a:solidFill>
                <a:latin typeface="Times New Roman"/>
              </a:rPr>
              <a:t>reflect the energies of the lunar cycle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and its salon offers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</a:rPr>
              <a:t>personalized</a:t>
            </a:r>
            <a:r>
              <a:rPr lang="en-US" sz="2000" dirty="0" smtClean="0">
                <a:solidFill>
                  <a:srgbClr val="021322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21322"/>
                </a:solidFill>
                <a:latin typeface="Times New Roman"/>
              </a:rPr>
              <a:t>services. </a:t>
            </a:r>
            <a:endParaRPr lang="en-US" sz="2000" dirty="0" smtClean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endParaRPr lang="en-US" sz="2000" dirty="0">
              <a:solidFill>
                <a:srgbClr val="021322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WORDS IN RED: INTERPERSONAL MARKERS CONVEYING PERSUASION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Example</a:t>
            </a:r>
            <a:r>
              <a:rPr lang="es-ES_tradnl" sz="2800" dirty="0" smtClean="0">
                <a:solidFill>
                  <a:srgbClr val="FFFF00"/>
                </a:solidFill>
              </a:rPr>
              <a:t> 2 of </a:t>
            </a:r>
            <a:r>
              <a:rPr lang="es-ES_tradnl" sz="2800" dirty="0" err="1" smtClean="0">
                <a:solidFill>
                  <a:srgbClr val="FFFF00"/>
                </a:solidFill>
              </a:rPr>
              <a:t>text</a:t>
            </a:r>
            <a:r>
              <a:rPr lang="es-ES_tradnl" sz="2800" dirty="0" smtClean="0">
                <a:solidFill>
                  <a:srgbClr val="FFFF00"/>
                </a:solidFill>
              </a:rPr>
              <a:t> in hotel </a:t>
            </a:r>
            <a:r>
              <a:rPr lang="es-ES_tradnl" sz="2800" dirty="0" err="1" smtClean="0">
                <a:solidFill>
                  <a:srgbClr val="FFFF00"/>
                </a:solidFill>
              </a:rPr>
              <a:t>website</a:t>
            </a:r>
            <a:r>
              <a:rPr lang="es-ES_tradnl" sz="2800" dirty="0" smtClean="0">
                <a:solidFill>
                  <a:srgbClr val="FFFF00"/>
                </a:solidFill>
              </a:rPr>
              <a:t>: THE SETAI, </a:t>
            </a:r>
            <a:r>
              <a:rPr lang="es-ES_tradnl" sz="2800" dirty="0">
                <a:solidFill>
                  <a:srgbClr val="FFFF00"/>
                </a:solidFill>
              </a:rPr>
              <a:t>New </a:t>
            </a:r>
            <a:r>
              <a:rPr lang="es-ES_tradnl" sz="2800" dirty="0" smtClean="0">
                <a:solidFill>
                  <a:srgbClr val="FFFF00"/>
                </a:solidFill>
              </a:rPr>
              <a:t>York. </a:t>
            </a:r>
            <a:r>
              <a:rPr lang="es-ES_tradnl" sz="2800" dirty="0">
                <a:solidFill>
                  <a:srgbClr val="FFFF00"/>
                </a:solidFill>
              </a:rPr>
              <a:t/>
            </a:r>
            <a:br>
              <a:rPr lang="es-ES_tradnl" sz="2800" dirty="0">
                <a:solidFill>
                  <a:srgbClr val="FFFF00"/>
                </a:solidFill>
              </a:rPr>
            </a:br>
            <a:r>
              <a:rPr lang="es-ES_tradnl" sz="2000" dirty="0">
                <a:solidFill>
                  <a:srgbClr val="FFFF00"/>
                </a:solidFill>
              </a:rPr>
              <a:t>http://www.lhw.com/Hotel/The-Setai-Fifth-Avenue-New-York-NY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3"/>
            <a:ext cx="3203848" cy="258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98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1" cy="4752528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100" dirty="0" smtClean="0">
                <a:solidFill>
                  <a:srgbClr val="FFFF00"/>
                </a:solidFill>
              </a:rPr>
              <a:t/>
            </a:r>
            <a:br>
              <a:rPr lang="es-ES_tradnl" sz="3100" dirty="0" smtClean="0">
                <a:solidFill>
                  <a:srgbClr val="FFFF00"/>
                </a:solidFill>
              </a:rPr>
            </a:br>
            <a:r>
              <a:rPr lang="es-ES_tradnl" sz="3100" dirty="0" err="1" smtClean="0">
                <a:solidFill>
                  <a:srgbClr val="FFFF00"/>
                </a:solidFill>
              </a:rPr>
              <a:t>Example</a:t>
            </a:r>
            <a:r>
              <a:rPr lang="es-ES_tradnl" sz="3100" dirty="0" smtClean="0">
                <a:solidFill>
                  <a:srgbClr val="FFFF00"/>
                </a:solidFill>
              </a:rPr>
              <a:t> 2 of </a:t>
            </a:r>
            <a:r>
              <a:rPr lang="es-ES_tradnl" sz="3100" dirty="0" err="1" smtClean="0">
                <a:solidFill>
                  <a:srgbClr val="FFFF00"/>
                </a:solidFill>
              </a:rPr>
              <a:t>Travel</a:t>
            </a:r>
            <a:r>
              <a:rPr lang="es-ES_tradnl" sz="3100" dirty="0" smtClean="0">
                <a:solidFill>
                  <a:srgbClr val="FFFF00"/>
                </a:solidFill>
              </a:rPr>
              <a:t> </a:t>
            </a:r>
            <a:r>
              <a:rPr lang="es-ES_tradnl" sz="3100" dirty="0" err="1" smtClean="0">
                <a:solidFill>
                  <a:srgbClr val="FFFF00"/>
                </a:solidFill>
              </a:rPr>
              <a:t>Searcher</a:t>
            </a:r>
            <a:r>
              <a:rPr lang="es-ES_tradnl" sz="3100" dirty="0" smtClean="0">
                <a:solidFill>
                  <a:srgbClr val="FFFF00"/>
                </a:solidFill>
              </a:rPr>
              <a:t> (Booking.com) </a:t>
            </a:r>
            <a:r>
              <a:rPr lang="es-ES_tradnl" sz="3100" dirty="0" err="1" smtClean="0">
                <a:solidFill>
                  <a:srgbClr val="FFFF00"/>
                </a:solidFill>
              </a:rPr>
              <a:t>text</a:t>
            </a:r>
            <a:r>
              <a:rPr lang="es-ES_tradnl" sz="3100" dirty="0" smtClean="0">
                <a:solidFill>
                  <a:srgbClr val="FFFF00"/>
                </a:solidFill>
              </a:rPr>
              <a:t>  in </a:t>
            </a:r>
            <a:r>
              <a:rPr lang="es-ES_tradnl" sz="3100" dirty="0" err="1" smtClean="0">
                <a:solidFill>
                  <a:srgbClr val="FFFF00"/>
                </a:solidFill>
              </a:rPr>
              <a:t>Spanish</a:t>
            </a:r>
            <a:r>
              <a:rPr lang="es-ES_tradnl" sz="3100" dirty="0" smtClean="0">
                <a:solidFill>
                  <a:srgbClr val="FFFF00"/>
                </a:solidFill>
              </a:rPr>
              <a:t> </a:t>
            </a:r>
            <a:r>
              <a:rPr lang="es-ES_tradnl" sz="3100" dirty="0" err="1" smtClean="0">
                <a:solidFill>
                  <a:srgbClr val="FFFF00"/>
                </a:solidFill>
              </a:rPr>
              <a:t>for</a:t>
            </a:r>
            <a:r>
              <a:rPr lang="es-ES_tradnl" sz="3100" dirty="0" smtClean="0">
                <a:solidFill>
                  <a:srgbClr val="FFFF00"/>
                </a:solidFill>
              </a:rPr>
              <a:t>  THE SETAI, New York</a:t>
            </a:r>
            <a:r>
              <a:rPr lang="es-ES_tradnl" sz="3200" dirty="0" smtClean="0">
                <a:solidFill>
                  <a:srgbClr val="FFFF00"/>
                </a:solidFill>
              </a:rPr>
              <a:t/>
            </a:r>
            <a:br>
              <a:rPr lang="es-ES_tradnl" sz="3200" dirty="0" smtClean="0">
                <a:solidFill>
                  <a:srgbClr val="FFFF00"/>
                </a:solidFill>
              </a:rPr>
            </a:br>
            <a:r>
              <a:rPr lang="es-ES_tradnl" sz="2000" dirty="0" smtClean="0">
                <a:solidFill>
                  <a:srgbClr val="FFFF00"/>
                </a:solidFill>
              </a:rPr>
              <a:t>http</a:t>
            </a:r>
            <a:r>
              <a:rPr lang="es-ES_tradnl" sz="2000" dirty="0">
                <a:solidFill>
                  <a:srgbClr val="FFFF00"/>
                </a:solidFill>
              </a:rPr>
              <a:t>://www.booking.com/hotel/us/the-setai-fifth-avenue.es.htmlNew </a:t>
            </a:r>
            <a:r>
              <a:rPr lang="es-ES_tradnl" sz="2000" dirty="0" smtClean="0">
                <a:solidFill>
                  <a:srgbClr val="FFFF00"/>
                </a:solidFill>
              </a:rPr>
              <a:t>York</a:t>
            </a:r>
            <a:r>
              <a:rPr lang="es-ES_tradnl" sz="3200" dirty="0">
                <a:solidFill>
                  <a:srgbClr val="FFFF00"/>
                </a:solidFill>
              </a:rPr>
              <a:t/>
            </a:r>
            <a:br>
              <a:rPr lang="es-ES_tradnl" sz="3200" dirty="0">
                <a:solidFill>
                  <a:srgbClr val="FFFF00"/>
                </a:solidFill>
              </a:rPr>
            </a:br>
            <a:endParaRPr lang="es-ES_tradnl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2889575"/>
              </p:ext>
            </p:extLst>
          </p:nvPr>
        </p:nvGraphicFramePr>
        <p:xfrm>
          <a:off x="251520" y="1844824"/>
          <a:ext cx="864096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4896544">
                <a:tc>
                  <a:txBody>
                    <a:bodyPr/>
                    <a:lstStyle/>
                    <a:p>
                      <a:endParaRPr lang="es-ES_tradnl" dirty="0" smtClean="0"/>
                    </a:p>
                    <a:p>
                      <a:endParaRPr lang="es-ES_tradnl" dirty="0" smtClean="0"/>
                    </a:p>
                    <a:p>
                      <a:endParaRPr lang="es-ES_tradnl" dirty="0" smtClean="0"/>
                    </a:p>
                    <a:p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Este hotel del centro de Manhattan está situado en la 5ª Avenida, a 11 calles de Times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Square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. Dispone de gimnasio, spa completo, salón de belleza y habitaciones con soporte para iPod.</a:t>
                      </a:r>
                    </a:p>
                    <a:p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Las habitaciones del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Setai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Fifth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Avenue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cuentan con cafetera expreso, reproductor de DVD, una selección de películas y conexión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Wi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-Fi. El hotel ofrece tratamientos de spa en las habitaciones.</a:t>
                      </a:r>
                    </a:p>
                    <a:p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El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Setai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tiene un restaurante de cocina italiana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moderna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, el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Ai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Fiori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, y un bar. También proporciona servicio de habitaciones.</a:t>
                      </a:r>
                    </a:p>
                    <a:p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El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Setai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se encuentra a 5 minutos a pie del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Empire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State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Building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y a 7 calles de la estación Grand Central.</a:t>
                      </a:r>
                    </a:p>
                    <a:p>
                      <a:endParaRPr lang="es-ES_tradnl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s-ES_tradnl" sz="2000" baseline="0" dirty="0" smtClean="0">
                          <a:solidFill>
                            <a:schemeClr val="tx1"/>
                          </a:solidFill>
                        </a:rPr>
                        <a:t> IN BLACK: INTERPERSONAL MARKERS CONVEYING PERSUASION</a:t>
                      </a:r>
                      <a:endParaRPr lang="es-ES_tradnl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44825"/>
            <a:ext cx="4716016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70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7790615"/>
              </p:ext>
            </p:extLst>
          </p:nvPr>
        </p:nvGraphicFramePr>
        <p:xfrm>
          <a:off x="250825" y="1773238"/>
          <a:ext cx="8642350" cy="993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496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Dicen de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mí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, que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dispongo de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unas instalaciones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inmejorables,…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Lo cierto es que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estoy</a:t>
                      </a:r>
                      <a:r>
                        <a:rPr lang="es-ES_tradnl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en pleno centro de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Peñíscola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, y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tengo: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spa, pista de pádel, auditorio, pub, peluquería, bares, piscinas, etc…Club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Mr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 Cangrejo para los más pequeños,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Yellow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 Club para los jóvenes junto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Agora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Entertainment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Agora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 Gold, completan un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perfecto</a:t>
                      </a:r>
                      <a:r>
                        <a:rPr lang="es-ES_tradnl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programa de animación que convierte las vacaciones en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inolvidables.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Se valora mucho de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mi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la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amplitud</a:t>
                      </a:r>
                      <a:r>
                        <a:rPr lang="es-ES_tradnl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mis 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habitaciones: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, superiores, junior suites, </a:t>
                      </a:r>
                      <a:r>
                        <a:rPr lang="es-ES_tradnl" sz="2000" dirty="0" err="1" smtClean="0">
                          <a:solidFill>
                            <a:schemeClr val="tx1"/>
                          </a:solidFill>
                        </a:rPr>
                        <a:t>grand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 suite y suites temáticas. Distribuidas en cinco 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grandes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 bloques convergentes en un espacio central que llamamos AGORA.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ES_tradnl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WORDS</a:t>
                      </a:r>
                      <a:r>
                        <a:rPr lang="es-ES_tradnl" sz="2000" baseline="0" dirty="0" smtClean="0">
                          <a:solidFill>
                            <a:srgbClr val="FFFF00"/>
                          </a:solidFill>
                        </a:rPr>
                        <a:t> IN YELLOW: INTERPERSONAL MARKERS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2000" baseline="0" dirty="0" smtClean="0">
                          <a:solidFill>
                            <a:srgbClr val="FFFF00"/>
                          </a:solidFill>
                        </a:rPr>
                        <a:t>CONVEYING PERSUASION</a:t>
                      </a:r>
                      <a:endParaRPr lang="es-ES_tradnl" sz="20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96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S_tradnl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Example</a:t>
            </a:r>
            <a:r>
              <a:rPr lang="es-ES_tradnl" sz="2800" dirty="0" smtClean="0">
                <a:solidFill>
                  <a:srgbClr val="FFFF00"/>
                </a:solidFill>
              </a:rPr>
              <a:t> of </a:t>
            </a:r>
            <a:r>
              <a:rPr lang="es-ES_tradnl" sz="2800" dirty="0" err="1" smtClean="0">
                <a:solidFill>
                  <a:srgbClr val="FFFF00"/>
                </a:solidFill>
              </a:rPr>
              <a:t>text</a:t>
            </a:r>
            <a:r>
              <a:rPr lang="es-ES_tradnl" sz="2800" dirty="0" smtClean="0">
                <a:solidFill>
                  <a:srgbClr val="FFFF00"/>
                </a:solidFill>
              </a:rPr>
              <a:t> in </a:t>
            </a:r>
            <a:r>
              <a:rPr lang="es-ES_tradnl" sz="2800" dirty="0" err="1" smtClean="0">
                <a:solidFill>
                  <a:srgbClr val="FFFF00"/>
                </a:solidFill>
              </a:rPr>
              <a:t>website</a:t>
            </a:r>
            <a:r>
              <a:rPr lang="es-ES_tradnl" sz="2800" dirty="0" smtClean="0">
                <a:solidFill>
                  <a:srgbClr val="FFFF00"/>
                </a:solidFill>
              </a:rPr>
              <a:t>: AGORA SPA &amp; RESORT, </a:t>
            </a:r>
            <a:r>
              <a:rPr lang="es-ES_tradnl" sz="2800" dirty="0" err="1" smtClean="0">
                <a:solidFill>
                  <a:srgbClr val="FFFF00"/>
                </a:solidFill>
              </a:rPr>
              <a:t>Peñíscola</a:t>
            </a:r>
            <a:r>
              <a:rPr lang="es-ES_tradnl" sz="2800" dirty="0">
                <a:solidFill>
                  <a:srgbClr val="FFFF00"/>
                </a:solidFill>
              </a:rPr>
              <a:t/>
            </a:r>
            <a:br>
              <a:rPr lang="es-ES_tradnl" sz="2800" dirty="0">
                <a:solidFill>
                  <a:srgbClr val="FFFF00"/>
                </a:solidFill>
              </a:rPr>
            </a:br>
            <a:r>
              <a:rPr lang="es-ES_tradnl" sz="2000" dirty="0">
                <a:solidFill>
                  <a:srgbClr val="FFFF00"/>
                </a:solidFill>
              </a:rPr>
              <a:t>http://www.agorahoteles.com/peniscola/hotel/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981" y="4653136"/>
            <a:ext cx="31980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72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0857194"/>
              </p:ext>
            </p:extLst>
          </p:nvPr>
        </p:nvGraphicFramePr>
        <p:xfrm>
          <a:off x="250825" y="1700212"/>
          <a:ext cx="8642350" cy="4969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496914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This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stylish</a:t>
                      </a:r>
                      <a:r>
                        <a:rPr lang="en-US" dirty="0" smtClean="0"/>
                        <a:t> hotel is set 100 </a:t>
                      </a:r>
                      <a:r>
                        <a:rPr lang="en-US" dirty="0" err="1" smtClean="0"/>
                        <a:t>metres</a:t>
                      </a:r>
                      <a:r>
                        <a:rPr lang="en-US" dirty="0" smtClean="0"/>
                        <a:t> from the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beach in </a:t>
                      </a:r>
                      <a:r>
                        <a:rPr lang="en-US" dirty="0" err="1" smtClean="0"/>
                        <a:t>Peñiscola</a:t>
                      </a:r>
                      <a:r>
                        <a:rPr lang="en-US" dirty="0" smtClean="0"/>
                        <a:t> and offers an outdoor pool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with a sun terrace. The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chic </a:t>
                      </a:r>
                      <a:r>
                        <a:rPr lang="en-US" dirty="0" smtClean="0"/>
                        <a:t>rooms feature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satellite TV and air conditioning.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Located in the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popular </a:t>
                      </a:r>
                      <a:r>
                        <a:rPr lang="en-US" dirty="0" smtClean="0"/>
                        <a:t>area of La </a:t>
                      </a:r>
                      <a:r>
                        <a:rPr lang="en-US" dirty="0" err="1" smtClean="0"/>
                        <a:t>Cantera</a:t>
                      </a:r>
                      <a:r>
                        <a:rPr lang="en-US" dirty="0" smtClean="0"/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Ágora</a:t>
                      </a:r>
                      <a:r>
                        <a:rPr lang="en-US" dirty="0" smtClean="0"/>
                        <a:t> Spa &amp; Resort includes a Mediterranean restaurant, </a:t>
                      </a:r>
                      <a:r>
                        <a:rPr lang="en-US" dirty="0" err="1" smtClean="0"/>
                        <a:t>specialising</a:t>
                      </a:r>
                      <a:r>
                        <a:rPr lang="en-US" dirty="0" smtClean="0"/>
                        <a:t> in fish and different rice dishes. The cafeteria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enjoys </a:t>
                      </a:r>
                      <a:r>
                        <a:rPr lang="en-US" dirty="0" smtClean="0"/>
                        <a:t>views of the pool and has 2 billiards tables.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The spa at </a:t>
                      </a:r>
                      <a:r>
                        <a:rPr lang="en-US" dirty="0" err="1" smtClean="0"/>
                        <a:t>Ágora</a:t>
                      </a:r>
                      <a:r>
                        <a:rPr lang="en-US" dirty="0" smtClean="0"/>
                        <a:t> offers an indoor pool with water jets and submerged loungers. There is a sauna, Turkish bath and gym, and massage treatments are available.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/>
                    </a:p>
                    <a:p>
                      <a:r>
                        <a:rPr lang="es-ES_tradnl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s-ES_tradnl" baseline="0" dirty="0" smtClean="0">
                          <a:solidFill>
                            <a:schemeClr val="tx1"/>
                          </a:solidFill>
                        </a:rPr>
                        <a:t> IN BLACK: INTERPERSONAL MARKERS CONVEYING PERSUASION</a:t>
                      </a:r>
                      <a:endParaRPr lang="es-ES_trad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800" dirty="0" err="1">
                <a:solidFill>
                  <a:srgbClr val="FFFF00"/>
                </a:solidFill>
              </a:rPr>
              <a:t>Example</a:t>
            </a:r>
            <a:r>
              <a:rPr lang="es-ES_tradnl" sz="2800" dirty="0">
                <a:solidFill>
                  <a:srgbClr val="FFFF00"/>
                </a:solidFill>
              </a:rPr>
              <a:t> of </a:t>
            </a:r>
            <a:r>
              <a:rPr lang="es-ES_tradnl" sz="2800" dirty="0" err="1" smtClean="0">
                <a:solidFill>
                  <a:srgbClr val="FFFF00"/>
                </a:solidFill>
              </a:rPr>
              <a:t>Travel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Searcher</a:t>
            </a:r>
            <a:r>
              <a:rPr lang="es-ES_tradnl" sz="2800" dirty="0" smtClean="0">
                <a:solidFill>
                  <a:srgbClr val="FFFF00"/>
                </a:solidFill>
              </a:rPr>
              <a:t> (Booking.com) </a:t>
            </a:r>
            <a:r>
              <a:rPr lang="es-ES_tradnl" sz="2800" dirty="0" err="1" smtClean="0">
                <a:solidFill>
                  <a:srgbClr val="FFFF00"/>
                </a:solidFill>
              </a:rPr>
              <a:t>text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for</a:t>
            </a:r>
            <a:r>
              <a:rPr lang="es-ES_tradnl" sz="2800" dirty="0" smtClean="0">
                <a:solidFill>
                  <a:srgbClr val="FFFF00"/>
                </a:solidFill>
              </a:rPr>
              <a:t> AGORA </a:t>
            </a:r>
            <a:r>
              <a:rPr lang="es-ES_tradnl" sz="2800" dirty="0">
                <a:solidFill>
                  <a:srgbClr val="FFFF00"/>
                </a:solidFill>
              </a:rPr>
              <a:t>SPA &amp; RESORT, </a:t>
            </a:r>
            <a:r>
              <a:rPr lang="es-ES_tradnl" sz="2800" dirty="0" err="1" smtClean="0">
                <a:solidFill>
                  <a:srgbClr val="FFFF00"/>
                </a:solidFill>
              </a:rPr>
              <a:t>Peñíscola</a:t>
            </a:r>
            <a:r>
              <a:rPr lang="es-ES_tradnl" sz="2800" dirty="0">
                <a:solidFill>
                  <a:srgbClr val="FFFF00"/>
                </a:solidFill>
              </a:rPr>
              <a:t/>
            </a:r>
            <a:br>
              <a:rPr lang="es-ES_tradnl" sz="2800" dirty="0">
                <a:solidFill>
                  <a:srgbClr val="FFFF00"/>
                </a:solidFill>
              </a:rPr>
            </a:br>
            <a:r>
              <a:rPr lang="es-ES_tradnl" sz="2000" dirty="0">
                <a:solidFill>
                  <a:srgbClr val="FFFF00"/>
                </a:solidFill>
              </a:rPr>
              <a:t>http://www.booking.com/hotel/es/agora-spa-centro-convenciones-peniscola.html</a:t>
            </a:r>
            <a:endParaRPr lang="es-ES_tradnl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9"/>
            <a:ext cx="34563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78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464495"/>
          </a:xfrm>
        </p:spPr>
        <p:txBody>
          <a:bodyPr/>
          <a:lstStyle/>
          <a:p>
            <a:r>
              <a:rPr lang="es-ES_tradnl" sz="2000" dirty="0" err="1" smtClean="0"/>
              <a:t>Persuasion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conveyed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through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different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interpersonality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markers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Dafouz</a:t>
            </a:r>
            <a:r>
              <a:rPr lang="es-ES_tradnl" sz="2000" dirty="0" smtClean="0"/>
              <a:t> 2008; </a:t>
            </a:r>
            <a:r>
              <a:rPr lang="es-ES_tradnl" sz="2000" dirty="0" err="1" smtClean="0"/>
              <a:t>Mapelli</a:t>
            </a:r>
            <a:r>
              <a:rPr lang="es-ES_tradnl" sz="2000" dirty="0" smtClean="0"/>
              <a:t> 2008; </a:t>
            </a:r>
            <a:r>
              <a:rPr lang="es-ES_tradnl" sz="2000" dirty="0" err="1" smtClean="0"/>
              <a:t>Pierini</a:t>
            </a:r>
            <a:r>
              <a:rPr lang="es-ES_tradnl" sz="2000" dirty="0" smtClean="0"/>
              <a:t> 2009; </a:t>
            </a:r>
            <a:r>
              <a:rPr lang="es-ES_tradnl" sz="2000" dirty="0" err="1" smtClean="0"/>
              <a:t>Suau</a:t>
            </a:r>
            <a:r>
              <a:rPr lang="es-ES_tradnl" sz="2000" dirty="0" smtClean="0"/>
              <a:t> Jiménez 2011, 2012) :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sz="2000" dirty="0" err="1" smtClean="0"/>
              <a:t>Therefore</a:t>
            </a:r>
            <a:r>
              <a:rPr lang="es-ES_tradnl" sz="2000" dirty="0" smtClean="0"/>
              <a:t>  (in </a:t>
            </a:r>
            <a:r>
              <a:rPr lang="es-ES_tradnl" sz="2000" dirty="0" err="1" smtClean="0"/>
              <a:t>order</a:t>
            </a:r>
            <a:r>
              <a:rPr lang="es-ES_tradnl" sz="2000" dirty="0" smtClean="0"/>
              <a:t> of </a:t>
            </a:r>
            <a:r>
              <a:rPr lang="es-ES_tradnl" sz="2000" dirty="0" err="1" smtClean="0"/>
              <a:t>importance</a:t>
            </a:r>
            <a:r>
              <a:rPr lang="es-ES_tradnl" sz="2000" dirty="0" smtClean="0"/>
              <a:t>)</a:t>
            </a:r>
          </a:p>
          <a:p>
            <a:pPr marL="0" indent="0">
              <a:buNone/>
            </a:pPr>
            <a:r>
              <a:rPr lang="es-ES_tradnl" sz="2000" dirty="0" smtClean="0"/>
              <a:t>	 . </a:t>
            </a:r>
            <a:r>
              <a:rPr lang="es-ES_tradnl" sz="2000" b="1" i="1" dirty="0" err="1" smtClean="0"/>
              <a:t>reader’s</a:t>
            </a:r>
            <a:r>
              <a:rPr lang="es-ES_tradnl" sz="2000" b="1" i="1" dirty="0" smtClean="0"/>
              <a:t> </a:t>
            </a:r>
            <a:r>
              <a:rPr lang="es-ES_tradnl" sz="2000" b="1" i="1" dirty="0" err="1" smtClean="0"/>
              <a:t>pronouns</a:t>
            </a:r>
            <a:r>
              <a:rPr lang="es-ES_tradnl" sz="2000" b="1" i="1" dirty="0" smtClean="0"/>
              <a:t>, </a:t>
            </a:r>
            <a:r>
              <a:rPr lang="es-ES_tradnl" sz="2000" b="1" i="1" dirty="0" err="1" smtClean="0"/>
              <a:t>self-mention</a:t>
            </a:r>
            <a:r>
              <a:rPr lang="es-ES_tradnl" sz="2000" b="1" i="1" dirty="0" smtClean="0"/>
              <a:t> and </a:t>
            </a:r>
            <a:r>
              <a:rPr lang="es-ES_tradnl" sz="2000" b="1" i="1" dirty="0" err="1" smtClean="0"/>
              <a:t>hedges</a:t>
            </a:r>
            <a:r>
              <a:rPr lang="es-ES_tradnl" sz="2000" b="1" i="1" dirty="0" smtClean="0"/>
              <a:t> </a:t>
            </a:r>
            <a:r>
              <a:rPr lang="es-ES_tradnl" sz="2000" dirty="0" smtClean="0"/>
              <a:t>are </a:t>
            </a:r>
            <a:r>
              <a:rPr lang="es-ES_tradnl" sz="2000" dirty="0" err="1" smtClean="0"/>
              <a:t>salient</a:t>
            </a:r>
            <a:r>
              <a:rPr lang="es-ES_tradnl" sz="2000" dirty="0" smtClean="0"/>
              <a:t> in English       	 . </a:t>
            </a:r>
            <a:r>
              <a:rPr lang="es-ES_tradnl" sz="2000" b="1" i="1" dirty="0" err="1" smtClean="0">
                <a:solidFill>
                  <a:srgbClr val="FF0000"/>
                </a:solidFill>
              </a:rPr>
              <a:t>boosters</a:t>
            </a:r>
            <a:r>
              <a:rPr lang="es-ES_tradnl" sz="2000" dirty="0" smtClean="0"/>
              <a:t>  are </a:t>
            </a:r>
            <a:r>
              <a:rPr lang="es-ES_tradnl" sz="2000" dirty="0" err="1" smtClean="0"/>
              <a:t>salient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Spanish</a:t>
            </a:r>
            <a:r>
              <a:rPr lang="es-ES_tradnl" sz="2000" dirty="0" smtClean="0"/>
              <a:t>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800" dirty="0" smtClean="0">
                <a:solidFill>
                  <a:srgbClr val="FFFF00"/>
                </a:solidFill>
              </a:rPr>
              <a:t>Reference </a:t>
            </a:r>
            <a:r>
              <a:rPr lang="es-ES_tradnl" sz="2800" dirty="0" err="1">
                <a:solidFill>
                  <a:srgbClr val="FFFF00"/>
                </a:solidFill>
              </a:rPr>
              <a:t>p</a:t>
            </a:r>
            <a:r>
              <a:rPr lang="es-ES_tradnl" sz="2800" dirty="0" err="1" smtClean="0">
                <a:solidFill>
                  <a:srgbClr val="FFFF00"/>
                </a:solidFill>
              </a:rPr>
              <a:t>atterns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found</a:t>
            </a:r>
            <a:r>
              <a:rPr lang="es-ES_tradnl" sz="2800" dirty="0" smtClean="0">
                <a:solidFill>
                  <a:srgbClr val="FFFF00"/>
                </a:solidFill>
              </a:rPr>
              <a:t> in </a:t>
            </a:r>
            <a:r>
              <a:rPr lang="es-ES_tradnl" sz="2800" dirty="0" err="1" smtClean="0">
                <a:solidFill>
                  <a:srgbClr val="FFFF00"/>
                </a:solidFill>
              </a:rPr>
              <a:t>previous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research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through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interpersonality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dirty="0" smtClean="0">
                <a:solidFill>
                  <a:srgbClr val="FFFF00"/>
                </a:solidFill>
              </a:rPr>
              <a:t>in hotel </a:t>
            </a:r>
            <a:r>
              <a:rPr lang="es-ES_tradnl" sz="2800" dirty="0" err="1" smtClean="0">
                <a:solidFill>
                  <a:srgbClr val="FFFF00"/>
                </a:solidFill>
              </a:rPr>
              <a:t>websites</a:t>
            </a:r>
            <a:r>
              <a:rPr lang="es-ES_tradnl" sz="2800" dirty="0" smtClean="0">
                <a:solidFill>
                  <a:srgbClr val="FFFF00"/>
                </a:solidFill>
              </a:rPr>
              <a:t> in </a:t>
            </a:r>
            <a:r>
              <a:rPr lang="es-ES_tradnl" sz="2800" i="1" dirty="0" smtClean="0">
                <a:solidFill>
                  <a:srgbClr val="FFFF00"/>
                </a:solidFill>
              </a:rPr>
              <a:t>original </a:t>
            </a:r>
            <a:r>
              <a:rPr lang="es-ES_tradnl" sz="2800" i="1" dirty="0" err="1" smtClean="0">
                <a:solidFill>
                  <a:srgbClr val="FFFF00"/>
                </a:solidFill>
              </a:rPr>
              <a:t>language</a:t>
            </a:r>
            <a:endParaRPr lang="es-ES_tradnl" sz="2800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0113669"/>
              </p:ext>
            </p:extLst>
          </p:nvPr>
        </p:nvGraphicFramePr>
        <p:xfrm>
          <a:off x="683565" y="3140968"/>
          <a:ext cx="7920882" cy="192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504056"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Hedges</a:t>
                      </a:r>
                      <a:endParaRPr lang="es-ES_tradnl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Self-mention</a:t>
                      </a:r>
                      <a:endParaRPr lang="es-ES_tradnl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Attitude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markers</a:t>
                      </a:r>
                      <a:endParaRPr lang="es-ES_tradnl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Boosters</a:t>
                      </a:r>
                      <a:endParaRPr lang="es-ES_tradnl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Reader’s</a:t>
                      </a:r>
                      <a:r>
                        <a:rPr lang="es-ES_tradnl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2000" dirty="0" err="1" smtClean="0">
                          <a:solidFill>
                            <a:srgbClr val="FFFF00"/>
                          </a:solidFill>
                        </a:rPr>
                        <a:t>pronouns</a:t>
                      </a:r>
                      <a:endParaRPr lang="es-ES_tradnl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English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+mn-ea"/>
                          <a:cs typeface="+mn-cs"/>
                        </a:rPr>
                        <a:t>11,42%</a:t>
                      </a:r>
                    </a:p>
                    <a:p>
                      <a:endParaRPr lang="es-ES_tradnl" sz="20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+mn-ea"/>
                          <a:cs typeface="+mn-cs"/>
                        </a:rPr>
                        <a:t>12,42%</a:t>
                      </a:r>
                    </a:p>
                    <a:p>
                      <a:endParaRPr lang="es-ES_tradnl" sz="20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+mn-ea"/>
                          <a:cs typeface="+mn-cs"/>
                        </a:rPr>
                        <a:t>5,01%</a:t>
                      </a:r>
                    </a:p>
                    <a:p>
                      <a:endParaRPr lang="es-ES_tradnl" sz="20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+mn-ea"/>
                          <a:cs typeface="+mn-cs"/>
                        </a:rPr>
                        <a:t>42,08%</a:t>
                      </a:r>
                    </a:p>
                    <a:p>
                      <a:endParaRPr lang="es-ES_tradnl" sz="20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+mn-ea"/>
                          <a:cs typeface="+mn-cs"/>
                        </a:rPr>
                        <a:t>27,86%</a:t>
                      </a:r>
                    </a:p>
                    <a:p>
                      <a:endParaRPr lang="es-ES_tradnl" sz="20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519374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Spanish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 7,11%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   6,92%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     4,23%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</a:t>
                      </a:r>
                      <a:r>
                        <a:rPr lang="es-ES_tradnl" sz="2000" b="1" dirty="0" smtClean="0"/>
                        <a:t>78,46</a:t>
                      </a:r>
                      <a:endParaRPr lang="es-ES_trad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 0,57%</a:t>
                      </a:r>
                      <a:endParaRPr lang="es-ES_tradn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49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143116"/>
            <a:ext cx="8640959" cy="4526243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dirty="0" err="1" smtClean="0">
                <a:solidFill>
                  <a:srgbClr val="FF0000"/>
                </a:solidFill>
              </a:rPr>
              <a:t>Hyland</a:t>
            </a:r>
            <a:r>
              <a:rPr lang="es-ES_tradnl" dirty="0" smtClean="0">
                <a:solidFill>
                  <a:srgbClr val="FF0000"/>
                </a:solidFill>
              </a:rPr>
              <a:t> &amp; </a:t>
            </a:r>
            <a:r>
              <a:rPr lang="es-ES_tradnl" dirty="0" err="1" smtClean="0">
                <a:solidFill>
                  <a:srgbClr val="FF0000"/>
                </a:solidFill>
              </a:rPr>
              <a:t>Tse’s</a:t>
            </a:r>
            <a:r>
              <a:rPr lang="es-ES_tradnl" dirty="0" smtClean="0">
                <a:solidFill>
                  <a:srgbClr val="FF0000"/>
                </a:solidFill>
              </a:rPr>
              <a:t> (2004) interpersonal </a:t>
            </a:r>
            <a:r>
              <a:rPr lang="es-ES_tradnl" dirty="0" err="1" smtClean="0">
                <a:solidFill>
                  <a:srgbClr val="FF0000"/>
                </a:solidFill>
              </a:rPr>
              <a:t>markers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taxonomy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solidFill>
                  <a:srgbClr val="FF0000"/>
                </a:solidFill>
              </a:rPr>
              <a:t>+   </a:t>
            </a:r>
            <a:r>
              <a:rPr lang="es-ES_tradnl" dirty="0" err="1" smtClean="0">
                <a:solidFill>
                  <a:srgbClr val="FF0000"/>
                </a:solidFill>
              </a:rPr>
              <a:t>specific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markers</a:t>
            </a:r>
            <a:r>
              <a:rPr lang="es-ES_tradnl" dirty="0" smtClean="0">
                <a:solidFill>
                  <a:srgbClr val="FF0000"/>
                </a:solidFill>
              </a:rPr>
              <a:t> of </a:t>
            </a:r>
            <a:r>
              <a:rPr lang="es-ES_tradnl" dirty="0" err="1" smtClean="0">
                <a:solidFill>
                  <a:srgbClr val="FF0000"/>
                </a:solidFill>
              </a:rPr>
              <a:t>tourism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genres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for</a:t>
            </a:r>
            <a:r>
              <a:rPr lang="es-ES_tradnl" dirty="0" smtClean="0">
                <a:solidFill>
                  <a:srgbClr val="FF0000"/>
                </a:solidFill>
              </a:rPr>
              <a:t> English and </a:t>
            </a:r>
            <a:r>
              <a:rPr lang="es-ES_tradnl" dirty="0" err="1" smtClean="0">
                <a:solidFill>
                  <a:srgbClr val="FF0000"/>
                </a:solidFill>
              </a:rPr>
              <a:t>Spanish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>
                <a:solidFill>
                  <a:srgbClr val="FF0000"/>
                </a:solidFill>
              </a:rPr>
              <a:t>(</a:t>
            </a:r>
            <a:r>
              <a:rPr lang="es-ES_tradnl" dirty="0" err="1">
                <a:solidFill>
                  <a:srgbClr val="FF0000"/>
                </a:solidFill>
              </a:rPr>
              <a:t>Mapelli</a:t>
            </a:r>
            <a:r>
              <a:rPr lang="es-ES_tradnl" dirty="0">
                <a:solidFill>
                  <a:srgbClr val="FF0000"/>
                </a:solidFill>
              </a:rPr>
              <a:t> 2008; </a:t>
            </a:r>
            <a:r>
              <a:rPr lang="es-ES_tradnl" dirty="0" err="1">
                <a:solidFill>
                  <a:srgbClr val="FF0000"/>
                </a:solidFill>
              </a:rPr>
              <a:t>Pierini</a:t>
            </a:r>
            <a:r>
              <a:rPr lang="es-ES_tradnl" dirty="0">
                <a:solidFill>
                  <a:srgbClr val="FF0000"/>
                </a:solidFill>
              </a:rPr>
              <a:t> 2009; </a:t>
            </a:r>
            <a:r>
              <a:rPr lang="es-ES_tradnl" dirty="0" err="1">
                <a:solidFill>
                  <a:srgbClr val="FF0000"/>
                </a:solidFill>
              </a:rPr>
              <a:t>Suau</a:t>
            </a:r>
            <a:r>
              <a:rPr lang="es-ES_tradnl" dirty="0">
                <a:solidFill>
                  <a:srgbClr val="FF0000"/>
                </a:solidFill>
              </a:rPr>
              <a:t>-Jiménez 2011, 2012</a:t>
            </a:r>
            <a:r>
              <a:rPr lang="es-ES_tradnl" dirty="0" smtClean="0">
                <a:solidFill>
                  <a:srgbClr val="FF0000"/>
                </a:solidFill>
              </a:rPr>
              <a:t>).</a:t>
            </a:r>
          </a:p>
          <a:p>
            <a:endParaRPr lang="es-ES_tradnl" dirty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chemeClr val="tx1"/>
                </a:solidFill>
              </a:rPr>
              <a:t>Ant.Conc.3.2.4w  free </a:t>
            </a:r>
            <a:r>
              <a:rPr lang="es-ES_tradnl" dirty="0" err="1" smtClean="0">
                <a:solidFill>
                  <a:schemeClr val="tx1"/>
                </a:solidFill>
              </a:rPr>
              <a:t>concordancer</a:t>
            </a:r>
            <a:r>
              <a:rPr lang="es-ES_tradnl" dirty="0" smtClean="0">
                <a:solidFill>
                  <a:schemeClr val="tx1"/>
                </a:solidFill>
              </a:rPr>
              <a:t> software.</a:t>
            </a:r>
          </a:p>
          <a:p>
            <a:endParaRPr lang="es-ES_tradnl" dirty="0">
              <a:solidFill>
                <a:schemeClr val="tx1"/>
              </a:solidFill>
            </a:endParaRPr>
          </a:p>
          <a:p>
            <a:r>
              <a:rPr lang="es-ES_tradnl" dirty="0" err="1" smtClean="0">
                <a:solidFill>
                  <a:srgbClr val="FF0000"/>
                </a:solidFill>
              </a:rPr>
              <a:t>Applied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extract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markers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from</a:t>
            </a:r>
            <a:r>
              <a:rPr lang="es-ES_tradnl" dirty="0" smtClean="0">
                <a:solidFill>
                  <a:srgbClr val="FF0000"/>
                </a:solidFill>
              </a:rPr>
              <a:t> COMETVAL comparable sub-</a:t>
            </a:r>
            <a:r>
              <a:rPr lang="es-ES_tradnl" dirty="0" err="1" smtClean="0">
                <a:solidFill>
                  <a:srgbClr val="FF0000"/>
                </a:solidFill>
              </a:rPr>
              <a:t>corpora</a:t>
            </a:r>
            <a:r>
              <a:rPr lang="es-ES_tradnl" dirty="0" smtClean="0">
                <a:solidFill>
                  <a:srgbClr val="FF0000"/>
                </a:solidFill>
              </a:rPr>
              <a:t> (</a:t>
            </a:r>
            <a:r>
              <a:rPr lang="es-ES_tradnl" dirty="0" err="1" smtClean="0">
                <a:solidFill>
                  <a:srgbClr val="FF0000"/>
                </a:solidFill>
              </a:rPr>
              <a:t>translated</a:t>
            </a:r>
            <a:r>
              <a:rPr lang="es-ES_tradnl" dirty="0" smtClean="0">
                <a:solidFill>
                  <a:srgbClr val="FF0000"/>
                </a:solidFill>
              </a:rPr>
              <a:t>) </a:t>
            </a:r>
            <a:r>
              <a:rPr lang="es-ES_tradnl" dirty="0" err="1" smtClean="0">
                <a:solidFill>
                  <a:srgbClr val="FF0000"/>
                </a:solidFill>
              </a:rPr>
              <a:t>for</a:t>
            </a:r>
            <a:r>
              <a:rPr lang="es-ES_tradnl" dirty="0" smtClean="0">
                <a:solidFill>
                  <a:srgbClr val="FF0000"/>
                </a:solidFill>
              </a:rPr>
              <a:t> English and </a:t>
            </a:r>
            <a:r>
              <a:rPr lang="es-ES_tradnl" dirty="0" err="1" smtClean="0">
                <a:solidFill>
                  <a:srgbClr val="FF0000"/>
                </a:solidFill>
              </a:rPr>
              <a:t>Spanish</a:t>
            </a:r>
            <a:r>
              <a:rPr lang="es-ES_tradnl" dirty="0" smtClean="0">
                <a:solidFill>
                  <a:srgbClr val="FF0000"/>
                </a:solidFill>
              </a:rPr>
              <a:t> hotel </a:t>
            </a:r>
            <a:r>
              <a:rPr lang="es-ES_tradnl" dirty="0" err="1" smtClean="0">
                <a:solidFill>
                  <a:srgbClr val="FF0000"/>
                </a:solidFill>
              </a:rPr>
              <a:t>websites</a:t>
            </a:r>
            <a:r>
              <a:rPr lang="es-ES_tradnl" dirty="0" smtClean="0">
                <a:solidFill>
                  <a:srgbClr val="FF0000"/>
                </a:solidFill>
              </a:rPr>
              <a:t> (100.000 </a:t>
            </a:r>
            <a:r>
              <a:rPr lang="es-ES_tradnl" dirty="0" err="1" smtClean="0">
                <a:solidFill>
                  <a:srgbClr val="FF0000"/>
                </a:solidFill>
              </a:rPr>
              <a:t>words</a:t>
            </a:r>
            <a:r>
              <a:rPr lang="es-ES_tradnl" dirty="0" smtClean="0">
                <a:solidFill>
                  <a:srgbClr val="FF0000"/>
                </a:solidFill>
              </a:rPr>
              <a:t>).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Methodology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followed</a:t>
            </a:r>
            <a:r>
              <a:rPr lang="es-ES_tradnl" sz="2800" dirty="0" smtClean="0">
                <a:solidFill>
                  <a:srgbClr val="FFFF00"/>
                </a:solidFill>
              </a:rPr>
              <a:t> in </a:t>
            </a:r>
            <a:r>
              <a:rPr lang="es-ES_tradnl" sz="2800" dirty="0" err="1" smtClean="0">
                <a:solidFill>
                  <a:srgbClr val="FFFF00"/>
                </a:solidFill>
              </a:rPr>
              <a:t>this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research</a:t>
            </a:r>
            <a:r>
              <a:rPr lang="es-ES_tradnl" sz="2800" dirty="0" smtClean="0">
                <a:solidFill>
                  <a:srgbClr val="FFFF00"/>
                </a:solidFill>
              </a:rPr>
              <a:t>…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3079614"/>
              </p:ext>
            </p:extLst>
          </p:nvPr>
        </p:nvGraphicFramePr>
        <p:xfrm>
          <a:off x="611559" y="2857495"/>
          <a:ext cx="7992887" cy="239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1"/>
                <a:gridCol w="1141841"/>
                <a:gridCol w="1141841"/>
                <a:gridCol w="1141841"/>
                <a:gridCol w="1141841"/>
                <a:gridCol w="1141841"/>
                <a:gridCol w="1141841"/>
              </a:tblGrid>
              <a:tr h="1098817"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solidFill>
                            <a:srgbClr val="FFFF00"/>
                          </a:solidFill>
                        </a:rPr>
                        <a:t>TOTAL MARKERS</a:t>
                      </a:r>
                      <a:endParaRPr lang="es-ES_tradnl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Hedges</a:t>
                      </a:r>
                      <a:endParaRPr lang="es-ES_tradn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Self-mention</a:t>
                      </a:r>
                      <a:endParaRPr lang="es-ES_tradn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Attitude</a:t>
                      </a:r>
                      <a:r>
                        <a:rPr lang="es-ES_tradnl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markers</a:t>
                      </a:r>
                      <a:endParaRPr lang="es-ES_tradn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Boosters</a:t>
                      </a:r>
                      <a:endParaRPr lang="es-ES_tradn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Reader’s</a:t>
                      </a:r>
                      <a:r>
                        <a:rPr lang="es-ES_tradnl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pronouns</a:t>
                      </a:r>
                      <a:endParaRPr lang="es-ES_tradn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FF00"/>
                          </a:solidFill>
                        </a:rPr>
                        <a:t>Directives</a:t>
                      </a:r>
                      <a:endParaRPr lang="es-ES_tradn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07511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ENGLISH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25’61%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10’48%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0%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44’68%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19’21%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686022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SPANISH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2,98%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4,47%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0,74%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47,0%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19,40%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25,37%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Results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for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interpersonality</a:t>
            </a:r>
            <a:r>
              <a:rPr lang="es-ES_tradnl" sz="2800" dirty="0" smtClean="0">
                <a:solidFill>
                  <a:srgbClr val="FFFF00"/>
                </a:solidFill>
              </a:rPr>
              <a:t> in </a:t>
            </a:r>
            <a:r>
              <a:rPr lang="es-ES_tradnl" sz="2800" dirty="0" err="1" smtClean="0">
                <a:solidFill>
                  <a:srgbClr val="FFFF00"/>
                </a:solidFill>
              </a:rPr>
              <a:t>websites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translated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into</a:t>
            </a:r>
            <a:r>
              <a:rPr lang="es-ES_tradnl" sz="2800" dirty="0" smtClean="0">
                <a:solidFill>
                  <a:srgbClr val="FFFF00"/>
                </a:solidFill>
              </a:rPr>
              <a:t> English and </a:t>
            </a:r>
            <a:r>
              <a:rPr lang="es-ES_tradnl" sz="2800" dirty="0" err="1" smtClean="0">
                <a:solidFill>
                  <a:srgbClr val="FFFF00"/>
                </a:solidFill>
              </a:rPr>
              <a:t>Spanish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1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7899737"/>
              </p:ext>
            </p:extLst>
          </p:nvPr>
        </p:nvGraphicFramePr>
        <p:xfrm>
          <a:off x="357158" y="2674938"/>
          <a:ext cx="8501122" cy="389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dirty="0" err="1" smtClean="0">
                <a:solidFill>
                  <a:srgbClr val="FFFF00"/>
                </a:solidFill>
              </a:rPr>
              <a:t>Differences</a:t>
            </a:r>
            <a:r>
              <a:rPr lang="es-ES" sz="2800" dirty="0" smtClean="0">
                <a:solidFill>
                  <a:srgbClr val="FFFF00"/>
                </a:solidFill>
              </a:rPr>
              <a:t> of interpersonal </a:t>
            </a:r>
            <a:r>
              <a:rPr lang="es-ES" sz="2800" dirty="0" err="1" smtClean="0">
                <a:solidFill>
                  <a:srgbClr val="FFFF00"/>
                </a:solidFill>
              </a:rPr>
              <a:t>markers</a:t>
            </a:r>
            <a:r>
              <a:rPr lang="es-ES" sz="2800" dirty="0" smtClean="0">
                <a:solidFill>
                  <a:srgbClr val="FFFF00"/>
                </a:solidFill>
              </a:rPr>
              <a:t> in </a:t>
            </a:r>
            <a:r>
              <a:rPr lang="es-ES" sz="2800" b="1" dirty="0" smtClean="0">
                <a:solidFill>
                  <a:srgbClr val="FFFF00"/>
                </a:solidFill>
              </a:rPr>
              <a:t>original and </a:t>
            </a:r>
            <a:r>
              <a:rPr lang="es-ES" sz="2800" b="1" dirty="0" err="1" smtClean="0">
                <a:solidFill>
                  <a:srgbClr val="FFFF00"/>
                </a:solidFill>
              </a:rPr>
              <a:t>translated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texts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for</a:t>
            </a:r>
            <a:r>
              <a:rPr lang="es-ES" sz="2800" dirty="0" smtClean="0">
                <a:solidFill>
                  <a:srgbClr val="FFFF00"/>
                </a:solidFill>
              </a:rPr>
              <a:t> hotel </a:t>
            </a:r>
            <a:r>
              <a:rPr lang="es-ES" sz="2800" dirty="0" err="1" smtClean="0">
                <a:solidFill>
                  <a:srgbClr val="FFFF00"/>
                </a:solidFill>
              </a:rPr>
              <a:t>websites</a:t>
            </a:r>
            <a:r>
              <a:rPr lang="es-ES" sz="2800" dirty="0" smtClean="0">
                <a:solidFill>
                  <a:srgbClr val="FFFF00"/>
                </a:solidFill>
              </a:rPr>
              <a:t/>
            </a:r>
            <a:br>
              <a:rPr lang="es-ES" sz="2800" dirty="0" smtClean="0">
                <a:solidFill>
                  <a:srgbClr val="FFFF00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>ENGLISH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1" cy="439248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1B6FD"/>
              </a:buClr>
            </a:pPr>
            <a:r>
              <a:rPr lang="es-ES_tradnl" sz="2000" dirty="0">
                <a:solidFill>
                  <a:srgbClr val="073E87"/>
                </a:solidFill>
              </a:rPr>
              <a:t>…</a:t>
            </a:r>
            <a:r>
              <a:rPr lang="es-ES_tradnl" sz="2000" dirty="0" err="1">
                <a:solidFill>
                  <a:srgbClr val="073E87"/>
                </a:solidFill>
              </a:rPr>
              <a:t>part</a:t>
            </a:r>
            <a:r>
              <a:rPr lang="es-ES_tradnl" sz="2000" dirty="0">
                <a:solidFill>
                  <a:srgbClr val="073E87"/>
                </a:solidFill>
              </a:rPr>
              <a:t> of </a:t>
            </a:r>
            <a:r>
              <a:rPr lang="es-ES_tradnl" sz="2000" dirty="0" err="1">
                <a:solidFill>
                  <a:srgbClr val="073E87"/>
                </a:solidFill>
              </a:rPr>
              <a:t>the</a:t>
            </a:r>
            <a:r>
              <a:rPr lang="es-ES_tradnl" sz="2000" dirty="0">
                <a:solidFill>
                  <a:srgbClr val="073E87"/>
                </a:solidFill>
              </a:rPr>
              <a:t> COMETVAL </a:t>
            </a:r>
            <a:r>
              <a:rPr lang="es-ES_tradnl" sz="2000" dirty="0" err="1" smtClean="0">
                <a:solidFill>
                  <a:srgbClr val="073E87"/>
                </a:solidFill>
              </a:rPr>
              <a:t>project</a:t>
            </a:r>
            <a:r>
              <a:rPr lang="es-ES_tradnl" sz="2000" dirty="0" smtClean="0">
                <a:solidFill>
                  <a:srgbClr val="073E87"/>
                </a:solidFill>
              </a:rPr>
              <a:t> </a:t>
            </a:r>
            <a:r>
              <a:rPr lang="es-ES_tradnl" sz="2000" dirty="0" err="1" smtClean="0">
                <a:solidFill>
                  <a:srgbClr val="073E87"/>
                </a:solidFill>
              </a:rPr>
              <a:t>that</a:t>
            </a:r>
            <a:r>
              <a:rPr lang="es-ES_tradnl" sz="2000" dirty="0" smtClean="0">
                <a:solidFill>
                  <a:srgbClr val="073E87"/>
                </a:solidFill>
              </a:rPr>
              <a:t> </a:t>
            </a:r>
            <a:r>
              <a:rPr lang="es-ES_tradnl" sz="2000" dirty="0" err="1" smtClean="0">
                <a:solidFill>
                  <a:srgbClr val="073E87"/>
                </a:solidFill>
              </a:rPr>
              <a:t>aims</a:t>
            </a:r>
            <a:r>
              <a:rPr lang="es-ES_tradnl" sz="2000" dirty="0" smtClean="0">
                <a:solidFill>
                  <a:srgbClr val="073E87"/>
                </a:solidFill>
              </a:rPr>
              <a:t> </a:t>
            </a:r>
            <a:r>
              <a:rPr lang="es-ES_tradnl" sz="2000" dirty="0" err="1">
                <a:solidFill>
                  <a:srgbClr val="073E87"/>
                </a:solidFill>
              </a:rPr>
              <a:t>to</a:t>
            </a:r>
            <a:r>
              <a:rPr lang="es-ES_tradnl" sz="2000" dirty="0">
                <a:solidFill>
                  <a:srgbClr val="073E87"/>
                </a:solidFill>
              </a:rPr>
              <a:t> </a:t>
            </a:r>
            <a:r>
              <a:rPr lang="es-ES_tradnl" sz="2000" dirty="0" err="1">
                <a:solidFill>
                  <a:srgbClr val="073E87"/>
                </a:solidFill>
              </a:rPr>
              <a:t>analyse</a:t>
            </a:r>
            <a:r>
              <a:rPr lang="es-ES_tradnl" sz="2000" dirty="0">
                <a:solidFill>
                  <a:srgbClr val="073E87"/>
                </a:solidFill>
              </a:rPr>
              <a:t> </a:t>
            </a:r>
            <a:r>
              <a:rPr lang="es-ES_tradnl" sz="2000" dirty="0" err="1">
                <a:solidFill>
                  <a:srgbClr val="073E87"/>
                </a:solidFill>
              </a:rPr>
              <a:t>travel</a:t>
            </a:r>
            <a:r>
              <a:rPr lang="es-ES_tradnl" sz="2000" dirty="0">
                <a:solidFill>
                  <a:srgbClr val="073E87"/>
                </a:solidFill>
              </a:rPr>
              <a:t> and </a:t>
            </a:r>
            <a:r>
              <a:rPr lang="es-ES_tradnl" sz="2000" dirty="0" err="1">
                <a:solidFill>
                  <a:srgbClr val="073E87"/>
                </a:solidFill>
              </a:rPr>
              <a:t>tourism</a:t>
            </a:r>
            <a:r>
              <a:rPr lang="es-ES_tradnl" sz="2000" dirty="0">
                <a:solidFill>
                  <a:srgbClr val="073E87"/>
                </a:solidFill>
              </a:rPr>
              <a:t> </a:t>
            </a:r>
            <a:r>
              <a:rPr lang="es-ES_tradnl" sz="2000" dirty="0" err="1">
                <a:solidFill>
                  <a:srgbClr val="073E87"/>
                </a:solidFill>
              </a:rPr>
              <a:t>webgenres</a:t>
            </a:r>
            <a:r>
              <a:rPr lang="es-ES_tradnl" sz="2000" dirty="0">
                <a:solidFill>
                  <a:srgbClr val="073E87"/>
                </a:solidFill>
              </a:rPr>
              <a:t> </a:t>
            </a:r>
            <a:r>
              <a:rPr lang="es-ES_tradnl" sz="2000" dirty="0" err="1">
                <a:solidFill>
                  <a:srgbClr val="073E87"/>
                </a:solidFill>
              </a:rPr>
              <a:t>through</a:t>
            </a:r>
            <a:r>
              <a:rPr lang="es-ES_tradnl" sz="2000" dirty="0">
                <a:solidFill>
                  <a:srgbClr val="073E87"/>
                </a:solidFill>
              </a:rPr>
              <a:t> </a:t>
            </a:r>
            <a:r>
              <a:rPr lang="es-ES_tradnl" sz="2000" dirty="0" err="1">
                <a:solidFill>
                  <a:srgbClr val="073E87"/>
                </a:solidFill>
              </a:rPr>
              <a:t>discourse</a:t>
            </a:r>
            <a:r>
              <a:rPr lang="es-ES_tradnl" sz="2000" dirty="0">
                <a:solidFill>
                  <a:srgbClr val="073E87"/>
                </a:solidFill>
              </a:rPr>
              <a:t> and </a:t>
            </a:r>
            <a:r>
              <a:rPr lang="es-ES_tradnl" sz="2000" dirty="0" err="1">
                <a:solidFill>
                  <a:srgbClr val="073E87"/>
                </a:solidFill>
              </a:rPr>
              <a:t>lexis</a:t>
            </a:r>
            <a:r>
              <a:rPr lang="es-ES_tradnl" sz="2000" dirty="0">
                <a:solidFill>
                  <a:srgbClr val="073E87"/>
                </a:solidFill>
              </a:rPr>
              <a:t> in English, </a:t>
            </a:r>
            <a:r>
              <a:rPr lang="es-ES_tradnl" sz="2000" dirty="0" err="1">
                <a:solidFill>
                  <a:srgbClr val="073E87"/>
                </a:solidFill>
              </a:rPr>
              <a:t>Spanish</a:t>
            </a:r>
            <a:r>
              <a:rPr lang="es-ES_tradnl" sz="2000" dirty="0">
                <a:solidFill>
                  <a:srgbClr val="073E87"/>
                </a:solidFill>
              </a:rPr>
              <a:t>, French and </a:t>
            </a:r>
            <a:r>
              <a:rPr lang="es-ES_tradnl" sz="2000" dirty="0" err="1">
                <a:solidFill>
                  <a:srgbClr val="073E87"/>
                </a:solidFill>
              </a:rPr>
              <a:t>Arabic</a:t>
            </a:r>
            <a:r>
              <a:rPr lang="es-ES_tradnl" sz="2000" dirty="0">
                <a:solidFill>
                  <a:srgbClr val="073E87"/>
                </a:solidFill>
              </a:rPr>
              <a:t>.</a:t>
            </a:r>
          </a:p>
          <a:p>
            <a:pPr marL="0" lvl="0" indent="0">
              <a:buClr>
                <a:srgbClr val="31B6FD"/>
              </a:buClr>
              <a:buNone/>
            </a:pPr>
            <a:endParaRPr lang="es-ES_tradnl" sz="2000" dirty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r>
              <a:rPr lang="es-ES_tradnl" sz="2000" dirty="0" err="1">
                <a:solidFill>
                  <a:srgbClr val="FF0000"/>
                </a:solidFill>
              </a:rPr>
              <a:t>F</a:t>
            </a:r>
            <a:r>
              <a:rPr lang="es-ES_tradnl" sz="2000" dirty="0" err="1" smtClean="0">
                <a:solidFill>
                  <a:srgbClr val="FF0000"/>
                </a:solidFill>
              </a:rPr>
              <a:t>irst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attempt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to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analyse</a:t>
            </a:r>
            <a:r>
              <a:rPr lang="es-ES_tradnl" sz="2000" dirty="0" smtClean="0">
                <a:solidFill>
                  <a:srgbClr val="FF0000"/>
                </a:solidFill>
              </a:rPr>
              <a:t> comparable </a:t>
            </a:r>
            <a:r>
              <a:rPr lang="es-ES_tradnl" sz="2000" dirty="0" err="1" smtClean="0">
                <a:solidFill>
                  <a:srgbClr val="FF0000"/>
                </a:solidFill>
              </a:rPr>
              <a:t>ones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b="1" dirty="0" smtClean="0">
                <a:solidFill>
                  <a:srgbClr val="FF0000"/>
                </a:solidFill>
              </a:rPr>
              <a:t>(</a:t>
            </a:r>
            <a:r>
              <a:rPr lang="es-ES_tradnl" sz="2000" b="1" dirty="0" err="1" smtClean="0">
                <a:solidFill>
                  <a:srgbClr val="FF0000"/>
                </a:solidFill>
              </a:rPr>
              <a:t>translated</a:t>
            </a:r>
            <a:r>
              <a:rPr lang="es-ES_tradnl" sz="2000" b="1" dirty="0">
                <a:solidFill>
                  <a:srgbClr val="FF0000"/>
                </a:solidFill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</a:rPr>
              <a:t>into</a:t>
            </a:r>
            <a:r>
              <a:rPr lang="es-ES_tradnl" sz="2000" b="1" dirty="0" smtClean="0">
                <a:solidFill>
                  <a:srgbClr val="FF0000"/>
                </a:solidFill>
              </a:rPr>
              <a:t> </a:t>
            </a:r>
            <a:r>
              <a:rPr lang="es-ES_tradnl" sz="2000" b="1" dirty="0">
                <a:solidFill>
                  <a:srgbClr val="FF0000"/>
                </a:solidFill>
              </a:rPr>
              <a:t>English and </a:t>
            </a:r>
            <a:r>
              <a:rPr lang="es-ES_tradnl" sz="2000" b="1" dirty="0" err="1" smtClean="0">
                <a:solidFill>
                  <a:srgbClr val="FF0000"/>
                </a:solidFill>
              </a:rPr>
              <a:t>Spanish</a:t>
            </a:r>
            <a:r>
              <a:rPr lang="es-ES_tradnl" sz="2000" b="1" dirty="0" smtClean="0">
                <a:solidFill>
                  <a:srgbClr val="FF0000"/>
                </a:solidFill>
              </a:rPr>
              <a:t>) in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b="1" i="1" dirty="0" smtClean="0">
                <a:solidFill>
                  <a:srgbClr val="FF0000"/>
                </a:solidFill>
              </a:rPr>
              <a:t>hotel </a:t>
            </a:r>
            <a:r>
              <a:rPr lang="es-ES_tradnl" sz="2000" b="1" i="1" dirty="0" err="1" smtClean="0">
                <a:solidFill>
                  <a:srgbClr val="FF0000"/>
                </a:solidFill>
              </a:rPr>
              <a:t>websites</a:t>
            </a:r>
            <a:r>
              <a:rPr lang="es-ES_tradnl" sz="2000" b="1" i="1" dirty="0" smtClean="0">
                <a:solidFill>
                  <a:srgbClr val="FF0000"/>
                </a:solidFill>
              </a:rPr>
              <a:t>.</a:t>
            </a:r>
          </a:p>
          <a:p>
            <a:pPr lvl="0">
              <a:buClr>
                <a:srgbClr val="31B6FD"/>
              </a:buClr>
            </a:pPr>
            <a:endParaRPr lang="es-ES_tradnl" sz="2000" dirty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r>
              <a:rPr lang="es-ES_tradnl" sz="2000" b="1" i="1" dirty="0" err="1" smtClean="0">
                <a:solidFill>
                  <a:srgbClr val="002060"/>
                </a:solidFill>
              </a:rPr>
              <a:t>Hypothesis</a:t>
            </a:r>
            <a:r>
              <a:rPr lang="es-ES_tradnl" sz="2000" b="1" i="1" dirty="0" smtClean="0">
                <a:solidFill>
                  <a:srgbClr val="002060"/>
                </a:solidFill>
              </a:rPr>
              <a:t>:  </a:t>
            </a:r>
            <a:r>
              <a:rPr lang="es-ES_tradnl" sz="2000" dirty="0" err="1" smtClean="0">
                <a:solidFill>
                  <a:srgbClr val="002060"/>
                </a:solidFill>
              </a:rPr>
              <a:t>if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the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interpersonality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pattern</a:t>
            </a:r>
            <a:r>
              <a:rPr lang="es-ES_tradnl" sz="2000" dirty="0" smtClean="0">
                <a:solidFill>
                  <a:srgbClr val="002060"/>
                </a:solidFill>
              </a:rPr>
              <a:t> of target </a:t>
            </a:r>
            <a:r>
              <a:rPr lang="es-ES_tradnl" sz="2000" dirty="0" err="1" smtClean="0">
                <a:solidFill>
                  <a:srgbClr val="002060"/>
                </a:solidFill>
              </a:rPr>
              <a:t>language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is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not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considered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for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translation</a:t>
            </a:r>
            <a:r>
              <a:rPr lang="es-ES_tradnl" sz="2000" dirty="0" smtClean="0">
                <a:solidFill>
                  <a:srgbClr val="002060"/>
                </a:solidFill>
              </a:rPr>
              <a:t>, </a:t>
            </a:r>
            <a:r>
              <a:rPr lang="es-ES_tradnl" sz="2000" dirty="0" err="1" smtClean="0">
                <a:solidFill>
                  <a:srgbClr val="002060"/>
                </a:solidFill>
              </a:rPr>
              <a:t>functional</a:t>
            </a:r>
            <a:r>
              <a:rPr lang="es-ES_tradnl" sz="2000" dirty="0" smtClean="0">
                <a:solidFill>
                  <a:srgbClr val="002060"/>
                </a:solidFill>
              </a:rPr>
              <a:t> and </a:t>
            </a:r>
            <a:r>
              <a:rPr lang="es-ES_tradnl" sz="2000" dirty="0" err="1" smtClean="0">
                <a:solidFill>
                  <a:srgbClr val="002060"/>
                </a:solidFill>
              </a:rPr>
              <a:t>generic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damage</a:t>
            </a:r>
            <a:r>
              <a:rPr lang="es-ES_tradnl" sz="2000" dirty="0" smtClean="0">
                <a:solidFill>
                  <a:srgbClr val="002060"/>
                </a:solidFill>
              </a:rPr>
              <a:t> can </a:t>
            </a:r>
            <a:r>
              <a:rPr lang="es-ES_tradnl" sz="2000" dirty="0" err="1" smtClean="0">
                <a:solidFill>
                  <a:srgbClr val="002060"/>
                </a:solidFill>
              </a:rPr>
              <a:t>happen</a:t>
            </a:r>
            <a:r>
              <a:rPr lang="es-ES_tradnl" sz="20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Clr>
                <a:srgbClr val="31B6FD"/>
              </a:buClr>
            </a:pPr>
            <a:endParaRPr lang="es-ES_tradnl" sz="2000" dirty="0" smtClean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r>
              <a:rPr lang="es-ES_tradnl" sz="2000" dirty="0" err="1" smtClean="0">
                <a:solidFill>
                  <a:srgbClr val="FF0000"/>
                </a:solidFill>
              </a:rPr>
              <a:t>Implications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>
                <a:solidFill>
                  <a:srgbClr val="FF0000"/>
                </a:solidFill>
              </a:rPr>
              <a:t>for</a:t>
            </a:r>
            <a:r>
              <a:rPr lang="es-ES_tradnl" sz="2000" dirty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the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>
                <a:solidFill>
                  <a:srgbClr val="FF0000"/>
                </a:solidFill>
              </a:rPr>
              <a:t>travel</a:t>
            </a:r>
            <a:r>
              <a:rPr lang="es-ES_tradnl" sz="2000" dirty="0">
                <a:solidFill>
                  <a:srgbClr val="FF0000"/>
                </a:solidFill>
              </a:rPr>
              <a:t> and </a:t>
            </a:r>
            <a:r>
              <a:rPr lang="es-ES_tradnl" sz="2000" dirty="0" err="1">
                <a:solidFill>
                  <a:srgbClr val="FF0000"/>
                </a:solidFill>
              </a:rPr>
              <a:t>tourism</a:t>
            </a:r>
            <a:r>
              <a:rPr lang="es-ES_tradnl" sz="2000" dirty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industry</a:t>
            </a:r>
            <a:r>
              <a:rPr lang="es-ES_tradnl" sz="2000" dirty="0" smtClean="0">
                <a:solidFill>
                  <a:srgbClr val="FF0000"/>
                </a:solidFill>
              </a:rPr>
              <a:t>:   </a:t>
            </a:r>
            <a:r>
              <a:rPr lang="es-ES_tradnl" sz="2000" dirty="0" err="1" smtClean="0">
                <a:solidFill>
                  <a:srgbClr val="FF0000"/>
                </a:solidFill>
              </a:rPr>
              <a:t>communication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with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customers</a:t>
            </a:r>
            <a:r>
              <a:rPr lang="es-ES_tradnl" sz="2000" dirty="0" smtClean="0">
                <a:solidFill>
                  <a:srgbClr val="FF0000"/>
                </a:solidFill>
              </a:rPr>
              <a:t> can be </a:t>
            </a:r>
            <a:r>
              <a:rPr lang="es-ES_tradnl" sz="2000" dirty="0" err="1" smtClean="0">
                <a:solidFill>
                  <a:srgbClr val="FF0000"/>
                </a:solidFill>
              </a:rPr>
              <a:t>disrupted</a:t>
            </a:r>
            <a:r>
              <a:rPr lang="es-ES_tradnl" sz="2000" dirty="0" smtClean="0">
                <a:solidFill>
                  <a:srgbClr val="FF0000"/>
                </a:solidFill>
              </a:rPr>
              <a:t> and/</a:t>
            </a:r>
            <a:r>
              <a:rPr lang="es-ES_tradnl" sz="2000" dirty="0" err="1" smtClean="0">
                <a:solidFill>
                  <a:srgbClr val="FF0000"/>
                </a:solidFill>
              </a:rPr>
              <a:t>or</a:t>
            </a:r>
            <a:r>
              <a:rPr lang="es-ES_tradnl" sz="2000" dirty="0" smtClean="0">
                <a:solidFill>
                  <a:srgbClr val="FF0000"/>
                </a:solidFill>
              </a:rPr>
              <a:t> be </a:t>
            </a:r>
            <a:r>
              <a:rPr lang="es-ES_tradnl" sz="2000" dirty="0" err="1" smtClean="0">
                <a:solidFill>
                  <a:srgbClr val="FF0000"/>
                </a:solidFill>
              </a:rPr>
              <a:t>inefficient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if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websites</a:t>
            </a:r>
            <a:r>
              <a:rPr lang="es-ES_tradnl" sz="2000" dirty="0" smtClean="0">
                <a:solidFill>
                  <a:srgbClr val="FF0000"/>
                </a:solidFill>
              </a:rPr>
              <a:t> are </a:t>
            </a:r>
            <a:r>
              <a:rPr lang="es-ES_tradnl" sz="2000" dirty="0" err="1" smtClean="0">
                <a:solidFill>
                  <a:srgbClr val="FF0000"/>
                </a:solidFill>
              </a:rPr>
              <a:t>not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designed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following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interpersonality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conventions</a:t>
            </a:r>
            <a:r>
              <a:rPr lang="es-ES_tradnl" sz="2000" dirty="0" smtClean="0">
                <a:solidFill>
                  <a:srgbClr val="FF0000"/>
                </a:solidFill>
              </a:rPr>
              <a:t>.</a:t>
            </a:r>
            <a:endParaRPr lang="es-ES_tradnl" sz="2000" dirty="0">
              <a:solidFill>
                <a:srgbClr val="FF0000"/>
              </a:solidFill>
            </a:endParaRP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solidFill>
                  <a:srgbClr val="FFFF00"/>
                </a:solidFill>
              </a:rPr>
              <a:t>This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research</a:t>
            </a:r>
            <a:r>
              <a:rPr lang="es-ES_tradnl" sz="3200" dirty="0" smtClean="0">
                <a:solidFill>
                  <a:srgbClr val="FFFF00"/>
                </a:solidFill>
              </a:rPr>
              <a:t>…</a:t>
            </a:r>
            <a:endParaRPr lang="es-ES_tradn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6845978"/>
              </p:ext>
            </p:extLst>
          </p:nvPr>
        </p:nvGraphicFramePr>
        <p:xfrm>
          <a:off x="285750" y="2286000"/>
          <a:ext cx="8643938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dirty="0" err="1" smtClean="0">
                <a:solidFill>
                  <a:srgbClr val="FFFF00"/>
                </a:solidFill>
              </a:rPr>
              <a:t>Differences</a:t>
            </a:r>
            <a:r>
              <a:rPr lang="es-ES" sz="2800" dirty="0" smtClean="0">
                <a:solidFill>
                  <a:srgbClr val="FFFF00"/>
                </a:solidFill>
              </a:rPr>
              <a:t> of interpersonal </a:t>
            </a:r>
            <a:r>
              <a:rPr lang="es-ES" sz="2800" dirty="0" err="1" smtClean="0">
                <a:solidFill>
                  <a:srgbClr val="FFFF00"/>
                </a:solidFill>
              </a:rPr>
              <a:t>markers</a:t>
            </a:r>
            <a:r>
              <a:rPr lang="es-ES" sz="2800" dirty="0" smtClean="0">
                <a:solidFill>
                  <a:srgbClr val="FFFF00"/>
                </a:solidFill>
              </a:rPr>
              <a:t> in </a:t>
            </a:r>
            <a:r>
              <a:rPr lang="es-ES" sz="2800" b="1" dirty="0" smtClean="0">
                <a:solidFill>
                  <a:srgbClr val="FFFF00"/>
                </a:solidFill>
              </a:rPr>
              <a:t>original and </a:t>
            </a:r>
            <a:r>
              <a:rPr lang="es-ES" sz="2800" b="1" dirty="0" err="1" smtClean="0">
                <a:solidFill>
                  <a:srgbClr val="FFFF00"/>
                </a:solidFill>
              </a:rPr>
              <a:t>translated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</a:rPr>
              <a:t>texts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for</a:t>
            </a:r>
            <a:r>
              <a:rPr lang="es-ES" sz="2800" dirty="0" smtClean="0">
                <a:solidFill>
                  <a:srgbClr val="FFFF00"/>
                </a:solidFill>
              </a:rPr>
              <a:t> hotel </a:t>
            </a:r>
            <a:r>
              <a:rPr lang="es-ES" sz="2800" dirty="0" err="1" smtClean="0">
                <a:solidFill>
                  <a:srgbClr val="FFFF00"/>
                </a:solidFill>
              </a:rPr>
              <a:t>websites</a:t>
            </a:r>
            <a:r>
              <a:rPr lang="es-ES" sz="2800" dirty="0" smtClean="0">
                <a:solidFill>
                  <a:srgbClr val="FFFF00"/>
                </a:solidFill>
              </a:rPr>
              <a:t/>
            </a:r>
            <a:br>
              <a:rPr lang="es-ES" sz="2800" dirty="0" smtClean="0">
                <a:solidFill>
                  <a:srgbClr val="FFFF00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>SPANISH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536504"/>
          </a:xfrm>
        </p:spPr>
        <p:txBody>
          <a:bodyPr/>
          <a:lstStyle/>
          <a:p>
            <a:pPr marL="0" indent="0">
              <a:buNone/>
            </a:pPr>
            <a:endParaRPr lang="es-ES_tradnl" sz="2000" dirty="0" smtClean="0">
              <a:solidFill>
                <a:srgbClr val="FF0000"/>
              </a:solidFill>
            </a:endParaRPr>
          </a:p>
          <a:p>
            <a:r>
              <a:rPr lang="es-ES_tradnl" sz="2000" dirty="0" err="1" smtClean="0">
                <a:solidFill>
                  <a:srgbClr val="FF0000"/>
                </a:solidFill>
              </a:rPr>
              <a:t>Our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results</a:t>
            </a:r>
            <a:r>
              <a:rPr lang="es-ES_tradnl" sz="2000" dirty="0" smtClean="0">
                <a:solidFill>
                  <a:srgbClr val="FF0000"/>
                </a:solidFill>
              </a:rPr>
              <a:t> show </a:t>
            </a:r>
            <a:r>
              <a:rPr lang="es-ES_tradnl" sz="2000" dirty="0" err="1" smtClean="0">
                <a:solidFill>
                  <a:srgbClr val="FF0000"/>
                </a:solidFill>
              </a:rPr>
              <a:t>that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analysed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website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translations</a:t>
            </a:r>
            <a:r>
              <a:rPr lang="es-ES_tradnl" sz="2000" dirty="0" smtClean="0">
                <a:solidFill>
                  <a:srgbClr val="FF0000"/>
                </a:solidFill>
              </a:rPr>
              <a:t> show </a:t>
            </a:r>
            <a:r>
              <a:rPr lang="es-ES_tradnl" sz="2000" dirty="0" err="1" smtClean="0">
                <a:solidFill>
                  <a:srgbClr val="FF0000"/>
                </a:solidFill>
              </a:rPr>
              <a:t>patterns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for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interpersonality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different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from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reference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ones</a:t>
            </a:r>
            <a:r>
              <a:rPr lang="es-ES_tradnl" sz="2000" dirty="0" smtClean="0">
                <a:solidFill>
                  <a:srgbClr val="FF0000"/>
                </a:solidFill>
              </a:rPr>
              <a:t>.</a:t>
            </a:r>
          </a:p>
          <a:p>
            <a:endParaRPr lang="es-ES_tradnl" sz="2000" dirty="0" smtClean="0">
              <a:solidFill>
                <a:srgbClr val="FF0000"/>
              </a:solidFill>
            </a:endParaRPr>
          </a:p>
          <a:p>
            <a:endParaRPr lang="es-ES_tradnl" sz="2000" dirty="0" smtClean="0">
              <a:solidFill>
                <a:srgbClr val="FF0000"/>
              </a:solidFill>
            </a:endParaRPr>
          </a:p>
          <a:p>
            <a:r>
              <a:rPr lang="es-ES_tradnl" sz="2000" dirty="0" err="1" smtClean="0">
                <a:solidFill>
                  <a:schemeClr val="tx1"/>
                </a:solidFill>
              </a:rPr>
              <a:t>This</a:t>
            </a:r>
            <a:r>
              <a:rPr lang="es-ES_tradnl" sz="2000" dirty="0" smtClean="0">
                <a:solidFill>
                  <a:schemeClr val="tx1"/>
                </a:solidFill>
              </a:rPr>
              <a:t> can </a:t>
            </a:r>
            <a:r>
              <a:rPr lang="es-ES_tradnl" sz="2000" dirty="0" err="1" smtClean="0">
                <a:solidFill>
                  <a:schemeClr val="tx1"/>
                </a:solidFill>
              </a:rPr>
              <a:t>disrupt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the</a:t>
            </a:r>
            <a:r>
              <a:rPr lang="es-ES_tradnl" sz="2000" dirty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way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persuasion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is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conventionally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expressed</a:t>
            </a:r>
            <a:r>
              <a:rPr lang="es-ES_tradnl" sz="2000" dirty="0" smtClean="0">
                <a:solidFill>
                  <a:schemeClr val="tx1"/>
                </a:solidFill>
              </a:rPr>
              <a:t>, </a:t>
            </a:r>
            <a:r>
              <a:rPr lang="es-ES_tradnl" sz="2000" dirty="0" err="1" smtClean="0">
                <a:solidFill>
                  <a:schemeClr val="tx1"/>
                </a:solidFill>
              </a:rPr>
              <a:t>since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</a:rPr>
              <a:t> interpersonal </a:t>
            </a:r>
            <a:r>
              <a:rPr lang="es-ES_tradnl" sz="2000" dirty="0" err="1" smtClean="0">
                <a:solidFill>
                  <a:schemeClr val="tx1"/>
                </a:solidFill>
              </a:rPr>
              <a:t>pattern</a:t>
            </a:r>
            <a:r>
              <a:rPr lang="es-ES_tradnl" sz="2000" dirty="0" smtClean="0">
                <a:solidFill>
                  <a:schemeClr val="tx1"/>
                </a:solidFill>
              </a:rPr>
              <a:t> of </a:t>
            </a:r>
            <a:r>
              <a:rPr lang="es-ES_tradnl" sz="2000" dirty="0" err="1" smtClean="0">
                <a:solidFill>
                  <a:schemeClr val="tx1"/>
                </a:solidFill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</a:rPr>
              <a:t> target </a:t>
            </a:r>
            <a:r>
              <a:rPr lang="es-ES_tradnl" sz="2000" dirty="0" err="1" smtClean="0">
                <a:solidFill>
                  <a:schemeClr val="tx1"/>
                </a:solidFill>
              </a:rPr>
              <a:t>language</a:t>
            </a:r>
            <a:r>
              <a:rPr lang="es-ES_tradnl" sz="2000" dirty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was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not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</a:rPr>
              <a:t>followed</a:t>
            </a:r>
            <a:r>
              <a:rPr lang="es-ES_tradnl" sz="2000" dirty="0" smtClean="0">
                <a:solidFill>
                  <a:schemeClr val="tx1"/>
                </a:solidFill>
              </a:rPr>
              <a:t>.</a:t>
            </a:r>
          </a:p>
          <a:p>
            <a:endParaRPr lang="es-ES_trad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Translations must necessarily follow </a:t>
            </a:r>
            <a:r>
              <a:rPr lang="en-US" sz="2000" dirty="0" err="1" smtClean="0">
                <a:solidFill>
                  <a:srgbClr val="FF0000"/>
                </a:solidFill>
              </a:rPr>
              <a:t>interpersonality</a:t>
            </a:r>
            <a:r>
              <a:rPr lang="en-US" sz="2000" dirty="0" smtClean="0">
                <a:solidFill>
                  <a:srgbClr val="FF0000"/>
                </a:solidFill>
              </a:rPr>
              <a:t> principles (markers) in order to maintain the same liability level of the original interpersonal pattern in hotel websites.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s-ES_tradnl" sz="2000" dirty="0" smtClean="0">
              <a:solidFill>
                <a:srgbClr val="FF0000"/>
              </a:solidFill>
            </a:endParaRPr>
          </a:p>
          <a:p>
            <a:endParaRPr lang="es-ES_tradnl" sz="2000" dirty="0"/>
          </a:p>
          <a:p>
            <a:pPr lvl="1"/>
            <a:endParaRPr lang="es-ES_tradnl" sz="2000" dirty="0"/>
          </a:p>
          <a:p>
            <a:pPr lvl="1"/>
            <a:endParaRPr lang="es-ES_tradnl" sz="2000" dirty="0" smtClean="0"/>
          </a:p>
          <a:p>
            <a:pPr lvl="1"/>
            <a:endParaRPr lang="es-ES_tradnl" dirty="0" smtClean="0"/>
          </a:p>
          <a:p>
            <a:pPr lvl="1"/>
            <a:endParaRPr lang="es-ES_tradnl" dirty="0"/>
          </a:p>
          <a:p>
            <a:pPr lvl="1"/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solidFill>
                  <a:srgbClr val="FFFF00"/>
                </a:solidFill>
              </a:rPr>
              <a:t>Discussion</a:t>
            </a:r>
            <a:r>
              <a:rPr lang="es-ES_tradnl" sz="3200" dirty="0" smtClean="0">
                <a:solidFill>
                  <a:srgbClr val="FFFF00"/>
                </a:solidFill>
              </a:rPr>
              <a:t>/</a:t>
            </a:r>
            <a:r>
              <a:rPr lang="es-ES_tradnl" sz="3200" dirty="0" err="1" smtClean="0">
                <a:solidFill>
                  <a:srgbClr val="FFFF00"/>
                </a:solidFill>
              </a:rPr>
              <a:t>Conclusion</a:t>
            </a:r>
            <a:r>
              <a:rPr lang="es-ES_tradnl" sz="3200" dirty="0" smtClean="0">
                <a:solidFill>
                  <a:srgbClr val="FFFF00"/>
                </a:solidFill>
              </a:rPr>
              <a:t> 1</a:t>
            </a:r>
            <a:endParaRPr lang="es-ES_tradn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0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785926"/>
            <a:ext cx="8640959" cy="4811426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rgbClr val="31B6FD"/>
              </a:buClr>
            </a:pPr>
            <a:r>
              <a:rPr lang="es-ES_tradnl" sz="2400" dirty="0" err="1" smtClean="0">
                <a:solidFill>
                  <a:schemeClr val="tx1"/>
                </a:solidFill>
              </a:rPr>
              <a:t>Otherwise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>
                <a:solidFill>
                  <a:schemeClr val="tx1"/>
                </a:solidFill>
              </a:rPr>
              <a:t>r</a:t>
            </a:r>
            <a:r>
              <a:rPr lang="es-ES_tradnl" sz="2400" dirty="0" err="1" smtClean="0">
                <a:solidFill>
                  <a:schemeClr val="tx1"/>
                </a:solidFill>
              </a:rPr>
              <a:t>eaders</a:t>
            </a:r>
            <a:r>
              <a:rPr lang="es-ES_tradnl" sz="2400" dirty="0" smtClean="0">
                <a:solidFill>
                  <a:schemeClr val="tx1"/>
                </a:solidFill>
              </a:rPr>
              <a:t>/</a:t>
            </a:r>
            <a:r>
              <a:rPr lang="es-ES_tradnl" sz="2400" dirty="0" err="1" smtClean="0">
                <a:solidFill>
                  <a:schemeClr val="tx1"/>
                </a:solidFill>
              </a:rPr>
              <a:t>customers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may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</a:p>
          <a:p>
            <a:pPr lvl="2">
              <a:buClr>
                <a:srgbClr val="31B6FD"/>
              </a:buClr>
            </a:pPr>
            <a:r>
              <a:rPr lang="es-ES_tradnl" sz="2400" dirty="0" err="1">
                <a:solidFill>
                  <a:srgbClr val="FF0000"/>
                </a:solidFill>
              </a:rPr>
              <a:t>not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recognize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how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persuasion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is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shown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through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the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text</a:t>
            </a:r>
            <a:r>
              <a:rPr lang="es-ES_tradnl" sz="2400" dirty="0">
                <a:solidFill>
                  <a:srgbClr val="FF0000"/>
                </a:solidFill>
              </a:rPr>
              <a:t>.</a:t>
            </a:r>
          </a:p>
          <a:p>
            <a:pPr lvl="2">
              <a:buClr>
                <a:srgbClr val="31B6FD"/>
              </a:buClr>
            </a:pPr>
            <a:r>
              <a:rPr lang="es-ES_tradnl" sz="2400" dirty="0" err="1">
                <a:solidFill>
                  <a:srgbClr val="FF0000"/>
                </a:solidFill>
              </a:rPr>
              <a:t>not</a:t>
            </a:r>
            <a:r>
              <a:rPr lang="es-ES_tradnl" sz="2400" dirty="0">
                <a:solidFill>
                  <a:srgbClr val="FF0000"/>
                </a:solidFill>
              </a:rPr>
              <a:t> be </a:t>
            </a:r>
            <a:r>
              <a:rPr lang="es-ES_tradnl" sz="2400" dirty="0" err="1">
                <a:solidFill>
                  <a:srgbClr val="FF0000"/>
                </a:solidFill>
              </a:rPr>
              <a:t>attracted</a:t>
            </a:r>
            <a:r>
              <a:rPr lang="es-ES_tradnl" sz="2400" dirty="0">
                <a:solidFill>
                  <a:srgbClr val="FF0000"/>
                </a:solidFill>
              </a:rPr>
              <a:t> at </a:t>
            </a:r>
            <a:r>
              <a:rPr lang="es-ES_tradnl" sz="2400" dirty="0" err="1">
                <a:solidFill>
                  <a:srgbClr val="FF0000"/>
                </a:solidFill>
              </a:rPr>
              <a:t>all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r>
              <a:rPr lang="es-ES_tradnl" sz="2400" dirty="0" err="1">
                <a:solidFill>
                  <a:srgbClr val="FF0000"/>
                </a:solidFill>
              </a:rPr>
              <a:t>by</a:t>
            </a:r>
            <a:r>
              <a:rPr lang="es-ES_tradnl" sz="2400" dirty="0">
                <a:solidFill>
                  <a:srgbClr val="FF0000"/>
                </a:solidFill>
              </a:rPr>
              <a:t> hotel </a:t>
            </a:r>
            <a:r>
              <a:rPr lang="es-ES_tradnl" sz="2400" dirty="0" err="1" smtClean="0">
                <a:solidFill>
                  <a:srgbClr val="FF0000"/>
                </a:solidFill>
              </a:rPr>
              <a:t>information</a:t>
            </a:r>
            <a:r>
              <a:rPr lang="es-ES_tradnl" sz="2400" dirty="0" smtClean="0">
                <a:solidFill>
                  <a:srgbClr val="FF0000"/>
                </a:solidFill>
              </a:rPr>
              <a:t>.</a:t>
            </a:r>
          </a:p>
          <a:p>
            <a:pPr lvl="2">
              <a:buClr>
                <a:srgbClr val="31B6FD"/>
              </a:buClr>
            </a:pPr>
            <a:endParaRPr lang="es-ES_tradnl" sz="2400" dirty="0">
              <a:solidFill>
                <a:srgbClr val="FF0000"/>
              </a:solidFill>
            </a:endParaRPr>
          </a:p>
          <a:p>
            <a:pPr marL="274320" lvl="1" algn="just">
              <a:buClr>
                <a:srgbClr val="31B6FD"/>
              </a:buClr>
            </a:pPr>
            <a:r>
              <a:rPr lang="es-ES_tradnl" sz="2400" dirty="0" err="1" smtClean="0">
                <a:solidFill>
                  <a:schemeClr val="tx1"/>
                </a:solidFill>
              </a:rPr>
              <a:t>Unefficient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translation</a:t>
            </a:r>
            <a:r>
              <a:rPr lang="es-ES_tradnl" sz="2400" dirty="0" smtClean="0">
                <a:solidFill>
                  <a:schemeClr val="tx1"/>
                </a:solidFill>
              </a:rPr>
              <a:t> of </a:t>
            </a:r>
            <a:r>
              <a:rPr lang="es-ES_tradnl" sz="2400" dirty="0">
                <a:solidFill>
                  <a:schemeClr val="tx1"/>
                </a:solidFill>
              </a:rPr>
              <a:t>hotel </a:t>
            </a:r>
            <a:r>
              <a:rPr lang="es-ES_tradnl" sz="2400" dirty="0" err="1">
                <a:solidFill>
                  <a:schemeClr val="tx1"/>
                </a:solidFill>
              </a:rPr>
              <a:t>websites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may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not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achieve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their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communicative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aim</a:t>
            </a:r>
            <a:r>
              <a:rPr lang="es-ES_tradnl" sz="2400" dirty="0">
                <a:solidFill>
                  <a:schemeClr val="tx1"/>
                </a:solidFill>
              </a:rPr>
              <a:t> of </a:t>
            </a:r>
            <a:r>
              <a:rPr lang="es-ES_tradnl" sz="2400" dirty="0" err="1">
                <a:solidFill>
                  <a:schemeClr val="tx1"/>
                </a:solidFill>
              </a:rPr>
              <a:t>conveying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2400" dirty="0" err="1">
                <a:solidFill>
                  <a:schemeClr val="tx1"/>
                </a:solidFill>
              </a:rPr>
              <a:t>message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that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attracts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customers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like</a:t>
            </a:r>
            <a:r>
              <a:rPr lang="es-ES_tradnl" sz="2400" dirty="0">
                <a:solidFill>
                  <a:schemeClr val="tx1"/>
                </a:solidFill>
              </a:rPr>
              <a:t> original </a:t>
            </a:r>
            <a:r>
              <a:rPr lang="es-ES_tradnl" sz="2400" dirty="0" err="1">
                <a:solidFill>
                  <a:schemeClr val="tx1"/>
                </a:solidFill>
              </a:rPr>
              <a:t>messages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did</a:t>
            </a:r>
            <a:r>
              <a:rPr lang="es-ES_tradnl" sz="2400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Translated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original texts of hotel websites should </a:t>
            </a:r>
            <a:r>
              <a:rPr lang="en-US" dirty="0">
                <a:solidFill>
                  <a:srgbClr val="FF0000"/>
                </a:solidFill>
              </a:rPr>
              <a:t>show similar interpersonal patterns and markers, if persuasion is to be conveyed/attained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>
                <a:solidFill>
                  <a:srgbClr val="FFFF00"/>
                </a:solidFill>
              </a:rPr>
              <a:t>Discussion</a:t>
            </a:r>
            <a:r>
              <a:rPr lang="es-ES_tradnl" sz="3200" dirty="0" smtClean="0">
                <a:solidFill>
                  <a:srgbClr val="FFFF00"/>
                </a:solidFill>
              </a:rPr>
              <a:t>/</a:t>
            </a:r>
            <a:r>
              <a:rPr lang="es-ES_tradnl" sz="3200" dirty="0" err="1" smtClean="0">
                <a:solidFill>
                  <a:srgbClr val="FFFF00"/>
                </a:solidFill>
              </a:rPr>
              <a:t>Conclusion</a:t>
            </a:r>
            <a:r>
              <a:rPr lang="es-ES_tradnl" sz="3200" dirty="0" smtClean="0">
                <a:solidFill>
                  <a:srgbClr val="FFFF00"/>
                </a:solidFill>
              </a:rPr>
              <a:t> 2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xmlns="" val="3435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8245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es-ES_tradnl" sz="2000" b="1" dirty="0">
              <a:solidFill>
                <a:prstClr val="black"/>
              </a:solidFill>
            </a:endParaRPr>
          </a:p>
          <a:p>
            <a:pPr lvl="1">
              <a:buClr>
                <a:srgbClr val="31B6FD"/>
              </a:buClr>
            </a:pPr>
            <a:r>
              <a:rPr lang="es-ES_tradnl" sz="2400" dirty="0" err="1" smtClean="0">
                <a:solidFill>
                  <a:srgbClr val="FF0000"/>
                </a:solidFill>
              </a:rPr>
              <a:t>Customers</a:t>
            </a:r>
            <a:r>
              <a:rPr lang="es-ES_tradnl" sz="2400" dirty="0" smtClean="0">
                <a:solidFill>
                  <a:srgbClr val="FF0000"/>
                </a:solidFill>
              </a:rPr>
              <a:t>’ </a:t>
            </a:r>
            <a:r>
              <a:rPr lang="es-ES_tradnl" sz="2400" dirty="0" err="1" smtClean="0">
                <a:solidFill>
                  <a:srgbClr val="FF0000"/>
                </a:solidFill>
              </a:rPr>
              <a:t>demands</a:t>
            </a:r>
            <a:r>
              <a:rPr lang="es-ES_tradnl" sz="2400" dirty="0" smtClean="0">
                <a:solidFill>
                  <a:srgbClr val="FF0000"/>
                </a:solidFill>
              </a:rPr>
              <a:t> and </a:t>
            </a:r>
            <a:r>
              <a:rPr lang="es-ES_tradnl" sz="2400" dirty="0" err="1" smtClean="0">
                <a:solidFill>
                  <a:srgbClr val="FF0000"/>
                </a:solidFill>
              </a:rPr>
              <a:t>quality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service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also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apply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to</a:t>
            </a:r>
            <a:r>
              <a:rPr lang="es-ES_tradnl" sz="2400" dirty="0" smtClean="0">
                <a:solidFill>
                  <a:srgbClr val="FF0000"/>
                </a:solidFill>
              </a:rPr>
              <a:t> a </a:t>
            </a:r>
            <a:r>
              <a:rPr lang="es-ES_tradnl" sz="2400" dirty="0" err="1" smtClean="0">
                <a:solidFill>
                  <a:srgbClr val="FF0000"/>
                </a:solidFill>
              </a:rPr>
              <a:t>good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design</a:t>
            </a:r>
            <a:r>
              <a:rPr lang="es-ES_tradnl" sz="2400" dirty="0" smtClean="0">
                <a:solidFill>
                  <a:srgbClr val="FF0000"/>
                </a:solidFill>
              </a:rPr>
              <a:t> of hotel </a:t>
            </a:r>
            <a:r>
              <a:rPr lang="es-ES_tradnl" sz="2400" dirty="0" err="1" smtClean="0">
                <a:solidFill>
                  <a:srgbClr val="FF0000"/>
                </a:solidFill>
              </a:rPr>
              <a:t>websites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that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include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pragmatic</a:t>
            </a:r>
            <a:r>
              <a:rPr lang="es-ES_tradnl" sz="2400" dirty="0" smtClean="0">
                <a:solidFill>
                  <a:srgbClr val="FF0000"/>
                </a:solidFill>
              </a:rPr>
              <a:t> and </a:t>
            </a:r>
            <a:r>
              <a:rPr lang="es-ES_tradnl" sz="2400" dirty="0" err="1" smtClean="0">
                <a:solidFill>
                  <a:srgbClr val="FF0000"/>
                </a:solidFill>
              </a:rPr>
              <a:t>discursive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conventions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like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interpersonality</a:t>
            </a:r>
            <a:r>
              <a:rPr lang="es-ES_tradnl" sz="2400" dirty="0" smtClean="0">
                <a:solidFill>
                  <a:srgbClr val="FF0000"/>
                </a:solidFill>
              </a:rPr>
              <a:t>, </a:t>
            </a:r>
            <a:r>
              <a:rPr lang="es-ES_tradnl" sz="2400" dirty="0" err="1" smtClean="0">
                <a:solidFill>
                  <a:srgbClr val="FF0000"/>
                </a:solidFill>
              </a:rPr>
              <a:t>based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on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generic</a:t>
            </a:r>
            <a:r>
              <a:rPr lang="es-ES_tradnl" sz="2400" dirty="0" smtClean="0">
                <a:solidFill>
                  <a:srgbClr val="FF0000"/>
                </a:solidFill>
              </a:rPr>
              <a:t> and cultural </a:t>
            </a:r>
            <a:r>
              <a:rPr lang="es-ES_tradnl" sz="2400" dirty="0" err="1" smtClean="0">
                <a:solidFill>
                  <a:srgbClr val="FF0000"/>
                </a:solidFill>
              </a:rPr>
              <a:t>principles</a:t>
            </a:r>
            <a:r>
              <a:rPr lang="es-ES_tradnl" sz="2400" dirty="0" smtClean="0">
                <a:solidFill>
                  <a:srgbClr val="FF0000"/>
                </a:solidFill>
              </a:rPr>
              <a:t>.</a:t>
            </a:r>
            <a:endParaRPr lang="es-ES_tradnl" sz="2400" dirty="0">
              <a:solidFill>
                <a:srgbClr val="FF0000"/>
              </a:solidFill>
            </a:endParaRPr>
          </a:p>
          <a:p>
            <a:pPr lvl="1">
              <a:buClr>
                <a:srgbClr val="31B6FD"/>
              </a:buClr>
            </a:pPr>
            <a:endParaRPr lang="es-ES_tradnl" sz="2400" dirty="0">
              <a:solidFill>
                <a:srgbClr val="073E87"/>
              </a:solidFill>
            </a:endParaRPr>
          </a:p>
          <a:p>
            <a:pPr lvl="1">
              <a:buClr>
                <a:srgbClr val="31B6FD"/>
              </a:buClr>
            </a:pPr>
            <a:r>
              <a:rPr lang="es-ES_tradnl" sz="2400" dirty="0" err="1" smtClean="0">
                <a:solidFill>
                  <a:srgbClr val="002060"/>
                </a:solidFill>
              </a:rPr>
              <a:t>The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tourism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industry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must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also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take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into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consideration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the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appropriate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translation</a:t>
            </a:r>
            <a:r>
              <a:rPr lang="es-ES_tradnl" sz="2400" dirty="0">
                <a:solidFill>
                  <a:srgbClr val="002060"/>
                </a:solidFill>
              </a:rPr>
              <a:t> of </a:t>
            </a:r>
            <a:r>
              <a:rPr lang="es-ES_tradnl" sz="2400" dirty="0" err="1">
                <a:solidFill>
                  <a:srgbClr val="002060"/>
                </a:solidFill>
              </a:rPr>
              <a:t>websites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which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many</a:t>
            </a:r>
            <a:r>
              <a:rPr lang="es-ES_tradnl" sz="2400" dirty="0">
                <a:solidFill>
                  <a:srgbClr val="002060"/>
                </a:solidFill>
              </a:rPr>
              <a:t> times </a:t>
            </a:r>
            <a:r>
              <a:rPr lang="es-ES_tradnl" sz="2400" dirty="0" err="1" smtClean="0">
                <a:solidFill>
                  <a:srgbClr val="002060"/>
                </a:solidFill>
              </a:rPr>
              <a:t>rely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on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poor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>
                <a:solidFill>
                  <a:srgbClr val="002060"/>
                </a:solidFill>
              </a:rPr>
              <a:t>applications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like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search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engines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or</a:t>
            </a:r>
            <a:r>
              <a:rPr lang="es-ES_tradnl" sz="2400" dirty="0" smtClean="0">
                <a:solidFill>
                  <a:srgbClr val="002060"/>
                </a:solidFill>
              </a:rPr>
              <a:t> machine </a:t>
            </a:r>
            <a:r>
              <a:rPr lang="es-ES_tradnl" sz="2400" dirty="0" err="1" smtClean="0">
                <a:solidFill>
                  <a:srgbClr val="002060"/>
                </a:solidFill>
              </a:rPr>
              <a:t>translators</a:t>
            </a:r>
            <a:r>
              <a:rPr lang="es-ES_tradnl" sz="2400" dirty="0" smtClean="0">
                <a:solidFill>
                  <a:srgbClr val="002060"/>
                </a:solidFill>
              </a:rPr>
              <a:t>  </a:t>
            </a:r>
            <a:r>
              <a:rPr lang="es-ES_tradnl" sz="2400" dirty="0" err="1">
                <a:solidFill>
                  <a:srgbClr val="002060"/>
                </a:solidFill>
              </a:rPr>
              <a:t>t</a:t>
            </a:r>
            <a:r>
              <a:rPr lang="es-ES_tradnl" sz="2400" dirty="0" err="1" smtClean="0">
                <a:solidFill>
                  <a:srgbClr val="002060"/>
                </a:solidFill>
              </a:rPr>
              <a:t>hat</a:t>
            </a:r>
            <a:r>
              <a:rPr lang="es-ES_tradnl" sz="2400" dirty="0" smtClean="0">
                <a:solidFill>
                  <a:srgbClr val="002060"/>
                </a:solidFill>
              </a:rPr>
              <a:t> do </a:t>
            </a:r>
            <a:r>
              <a:rPr lang="es-ES_tradnl" sz="2400" dirty="0" err="1">
                <a:solidFill>
                  <a:srgbClr val="002060"/>
                </a:solidFill>
              </a:rPr>
              <a:t>not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consider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pragmatic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aspects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</a:rPr>
              <a:t>like</a:t>
            </a:r>
            <a:r>
              <a:rPr lang="es-ES_tradnl" sz="2400" dirty="0" smtClean="0">
                <a:solidFill>
                  <a:srgbClr val="002060"/>
                </a:solidFill>
              </a:rPr>
              <a:t> </a:t>
            </a:r>
            <a:r>
              <a:rPr lang="es-ES_tradnl" sz="2400" b="1" i="1" dirty="0" err="1" smtClean="0">
                <a:solidFill>
                  <a:srgbClr val="002060"/>
                </a:solidFill>
              </a:rPr>
              <a:t>interpersonality</a:t>
            </a:r>
            <a:r>
              <a:rPr lang="es-ES_tradnl" sz="24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Clr>
                <a:srgbClr val="31B6FD"/>
              </a:buClr>
            </a:pPr>
            <a:endParaRPr lang="es-ES_tradnl" sz="2400" dirty="0" smtClean="0">
              <a:solidFill>
                <a:srgbClr val="002060"/>
              </a:solidFill>
            </a:endParaRPr>
          </a:p>
          <a:p>
            <a:pPr lvl="1">
              <a:buClr>
                <a:srgbClr val="31B6FD"/>
              </a:buClr>
            </a:pPr>
            <a:r>
              <a:rPr lang="es-ES_tradnl" sz="2400" dirty="0" err="1" smtClean="0">
                <a:solidFill>
                  <a:srgbClr val="FF0000"/>
                </a:solidFill>
              </a:rPr>
              <a:t>These</a:t>
            </a:r>
            <a:r>
              <a:rPr lang="es-ES_tradnl" sz="2400" dirty="0" smtClean="0">
                <a:solidFill>
                  <a:srgbClr val="FF0000"/>
                </a:solidFill>
              </a:rPr>
              <a:t> are </a:t>
            </a:r>
            <a:r>
              <a:rPr lang="es-ES_tradnl" sz="2400" dirty="0" err="1" smtClean="0">
                <a:solidFill>
                  <a:srgbClr val="FF0000"/>
                </a:solidFill>
              </a:rPr>
              <a:t>aspects</a:t>
            </a:r>
            <a:r>
              <a:rPr lang="es-ES_tradnl" sz="2400" dirty="0" smtClean="0">
                <a:solidFill>
                  <a:srgbClr val="FF0000"/>
                </a:solidFill>
              </a:rPr>
              <a:t>  </a:t>
            </a:r>
            <a:r>
              <a:rPr lang="es-ES_tradnl" sz="2400" dirty="0" err="1" smtClean="0">
                <a:solidFill>
                  <a:srgbClr val="FF0000"/>
                </a:solidFill>
              </a:rPr>
              <a:t>that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may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contribute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to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</a:rPr>
              <a:t>guarantee</a:t>
            </a:r>
            <a:r>
              <a:rPr lang="es-ES_tradnl" sz="2400" dirty="0" smtClean="0">
                <a:solidFill>
                  <a:srgbClr val="FF0000"/>
                </a:solidFill>
              </a:rPr>
              <a:t>:</a:t>
            </a:r>
          </a:p>
          <a:p>
            <a:pPr lvl="2">
              <a:buClr>
                <a:srgbClr val="31B6FD"/>
              </a:buClr>
            </a:pPr>
            <a:r>
              <a:rPr lang="es-ES_tradnl" sz="2400" dirty="0" err="1" smtClean="0">
                <a:solidFill>
                  <a:schemeClr val="tx1"/>
                </a:solidFill>
              </a:rPr>
              <a:t>customers</a:t>
            </a:r>
            <a:r>
              <a:rPr lang="es-ES_tradnl" sz="2400" dirty="0" smtClean="0">
                <a:solidFill>
                  <a:schemeClr val="tx1"/>
                </a:solidFill>
              </a:rPr>
              <a:t>’ </a:t>
            </a:r>
            <a:r>
              <a:rPr lang="es-ES_tradnl" sz="2400" dirty="0" err="1" smtClean="0">
                <a:solidFill>
                  <a:schemeClr val="tx1"/>
                </a:solidFill>
              </a:rPr>
              <a:t>satisfaction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loyalty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retention</a:t>
            </a:r>
            <a:r>
              <a:rPr lang="es-ES_tradnl" sz="2400" dirty="0">
                <a:solidFill>
                  <a:schemeClr val="tx1"/>
                </a:solidFill>
              </a:rPr>
              <a:t>.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lvl="2">
              <a:buClr>
                <a:srgbClr val="31B6FD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customer </a:t>
            </a:r>
            <a:r>
              <a:rPr lang="en-US" sz="2400" dirty="0">
                <a:solidFill>
                  <a:schemeClr val="tx1"/>
                </a:solidFill>
              </a:rPr>
              <a:t>relationship </a:t>
            </a:r>
            <a:r>
              <a:rPr lang="en-US" sz="2400" dirty="0" smtClean="0">
                <a:solidFill>
                  <a:schemeClr val="tx1"/>
                </a:solidFill>
              </a:rPr>
              <a:t>management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Kotler</a:t>
            </a:r>
            <a:r>
              <a:rPr lang="en-US" sz="2400" dirty="0">
                <a:solidFill>
                  <a:schemeClr val="tx1"/>
                </a:solidFill>
              </a:rPr>
              <a:t> and Armstrong 2010).</a:t>
            </a:r>
          </a:p>
          <a:p>
            <a:pPr lvl="1">
              <a:buClr>
                <a:srgbClr val="31B6FD"/>
              </a:buClr>
            </a:pPr>
            <a:endParaRPr lang="es-ES_tradnl" sz="2000" dirty="0">
              <a:solidFill>
                <a:srgbClr val="FF0000"/>
              </a:solidFill>
            </a:endParaRPr>
          </a:p>
          <a:p>
            <a:pPr lvl="1">
              <a:buClr>
                <a:srgbClr val="31B6FD"/>
              </a:buClr>
            </a:pPr>
            <a:endParaRPr lang="es-ES_tradnl" sz="1800" dirty="0">
              <a:solidFill>
                <a:srgbClr val="073E87"/>
              </a:solidFill>
            </a:endParaRP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err="1" smtClean="0">
                <a:solidFill>
                  <a:srgbClr val="FFFF00"/>
                </a:solidFill>
              </a:rPr>
              <a:t>Implications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for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the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tourism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industry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621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3" cy="5184576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pPr marL="0" indent="0" algn="ctr">
              <a:buNone/>
            </a:pPr>
            <a:r>
              <a:rPr lang="es-ES_tradnl" sz="5400" dirty="0" err="1" smtClean="0">
                <a:solidFill>
                  <a:srgbClr val="FF0000"/>
                </a:solidFill>
                <a:latin typeface="Arial Rounded MT Bold" pitchFamily="34" charset="0"/>
              </a:rPr>
              <a:t>Thanks</a:t>
            </a:r>
            <a:r>
              <a:rPr lang="es-ES_tradnl" sz="5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ES_tradnl" sz="5400" dirty="0" err="1" smtClean="0">
                <a:solidFill>
                  <a:srgbClr val="FF0000"/>
                </a:solidFill>
                <a:latin typeface="Arial Rounded MT Bold" pitchFamily="34" charset="0"/>
              </a:rPr>
              <a:t>for</a:t>
            </a:r>
            <a:r>
              <a:rPr lang="es-ES_tradnl" sz="5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ES_tradnl" sz="5400" dirty="0" err="1" smtClean="0">
                <a:solidFill>
                  <a:srgbClr val="FF0000"/>
                </a:solidFill>
                <a:latin typeface="Arial Rounded MT Bold" pitchFamily="34" charset="0"/>
              </a:rPr>
              <a:t>your</a:t>
            </a:r>
            <a:r>
              <a:rPr lang="es-ES_tradnl" sz="5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ES_tradnl" sz="5400" dirty="0" err="1" smtClean="0">
                <a:solidFill>
                  <a:srgbClr val="FF0000"/>
                </a:solidFill>
                <a:latin typeface="Arial Rounded MT Bold" pitchFamily="34" charset="0"/>
              </a:rPr>
              <a:t>attention</a:t>
            </a:r>
            <a:r>
              <a:rPr lang="es-ES_tradnl" sz="5400" dirty="0" smtClean="0">
                <a:solidFill>
                  <a:srgbClr val="FF0000"/>
                </a:solidFill>
                <a:latin typeface="Arial Rounded MT Bold" pitchFamily="34" charset="0"/>
              </a:rPr>
              <a:t>!!!</a:t>
            </a:r>
          </a:p>
          <a:p>
            <a:pPr marL="0" indent="0" algn="ctr">
              <a:buNone/>
            </a:pPr>
            <a:endParaRPr lang="es-ES_tradnl" sz="1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endParaRPr lang="es-ES_tradnl" sz="14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s-ES_tradnl" sz="3200" dirty="0">
                <a:solidFill>
                  <a:srgbClr val="0070C0"/>
                </a:solidFill>
                <a:latin typeface="Arial Rounded MT Bold" pitchFamily="34" charset="0"/>
              </a:rPr>
              <a:t>f</a:t>
            </a:r>
            <a:r>
              <a:rPr lang="es-ES_tradnl" sz="3200" dirty="0" smtClean="0">
                <a:solidFill>
                  <a:srgbClr val="0070C0"/>
                </a:solidFill>
                <a:latin typeface="Arial Rounded MT Bold" pitchFamily="34" charset="0"/>
              </a:rPr>
              <a:t>rancisca.suau@uv.es</a:t>
            </a:r>
            <a:endParaRPr lang="es-ES_tradnl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156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276872"/>
            <a:ext cx="8640959" cy="4320480"/>
          </a:xfrm>
        </p:spPr>
        <p:txBody>
          <a:bodyPr>
            <a:normAutofit/>
          </a:bodyPr>
          <a:lstStyle/>
          <a:p>
            <a:endParaRPr lang="es-ES_tradnl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COMETVAL</a:t>
            </a:r>
            <a:r>
              <a:rPr lang="es-ES_tradnl" sz="3600" b="1" dirty="0" smtClean="0">
                <a:solidFill>
                  <a:srgbClr val="FFFF00"/>
                </a:solidFill>
              </a:rPr>
              <a:t> </a:t>
            </a:r>
            <a:r>
              <a:rPr lang="es-ES_tradnl" sz="3200" dirty="0" smtClean="0">
                <a:solidFill>
                  <a:srgbClr val="FFFF00"/>
                </a:solidFill>
              </a:rPr>
              <a:t>(Corpus Multilingüe en Turismo </a:t>
            </a:r>
            <a:r>
              <a:rPr lang="es-ES_tradnl" sz="3200" dirty="0" err="1" smtClean="0">
                <a:solidFill>
                  <a:srgbClr val="FFFF00"/>
                </a:solidFill>
              </a:rPr>
              <a:t>Universitat</a:t>
            </a:r>
            <a:r>
              <a:rPr lang="es-ES_tradnl" sz="3200" dirty="0" smtClean="0">
                <a:solidFill>
                  <a:srgbClr val="FFFF00"/>
                </a:solidFill>
              </a:rPr>
              <a:t> de </a:t>
            </a:r>
            <a:r>
              <a:rPr lang="es-ES_tradnl" sz="3200" dirty="0" err="1" smtClean="0">
                <a:solidFill>
                  <a:srgbClr val="FFFF00"/>
                </a:solidFill>
              </a:rPr>
              <a:t>València</a:t>
            </a:r>
            <a:r>
              <a:rPr lang="es-ES_tradnl" sz="3200" dirty="0">
                <a:solidFill>
                  <a:srgbClr val="FFFF00"/>
                </a:solidFill>
              </a:rPr>
              <a:t>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655925"/>
              </p:ext>
            </p:extLst>
          </p:nvPr>
        </p:nvGraphicFramePr>
        <p:xfrm>
          <a:off x="285720" y="2071678"/>
          <a:ext cx="857256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478"/>
                <a:gridCol w="4522082"/>
              </a:tblGrid>
              <a:tr h="428865">
                <a:tc gridSpan="2"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FFFF00"/>
                          </a:solidFill>
                        </a:rPr>
                        <a:t>CORPUS DETAILS so </a:t>
                      </a:r>
                      <a:r>
                        <a:rPr lang="es-ES_tradnl" sz="2000" b="1" dirty="0" err="1" smtClean="0">
                          <a:solidFill>
                            <a:srgbClr val="FFFF00"/>
                          </a:solidFill>
                        </a:rPr>
                        <a:t>far</a:t>
                      </a:r>
                      <a:r>
                        <a:rPr lang="es-ES_tradnl" sz="2000" b="1" dirty="0" smtClean="0">
                          <a:solidFill>
                            <a:srgbClr val="FFFF00"/>
                          </a:solidFill>
                        </a:rPr>
                        <a:t>…</a:t>
                      </a:r>
                      <a:endParaRPr lang="es-ES_tradnl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437563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Amount</a:t>
                      </a:r>
                      <a:r>
                        <a:rPr lang="es-ES_tradnl" sz="2000" dirty="0" smtClean="0"/>
                        <a:t> of </a:t>
                      </a:r>
                      <a:r>
                        <a:rPr lang="es-ES_tradnl" sz="2000" dirty="0" err="1" smtClean="0"/>
                        <a:t>words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3m</a:t>
                      </a:r>
                      <a:endParaRPr lang="es-ES_tradnl" sz="2000" dirty="0"/>
                    </a:p>
                  </a:txBody>
                  <a:tcPr/>
                </a:tc>
              </a:tr>
              <a:tr h="1897309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Genres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. hotel </a:t>
                      </a:r>
                      <a:r>
                        <a:rPr lang="es-ES_tradnl" sz="2000" dirty="0" err="1" smtClean="0"/>
                        <a:t>websites</a:t>
                      </a:r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. </a:t>
                      </a:r>
                      <a:r>
                        <a:rPr lang="es-ES_tradnl" sz="2000" dirty="0" err="1" smtClean="0"/>
                        <a:t>national</a:t>
                      </a:r>
                      <a:r>
                        <a:rPr lang="es-ES_tradnl" sz="2000" dirty="0" smtClean="0"/>
                        <a:t> </a:t>
                      </a:r>
                      <a:r>
                        <a:rPr lang="es-ES_tradnl" sz="2000" dirty="0" err="1" smtClean="0"/>
                        <a:t>tourism</a:t>
                      </a:r>
                      <a:r>
                        <a:rPr lang="es-ES_tradnl" sz="2000" baseline="0" dirty="0" smtClean="0"/>
                        <a:t> </a:t>
                      </a:r>
                      <a:r>
                        <a:rPr lang="es-ES_tradnl" sz="2000" baseline="0" dirty="0" err="1" smtClean="0"/>
                        <a:t>websites</a:t>
                      </a:r>
                      <a:endParaRPr lang="es-ES_tradnl" sz="2000" baseline="0" dirty="0" smtClean="0"/>
                    </a:p>
                    <a:p>
                      <a:r>
                        <a:rPr lang="es-ES_tradnl" sz="2000" baseline="0" dirty="0" smtClean="0"/>
                        <a:t>. local </a:t>
                      </a:r>
                      <a:r>
                        <a:rPr lang="es-ES_tradnl" sz="2000" baseline="0" dirty="0" err="1" smtClean="0"/>
                        <a:t>tourism</a:t>
                      </a:r>
                      <a:r>
                        <a:rPr lang="es-ES_tradnl" sz="2000" baseline="0" dirty="0" smtClean="0"/>
                        <a:t> </a:t>
                      </a:r>
                      <a:r>
                        <a:rPr lang="es-ES_tradnl" sz="2000" baseline="0" dirty="0" err="1" smtClean="0"/>
                        <a:t>websites</a:t>
                      </a:r>
                      <a:endParaRPr lang="es-ES_tradnl" sz="2000" baseline="0" dirty="0" smtClean="0"/>
                    </a:p>
                    <a:p>
                      <a:r>
                        <a:rPr lang="es-ES_tradnl" sz="2000" baseline="0" dirty="0" smtClean="0"/>
                        <a:t>. </a:t>
                      </a:r>
                      <a:r>
                        <a:rPr lang="es-ES_tradnl" sz="2000" baseline="0" dirty="0" err="1" smtClean="0"/>
                        <a:t>travellers</a:t>
                      </a:r>
                      <a:r>
                        <a:rPr lang="es-ES_tradnl" sz="2000" baseline="0" dirty="0" smtClean="0"/>
                        <a:t>’ blogs</a:t>
                      </a:r>
                    </a:p>
                    <a:p>
                      <a:r>
                        <a:rPr lang="es-ES_tradnl" sz="2000" baseline="0" dirty="0" smtClean="0"/>
                        <a:t>. </a:t>
                      </a:r>
                      <a:r>
                        <a:rPr lang="es-ES_tradnl" sz="2000" baseline="0" dirty="0" err="1" smtClean="0"/>
                        <a:t>tourism</a:t>
                      </a:r>
                      <a:r>
                        <a:rPr lang="es-ES_tradnl" sz="2000" baseline="0" dirty="0" smtClean="0"/>
                        <a:t> </a:t>
                      </a:r>
                      <a:r>
                        <a:rPr lang="es-ES_tradnl" sz="2000" baseline="0" dirty="0" err="1" smtClean="0"/>
                        <a:t>private</a:t>
                      </a:r>
                      <a:r>
                        <a:rPr lang="es-ES_tradnl" sz="2000" baseline="0" dirty="0" smtClean="0"/>
                        <a:t> agencies </a:t>
                      </a:r>
                    </a:p>
                    <a:p>
                      <a:r>
                        <a:rPr lang="es-ES_tradnl" sz="2000" baseline="0" dirty="0" smtClean="0"/>
                        <a:t>. </a:t>
                      </a:r>
                      <a:r>
                        <a:rPr lang="es-ES_tradnl" sz="2000" baseline="0" dirty="0" err="1" smtClean="0"/>
                        <a:t>specialized</a:t>
                      </a:r>
                      <a:r>
                        <a:rPr lang="es-ES_tradnl" sz="2000" baseline="0" dirty="0" smtClean="0"/>
                        <a:t> </a:t>
                      </a:r>
                      <a:r>
                        <a:rPr lang="es-ES_tradnl" sz="2000" baseline="0" dirty="0" err="1" smtClean="0"/>
                        <a:t>press</a:t>
                      </a:r>
                      <a:r>
                        <a:rPr lang="es-ES_tradnl" sz="2000" baseline="0" dirty="0" smtClean="0"/>
                        <a:t> </a:t>
                      </a:r>
                      <a:r>
                        <a:rPr lang="es-ES_tradnl" sz="2000" baseline="0" dirty="0" err="1" smtClean="0"/>
                        <a:t>articles</a:t>
                      </a:r>
                      <a:endParaRPr lang="es-ES_tradnl" sz="2000" dirty="0"/>
                    </a:p>
                  </a:txBody>
                  <a:tcPr/>
                </a:tc>
              </a:tr>
              <a:tr h="437563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Parallel</a:t>
                      </a:r>
                      <a:r>
                        <a:rPr lang="es-ES_tradnl" sz="2000" dirty="0" smtClean="0"/>
                        <a:t> sub-</a:t>
                      </a:r>
                      <a:r>
                        <a:rPr lang="es-ES_tradnl" sz="2000" dirty="0" err="1" smtClean="0"/>
                        <a:t>corpora</a:t>
                      </a:r>
                      <a:r>
                        <a:rPr lang="es-ES_tradnl" sz="2000" dirty="0" smtClean="0"/>
                        <a:t> (original)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2.5m </a:t>
                      </a:r>
                      <a:r>
                        <a:rPr lang="es-ES_tradnl" sz="2000" dirty="0" err="1" smtClean="0"/>
                        <a:t>words</a:t>
                      </a:r>
                      <a:endParaRPr lang="es-ES_tradnl" sz="2000" dirty="0"/>
                    </a:p>
                  </a:txBody>
                  <a:tcPr/>
                </a:tc>
              </a:tr>
              <a:tr h="692668">
                <a:tc>
                  <a:txBody>
                    <a:bodyPr/>
                    <a:lstStyle/>
                    <a:p>
                      <a:r>
                        <a:rPr lang="es-ES_tradnl" sz="2000" b="1" dirty="0" smtClean="0"/>
                        <a:t>Comparable sub-</a:t>
                      </a:r>
                      <a:r>
                        <a:rPr lang="es-ES_tradnl" sz="2000" b="1" dirty="0" err="1" smtClean="0"/>
                        <a:t>corpora</a:t>
                      </a:r>
                      <a:r>
                        <a:rPr lang="es-ES_tradnl" sz="2000" b="1" dirty="0" smtClean="0"/>
                        <a:t> (</a:t>
                      </a:r>
                      <a:r>
                        <a:rPr lang="es-ES_tradnl" sz="2000" b="1" dirty="0" err="1" smtClean="0"/>
                        <a:t>translated</a:t>
                      </a:r>
                      <a:r>
                        <a:rPr lang="es-ES_tradnl" sz="2000" b="1" dirty="0" smtClean="0"/>
                        <a:t>)</a:t>
                      </a:r>
                      <a:endParaRPr lang="es-ES_trad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/>
                        <a:t>500.000 </a:t>
                      </a:r>
                      <a:r>
                        <a:rPr lang="es-ES_tradnl" sz="2000" b="1" dirty="0" err="1" smtClean="0"/>
                        <a:t>words</a:t>
                      </a:r>
                      <a:endParaRPr lang="es-ES_tradnl" sz="2000" b="1" dirty="0"/>
                    </a:p>
                  </a:txBody>
                  <a:tcPr/>
                </a:tc>
              </a:tr>
              <a:tr h="575323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Languages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English, </a:t>
                      </a:r>
                      <a:r>
                        <a:rPr lang="es-ES_tradnl" sz="2000" dirty="0" err="1" smtClean="0"/>
                        <a:t>Spanish</a:t>
                      </a:r>
                      <a:r>
                        <a:rPr lang="es-ES_tradnl" sz="2000" dirty="0" smtClean="0"/>
                        <a:t>, French, </a:t>
                      </a:r>
                      <a:r>
                        <a:rPr lang="es-ES_tradnl" sz="2000" dirty="0" err="1" smtClean="0"/>
                        <a:t>Arabic</a:t>
                      </a:r>
                      <a:endParaRPr lang="es-ES_tradn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98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285992"/>
            <a:ext cx="8712967" cy="4311360"/>
          </a:xfrm>
        </p:spPr>
        <p:txBody>
          <a:bodyPr/>
          <a:lstStyle/>
          <a:p>
            <a:r>
              <a:rPr lang="es-ES_tradnl" dirty="0" smtClean="0">
                <a:solidFill>
                  <a:srgbClr val="C00000"/>
                </a:solidFill>
              </a:rPr>
              <a:t>Internet and web </a:t>
            </a:r>
            <a:r>
              <a:rPr lang="es-ES_tradnl" dirty="0" err="1" smtClean="0">
                <a:solidFill>
                  <a:srgbClr val="C00000"/>
                </a:solidFill>
              </a:rPr>
              <a:t>technologies</a:t>
            </a:r>
            <a:r>
              <a:rPr lang="es-ES_tradnl" dirty="0" smtClean="0">
                <a:solidFill>
                  <a:srgbClr val="C00000"/>
                </a:solidFill>
              </a:rPr>
              <a:t>: </a:t>
            </a:r>
            <a:r>
              <a:rPr lang="es-ES_tradnl" dirty="0" err="1" smtClean="0">
                <a:solidFill>
                  <a:srgbClr val="C00000"/>
                </a:solidFill>
              </a:rPr>
              <a:t>best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means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to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advertise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</a:rPr>
              <a:t>hotels</a:t>
            </a:r>
            <a:r>
              <a:rPr lang="es-ES_tradnl" dirty="0" smtClean="0">
                <a:solidFill>
                  <a:srgbClr val="C00000"/>
                </a:solidFill>
              </a:rPr>
              <a:t>, </a:t>
            </a:r>
            <a:r>
              <a:rPr lang="es-ES_tradnl" dirty="0" err="1" smtClean="0">
                <a:solidFill>
                  <a:srgbClr val="C00000"/>
                </a:solidFill>
              </a:rPr>
              <a:t>cities</a:t>
            </a:r>
            <a:r>
              <a:rPr lang="es-ES_tradnl" dirty="0" smtClean="0">
                <a:solidFill>
                  <a:srgbClr val="C00000"/>
                </a:solidFill>
              </a:rPr>
              <a:t>, </a:t>
            </a:r>
            <a:r>
              <a:rPr lang="es-ES_tradnl" dirty="0" err="1" smtClean="0">
                <a:solidFill>
                  <a:srgbClr val="C00000"/>
                </a:solidFill>
              </a:rPr>
              <a:t>regions</a:t>
            </a:r>
            <a:r>
              <a:rPr lang="es-ES_tradnl" dirty="0" smtClean="0">
                <a:solidFill>
                  <a:srgbClr val="C00000"/>
                </a:solidFill>
              </a:rPr>
              <a:t> and </a:t>
            </a:r>
            <a:r>
              <a:rPr lang="es-ES_tradnl" dirty="0" err="1" smtClean="0">
                <a:solidFill>
                  <a:srgbClr val="C00000"/>
                </a:solidFill>
              </a:rPr>
              <a:t>countries</a:t>
            </a:r>
            <a:r>
              <a:rPr lang="es-ES_tradnl" dirty="0" smtClean="0">
                <a:solidFill>
                  <a:srgbClr val="C00000"/>
                </a:solidFill>
              </a:rPr>
              <a:t>.</a:t>
            </a:r>
          </a:p>
          <a:p>
            <a:endParaRPr lang="es-ES_tradnl" dirty="0">
              <a:solidFill>
                <a:srgbClr val="C00000"/>
              </a:solidFill>
            </a:endParaRPr>
          </a:p>
          <a:p>
            <a:r>
              <a:rPr lang="es-ES_tradnl" dirty="0" err="1" smtClean="0">
                <a:solidFill>
                  <a:srgbClr val="002060"/>
                </a:solidFill>
              </a:rPr>
              <a:t>Websites</a:t>
            </a:r>
            <a:r>
              <a:rPr lang="es-ES_tradnl" dirty="0" smtClean="0">
                <a:solidFill>
                  <a:srgbClr val="002060"/>
                </a:solidFill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</a:rPr>
              <a:t>provide</a:t>
            </a:r>
            <a:r>
              <a:rPr lang="es-ES_tradnl" dirty="0" smtClean="0">
                <a:solidFill>
                  <a:srgbClr val="002060"/>
                </a:solidFill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</a:rPr>
              <a:t>accurate</a:t>
            </a:r>
            <a:r>
              <a:rPr lang="es-ES_tradnl" dirty="0" smtClean="0">
                <a:solidFill>
                  <a:srgbClr val="002060"/>
                </a:solidFill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</a:rPr>
              <a:t>info</a:t>
            </a:r>
            <a:r>
              <a:rPr lang="es-ES_tradnl" dirty="0" smtClean="0">
                <a:solidFill>
                  <a:srgbClr val="002060"/>
                </a:solidFill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</a:rPr>
              <a:t>without</a:t>
            </a:r>
            <a:r>
              <a:rPr lang="es-ES_tradnl" dirty="0" smtClean="0">
                <a:solidFill>
                  <a:srgbClr val="002060"/>
                </a:solidFill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</a:rPr>
              <a:t>intermediaries</a:t>
            </a:r>
            <a:r>
              <a:rPr lang="es-ES_tradnl" dirty="0" smtClean="0">
                <a:solidFill>
                  <a:srgbClr val="002060"/>
                </a:solidFill>
              </a:rPr>
              <a:t>.</a:t>
            </a:r>
          </a:p>
          <a:p>
            <a:endParaRPr lang="es-ES_tradnl" dirty="0">
              <a:solidFill>
                <a:srgbClr val="C00000"/>
              </a:solidFill>
            </a:endParaRPr>
          </a:p>
          <a:p>
            <a:r>
              <a:rPr lang="es-ES_tradnl" dirty="0" err="1" smtClean="0">
                <a:solidFill>
                  <a:srgbClr val="C00000"/>
                </a:solidFill>
              </a:rPr>
              <a:t>This</a:t>
            </a:r>
            <a:r>
              <a:rPr lang="es-ES_tradnl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creates </a:t>
            </a:r>
            <a:r>
              <a:rPr lang="en-US" dirty="0">
                <a:solidFill>
                  <a:srgbClr val="C00000"/>
                </a:solidFill>
              </a:rPr>
              <a:t>a competitive image and </a:t>
            </a:r>
            <a:r>
              <a:rPr lang="en-US" dirty="0" smtClean="0">
                <a:solidFill>
                  <a:srgbClr val="C00000"/>
                </a:solidFill>
              </a:rPr>
              <a:t>develops </a:t>
            </a:r>
            <a:r>
              <a:rPr lang="en-US" dirty="0">
                <a:solidFill>
                  <a:srgbClr val="C00000"/>
                </a:solidFill>
              </a:rPr>
              <a:t>customer’s </a:t>
            </a:r>
            <a:r>
              <a:rPr lang="en-US" dirty="0" smtClean="0">
                <a:solidFill>
                  <a:srgbClr val="C00000"/>
                </a:solidFill>
              </a:rPr>
              <a:t>satisfaction.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Competition </a:t>
            </a:r>
            <a:r>
              <a:rPr lang="en-US" dirty="0">
                <a:solidFill>
                  <a:srgbClr val="002060"/>
                </a:solidFill>
              </a:rPr>
              <a:t>is achieved by delivering customer value through quality </a:t>
            </a:r>
            <a:r>
              <a:rPr lang="en-US" dirty="0" smtClean="0">
                <a:solidFill>
                  <a:srgbClr val="002060"/>
                </a:solidFill>
              </a:rPr>
              <a:t>services (like information) </a:t>
            </a:r>
            <a:r>
              <a:rPr lang="en-US" dirty="0">
                <a:solidFill>
                  <a:srgbClr val="002060"/>
                </a:solidFill>
              </a:rPr>
              <a:t>(Yoke and </a:t>
            </a:r>
            <a:r>
              <a:rPr lang="en-US" dirty="0" err="1">
                <a:solidFill>
                  <a:srgbClr val="002060"/>
                </a:solidFill>
              </a:rPr>
              <a:t>Ab</a:t>
            </a:r>
            <a:r>
              <a:rPr lang="en-US" dirty="0">
                <a:solidFill>
                  <a:srgbClr val="002060"/>
                </a:solidFill>
              </a:rPr>
              <a:t> Hamid 2011</a:t>
            </a:r>
            <a:r>
              <a:rPr lang="en-US" dirty="0" smtClean="0">
                <a:solidFill>
                  <a:srgbClr val="002060"/>
                </a:solidFill>
              </a:rPr>
              <a:t>). </a:t>
            </a:r>
            <a:endParaRPr lang="es-ES_tradnl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Introduction</a:t>
            </a:r>
            <a:r>
              <a:rPr lang="es-ES_tradnl" sz="2800" dirty="0" smtClean="0">
                <a:solidFill>
                  <a:srgbClr val="FFFF00"/>
                </a:solidFill>
              </a:rPr>
              <a:t>: </a:t>
            </a:r>
            <a:r>
              <a:rPr lang="es-ES_tradnl" sz="2800" dirty="0" err="1" smtClean="0">
                <a:solidFill>
                  <a:srgbClr val="FFFF00"/>
                </a:solidFill>
              </a:rPr>
              <a:t>Advertising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tourism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through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the</a:t>
            </a:r>
            <a:r>
              <a:rPr lang="es-ES_tradnl" sz="2800" dirty="0" smtClean="0">
                <a:solidFill>
                  <a:srgbClr val="FFFF00"/>
                </a:solidFill>
              </a:rPr>
              <a:t> internet…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1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4248471"/>
          </a:xfrm>
        </p:spPr>
        <p:txBody>
          <a:bodyPr/>
          <a:lstStyle/>
          <a:p>
            <a:r>
              <a:rPr lang="es-ES_tradnl" dirty="0" err="1" smtClean="0">
                <a:solidFill>
                  <a:schemeClr val="tx1"/>
                </a:solidFill>
              </a:rPr>
              <a:t>Developing</a:t>
            </a:r>
            <a:r>
              <a:rPr lang="es-ES_tradnl" dirty="0" smtClean="0">
                <a:solidFill>
                  <a:schemeClr val="tx1"/>
                </a:solidFill>
              </a:rPr>
              <a:t> a </a:t>
            </a:r>
            <a:r>
              <a:rPr lang="es-ES_tradnl" dirty="0" err="1" smtClean="0">
                <a:solidFill>
                  <a:schemeClr val="tx1"/>
                </a:solidFill>
              </a:rPr>
              <a:t>good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customer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relationship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through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internet can </a:t>
            </a:r>
            <a:r>
              <a:rPr lang="es-ES_tradnl" dirty="0" err="1" smtClean="0">
                <a:solidFill>
                  <a:schemeClr val="tx1"/>
                </a:solidFill>
              </a:rPr>
              <a:t>increase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customer’s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satisfaction</a:t>
            </a:r>
            <a:r>
              <a:rPr lang="es-ES_tradnl" dirty="0" smtClean="0">
                <a:solidFill>
                  <a:schemeClr val="tx1"/>
                </a:solidFill>
              </a:rPr>
              <a:t>, </a:t>
            </a:r>
            <a:r>
              <a:rPr lang="es-ES_tradnl" dirty="0" err="1" smtClean="0">
                <a:solidFill>
                  <a:schemeClr val="tx1"/>
                </a:solidFill>
              </a:rPr>
              <a:t>loyalty</a:t>
            </a:r>
            <a:r>
              <a:rPr lang="es-ES_tradnl" dirty="0" smtClean="0">
                <a:solidFill>
                  <a:schemeClr val="tx1"/>
                </a:solidFill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</a:rPr>
              <a:t>retention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rgbClr val="FF0000"/>
                </a:solidFill>
              </a:rPr>
              <a:t>CRM (</a:t>
            </a:r>
            <a:r>
              <a:rPr lang="es-ES_tradnl" dirty="0" err="1" smtClean="0">
                <a:solidFill>
                  <a:srgbClr val="FF0000"/>
                </a:solidFill>
              </a:rPr>
              <a:t>customer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relationship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management</a:t>
            </a:r>
            <a:r>
              <a:rPr lang="es-ES_tradnl" dirty="0" smtClean="0">
                <a:solidFill>
                  <a:srgbClr val="FF0000"/>
                </a:solidFill>
              </a:rPr>
              <a:t>) </a:t>
            </a:r>
            <a:r>
              <a:rPr lang="es-ES_tradnl" dirty="0" err="1" smtClean="0">
                <a:solidFill>
                  <a:srgbClr val="FF0000"/>
                </a:solidFill>
              </a:rPr>
              <a:t>is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most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important</a:t>
            </a:r>
            <a:r>
              <a:rPr lang="es-ES_tradnl" dirty="0" smtClean="0">
                <a:solidFill>
                  <a:srgbClr val="FF0000"/>
                </a:solidFill>
              </a:rPr>
              <a:t> concept in </a:t>
            </a:r>
            <a:r>
              <a:rPr lang="es-ES_tradnl" dirty="0" err="1" smtClean="0">
                <a:solidFill>
                  <a:srgbClr val="FF0000"/>
                </a:solidFill>
              </a:rPr>
              <a:t>modern</a:t>
            </a:r>
            <a:r>
              <a:rPr lang="es-ES_tradnl" dirty="0" smtClean="0">
                <a:solidFill>
                  <a:srgbClr val="FF0000"/>
                </a:solidFill>
              </a:rPr>
              <a:t> marketing (</a:t>
            </a:r>
            <a:r>
              <a:rPr lang="en-US" dirty="0" err="1" smtClean="0">
                <a:solidFill>
                  <a:srgbClr val="FF0000"/>
                </a:solidFill>
              </a:rPr>
              <a:t>Kotler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Armstrong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2010).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Development of Web 2.0 requires businesses to collaborate and engage with their customers through purposeful use of this </a:t>
            </a:r>
            <a:r>
              <a:rPr lang="en-US" dirty="0">
                <a:solidFill>
                  <a:schemeClr val="tx1"/>
                </a:solidFill>
              </a:rPr>
              <a:t>technology (</a:t>
            </a:r>
            <a:r>
              <a:rPr lang="en-US" dirty="0" err="1" smtClean="0">
                <a:solidFill>
                  <a:schemeClr val="tx1"/>
                </a:solidFill>
              </a:rPr>
              <a:t>Greenbery</a:t>
            </a:r>
            <a:r>
              <a:rPr lang="en-US" dirty="0" smtClean="0">
                <a:solidFill>
                  <a:schemeClr val="tx1"/>
                </a:solidFill>
              </a:rPr>
              <a:t> 2010).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Introduction</a:t>
            </a:r>
            <a:r>
              <a:rPr lang="es-ES_tradnl" sz="2800" dirty="0" smtClean="0">
                <a:solidFill>
                  <a:srgbClr val="FFFF00"/>
                </a:solidFill>
              </a:rPr>
              <a:t>: a new marketing </a:t>
            </a:r>
            <a:r>
              <a:rPr lang="es-ES_tradnl" sz="2800" dirty="0" err="1" smtClean="0">
                <a:solidFill>
                  <a:srgbClr val="FFFF00"/>
                </a:solidFill>
              </a:rPr>
              <a:t>strategy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for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the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tourism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industry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7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4320479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>
                <a:solidFill>
                  <a:srgbClr val="7030A0"/>
                </a:solidFill>
              </a:rPr>
              <a:t>The</a:t>
            </a:r>
            <a:r>
              <a:rPr lang="es-ES_tradnl" dirty="0" smtClean="0">
                <a:solidFill>
                  <a:srgbClr val="7030A0"/>
                </a:solidFill>
              </a:rPr>
              <a:t> use of  2.0 </a:t>
            </a:r>
            <a:r>
              <a:rPr lang="es-ES_tradnl" dirty="0" err="1" smtClean="0">
                <a:solidFill>
                  <a:srgbClr val="7030A0"/>
                </a:solidFill>
              </a:rPr>
              <a:t>websites</a:t>
            </a:r>
            <a:r>
              <a:rPr lang="es-ES_tradnl" dirty="0" smtClean="0">
                <a:solidFill>
                  <a:srgbClr val="7030A0"/>
                </a:solidFill>
              </a:rPr>
              <a:t> has </a:t>
            </a:r>
            <a:r>
              <a:rPr lang="es-ES_tradnl" dirty="0" err="1" smtClean="0">
                <a:solidFill>
                  <a:srgbClr val="7030A0"/>
                </a:solidFill>
              </a:rPr>
              <a:t>increased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by</a:t>
            </a:r>
            <a:r>
              <a:rPr lang="es-ES_tradnl" dirty="0" smtClean="0">
                <a:solidFill>
                  <a:srgbClr val="7030A0"/>
                </a:solidFill>
              </a:rPr>
              <a:t> $10b a </a:t>
            </a:r>
            <a:r>
              <a:rPr lang="es-ES_tradnl" dirty="0" err="1" smtClean="0">
                <a:solidFill>
                  <a:srgbClr val="7030A0"/>
                </a:solidFill>
              </a:rPr>
              <a:t>year</a:t>
            </a:r>
            <a:r>
              <a:rPr lang="es-ES_tradnl" dirty="0" smtClean="0">
                <a:solidFill>
                  <a:srgbClr val="7030A0"/>
                </a:solidFill>
              </a:rPr>
              <a:t> online </a:t>
            </a:r>
            <a:r>
              <a:rPr lang="es-ES_tradnl" dirty="0" err="1" smtClean="0">
                <a:solidFill>
                  <a:srgbClr val="7030A0"/>
                </a:solidFill>
              </a:rPr>
              <a:t>travel</a:t>
            </a:r>
            <a:r>
              <a:rPr lang="es-ES_tradnl" dirty="0" smtClean="0">
                <a:solidFill>
                  <a:srgbClr val="7030A0"/>
                </a:solidFill>
              </a:rPr>
              <a:t> sales (</a:t>
            </a:r>
            <a:r>
              <a:rPr lang="es-ES_tradnl" dirty="0" err="1" smtClean="0">
                <a:solidFill>
                  <a:srgbClr val="7030A0"/>
                </a:solidFill>
              </a:rPr>
              <a:t>World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Tourism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Organization</a:t>
            </a:r>
            <a:r>
              <a:rPr lang="es-ES_tradnl" dirty="0" smtClean="0">
                <a:solidFill>
                  <a:srgbClr val="7030A0"/>
                </a:solidFill>
              </a:rPr>
              <a:t> –WTO- 2008).</a:t>
            </a:r>
          </a:p>
          <a:p>
            <a:endParaRPr lang="es-ES_tradnl" dirty="0" smtClean="0">
              <a:solidFill>
                <a:srgbClr val="7030A0"/>
              </a:solidFill>
            </a:endParaRPr>
          </a:p>
          <a:p>
            <a:r>
              <a:rPr lang="es-ES_tradnl" dirty="0" err="1" smtClean="0">
                <a:solidFill>
                  <a:srgbClr val="FF0000"/>
                </a:solidFill>
              </a:rPr>
              <a:t>Thus</a:t>
            </a:r>
            <a:r>
              <a:rPr lang="es-ES_tradnl" dirty="0" smtClean="0">
                <a:solidFill>
                  <a:srgbClr val="FF0000"/>
                </a:solidFill>
              </a:rPr>
              <a:t>, </a:t>
            </a:r>
            <a:r>
              <a:rPr lang="es-ES_tradnl" dirty="0" err="1" smtClean="0">
                <a:solidFill>
                  <a:srgbClr val="FF0000"/>
                </a:solidFill>
              </a:rPr>
              <a:t>websites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need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be </a:t>
            </a:r>
            <a:r>
              <a:rPr lang="es-ES_tradnl" dirty="0" err="1" smtClean="0">
                <a:solidFill>
                  <a:srgbClr val="FF0000"/>
                </a:solidFill>
              </a:rPr>
              <a:t>redesigned</a:t>
            </a:r>
            <a:r>
              <a:rPr lang="es-ES_tradnl" dirty="0" smtClean="0">
                <a:solidFill>
                  <a:srgbClr val="FF0000"/>
                </a:solidFill>
              </a:rPr>
              <a:t> and </a:t>
            </a:r>
            <a:r>
              <a:rPr lang="es-ES_tradnl" dirty="0" err="1" smtClean="0">
                <a:solidFill>
                  <a:srgbClr val="FF0000"/>
                </a:solidFill>
              </a:rPr>
              <a:t>updated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match </a:t>
            </a:r>
            <a:r>
              <a:rPr lang="es-ES_tradnl" dirty="0" err="1" smtClean="0">
                <a:solidFill>
                  <a:srgbClr val="FF0000"/>
                </a:solidFill>
              </a:rPr>
              <a:t>customers</a:t>
            </a:r>
            <a:r>
              <a:rPr lang="es-ES_tradnl" dirty="0" smtClean="0">
                <a:solidFill>
                  <a:srgbClr val="FF0000"/>
                </a:solidFill>
              </a:rPr>
              <a:t>’ </a:t>
            </a:r>
            <a:r>
              <a:rPr lang="es-ES_tradnl" dirty="0" err="1" smtClean="0">
                <a:solidFill>
                  <a:srgbClr val="FF0000"/>
                </a:solidFill>
              </a:rPr>
              <a:t>demands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endParaRPr lang="es-ES_tradnl" dirty="0">
              <a:solidFill>
                <a:srgbClr val="7030A0"/>
              </a:solidFill>
            </a:endParaRPr>
          </a:p>
          <a:p>
            <a:r>
              <a:rPr lang="es-ES_tradnl" dirty="0" err="1" smtClean="0">
                <a:solidFill>
                  <a:srgbClr val="7030A0"/>
                </a:solidFill>
              </a:rPr>
              <a:t>This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also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implies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translating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websites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into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languages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such</a:t>
            </a:r>
            <a:r>
              <a:rPr lang="es-ES_tradnl" dirty="0" smtClean="0">
                <a:solidFill>
                  <a:srgbClr val="7030A0"/>
                </a:solidFill>
              </a:rPr>
              <a:t> as English </a:t>
            </a:r>
            <a:r>
              <a:rPr lang="es-ES_tradnl" dirty="0" err="1" smtClean="0">
                <a:solidFill>
                  <a:srgbClr val="7030A0"/>
                </a:solidFill>
              </a:rPr>
              <a:t>or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Spanish</a:t>
            </a:r>
            <a:r>
              <a:rPr lang="es-ES_tradnl" dirty="0" smtClean="0">
                <a:solidFill>
                  <a:srgbClr val="7030A0"/>
                </a:solidFill>
              </a:rPr>
              <a:t>, </a:t>
            </a:r>
            <a:r>
              <a:rPr lang="es-ES_tradnl" dirty="0" err="1" smtClean="0">
                <a:solidFill>
                  <a:srgbClr val="7030A0"/>
                </a:solidFill>
              </a:rPr>
              <a:t>to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name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major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ones</a:t>
            </a:r>
            <a:r>
              <a:rPr lang="es-ES_tradnl" dirty="0" smtClean="0">
                <a:solidFill>
                  <a:srgbClr val="7030A0"/>
                </a:solidFill>
              </a:rPr>
              <a:t>.</a:t>
            </a:r>
          </a:p>
          <a:p>
            <a:endParaRPr lang="es-ES_tradnl" dirty="0">
              <a:solidFill>
                <a:srgbClr val="7030A0"/>
              </a:solidFill>
            </a:endParaRPr>
          </a:p>
          <a:p>
            <a:r>
              <a:rPr lang="es-ES_tradnl" dirty="0" err="1" smtClean="0">
                <a:solidFill>
                  <a:srgbClr val="FF0000"/>
                </a:solidFill>
              </a:rPr>
              <a:t>Persuasion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is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key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function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that</a:t>
            </a:r>
            <a:r>
              <a:rPr lang="es-ES_tradnl" dirty="0" smtClean="0">
                <a:solidFill>
                  <a:srgbClr val="FF0000"/>
                </a:solidFill>
              </a:rPr>
              <a:t> has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be </a:t>
            </a:r>
            <a:r>
              <a:rPr lang="es-ES_tradnl" dirty="0" err="1" smtClean="0">
                <a:solidFill>
                  <a:srgbClr val="FF0000"/>
                </a:solidFill>
              </a:rPr>
              <a:t>constantly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reassessed</a:t>
            </a:r>
            <a:r>
              <a:rPr lang="es-ES_tradnl" dirty="0" smtClean="0">
                <a:solidFill>
                  <a:srgbClr val="FF0000"/>
                </a:solidFill>
              </a:rPr>
              <a:t> in </a:t>
            </a:r>
            <a:r>
              <a:rPr lang="es-ES_tradnl" dirty="0" err="1" smtClean="0">
                <a:solidFill>
                  <a:srgbClr val="FF0000"/>
                </a:solidFill>
              </a:rPr>
              <a:t>terms</a:t>
            </a:r>
            <a:r>
              <a:rPr lang="es-ES_tradnl" dirty="0" smtClean="0">
                <a:solidFill>
                  <a:srgbClr val="FF0000"/>
                </a:solidFill>
              </a:rPr>
              <a:t> of culture, </a:t>
            </a:r>
            <a:r>
              <a:rPr lang="es-ES_tradnl" dirty="0" err="1" smtClean="0">
                <a:solidFill>
                  <a:srgbClr val="FF0000"/>
                </a:solidFill>
              </a:rPr>
              <a:t>language</a:t>
            </a:r>
            <a:r>
              <a:rPr lang="es-ES_tradnl" dirty="0" smtClean="0">
                <a:solidFill>
                  <a:srgbClr val="FF0000"/>
                </a:solidFill>
              </a:rPr>
              <a:t> and </a:t>
            </a:r>
            <a:r>
              <a:rPr lang="es-ES_tradnl" dirty="0" err="1" smtClean="0">
                <a:solidFill>
                  <a:srgbClr val="FF0000"/>
                </a:solidFill>
              </a:rPr>
              <a:t>genre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endParaRPr lang="es-ES_tradnl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>
                <a:solidFill>
                  <a:srgbClr val="FFFF00"/>
                </a:solidFill>
              </a:rPr>
              <a:t>R</a:t>
            </a:r>
            <a:r>
              <a:rPr lang="es-ES_tradnl" sz="2800" dirty="0" err="1" smtClean="0">
                <a:solidFill>
                  <a:srgbClr val="FFFF00"/>
                </a:solidFill>
              </a:rPr>
              <a:t>edesigning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websites</a:t>
            </a:r>
            <a:r>
              <a:rPr lang="es-ES_tradnl" sz="2800" dirty="0" smtClean="0">
                <a:solidFill>
                  <a:srgbClr val="FFFF00"/>
                </a:solidFill>
              </a:rPr>
              <a:t>  </a:t>
            </a:r>
            <a:r>
              <a:rPr lang="es-ES_tradnl" sz="2800" dirty="0" err="1" smtClean="0">
                <a:solidFill>
                  <a:srgbClr val="FFFF00"/>
                </a:solidFill>
              </a:rPr>
              <a:t>for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hotels</a:t>
            </a:r>
            <a:r>
              <a:rPr lang="es-ES_tradnl" sz="2800" dirty="0" smtClean="0">
                <a:solidFill>
                  <a:srgbClr val="FFFF00"/>
                </a:solidFill>
              </a:rPr>
              <a:t>, </a:t>
            </a:r>
            <a:r>
              <a:rPr lang="es-ES_tradnl" sz="2800" dirty="0" err="1" smtClean="0">
                <a:solidFill>
                  <a:srgbClr val="FFFF00"/>
                </a:solidFill>
              </a:rPr>
              <a:t>cities</a:t>
            </a:r>
            <a:r>
              <a:rPr lang="es-ES_tradnl" sz="2800" dirty="0" smtClean="0">
                <a:solidFill>
                  <a:srgbClr val="FFFF00"/>
                </a:solidFill>
              </a:rPr>
              <a:t> and </a:t>
            </a:r>
            <a:r>
              <a:rPr lang="es-ES_tradnl" sz="2800" dirty="0" err="1" smtClean="0">
                <a:solidFill>
                  <a:srgbClr val="FFFF00"/>
                </a:solidFill>
              </a:rPr>
              <a:t>regions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to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meet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customers</a:t>
            </a:r>
            <a:r>
              <a:rPr lang="es-ES_tradnl" sz="2800" dirty="0" smtClean="0">
                <a:solidFill>
                  <a:srgbClr val="FFFF00"/>
                </a:solidFill>
              </a:rPr>
              <a:t>’ </a:t>
            </a:r>
            <a:r>
              <a:rPr lang="es-ES_tradnl" sz="2800" dirty="0" err="1" smtClean="0">
                <a:solidFill>
                  <a:srgbClr val="FFFF00"/>
                </a:solidFill>
              </a:rPr>
              <a:t>demands</a:t>
            </a:r>
            <a:r>
              <a:rPr lang="es-ES_tradnl" sz="2800" dirty="0" smtClean="0">
                <a:solidFill>
                  <a:srgbClr val="FFFF00"/>
                </a:solidFill>
              </a:rPr>
              <a:t>…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5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1" cy="4320480"/>
          </a:xfrm>
        </p:spPr>
        <p:txBody>
          <a:bodyPr>
            <a:noAutofit/>
          </a:bodyPr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Interpersonality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relies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on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author</a:t>
            </a:r>
            <a:r>
              <a:rPr lang="es-ES_tradnl" dirty="0" smtClean="0">
                <a:solidFill>
                  <a:srgbClr val="FF0000"/>
                </a:solidFill>
              </a:rPr>
              <a:t>/</a:t>
            </a:r>
            <a:r>
              <a:rPr lang="es-ES_tradnl" dirty="0" err="1" smtClean="0">
                <a:solidFill>
                  <a:srgbClr val="FF0000"/>
                </a:solidFill>
              </a:rPr>
              <a:t>reader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relationship</a:t>
            </a:r>
            <a:r>
              <a:rPr lang="es-ES_tradnl" dirty="0" smtClean="0">
                <a:solidFill>
                  <a:srgbClr val="FF0000"/>
                </a:solidFill>
              </a:rPr>
              <a:t> in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text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itself</a:t>
            </a:r>
            <a:r>
              <a:rPr lang="es-ES_tradnl" dirty="0" smtClean="0">
                <a:solidFill>
                  <a:srgbClr val="FF0000"/>
                </a:solidFill>
              </a:rPr>
              <a:t> and </a:t>
            </a:r>
            <a:r>
              <a:rPr lang="es-ES_tradnl" dirty="0" err="1" smtClean="0">
                <a:solidFill>
                  <a:srgbClr val="FF0000"/>
                </a:solidFill>
              </a:rPr>
              <a:t>is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expressed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through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certain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markers</a:t>
            </a:r>
            <a:r>
              <a:rPr lang="es-ES_tradnl" dirty="0" smtClean="0">
                <a:solidFill>
                  <a:srgbClr val="FF0000"/>
                </a:solidFill>
              </a:rPr>
              <a:t> (</a:t>
            </a:r>
            <a:r>
              <a:rPr lang="es-ES_tradnl" dirty="0" err="1" smtClean="0">
                <a:solidFill>
                  <a:srgbClr val="FF0000"/>
                </a:solidFill>
              </a:rPr>
              <a:t>Crismore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>
                <a:solidFill>
                  <a:srgbClr val="FF0000"/>
                </a:solidFill>
              </a:rPr>
              <a:t>and </a:t>
            </a:r>
            <a:r>
              <a:rPr lang="es-ES_tradnl" dirty="0" err="1">
                <a:solidFill>
                  <a:srgbClr val="FF0000"/>
                </a:solidFill>
              </a:rPr>
              <a:t>Vande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Kopple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solidFill>
                  <a:srgbClr val="FF0000"/>
                </a:solidFill>
              </a:rPr>
              <a:t>1997; </a:t>
            </a:r>
            <a:r>
              <a:rPr lang="es-ES_tradnl" dirty="0" err="1" smtClean="0">
                <a:solidFill>
                  <a:srgbClr val="FF0000"/>
                </a:solidFill>
              </a:rPr>
              <a:t>Hyland</a:t>
            </a:r>
            <a:r>
              <a:rPr lang="es-ES_tradnl" dirty="0" smtClean="0">
                <a:solidFill>
                  <a:srgbClr val="FF0000"/>
                </a:solidFill>
              </a:rPr>
              <a:t> 1998, 2005).</a:t>
            </a:r>
          </a:p>
          <a:p>
            <a:endParaRPr lang="es-ES_tradnl" dirty="0">
              <a:solidFill>
                <a:srgbClr val="FF0000"/>
              </a:solidFill>
            </a:endParaRPr>
          </a:p>
          <a:p>
            <a:r>
              <a:rPr lang="es-ES_tradnl" dirty="0" err="1" smtClean="0">
                <a:solidFill>
                  <a:srgbClr val="0070C0"/>
                </a:solidFill>
              </a:rPr>
              <a:t>Rhetorical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functions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such</a:t>
            </a:r>
            <a:r>
              <a:rPr lang="es-ES_tradnl" dirty="0" smtClean="0">
                <a:solidFill>
                  <a:srgbClr val="0070C0"/>
                </a:solidFill>
              </a:rPr>
              <a:t> as </a:t>
            </a:r>
            <a:r>
              <a:rPr lang="es-ES_tradnl" dirty="0" err="1" smtClean="0">
                <a:solidFill>
                  <a:srgbClr val="0070C0"/>
                </a:solidFill>
              </a:rPr>
              <a:t>persuasion</a:t>
            </a:r>
            <a:r>
              <a:rPr lang="es-ES_tradnl" dirty="0" smtClean="0">
                <a:solidFill>
                  <a:srgbClr val="0070C0"/>
                </a:solidFill>
              </a:rPr>
              <a:t>, </a:t>
            </a:r>
            <a:r>
              <a:rPr lang="es-ES_tradnl" dirty="0" err="1" smtClean="0">
                <a:solidFill>
                  <a:srgbClr val="0070C0"/>
                </a:solidFill>
              </a:rPr>
              <a:t>evaluation</a:t>
            </a:r>
            <a:r>
              <a:rPr lang="es-ES_tradnl" dirty="0" smtClean="0">
                <a:solidFill>
                  <a:srgbClr val="0070C0"/>
                </a:solidFill>
              </a:rPr>
              <a:t>, </a:t>
            </a:r>
            <a:r>
              <a:rPr lang="es-ES_tradnl" dirty="0" err="1" smtClean="0">
                <a:solidFill>
                  <a:srgbClr val="0070C0"/>
                </a:solidFill>
              </a:rPr>
              <a:t>opinion</a:t>
            </a:r>
            <a:r>
              <a:rPr lang="es-ES_tradnl" dirty="0" smtClean="0">
                <a:solidFill>
                  <a:srgbClr val="0070C0"/>
                </a:solidFill>
              </a:rPr>
              <a:t>, etc. are </a:t>
            </a:r>
            <a:r>
              <a:rPr lang="es-ES_tradnl" dirty="0" err="1" smtClean="0">
                <a:solidFill>
                  <a:srgbClr val="0070C0"/>
                </a:solidFill>
              </a:rPr>
              <a:t>conveyed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through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these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markers</a:t>
            </a:r>
            <a:r>
              <a:rPr lang="es-ES_tradnl" dirty="0" smtClean="0">
                <a:solidFill>
                  <a:srgbClr val="0070C0"/>
                </a:solidFill>
              </a:rPr>
              <a:t>, </a:t>
            </a:r>
            <a:r>
              <a:rPr lang="es-ES_tradnl" dirty="0" err="1" smtClean="0">
                <a:solidFill>
                  <a:srgbClr val="0070C0"/>
                </a:solidFill>
              </a:rPr>
              <a:t>leading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the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reader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towards</a:t>
            </a:r>
            <a:r>
              <a:rPr lang="es-ES_tradnl" dirty="0" smtClean="0">
                <a:solidFill>
                  <a:srgbClr val="0070C0"/>
                </a:solidFill>
              </a:rPr>
              <a:t> a pre-</a:t>
            </a:r>
            <a:r>
              <a:rPr lang="es-ES_tradnl" dirty="0" err="1" smtClean="0">
                <a:solidFill>
                  <a:srgbClr val="0070C0"/>
                </a:solidFill>
              </a:rPr>
              <a:t>determined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generic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aim</a:t>
            </a:r>
            <a:r>
              <a:rPr lang="es-ES_tradnl" dirty="0" smtClean="0">
                <a:solidFill>
                  <a:srgbClr val="0070C0"/>
                </a:solidFill>
              </a:rPr>
              <a:t>.</a:t>
            </a:r>
          </a:p>
          <a:p>
            <a:endParaRPr lang="es-ES_tradnl" dirty="0">
              <a:solidFill>
                <a:srgbClr val="FF0000"/>
              </a:solidFill>
            </a:endParaRPr>
          </a:p>
          <a:p>
            <a:r>
              <a:rPr lang="es-ES_tradnl" dirty="0" err="1" smtClean="0">
                <a:solidFill>
                  <a:srgbClr val="FF0000"/>
                </a:solidFill>
              </a:rPr>
              <a:t>Persuasion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is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one</a:t>
            </a:r>
            <a:r>
              <a:rPr lang="es-ES_tradnl" dirty="0" smtClean="0">
                <a:solidFill>
                  <a:srgbClr val="FF0000"/>
                </a:solidFill>
              </a:rPr>
              <a:t> of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major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functions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that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permeates</a:t>
            </a:r>
            <a:r>
              <a:rPr lang="es-ES_tradnl" dirty="0" smtClean="0">
                <a:solidFill>
                  <a:srgbClr val="FF0000"/>
                </a:solidFill>
              </a:rPr>
              <a:t> a </a:t>
            </a:r>
            <a:r>
              <a:rPr lang="es-ES_tradnl" dirty="0" err="1" smtClean="0">
                <a:solidFill>
                  <a:srgbClr val="FF0000"/>
                </a:solidFill>
              </a:rPr>
              <a:t>variety</a:t>
            </a:r>
            <a:r>
              <a:rPr lang="es-ES_tradnl" dirty="0" smtClean="0">
                <a:solidFill>
                  <a:srgbClr val="FF0000"/>
                </a:solidFill>
              </a:rPr>
              <a:t> of </a:t>
            </a:r>
            <a:r>
              <a:rPr lang="es-ES_tradnl" dirty="0" err="1" smtClean="0">
                <a:solidFill>
                  <a:srgbClr val="FF0000"/>
                </a:solidFill>
              </a:rPr>
              <a:t>genres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within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travel</a:t>
            </a:r>
            <a:r>
              <a:rPr lang="es-ES_tradnl" dirty="0" smtClean="0">
                <a:solidFill>
                  <a:srgbClr val="FF0000"/>
                </a:solidFill>
              </a:rPr>
              <a:t> and </a:t>
            </a:r>
            <a:r>
              <a:rPr lang="es-ES_tradnl" dirty="0" err="1" smtClean="0">
                <a:solidFill>
                  <a:srgbClr val="FF0000"/>
                </a:solidFill>
              </a:rPr>
              <a:t>tourism</a:t>
            </a:r>
            <a:r>
              <a:rPr lang="es-ES_tradnl" dirty="0" smtClean="0">
                <a:solidFill>
                  <a:srgbClr val="FF0000"/>
                </a:solidFill>
              </a:rPr>
              <a:t> (</a:t>
            </a:r>
            <a:r>
              <a:rPr lang="es-ES_tradnl" dirty="0" err="1" smtClean="0">
                <a:solidFill>
                  <a:srgbClr val="FF0000"/>
                </a:solidFill>
              </a:rPr>
              <a:t>Mapelli</a:t>
            </a:r>
            <a:r>
              <a:rPr lang="es-ES_tradnl" dirty="0" smtClean="0">
                <a:solidFill>
                  <a:srgbClr val="FF0000"/>
                </a:solidFill>
              </a:rPr>
              <a:t> 2008; </a:t>
            </a:r>
            <a:r>
              <a:rPr lang="es-ES_tradnl" dirty="0" err="1" smtClean="0">
                <a:solidFill>
                  <a:srgbClr val="FF0000"/>
                </a:solidFill>
              </a:rPr>
              <a:t>Pierini</a:t>
            </a:r>
            <a:r>
              <a:rPr lang="es-ES_tradnl" dirty="0" smtClean="0">
                <a:solidFill>
                  <a:srgbClr val="FF0000"/>
                </a:solidFill>
              </a:rPr>
              <a:t> 2009; </a:t>
            </a:r>
            <a:r>
              <a:rPr lang="es-ES_tradnl" dirty="0" err="1" smtClean="0">
                <a:solidFill>
                  <a:srgbClr val="FF0000"/>
                </a:solidFill>
              </a:rPr>
              <a:t>Suau</a:t>
            </a:r>
            <a:r>
              <a:rPr lang="es-ES_tradnl" dirty="0" smtClean="0">
                <a:solidFill>
                  <a:srgbClr val="FF0000"/>
                </a:solidFill>
              </a:rPr>
              <a:t> Jiménez 2012).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How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interpersonality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conveys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persuasion</a:t>
            </a:r>
            <a:r>
              <a:rPr lang="es-ES_tradnl" sz="2800" dirty="0" smtClean="0">
                <a:solidFill>
                  <a:srgbClr val="FFFF00"/>
                </a:solidFill>
              </a:rPr>
              <a:t>…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608512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dirty="0" err="1" smtClean="0">
                <a:solidFill>
                  <a:srgbClr val="FF0000"/>
                </a:solidFill>
              </a:rPr>
              <a:t>Each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language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displays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an</a:t>
            </a:r>
            <a:r>
              <a:rPr lang="es-ES_tradnl" dirty="0" smtClean="0">
                <a:solidFill>
                  <a:srgbClr val="FF0000"/>
                </a:solidFill>
              </a:rPr>
              <a:t> interpersonal </a:t>
            </a:r>
            <a:r>
              <a:rPr lang="es-ES_tradnl" dirty="0" err="1" smtClean="0">
                <a:solidFill>
                  <a:srgbClr val="FF0000"/>
                </a:solidFill>
              </a:rPr>
              <a:t>metadiscursive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pattern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built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upon</a:t>
            </a:r>
            <a:r>
              <a:rPr lang="es-ES_tradnl" dirty="0" smtClean="0">
                <a:solidFill>
                  <a:srgbClr val="FF0000"/>
                </a:solidFill>
              </a:rPr>
              <a:t> cultural, </a:t>
            </a:r>
            <a:r>
              <a:rPr lang="es-ES_tradnl" dirty="0" err="1" smtClean="0">
                <a:solidFill>
                  <a:srgbClr val="FF0000"/>
                </a:solidFill>
              </a:rPr>
              <a:t>generic</a:t>
            </a:r>
            <a:r>
              <a:rPr lang="es-ES_tradnl" dirty="0" smtClean="0">
                <a:solidFill>
                  <a:srgbClr val="FF0000"/>
                </a:solidFill>
              </a:rPr>
              <a:t> and </a:t>
            </a:r>
            <a:r>
              <a:rPr lang="es-ES_tradnl" dirty="0" err="1" smtClean="0">
                <a:solidFill>
                  <a:srgbClr val="FF0000"/>
                </a:solidFill>
              </a:rPr>
              <a:t>linguistic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premises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Therefore</a:t>
            </a:r>
            <a:r>
              <a:rPr lang="es-ES_tradnl" dirty="0" smtClean="0"/>
              <a:t>, </a:t>
            </a:r>
            <a:r>
              <a:rPr lang="es-ES_tradnl" dirty="0" err="1" smtClean="0"/>
              <a:t>source</a:t>
            </a:r>
            <a:r>
              <a:rPr lang="es-ES_tradnl" dirty="0" smtClean="0"/>
              <a:t> and target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usually</a:t>
            </a:r>
            <a:r>
              <a:rPr lang="es-ES_tradnl" dirty="0" smtClean="0"/>
              <a:t> </a:t>
            </a:r>
            <a:r>
              <a:rPr lang="es-ES_tradnl" dirty="0" err="1" smtClean="0"/>
              <a:t>contain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interpersonality</a:t>
            </a:r>
            <a:r>
              <a:rPr lang="es-ES_tradnl" dirty="0" smtClean="0"/>
              <a:t> </a:t>
            </a:r>
            <a:r>
              <a:rPr lang="es-ES_tradnl" dirty="0" err="1" smtClean="0"/>
              <a:t>patterns</a:t>
            </a:r>
            <a:r>
              <a:rPr lang="es-ES_tradnl" dirty="0" smtClean="0"/>
              <a:t> and </a:t>
            </a:r>
            <a:r>
              <a:rPr lang="es-ES_tradnl" dirty="0" err="1" smtClean="0"/>
              <a:t>markers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>
                <a:solidFill>
                  <a:srgbClr val="FF0000"/>
                </a:solidFill>
              </a:rPr>
              <a:t>If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websites</a:t>
            </a:r>
            <a:r>
              <a:rPr lang="es-ES_tradnl" dirty="0" smtClean="0">
                <a:solidFill>
                  <a:srgbClr val="FF0000"/>
                </a:solidFill>
              </a:rPr>
              <a:t> are </a:t>
            </a:r>
            <a:r>
              <a:rPr lang="es-ES_tradnl" dirty="0" err="1" smtClean="0">
                <a:solidFill>
                  <a:srgbClr val="FF0000"/>
                </a:solidFill>
              </a:rPr>
              <a:t>not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properly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translated</a:t>
            </a:r>
            <a:r>
              <a:rPr lang="es-ES_tradnl" dirty="0" smtClean="0">
                <a:solidFill>
                  <a:srgbClr val="FF0000"/>
                </a:solidFill>
              </a:rPr>
              <a:t>,  </a:t>
            </a:r>
            <a:r>
              <a:rPr lang="es-ES_tradnl" dirty="0" err="1" smtClean="0">
                <a:solidFill>
                  <a:srgbClr val="FF0000"/>
                </a:solidFill>
              </a:rPr>
              <a:t>considering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metadiscursive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pattern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solidFill>
                  <a:srgbClr val="FF0000"/>
                </a:solidFill>
              </a:rPr>
              <a:t>of </a:t>
            </a:r>
            <a:r>
              <a:rPr lang="es-ES_tradnl" dirty="0" err="1" smtClean="0">
                <a:solidFill>
                  <a:srgbClr val="FF0000"/>
                </a:solidFill>
              </a:rPr>
              <a:t>the</a:t>
            </a:r>
            <a:r>
              <a:rPr lang="es-ES_tradnl" dirty="0" smtClean="0">
                <a:solidFill>
                  <a:srgbClr val="FF0000"/>
                </a:solidFill>
              </a:rPr>
              <a:t> target </a:t>
            </a:r>
            <a:r>
              <a:rPr lang="es-ES_tradnl" dirty="0" err="1" smtClean="0">
                <a:solidFill>
                  <a:srgbClr val="FF0000"/>
                </a:solidFill>
              </a:rPr>
              <a:t>language</a:t>
            </a:r>
            <a:r>
              <a:rPr lang="es-ES_tradnl" dirty="0" smtClean="0">
                <a:solidFill>
                  <a:srgbClr val="FF0000"/>
                </a:solidFill>
              </a:rPr>
              <a:t>,  </a:t>
            </a:r>
            <a:r>
              <a:rPr lang="es-ES_tradnl" dirty="0" err="1" smtClean="0">
                <a:solidFill>
                  <a:srgbClr val="FF0000"/>
                </a:solidFill>
              </a:rPr>
              <a:t>they</a:t>
            </a:r>
            <a:r>
              <a:rPr lang="es-ES_tradnl" dirty="0" smtClean="0">
                <a:solidFill>
                  <a:srgbClr val="FF0000"/>
                </a:solidFill>
              </a:rPr>
              <a:t> can be </a:t>
            </a:r>
            <a:r>
              <a:rPr lang="es-ES_tradnl" dirty="0" err="1" smtClean="0">
                <a:solidFill>
                  <a:srgbClr val="FF0000"/>
                </a:solidFill>
              </a:rPr>
              <a:t>damaged</a:t>
            </a:r>
            <a:r>
              <a:rPr lang="es-ES_tradnl" dirty="0" smtClean="0">
                <a:solidFill>
                  <a:srgbClr val="FF0000"/>
                </a:solidFill>
              </a:rPr>
              <a:t> in </a:t>
            </a:r>
            <a:r>
              <a:rPr lang="es-ES_tradnl" dirty="0" err="1" smtClean="0">
                <a:solidFill>
                  <a:srgbClr val="FF0000"/>
                </a:solidFill>
              </a:rPr>
              <a:t>their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communicative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purpose</a:t>
            </a:r>
            <a:r>
              <a:rPr lang="es-ES_tradnl" dirty="0" smtClean="0">
                <a:solidFill>
                  <a:srgbClr val="FF0000"/>
                </a:solidFill>
              </a:rPr>
              <a:t>, </a:t>
            </a:r>
            <a:r>
              <a:rPr lang="es-ES_tradnl" dirty="0" err="1" smtClean="0">
                <a:solidFill>
                  <a:srgbClr val="FF0000"/>
                </a:solidFill>
              </a:rPr>
              <a:t>i.e.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persuasion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The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importance</a:t>
            </a:r>
            <a:r>
              <a:rPr lang="es-ES_tradnl" sz="2800" dirty="0" smtClean="0">
                <a:solidFill>
                  <a:srgbClr val="FFFF00"/>
                </a:solidFill>
              </a:rPr>
              <a:t> of </a:t>
            </a:r>
            <a:r>
              <a:rPr lang="es-ES_tradnl" sz="2800" dirty="0" err="1" smtClean="0">
                <a:solidFill>
                  <a:srgbClr val="FFFF00"/>
                </a:solidFill>
              </a:rPr>
              <a:t>interpersonality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when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translating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tourism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genres</a:t>
            </a:r>
            <a:r>
              <a:rPr lang="es-ES_tradnl" sz="2800" dirty="0" smtClean="0">
                <a:solidFill>
                  <a:srgbClr val="FFFF00"/>
                </a:solidFill>
              </a:rPr>
              <a:t>…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0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608512"/>
          </a:xfrm>
        </p:spPr>
        <p:txBody>
          <a:bodyPr/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Of 500 </a:t>
            </a:r>
            <a:r>
              <a:rPr lang="es-ES_tradnl" sz="2000" dirty="0" err="1" smtClean="0">
                <a:solidFill>
                  <a:srgbClr val="FF0000"/>
                </a:solidFill>
              </a:rPr>
              <a:t>hotels</a:t>
            </a:r>
            <a:r>
              <a:rPr lang="es-ES_tradnl" sz="2000" dirty="0" smtClean="0">
                <a:solidFill>
                  <a:srgbClr val="FF0000"/>
                </a:solidFill>
              </a:rPr>
              <a:t>’ </a:t>
            </a:r>
            <a:r>
              <a:rPr lang="es-ES_tradnl" sz="2000" dirty="0" err="1" smtClean="0">
                <a:solidFill>
                  <a:srgbClr val="FF0000"/>
                </a:solidFill>
              </a:rPr>
              <a:t>websites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collected</a:t>
            </a:r>
            <a:r>
              <a:rPr lang="es-ES_tradnl" sz="2000" dirty="0" smtClean="0">
                <a:solidFill>
                  <a:srgbClr val="FF0000"/>
                </a:solidFill>
              </a:rPr>
              <a:t>  in </a:t>
            </a:r>
            <a:r>
              <a:rPr lang="es-ES_tradnl" sz="2000" dirty="0" err="1" smtClean="0">
                <a:solidFill>
                  <a:srgbClr val="FF0000"/>
                </a:solidFill>
              </a:rPr>
              <a:t>our</a:t>
            </a:r>
            <a:r>
              <a:rPr lang="es-ES_tradnl" sz="2000" dirty="0" smtClean="0">
                <a:solidFill>
                  <a:srgbClr val="FF0000"/>
                </a:solidFill>
              </a:rPr>
              <a:t> COMETVAL </a:t>
            </a:r>
            <a:r>
              <a:rPr lang="es-ES_tradnl" sz="2000" dirty="0" err="1" smtClean="0">
                <a:solidFill>
                  <a:srgbClr val="FF0000"/>
                </a:solidFill>
              </a:rPr>
              <a:t>database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from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the</a:t>
            </a:r>
            <a:r>
              <a:rPr lang="es-ES_tradnl" sz="2000" dirty="0" smtClean="0">
                <a:solidFill>
                  <a:srgbClr val="FF0000"/>
                </a:solidFill>
              </a:rPr>
              <a:t> UK, </a:t>
            </a:r>
            <a:r>
              <a:rPr lang="es-ES_tradnl" sz="2000" dirty="0" err="1" smtClean="0">
                <a:solidFill>
                  <a:srgbClr val="FF0000"/>
                </a:solidFill>
              </a:rPr>
              <a:t>the</a:t>
            </a:r>
            <a:r>
              <a:rPr lang="es-ES_tradnl" sz="2000" dirty="0" smtClean="0">
                <a:solidFill>
                  <a:srgbClr val="FF0000"/>
                </a:solidFill>
              </a:rPr>
              <a:t> US, France, </a:t>
            </a:r>
            <a:r>
              <a:rPr lang="es-ES_tradnl" sz="2000" dirty="0" err="1" smtClean="0">
                <a:solidFill>
                  <a:srgbClr val="FF0000"/>
                </a:solidFill>
              </a:rPr>
              <a:t>Spain</a:t>
            </a:r>
            <a:r>
              <a:rPr lang="es-ES_tradnl" sz="2000" dirty="0" smtClean="0">
                <a:solidFill>
                  <a:srgbClr val="FF0000"/>
                </a:solidFill>
              </a:rPr>
              <a:t>, </a:t>
            </a:r>
            <a:r>
              <a:rPr lang="es-ES_tradnl" sz="2000" dirty="0" err="1" smtClean="0">
                <a:solidFill>
                  <a:srgbClr val="FF0000"/>
                </a:solidFill>
              </a:rPr>
              <a:t>Canada</a:t>
            </a:r>
            <a:r>
              <a:rPr lang="es-ES_tradnl" sz="2000" dirty="0" smtClean="0">
                <a:solidFill>
                  <a:srgbClr val="FF0000"/>
                </a:solidFill>
              </a:rPr>
              <a:t>, Chile and Argentina, </a:t>
            </a:r>
            <a:r>
              <a:rPr lang="es-ES_tradnl" sz="2000" dirty="0" err="1" smtClean="0">
                <a:solidFill>
                  <a:srgbClr val="FF0000"/>
                </a:solidFill>
              </a:rPr>
              <a:t>only</a:t>
            </a:r>
            <a:r>
              <a:rPr lang="es-ES_tradnl" sz="2000" dirty="0" smtClean="0">
                <a:solidFill>
                  <a:srgbClr val="FF0000"/>
                </a:solidFill>
              </a:rPr>
              <a:t> 10% </a:t>
            </a:r>
            <a:r>
              <a:rPr lang="es-ES_tradnl" sz="2000" dirty="0" err="1" smtClean="0">
                <a:solidFill>
                  <a:srgbClr val="FF0000"/>
                </a:solidFill>
              </a:rPr>
              <a:t>offered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other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versions</a:t>
            </a:r>
            <a:r>
              <a:rPr lang="es-ES_tradnl" sz="2000" dirty="0" smtClean="0">
                <a:solidFill>
                  <a:srgbClr val="FF0000"/>
                </a:solidFill>
              </a:rPr>
              <a:t> in </a:t>
            </a:r>
            <a:r>
              <a:rPr lang="es-ES_tradnl" sz="2000" dirty="0" err="1" smtClean="0">
                <a:solidFill>
                  <a:srgbClr val="FF0000"/>
                </a:solidFill>
              </a:rPr>
              <a:t>major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languages</a:t>
            </a:r>
            <a:r>
              <a:rPr lang="es-ES_tradnl" sz="2000" dirty="0" smtClean="0">
                <a:solidFill>
                  <a:srgbClr val="FF0000"/>
                </a:solidFill>
              </a:rPr>
              <a:t> (</a:t>
            </a:r>
            <a:r>
              <a:rPr lang="es-ES_tradnl" sz="2000" dirty="0" err="1" smtClean="0">
                <a:solidFill>
                  <a:srgbClr val="FF0000"/>
                </a:solidFill>
              </a:rPr>
              <a:t>Spanish</a:t>
            </a:r>
            <a:r>
              <a:rPr lang="es-ES_tradnl" sz="2000" dirty="0" smtClean="0">
                <a:solidFill>
                  <a:srgbClr val="FF0000"/>
                </a:solidFill>
              </a:rPr>
              <a:t>, English, French).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sz="2000" b="1" dirty="0" err="1" smtClean="0"/>
              <a:t>The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rest</a:t>
            </a:r>
            <a:r>
              <a:rPr lang="es-ES_tradnl" sz="2000" b="1" dirty="0" smtClean="0"/>
              <a:t> of hotel </a:t>
            </a:r>
            <a:r>
              <a:rPr lang="es-ES_tradnl" sz="2000" b="1" dirty="0" err="1" smtClean="0"/>
              <a:t>websites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led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different</a:t>
            </a:r>
            <a:r>
              <a:rPr lang="es-ES_tradnl" sz="2000" b="1" dirty="0" smtClean="0"/>
              <a:t>  </a:t>
            </a:r>
            <a:r>
              <a:rPr lang="es-ES_tradnl" sz="2000" b="1" dirty="0" err="1" smtClean="0"/>
              <a:t>genres</a:t>
            </a:r>
            <a:r>
              <a:rPr lang="es-ES_tradnl" sz="2000" b="1" dirty="0" smtClean="0"/>
              <a:t> (</a:t>
            </a:r>
            <a:r>
              <a:rPr lang="es-ES_tradnl" sz="2000" b="1" dirty="0" err="1" smtClean="0"/>
              <a:t>travel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searchers</a:t>
            </a:r>
            <a:r>
              <a:rPr lang="es-ES_tradnl" sz="2000" b="1" dirty="0" smtClean="0"/>
              <a:t>) </a:t>
            </a:r>
            <a:r>
              <a:rPr lang="es-ES_tradnl" sz="2000" b="1" dirty="0" err="1" smtClean="0"/>
              <a:t>or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translating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applications</a:t>
            </a:r>
            <a:r>
              <a:rPr lang="es-ES_tradnl" sz="2000" b="1" dirty="0" smtClean="0"/>
              <a:t>  </a:t>
            </a:r>
            <a:r>
              <a:rPr lang="es-ES_tradnl" sz="2000" b="1" dirty="0" err="1" smtClean="0"/>
              <a:t>like</a:t>
            </a:r>
            <a:r>
              <a:rPr lang="es-ES_tradnl" sz="2000" b="1" dirty="0" smtClean="0"/>
              <a:t>:</a:t>
            </a:r>
          </a:p>
          <a:p>
            <a:pPr lvl="1"/>
            <a:r>
              <a:rPr lang="es-ES_tradnl" dirty="0" smtClean="0"/>
              <a:t>Google </a:t>
            </a:r>
            <a:r>
              <a:rPr lang="es-ES_tradnl" dirty="0" err="1" smtClean="0"/>
              <a:t>translator</a:t>
            </a:r>
            <a:endParaRPr lang="es-ES_tradnl" dirty="0" smtClean="0"/>
          </a:p>
          <a:p>
            <a:pPr lvl="1"/>
            <a:r>
              <a:rPr lang="es-ES_tradnl" dirty="0" smtClean="0"/>
              <a:t>Booking.com</a:t>
            </a:r>
          </a:p>
          <a:p>
            <a:pPr lvl="1"/>
            <a:r>
              <a:rPr lang="es-ES_tradnl" dirty="0" err="1" smtClean="0"/>
              <a:t>Trip</a:t>
            </a:r>
            <a:r>
              <a:rPr lang="es-ES_tradnl" dirty="0" smtClean="0"/>
              <a:t> </a:t>
            </a:r>
            <a:r>
              <a:rPr lang="es-ES_tradnl" dirty="0" err="1" smtClean="0"/>
              <a:t>Advisor</a:t>
            </a:r>
            <a:r>
              <a:rPr lang="es-ES_tradnl" dirty="0" smtClean="0"/>
              <a:t>, etc.</a:t>
            </a:r>
          </a:p>
          <a:p>
            <a:pPr lvl="1"/>
            <a:endParaRPr lang="es-ES_tradnl" dirty="0"/>
          </a:p>
          <a:p>
            <a:pPr marL="301943" lvl="1" indent="0">
              <a:buNone/>
            </a:pP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versions</a:t>
            </a:r>
            <a:r>
              <a:rPr lang="es-ES_tradnl" dirty="0" smtClean="0"/>
              <a:t> in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languages</a:t>
            </a:r>
            <a:r>
              <a:rPr lang="es-ES_tradnl" dirty="0" smtClean="0"/>
              <a:t>, </a:t>
            </a:r>
            <a:r>
              <a:rPr lang="es-ES_tradnl" dirty="0" err="1" smtClean="0"/>
              <a:t>providing</a:t>
            </a:r>
            <a:r>
              <a:rPr lang="es-ES_tradnl" dirty="0"/>
              <a:t> </a:t>
            </a:r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basic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FFFF00"/>
                </a:solidFill>
              </a:rPr>
              <a:t>Number</a:t>
            </a:r>
            <a:r>
              <a:rPr lang="es-ES_tradnl" sz="2800" dirty="0" smtClean="0">
                <a:solidFill>
                  <a:srgbClr val="FFFF00"/>
                </a:solidFill>
              </a:rPr>
              <a:t> and </a:t>
            </a:r>
            <a:r>
              <a:rPr lang="es-ES_tradnl" sz="2800" dirty="0" err="1" smtClean="0">
                <a:solidFill>
                  <a:srgbClr val="FFFF00"/>
                </a:solidFill>
              </a:rPr>
              <a:t>types</a:t>
            </a:r>
            <a:r>
              <a:rPr lang="es-ES_tradnl" sz="2800" dirty="0" smtClean="0">
                <a:solidFill>
                  <a:srgbClr val="FFFF00"/>
                </a:solidFill>
              </a:rPr>
              <a:t> of </a:t>
            </a:r>
            <a:r>
              <a:rPr lang="es-ES_tradnl" sz="2800" dirty="0" err="1" smtClean="0">
                <a:solidFill>
                  <a:srgbClr val="FFFF00"/>
                </a:solidFill>
              </a:rPr>
              <a:t>translations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found</a:t>
            </a:r>
            <a:r>
              <a:rPr lang="es-ES_tradnl" sz="2800" dirty="0" smtClean="0">
                <a:solidFill>
                  <a:srgbClr val="FFFF00"/>
                </a:solidFill>
              </a:rPr>
              <a:t> in hotel </a:t>
            </a:r>
            <a:r>
              <a:rPr lang="es-ES_tradnl" sz="2800" dirty="0" err="1" smtClean="0">
                <a:solidFill>
                  <a:srgbClr val="FFFF00"/>
                </a:solidFill>
              </a:rPr>
              <a:t>websites</a:t>
            </a:r>
            <a:r>
              <a:rPr lang="es-ES_tradnl" sz="2800" dirty="0" smtClean="0">
                <a:solidFill>
                  <a:srgbClr val="FFFF00"/>
                </a:solidFill>
              </a:rPr>
              <a:t> in </a:t>
            </a:r>
            <a:r>
              <a:rPr lang="es-ES_tradnl" sz="2800" dirty="0" err="1" smtClean="0">
                <a:solidFill>
                  <a:srgbClr val="FFFF00"/>
                </a:solidFill>
              </a:rPr>
              <a:t>our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dirty="0" err="1" smtClean="0">
                <a:solidFill>
                  <a:srgbClr val="FFFF00"/>
                </a:solidFill>
              </a:rPr>
              <a:t>database</a:t>
            </a:r>
            <a:endParaRPr lang="es-ES_trad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7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1291</TotalTime>
  <Words>1705</Words>
  <Application>Microsoft Office PowerPoint</Application>
  <PresentationFormat>Presentación en pantalla (4:3)</PresentationFormat>
  <Paragraphs>240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Forma de onda</vt:lpstr>
      <vt:lpstr>      TOURISTIC PROMOTION IN PARALLEL AND COMPARABLE CORPORA  Differences in persuasion through Interpersonality in English and Spanish websites    Francisca Suau Jiménez IULMA Universitat de València  R+D Project Ref. FFI2011-24712 (Ministerio de Ciencia e Innovación)</vt:lpstr>
      <vt:lpstr>This research…</vt:lpstr>
      <vt:lpstr>COMETVAL (Corpus Multilingüe en Turismo Universitat de València)</vt:lpstr>
      <vt:lpstr>Introduction: Advertising tourism through the internet…</vt:lpstr>
      <vt:lpstr>Introduction: a new marketing strategy for the tourism industry </vt:lpstr>
      <vt:lpstr>Redesigning websites  for hotels, cities and regions to meet customers’ demands…</vt:lpstr>
      <vt:lpstr>How interpersonality conveys persuasion…</vt:lpstr>
      <vt:lpstr>The importance of interpersonality when translating tourism genres…</vt:lpstr>
      <vt:lpstr>Number and types of translations found in hotel websites in our database</vt:lpstr>
      <vt:lpstr>Example 1 of hotel website: TRUMP HOTEL, New York http://www.trumphotelcollection.com/central-park/new-york-city-hotel.php</vt:lpstr>
      <vt:lpstr>Example of  Travel Searcher (Booking.com) text in Spanish for TRUMP HOTEL, New York http://www.booking.com/hotel/us/trump-international-new-york.es.html</vt:lpstr>
      <vt:lpstr>Example 2 of text in hotel website: THE SETAI, New York.  http://www.lhw.com/Hotel/The-Setai-Fifth-Avenue-New-York-NY</vt:lpstr>
      <vt:lpstr> Example 2 of Travel Searcher (Booking.com) text  in Spanish for  THE SETAI, New York http://www.booking.com/hotel/us/the-setai-fifth-avenue.es.htmlNew York </vt:lpstr>
      <vt:lpstr>Example of text in website: AGORA SPA &amp; RESORT, Peñíscola http://www.agorahoteles.com/peniscola/hotel/</vt:lpstr>
      <vt:lpstr>Example of Travel Searcher (Booking.com) text for AGORA SPA &amp; RESORT, Peñíscola http://www.booking.com/hotel/es/agora-spa-centro-convenciones-peniscola.html</vt:lpstr>
      <vt:lpstr>Reference patterns found in previous research through interpersonality in hotel websites in original language</vt:lpstr>
      <vt:lpstr>Methodology followed in this research…</vt:lpstr>
      <vt:lpstr>Results for interpersonality in websites translated into English and Spanish</vt:lpstr>
      <vt:lpstr>Differences of interpersonal markers in original and translated texts for hotel websites ENGLISH</vt:lpstr>
      <vt:lpstr>Differences of interpersonal markers in original and translated texts for hotel websites SPANISH</vt:lpstr>
      <vt:lpstr>Discussion/Conclusion 1</vt:lpstr>
      <vt:lpstr>Discussion/Conclusion 2</vt:lpstr>
      <vt:lpstr>Implications for the tourism industry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dolon</dc:creator>
  <cp:lastModifiedBy>suau</cp:lastModifiedBy>
  <cp:revision>331</cp:revision>
  <dcterms:created xsi:type="dcterms:W3CDTF">2013-02-18T10:40:18Z</dcterms:created>
  <dcterms:modified xsi:type="dcterms:W3CDTF">2013-03-21T10:39:09Z</dcterms:modified>
</cp:coreProperties>
</file>