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797675" cy="9926638"/>
  <p:embeddedFontLst>
    <p:embeddedFont>
      <p:font typeface="Poppins" pitchFamily="2" charset="77"/>
      <p:regular r:id="rId16"/>
      <p:bold r:id="rId17"/>
      <p:italic r:id="rId18"/>
      <p:boldItalic r:id="rId19"/>
    </p:embeddedFont>
    <p:embeddedFont>
      <p:font typeface="Verdana" panose="020B060403050404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440">
          <p15:clr>
            <a:srgbClr val="000000"/>
          </p15:clr>
        </p15:guide>
        <p15:guide id="2" pos="3936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000000"/>
          </p15:clr>
        </p15:guide>
        <p15:guide id="2" pos="2141">
          <p15:clr>
            <a:srgbClr val="000000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hYXGQ597gp++PVO/YXevxZBJ/p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AE246F3-1E6E-4999-AD4B-9D98947E8150}">
  <a:tblStyle styleId="{BAE246F3-1E6E-4999-AD4B-9D98947E815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F6EF"/>
          </a:solidFill>
        </a:fill>
      </a:tcStyle>
    </a:wholeTbl>
    <a:band1H>
      <a:tcTxStyle/>
      <a:tcStyle>
        <a:tcBdr/>
        <a:fill>
          <a:solidFill>
            <a:srgbClr val="CAECDD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ECDD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>
      <p:cViewPr varScale="1">
        <p:scale>
          <a:sx n="79" d="100"/>
          <a:sy n="79" d="100"/>
        </p:scale>
        <p:origin x="208" y="704"/>
      </p:cViewPr>
      <p:guideLst>
        <p:guide orient="horz" pos="1440"/>
        <p:guide pos="39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3.fntdata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6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2.fntdata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customschemas.google.com/relationships/presentationmetadata" Target="metadata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7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‹Nº›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2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3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4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5" name="Google Shape;105;p25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p25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3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1" name="Google Shape;111;p26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2" name="Google Shape;112;p26:notes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4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8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0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1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Font typeface="Noto Sans Symbols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6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Char char="▪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" name="Google Shape;54;p1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▪"/>
              <a:defRPr sz="1600"/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 sz="1800"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/>
        </p:nvSpPr>
        <p:spPr>
          <a:xfrm rot="5400000">
            <a:off x="3429000" y="1143000"/>
            <a:ext cx="6858000" cy="4572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oppins"/>
              <a:buNone/>
            </a:pPr>
            <a:r>
              <a:rPr lang="en-US" sz="5000" b="1" i="0" u="none" strike="noStrike" cap="non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1;p10" descr="fons1"/>
          <p:cNvPicPr preferRelativeResize="0"/>
          <p:nvPr/>
        </p:nvPicPr>
        <p:blipFill rotWithShape="1">
          <a:blip r:embed="rId3">
            <a:alphaModFix/>
          </a:blip>
          <a:srcRect l="21093" t="21044" r="37625" b="12719"/>
          <a:stretch/>
        </p:blipFill>
        <p:spPr>
          <a:xfrm>
            <a:off x="7316787" y="4718050"/>
            <a:ext cx="1827212" cy="21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36699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36699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36699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36699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36699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36699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6699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2"/>
          <p:cNvSpPr txBox="1"/>
          <p:nvPr/>
        </p:nvSpPr>
        <p:spPr>
          <a:xfrm rot="5400000">
            <a:off x="5372100" y="3086100"/>
            <a:ext cx="6858000" cy="6858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oppins"/>
              <a:buNone/>
            </a:pPr>
            <a:r>
              <a:rPr lang="en-US" sz="5000" b="1" i="0" u="none" strike="noStrike" cap="non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" name="Google Shape;30;p12" descr="fons1"/>
          <p:cNvPicPr preferRelativeResize="0"/>
          <p:nvPr/>
        </p:nvPicPr>
        <p:blipFill rotWithShape="1">
          <a:blip r:embed="rId10">
            <a:alphaModFix/>
          </a:blip>
          <a:srcRect l="21093" t="21044" r="37625" b="12719"/>
          <a:stretch/>
        </p:blipFill>
        <p:spPr>
          <a:xfrm>
            <a:off x="7316787" y="4718050"/>
            <a:ext cx="1827212" cy="2133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12"/>
          <p:cNvSpPr txBox="1"/>
          <p:nvPr/>
        </p:nvSpPr>
        <p:spPr>
          <a:xfrm>
            <a:off x="471487" y="762000"/>
            <a:ext cx="9053512" cy="406400"/>
          </a:xfrm>
          <a:prstGeom prst="rect">
            <a:avLst/>
          </a:prstGeom>
          <a:solidFill>
            <a:srgbClr val="336699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" name="Google Shape;32;p12" descr="guia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4287" y="304800"/>
            <a:ext cx="519112" cy="92392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v.es/webrelint/2_Programa_Erasmus_Practiques/2_1_Outgoing/2_1_2_Trobar%20una%20instituci%c3%b3/Trobar%20una%20instituci%c3%b3_actualizado_setp_23.xls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erasmusintern.org/" TargetMode="External"/><Relationship Id="rId4" Type="http://schemas.openxmlformats.org/officeDocument/2006/relationships/hyperlink" Target="https://www.uv.es/uvinternacional/es/movilidades-erasmus/practicas/outgoing/encontrar-institucion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o.uv.es/practiques/info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uv.es/uvinternacional/ca/mobilitats-erasmus/practiques/documents-utils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4486275" y="6553200"/>
            <a:ext cx="4343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None/>
            </a:pPr>
            <a:r>
              <a:rPr lang="en-US" sz="1500" b="1" i="0" u="non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Valencia, 15 </a:t>
            </a:r>
            <a:r>
              <a:rPr lang="en-US" sz="1500" b="1">
                <a:solidFill>
                  <a:schemeClr val="lt1"/>
                </a:solidFill>
              </a:rPr>
              <a:t>novembre</a:t>
            </a:r>
            <a:r>
              <a:rPr lang="en-US" sz="1500" b="1" i="0" u="non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202</a:t>
            </a:r>
            <a:r>
              <a:rPr lang="en-US" sz="1500" b="1">
                <a:solidFill>
                  <a:schemeClr val="lt1"/>
                </a:solidFill>
              </a:rPr>
              <a:t>4</a:t>
            </a:r>
            <a:endParaRPr/>
          </a:p>
        </p:txBody>
      </p:sp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228600" y="4038600"/>
            <a:ext cx="4343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</a:pPr>
            <a:endParaRPr sz="800" b="1" i="0" u="none">
              <a:solidFill>
                <a:srgbClr val="00B05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1">
                <a:solidFill>
                  <a:srgbClr val="00B050"/>
                </a:solidFill>
              </a:rPr>
              <a:t>Semana </a:t>
            </a:r>
            <a:endParaRPr sz="2400" b="1">
              <a:solidFill>
                <a:srgbClr val="00B050"/>
              </a:solidFill>
            </a:endParaRPr>
          </a:p>
          <a:p>
            <a:pPr marL="0" lvl="0" indent="0" algn="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 b="1">
                <a:solidFill>
                  <a:srgbClr val="00B050"/>
                </a:solidFill>
              </a:rPr>
              <a:t>Internacional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228600" y="3009900"/>
            <a:ext cx="4343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oppins"/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UNIVERSITAT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oppins"/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DE VALÈNCIA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 descr="gui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950" y="2971800"/>
            <a:ext cx="904875" cy="160972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458787" y="5107775"/>
            <a:ext cx="40275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7325" marR="0" lvl="0" indent="-18732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699"/>
              </a:buClr>
              <a:buSzPts val="1800"/>
              <a:buFont typeface="Poppins"/>
              <a:buNone/>
            </a:pPr>
            <a:r>
              <a:rPr lang="en-US" sz="1800" b="1" i="0" u="none" strike="noStrike" cap="none">
                <a:solidFill>
                  <a:srgbClr val="336699"/>
                </a:solidFill>
                <a:latin typeface="Poppins"/>
                <a:ea typeface="Poppins"/>
                <a:cs typeface="Poppins"/>
                <a:sym typeface="Poppins"/>
              </a:rPr>
              <a:t>Campus dels Tarongers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7325" marR="0" lvl="0" indent="-18732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699"/>
              </a:buClr>
              <a:buSzPts val="1800"/>
              <a:buFont typeface="Poppins"/>
              <a:buNone/>
            </a:pPr>
            <a:r>
              <a:rPr lang="en-US" sz="1800" b="1" i="0" u="none" strike="noStrike" cap="none">
                <a:solidFill>
                  <a:srgbClr val="336699"/>
                </a:solidFill>
                <a:latin typeface="Poppins"/>
                <a:ea typeface="Poppins"/>
                <a:cs typeface="Poppins"/>
                <a:sym typeface="Poppins"/>
              </a:rPr>
              <a:t>Facultat de Ciències Socials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0" y="211137"/>
            <a:ext cx="9525" cy="34925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Times New Roman"/>
              <a:buNone/>
            </a:pPr>
            <a:r>
              <a:rPr lang="en-US" sz="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21362" y="0"/>
            <a:ext cx="3322637" cy="987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1925" y="152400"/>
            <a:ext cx="4324350" cy="1495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2"/>
          <p:cNvSpPr txBox="1">
            <a:spLocks noGrp="1"/>
          </p:cNvSpPr>
          <p:nvPr>
            <p:ph type="title"/>
          </p:nvPr>
        </p:nvSpPr>
        <p:spPr>
          <a:xfrm>
            <a:off x="427383" y="0"/>
            <a:ext cx="871661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200"/>
              <a:t>Buscar una entidad de acogida</a:t>
            </a:r>
            <a:endParaRPr/>
          </a:p>
        </p:txBody>
      </p:sp>
      <p:sp>
        <p:nvSpPr>
          <p:cNvPr id="182" name="Google Shape;182;p32"/>
          <p:cNvSpPr txBox="1"/>
          <p:nvPr/>
        </p:nvSpPr>
        <p:spPr>
          <a:xfrm>
            <a:off x="944216" y="1612557"/>
            <a:ext cx="7255500" cy="4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rgbClr val="292A25"/>
                </a:solidFill>
                <a:latin typeface="Arial"/>
                <a:ea typeface="Arial"/>
                <a:cs typeface="Arial"/>
                <a:sym typeface="Arial"/>
              </a:rPr>
              <a:t>Tus coordinadores/as internacionales o los profesores/as de tu centro pueden tener relaciones con instituciones extranjeras.</a:t>
            </a:r>
            <a:endParaRPr sz="2000" b="0" i="0" u="none" strike="noStrike" cap="none">
              <a:solidFill>
                <a:srgbClr val="292A2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292A25"/>
              </a:solidFill>
            </a:endParaRPr>
          </a:p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rgbClr val="292A25"/>
                </a:solidFill>
                <a:latin typeface="Arial"/>
                <a:ea typeface="Arial"/>
                <a:cs typeface="Arial"/>
                <a:sym typeface="Arial"/>
              </a:rPr>
              <a:t>Compañeros/as que en la actualidad trabajen o estudien en Europa y que puedan facilitar algún contacto.</a:t>
            </a:r>
            <a:endParaRPr sz="2000" b="0" i="0" u="none" strike="noStrike" cap="none">
              <a:solidFill>
                <a:srgbClr val="292A2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292A25"/>
              </a:solidFill>
            </a:endParaRPr>
          </a:p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rgbClr val="292A25"/>
                </a:solidFill>
                <a:latin typeface="Arial"/>
                <a:ea typeface="Arial"/>
                <a:cs typeface="Arial"/>
                <a:sym typeface="Arial"/>
              </a:rPr>
              <a:t>A título informativo, publicamos un listado de empresas han ofrecido prácticas Erasmus en ediciones anteriores: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sng" strike="noStrike" cap="none">
                <a:solidFill>
                  <a:srgbClr val="016CA2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Base de datos de empresas Erasmus Prácticas</a:t>
            </a:r>
            <a:r>
              <a:rPr lang="en-US" sz="2000" b="0" i="0" u="none" strike="noStrike" cap="none">
                <a:solidFill>
                  <a:srgbClr val="292A25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1" u="none" strike="noStrike" cap="none">
                <a:solidFill>
                  <a:srgbClr val="292A25"/>
                </a:solidFill>
                <a:latin typeface="Arial"/>
                <a:ea typeface="Arial"/>
                <a:cs typeface="Arial"/>
                <a:sym typeface="Arial"/>
              </a:rPr>
              <a:t>(incluida información del curso 2023-2024)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1" u="none" strike="noStrike" cap="none">
                <a:solidFill>
                  <a:srgbClr val="292A25"/>
                </a:solidFill>
                <a:latin typeface="Arial"/>
                <a:ea typeface="Arial"/>
                <a:cs typeface="Arial"/>
                <a:sym typeface="Arial"/>
              </a:rPr>
              <a:t>Más bases de datos: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sng" strike="noStrike" cap="none">
                <a:solidFill>
                  <a:srgbClr val="292A25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https://www.uv.es/uvinternacional/es/movilidades-erasmus/practicas/outgoing/encontrar-institucion.html</a:t>
            </a:r>
            <a:endParaRPr sz="2000" b="0" i="0" u="none" strike="noStrike" cap="none">
              <a:solidFill>
                <a:srgbClr val="292A2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292A2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sng" strike="noStrike" cap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https://erasmusintern.org/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292A2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3"/>
          <p:cNvSpPr txBox="1"/>
          <p:nvPr/>
        </p:nvSpPr>
        <p:spPr>
          <a:xfrm>
            <a:off x="1113183" y="1972798"/>
            <a:ext cx="5685181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Toda la información está disponible en el siguiente enlace </a:t>
            </a:r>
            <a:r>
              <a:rPr lang="en-US" sz="2400" b="0" i="0" u="sng" strike="noStrike" cap="none">
                <a:solidFill>
                  <a:srgbClr val="467886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https://go.uv.es/practiques/info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 guía paso a paso para hace  la solicitud aquí: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sng" strike="noStrike" cap="none">
                <a:solidFill>
                  <a:srgbClr val="467886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https://www.uv.es/uvinternacional/ca/mobilitats-erasmus/practiques/documents-utils.html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4"/>
          <p:cNvSpPr txBox="1">
            <a:spLocks noGrp="1"/>
          </p:cNvSpPr>
          <p:nvPr>
            <p:ph type="title"/>
          </p:nvPr>
        </p:nvSpPr>
        <p:spPr>
          <a:xfrm>
            <a:off x="487017" y="3074504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Gracias por vuestra atención</a:t>
            </a:r>
            <a:br>
              <a:rPr lang="en-US"/>
            </a:br>
            <a:br>
              <a:rPr lang="en-US"/>
            </a:br>
            <a:r>
              <a:rPr lang="en-US"/>
              <a:t>El servicio de Internacionales de la Facultad de Sociales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4"/>
          <p:cNvSpPr txBox="1">
            <a:spLocks noGrp="1"/>
          </p:cNvSpPr>
          <p:nvPr>
            <p:ph type="ctrTitle"/>
          </p:nvPr>
        </p:nvSpPr>
        <p:spPr>
          <a:xfrm>
            <a:off x="685800" y="2286000"/>
            <a:ext cx="311128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Erasmus</a:t>
            </a:r>
            <a:br>
              <a:rPr lang="en-US"/>
            </a:br>
            <a:r>
              <a:rPr lang="en-US"/>
              <a:t>Prácticas</a:t>
            </a:r>
            <a:br>
              <a:rPr lang="en-US"/>
            </a:br>
            <a:r>
              <a:rPr lang="en-US"/>
              <a:t> </a:t>
            </a:r>
            <a:endParaRPr/>
          </a:p>
        </p:txBody>
      </p:sp>
      <p:pic>
        <p:nvPicPr>
          <p:cNvPr id="102" name="Google Shape;102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21362" y="0"/>
            <a:ext cx="3322637" cy="98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5"/>
          <p:cNvSpPr txBox="1"/>
          <p:nvPr/>
        </p:nvSpPr>
        <p:spPr>
          <a:xfrm>
            <a:off x="469557" y="965713"/>
            <a:ext cx="8180173" cy="5415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AutoNum type="arabicPeriod"/>
            </a:pPr>
            <a:r>
              <a:rPr lang="en-US" sz="3200" dirty="0" err="1"/>
              <a:t>P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rácticas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curriculares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tabLst>
                <a:tab pos="442913" algn="l"/>
              </a:tabLst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(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modalidad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realizar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extranjero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  	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prácticas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curriculares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vuestro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grado</a:t>
            </a:r>
            <a:r>
              <a:rPr lang="en-US" sz="3200" dirty="0" err="1"/>
              <a:t>s</a:t>
            </a:r>
            <a:endParaRPr dirty="0"/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tabLst>
                <a:tab pos="561975" algn="l"/>
              </a:tabLst>
            </a:pPr>
            <a:r>
              <a:rPr lang="en-US" sz="3200" dirty="0"/>
              <a:t>2. </a:t>
            </a:r>
            <a:r>
              <a:rPr lang="en-US" sz="3200" dirty="0" err="1"/>
              <a:t>P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rácticas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recién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titulados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	(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modalidad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durante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primer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año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después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graduaros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UK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queda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excluido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destino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compatible con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otras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becas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Ministerio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de la </a:t>
            </a:r>
            <a:r>
              <a:rPr lang="en-US" sz="2400" dirty="0"/>
              <a:t>G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VA.</a:t>
            </a:r>
            <a:r>
              <a:rPr lang="en-US" sz="4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4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6"/>
          <p:cNvSpPr txBox="1"/>
          <p:nvPr/>
        </p:nvSpPr>
        <p:spPr>
          <a:xfrm>
            <a:off x="568675" y="0"/>
            <a:ext cx="7579500" cy="17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Prácticas curriculares al extranjero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/>
              <a:t>M</a:t>
            </a: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odalidad A</a:t>
            </a:r>
            <a:endParaRPr/>
          </a:p>
        </p:txBody>
      </p:sp>
      <p:grpSp>
        <p:nvGrpSpPr>
          <p:cNvPr id="115" name="Google Shape;115;p26"/>
          <p:cNvGrpSpPr/>
          <p:nvPr/>
        </p:nvGrpSpPr>
        <p:grpSpPr>
          <a:xfrm>
            <a:off x="1417924" y="1902423"/>
            <a:ext cx="6094601" cy="4062686"/>
            <a:chOff x="699" y="656"/>
            <a:chExt cx="6094601" cy="4062686"/>
          </a:xfrm>
        </p:grpSpPr>
        <p:sp>
          <p:nvSpPr>
            <p:cNvPr id="116" name="Google Shape;116;p26"/>
            <p:cNvSpPr/>
            <p:nvPr/>
          </p:nvSpPr>
          <p:spPr>
            <a:xfrm>
              <a:off x="699" y="656"/>
              <a:ext cx="6094601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50800" dir="5400000" algn="ctr" rotWithShape="0">
                <a:schemeClr val="lt1"/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6"/>
            <p:cNvSpPr txBox="1"/>
            <p:nvPr/>
          </p:nvSpPr>
          <p:spPr>
            <a:xfrm>
              <a:off x="28684" y="28641"/>
              <a:ext cx="6038631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825" tIns="163825" rIns="163825" bIns="1638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300"/>
                <a:buFont typeface="Arial"/>
                <a:buNone/>
              </a:pPr>
              <a:r>
                <a:rPr lang="en-US" sz="43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Proceso de gestión</a:t>
              </a:r>
              <a:endParaRPr/>
            </a:p>
          </p:txBody>
        </p:sp>
        <p:sp>
          <p:nvSpPr>
            <p:cNvPr id="118" name="Google Shape;118;p26"/>
            <p:cNvSpPr/>
            <p:nvPr/>
          </p:nvSpPr>
          <p:spPr>
            <a:xfrm>
              <a:off x="699" y="1036393"/>
              <a:ext cx="3981182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50800" dir="5400000" algn="ctr" rotWithShape="0">
                <a:schemeClr val="lt1"/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6"/>
            <p:cNvSpPr txBox="1"/>
            <p:nvPr/>
          </p:nvSpPr>
          <p:spPr>
            <a:xfrm>
              <a:off x="28684" y="1064378"/>
              <a:ext cx="3925212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Facultad de Ciencias Sociales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95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Gestión de la Prácticas curriculares</a:t>
              </a:r>
              <a:endParaRPr/>
            </a:p>
          </p:txBody>
        </p:sp>
        <p:sp>
          <p:nvSpPr>
            <p:cNvPr id="120" name="Google Shape;120;p26"/>
            <p:cNvSpPr/>
            <p:nvPr/>
          </p:nvSpPr>
          <p:spPr>
            <a:xfrm>
              <a:off x="699" y="2072130"/>
              <a:ext cx="1949648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6"/>
            <p:cNvSpPr txBox="1"/>
            <p:nvPr/>
          </p:nvSpPr>
          <p:spPr>
            <a:xfrm>
              <a:off x="28684" y="2100115"/>
              <a:ext cx="1893678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Matricula  </a:t>
              </a:r>
              <a:r>
                <a:rPr lang="en-US" sz="17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autoprácticum</a:t>
              </a:r>
              <a:endParaRPr dirty="0"/>
            </a:p>
          </p:txBody>
        </p:sp>
        <p:sp>
          <p:nvSpPr>
            <p:cNvPr id="122" name="Google Shape;122;p26"/>
            <p:cNvSpPr/>
            <p:nvPr/>
          </p:nvSpPr>
          <p:spPr>
            <a:xfrm>
              <a:off x="699" y="3107866"/>
              <a:ext cx="1949648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6"/>
            <p:cNvSpPr txBox="1"/>
            <p:nvPr/>
          </p:nvSpPr>
          <p:spPr>
            <a:xfrm>
              <a:off x="28684" y="3135851"/>
              <a:ext cx="1893678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3325" tIns="53325" rIns="53325" bIns="5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Secretaria de la Facultad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Javier Marín</a:t>
              </a:r>
              <a:endParaRPr/>
            </a:p>
          </p:txBody>
        </p:sp>
        <p:sp>
          <p:nvSpPr>
            <p:cNvPr id="124" name="Google Shape;124;p26"/>
            <p:cNvSpPr/>
            <p:nvPr/>
          </p:nvSpPr>
          <p:spPr>
            <a:xfrm>
              <a:off x="2032233" y="2072130"/>
              <a:ext cx="1949648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6"/>
            <p:cNvSpPr txBox="1"/>
            <p:nvPr/>
          </p:nvSpPr>
          <p:spPr>
            <a:xfrm>
              <a:off x="2060218" y="2100115"/>
              <a:ext cx="1893678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Training agreement</a:t>
              </a:r>
              <a:endPara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595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T.A.</a:t>
              </a:r>
              <a:endParaRPr/>
            </a:p>
          </p:txBody>
        </p:sp>
        <p:sp>
          <p:nvSpPr>
            <p:cNvPr id="126" name="Google Shape;126;p26"/>
            <p:cNvSpPr/>
            <p:nvPr/>
          </p:nvSpPr>
          <p:spPr>
            <a:xfrm>
              <a:off x="2032233" y="3107866"/>
              <a:ext cx="1949648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6"/>
            <p:cNvSpPr txBox="1"/>
            <p:nvPr/>
          </p:nvSpPr>
          <p:spPr>
            <a:xfrm>
              <a:off x="2060218" y="3135851"/>
              <a:ext cx="1893678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3325" tIns="53325" rIns="53325" bIns="5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Coordinadores de Prácticas y  Movilidad de cada grado</a:t>
              </a:r>
              <a:endParaRPr/>
            </a:p>
          </p:txBody>
        </p:sp>
        <p:sp>
          <p:nvSpPr>
            <p:cNvPr id="128" name="Google Shape;128;p26"/>
            <p:cNvSpPr/>
            <p:nvPr/>
          </p:nvSpPr>
          <p:spPr>
            <a:xfrm>
              <a:off x="4145652" y="1036393"/>
              <a:ext cx="1949648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6"/>
            <p:cNvSpPr txBox="1"/>
            <p:nvPr/>
          </p:nvSpPr>
          <p:spPr>
            <a:xfrm>
              <a:off x="4173637" y="1064378"/>
              <a:ext cx="1893678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Relaciones Internacionales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95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RR.II.</a:t>
              </a:r>
              <a:endParaRPr/>
            </a:p>
          </p:txBody>
        </p:sp>
        <p:sp>
          <p:nvSpPr>
            <p:cNvPr id="130" name="Google Shape;130;p26"/>
            <p:cNvSpPr/>
            <p:nvPr/>
          </p:nvSpPr>
          <p:spPr>
            <a:xfrm>
              <a:off x="4145652" y="2072130"/>
              <a:ext cx="1949648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6"/>
            <p:cNvSpPr txBox="1"/>
            <p:nvPr/>
          </p:nvSpPr>
          <p:spPr>
            <a:xfrm>
              <a:off x="4173637" y="2100115"/>
              <a:ext cx="1893678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Beca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>
            <a:spLocks noGrp="1"/>
          </p:cNvSpPr>
          <p:nvPr>
            <p:ph type="title"/>
          </p:nvPr>
        </p:nvSpPr>
        <p:spPr>
          <a:xfrm>
            <a:off x="565688" y="0"/>
            <a:ext cx="8439164" cy="1038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400"/>
              <a:t>Proceso de gestión en la Facultad de Ciencias Sociales</a:t>
            </a:r>
            <a:endParaRPr/>
          </a:p>
        </p:txBody>
      </p:sp>
      <p:sp>
        <p:nvSpPr>
          <p:cNvPr id="137" name="Google Shape;137;p27"/>
          <p:cNvSpPr txBox="1"/>
          <p:nvPr/>
        </p:nvSpPr>
        <p:spPr>
          <a:xfrm>
            <a:off x="565688" y="5051167"/>
            <a:ext cx="77931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Javier Marín </a:t>
            </a:r>
            <a:r>
              <a:rPr lang="en-US"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(responsable secretaría)</a:t>
            </a: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8" name="Google Shape;138;p27"/>
          <p:cNvSpPr txBox="1"/>
          <p:nvPr/>
        </p:nvSpPr>
        <p:spPr>
          <a:xfrm>
            <a:off x="1162878" y="2167596"/>
            <a:ext cx="6818244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DONDE EMPIEZA TODO: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practasoc@uv.es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>
            <a:spLocks noGrp="1"/>
          </p:cNvSpPr>
          <p:nvPr>
            <p:ph type="title"/>
          </p:nvPr>
        </p:nvSpPr>
        <p:spPr>
          <a:xfrm>
            <a:off x="565688" y="-104648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400"/>
              <a:t>Training Agreement</a:t>
            </a:r>
            <a:endParaRPr sz="2400"/>
          </a:p>
        </p:txBody>
      </p:sp>
      <p:sp>
        <p:nvSpPr>
          <p:cNvPr id="144" name="Google Shape;144;p28"/>
          <p:cNvSpPr txBox="1"/>
          <p:nvPr/>
        </p:nvSpPr>
        <p:spPr>
          <a:xfrm>
            <a:off x="568675" y="5601756"/>
            <a:ext cx="77931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Javier Marín </a:t>
            </a:r>
            <a:r>
              <a:rPr lang="en-US"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(responsable secretaría)</a:t>
            </a:r>
            <a:endParaRPr sz="1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aphicFrame>
        <p:nvGraphicFramePr>
          <p:cNvPr id="145" name="Google Shape;145;p28"/>
          <p:cNvGraphicFramePr/>
          <p:nvPr>
            <p:extLst>
              <p:ext uri="{D42A27DB-BD31-4B8C-83A1-F6EECF244321}">
                <p14:modId xmlns:p14="http://schemas.microsoft.com/office/powerpoint/2010/main" val="2406164700"/>
              </p:ext>
            </p:extLst>
          </p:nvPr>
        </p:nvGraphicFramePr>
        <p:xfrm>
          <a:off x="856725" y="1727199"/>
          <a:ext cx="6763275" cy="3421245"/>
        </p:xfrm>
        <a:graphic>
          <a:graphicData uri="http://schemas.openxmlformats.org/drawingml/2006/table">
            <a:tbl>
              <a:tblPr firstRow="1" bandRow="1">
                <a:noFill/>
                <a:tableStyleId>{BAE246F3-1E6E-4999-AD4B-9D98947E8150}</a:tableStyleId>
              </a:tblPr>
              <a:tblGrid>
                <a:gridCol w="225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4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9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Grado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Coordinadores de Prácticas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/>
                        <a:t>Coordinadores de Movilidad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Relaciones Laborales y Recursos Humanos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Ricard </a:t>
                      </a:r>
                      <a:r>
                        <a:rPr lang="en-US"/>
                        <a:t>C</a:t>
                      </a:r>
                      <a:r>
                        <a:rPr lang="en-US" sz="1400" u="none" strike="noStrike" cap="none"/>
                        <a:t>alvo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Fernando Fita Ortega</a:t>
                      </a:r>
                      <a:r>
                        <a:rPr lang="en-US" sz="1050" b="0" i="0" u="none" strike="noStrike" cap="non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Sociología y Doble Grado Sociología y CC.PP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Raúl Lorente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Carmen Corona Sobrino 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10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Trabajo Social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u="none" strike="noStrike" cap="none" dirty="0"/>
                        <a:t>Manolo Salinas (2)</a:t>
                      </a:r>
                      <a:endParaRPr lang="en-US" dirty="0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Andrea Sixto Costoya</a:t>
                      </a:r>
                      <a:r>
                        <a:rPr lang="en-US" sz="105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62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u="none" strike="noStrike" cap="none" dirty="0"/>
                        <a:t>Angela Calero   (4)</a:t>
                      </a:r>
                      <a:endParaRPr lang="en-US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title"/>
          </p:nvPr>
        </p:nvSpPr>
        <p:spPr>
          <a:xfrm>
            <a:off x="685800" y="0"/>
            <a:ext cx="8458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000"/>
              <a:t>Modalidad B: recién titulados</a:t>
            </a:r>
            <a:endParaRPr/>
          </a:p>
        </p:txBody>
      </p:sp>
      <p:grpSp>
        <p:nvGrpSpPr>
          <p:cNvPr id="151" name="Google Shape;151;p29"/>
          <p:cNvGrpSpPr/>
          <p:nvPr/>
        </p:nvGrpSpPr>
        <p:grpSpPr>
          <a:xfrm>
            <a:off x="1419475" y="1902423"/>
            <a:ext cx="6091499" cy="4062686"/>
            <a:chOff x="2250" y="656"/>
            <a:chExt cx="6091499" cy="4062686"/>
          </a:xfrm>
        </p:grpSpPr>
        <p:sp>
          <p:nvSpPr>
            <p:cNvPr id="152" name="Google Shape;152;p29"/>
            <p:cNvSpPr/>
            <p:nvPr/>
          </p:nvSpPr>
          <p:spPr>
            <a:xfrm>
              <a:off x="2250" y="656"/>
              <a:ext cx="6091499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50800" dir="5400000" algn="ctr" rotWithShape="0">
                <a:schemeClr val="lt1"/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9"/>
            <p:cNvSpPr txBox="1"/>
            <p:nvPr/>
          </p:nvSpPr>
          <p:spPr>
            <a:xfrm>
              <a:off x="30235" y="28641"/>
              <a:ext cx="6035529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3825" tIns="163825" rIns="163825" bIns="1638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300"/>
                <a:buFont typeface="Arial"/>
                <a:buNone/>
              </a:pPr>
              <a:r>
                <a:rPr lang="en-US" sz="43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Proceso de gestión</a:t>
              </a:r>
              <a:endParaRPr/>
            </a:p>
          </p:txBody>
        </p:sp>
        <p:sp>
          <p:nvSpPr>
            <p:cNvPr id="154" name="Google Shape;154;p29"/>
            <p:cNvSpPr/>
            <p:nvPr/>
          </p:nvSpPr>
          <p:spPr>
            <a:xfrm>
              <a:off x="60622" y="1049495"/>
              <a:ext cx="2922984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50800" dir="5400000" algn="ctr" rotWithShape="0">
                <a:schemeClr val="lt1"/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9"/>
            <p:cNvSpPr txBox="1"/>
            <p:nvPr/>
          </p:nvSpPr>
          <p:spPr>
            <a:xfrm>
              <a:off x="88607" y="1077480"/>
              <a:ext cx="2867014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Facultad de Ciencias Sociales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95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endPara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9"/>
            <p:cNvSpPr/>
            <p:nvPr/>
          </p:nvSpPr>
          <p:spPr>
            <a:xfrm>
              <a:off x="2250" y="2072130"/>
              <a:ext cx="2922984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9"/>
            <p:cNvSpPr txBox="1"/>
            <p:nvPr/>
          </p:nvSpPr>
          <p:spPr>
            <a:xfrm>
              <a:off x="30235" y="2100115"/>
              <a:ext cx="2867014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Training agreement</a:t>
              </a:r>
              <a:endParaRPr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595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T.A.</a:t>
              </a:r>
              <a:endParaRPr/>
            </a:p>
          </p:txBody>
        </p:sp>
        <p:sp>
          <p:nvSpPr>
            <p:cNvPr id="158" name="Google Shape;158;p29"/>
            <p:cNvSpPr/>
            <p:nvPr/>
          </p:nvSpPr>
          <p:spPr>
            <a:xfrm>
              <a:off x="2250" y="3107866"/>
              <a:ext cx="2922984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9"/>
            <p:cNvSpPr txBox="1"/>
            <p:nvPr/>
          </p:nvSpPr>
          <p:spPr>
            <a:xfrm>
              <a:off x="30235" y="3135851"/>
              <a:ext cx="2867014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Coordinadores de   Movilidad de cada grado</a:t>
              </a:r>
              <a:endParaRPr/>
            </a:p>
          </p:txBody>
        </p:sp>
        <p:sp>
          <p:nvSpPr>
            <p:cNvPr id="160" name="Google Shape;160;p29"/>
            <p:cNvSpPr/>
            <p:nvPr/>
          </p:nvSpPr>
          <p:spPr>
            <a:xfrm>
              <a:off x="3170765" y="1036393"/>
              <a:ext cx="2922984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9"/>
            <p:cNvSpPr txBox="1"/>
            <p:nvPr/>
          </p:nvSpPr>
          <p:spPr>
            <a:xfrm>
              <a:off x="3198750" y="1064378"/>
              <a:ext cx="2867014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Relaciones Internacionales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595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RR.II.</a:t>
              </a:r>
              <a:endParaRPr/>
            </a:p>
          </p:txBody>
        </p:sp>
        <p:sp>
          <p:nvSpPr>
            <p:cNvPr id="162" name="Google Shape;162;p29"/>
            <p:cNvSpPr/>
            <p:nvPr/>
          </p:nvSpPr>
          <p:spPr>
            <a:xfrm>
              <a:off x="3170765" y="2072130"/>
              <a:ext cx="2922984" cy="955476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9"/>
            <p:cNvSpPr txBox="1"/>
            <p:nvPr/>
          </p:nvSpPr>
          <p:spPr>
            <a:xfrm>
              <a:off x="3198750" y="2100115"/>
              <a:ext cx="2867014" cy="899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750" tIns="64750" rIns="64750" bIns="64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Beca</a:t>
              </a:r>
              <a:endParaRPr/>
            </a:p>
          </p:txBody>
        </p:sp>
      </p:grpSp>
      <p:sp>
        <p:nvSpPr>
          <p:cNvPr id="164" name="Google Shape;164;p29"/>
          <p:cNvSpPr txBox="1"/>
          <p:nvPr/>
        </p:nvSpPr>
        <p:spPr>
          <a:xfrm>
            <a:off x="500450" y="1393767"/>
            <a:ext cx="77724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Hasta 12 meses después de titularse</a:t>
            </a:r>
            <a:endParaRPr sz="1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0"/>
          <p:cNvSpPr txBox="1">
            <a:spLocks noGrp="1"/>
          </p:cNvSpPr>
          <p:nvPr>
            <p:ph type="title"/>
          </p:nvPr>
        </p:nvSpPr>
        <p:spPr>
          <a:xfrm>
            <a:off x="565688" y="-104648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400"/>
              <a:t>Training Agreement</a:t>
            </a:r>
            <a:endParaRPr sz="2400"/>
          </a:p>
        </p:txBody>
      </p:sp>
      <p:graphicFrame>
        <p:nvGraphicFramePr>
          <p:cNvPr id="170" name="Google Shape;170;p30"/>
          <p:cNvGraphicFramePr/>
          <p:nvPr>
            <p:extLst>
              <p:ext uri="{D42A27DB-BD31-4B8C-83A1-F6EECF244321}">
                <p14:modId xmlns:p14="http://schemas.microsoft.com/office/powerpoint/2010/main" val="475307335"/>
              </p:ext>
            </p:extLst>
          </p:nvPr>
        </p:nvGraphicFramePr>
        <p:xfrm>
          <a:off x="1267300" y="1796484"/>
          <a:ext cx="6176950" cy="3448420"/>
        </p:xfrm>
        <a:graphic>
          <a:graphicData uri="http://schemas.openxmlformats.org/drawingml/2006/table">
            <a:tbl>
              <a:tblPr firstRow="1" bandRow="1">
                <a:noFill/>
                <a:tableStyleId>{BAE246F3-1E6E-4999-AD4B-9D98947E8150}</a:tableStyleId>
              </a:tblPr>
              <a:tblGrid>
                <a:gridCol w="3088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08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Grado</a:t>
                      </a:r>
                      <a:endParaRPr dirty="0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/>
                        <a:t>Coordinadores de Movilidad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8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Relaciones Laborales y Recursos Humanos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Fernando Fita Ortega</a:t>
                      </a:r>
                      <a:r>
                        <a:rPr lang="en-US" sz="1050" b="0" i="0" u="none" strike="noStrike" cap="non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2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Sociología y Doble Grado Sociología y CC.PP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Carmen Corona Sobrino 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8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/>
                        <a:t>Trabajo Social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Andrea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Sixto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Costoya</a:t>
                      </a:r>
                      <a:r>
                        <a:rPr lang="en-US" sz="1050" b="0" i="0" u="none" strike="noStrike" cap="none" dirty="0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1"/>
          <p:cNvSpPr txBox="1">
            <a:spLocks noGrp="1"/>
          </p:cNvSpPr>
          <p:nvPr>
            <p:ph type="title"/>
          </p:nvPr>
        </p:nvSpPr>
        <p:spPr>
          <a:xfrm>
            <a:off x="565688" y="-104648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400"/>
              <a:t>Plazos y solicitud BECA (ambas modalidades)</a:t>
            </a:r>
            <a:endParaRPr/>
          </a:p>
        </p:txBody>
      </p:sp>
      <p:sp>
        <p:nvSpPr>
          <p:cNvPr id="176" name="Google Shape;176;p31"/>
          <p:cNvSpPr txBox="1"/>
          <p:nvPr/>
        </p:nvSpPr>
        <p:spPr>
          <a:xfrm>
            <a:off x="805912" y="1490870"/>
            <a:ext cx="7105500" cy="39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</a:rPr>
              <a:t>Tercer plazo:</a:t>
            </a: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16 de enero al 17 de febrero de 2025, ambos incluidos.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1" i="0" u="none" strike="noStrike" cap="none">
                <a:solidFill>
                  <a:srgbClr val="000000"/>
                </a:solidFill>
              </a:rPr>
              <a:t>Cuarto plazo:</a:t>
            </a: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3 al 30 de abril de 2025, ambos incluidos.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 puede aplicar en cualquiera de los plazos con INDEPENDENCIA del periodo de desplazamiento.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Solicitud BECA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Las solicitudes se deben presentar por la Sede Electrónica UV.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518</Words>
  <Application>Microsoft Macintosh PowerPoint</Application>
  <PresentationFormat>Presentación en pantalla (4:3)</PresentationFormat>
  <Paragraphs>102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Times New Roman</vt:lpstr>
      <vt:lpstr>Noto Sans Symbols</vt:lpstr>
      <vt:lpstr>Poppins</vt:lpstr>
      <vt:lpstr>Verdana</vt:lpstr>
      <vt:lpstr>1_Diseño predeterminado</vt:lpstr>
      <vt:lpstr>Diseño predeterminado</vt:lpstr>
      <vt:lpstr>Valencia, 15 novembre 2024</vt:lpstr>
      <vt:lpstr>Erasmus Prácticas  </vt:lpstr>
      <vt:lpstr>Presentación de PowerPoint</vt:lpstr>
      <vt:lpstr>Presentación de PowerPoint</vt:lpstr>
      <vt:lpstr>Proceso de gestión en la Facultad de Ciencias Sociales</vt:lpstr>
      <vt:lpstr>Training Agreement</vt:lpstr>
      <vt:lpstr>Modalidad B: recién titulados</vt:lpstr>
      <vt:lpstr>Training Agreement</vt:lpstr>
      <vt:lpstr>Plazos y solicitud BECA (ambas modalidades)</vt:lpstr>
      <vt:lpstr>Buscar una entidad de acogida</vt:lpstr>
      <vt:lpstr>Presentación de PowerPoint</vt:lpstr>
      <vt:lpstr>Gracias por vuestra atención  El servicio de Internacionales de la Facultad de Sociales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GLOBAL COMUNICA</dc:creator>
  <cp:lastModifiedBy>Anna Giulia Ingellis .</cp:lastModifiedBy>
  <cp:revision>4</cp:revision>
  <dcterms:created xsi:type="dcterms:W3CDTF">2004-06-02T10:19:51Z</dcterms:created>
  <dcterms:modified xsi:type="dcterms:W3CDTF">2024-11-15T09:50:44Z</dcterms:modified>
</cp:coreProperties>
</file>