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797675" cy="9926638"/>
  <p:embeddedFontLst>
    <p:embeddedFont>
      <p:font typeface="Poppins" panose="00000500000000000000" pitchFamily="2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000000"/>
          </p15:clr>
        </p15:guide>
        <p15:guide id="2" pos="3936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000000"/>
          </p15:clr>
        </p15:guide>
        <p15:guide id="2" pos="2141">
          <p15:clr>
            <a:srgbClr val="000000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pgDKa9vnzBeS6Rstm9NmxTv0n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A5449D-4AD2-4494-8653-FBB97E1B8D29}">
  <a:tblStyle styleId="{6AA5449D-4AD2-4494-8653-FBB97E1B8D2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65"/>
  </p:normalViewPr>
  <p:slideViewPr>
    <p:cSldViewPr snapToGrid="0">
      <p:cViewPr varScale="1">
        <p:scale>
          <a:sx n="106" d="100"/>
          <a:sy n="106" d="100"/>
        </p:scale>
        <p:origin x="1554" y="78"/>
      </p:cViewPr>
      <p:guideLst>
        <p:guide orient="horz" pos="1440"/>
        <p:guide pos="39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d59a398441_2_1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2d59a398441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6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13d253a5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0" name="Google Shape;180;g313d253a519_0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313d253a519_0_0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13d253a51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8" name="Google Shape;188;g313d253a519_0_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313d253a519_0_7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13d253a51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3" name="Google Shape;203;g313d253a519_0_2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313d253a519_0_21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d59a39844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6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d59a398441_4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d59a398441_4_0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14cd93ae7e_2_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314cd93ae7e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6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p2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5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59a398441_3_1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d59a398441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59a398441_3_1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d59a398441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6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59a398441_3_2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d59a398441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6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d59a398441_3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d59a398441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6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/>
        </p:nvSpPr>
        <p:spPr>
          <a:xfrm rot="5400000">
            <a:off x="3429000" y="1143000"/>
            <a:ext cx="6858000" cy="457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</a:pPr>
            <a:r>
              <a:rPr lang="en-US" sz="5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0" descr="fons1"/>
          <p:cNvPicPr preferRelativeResize="0"/>
          <p:nvPr/>
        </p:nvPicPr>
        <p:blipFill rotWithShape="1">
          <a:blip r:embed="rId3">
            <a:alphaModFix/>
          </a:blip>
          <a:srcRect l="21093" t="21044" r="37625" b="12719"/>
          <a:stretch/>
        </p:blipFill>
        <p:spPr>
          <a:xfrm>
            <a:off x="7316787" y="4718050"/>
            <a:ext cx="1827212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99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99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99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99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2"/>
          <p:cNvSpPr txBox="1"/>
          <p:nvPr/>
        </p:nvSpPr>
        <p:spPr>
          <a:xfrm rot="5400000">
            <a:off x="5372100" y="3086100"/>
            <a:ext cx="6858000" cy="6858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</a:pPr>
            <a:r>
              <a:rPr lang="en-US" sz="5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12" descr="fons1"/>
          <p:cNvPicPr preferRelativeResize="0"/>
          <p:nvPr/>
        </p:nvPicPr>
        <p:blipFill rotWithShape="1">
          <a:blip r:embed="rId10">
            <a:alphaModFix/>
          </a:blip>
          <a:srcRect l="21093" t="21044" r="37625" b="12719"/>
          <a:stretch/>
        </p:blipFill>
        <p:spPr>
          <a:xfrm>
            <a:off x="7316787" y="4718050"/>
            <a:ext cx="1827212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2"/>
          <p:cNvSpPr txBox="1"/>
          <p:nvPr/>
        </p:nvSpPr>
        <p:spPr>
          <a:xfrm>
            <a:off x="471487" y="762000"/>
            <a:ext cx="9053512" cy="406400"/>
          </a:xfrm>
          <a:prstGeom prst="rect">
            <a:avLst/>
          </a:prstGeom>
          <a:solidFill>
            <a:srgbClr val="336699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" name="Google Shape;32;p12" descr="guia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7" y="304800"/>
            <a:ext cx="519112" cy="9239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ebges.uv.es/uvPortalUVWeb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v.es/rel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4486275" y="6553200"/>
            <a:ext cx="4343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</a:pPr>
            <a:r>
              <a:rPr lang="en-US" sz="1500" b="1" i="0" u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Valencia, 15 </a:t>
            </a:r>
            <a:r>
              <a:rPr lang="en-US" sz="1500" b="1">
                <a:solidFill>
                  <a:schemeClr val="lt1"/>
                </a:solidFill>
              </a:rPr>
              <a:t>novembre</a:t>
            </a:r>
            <a:r>
              <a:rPr lang="en-US" sz="1500" b="1" i="0" u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202</a:t>
            </a:r>
            <a:r>
              <a:rPr lang="en-US" sz="1500" b="1">
                <a:solidFill>
                  <a:schemeClr val="lt1"/>
                </a:solidFill>
              </a:rPr>
              <a:t>4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228600" y="4038600"/>
            <a:ext cx="4343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i="0" u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b="1">
                <a:solidFill>
                  <a:srgbClr val="00B050"/>
                </a:solidFill>
              </a:rPr>
              <a:t>Semana </a:t>
            </a:r>
            <a:endParaRPr sz="2400" b="1">
              <a:solidFill>
                <a:srgbClr val="00B05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b="1">
                <a:solidFill>
                  <a:srgbClr val="00B050"/>
                </a:solidFill>
              </a:rPr>
              <a:t>Internacional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228600" y="30099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UNIVERSITAT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VALÈNCIA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 descr="gu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2971800"/>
            <a:ext cx="90487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458787" y="5107775"/>
            <a:ext cx="4027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7325" marR="0" lvl="0" indent="-1873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Poppins"/>
              <a:buNone/>
            </a:pPr>
            <a:r>
              <a:rPr lang="en-US" sz="1800" b="1" i="0" u="none" strike="noStrike" cap="none">
                <a:solidFill>
                  <a:srgbClr val="336699"/>
                </a:solidFill>
                <a:latin typeface="Poppins"/>
                <a:ea typeface="Poppins"/>
                <a:cs typeface="Poppins"/>
                <a:sym typeface="Poppins"/>
              </a:rPr>
              <a:t>Campus dels Tarongers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7325" marR="0" lvl="0" indent="-1873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Poppins"/>
              <a:buNone/>
            </a:pPr>
            <a:r>
              <a:rPr lang="en-US" sz="1800" b="1" i="0" u="none" strike="noStrike" cap="none">
                <a:solidFill>
                  <a:srgbClr val="336699"/>
                </a:solidFill>
                <a:latin typeface="Poppins"/>
                <a:ea typeface="Poppins"/>
                <a:cs typeface="Poppins"/>
                <a:sym typeface="Poppins"/>
              </a:rPr>
              <a:t>Facultat de Ciències Socials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0" y="211137"/>
            <a:ext cx="9525" cy="34925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rPr lang="en-US" sz="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1362" y="0"/>
            <a:ext cx="3322637" cy="9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925" y="152400"/>
            <a:ext cx="4324350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d59a398441_2_12"/>
          <p:cNvSpPr txBox="1">
            <a:spLocks noGrp="1"/>
          </p:cNvSpPr>
          <p:nvPr>
            <p:ph type="title"/>
          </p:nvPr>
        </p:nvSpPr>
        <p:spPr>
          <a:xfrm>
            <a:off x="4882325" y="637050"/>
            <a:ext cx="44529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 b="1">
                <a:solidFill>
                  <a:schemeClr val="lt1"/>
                </a:solidFill>
              </a:rPr>
              <a:t>Adjudicación (Erasmus)</a:t>
            </a:r>
            <a:endParaRPr sz="2600" b="1">
              <a:solidFill>
                <a:schemeClr val="lt1"/>
              </a:solidFill>
            </a:endParaRPr>
          </a:p>
        </p:txBody>
      </p:sp>
      <p:sp>
        <p:nvSpPr>
          <p:cNvPr id="177" name="Google Shape;177;g2d59a398441_2_12"/>
          <p:cNvSpPr txBox="1"/>
          <p:nvPr/>
        </p:nvSpPr>
        <p:spPr>
          <a:xfrm>
            <a:off x="445750" y="1345450"/>
            <a:ext cx="7962900" cy="53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●"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Publicación listados con la ordenación para elección de plazas según puntuación baremo.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●"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Día, hora y lugar: Aviso correo (</a:t>
            </a:r>
            <a:r>
              <a:rPr lang="en-US" sz="16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@alumni.uv.es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 y página web facultad. Febrero 2025.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●"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 en el momento de elegir plaza se han agotado las que indicaste en la solicitud, se puede elegir otra plaza que haya disponible (siempre que se cumpla con los requisitos de idioma).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●"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Estudiantes Doble Grado Sociología –CCPP: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175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○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Elección previa destinos: Sociología o Ciencias Políticas.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○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 Sociología → Acudir a la adjudicación de Sociología (facultad Ciencias Sociales).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○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 Ciencias Políticas → Acudir a la adjudicación de CC. Políticas (Facultad Derecho).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○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Envío de mail para que nos confirméis titulación de adjudicación elegida.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3d253a519_0_0"/>
          <p:cNvSpPr txBox="1"/>
          <p:nvPr/>
        </p:nvSpPr>
        <p:spPr>
          <a:xfrm>
            <a:off x="596525" y="1278175"/>
            <a:ext cx="77931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 un documento </a:t>
            </a:r>
            <a:r>
              <a:rPr lang="en-US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fundamental</a:t>
            </a: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 indispensable </a:t>
            </a: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durante todo el periodo Erasmus</a:t>
            </a: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Autonomía en su elaboración </a:t>
            </a: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4" name="Google Shape;184;g313d253a519_0_0"/>
          <p:cNvSpPr txBox="1"/>
          <p:nvPr/>
        </p:nvSpPr>
        <p:spPr>
          <a:xfrm>
            <a:off x="-327026" y="752346"/>
            <a:ext cx="876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LEARNING AGREEMENT o ACUERDO DE ESTUDIOS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g313d253a51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100" y="2211775"/>
            <a:ext cx="6711652" cy="458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3d253a519_0_7"/>
          <p:cNvSpPr txBox="1"/>
          <p:nvPr/>
        </p:nvSpPr>
        <p:spPr>
          <a:xfrm>
            <a:off x="-327026" y="752346"/>
            <a:ext cx="876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LEARNING AGREEMENT o ACUERDO DE ESTUDIOS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g313d253a519_0_7"/>
          <p:cNvGrpSpPr/>
          <p:nvPr/>
        </p:nvGrpSpPr>
        <p:grpSpPr>
          <a:xfrm>
            <a:off x="358350" y="2267779"/>
            <a:ext cx="7858800" cy="4330745"/>
            <a:chOff x="358350" y="2267779"/>
            <a:chExt cx="7858800" cy="4330745"/>
          </a:xfrm>
        </p:grpSpPr>
        <p:pic>
          <p:nvPicPr>
            <p:cNvPr id="193" name="Google Shape;193;g313d253a519_0_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1038" y="2267779"/>
              <a:ext cx="7793423" cy="43307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g313d253a519_0_7"/>
            <p:cNvSpPr/>
            <p:nvPr/>
          </p:nvSpPr>
          <p:spPr>
            <a:xfrm>
              <a:off x="358350" y="4423750"/>
              <a:ext cx="7858800" cy="461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95" name="Google Shape;195;g313d253a519_0_7"/>
          <p:cNvSpPr/>
          <p:nvPr/>
        </p:nvSpPr>
        <p:spPr>
          <a:xfrm rot="2805295">
            <a:off x="1209851" y="2357260"/>
            <a:ext cx="574935" cy="18164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6" name="Google Shape;196;g313d253a519_0_7"/>
          <p:cNvSpPr/>
          <p:nvPr/>
        </p:nvSpPr>
        <p:spPr>
          <a:xfrm rot="7356056">
            <a:off x="6192473" y="2356313"/>
            <a:ext cx="569059" cy="18341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Google Shape;197;g313d253a519_0_7"/>
          <p:cNvSpPr/>
          <p:nvPr/>
        </p:nvSpPr>
        <p:spPr>
          <a:xfrm rot="7356056">
            <a:off x="7103148" y="2524754"/>
            <a:ext cx="569059" cy="18341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8" name="Google Shape;198;g313d253a519_0_7"/>
          <p:cNvSpPr/>
          <p:nvPr/>
        </p:nvSpPr>
        <p:spPr>
          <a:xfrm rot="-1694822">
            <a:off x="6382247" y="6294520"/>
            <a:ext cx="585073" cy="17817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g313d253a519_0_7"/>
          <p:cNvSpPr/>
          <p:nvPr/>
        </p:nvSpPr>
        <p:spPr>
          <a:xfrm rot="-1694822">
            <a:off x="2805428" y="6294520"/>
            <a:ext cx="585073" cy="17817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g313d253a519_0_7"/>
          <p:cNvSpPr txBox="1"/>
          <p:nvPr/>
        </p:nvSpPr>
        <p:spPr>
          <a:xfrm>
            <a:off x="358350" y="1395225"/>
            <a:ext cx="78588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Por regla general, se puede cursar un máximo de 33 créditos y un mínimo de 18.</a:t>
            </a: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se convalidan cursos de idiomas </a:t>
            </a: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313d253a519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7150" y="1305100"/>
            <a:ext cx="6520923" cy="445875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313d253a519_0_21"/>
          <p:cNvSpPr/>
          <p:nvPr/>
        </p:nvSpPr>
        <p:spPr>
          <a:xfrm rot="-1636">
            <a:off x="5508527" y="4006203"/>
            <a:ext cx="630300" cy="30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8" name="Google Shape;208;g313d253a519_0_21"/>
          <p:cNvSpPr/>
          <p:nvPr/>
        </p:nvSpPr>
        <p:spPr>
          <a:xfrm rot="-1636">
            <a:off x="5432389" y="2082942"/>
            <a:ext cx="630300" cy="30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9" name="Google Shape;209;g313d253a519_0_21"/>
          <p:cNvSpPr txBox="1"/>
          <p:nvPr/>
        </p:nvSpPr>
        <p:spPr>
          <a:xfrm>
            <a:off x="96800" y="1268625"/>
            <a:ext cx="2513400" cy="5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Requiere de </a:t>
            </a:r>
            <a:r>
              <a:rPr lang="en-US" sz="13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aprobación </a:t>
            </a:r>
            <a:r>
              <a:rPr lang="en-US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por parte del coordinador/a en la UV y en la universidad de destino</a:t>
            </a: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 permiten </a:t>
            </a:r>
            <a:r>
              <a:rPr lang="en-US" sz="13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asignaturas anuales </a:t>
            </a:r>
            <a:r>
              <a:rPr lang="en-US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(si se va 2 semestres)</a:t>
            </a:r>
            <a:r>
              <a:rPr lang="en-US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3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cuatrimestrales y de otros grados</a:t>
            </a:r>
            <a:endParaRPr sz="13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Se permiten </a:t>
            </a:r>
            <a:r>
              <a:rPr lang="en-US" sz="13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asignaturas de distintos cursos </a:t>
            </a:r>
            <a:r>
              <a:rPr lang="en-US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(ej. 3º y 4º curso) </a:t>
            </a: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Permite </a:t>
            </a:r>
            <a:r>
              <a:rPr lang="en-US" sz="13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cambios </a:t>
            </a:r>
            <a:r>
              <a:rPr lang="en-US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una vez en el destino</a:t>
            </a:r>
            <a:r>
              <a:rPr lang="en-US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partiendo del primer LA aprobado</a:t>
            </a: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Permite </a:t>
            </a:r>
            <a:r>
              <a:rPr lang="en-US" sz="13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cierta flexibilidad</a:t>
            </a:r>
            <a:r>
              <a:rPr lang="en-US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en la convalidación siempre y cuando esté </a:t>
            </a:r>
            <a:r>
              <a:rPr lang="en-US" sz="13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aprobado por el coordinador/a</a:t>
            </a:r>
            <a:endParaRPr sz="13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0" name="Google Shape;210;g313d253a519_0_21"/>
          <p:cNvSpPr txBox="1"/>
          <p:nvPr/>
        </p:nvSpPr>
        <p:spPr>
          <a:xfrm>
            <a:off x="3274550" y="6141300"/>
            <a:ext cx="5894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*Sujeto a disponibilidad de asignaturas y/o requerimientos específicos en las universidades de destino. </a:t>
            </a:r>
            <a:endParaRPr sz="13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1" name="Google Shape;211;g313d253a519_0_21"/>
          <p:cNvSpPr txBox="1"/>
          <p:nvPr/>
        </p:nvSpPr>
        <p:spPr>
          <a:xfrm>
            <a:off x="-327026" y="752346"/>
            <a:ext cx="876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LEARNING AGREEMENT o ACUERDO DE ESTUDIOS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2d59a398441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974" y="1280775"/>
            <a:ext cx="7161674" cy="54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d59a398441_4_0"/>
          <p:cNvSpPr txBox="1"/>
          <p:nvPr/>
        </p:nvSpPr>
        <p:spPr>
          <a:xfrm>
            <a:off x="-327026" y="752346"/>
            <a:ext cx="8763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</a:pPr>
            <a:r>
              <a:rPr lang="en-US" sz="2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El caso particular del Doble Grado Sociología y CCPP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d59a398441_4_0"/>
          <p:cNvSpPr/>
          <p:nvPr/>
        </p:nvSpPr>
        <p:spPr>
          <a:xfrm rot="2805295">
            <a:off x="493159" y="3338174"/>
            <a:ext cx="574935" cy="1816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0" name="Google Shape;220;g2d59a398441_4_0"/>
          <p:cNvSpPr/>
          <p:nvPr/>
        </p:nvSpPr>
        <p:spPr>
          <a:xfrm rot="2805295">
            <a:off x="435484" y="5401149"/>
            <a:ext cx="574935" cy="1816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g2d59a398441_4_0"/>
          <p:cNvSpPr/>
          <p:nvPr/>
        </p:nvSpPr>
        <p:spPr>
          <a:xfrm rot="2805295">
            <a:off x="435484" y="6183749"/>
            <a:ext cx="574935" cy="1816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685800" y="100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/>
              <a:t>Programa Internacional (P.I.)</a:t>
            </a:r>
            <a:endParaRPr sz="4000"/>
          </a:p>
        </p:txBody>
      </p:sp>
      <p:sp>
        <p:nvSpPr>
          <p:cNvPr id="227" name="Google Shape;227;p29"/>
          <p:cNvSpPr txBox="1"/>
          <p:nvPr/>
        </p:nvSpPr>
        <p:spPr>
          <a:xfrm>
            <a:off x="383200" y="2416500"/>
            <a:ext cx="7670700" cy="4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Comprende países fuera del contexto de la UE.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También está sujeto a un learning agreement, pero con alguna particularidad, las más importantes son: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Verdana"/>
              <a:buChar char="-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Los créditos no son equivalentes como en el caso del programa Erasmus, hay que fijarse en las horas a la hora de hacer las convalidaciones y los cálculos.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-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El año escolar es distinto, por ejemplo, el curso podría empezar en agosto en vez de septiembre. 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-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Hay que tener en cuenta posibles variaciones culturales en cuanto a los tiempos, la burocracia, la comunicación…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14cd93ae7e_2_1"/>
          <p:cNvSpPr txBox="1"/>
          <p:nvPr/>
        </p:nvSpPr>
        <p:spPr>
          <a:xfrm>
            <a:off x="559525" y="1527600"/>
            <a:ext cx="74430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Gracias por vuestra atención</a:t>
            </a:r>
            <a:endParaRPr sz="4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 servicio de Internacionales de la Facultad de Sociales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4083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Erasmus Estudios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r>
              <a:rPr lang="en-US"/>
              <a:t> Programa Internacional (P.I.)</a:t>
            </a:r>
            <a:endParaRPr/>
          </a:p>
        </p:txBody>
      </p:sp>
      <p:pic>
        <p:nvPicPr>
          <p:cNvPr id="102" name="Google Shape;10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1362" y="0"/>
            <a:ext cx="3322637" cy="98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/>
        </p:nvSpPr>
        <p:spPr>
          <a:xfrm>
            <a:off x="875494" y="2456045"/>
            <a:ext cx="7793100" cy="502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Anna Giulia Ingellis </a:t>
            </a: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(Vicedecana de Movilidad y Relaciones Internacionales)</a:t>
            </a: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Carmen Corona Sobrino </a:t>
            </a: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(coordinadora movilidad de Sociología y del doble grado-oferta CC.SS.)</a:t>
            </a: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Andrea Sixto Costoya</a:t>
            </a: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(coordinadora de movilidad de Trabajo Social)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Fernando Fita Ortega</a:t>
            </a: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(coordinador de movilidad de RR.LL. y RR.HH)</a:t>
            </a: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</a:t>
            </a: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é</a:t>
            </a:r>
            <a: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borah Mongay</a:t>
            </a: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(responsable secretaría)</a:t>
            </a: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9" name="Google Shape;109;p25"/>
          <p:cNvGrpSpPr/>
          <p:nvPr/>
        </p:nvGrpSpPr>
        <p:grpSpPr>
          <a:xfrm>
            <a:off x="1524699" y="1397656"/>
            <a:ext cx="6094601" cy="4062686"/>
            <a:chOff x="699" y="656"/>
            <a:chExt cx="6094601" cy="4062686"/>
          </a:xfrm>
        </p:grpSpPr>
        <p:sp>
          <p:nvSpPr>
            <p:cNvPr id="110" name="Google Shape;110;p25"/>
            <p:cNvSpPr/>
            <p:nvPr/>
          </p:nvSpPr>
          <p:spPr>
            <a:xfrm>
              <a:off x="699" y="656"/>
              <a:ext cx="6094601" cy="955476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50800" dir="5400000" algn="ctr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5"/>
            <p:cNvSpPr txBox="1"/>
            <p:nvPr/>
          </p:nvSpPr>
          <p:spPr>
            <a:xfrm>
              <a:off x="28684" y="28641"/>
              <a:ext cx="6038631" cy="899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Proceso de gestión de la movilidad en la UV</a:t>
              </a:r>
              <a:endParaRPr/>
            </a:p>
          </p:txBody>
        </p:sp>
        <p:sp>
          <p:nvSpPr>
            <p:cNvPr id="112" name="Google Shape;112;p25"/>
            <p:cNvSpPr/>
            <p:nvPr/>
          </p:nvSpPr>
          <p:spPr>
            <a:xfrm>
              <a:off x="699" y="1036393"/>
              <a:ext cx="3981182" cy="955476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50800" dir="5400000" algn="ctr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5"/>
            <p:cNvSpPr txBox="1"/>
            <p:nvPr/>
          </p:nvSpPr>
          <p:spPr>
            <a:xfrm>
              <a:off x="28684" y="1064378"/>
              <a:ext cx="3925212" cy="899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Facultad de Ciencias Sociales</a:t>
              </a:r>
              <a:endParaRPr/>
            </a:p>
          </p:txBody>
        </p:sp>
        <p:sp>
          <p:nvSpPr>
            <p:cNvPr id="114" name="Google Shape;114;p25"/>
            <p:cNvSpPr/>
            <p:nvPr/>
          </p:nvSpPr>
          <p:spPr>
            <a:xfrm>
              <a:off x="699" y="2072130"/>
              <a:ext cx="1949648" cy="955476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5"/>
            <p:cNvSpPr txBox="1"/>
            <p:nvPr/>
          </p:nvSpPr>
          <p:spPr>
            <a:xfrm>
              <a:off x="28684" y="2100115"/>
              <a:ext cx="1893678" cy="899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</a:rPr>
                <a:t>Adjudicación y Matrícula</a:t>
              </a:r>
              <a:endParaRPr sz="1700">
                <a:solidFill>
                  <a:schemeClr val="dk1"/>
                </a:solidFill>
              </a:endParaRPr>
            </a:p>
          </p:txBody>
        </p:sp>
        <p:sp>
          <p:nvSpPr>
            <p:cNvPr id="116" name="Google Shape;116;p25"/>
            <p:cNvSpPr/>
            <p:nvPr/>
          </p:nvSpPr>
          <p:spPr>
            <a:xfrm>
              <a:off x="699" y="3107866"/>
              <a:ext cx="1949648" cy="955476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5"/>
            <p:cNvSpPr txBox="1"/>
            <p:nvPr/>
          </p:nvSpPr>
          <p:spPr>
            <a:xfrm>
              <a:off x="28684" y="3135851"/>
              <a:ext cx="1893678" cy="899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Secretar</a:t>
              </a:r>
              <a:r>
                <a:rPr lang="en-US" sz="1700">
                  <a:solidFill>
                    <a:schemeClr val="dk1"/>
                  </a:solidFill>
                </a:rPr>
                <a:t>í</a:t>
              </a: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de la Facultad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r>
                <a:rPr lang="en-US" sz="1700">
                  <a:solidFill>
                    <a:schemeClr val="dk1"/>
                  </a:solidFill>
                </a:rPr>
                <a:t>é</a:t>
              </a: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borah Mongay</a:t>
              </a:r>
              <a:endParaRPr/>
            </a:p>
          </p:txBody>
        </p:sp>
        <p:sp>
          <p:nvSpPr>
            <p:cNvPr id="118" name="Google Shape;118;p25"/>
            <p:cNvSpPr/>
            <p:nvPr/>
          </p:nvSpPr>
          <p:spPr>
            <a:xfrm>
              <a:off x="2032233" y="2072130"/>
              <a:ext cx="1949648" cy="955476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5"/>
            <p:cNvSpPr txBox="1"/>
            <p:nvPr/>
          </p:nvSpPr>
          <p:spPr>
            <a:xfrm>
              <a:off x="2060218" y="2100115"/>
              <a:ext cx="1893678" cy="899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Learning agreement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L.A.</a:t>
              </a:r>
              <a:endParaRPr/>
            </a:p>
          </p:txBody>
        </p:sp>
        <p:sp>
          <p:nvSpPr>
            <p:cNvPr id="120" name="Google Shape;120;p25"/>
            <p:cNvSpPr/>
            <p:nvPr/>
          </p:nvSpPr>
          <p:spPr>
            <a:xfrm>
              <a:off x="2032233" y="3107866"/>
              <a:ext cx="1949648" cy="955476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5"/>
            <p:cNvSpPr txBox="1"/>
            <p:nvPr/>
          </p:nvSpPr>
          <p:spPr>
            <a:xfrm>
              <a:off x="2060218" y="3135851"/>
              <a:ext cx="1893678" cy="899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Coordinadores de Movilidad de cada grado</a:t>
              </a:r>
              <a:endParaRPr/>
            </a:p>
          </p:txBody>
        </p:sp>
        <p:sp>
          <p:nvSpPr>
            <p:cNvPr id="122" name="Google Shape;122;p25"/>
            <p:cNvSpPr/>
            <p:nvPr/>
          </p:nvSpPr>
          <p:spPr>
            <a:xfrm>
              <a:off x="4145652" y="1036393"/>
              <a:ext cx="1949648" cy="955476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5"/>
            <p:cNvSpPr txBox="1"/>
            <p:nvPr/>
          </p:nvSpPr>
          <p:spPr>
            <a:xfrm>
              <a:off x="4173637" y="1064378"/>
              <a:ext cx="1893678" cy="899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Relaciones Internacionales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RR.II.</a:t>
              </a:r>
              <a:endParaRPr/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4145652" y="2072130"/>
              <a:ext cx="1949648" cy="955476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5"/>
            <p:cNvSpPr txBox="1"/>
            <p:nvPr/>
          </p:nvSpPr>
          <p:spPr>
            <a:xfrm>
              <a:off x="4173637" y="2100115"/>
              <a:ext cx="1893678" cy="899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Becas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565688" y="-10464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Baremación de la Facultad de Ciencias Sociales</a:t>
            </a:r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aphicFrame>
        <p:nvGraphicFramePr>
          <p:cNvPr id="132" name="Google Shape;132;p26"/>
          <p:cNvGraphicFramePr/>
          <p:nvPr/>
        </p:nvGraphicFramePr>
        <p:xfrm>
          <a:off x="685800" y="1381058"/>
          <a:ext cx="7652275" cy="4898740"/>
        </p:xfrm>
        <a:graphic>
          <a:graphicData uri="http://schemas.openxmlformats.org/drawingml/2006/table">
            <a:tbl>
              <a:tblPr firstRow="1" firstCol="1" bandRow="1">
                <a:noFill/>
                <a:tableStyleId>{6AA5449D-4AD2-4494-8653-FBB97E1B8D29}</a:tableStyleId>
              </a:tblPr>
              <a:tblGrid>
                <a:gridCol w="364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Criterios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Puntuación máxima 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Detalles sobre la valoración 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dada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a)Nota media del expediente a finales de curs 2023-2024	</a:t>
                      </a:r>
                      <a:endParaRPr/>
                    </a:p>
                  </a:txBody>
                  <a:tcPr marL="57225" marR="572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10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b) 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articipación en el programa Entreiguals  (mentors incoming)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2= 1 a</a:t>
                      </a:r>
                      <a:r>
                        <a:rPr lang="en-US" sz="2000"/>
                        <a:t>ño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3= 2 a</a:t>
                      </a:r>
                      <a:r>
                        <a:rPr lang="en-US" sz="2000"/>
                        <a:t>ños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c) 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I</a:t>
                      </a: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diomas e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x</a:t>
                      </a: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tranjeros acreditados (alem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á</a:t>
                      </a: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n, francés, inglés, portugués o italiano)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Hasta</a:t>
                      </a: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 4 puntos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Por cada uno de los idiomas</a:t>
                      </a:r>
                      <a:endParaRPr sz="20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B1=0,5         B2=1 C1=1,5         C2=2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Valoración máxima total</a:t>
                      </a:r>
                      <a:endParaRPr sz="2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17</a:t>
                      </a:r>
                      <a:endParaRPr sz="2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 </a:t>
                      </a:r>
                      <a:endParaRPr sz="2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>
            <a:spLocks noGrp="1"/>
          </p:cNvSpPr>
          <p:nvPr>
            <p:ph type="title"/>
          </p:nvPr>
        </p:nvSpPr>
        <p:spPr>
          <a:xfrm>
            <a:off x="966625" y="625850"/>
            <a:ext cx="62883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600" b="1">
              <a:solidFill>
                <a:schemeClr val="lt1"/>
              </a:solidFill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476300" y="2416500"/>
            <a:ext cx="7670700" cy="24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Verdana"/>
                <a:ea typeface="Verdana"/>
                <a:cs typeface="Verdana"/>
                <a:sym typeface="Verdana"/>
              </a:rPr>
              <a:t>¿QUÉ ES?</a:t>
            </a:r>
            <a:endParaRPr sz="1800" b="1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La propuesta de la Universitat de València para facilitar la incorporación a la Universitat del estudiantado de intercambio gestionado por el Servei d’Informació i Dinamització (Sedi).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383200" y="1365175"/>
            <a:ext cx="4385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entreiguals</a:t>
            </a:r>
            <a:endParaRPr>
              <a:solidFill>
                <a:srgbClr val="336699"/>
              </a:solidFill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700" y="4487425"/>
            <a:ext cx="3110400" cy="22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d59a398441_3_10"/>
          <p:cNvSpPr txBox="1">
            <a:spLocks noGrp="1"/>
          </p:cNvSpPr>
          <p:nvPr>
            <p:ph type="title"/>
          </p:nvPr>
        </p:nvSpPr>
        <p:spPr>
          <a:xfrm>
            <a:off x="966625" y="625850"/>
            <a:ext cx="62883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600" b="1">
              <a:solidFill>
                <a:schemeClr val="lt1"/>
              </a:solidFill>
            </a:endParaRPr>
          </a:p>
        </p:txBody>
      </p:sp>
      <p:sp>
        <p:nvSpPr>
          <p:cNvPr id="146" name="Google Shape;146;g2d59a398441_3_10"/>
          <p:cNvSpPr txBox="1"/>
          <p:nvPr/>
        </p:nvSpPr>
        <p:spPr>
          <a:xfrm>
            <a:off x="383200" y="2477550"/>
            <a:ext cx="7670700" cy="41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¿QUÉ SIGNIFICA SER MENTOR/A?</a:t>
            </a:r>
            <a:endParaRPr sz="1800" b="1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</a:rPr>
              <a:t>Establecer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una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relación</a:t>
            </a:r>
            <a:r>
              <a:rPr lang="en-US" sz="1800" dirty="0">
                <a:solidFill>
                  <a:schemeClr val="dk1"/>
                </a:solidFill>
              </a:rPr>
              <a:t> de </a:t>
            </a:r>
            <a:r>
              <a:rPr lang="en-US" sz="1800" dirty="0" err="1">
                <a:solidFill>
                  <a:schemeClr val="dk1"/>
                </a:solidFill>
              </a:rPr>
              <a:t>ayuda</a:t>
            </a:r>
            <a:r>
              <a:rPr lang="en-US" sz="1800" dirty="0">
                <a:solidFill>
                  <a:schemeClr val="dk1"/>
                </a:solidFill>
              </a:rPr>
              <a:t> y </a:t>
            </a:r>
            <a:r>
              <a:rPr lang="en-US" sz="1800" dirty="0" err="1">
                <a:solidFill>
                  <a:schemeClr val="dk1"/>
                </a:solidFill>
              </a:rPr>
              <a:t>acompañamiento</a:t>
            </a:r>
            <a:r>
              <a:rPr lang="en-US" sz="1800" dirty="0">
                <a:solidFill>
                  <a:schemeClr val="dk1"/>
                </a:solidFill>
              </a:rPr>
              <a:t> con </a:t>
            </a:r>
            <a:r>
              <a:rPr lang="en-US" sz="1800" dirty="0" err="1">
                <a:solidFill>
                  <a:schemeClr val="dk1"/>
                </a:solidFill>
              </a:rPr>
              <a:t>estudiantes</a:t>
            </a:r>
            <a:r>
              <a:rPr lang="en-US" sz="1800" dirty="0">
                <a:solidFill>
                  <a:schemeClr val="dk1"/>
                </a:solidFill>
              </a:rPr>
              <a:t> de nuevo </a:t>
            </a:r>
            <a:r>
              <a:rPr lang="en-US" sz="1800" dirty="0" err="1">
                <a:solidFill>
                  <a:schemeClr val="dk1"/>
                </a:solidFill>
              </a:rPr>
              <a:t>acceso</a:t>
            </a:r>
            <a:r>
              <a:rPr lang="en-US" sz="1800" dirty="0">
                <a:solidFill>
                  <a:schemeClr val="dk1"/>
                </a:solidFill>
              </a:rPr>
              <a:t> o </a:t>
            </a:r>
            <a:r>
              <a:rPr lang="en-US" sz="1800" i="1" dirty="0">
                <a:solidFill>
                  <a:schemeClr val="dk1"/>
                </a:solidFill>
              </a:rPr>
              <a:t>incoming</a:t>
            </a:r>
            <a:r>
              <a:rPr lang="en-US" sz="1800" dirty="0">
                <a:solidFill>
                  <a:schemeClr val="dk1"/>
                </a:solidFill>
              </a:rPr>
              <a:t>. Los </a:t>
            </a:r>
            <a:r>
              <a:rPr lang="en-US" sz="1800" dirty="0" err="1">
                <a:solidFill>
                  <a:schemeClr val="dk1"/>
                </a:solidFill>
              </a:rPr>
              <a:t>mentores</a:t>
            </a:r>
            <a:r>
              <a:rPr lang="en-US" sz="1800" dirty="0">
                <a:solidFill>
                  <a:schemeClr val="dk1"/>
                </a:solidFill>
              </a:rPr>
              <a:t> y las </a:t>
            </a:r>
            <a:r>
              <a:rPr lang="en-US" sz="1800" dirty="0" err="1">
                <a:solidFill>
                  <a:schemeClr val="dk1"/>
                </a:solidFill>
              </a:rPr>
              <a:t>mentoras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en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coordinación</a:t>
            </a:r>
            <a:r>
              <a:rPr lang="en-US" sz="1800" dirty="0">
                <a:solidFill>
                  <a:schemeClr val="dk1"/>
                </a:solidFill>
              </a:rPr>
              <a:t> con </a:t>
            </a:r>
            <a:r>
              <a:rPr lang="en-US" sz="1800" dirty="0" err="1">
                <a:solidFill>
                  <a:schemeClr val="dk1"/>
                </a:solidFill>
              </a:rPr>
              <a:t>el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profesorado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responsable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desarrollan</a:t>
            </a:r>
            <a:r>
              <a:rPr lang="en-US" sz="1800" dirty="0">
                <a:solidFill>
                  <a:schemeClr val="dk1"/>
                </a:solidFill>
              </a:rPr>
              <a:t> las </a:t>
            </a:r>
            <a:r>
              <a:rPr lang="en-US" sz="1800" dirty="0" err="1">
                <a:solidFill>
                  <a:schemeClr val="dk1"/>
                </a:solidFill>
              </a:rPr>
              <a:t>acciones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previstas</a:t>
            </a:r>
            <a:r>
              <a:rPr lang="en-US" sz="1800" dirty="0">
                <a:solidFill>
                  <a:schemeClr val="dk1"/>
                </a:solidFill>
              </a:rPr>
              <a:t> para </a:t>
            </a:r>
            <a:r>
              <a:rPr lang="en-US" sz="1800" dirty="0" err="1">
                <a:solidFill>
                  <a:schemeClr val="dk1"/>
                </a:solidFill>
              </a:rPr>
              <a:t>promover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una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integración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académica</a:t>
            </a:r>
            <a:r>
              <a:rPr lang="en-US" sz="1800" dirty="0">
                <a:solidFill>
                  <a:schemeClr val="dk1"/>
                </a:solidFill>
              </a:rPr>
              <a:t>, personal y social del nuevo </a:t>
            </a:r>
            <a:r>
              <a:rPr lang="en-US" sz="1800" dirty="0" err="1">
                <a:solidFill>
                  <a:schemeClr val="dk1"/>
                </a:solidFill>
              </a:rPr>
              <a:t>estudiantado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y </a:t>
            </a:r>
            <a:r>
              <a:rPr lang="en-US" sz="1800" dirty="0" err="1">
                <a:solidFill>
                  <a:schemeClr val="dk1"/>
                </a:solidFill>
              </a:rPr>
              <a:t>además</a:t>
            </a:r>
            <a:r>
              <a:rPr lang="en-US" sz="1800" dirty="0">
                <a:solidFill>
                  <a:schemeClr val="dk1"/>
                </a:solidFill>
              </a:rPr>
              <a:t>…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 b="1" dirty="0">
                <a:solidFill>
                  <a:schemeClr val="dk1"/>
                </a:solidFill>
              </a:rPr>
              <a:t>se le </a:t>
            </a:r>
            <a:r>
              <a:rPr lang="en-US" sz="1800" b="1" dirty="0" err="1">
                <a:solidFill>
                  <a:schemeClr val="dk1"/>
                </a:solidFill>
              </a:rPr>
              <a:t>reconoce</a:t>
            </a:r>
            <a:r>
              <a:rPr lang="en-US" sz="1800" b="1" dirty="0">
                <a:solidFill>
                  <a:schemeClr val="dk1"/>
                </a:solidFill>
              </a:rPr>
              <a:t> con 3 </a:t>
            </a:r>
            <a:r>
              <a:rPr lang="en-US" sz="1800" b="1" dirty="0" err="1">
                <a:solidFill>
                  <a:schemeClr val="dk1"/>
                </a:solidFill>
              </a:rPr>
              <a:t>créditos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r>
              <a:rPr lang="en-US" sz="1800" b="1" dirty="0" err="1">
                <a:solidFill>
                  <a:schemeClr val="dk1"/>
                </a:solidFill>
              </a:rPr>
              <a:t>etcs</a:t>
            </a:r>
            <a:endParaRPr sz="1800" b="1" dirty="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 b="1" dirty="0">
                <a:solidFill>
                  <a:schemeClr val="dk1"/>
                </a:solidFill>
              </a:rPr>
              <a:t>da 3 puntos </a:t>
            </a:r>
            <a:r>
              <a:rPr lang="en-US" sz="1800" b="1" dirty="0" err="1">
                <a:solidFill>
                  <a:schemeClr val="dk1"/>
                </a:solidFill>
              </a:rPr>
              <a:t>en</a:t>
            </a:r>
            <a:r>
              <a:rPr lang="en-US" sz="1800" b="1" dirty="0">
                <a:solidFill>
                  <a:schemeClr val="dk1"/>
                </a:solidFill>
              </a:rPr>
              <a:t> la </a:t>
            </a:r>
            <a:r>
              <a:rPr lang="en-US" sz="1800" b="1" dirty="0" err="1">
                <a:solidFill>
                  <a:schemeClr val="dk1"/>
                </a:solidFill>
              </a:rPr>
              <a:t>baremación</a:t>
            </a:r>
            <a:r>
              <a:rPr lang="en-US" sz="1800" b="1" dirty="0">
                <a:solidFill>
                  <a:schemeClr val="dk1"/>
                </a:solidFill>
              </a:rPr>
              <a:t> para </a:t>
            </a:r>
            <a:r>
              <a:rPr lang="en-US" sz="1800" b="1" dirty="0" err="1">
                <a:solidFill>
                  <a:schemeClr val="dk1"/>
                </a:solidFill>
              </a:rPr>
              <a:t>escoger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r>
              <a:rPr lang="en-US" sz="1800" b="1" dirty="0" err="1">
                <a:solidFill>
                  <a:schemeClr val="dk1"/>
                </a:solidFill>
              </a:rPr>
              <a:t>destino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" name="Google Shape;147;g2d59a398441_3_10"/>
          <p:cNvSpPr txBox="1"/>
          <p:nvPr/>
        </p:nvSpPr>
        <p:spPr>
          <a:xfrm>
            <a:off x="383200" y="1365175"/>
            <a:ext cx="4385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entreiguals</a:t>
            </a:r>
            <a:endParaRPr>
              <a:solidFill>
                <a:srgbClr val="336699"/>
              </a:solidFill>
            </a:endParaRPr>
          </a:p>
        </p:txBody>
      </p:sp>
      <p:pic>
        <p:nvPicPr>
          <p:cNvPr id="148" name="Google Shape;148;g2d59a398441_3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8875" y="1365175"/>
            <a:ext cx="1292700" cy="12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59a398441_3_16"/>
          <p:cNvSpPr txBox="1">
            <a:spLocks noGrp="1"/>
          </p:cNvSpPr>
          <p:nvPr>
            <p:ph type="title"/>
          </p:nvPr>
        </p:nvSpPr>
        <p:spPr>
          <a:xfrm>
            <a:off x="966625" y="625850"/>
            <a:ext cx="62883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600" b="1">
              <a:solidFill>
                <a:schemeClr val="lt1"/>
              </a:solidFill>
            </a:endParaRPr>
          </a:p>
        </p:txBody>
      </p:sp>
      <p:sp>
        <p:nvSpPr>
          <p:cNvPr id="154" name="Google Shape;154;g2d59a398441_3_16"/>
          <p:cNvSpPr txBox="1"/>
          <p:nvPr/>
        </p:nvSpPr>
        <p:spPr>
          <a:xfrm>
            <a:off x="383200" y="2416500"/>
            <a:ext cx="7670700" cy="28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Verdana"/>
                <a:ea typeface="Verdana"/>
                <a:cs typeface="Verdana"/>
                <a:sym typeface="Verdana"/>
              </a:rPr>
              <a:t>¿QUÉ SIGNIFICA ESTAR MENTORIZADO/A?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dk1"/>
                </a:solidFill>
              </a:rPr>
              <a:t>Disponer de un compañero o compañera que facilite a tiempo toda la información y recursos de la Universitat contribuye a resolver dudas, encontrar información, saber cómo hacer uso de los recursos académicos, situar aulas, laboratorios y departamentos, conocer cómo contactar con el profesorado, descubrir las posibilidades de participación y actividades complementarias, etc.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g2d59a398441_3_16"/>
          <p:cNvSpPr txBox="1"/>
          <p:nvPr/>
        </p:nvSpPr>
        <p:spPr>
          <a:xfrm>
            <a:off x="383200" y="1365175"/>
            <a:ext cx="4385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entreiguals</a:t>
            </a:r>
            <a:endParaRPr>
              <a:solidFill>
                <a:srgbClr val="336699"/>
              </a:solidFill>
            </a:endParaRPr>
          </a:p>
        </p:txBody>
      </p:sp>
      <p:pic>
        <p:nvPicPr>
          <p:cNvPr id="156" name="Google Shape;156;g2d59a398441_3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600" y="4717850"/>
            <a:ext cx="1861800" cy="186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d59a398441_3_25"/>
          <p:cNvSpPr txBox="1"/>
          <p:nvPr/>
        </p:nvSpPr>
        <p:spPr>
          <a:xfrm>
            <a:off x="281450" y="2436850"/>
            <a:ext cx="8109600" cy="4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Verdana"/>
                <a:ea typeface="Verdana"/>
                <a:cs typeface="Verdana"/>
                <a:sym typeface="Verdana"/>
              </a:rPr>
              <a:t>VENTAJAS MÁS ALLÁ DEL RECONOCIMIENTO FORMAL…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dk1"/>
                </a:solidFill>
              </a:rPr>
              <a:t>Si eres mentor/a antes de irte de intercambio…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dk1"/>
                </a:solidFill>
              </a:rPr>
              <a:t>…te ayuda a afianzar el idioma, así como a empezar a visualizar qué es ser estudiante de intercambio y qué cosas vas a necesitar cuando llegues a tu destino.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dk1"/>
                </a:solidFill>
              </a:rPr>
              <a:t>Si eres mentor/a después de haber ido de intercambio…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dk1"/>
                </a:solidFill>
              </a:rPr>
              <a:t>…te permite seguir conectado con la experiencia de internacionalización y te da la oportunidad de seguir practicando el idioma que has aprendido.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g2d59a398441_3_25"/>
          <p:cNvSpPr txBox="1"/>
          <p:nvPr/>
        </p:nvSpPr>
        <p:spPr>
          <a:xfrm>
            <a:off x="383200" y="1365175"/>
            <a:ext cx="4385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entreiguals</a:t>
            </a:r>
            <a:endParaRPr>
              <a:solidFill>
                <a:srgbClr val="3366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d59a398441_3_0"/>
          <p:cNvSpPr txBox="1">
            <a:spLocks noGrp="1"/>
          </p:cNvSpPr>
          <p:nvPr>
            <p:ph type="title"/>
          </p:nvPr>
        </p:nvSpPr>
        <p:spPr>
          <a:xfrm>
            <a:off x="966625" y="625850"/>
            <a:ext cx="62883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 b="1">
                <a:solidFill>
                  <a:schemeClr val="lt1"/>
                </a:solidFill>
              </a:rPr>
              <a:t>Solicitud y Proceso de adjudicación</a:t>
            </a:r>
            <a:endParaRPr sz="2600" b="1">
              <a:solidFill>
                <a:schemeClr val="lt1"/>
              </a:solidFill>
            </a:endParaRPr>
          </a:p>
        </p:txBody>
      </p:sp>
      <p:sp>
        <p:nvSpPr>
          <p:cNvPr id="168" name="Google Shape;168;g2d59a398441_3_0"/>
          <p:cNvSpPr txBox="1"/>
          <p:nvPr/>
        </p:nvSpPr>
        <p:spPr>
          <a:xfrm>
            <a:off x="888075" y="1941325"/>
            <a:ext cx="75381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Plazo presentación: Hasta </a:t>
            </a:r>
            <a:r>
              <a:rPr lang="en-US" sz="1600" b="1">
                <a:latin typeface="Verdana"/>
                <a:ea typeface="Verdana"/>
                <a:cs typeface="Verdana"/>
                <a:sym typeface="Verdana"/>
              </a:rPr>
              <a:t>29 de noviembre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Desde </a:t>
            </a:r>
            <a:r>
              <a:rPr lang="en-US" sz="1600">
                <a:solidFill>
                  <a:srgbClr val="016CA2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 Serveis Estudiant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Sesiones informativas Semana Internacional del Servicio de Relaciones Internacionales </a:t>
            </a:r>
            <a:r>
              <a:rPr lang="en-US" sz="1600" u="sng">
                <a:solidFill>
                  <a:srgbClr val="0563C1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www.uv.es/relint</a:t>
            </a:r>
            <a:endParaRPr sz="1600">
              <a:solidFill>
                <a:srgbClr val="0563C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Consultas:</a:t>
            </a:r>
            <a:r>
              <a:rPr lang="en-US" sz="1600">
                <a:solidFill>
                  <a:srgbClr val="0563C1"/>
                </a:solidFill>
                <a:latin typeface="Verdana"/>
                <a:ea typeface="Verdana"/>
                <a:cs typeface="Verdana"/>
                <a:sym typeface="Verdana"/>
              </a:rPr>
              <a:t>erasmus.estudis@uv.es </a:t>
            </a:r>
            <a:r>
              <a:rPr lang="en-US" sz="160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r>
              <a:rPr lang="en-US" sz="1600">
                <a:solidFill>
                  <a:srgbClr val="0563C1"/>
                </a:solidFill>
                <a:latin typeface="Verdana"/>
                <a:ea typeface="Verdana"/>
                <a:cs typeface="Verdana"/>
                <a:sym typeface="Verdana"/>
              </a:rPr>
              <a:t> programa.internacional@uv.es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g2d59a398441_3_0"/>
          <p:cNvSpPr txBox="1"/>
          <p:nvPr/>
        </p:nvSpPr>
        <p:spPr>
          <a:xfrm>
            <a:off x="383200" y="1288975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336699"/>
                </a:solidFill>
                <a:latin typeface="Poppins"/>
                <a:ea typeface="Poppins"/>
                <a:cs typeface="Poppins"/>
                <a:sym typeface="Poppins"/>
              </a:rPr>
              <a:t>Solicitud</a:t>
            </a:r>
            <a:endParaRPr>
              <a:solidFill>
                <a:srgbClr val="336699"/>
              </a:solidFill>
            </a:endParaRPr>
          </a:p>
        </p:txBody>
      </p:sp>
      <p:sp>
        <p:nvSpPr>
          <p:cNvPr id="170" name="Google Shape;170;g2d59a398441_3_0"/>
          <p:cNvSpPr txBox="1"/>
          <p:nvPr/>
        </p:nvSpPr>
        <p:spPr>
          <a:xfrm>
            <a:off x="383200" y="418710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336699"/>
                </a:solidFill>
                <a:latin typeface="Poppins"/>
                <a:ea typeface="Poppins"/>
                <a:cs typeface="Poppins"/>
                <a:sym typeface="Poppins"/>
              </a:rPr>
              <a:t>Adjudicación</a:t>
            </a:r>
            <a:endParaRPr>
              <a:solidFill>
                <a:srgbClr val="336699"/>
              </a:solidFill>
            </a:endParaRPr>
          </a:p>
        </p:txBody>
      </p:sp>
      <p:sp>
        <p:nvSpPr>
          <p:cNvPr id="171" name="Google Shape;171;g2d59a398441_3_0"/>
          <p:cNvSpPr txBox="1"/>
          <p:nvPr/>
        </p:nvSpPr>
        <p:spPr>
          <a:xfrm>
            <a:off x="964225" y="4772102"/>
            <a:ext cx="69027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Programa Internacional: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●"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Servicio de Relaciones Internacionales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Programa ERASMUS: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●"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Facultad (adjudicación presencial)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960</Words>
  <Application>Microsoft Office PowerPoint</Application>
  <PresentationFormat>Presentación en pantalla (4:3)</PresentationFormat>
  <Paragraphs>143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Poppins</vt:lpstr>
      <vt:lpstr>Noto Sans Symbols</vt:lpstr>
      <vt:lpstr>Arial</vt:lpstr>
      <vt:lpstr>Times New Roman</vt:lpstr>
      <vt:lpstr>Verdana</vt:lpstr>
      <vt:lpstr>1_Diseño predeterminado</vt:lpstr>
      <vt:lpstr>Diseño predeterminado</vt:lpstr>
      <vt:lpstr>Valencia, 15 novembre 2024</vt:lpstr>
      <vt:lpstr>Erasmus Estudios    Programa Internacional (P.I.)</vt:lpstr>
      <vt:lpstr>Presentación de PowerPoint</vt:lpstr>
      <vt:lpstr>Baremación de la Facultad de Ciencias Sociales</vt:lpstr>
      <vt:lpstr>Presentación de PowerPoint</vt:lpstr>
      <vt:lpstr>Presentación de PowerPoint</vt:lpstr>
      <vt:lpstr>Presentación de PowerPoint</vt:lpstr>
      <vt:lpstr>Presentación de PowerPoint</vt:lpstr>
      <vt:lpstr>Solicitud y Proceso de adjudicación</vt:lpstr>
      <vt:lpstr>Adjudicación (Erasmus)</vt:lpstr>
      <vt:lpstr>Presentación de PowerPoint</vt:lpstr>
      <vt:lpstr>Presentación de PowerPoint</vt:lpstr>
      <vt:lpstr>Presentación de PowerPoint</vt:lpstr>
      <vt:lpstr>Presentación de PowerPoint</vt:lpstr>
      <vt:lpstr>Programa Internacional (P.I.)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GLOBAL COMUNICA</dc:creator>
  <cp:lastModifiedBy>Miguel Angel Alabau Marquez</cp:lastModifiedBy>
  <cp:revision>1</cp:revision>
  <dcterms:created xsi:type="dcterms:W3CDTF">2004-06-02T10:19:51Z</dcterms:created>
  <dcterms:modified xsi:type="dcterms:W3CDTF">2024-11-15T12:44:29Z</dcterms:modified>
</cp:coreProperties>
</file>