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0" r:id="rId2"/>
  </p:sldMasterIdLst>
  <p:notesMasterIdLst>
    <p:notesMasterId r:id="rId19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6858000" type="screen4x3"/>
  <p:notesSz cx="6797675" cy="9926638"/>
  <p:embeddedFontLst>
    <p:embeddedFont>
      <p:font typeface="Poppins" panose="00000500000000000000" pitchFamily="2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440">
          <p15:clr>
            <a:srgbClr val="000000"/>
          </p15:clr>
        </p15:guide>
        <p15:guide id="2" pos="3936">
          <p15:clr>
            <a:srgbClr val="000000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000000"/>
          </p15:clr>
        </p15:guide>
        <p15:guide id="2" pos="2141">
          <p15:clr>
            <a:srgbClr val="000000"/>
          </p15:clr>
        </p15:guide>
      </p15:notes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8" roundtripDataSignature="AMtx7mjpgDKa9vnzBeS6Rstm9NmxTv0ns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AA5449D-4AD2-4494-8653-FBB97E1B8D29}">
  <a:tblStyle styleId="{6AA5449D-4AD2-4494-8653-FBB97E1B8D29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6F6EF"/>
          </a:solidFill>
        </a:fill>
      </a:tcStyle>
    </a:wholeTbl>
    <a:band1H>
      <a:tcTxStyle/>
      <a:tcStyle>
        <a:tcBdr/>
        <a:fill>
          <a:solidFill>
            <a:srgbClr val="CAECDD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AECDD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10"/>
    <p:restoredTop sz="94665"/>
  </p:normalViewPr>
  <p:slideViewPr>
    <p:cSldViewPr snapToGrid="0">
      <p:cViewPr varScale="1">
        <p:scale>
          <a:sx n="106" d="100"/>
          <a:sy n="106" d="100"/>
        </p:scale>
        <p:origin x="1554" y="78"/>
      </p:cViewPr>
      <p:guideLst>
        <p:guide orient="horz" pos="1440"/>
        <p:guide pos="393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font" Target="fonts/font2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1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5.fntdata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4.fntdata"/><Relationship Id="rId28" Type="http://customschemas.google.com/relationships/presentationmetadata" Target="metadata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49687" y="0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17575" y="744537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8162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49687" y="9428162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‹Nº›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/>
        </p:nvSpPr>
        <p:spPr>
          <a:xfrm>
            <a:off x="3849687" y="9428162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fld id="{00000000-1234-1234-1234-123412341234}" type="slidenum">
              <a:rPr lang="en-US"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7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7" name="Google Shape;87;p1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d59a398441_2_12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00" cy="4467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g2d59a398441_2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7"/>
            <a:ext cx="4962600" cy="372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13d253a51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80" name="Google Shape;180;g313d253a519_0_0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1" name="Google Shape;181;g313d253a519_0_0:notes"/>
          <p:cNvSpPr txBox="1">
            <a:spLocks noGrp="1"/>
          </p:cNvSpPr>
          <p:nvPr>
            <p:ph type="sldNum" idx="12"/>
          </p:nvPr>
        </p:nvSpPr>
        <p:spPr>
          <a:xfrm>
            <a:off x="3849687" y="9428162"/>
            <a:ext cx="29463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/>
              <a:t>11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13d253a519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88" name="Google Shape;188;g313d253a519_0_7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9" name="Google Shape;189;g313d253a519_0_7:notes"/>
          <p:cNvSpPr txBox="1">
            <a:spLocks noGrp="1"/>
          </p:cNvSpPr>
          <p:nvPr>
            <p:ph type="sldNum" idx="12"/>
          </p:nvPr>
        </p:nvSpPr>
        <p:spPr>
          <a:xfrm>
            <a:off x="3849687" y="9428162"/>
            <a:ext cx="29463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/>
              <a:t>12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13d253a519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03" name="Google Shape;203;g313d253a519_0_21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4" name="Google Shape;204;g313d253a519_0_21:notes"/>
          <p:cNvSpPr txBox="1">
            <a:spLocks noGrp="1"/>
          </p:cNvSpPr>
          <p:nvPr>
            <p:ph type="sldNum" idx="12"/>
          </p:nvPr>
        </p:nvSpPr>
        <p:spPr>
          <a:xfrm>
            <a:off x="3849687" y="9428162"/>
            <a:ext cx="29463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/>
              <a:t>13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2d59a398441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7"/>
            <a:ext cx="4962600" cy="372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2d59a398441_4_0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00" cy="4467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g2d59a398441_4_0:notes"/>
          <p:cNvSpPr txBox="1">
            <a:spLocks noGrp="1"/>
          </p:cNvSpPr>
          <p:nvPr>
            <p:ph type="sldNum" idx="12"/>
          </p:nvPr>
        </p:nvSpPr>
        <p:spPr>
          <a:xfrm>
            <a:off x="3849687" y="9428162"/>
            <a:ext cx="2946300" cy="496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/>
              <a:t>14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9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7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14cd93ae7e_2_1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00" cy="4467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g314cd93ae7e_2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7"/>
            <a:ext cx="4962600" cy="372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4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7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05" name="Google Shape;105;p25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25:notes"/>
          <p:cNvSpPr txBox="1">
            <a:spLocks noGrp="1"/>
          </p:cNvSpPr>
          <p:nvPr>
            <p:ph type="sldNum" idx="12"/>
          </p:nvPr>
        </p:nvSpPr>
        <p:spPr>
          <a:xfrm>
            <a:off x="3849687" y="9428162"/>
            <a:ext cx="29463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/>
              <a:t>3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6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8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7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d59a398441_3_10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00" cy="4467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g2d59a398441_3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d59a398441_3_16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00" cy="4467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g2d59a398441_3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7"/>
            <a:ext cx="4962600" cy="372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d59a398441_3_25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00" cy="4467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g2d59a398441_3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7"/>
            <a:ext cx="4962600" cy="372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d59a398441_3_0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00" cy="4467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g2d59a398441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7"/>
            <a:ext cx="4962600" cy="372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1"/>
          <p:cNvSpPr txBox="1">
            <a:spLocks noGrp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3200"/>
              <a:buFont typeface="Noto Sans Symbols"/>
              <a:buNone/>
              <a:defRPr/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sp>
        <p:nvSpPr>
          <p:cNvPr id="20" name="Google Shape;20;p1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4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4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6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6"/>
          <p:cNvSpPr txBox="1">
            <a:spLocks noGrp="1"/>
          </p:cNvSpPr>
          <p:nvPr>
            <p:ph type="body" idx="1"/>
          </p:nvPr>
        </p:nvSpPr>
        <p:spPr>
          <a:xfrm rot="5400000">
            <a:off x="2514600" y="152400"/>
            <a:ext cx="4114800" cy="77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sp>
        <p:nvSpPr>
          <p:cNvPr id="40" name="Google Shape;40;p16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7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6" name="Google Shape;46;p17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47" name="Google Shape;47;p17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7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7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8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3200"/>
              <a:buChar char="▪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Char char="▪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9pPr>
          </a:lstStyle>
          <a:p>
            <a:endParaRPr/>
          </a:p>
        </p:txBody>
      </p:sp>
      <p:sp>
        <p:nvSpPr>
          <p:cNvPr id="53" name="Google Shape;53;p18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4" name="Google Shape;54;p18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lo el título" type="titleOnly">
  <p:cSld name="TITLE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9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9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9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0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5" name="Google Shape;65;p20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9pPr>
          </a:lstStyle>
          <a:p>
            <a:endParaRPr/>
          </a:p>
        </p:txBody>
      </p:sp>
      <p:sp>
        <p:nvSpPr>
          <p:cNvPr id="66" name="Google Shape;66;p20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7" name="Google Shape;67;p20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9pPr>
          </a:lstStyle>
          <a:p>
            <a:endParaRPr/>
          </a:p>
        </p:txBody>
      </p:sp>
      <p:sp>
        <p:nvSpPr>
          <p:cNvPr id="68" name="Google Shape;68;p2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1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1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9pPr>
          </a:lstStyle>
          <a:p>
            <a:endParaRPr/>
          </a:p>
        </p:txBody>
      </p:sp>
      <p:sp>
        <p:nvSpPr>
          <p:cNvPr id="74" name="Google Shape;74;p21"/>
          <p:cNvSpPr txBox="1">
            <a:spLocks noGrp="1"/>
          </p:cNvSpPr>
          <p:nvPr>
            <p:ph type="body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9pPr>
          </a:lstStyle>
          <a:p>
            <a:endParaRPr/>
          </a:p>
        </p:txBody>
      </p:sp>
      <p:sp>
        <p:nvSpPr>
          <p:cNvPr id="75" name="Google Shape;75;p2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2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81" name="Google Shape;81;p2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2.jpg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0"/>
          <p:cNvSpPr txBox="1"/>
          <p:nvPr/>
        </p:nvSpPr>
        <p:spPr>
          <a:xfrm rot="5400000">
            <a:off x="3429000" y="1143000"/>
            <a:ext cx="6858000" cy="4572000"/>
          </a:xfrm>
          <a:prstGeom prst="rect">
            <a:avLst/>
          </a:prstGeom>
          <a:solidFill>
            <a:srgbClr val="3366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oppins"/>
              <a:buNone/>
            </a:pPr>
            <a:r>
              <a:rPr lang="en-US" sz="50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 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" name="Google Shape;11;p10" descr="fons1"/>
          <p:cNvPicPr preferRelativeResize="0"/>
          <p:nvPr/>
        </p:nvPicPr>
        <p:blipFill rotWithShape="1">
          <a:blip r:embed="rId3">
            <a:alphaModFix/>
          </a:blip>
          <a:srcRect l="21093" t="21044" r="37625" b="12719"/>
          <a:stretch/>
        </p:blipFill>
        <p:spPr>
          <a:xfrm>
            <a:off x="7316787" y="4718050"/>
            <a:ext cx="1827212" cy="213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10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3" name="Google Shape;13;p10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336699"/>
              </a:buClr>
              <a:buSzPts val="3200"/>
              <a:buFont typeface="Noto Sans Symbols"/>
              <a:buChar char="▪"/>
              <a:defRPr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36699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99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36699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36699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36699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36699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36699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36699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4" name="Google Shape;14;p1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5" name="Google Shape;15;p1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6" name="Google Shape;16;p1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2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25" name="Google Shape;25;p12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336699"/>
              </a:buClr>
              <a:buSzPts val="3200"/>
              <a:buFont typeface="Noto Sans Symbols"/>
              <a:buChar char="▪"/>
              <a:defRPr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36699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99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36699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36699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36699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36699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36699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36699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6" name="Google Shape;26;p1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7" name="Google Shape;27;p1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8" name="Google Shape;28;p1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12"/>
          <p:cNvSpPr txBox="1"/>
          <p:nvPr/>
        </p:nvSpPr>
        <p:spPr>
          <a:xfrm rot="5400000">
            <a:off x="5372100" y="3086100"/>
            <a:ext cx="6858000" cy="685800"/>
          </a:xfrm>
          <a:prstGeom prst="rect">
            <a:avLst/>
          </a:prstGeom>
          <a:solidFill>
            <a:srgbClr val="3366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oppins"/>
              <a:buNone/>
            </a:pPr>
            <a:r>
              <a:rPr lang="en-US" sz="50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 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" name="Google Shape;30;p12" descr="fons1"/>
          <p:cNvPicPr preferRelativeResize="0"/>
          <p:nvPr/>
        </p:nvPicPr>
        <p:blipFill rotWithShape="1">
          <a:blip r:embed="rId10">
            <a:alphaModFix/>
          </a:blip>
          <a:srcRect l="21093" t="21044" r="37625" b="12719"/>
          <a:stretch/>
        </p:blipFill>
        <p:spPr>
          <a:xfrm>
            <a:off x="7316787" y="4718050"/>
            <a:ext cx="1827212" cy="21336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12"/>
          <p:cNvSpPr txBox="1"/>
          <p:nvPr/>
        </p:nvSpPr>
        <p:spPr>
          <a:xfrm>
            <a:off x="471487" y="762000"/>
            <a:ext cx="9053512" cy="406400"/>
          </a:xfrm>
          <a:prstGeom prst="rect">
            <a:avLst/>
          </a:prstGeom>
          <a:solidFill>
            <a:srgbClr val="336699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2" name="Google Shape;32;p12" descr="guia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4287" y="304800"/>
            <a:ext cx="519112" cy="923925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ebges.uv.es/uvPortalUVWeb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uv.es/relin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>
            <a:spLocks noGrp="1"/>
          </p:cNvSpPr>
          <p:nvPr>
            <p:ph type="ctrTitle"/>
          </p:nvPr>
        </p:nvSpPr>
        <p:spPr>
          <a:xfrm>
            <a:off x="4486275" y="6553200"/>
            <a:ext cx="43434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</a:pPr>
            <a:r>
              <a:rPr lang="en-US" sz="1500" b="1" i="0" u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Valencia, 15 </a:t>
            </a:r>
            <a:r>
              <a:rPr lang="en-US" sz="1500" b="1">
                <a:solidFill>
                  <a:schemeClr val="lt1"/>
                </a:solidFill>
              </a:rPr>
              <a:t>novembre</a:t>
            </a:r>
            <a:r>
              <a:rPr lang="en-US" sz="1500" b="1" i="0" u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202</a:t>
            </a:r>
            <a:r>
              <a:rPr lang="en-US" sz="1500" b="1">
                <a:solidFill>
                  <a:schemeClr val="lt1"/>
                </a:solidFill>
              </a:rPr>
              <a:t>4</a:t>
            </a:r>
            <a:endParaRPr/>
          </a:p>
        </p:txBody>
      </p:sp>
      <p:sp>
        <p:nvSpPr>
          <p:cNvPr id="90" name="Google Shape;90;p1"/>
          <p:cNvSpPr txBox="1">
            <a:spLocks noGrp="1"/>
          </p:cNvSpPr>
          <p:nvPr>
            <p:ph type="subTitle" idx="1"/>
          </p:nvPr>
        </p:nvSpPr>
        <p:spPr>
          <a:xfrm>
            <a:off x="228600" y="4038600"/>
            <a:ext cx="4343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endParaRPr sz="800" b="1" i="0" u="none">
              <a:solidFill>
                <a:srgbClr val="00B05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</a:pPr>
            <a:r>
              <a:rPr lang="en-US" sz="2400" b="1">
                <a:solidFill>
                  <a:srgbClr val="00B050"/>
                </a:solidFill>
              </a:rPr>
              <a:t>Semana </a:t>
            </a:r>
            <a:endParaRPr sz="2400" b="1">
              <a:solidFill>
                <a:srgbClr val="00B050"/>
              </a:solidFill>
            </a:endParaRPr>
          </a:p>
          <a:p>
            <a:pPr marL="0" lvl="0" indent="0" algn="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</a:pPr>
            <a:r>
              <a:rPr lang="en-US" sz="2400" b="1">
                <a:solidFill>
                  <a:srgbClr val="00B050"/>
                </a:solidFill>
              </a:rPr>
              <a:t>Internacional</a:t>
            </a:r>
            <a:endParaRPr/>
          </a:p>
        </p:txBody>
      </p:sp>
      <p:sp>
        <p:nvSpPr>
          <p:cNvPr id="91" name="Google Shape;91;p1"/>
          <p:cNvSpPr txBox="1"/>
          <p:nvPr/>
        </p:nvSpPr>
        <p:spPr>
          <a:xfrm>
            <a:off x="228600" y="3009900"/>
            <a:ext cx="4343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oppins"/>
              <a:buNone/>
            </a:pPr>
            <a:r>
              <a:rPr lang="en-US" sz="40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UNIVERSITAT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oppins"/>
              <a:buNone/>
            </a:pPr>
            <a:r>
              <a:rPr lang="en-US" sz="40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DE VALÈNCIA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" name="Google Shape;92;p1" descr="gui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950" y="2971800"/>
            <a:ext cx="904875" cy="1609725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"/>
          <p:cNvSpPr txBox="1"/>
          <p:nvPr/>
        </p:nvSpPr>
        <p:spPr>
          <a:xfrm>
            <a:off x="458787" y="5107775"/>
            <a:ext cx="40275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87325" marR="0" lvl="0" indent="-18732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6699"/>
              </a:buClr>
              <a:buSzPts val="1800"/>
              <a:buFont typeface="Poppins"/>
              <a:buNone/>
            </a:pPr>
            <a:r>
              <a:rPr lang="en-US" sz="1800" b="1" i="0" u="none" strike="noStrike" cap="none">
                <a:solidFill>
                  <a:srgbClr val="336699"/>
                </a:solidFill>
                <a:latin typeface="Poppins"/>
                <a:ea typeface="Poppins"/>
                <a:cs typeface="Poppins"/>
                <a:sym typeface="Poppins"/>
              </a:rPr>
              <a:t>Campus dels Tarongers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87325" marR="0" lvl="0" indent="-18732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6699"/>
              </a:buClr>
              <a:buSzPts val="1800"/>
              <a:buFont typeface="Poppins"/>
              <a:buNone/>
            </a:pPr>
            <a:r>
              <a:rPr lang="en-US" sz="1800" b="1" i="0" u="none" strike="noStrike" cap="none">
                <a:solidFill>
                  <a:srgbClr val="336699"/>
                </a:solidFill>
                <a:latin typeface="Poppins"/>
                <a:ea typeface="Poppins"/>
                <a:cs typeface="Poppins"/>
                <a:sym typeface="Poppins"/>
              </a:rPr>
              <a:t>Facultat de Ciències Socials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0" y="211137"/>
            <a:ext cx="9525" cy="34925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Times New Roman"/>
              <a:buNone/>
            </a:pPr>
            <a:r>
              <a:rPr lang="en-US" sz="3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5" name="Google Shape;95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21362" y="0"/>
            <a:ext cx="3322637" cy="98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1925" y="152400"/>
            <a:ext cx="4324350" cy="1495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d59a398441_2_12"/>
          <p:cNvSpPr txBox="1">
            <a:spLocks noGrp="1"/>
          </p:cNvSpPr>
          <p:nvPr>
            <p:ph type="title"/>
          </p:nvPr>
        </p:nvSpPr>
        <p:spPr>
          <a:xfrm>
            <a:off x="4882325" y="637050"/>
            <a:ext cx="4452900" cy="6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2600" b="1">
                <a:solidFill>
                  <a:schemeClr val="lt1"/>
                </a:solidFill>
              </a:rPr>
              <a:t>Adjudicación (Erasmus)</a:t>
            </a:r>
            <a:endParaRPr sz="2600" b="1">
              <a:solidFill>
                <a:schemeClr val="lt1"/>
              </a:solidFill>
            </a:endParaRPr>
          </a:p>
        </p:txBody>
      </p:sp>
      <p:sp>
        <p:nvSpPr>
          <p:cNvPr id="177" name="Google Shape;177;g2d59a398441_2_12"/>
          <p:cNvSpPr txBox="1"/>
          <p:nvPr/>
        </p:nvSpPr>
        <p:spPr>
          <a:xfrm>
            <a:off x="445750" y="1345450"/>
            <a:ext cx="7962900" cy="53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Char char="●"/>
            </a:pPr>
            <a:r>
              <a:rPr lang="en-US"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Publicación listados con la ordenación para elección de plazas según puntuación baremo.</a:t>
            </a:r>
            <a:endParaRPr sz="16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Char char="●"/>
            </a:pPr>
            <a:r>
              <a:rPr lang="en-US"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Día, hora y lugar: Aviso correo (</a:t>
            </a:r>
            <a:r>
              <a:rPr lang="en-US" sz="160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@alumni.uv.es</a:t>
            </a:r>
            <a:r>
              <a:rPr lang="en-US"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) y página web facultad. Febrero 2025.</a:t>
            </a:r>
            <a:endParaRPr sz="16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Char char="●"/>
            </a:pPr>
            <a:r>
              <a:rPr lang="en-US"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Si en el momento de elegir plaza se han agotado las que indicaste en la solicitud, se puede elegir otra plaza que haya disponible (siempre que se cumpla con los requisitos de idioma).</a:t>
            </a:r>
            <a:endParaRPr sz="16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Char char="●"/>
            </a:pPr>
            <a:r>
              <a:rPr lang="en-US"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Estudiantes Doble Grado Sociología –CCPP: </a:t>
            </a:r>
            <a:endParaRPr sz="16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914400" lvl="1" indent="-3175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Char char="○"/>
            </a:pPr>
            <a:r>
              <a:rPr lang="en-US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Elección previa destinos: Sociología o Ciencias Políticas.</a:t>
            </a:r>
            <a:endParaRPr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914400" lvl="1" indent="-3175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Char char="○"/>
            </a:pPr>
            <a:r>
              <a:rPr lang="en-US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Si Sociología → Acudir a la adjudicación de Sociología (facultad Ciencias Sociales).</a:t>
            </a:r>
            <a:endParaRPr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914400" lvl="1" indent="-3175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Char char="○"/>
            </a:pPr>
            <a:r>
              <a:rPr lang="en-US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Si Ciencias Políticas → Acudir a la adjudicación de CC. Políticas (Facultad Derecho).</a:t>
            </a:r>
            <a:endParaRPr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914400" lvl="1" indent="-3175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Char char="○"/>
            </a:pPr>
            <a:r>
              <a:rPr lang="en-US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Envío de mail para que nos confirméis titulación de adjudicación elegida.</a:t>
            </a: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13d253a519_0_0"/>
          <p:cNvSpPr txBox="1"/>
          <p:nvPr/>
        </p:nvSpPr>
        <p:spPr>
          <a:xfrm>
            <a:off x="596525" y="1278175"/>
            <a:ext cx="7793100" cy="9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Es un documento </a:t>
            </a:r>
            <a:r>
              <a:rPr lang="en-US" sz="1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fundamental</a:t>
            </a:r>
            <a:r>
              <a:rPr lang="en-US"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1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 indispensable </a:t>
            </a:r>
            <a:r>
              <a:rPr lang="en-US"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durante todo el periodo Erasmus</a:t>
            </a:r>
            <a:endParaRPr sz="14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Autonomía en su elaboración </a:t>
            </a:r>
            <a:endParaRPr sz="14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4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84" name="Google Shape;184;g313d253a519_0_0"/>
          <p:cNvSpPr txBox="1"/>
          <p:nvPr/>
        </p:nvSpPr>
        <p:spPr>
          <a:xfrm>
            <a:off x="-327026" y="752346"/>
            <a:ext cx="8763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LEARNING AGREEMENT o ACUERDO DE ESTUDIOS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5" name="Google Shape;185;g313d253a519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2100" y="2211775"/>
            <a:ext cx="6711652" cy="4580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13d253a519_0_7"/>
          <p:cNvSpPr txBox="1"/>
          <p:nvPr/>
        </p:nvSpPr>
        <p:spPr>
          <a:xfrm>
            <a:off x="-327026" y="752346"/>
            <a:ext cx="8763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LEARNING AGREEMENT o ACUERDO DE ESTUDIOS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2" name="Google Shape;192;g313d253a519_0_7"/>
          <p:cNvGrpSpPr/>
          <p:nvPr/>
        </p:nvGrpSpPr>
        <p:grpSpPr>
          <a:xfrm>
            <a:off x="358350" y="2267779"/>
            <a:ext cx="7858800" cy="4330745"/>
            <a:chOff x="358350" y="2267779"/>
            <a:chExt cx="7858800" cy="4330745"/>
          </a:xfrm>
        </p:grpSpPr>
        <p:pic>
          <p:nvPicPr>
            <p:cNvPr id="193" name="Google Shape;193;g313d253a519_0_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91038" y="2267779"/>
              <a:ext cx="7793423" cy="433074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4" name="Google Shape;194;g313d253a519_0_7"/>
            <p:cNvSpPr/>
            <p:nvPr/>
          </p:nvSpPr>
          <p:spPr>
            <a:xfrm>
              <a:off x="358350" y="4423750"/>
              <a:ext cx="7858800" cy="4617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195" name="Google Shape;195;g313d253a519_0_7"/>
          <p:cNvSpPr/>
          <p:nvPr/>
        </p:nvSpPr>
        <p:spPr>
          <a:xfrm rot="2805295">
            <a:off x="1209851" y="2357260"/>
            <a:ext cx="574935" cy="18164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9DAF8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6" name="Google Shape;196;g313d253a519_0_7"/>
          <p:cNvSpPr/>
          <p:nvPr/>
        </p:nvSpPr>
        <p:spPr>
          <a:xfrm rot="7356056">
            <a:off x="6192473" y="2356313"/>
            <a:ext cx="569059" cy="18341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9DAF8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7" name="Google Shape;197;g313d253a519_0_7"/>
          <p:cNvSpPr/>
          <p:nvPr/>
        </p:nvSpPr>
        <p:spPr>
          <a:xfrm rot="7356056">
            <a:off x="7103148" y="2524754"/>
            <a:ext cx="569059" cy="18341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9DAF8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8" name="Google Shape;198;g313d253a519_0_7"/>
          <p:cNvSpPr/>
          <p:nvPr/>
        </p:nvSpPr>
        <p:spPr>
          <a:xfrm rot="-1694822">
            <a:off x="6382247" y="6294520"/>
            <a:ext cx="585073" cy="17817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9DAF8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9" name="Google Shape;199;g313d253a519_0_7"/>
          <p:cNvSpPr/>
          <p:nvPr/>
        </p:nvSpPr>
        <p:spPr>
          <a:xfrm rot="-1694822">
            <a:off x="2805428" y="6294520"/>
            <a:ext cx="585073" cy="17817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9DAF8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0" name="Google Shape;200;g313d253a519_0_7"/>
          <p:cNvSpPr txBox="1"/>
          <p:nvPr/>
        </p:nvSpPr>
        <p:spPr>
          <a:xfrm>
            <a:off x="358350" y="1395225"/>
            <a:ext cx="7858800" cy="7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Por regla general, se puede cursar un máximo de 33 créditos y un mínimo de 18.</a:t>
            </a:r>
            <a:endParaRPr sz="13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7916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No se convalidan cursos de idiomas </a:t>
            </a:r>
            <a:endParaRPr sz="13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g313d253a519_0_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87150" y="1305100"/>
            <a:ext cx="6520923" cy="4458751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g313d253a519_0_21"/>
          <p:cNvSpPr/>
          <p:nvPr/>
        </p:nvSpPr>
        <p:spPr>
          <a:xfrm rot="-1636">
            <a:off x="5508527" y="4006203"/>
            <a:ext cx="630300" cy="308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9DAF8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8" name="Google Shape;208;g313d253a519_0_21"/>
          <p:cNvSpPr/>
          <p:nvPr/>
        </p:nvSpPr>
        <p:spPr>
          <a:xfrm rot="-1636">
            <a:off x="5432389" y="2082942"/>
            <a:ext cx="630300" cy="308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9DAF8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9" name="Google Shape;209;g313d253a519_0_21"/>
          <p:cNvSpPr txBox="1"/>
          <p:nvPr/>
        </p:nvSpPr>
        <p:spPr>
          <a:xfrm>
            <a:off x="96800" y="1268625"/>
            <a:ext cx="2513400" cy="57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Requiere de </a:t>
            </a:r>
            <a:r>
              <a:rPr lang="en-US" sz="13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aprobación </a:t>
            </a:r>
            <a:r>
              <a:rPr lang="en-US" sz="13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por parte del coordinador/a en la UV y en la universidad de destino</a:t>
            </a:r>
            <a:endParaRPr sz="13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Se permiten </a:t>
            </a:r>
            <a:r>
              <a:rPr lang="en-US" sz="13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asignaturas anuales </a:t>
            </a:r>
            <a:r>
              <a:rPr lang="en-US" sz="13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(si se va 2 semestres)</a:t>
            </a:r>
            <a:r>
              <a:rPr lang="en-US" sz="13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en-US" sz="13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cuatrimestrales y de otros grados</a:t>
            </a:r>
            <a:endParaRPr sz="1300" b="1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1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Se permiten </a:t>
            </a:r>
            <a:r>
              <a:rPr lang="en-US" sz="13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"/>
                  </a:ext>
                </a:extLst>
              </a:rPr>
              <a:t>asignaturas de distintos cursos </a:t>
            </a:r>
            <a:r>
              <a:rPr lang="en-US" sz="13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"/>
                  </a:ext>
                </a:extLst>
              </a:rPr>
              <a:t>(ej. 3º y 4º curso) </a:t>
            </a:r>
            <a:endParaRPr sz="13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"/>
                  </a:ext>
                </a:extLst>
              </a:rPr>
              <a:t>Permite </a:t>
            </a:r>
            <a:r>
              <a:rPr lang="en-US" sz="13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4"/>
                  </a:ext>
                </a:extLst>
              </a:rPr>
              <a:t>cambios </a:t>
            </a:r>
            <a:r>
              <a:rPr lang="en-US" sz="13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5"/>
                  </a:ext>
                </a:extLst>
              </a:rPr>
              <a:t>una vez en el destino</a:t>
            </a:r>
            <a:r>
              <a:rPr lang="en-US" sz="13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partiendo del primer LA aprobado</a:t>
            </a:r>
            <a:endParaRPr sz="13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Permite </a:t>
            </a:r>
            <a:r>
              <a:rPr lang="en-US" sz="13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cierta flexibilidad</a:t>
            </a:r>
            <a:r>
              <a:rPr lang="en-US" sz="13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en la convalidación siempre y cuando esté </a:t>
            </a:r>
            <a:r>
              <a:rPr lang="en-US" sz="13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aprobado por el coordinador/a</a:t>
            </a:r>
            <a:endParaRPr sz="1300" b="1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1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10" name="Google Shape;210;g313d253a519_0_21"/>
          <p:cNvSpPr txBox="1"/>
          <p:nvPr/>
        </p:nvSpPr>
        <p:spPr>
          <a:xfrm>
            <a:off x="3274550" y="6141300"/>
            <a:ext cx="5894100" cy="10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b="0" i="1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*Sujeto a disponibilidad de asignaturas y/o requerimientos específicos en las universidades de destino. </a:t>
            </a:r>
            <a:endParaRPr sz="1300" b="0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200" b="0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11" name="Google Shape;211;g313d253a519_0_21"/>
          <p:cNvSpPr txBox="1"/>
          <p:nvPr/>
        </p:nvSpPr>
        <p:spPr>
          <a:xfrm>
            <a:off x="-327026" y="752346"/>
            <a:ext cx="8763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LEARNING AGREEMENT o ACUERDO DE ESTUDIOS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g2d59a398441_4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4974" y="1280775"/>
            <a:ext cx="7161674" cy="5486625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g2d59a398441_4_0"/>
          <p:cNvSpPr txBox="1"/>
          <p:nvPr/>
        </p:nvSpPr>
        <p:spPr>
          <a:xfrm>
            <a:off x="-327026" y="752346"/>
            <a:ext cx="87630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</a:pPr>
            <a:r>
              <a:rPr lang="en-US" sz="22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El caso particular del Doble Grado Sociología y CCPP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g2d59a398441_4_0"/>
          <p:cNvSpPr/>
          <p:nvPr/>
        </p:nvSpPr>
        <p:spPr>
          <a:xfrm rot="2805295">
            <a:off x="493159" y="3338174"/>
            <a:ext cx="574935" cy="18166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9DAF8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20" name="Google Shape;220;g2d59a398441_4_0"/>
          <p:cNvSpPr/>
          <p:nvPr/>
        </p:nvSpPr>
        <p:spPr>
          <a:xfrm rot="2805295">
            <a:off x="435484" y="5401149"/>
            <a:ext cx="574935" cy="18166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9DAF8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21" name="Google Shape;221;g2d59a398441_4_0"/>
          <p:cNvSpPr/>
          <p:nvPr/>
        </p:nvSpPr>
        <p:spPr>
          <a:xfrm rot="2805295">
            <a:off x="435484" y="6183749"/>
            <a:ext cx="574935" cy="18166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9DAF8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9"/>
          <p:cNvSpPr txBox="1">
            <a:spLocks noGrp="1"/>
          </p:cNvSpPr>
          <p:nvPr>
            <p:ph type="title"/>
          </p:nvPr>
        </p:nvSpPr>
        <p:spPr>
          <a:xfrm>
            <a:off x="685800" y="10010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4000"/>
              <a:t>Programa Internacional (P.I.)</a:t>
            </a:r>
            <a:endParaRPr sz="4000"/>
          </a:p>
        </p:txBody>
      </p:sp>
      <p:sp>
        <p:nvSpPr>
          <p:cNvPr id="227" name="Google Shape;227;p29"/>
          <p:cNvSpPr txBox="1"/>
          <p:nvPr/>
        </p:nvSpPr>
        <p:spPr>
          <a:xfrm>
            <a:off x="383200" y="2416500"/>
            <a:ext cx="7670700" cy="44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Comprende países fuera del contexto de la UE.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También está sujeto a un learning agreement, pero con alguna particularidad, las más importantes son: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Verdana"/>
              <a:buChar char="-"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Los créditos no son equivalentes como en el caso del programa Erasmus, hay que fijarse en las horas a la hora de hacer las convalidaciones y los cálculos.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Verdana"/>
              <a:buChar char="-"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El año escolar es distinto, por ejemplo, el curso podría empezar en agosto en vez de septiembre. 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Verdana"/>
              <a:buChar char="-"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Hay que tener en cuenta posibles variaciones culturales en cuanto a los tiempos, la burocracia, la comunicación…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800" b="1"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b="1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14cd93ae7e_2_1"/>
          <p:cNvSpPr txBox="1"/>
          <p:nvPr/>
        </p:nvSpPr>
        <p:spPr>
          <a:xfrm>
            <a:off x="559525" y="1527600"/>
            <a:ext cx="7443000" cy="424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Gracias por vuestra atención</a:t>
            </a:r>
            <a:endParaRPr sz="44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4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El servicio de Internacionales de la Facultad de Sociales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4"/>
          <p:cNvSpPr txBox="1">
            <a:spLocks noGrp="1"/>
          </p:cNvSpPr>
          <p:nvPr>
            <p:ph type="ctrTitle"/>
          </p:nvPr>
        </p:nvSpPr>
        <p:spPr>
          <a:xfrm>
            <a:off x="685800" y="2286000"/>
            <a:ext cx="4083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Erasmus Estudios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br>
              <a:rPr lang="en-US"/>
            </a:br>
            <a:r>
              <a:rPr lang="en-US"/>
              <a:t> Programa Internacional (P.I.)</a:t>
            </a:r>
            <a:endParaRPr/>
          </a:p>
        </p:txBody>
      </p:sp>
      <p:pic>
        <p:nvPicPr>
          <p:cNvPr id="102" name="Google Shape;102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21362" y="0"/>
            <a:ext cx="3322637" cy="987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5"/>
          <p:cNvSpPr txBox="1"/>
          <p:nvPr/>
        </p:nvSpPr>
        <p:spPr>
          <a:xfrm>
            <a:off x="875494" y="2456045"/>
            <a:ext cx="7793100" cy="5023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Anna Giulia Ingellis </a:t>
            </a:r>
            <a:r>
              <a:rPr lang="en-US"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(Vicedecana de Movilidad y Relaciones Internacionales)</a:t>
            </a:r>
            <a:endParaRPr sz="1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Carmen Corona Sobrino </a:t>
            </a:r>
            <a:r>
              <a:rPr lang="en-US"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(coordinadora movilidad de Sociología y del doble grado-oferta CC.SS.)</a:t>
            </a:r>
            <a:endParaRPr sz="1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Andrea Sixto Costoya</a:t>
            </a:r>
            <a:r>
              <a:rPr lang="en-US"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(coordinadora de movilidad de Trabajo Social)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Fernando Fita Ortega</a:t>
            </a:r>
            <a:r>
              <a:rPr lang="en-US"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(coordinador de movilidad de RR.LL. y RR.HH)</a:t>
            </a:r>
            <a:endParaRPr sz="1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n-US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é</a:t>
            </a:r>
            <a:r>
              <a:rPr lang="en-US"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borah Mongay</a:t>
            </a:r>
            <a:r>
              <a:rPr lang="en-US"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(responsable secretaría)</a:t>
            </a:r>
            <a:endParaRPr sz="1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109" name="Google Shape;109;p25"/>
          <p:cNvGrpSpPr/>
          <p:nvPr/>
        </p:nvGrpSpPr>
        <p:grpSpPr>
          <a:xfrm>
            <a:off x="1524699" y="1397656"/>
            <a:ext cx="6094601" cy="4062686"/>
            <a:chOff x="699" y="656"/>
            <a:chExt cx="6094601" cy="4062686"/>
          </a:xfrm>
        </p:grpSpPr>
        <p:sp>
          <p:nvSpPr>
            <p:cNvPr id="110" name="Google Shape;110;p25"/>
            <p:cNvSpPr/>
            <p:nvPr/>
          </p:nvSpPr>
          <p:spPr>
            <a:xfrm>
              <a:off x="699" y="656"/>
              <a:ext cx="6094601" cy="955476"/>
            </a:xfrm>
            <a:prstGeom prst="roundRect">
              <a:avLst>
                <a:gd name="adj" fmla="val 10000"/>
              </a:avLst>
            </a:prstGeom>
            <a:solidFill>
              <a:srgbClr val="FFC00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50800" dir="5400000" algn="ctr" rotWithShape="0">
                <a:schemeClr val="lt1"/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5"/>
            <p:cNvSpPr txBox="1"/>
            <p:nvPr/>
          </p:nvSpPr>
          <p:spPr>
            <a:xfrm>
              <a:off x="28684" y="28641"/>
              <a:ext cx="6038631" cy="8995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050" tIns="99050" rIns="99050" bIns="990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None/>
              </a:pPr>
              <a:r>
                <a:rPr lang="en-US" sz="26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Proceso de gestión de la movilidad en la UV</a:t>
              </a:r>
              <a:endParaRPr/>
            </a:p>
          </p:txBody>
        </p:sp>
        <p:sp>
          <p:nvSpPr>
            <p:cNvPr id="112" name="Google Shape;112;p25"/>
            <p:cNvSpPr/>
            <p:nvPr/>
          </p:nvSpPr>
          <p:spPr>
            <a:xfrm>
              <a:off x="699" y="1036393"/>
              <a:ext cx="3981182" cy="955476"/>
            </a:xfrm>
            <a:prstGeom prst="roundRect">
              <a:avLst>
                <a:gd name="adj" fmla="val 10000"/>
              </a:avLst>
            </a:prstGeom>
            <a:solidFill>
              <a:srgbClr val="FFC00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50800" dir="5400000" algn="ctr" rotWithShape="0">
                <a:schemeClr val="lt1"/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5"/>
            <p:cNvSpPr txBox="1"/>
            <p:nvPr/>
          </p:nvSpPr>
          <p:spPr>
            <a:xfrm>
              <a:off x="28684" y="1064378"/>
              <a:ext cx="3925212" cy="8995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-US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Facultad de Ciencias Sociales</a:t>
              </a:r>
              <a:endParaRPr/>
            </a:p>
          </p:txBody>
        </p:sp>
        <p:sp>
          <p:nvSpPr>
            <p:cNvPr id="114" name="Google Shape;114;p25"/>
            <p:cNvSpPr/>
            <p:nvPr/>
          </p:nvSpPr>
          <p:spPr>
            <a:xfrm>
              <a:off x="699" y="2072130"/>
              <a:ext cx="1949648" cy="955476"/>
            </a:xfrm>
            <a:prstGeom prst="roundRect">
              <a:avLst>
                <a:gd name="adj" fmla="val 10000"/>
              </a:avLst>
            </a:prstGeom>
            <a:solidFill>
              <a:srgbClr val="FFC00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5"/>
            <p:cNvSpPr txBox="1"/>
            <p:nvPr/>
          </p:nvSpPr>
          <p:spPr>
            <a:xfrm>
              <a:off x="28684" y="2100115"/>
              <a:ext cx="1893678" cy="8995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sz="1700">
                  <a:solidFill>
                    <a:schemeClr val="dk1"/>
                  </a:solidFill>
                </a:rPr>
                <a:t>Adjudicación y Matrícula</a:t>
              </a:r>
              <a:endParaRPr sz="1700">
                <a:solidFill>
                  <a:schemeClr val="dk1"/>
                </a:solidFill>
              </a:endParaRPr>
            </a:p>
          </p:txBody>
        </p:sp>
        <p:sp>
          <p:nvSpPr>
            <p:cNvPr id="116" name="Google Shape;116;p25"/>
            <p:cNvSpPr/>
            <p:nvPr/>
          </p:nvSpPr>
          <p:spPr>
            <a:xfrm>
              <a:off x="699" y="3107866"/>
              <a:ext cx="1949648" cy="955476"/>
            </a:xfrm>
            <a:prstGeom prst="roundRect">
              <a:avLst>
                <a:gd name="adj" fmla="val 10000"/>
              </a:avLst>
            </a:prstGeom>
            <a:solidFill>
              <a:srgbClr val="FFC00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5"/>
            <p:cNvSpPr txBox="1"/>
            <p:nvPr/>
          </p:nvSpPr>
          <p:spPr>
            <a:xfrm>
              <a:off x="28684" y="3135851"/>
              <a:ext cx="1893678" cy="8995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-US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Secretar</a:t>
              </a:r>
              <a:r>
                <a:rPr lang="en-US" sz="1700">
                  <a:solidFill>
                    <a:schemeClr val="dk1"/>
                  </a:solidFill>
                </a:rPr>
                <a:t>í</a:t>
              </a:r>
              <a:r>
                <a:rPr lang="en-US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 de la Facultad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595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-US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</a:t>
              </a:r>
              <a:r>
                <a:rPr lang="en-US" sz="1700">
                  <a:solidFill>
                    <a:schemeClr val="dk1"/>
                  </a:solidFill>
                </a:rPr>
                <a:t>é</a:t>
              </a:r>
              <a:r>
                <a:rPr lang="en-US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borah Mongay</a:t>
              </a:r>
              <a:endParaRPr/>
            </a:p>
          </p:txBody>
        </p:sp>
        <p:sp>
          <p:nvSpPr>
            <p:cNvPr id="118" name="Google Shape;118;p25"/>
            <p:cNvSpPr/>
            <p:nvPr/>
          </p:nvSpPr>
          <p:spPr>
            <a:xfrm>
              <a:off x="2032233" y="2072130"/>
              <a:ext cx="1949648" cy="955476"/>
            </a:xfrm>
            <a:prstGeom prst="roundRect">
              <a:avLst>
                <a:gd name="adj" fmla="val 10000"/>
              </a:avLst>
            </a:prstGeom>
            <a:solidFill>
              <a:srgbClr val="FFC00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5"/>
            <p:cNvSpPr txBox="1"/>
            <p:nvPr/>
          </p:nvSpPr>
          <p:spPr>
            <a:xfrm>
              <a:off x="2060218" y="2100115"/>
              <a:ext cx="1893678" cy="8995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-US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Learning agreement</a:t>
              </a:r>
              <a:endPara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595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-US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L.A.</a:t>
              </a:r>
              <a:endParaRPr/>
            </a:p>
          </p:txBody>
        </p:sp>
        <p:sp>
          <p:nvSpPr>
            <p:cNvPr id="120" name="Google Shape;120;p25"/>
            <p:cNvSpPr/>
            <p:nvPr/>
          </p:nvSpPr>
          <p:spPr>
            <a:xfrm>
              <a:off x="2032233" y="3107866"/>
              <a:ext cx="1949648" cy="955476"/>
            </a:xfrm>
            <a:prstGeom prst="roundRect">
              <a:avLst>
                <a:gd name="adj" fmla="val 10000"/>
              </a:avLst>
            </a:prstGeom>
            <a:solidFill>
              <a:srgbClr val="FFC00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5"/>
            <p:cNvSpPr txBox="1"/>
            <p:nvPr/>
          </p:nvSpPr>
          <p:spPr>
            <a:xfrm>
              <a:off x="2060218" y="3135851"/>
              <a:ext cx="1893678" cy="8995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-US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Coordinadores de Movilidad de cada grado</a:t>
              </a:r>
              <a:endParaRPr/>
            </a:p>
          </p:txBody>
        </p:sp>
        <p:sp>
          <p:nvSpPr>
            <p:cNvPr id="122" name="Google Shape;122;p25"/>
            <p:cNvSpPr/>
            <p:nvPr/>
          </p:nvSpPr>
          <p:spPr>
            <a:xfrm>
              <a:off x="4145652" y="1036393"/>
              <a:ext cx="1949648" cy="955476"/>
            </a:xfrm>
            <a:prstGeom prst="roundRect">
              <a:avLst>
                <a:gd name="adj" fmla="val 10000"/>
              </a:avLst>
            </a:prstGeom>
            <a:solidFill>
              <a:srgbClr val="FFC00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5"/>
            <p:cNvSpPr txBox="1"/>
            <p:nvPr/>
          </p:nvSpPr>
          <p:spPr>
            <a:xfrm>
              <a:off x="4173637" y="1064378"/>
              <a:ext cx="1893678" cy="8995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-US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Relaciones Internacionales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595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-US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RR.II.</a:t>
              </a:r>
              <a:endParaRPr/>
            </a:p>
          </p:txBody>
        </p:sp>
        <p:sp>
          <p:nvSpPr>
            <p:cNvPr id="124" name="Google Shape;124;p25"/>
            <p:cNvSpPr/>
            <p:nvPr/>
          </p:nvSpPr>
          <p:spPr>
            <a:xfrm>
              <a:off x="4145652" y="2072130"/>
              <a:ext cx="1949648" cy="955476"/>
            </a:xfrm>
            <a:prstGeom prst="roundRect">
              <a:avLst>
                <a:gd name="adj" fmla="val 10000"/>
              </a:avLst>
            </a:prstGeom>
            <a:solidFill>
              <a:srgbClr val="FFC00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5"/>
            <p:cNvSpPr txBox="1"/>
            <p:nvPr/>
          </p:nvSpPr>
          <p:spPr>
            <a:xfrm>
              <a:off x="4173637" y="2100115"/>
              <a:ext cx="1893678" cy="8995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-US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Becas</a:t>
              </a: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6"/>
          <p:cNvSpPr txBox="1">
            <a:spLocks noGrp="1"/>
          </p:cNvSpPr>
          <p:nvPr>
            <p:ph type="title"/>
          </p:nvPr>
        </p:nvSpPr>
        <p:spPr>
          <a:xfrm>
            <a:off x="565688" y="-10464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2400"/>
              <a:t>Baremación de la Facultad de Ciencias Sociales</a:t>
            </a:r>
            <a:endParaRPr/>
          </a:p>
        </p:txBody>
      </p:sp>
      <p:sp>
        <p:nvSpPr>
          <p:cNvPr id="131" name="Google Shape;131;p26"/>
          <p:cNvSpPr txBox="1">
            <a:spLocks noGrp="1"/>
          </p:cNvSpPr>
          <p:nvPr>
            <p:ph type="body" idx="1"/>
          </p:nvPr>
        </p:nvSpPr>
        <p:spPr>
          <a:xfrm rot="5400000">
            <a:off x="2514600" y="152400"/>
            <a:ext cx="4114800" cy="77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graphicFrame>
        <p:nvGraphicFramePr>
          <p:cNvPr id="132" name="Google Shape;132;p26"/>
          <p:cNvGraphicFramePr/>
          <p:nvPr/>
        </p:nvGraphicFramePr>
        <p:xfrm>
          <a:off x="685800" y="1381058"/>
          <a:ext cx="7652275" cy="4898740"/>
        </p:xfrm>
        <a:graphic>
          <a:graphicData uri="http://schemas.openxmlformats.org/drawingml/2006/table">
            <a:tbl>
              <a:tblPr firstRow="1" firstCol="1" bandRow="1">
                <a:noFill/>
                <a:tableStyleId>{6AA5449D-4AD2-4494-8653-FBB97E1B8D29}</a:tableStyleId>
              </a:tblPr>
              <a:tblGrid>
                <a:gridCol w="3645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3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62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673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chemeClr val="dk1"/>
                          </a:solidFill>
                        </a:rPr>
                        <a:t>Criterios</a:t>
                      </a:r>
                      <a:endParaRPr sz="2000" b="1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7225" marR="57225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chemeClr val="dk1"/>
                          </a:solidFill>
                        </a:rPr>
                        <a:t>Puntuación máxima </a:t>
                      </a:r>
                      <a:endParaRPr sz="2000" b="1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7225" marR="57225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chemeClr val="dk1"/>
                          </a:solidFill>
                        </a:rPr>
                        <a:t>Detalles sobre la valoración </a:t>
                      </a:r>
                      <a:r>
                        <a:rPr lang="en-US" sz="2000">
                          <a:solidFill>
                            <a:schemeClr val="dk1"/>
                          </a:solidFill>
                        </a:rPr>
                        <a:t>dada</a:t>
                      </a:r>
                      <a:endParaRPr sz="2000" b="1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7225" marR="57225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5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chemeClr val="dk1"/>
                          </a:solidFill>
                        </a:rPr>
                        <a:t>a)Nota media del expediente a finales de curs 2023-2024	</a:t>
                      </a:r>
                      <a:endParaRPr/>
                    </a:p>
                  </a:txBody>
                  <a:tcPr marL="57225" marR="57225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chemeClr val="dk1"/>
                          </a:solidFill>
                        </a:rPr>
                        <a:t>10</a:t>
                      </a:r>
                      <a:endParaRPr sz="2000" b="1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7225" marR="57225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chemeClr val="dk1"/>
                          </a:solidFill>
                        </a:rPr>
                        <a:t> </a:t>
                      </a:r>
                      <a:endParaRPr sz="2000" b="1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7225" marR="57225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chemeClr val="dk1"/>
                          </a:solidFill>
                        </a:rPr>
                        <a:t>b) </a:t>
                      </a:r>
                      <a:r>
                        <a:rPr lang="en-US" sz="2000">
                          <a:solidFill>
                            <a:schemeClr val="dk1"/>
                          </a:solidFill>
                        </a:rPr>
                        <a:t>P</a:t>
                      </a:r>
                      <a:r>
                        <a:rPr lang="en-US" sz="2000" u="none" strike="noStrike" cap="none">
                          <a:solidFill>
                            <a:schemeClr val="dk1"/>
                          </a:solidFill>
                        </a:rPr>
                        <a:t>articipación en el programa Entreiguals  (mentors incoming)</a:t>
                      </a:r>
                      <a:endParaRPr sz="2000" b="1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7225" marR="57225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chemeClr val="dk1"/>
                          </a:solidFill>
                        </a:rPr>
                        <a:t>3</a:t>
                      </a:r>
                      <a:endParaRPr sz="2000" b="1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7225" marR="57225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chemeClr val="dk1"/>
                          </a:solidFill>
                        </a:rPr>
                        <a:t>2= 1 a</a:t>
                      </a:r>
                      <a:r>
                        <a:rPr lang="en-US" sz="2000"/>
                        <a:t>ño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chemeClr val="dk1"/>
                          </a:solidFill>
                        </a:rPr>
                        <a:t>3= 2 a</a:t>
                      </a:r>
                      <a:r>
                        <a:rPr lang="en-US" sz="2000"/>
                        <a:t>ños</a:t>
                      </a:r>
                      <a:endParaRPr sz="2000" b="1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7225" marR="57225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961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chemeClr val="dk1"/>
                          </a:solidFill>
                        </a:rPr>
                        <a:t>c) </a:t>
                      </a:r>
                      <a:r>
                        <a:rPr lang="en-US" sz="2000">
                          <a:solidFill>
                            <a:schemeClr val="dk1"/>
                          </a:solidFill>
                        </a:rPr>
                        <a:t>I</a:t>
                      </a:r>
                      <a:r>
                        <a:rPr lang="en-US" sz="2000" u="none" strike="noStrike" cap="none">
                          <a:solidFill>
                            <a:schemeClr val="dk1"/>
                          </a:solidFill>
                        </a:rPr>
                        <a:t>diomas e</a:t>
                      </a:r>
                      <a:r>
                        <a:rPr lang="en-US" sz="2000">
                          <a:solidFill>
                            <a:schemeClr val="dk1"/>
                          </a:solidFill>
                        </a:rPr>
                        <a:t>x</a:t>
                      </a:r>
                      <a:r>
                        <a:rPr lang="en-US" sz="2000" u="none" strike="noStrike" cap="none">
                          <a:solidFill>
                            <a:schemeClr val="dk1"/>
                          </a:solidFill>
                        </a:rPr>
                        <a:t>tranjeros acreditados (alem</a:t>
                      </a:r>
                      <a:r>
                        <a:rPr lang="en-US" sz="2000">
                          <a:solidFill>
                            <a:schemeClr val="dk1"/>
                          </a:solidFill>
                        </a:rPr>
                        <a:t>á</a:t>
                      </a:r>
                      <a:r>
                        <a:rPr lang="en-US" sz="2000" u="none" strike="noStrike" cap="none">
                          <a:solidFill>
                            <a:schemeClr val="dk1"/>
                          </a:solidFill>
                        </a:rPr>
                        <a:t>n, francés, inglés, portugués o italiano)</a:t>
                      </a:r>
                      <a:endParaRPr sz="2000" b="1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7225" marR="57225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Hasta</a:t>
                      </a:r>
                      <a:r>
                        <a:rPr lang="en-US" sz="2000" u="none" strike="noStrike" cap="none">
                          <a:solidFill>
                            <a:schemeClr val="dk1"/>
                          </a:solidFill>
                        </a:rPr>
                        <a:t> 4 puntos</a:t>
                      </a:r>
                      <a:endParaRPr sz="2000" b="1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7225" marR="57225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Por cada uno de los idiomas</a:t>
                      </a:r>
                      <a:endParaRPr sz="20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>
                          <a:solidFill>
                            <a:schemeClr val="dk1"/>
                          </a:solidFill>
                        </a:rPr>
                        <a:t>B1=0,5         B2=1 C1=1,5         C2=2</a:t>
                      </a:r>
                      <a:endParaRPr sz="2000" b="1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7225" marR="57225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6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Valoración máxima total</a:t>
                      </a:r>
                      <a:endParaRPr sz="20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7225" marR="57225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17</a:t>
                      </a:r>
                      <a:endParaRPr sz="20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7225" marR="57225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 </a:t>
                      </a:r>
                      <a:endParaRPr sz="20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57225" marR="57225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8"/>
          <p:cNvSpPr txBox="1">
            <a:spLocks noGrp="1"/>
          </p:cNvSpPr>
          <p:nvPr>
            <p:ph type="title"/>
          </p:nvPr>
        </p:nvSpPr>
        <p:spPr>
          <a:xfrm>
            <a:off x="966625" y="625850"/>
            <a:ext cx="6288300" cy="6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2600" b="1">
              <a:solidFill>
                <a:schemeClr val="lt1"/>
              </a:solidFill>
            </a:endParaRPr>
          </a:p>
        </p:txBody>
      </p:sp>
      <p:sp>
        <p:nvSpPr>
          <p:cNvPr id="138" name="Google Shape;138;p28"/>
          <p:cNvSpPr txBox="1"/>
          <p:nvPr/>
        </p:nvSpPr>
        <p:spPr>
          <a:xfrm>
            <a:off x="476300" y="2416500"/>
            <a:ext cx="7670700" cy="24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latin typeface="Verdana"/>
                <a:ea typeface="Verdana"/>
                <a:cs typeface="Verdana"/>
                <a:sym typeface="Verdana"/>
              </a:rPr>
              <a:t>¿QUÉ ES?</a:t>
            </a:r>
            <a:endParaRPr sz="1800" b="1"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La propuesta de la Universitat de València para facilitar la incorporación a la Universitat del estudiantado de intercambio gestionado por el Servei d’Informació i Dinamització (Sedi).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b="1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9" name="Google Shape;139;p28"/>
          <p:cNvSpPr txBox="1"/>
          <p:nvPr/>
        </p:nvSpPr>
        <p:spPr>
          <a:xfrm>
            <a:off x="383200" y="1365175"/>
            <a:ext cx="43854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4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entreiguals</a:t>
            </a:r>
            <a:endParaRPr>
              <a:solidFill>
                <a:srgbClr val="336699"/>
              </a:solidFill>
            </a:endParaRPr>
          </a:p>
        </p:txBody>
      </p:sp>
      <p:pic>
        <p:nvPicPr>
          <p:cNvPr id="140" name="Google Shape;14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0700" y="4487425"/>
            <a:ext cx="3110400" cy="2258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d59a398441_3_10"/>
          <p:cNvSpPr txBox="1">
            <a:spLocks noGrp="1"/>
          </p:cNvSpPr>
          <p:nvPr>
            <p:ph type="title"/>
          </p:nvPr>
        </p:nvSpPr>
        <p:spPr>
          <a:xfrm>
            <a:off x="966625" y="625850"/>
            <a:ext cx="6288300" cy="6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2600" b="1">
              <a:solidFill>
                <a:schemeClr val="lt1"/>
              </a:solidFill>
            </a:endParaRPr>
          </a:p>
        </p:txBody>
      </p:sp>
      <p:sp>
        <p:nvSpPr>
          <p:cNvPr id="146" name="Google Shape;146;g2d59a398441_3_10"/>
          <p:cNvSpPr txBox="1"/>
          <p:nvPr/>
        </p:nvSpPr>
        <p:spPr>
          <a:xfrm>
            <a:off x="383200" y="2477550"/>
            <a:ext cx="7670700" cy="41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latin typeface="Verdana"/>
                <a:ea typeface="Verdana"/>
                <a:cs typeface="Verdana"/>
                <a:sym typeface="Verdana"/>
              </a:rPr>
              <a:t>¿QUÉ SIGNIFICA SER MENTOR/A?</a:t>
            </a:r>
            <a:endParaRPr sz="1800" b="1" dirty="0"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solidFill>
                  <a:schemeClr val="dk1"/>
                </a:solidFill>
              </a:rPr>
              <a:t>Establecer</a:t>
            </a:r>
            <a:r>
              <a:rPr lang="en-US" sz="1800" dirty="0">
                <a:solidFill>
                  <a:schemeClr val="dk1"/>
                </a:solidFill>
              </a:rPr>
              <a:t> </a:t>
            </a:r>
            <a:r>
              <a:rPr lang="en-US" sz="1800" dirty="0" err="1">
                <a:solidFill>
                  <a:schemeClr val="dk1"/>
                </a:solidFill>
              </a:rPr>
              <a:t>una</a:t>
            </a:r>
            <a:r>
              <a:rPr lang="en-US" sz="1800" dirty="0">
                <a:solidFill>
                  <a:schemeClr val="dk1"/>
                </a:solidFill>
              </a:rPr>
              <a:t> </a:t>
            </a:r>
            <a:r>
              <a:rPr lang="en-US" sz="1800" dirty="0" err="1">
                <a:solidFill>
                  <a:schemeClr val="dk1"/>
                </a:solidFill>
              </a:rPr>
              <a:t>relación</a:t>
            </a:r>
            <a:r>
              <a:rPr lang="en-US" sz="1800" dirty="0">
                <a:solidFill>
                  <a:schemeClr val="dk1"/>
                </a:solidFill>
              </a:rPr>
              <a:t> de </a:t>
            </a:r>
            <a:r>
              <a:rPr lang="en-US" sz="1800" dirty="0" err="1">
                <a:solidFill>
                  <a:schemeClr val="dk1"/>
                </a:solidFill>
              </a:rPr>
              <a:t>ayuda</a:t>
            </a:r>
            <a:r>
              <a:rPr lang="en-US" sz="1800" dirty="0">
                <a:solidFill>
                  <a:schemeClr val="dk1"/>
                </a:solidFill>
              </a:rPr>
              <a:t> y </a:t>
            </a:r>
            <a:r>
              <a:rPr lang="en-US" sz="1800" dirty="0" err="1">
                <a:solidFill>
                  <a:schemeClr val="dk1"/>
                </a:solidFill>
              </a:rPr>
              <a:t>acompañamiento</a:t>
            </a:r>
            <a:r>
              <a:rPr lang="en-US" sz="1800" dirty="0">
                <a:solidFill>
                  <a:schemeClr val="dk1"/>
                </a:solidFill>
              </a:rPr>
              <a:t> con </a:t>
            </a:r>
            <a:r>
              <a:rPr lang="en-US" sz="1800" dirty="0" err="1">
                <a:solidFill>
                  <a:schemeClr val="dk1"/>
                </a:solidFill>
              </a:rPr>
              <a:t>estudiantes</a:t>
            </a:r>
            <a:r>
              <a:rPr lang="en-US" sz="1800" dirty="0">
                <a:solidFill>
                  <a:schemeClr val="dk1"/>
                </a:solidFill>
              </a:rPr>
              <a:t> de nuevo </a:t>
            </a:r>
            <a:r>
              <a:rPr lang="en-US" sz="1800" dirty="0" err="1">
                <a:solidFill>
                  <a:schemeClr val="dk1"/>
                </a:solidFill>
              </a:rPr>
              <a:t>acceso</a:t>
            </a:r>
            <a:r>
              <a:rPr lang="en-US" sz="1800" dirty="0">
                <a:solidFill>
                  <a:schemeClr val="dk1"/>
                </a:solidFill>
              </a:rPr>
              <a:t> o </a:t>
            </a:r>
            <a:r>
              <a:rPr lang="en-US" sz="1800" i="1" dirty="0">
                <a:solidFill>
                  <a:schemeClr val="dk1"/>
                </a:solidFill>
              </a:rPr>
              <a:t>incoming</a:t>
            </a:r>
            <a:r>
              <a:rPr lang="en-US" sz="1800" dirty="0">
                <a:solidFill>
                  <a:schemeClr val="dk1"/>
                </a:solidFill>
              </a:rPr>
              <a:t>. Los </a:t>
            </a:r>
            <a:r>
              <a:rPr lang="en-US" sz="1800" dirty="0" err="1">
                <a:solidFill>
                  <a:schemeClr val="dk1"/>
                </a:solidFill>
              </a:rPr>
              <a:t>mentores</a:t>
            </a:r>
            <a:r>
              <a:rPr lang="en-US" sz="1800" dirty="0">
                <a:solidFill>
                  <a:schemeClr val="dk1"/>
                </a:solidFill>
              </a:rPr>
              <a:t> y las </a:t>
            </a:r>
            <a:r>
              <a:rPr lang="en-US" sz="1800" dirty="0" err="1">
                <a:solidFill>
                  <a:schemeClr val="dk1"/>
                </a:solidFill>
              </a:rPr>
              <a:t>mentoras</a:t>
            </a:r>
            <a:r>
              <a:rPr lang="en-US" sz="1800" dirty="0">
                <a:solidFill>
                  <a:schemeClr val="dk1"/>
                </a:solidFill>
              </a:rPr>
              <a:t>, </a:t>
            </a:r>
            <a:r>
              <a:rPr lang="en-US" sz="1800" dirty="0" err="1">
                <a:solidFill>
                  <a:schemeClr val="dk1"/>
                </a:solidFill>
              </a:rPr>
              <a:t>en</a:t>
            </a:r>
            <a:r>
              <a:rPr lang="en-US" sz="1800" dirty="0">
                <a:solidFill>
                  <a:schemeClr val="dk1"/>
                </a:solidFill>
              </a:rPr>
              <a:t> </a:t>
            </a:r>
            <a:r>
              <a:rPr lang="en-US" sz="1800" dirty="0" err="1">
                <a:solidFill>
                  <a:schemeClr val="dk1"/>
                </a:solidFill>
              </a:rPr>
              <a:t>coordinación</a:t>
            </a:r>
            <a:r>
              <a:rPr lang="en-US" sz="1800" dirty="0">
                <a:solidFill>
                  <a:schemeClr val="dk1"/>
                </a:solidFill>
              </a:rPr>
              <a:t> con </a:t>
            </a:r>
            <a:r>
              <a:rPr lang="en-US" sz="1800" dirty="0" err="1">
                <a:solidFill>
                  <a:schemeClr val="dk1"/>
                </a:solidFill>
              </a:rPr>
              <a:t>el</a:t>
            </a:r>
            <a:r>
              <a:rPr lang="en-US" sz="1800" dirty="0">
                <a:solidFill>
                  <a:schemeClr val="dk1"/>
                </a:solidFill>
              </a:rPr>
              <a:t> </a:t>
            </a:r>
            <a:r>
              <a:rPr lang="en-US" sz="1800" dirty="0" err="1">
                <a:solidFill>
                  <a:schemeClr val="dk1"/>
                </a:solidFill>
              </a:rPr>
              <a:t>profesorado</a:t>
            </a:r>
            <a:r>
              <a:rPr lang="en-US" sz="1800" dirty="0">
                <a:solidFill>
                  <a:schemeClr val="dk1"/>
                </a:solidFill>
              </a:rPr>
              <a:t> </a:t>
            </a:r>
            <a:r>
              <a:rPr lang="en-US" sz="1800" dirty="0" err="1">
                <a:solidFill>
                  <a:schemeClr val="dk1"/>
                </a:solidFill>
              </a:rPr>
              <a:t>responsable</a:t>
            </a:r>
            <a:r>
              <a:rPr lang="en-US" sz="1800" dirty="0">
                <a:solidFill>
                  <a:schemeClr val="dk1"/>
                </a:solidFill>
              </a:rPr>
              <a:t>, </a:t>
            </a:r>
            <a:r>
              <a:rPr lang="en-US" sz="1800" dirty="0" err="1">
                <a:solidFill>
                  <a:schemeClr val="dk1"/>
                </a:solidFill>
              </a:rPr>
              <a:t>desarrollan</a:t>
            </a:r>
            <a:r>
              <a:rPr lang="en-US" sz="1800" dirty="0">
                <a:solidFill>
                  <a:schemeClr val="dk1"/>
                </a:solidFill>
              </a:rPr>
              <a:t> las </a:t>
            </a:r>
            <a:r>
              <a:rPr lang="en-US" sz="1800" dirty="0" err="1">
                <a:solidFill>
                  <a:schemeClr val="dk1"/>
                </a:solidFill>
              </a:rPr>
              <a:t>acciones</a:t>
            </a:r>
            <a:r>
              <a:rPr lang="en-US" sz="1800" dirty="0">
                <a:solidFill>
                  <a:schemeClr val="dk1"/>
                </a:solidFill>
              </a:rPr>
              <a:t> </a:t>
            </a:r>
            <a:r>
              <a:rPr lang="en-US" sz="1800" dirty="0" err="1">
                <a:solidFill>
                  <a:schemeClr val="dk1"/>
                </a:solidFill>
              </a:rPr>
              <a:t>previstas</a:t>
            </a:r>
            <a:r>
              <a:rPr lang="en-US" sz="1800" dirty="0">
                <a:solidFill>
                  <a:schemeClr val="dk1"/>
                </a:solidFill>
              </a:rPr>
              <a:t> para </a:t>
            </a:r>
            <a:r>
              <a:rPr lang="en-US" sz="1800" dirty="0" err="1">
                <a:solidFill>
                  <a:schemeClr val="dk1"/>
                </a:solidFill>
              </a:rPr>
              <a:t>promover</a:t>
            </a:r>
            <a:r>
              <a:rPr lang="en-US" sz="1800" dirty="0">
                <a:solidFill>
                  <a:schemeClr val="dk1"/>
                </a:solidFill>
              </a:rPr>
              <a:t> </a:t>
            </a:r>
            <a:r>
              <a:rPr lang="en-US" sz="1800" dirty="0" err="1">
                <a:solidFill>
                  <a:schemeClr val="dk1"/>
                </a:solidFill>
              </a:rPr>
              <a:t>una</a:t>
            </a:r>
            <a:r>
              <a:rPr lang="en-US" sz="1800" dirty="0">
                <a:solidFill>
                  <a:schemeClr val="dk1"/>
                </a:solidFill>
              </a:rPr>
              <a:t> </a:t>
            </a:r>
            <a:r>
              <a:rPr lang="en-US" sz="1800" dirty="0" err="1">
                <a:solidFill>
                  <a:schemeClr val="dk1"/>
                </a:solidFill>
              </a:rPr>
              <a:t>integración</a:t>
            </a:r>
            <a:r>
              <a:rPr lang="en-US" sz="1800" dirty="0">
                <a:solidFill>
                  <a:schemeClr val="dk1"/>
                </a:solidFill>
              </a:rPr>
              <a:t> </a:t>
            </a:r>
            <a:r>
              <a:rPr lang="en-US" sz="1800" dirty="0" err="1">
                <a:solidFill>
                  <a:schemeClr val="dk1"/>
                </a:solidFill>
              </a:rPr>
              <a:t>académica</a:t>
            </a:r>
            <a:r>
              <a:rPr lang="en-US" sz="1800" dirty="0">
                <a:solidFill>
                  <a:schemeClr val="dk1"/>
                </a:solidFill>
              </a:rPr>
              <a:t>, personal y social del nuevo </a:t>
            </a:r>
            <a:r>
              <a:rPr lang="en-US" sz="1800" dirty="0" err="1">
                <a:solidFill>
                  <a:schemeClr val="dk1"/>
                </a:solidFill>
              </a:rPr>
              <a:t>estudiantado</a:t>
            </a:r>
            <a:r>
              <a:rPr lang="en-US" sz="1800" dirty="0">
                <a:solidFill>
                  <a:schemeClr val="dk1"/>
                </a:solidFill>
              </a:rPr>
              <a:t>.</a:t>
            </a:r>
            <a:endParaRPr sz="1800" dirty="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</a:rPr>
              <a:t>y </a:t>
            </a:r>
            <a:r>
              <a:rPr lang="en-US" sz="1800" dirty="0" err="1">
                <a:solidFill>
                  <a:schemeClr val="dk1"/>
                </a:solidFill>
              </a:rPr>
              <a:t>además</a:t>
            </a:r>
            <a:r>
              <a:rPr lang="en-US" sz="1800" dirty="0">
                <a:solidFill>
                  <a:schemeClr val="dk1"/>
                </a:solidFill>
              </a:rPr>
              <a:t>…</a:t>
            </a:r>
            <a:endParaRPr sz="1800" dirty="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en-US" sz="1800" b="1" dirty="0">
                <a:solidFill>
                  <a:schemeClr val="dk1"/>
                </a:solidFill>
              </a:rPr>
              <a:t>se le </a:t>
            </a:r>
            <a:r>
              <a:rPr lang="en-US" sz="1800" b="1" dirty="0" err="1">
                <a:solidFill>
                  <a:schemeClr val="dk1"/>
                </a:solidFill>
              </a:rPr>
              <a:t>reconoce</a:t>
            </a:r>
            <a:r>
              <a:rPr lang="en-US" sz="1800" b="1" dirty="0">
                <a:solidFill>
                  <a:schemeClr val="dk1"/>
                </a:solidFill>
              </a:rPr>
              <a:t> con 3 </a:t>
            </a:r>
            <a:r>
              <a:rPr lang="en-US" sz="1800" b="1" dirty="0" err="1">
                <a:solidFill>
                  <a:schemeClr val="dk1"/>
                </a:solidFill>
              </a:rPr>
              <a:t>créditos</a:t>
            </a:r>
            <a:r>
              <a:rPr lang="en-US" sz="1800" b="1" dirty="0">
                <a:solidFill>
                  <a:schemeClr val="dk1"/>
                </a:solidFill>
              </a:rPr>
              <a:t> </a:t>
            </a:r>
            <a:r>
              <a:rPr lang="en-US" sz="1800" b="1" dirty="0" err="1">
                <a:solidFill>
                  <a:schemeClr val="dk1"/>
                </a:solidFill>
              </a:rPr>
              <a:t>etcs</a:t>
            </a:r>
            <a:endParaRPr sz="1800" b="1" dirty="0">
              <a:solidFill>
                <a:schemeClr val="dk1"/>
              </a:solidFill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en-US" sz="1800" b="1" dirty="0">
                <a:solidFill>
                  <a:schemeClr val="dk1"/>
                </a:solidFill>
              </a:rPr>
              <a:t>da 3 puntos </a:t>
            </a:r>
            <a:r>
              <a:rPr lang="en-US" sz="1800" b="1" dirty="0" err="1">
                <a:solidFill>
                  <a:schemeClr val="dk1"/>
                </a:solidFill>
              </a:rPr>
              <a:t>en</a:t>
            </a:r>
            <a:r>
              <a:rPr lang="en-US" sz="1800" b="1" dirty="0">
                <a:solidFill>
                  <a:schemeClr val="dk1"/>
                </a:solidFill>
              </a:rPr>
              <a:t> la </a:t>
            </a:r>
            <a:r>
              <a:rPr lang="en-US" sz="1800" b="1" dirty="0" err="1">
                <a:solidFill>
                  <a:schemeClr val="dk1"/>
                </a:solidFill>
              </a:rPr>
              <a:t>baremación</a:t>
            </a:r>
            <a:r>
              <a:rPr lang="en-US" sz="1800" b="1" dirty="0">
                <a:solidFill>
                  <a:schemeClr val="dk1"/>
                </a:solidFill>
              </a:rPr>
              <a:t> para </a:t>
            </a:r>
            <a:r>
              <a:rPr lang="en-US" sz="1800" b="1" dirty="0" err="1">
                <a:solidFill>
                  <a:schemeClr val="dk1"/>
                </a:solidFill>
              </a:rPr>
              <a:t>escoger</a:t>
            </a:r>
            <a:r>
              <a:rPr lang="en-US" sz="1800" b="1" dirty="0">
                <a:solidFill>
                  <a:schemeClr val="dk1"/>
                </a:solidFill>
              </a:rPr>
              <a:t> </a:t>
            </a:r>
            <a:r>
              <a:rPr lang="en-US" sz="1800" b="1" dirty="0" err="1">
                <a:solidFill>
                  <a:schemeClr val="dk1"/>
                </a:solidFill>
              </a:rPr>
              <a:t>destino</a:t>
            </a:r>
            <a:r>
              <a:rPr lang="en-US" sz="1800" b="1" dirty="0">
                <a:solidFill>
                  <a:schemeClr val="dk1"/>
                </a:solidFill>
              </a:rPr>
              <a:t> </a:t>
            </a:r>
            <a:endParaRPr sz="1800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endParaRPr sz="1100" dirty="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b="1" dirty="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47" name="Google Shape;147;g2d59a398441_3_10"/>
          <p:cNvSpPr txBox="1"/>
          <p:nvPr/>
        </p:nvSpPr>
        <p:spPr>
          <a:xfrm>
            <a:off x="383200" y="1365175"/>
            <a:ext cx="43854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entreiguals</a:t>
            </a:r>
            <a:endParaRPr>
              <a:solidFill>
                <a:srgbClr val="336699"/>
              </a:solidFill>
            </a:endParaRPr>
          </a:p>
        </p:txBody>
      </p:sp>
      <p:pic>
        <p:nvPicPr>
          <p:cNvPr id="148" name="Google Shape;148;g2d59a398441_3_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8875" y="1365175"/>
            <a:ext cx="1292700" cy="129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d59a398441_3_16"/>
          <p:cNvSpPr txBox="1">
            <a:spLocks noGrp="1"/>
          </p:cNvSpPr>
          <p:nvPr>
            <p:ph type="title"/>
          </p:nvPr>
        </p:nvSpPr>
        <p:spPr>
          <a:xfrm>
            <a:off x="966625" y="625850"/>
            <a:ext cx="6288300" cy="6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2600" b="1">
              <a:solidFill>
                <a:schemeClr val="lt1"/>
              </a:solidFill>
            </a:endParaRPr>
          </a:p>
        </p:txBody>
      </p:sp>
      <p:sp>
        <p:nvSpPr>
          <p:cNvPr id="154" name="Google Shape;154;g2d59a398441_3_16"/>
          <p:cNvSpPr txBox="1"/>
          <p:nvPr/>
        </p:nvSpPr>
        <p:spPr>
          <a:xfrm>
            <a:off x="383200" y="2416500"/>
            <a:ext cx="7670700" cy="280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latin typeface="Verdana"/>
                <a:ea typeface="Verdana"/>
                <a:cs typeface="Verdana"/>
                <a:sym typeface="Verdana"/>
              </a:rPr>
              <a:t>¿QUÉ SIGNIFICA ESTAR MENTORIZADO/A?</a:t>
            </a:r>
            <a:endParaRPr sz="18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en-US" sz="1800">
                <a:solidFill>
                  <a:schemeClr val="dk1"/>
                </a:solidFill>
              </a:rPr>
              <a:t>Disponer de un compañero o compañera que facilite a tiempo toda la información y recursos de la Universitat contribuye a resolver dudas, encontrar información, saber cómo hacer uso de los recursos académicos, situar aulas, laboratorios y departamentos, conocer cómo contactar con el profesorado, descubrir las posibilidades de participación y actividades complementarias, etc. </a:t>
            </a:r>
            <a:endParaRPr sz="18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b="1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5" name="Google Shape;155;g2d59a398441_3_16"/>
          <p:cNvSpPr txBox="1"/>
          <p:nvPr/>
        </p:nvSpPr>
        <p:spPr>
          <a:xfrm>
            <a:off x="383200" y="1365175"/>
            <a:ext cx="43854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entreiguals</a:t>
            </a:r>
            <a:endParaRPr>
              <a:solidFill>
                <a:srgbClr val="336699"/>
              </a:solidFill>
            </a:endParaRPr>
          </a:p>
        </p:txBody>
      </p:sp>
      <p:pic>
        <p:nvPicPr>
          <p:cNvPr id="156" name="Google Shape;156;g2d59a398441_3_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68600" y="4717850"/>
            <a:ext cx="1861800" cy="186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d59a398441_3_25"/>
          <p:cNvSpPr txBox="1"/>
          <p:nvPr/>
        </p:nvSpPr>
        <p:spPr>
          <a:xfrm>
            <a:off x="281450" y="2436850"/>
            <a:ext cx="8109600" cy="405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latin typeface="Verdana"/>
                <a:ea typeface="Verdana"/>
                <a:cs typeface="Verdana"/>
                <a:sym typeface="Verdana"/>
              </a:rPr>
              <a:t>VENTAJAS MÁS ALLÁ DEL RECONOCIMIENTO FORMAL…</a:t>
            </a:r>
            <a:endParaRPr sz="18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en-US" sz="1800">
                <a:solidFill>
                  <a:schemeClr val="dk1"/>
                </a:solidFill>
              </a:rPr>
              <a:t>Si eres mentor/a antes de irte de intercambio…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en-US" sz="1800">
                <a:solidFill>
                  <a:schemeClr val="dk1"/>
                </a:solidFill>
              </a:rPr>
              <a:t>…te ayuda a afianzar el idioma, así como a empezar a visualizar qué es ser estudiante de intercambio y qué cosas vas a necesitar cuando llegues a tu destino.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en-US" sz="1800">
                <a:solidFill>
                  <a:schemeClr val="dk1"/>
                </a:solidFill>
              </a:rPr>
              <a:t>Si eres mentor/a después de haber ido de intercambio…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en-US" sz="1800">
                <a:solidFill>
                  <a:schemeClr val="dk1"/>
                </a:solidFill>
              </a:rPr>
              <a:t>…te permite seguir conectado con la experiencia de internacionalización y te da la oportunidad de seguir practicando el idioma que has aprendido. </a:t>
            </a:r>
            <a:endParaRPr sz="18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b="1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2" name="Google Shape;162;g2d59a398441_3_25"/>
          <p:cNvSpPr txBox="1"/>
          <p:nvPr/>
        </p:nvSpPr>
        <p:spPr>
          <a:xfrm>
            <a:off x="383200" y="1365175"/>
            <a:ext cx="43854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entreiguals</a:t>
            </a:r>
            <a:endParaRPr>
              <a:solidFill>
                <a:srgbClr val="336699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d59a398441_3_0"/>
          <p:cNvSpPr txBox="1">
            <a:spLocks noGrp="1"/>
          </p:cNvSpPr>
          <p:nvPr>
            <p:ph type="title"/>
          </p:nvPr>
        </p:nvSpPr>
        <p:spPr>
          <a:xfrm>
            <a:off x="966625" y="625850"/>
            <a:ext cx="6288300" cy="6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2600" b="1">
                <a:solidFill>
                  <a:schemeClr val="lt1"/>
                </a:solidFill>
              </a:rPr>
              <a:t>Solicitud y Proceso de adjudicación</a:t>
            </a:r>
            <a:endParaRPr sz="2600" b="1">
              <a:solidFill>
                <a:schemeClr val="lt1"/>
              </a:solidFill>
            </a:endParaRPr>
          </a:p>
        </p:txBody>
      </p:sp>
      <p:sp>
        <p:nvSpPr>
          <p:cNvPr id="168" name="Google Shape;168;g2d59a398441_3_0"/>
          <p:cNvSpPr txBox="1"/>
          <p:nvPr/>
        </p:nvSpPr>
        <p:spPr>
          <a:xfrm>
            <a:off x="888075" y="1941325"/>
            <a:ext cx="7538100" cy="20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Plazo presentación: Hasta </a:t>
            </a:r>
            <a:r>
              <a:rPr lang="en-US" sz="1600" b="1">
                <a:latin typeface="Verdana"/>
                <a:ea typeface="Verdana"/>
                <a:cs typeface="Verdana"/>
                <a:sym typeface="Verdana"/>
              </a:rPr>
              <a:t>29 de noviembre</a:t>
            </a:r>
            <a:endParaRPr sz="1600" b="1"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Desde </a:t>
            </a:r>
            <a:r>
              <a:rPr lang="en-US" sz="1600">
                <a:solidFill>
                  <a:srgbClr val="016CA2"/>
                </a:solidFill>
                <a:highlight>
                  <a:srgbClr val="FFFFFF"/>
                </a:highlight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Portal Serveis Estudiant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Sesiones informativas Semana Internacional del Servicio de Relaciones Internacionales </a:t>
            </a:r>
            <a:r>
              <a:rPr lang="en-US" sz="1600" u="sng">
                <a:solidFill>
                  <a:srgbClr val="0563C1"/>
                </a:solidFill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www.uv.es/relint</a:t>
            </a:r>
            <a:endParaRPr sz="1600">
              <a:solidFill>
                <a:srgbClr val="0563C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Consultas:</a:t>
            </a:r>
            <a:r>
              <a:rPr lang="en-US" sz="1600">
                <a:solidFill>
                  <a:srgbClr val="0563C1"/>
                </a:solidFill>
                <a:latin typeface="Verdana"/>
                <a:ea typeface="Verdana"/>
                <a:cs typeface="Verdana"/>
                <a:sym typeface="Verdana"/>
              </a:rPr>
              <a:t>erasmus.estudis@uv.es </a:t>
            </a:r>
            <a:r>
              <a:rPr lang="en-US" sz="1600">
                <a:solidFill>
                  <a:schemeClr val="accent4"/>
                </a:solidFill>
                <a:latin typeface="Verdana"/>
                <a:ea typeface="Verdana"/>
                <a:cs typeface="Verdana"/>
                <a:sym typeface="Verdana"/>
              </a:rPr>
              <a:t>o</a:t>
            </a:r>
            <a:r>
              <a:rPr lang="en-US" sz="1600">
                <a:solidFill>
                  <a:srgbClr val="0563C1"/>
                </a:solidFill>
                <a:latin typeface="Verdana"/>
                <a:ea typeface="Verdana"/>
                <a:cs typeface="Verdana"/>
                <a:sym typeface="Verdana"/>
              </a:rPr>
              <a:t> programa.internacional@uv.es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9" name="Google Shape;169;g2d59a398441_3_0"/>
          <p:cNvSpPr txBox="1"/>
          <p:nvPr/>
        </p:nvSpPr>
        <p:spPr>
          <a:xfrm>
            <a:off x="383200" y="1288975"/>
            <a:ext cx="3000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336699"/>
                </a:solidFill>
                <a:latin typeface="Poppins"/>
                <a:ea typeface="Poppins"/>
                <a:cs typeface="Poppins"/>
                <a:sym typeface="Poppins"/>
              </a:rPr>
              <a:t>Solicitud</a:t>
            </a:r>
            <a:endParaRPr>
              <a:solidFill>
                <a:srgbClr val="336699"/>
              </a:solidFill>
            </a:endParaRPr>
          </a:p>
        </p:txBody>
      </p:sp>
      <p:sp>
        <p:nvSpPr>
          <p:cNvPr id="170" name="Google Shape;170;g2d59a398441_3_0"/>
          <p:cNvSpPr txBox="1"/>
          <p:nvPr/>
        </p:nvSpPr>
        <p:spPr>
          <a:xfrm>
            <a:off x="383200" y="4187100"/>
            <a:ext cx="3000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336699"/>
                </a:solidFill>
                <a:latin typeface="Poppins"/>
                <a:ea typeface="Poppins"/>
                <a:cs typeface="Poppins"/>
                <a:sym typeface="Poppins"/>
              </a:rPr>
              <a:t>Adjudicación</a:t>
            </a:r>
            <a:endParaRPr>
              <a:solidFill>
                <a:srgbClr val="336699"/>
              </a:solidFill>
            </a:endParaRPr>
          </a:p>
        </p:txBody>
      </p:sp>
      <p:sp>
        <p:nvSpPr>
          <p:cNvPr id="171" name="Google Shape;171;g2d59a398441_3_0"/>
          <p:cNvSpPr txBox="1"/>
          <p:nvPr/>
        </p:nvSpPr>
        <p:spPr>
          <a:xfrm>
            <a:off x="964225" y="4772102"/>
            <a:ext cx="6902700" cy="16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Programa Internacional:</a:t>
            </a:r>
            <a:endParaRPr sz="16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Char char="●"/>
            </a:pPr>
            <a:r>
              <a:rPr lang="en-US"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Servicio de Relaciones Internacionales</a:t>
            </a:r>
            <a:endParaRPr sz="16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Programa ERASMUS:</a:t>
            </a:r>
            <a:endParaRPr sz="16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Char char="●"/>
            </a:pPr>
            <a:r>
              <a:rPr lang="en-US"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Facultad (adjudicación presencial)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Diseño predeterminado">
  <a:themeElements>
    <a:clrScheme name="Diseño predeterminad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iseño predeterminado">
  <a:themeElements>
    <a:clrScheme name="Diseño predeterminad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960</Words>
  <Application>Microsoft Office PowerPoint</Application>
  <PresentationFormat>Presentación en pantalla (4:3)</PresentationFormat>
  <Paragraphs>143</Paragraphs>
  <Slides>16</Slides>
  <Notes>16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16</vt:i4>
      </vt:variant>
    </vt:vector>
  </HeadingPairs>
  <TitlesOfParts>
    <vt:vector size="23" baseType="lpstr">
      <vt:lpstr>Poppins</vt:lpstr>
      <vt:lpstr>Noto Sans Symbols</vt:lpstr>
      <vt:lpstr>Arial</vt:lpstr>
      <vt:lpstr>Times New Roman</vt:lpstr>
      <vt:lpstr>Verdana</vt:lpstr>
      <vt:lpstr>1_Diseño predeterminado</vt:lpstr>
      <vt:lpstr>Diseño predeterminado</vt:lpstr>
      <vt:lpstr>Valencia, 15 novembre 2024</vt:lpstr>
      <vt:lpstr>Erasmus Estudios    Programa Internacional (P.I.)</vt:lpstr>
      <vt:lpstr>Presentación de PowerPoint</vt:lpstr>
      <vt:lpstr>Baremación de la Facultad de Ciencias Sociales</vt:lpstr>
      <vt:lpstr>Presentación de PowerPoint</vt:lpstr>
      <vt:lpstr>Presentación de PowerPoint</vt:lpstr>
      <vt:lpstr>Presentación de PowerPoint</vt:lpstr>
      <vt:lpstr>Presentación de PowerPoint</vt:lpstr>
      <vt:lpstr>Solicitud y Proceso de adjudicación</vt:lpstr>
      <vt:lpstr>Adjudicación (Erasmus)</vt:lpstr>
      <vt:lpstr>Presentación de PowerPoint</vt:lpstr>
      <vt:lpstr>Presentación de PowerPoint</vt:lpstr>
      <vt:lpstr>Presentación de PowerPoint</vt:lpstr>
      <vt:lpstr>Presentación de PowerPoint</vt:lpstr>
      <vt:lpstr>Programa Internacional (P.I.)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GLOBAL COMUNICA</dc:creator>
  <cp:lastModifiedBy>Miguel Angel Alabau Marquez</cp:lastModifiedBy>
  <cp:revision>1</cp:revision>
  <dcterms:created xsi:type="dcterms:W3CDTF">2004-06-02T10:19:51Z</dcterms:created>
  <dcterms:modified xsi:type="dcterms:W3CDTF">2024-11-15T12:44:29Z</dcterms:modified>
</cp:coreProperties>
</file>