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61" r:id="rId5"/>
    <p:sldId id="262" r:id="rId6"/>
    <p:sldId id="263" r:id="rId7"/>
    <p:sldId id="265" r:id="rId8"/>
    <p:sldId id="266" r:id="rId9"/>
    <p:sldId id="264" r:id="rId10"/>
    <p:sldId id="271" r:id="rId11"/>
    <p:sldId id="267" r:id="rId12"/>
    <p:sldId id="269" r:id="rId13"/>
    <p:sldId id="270" r:id="rId14"/>
    <p:sldId id="272" r:id="rId15"/>
    <p:sldId id="273" r:id="rId16"/>
    <p:sldId id="274" r:id="rId17"/>
    <p:sldId id="275" r:id="rId18"/>
    <p:sldId id="276" r:id="rId19"/>
    <p:sldId id="278" r:id="rId20"/>
    <p:sldId id="277" r:id="rId21"/>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8" d="100"/>
          <a:sy n="118" d="100"/>
        </p:scale>
        <p:origin x="1666"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u%20Rausell\Dropbox\DatosCenso2011\Censo_2011_17Comunidades_Tabla%20definitiv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Proporción de trabajadores en los scc respecto al total de ocupados</a:t>
            </a:r>
          </a:p>
        </c:rich>
      </c:tx>
      <c:layout/>
      <c:overlay val="0"/>
      <c:spPr>
        <a:noFill/>
        <a:ln>
          <a:noFill/>
        </a:ln>
        <a:effectLst/>
      </c:spPr>
    </c:title>
    <c:autoTitleDeleted val="0"/>
    <c:plotArea>
      <c:layout>
        <c:manualLayout>
          <c:layoutTarget val="inner"/>
          <c:xMode val="edge"/>
          <c:yMode val="edge"/>
          <c:x val="0.10485207958555701"/>
          <c:y val="8.5379101592455306E-2"/>
          <c:w val="0.86833768321094695"/>
          <c:h val="0.88094688260866605"/>
        </c:manualLayout>
      </c:layout>
      <c:barChart>
        <c:barDir val="bar"/>
        <c:grouping val="stacked"/>
        <c:varyColors val="0"/>
        <c:ser>
          <c:idx val="0"/>
          <c:order val="0"/>
          <c:tx>
            <c:strRef>
              <c:f>'17 Comunidades_Tasa Ocupados se'!$C$289</c:f>
              <c:strCache>
                <c:ptCount val="1"/>
                <c:pt idx="0">
                  <c:v>ACTIVIDADES ARTÍSTICAS Y SERVICIOS CULTURALES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ca-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'17 Comunidades_Tasa Ocupados se'!$D$288:$U$288</c:f>
              <c:strCache>
                <c:ptCount val="18"/>
                <c:pt idx="0">
                  <c:v>Total
ESPAÑA</c:v>
                </c:pt>
                <c:pt idx="1">
                  <c:v>Andalucía</c:v>
                </c:pt>
                <c:pt idx="2">
                  <c:v>Aragón</c:v>
                </c:pt>
                <c:pt idx="3">
                  <c:v>Asturias, 
Principado de</c:v>
                </c:pt>
                <c:pt idx="4">
                  <c:v>Balears, 
Illes</c:v>
                </c:pt>
                <c:pt idx="5">
                  <c:v>Canarias</c:v>
                </c:pt>
                <c:pt idx="6">
                  <c:v>Cantabria</c:v>
                </c:pt>
                <c:pt idx="7">
                  <c:v>Castilla 
y León</c:v>
                </c:pt>
                <c:pt idx="8">
                  <c:v>Castilla - 
La Mancha</c:v>
                </c:pt>
                <c:pt idx="9">
                  <c:v>Cataluña</c:v>
                </c:pt>
                <c:pt idx="10">
                  <c:v>Comunitat 
Valenciana</c:v>
                </c:pt>
                <c:pt idx="11">
                  <c:v>Extremadura</c:v>
                </c:pt>
                <c:pt idx="12">
                  <c:v>Galicia</c:v>
                </c:pt>
                <c:pt idx="13">
                  <c:v>Madrid, 
Comunidad de</c:v>
                </c:pt>
                <c:pt idx="14">
                  <c:v>Murcia, 
Región de</c:v>
                </c:pt>
                <c:pt idx="15">
                  <c:v>Navarra, 
Comunidad Foral de</c:v>
                </c:pt>
                <c:pt idx="16">
                  <c:v>País 
Vasco</c:v>
                </c:pt>
                <c:pt idx="17">
                  <c:v>Rioja, La</c:v>
                </c:pt>
              </c:strCache>
            </c:strRef>
          </c:cat>
          <c:val>
            <c:numRef>
              <c:f>'17 Comunidades_Tasa Ocupados se'!$D$289:$U$289</c:f>
              <c:numCache>
                <c:formatCode>0.0%</c:formatCode>
                <c:ptCount val="18"/>
                <c:pt idx="0">
                  <c:v>6.0104313270966103E-3</c:v>
                </c:pt>
                <c:pt idx="1">
                  <c:v>4.8446515383450796E-3</c:v>
                </c:pt>
                <c:pt idx="2">
                  <c:v>4.2876142821268804E-3</c:v>
                </c:pt>
                <c:pt idx="3">
                  <c:v>4.5278964467524501E-3</c:v>
                </c:pt>
                <c:pt idx="4">
                  <c:v>7.6678533582578198E-3</c:v>
                </c:pt>
                <c:pt idx="5">
                  <c:v>5.0217964516171797E-3</c:v>
                </c:pt>
                <c:pt idx="6">
                  <c:v>4.5228999253501996E-3</c:v>
                </c:pt>
                <c:pt idx="7">
                  <c:v>4.7276131306316898E-3</c:v>
                </c:pt>
                <c:pt idx="8">
                  <c:v>3.6815650047547898E-3</c:v>
                </c:pt>
                <c:pt idx="9">
                  <c:v>7.4013279871057696E-3</c:v>
                </c:pt>
                <c:pt idx="10">
                  <c:v>5.6549173501221003E-3</c:v>
                </c:pt>
                <c:pt idx="11">
                  <c:v>4.6373715939910902E-3</c:v>
                </c:pt>
                <c:pt idx="12">
                  <c:v>5.0260782493304198E-3</c:v>
                </c:pt>
                <c:pt idx="13">
                  <c:v>8.8141112422788492E-3</c:v>
                </c:pt>
                <c:pt idx="14">
                  <c:v>4.41050749980571E-3</c:v>
                </c:pt>
                <c:pt idx="15">
                  <c:v>4.9065508071463298E-3</c:v>
                </c:pt>
                <c:pt idx="16">
                  <c:v>5.5780989749264999E-3</c:v>
                </c:pt>
                <c:pt idx="17">
                  <c:v>3.5192203573362201E-3</c:v>
                </c:pt>
              </c:numCache>
            </c:numRef>
          </c:val>
        </c:ser>
        <c:ser>
          <c:idx val="1"/>
          <c:order val="1"/>
          <c:tx>
            <c:strRef>
              <c:f>'17 Comunidades_Tasa Ocupados se'!$C$290</c:f>
              <c:strCache>
                <c:ptCount val="1"/>
                <c:pt idx="0">
                  <c:v>INDUSTRIAS CULTURALES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ca-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'17 Comunidades_Tasa Ocupados se'!$D$288:$U$288</c:f>
              <c:strCache>
                <c:ptCount val="18"/>
                <c:pt idx="0">
                  <c:v>Total
ESPAÑA</c:v>
                </c:pt>
                <c:pt idx="1">
                  <c:v>Andalucía</c:v>
                </c:pt>
                <c:pt idx="2">
                  <c:v>Aragón</c:v>
                </c:pt>
                <c:pt idx="3">
                  <c:v>Asturias, 
Principado de</c:v>
                </c:pt>
                <c:pt idx="4">
                  <c:v>Balears, 
Illes</c:v>
                </c:pt>
                <c:pt idx="5">
                  <c:v>Canarias</c:v>
                </c:pt>
                <c:pt idx="6">
                  <c:v>Cantabria</c:v>
                </c:pt>
                <c:pt idx="7">
                  <c:v>Castilla 
y León</c:v>
                </c:pt>
                <c:pt idx="8">
                  <c:v>Castilla - 
La Mancha</c:v>
                </c:pt>
                <c:pt idx="9">
                  <c:v>Cataluña</c:v>
                </c:pt>
                <c:pt idx="10">
                  <c:v>Comunitat 
Valenciana</c:v>
                </c:pt>
                <c:pt idx="11">
                  <c:v>Extremadura</c:v>
                </c:pt>
                <c:pt idx="12">
                  <c:v>Galicia</c:v>
                </c:pt>
                <c:pt idx="13">
                  <c:v>Madrid, 
Comunidad de</c:v>
                </c:pt>
                <c:pt idx="14">
                  <c:v>Murcia, 
Región de</c:v>
                </c:pt>
                <c:pt idx="15">
                  <c:v>Navarra, 
Comunidad Foral de</c:v>
                </c:pt>
                <c:pt idx="16">
                  <c:v>País 
Vasco</c:v>
                </c:pt>
                <c:pt idx="17">
                  <c:v>Rioja, La</c:v>
                </c:pt>
              </c:strCache>
            </c:strRef>
          </c:cat>
          <c:val>
            <c:numRef>
              <c:f>'17 Comunidades_Tasa Ocupados se'!$D$290:$U$290</c:f>
              <c:numCache>
                <c:formatCode>0.0%</c:formatCode>
                <c:ptCount val="18"/>
                <c:pt idx="0">
                  <c:v>1.03171363237994E-2</c:v>
                </c:pt>
                <c:pt idx="1">
                  <c:v>7.6202331488552802E-3</c:v>
                </c:pt>
                <c:pt idx="2">
                  <c:v>7.4963494824170597E-3</c:v>
                </c:pt>
                <c:pt idx="3">
                  <c:v>8.6209101839297992E-3</c:v>
                </c:pt>
                <c:pt idx="4">
                  <c:v>1.1882791384380901E-2</c:v>
                </c:pt>
                <c:pt idx="5">
                  <c:v>8.4072027666255902E-3</c:v>
                </c:pt>
                <c:pt idx="6">
                  <c:v>7.9040969569226707E-3</c:v>
                </c:pt>
                <c:pt idx="7">
                  <c:v>6.7880993844689598E-3</c:v>
                </c:pt>
                <c:pt idx="8">
                  <c:v>6.1880179323461496E-3</c:v>
                </c:pt>
                <c:pt idx="9">
                  <c:v>1.28925826860673E-2</c:v>
                </c:pt>
                <c:pt idx="10">
                  <c:v>8.1562936717437598E-3</c:v>
                </c:pt>
                <c:pt idx="11">
                  <c:v>6.3798991020362298E-3</c:v>
                </c:pt>
                <c:pt idx="12">
                  <c:v>9.4202511094800406E-3</c:v>
                </c:pt>
                <c:pt idx="13">
                  <c:v>1.7346633020335799E-2</c:v>
                </c:pt>
                <c:pt idx="14">
                  <c:v>5.4791326649568702E-3</c:v>
                </c:pt>
                <c:pt idx="15">
                  <c:v>8.8018277838121193E-3</c:v>
                </c:pt>
                <c:pt idx="16">
                  <c:v>1.00662888315056E-2</c:v>
                </c:pt>
                <c:pt idx="17">
                  <c:v>5.4528579163121704E-3</c:v>
                </c:pt>
              </c:numCache>
            </c:numRef>
          </c:val>
        </c:ser>
        <c:ser>
          <c:idx val="2"/>
          <c:order val="2"/>
          <c:tx>
            <c:strRef>
              <c:f>'17 Comunidades_Tasa Ocupados se'!$C$291</c:f>
              <c:strCache>
                <c:ptCount val="1"/>
                <c:pt idx="0">
                  <c:v>OTRAS ACTIVIDADES CULTURALES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ca-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'17 Comunidades_Tasa Ocupados se'!$D$288:$U$288</c:f>
              <c:strCache>
                <c:ptCount val="18"/>
                <c:pt idx="0">
                  <c:v>Total
ESPAÑA</c:v>
                </c:pt>
                <c:pt idx="1">
                  <c:v>Andalucía</c:v>
                </c:pt>
                <c:pt idx="2">
                  <c:v>Aragón</c:v>
                </c:pt>
                <c:pt idx="3">
                  <c:v>Asturias, 
Principado de</c:v>
                </c:pt>
                <c:pt idx="4">
                  <c:v>Balears, 
Illes</c:v>
                </c:pt>
                <c:pt idx="5">
                  <c:v>Canarias</c:v>
                </c:pt>
                <c:pt idx="6">
                  <c:v>Cantabria</c:v>
                </c:pt>
                <c:pt idx="7">
                  <c:v>Castilla 
y León</c:v>
                </c:pt>
                <c:pt idx="8">
                  <c:v>Castilla - 
La Mancha</c:v>
                </c:pt>
                <c:pt idx="9">
                  <c:v>Cataluña</c:v>
                </c:pt>
                <c:pt idx="10">
                  <c:v>Comunitat 
Valenciana</c:v>
                </c:pt>
                <c:pt idx="11">
                  <c:v>Extremadura</c:v>
                </c:pt>
                <c:pt idx="12">
                  <c:v>Galicia</c:v>
                </c:pt>
                <c:pt idx="13">
                  <c:v>Madrid, 
Comunidad de</c:v>
                </c:pt>
                <c:pt idx="14">
                  <c:v>Murcia, 
Región de</c:v>
                </c:pt>
                <c:pt idx="15">
                  <c:v>Navarra, 
Comunidad Foral de</c:v>
                </c:pt>
                <c:pt idx="16">
                  <c:v>País 
Vasco</c:v>
                </c:pt>
                <c:pt idx="17">
                  <c:v>Rioja, La</c:v>
                </c:pt>
              </c:strCache>
            </c:strRef>
          </c:cat>
          <c:val>
            <c:numRef>
              <c:f>'17 Comunidades_Tasa Ocupados se'!$D$291:$U$291</c:f>
              <c:numCache>
                <c:formatCode>0.0%</c:formatCode>
                <c:ptCount val="18"/>
                <c:pt idx="0">
                  <c:v>2.2725391174766098E-2</c:v>
                </c:pt>
                <c:pt idx="1">
                  <c:v>1.7150664550869801E-2</c:v>
                </c:pt>
                <c:pt idx="2">
                  <c:v>1.6806331904128599E-2</c:v>
                </c:pt>
                <c:pt idx="3">
                  <c:v>2.1066230078534701E-2</c:v>
                </c:pt>
                <c:pt idx="4">
                  <c:v>1.6323954897781798E-2</c:v>
                </c:pt>
                <c:pt idx="5">
                  <c:v>1.50918895999788E-2</c:v>
                </c:pt>
                <c:pt idx="6">
                  <c:v>2.0923901110964701E-2</c:v>
                </c:pt>
                <c:pt idx="7">
                  <c:v>1.59138570315401E-2</c:v>
                </c:pt>
                <c:pt idx="8">
                  <c:v>1.47194674636598E-2</c:v>
                </c:pt>
                <c:pt idx="9">
                  <c:v>2.8932913413856402E-2</c:v>
                </c:pt>
                <c:pt idx="10">
                  <c:v>1.8638923787072499E-2</c:v>
                </c:pt>
                <c:pt idx="11">
                  <c:v>1.4052641193912399E-2</c:v>
                </c:pt>
                <c:pt idx="12">
                  <c:v>1.7989860348908999E-2</c:v>
                </c:pt>
                <c:pt idx="13">
                  <c:v>3.6545258286130998E-2</c:v>
                </c:pt>
                <c:pt idx="14">
                  <c:v>1.39115566954224E-2</c:v>
                </c:pt>
                <c:pt idx="15">
                  <c:v>2.3240570807895398E-2</c:v>
                </c:pt>
                <c:pt idx="16">
                  <c:v>2.7258906513744002E-2</c:v>
                </c:pt>
                <c:pt idx="17">
                  <c:v>1.59331734859618E-2</c:v>
                </c:pt>
              </c:numCache>
            </c:numRef>
          </c:val>
        </c:ser>
        <c:ser>
          <c:idx val="3"/>
          <c:order val="3"/>
          <c:tx>
            <c:strRef>
              <c:f>'17 Comunidades_Tasa Ocupados se'!$C$292</c:f>
              <c:strCache>
                <c:ptCount val="1"/>
                <c:pt idx="0">
                  <c:v>OTRAS ACTIVIDADES CREATIVAS Y/O BASADAS EN LOS DERECHOS DE AUTOR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ca-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'17 Comunidades_Tasa Ocupados se'!$D$288:$U$288</c:f>
              <c:strCache>
                <c:ptCount val="18"/>
                <c:pt idx="0">
                  <c:v>Total
ESPAÑA</c:v>
                </c:pt>
                <c:pt idx="1">
                  <c:v>Andalucía</c:v>
                </c:pt>
                <c:pt idx="2">
                  <c:v>Aragón</c:v>
                </c:pt>
                <c:pt idx="3">
                  <c:v>Asturias, 
Principado de</c:v>
                </c:pt>
                <c:pt idx="4">
                  <c:v>Balears, 
Illes</c:v>
                </c:pt>
                <c:pt idx="5">
                  <c:v>Canarias</c:v>
                </c:pt>
                <c:pt idx="6">
                  <c:v>Cantabria</c:v>
                </c:pt>
                <c:pt idx="7">
                  <c:v>Castilla 
y León</c:v>
                </c:pt>
                <c:pt idx="8">
                  <c:v>Castilla - 
La Mancha</c:v>
                </c:pt>
                <c:pt idx="9">
                  <c:v>Cataluña</c:v>
                </c:pt>
                <c:pt idx="10">
                  <c:v>Comunitat 
Valenciana</c:v>
                </c:pt>
                <c:pt idx="11">
                  <c:v>Extremadura</c:v>
                </c:pt>
                <c:pt idx="12">
                  <c:v>Galicia</c:v>
                </c:pt>
                <c:pt idx="13">
                  <c:v>Madrid, 
Comunidad de</c:v>
                </c:pt>
                <c:pt idx="14">
                  <c:v>Murcia, 
Región de</c:v>
                </c:pt>
                <c:pt idx="15">
                  <c:v>Navarra, 
Comunidad Foral de</c:v>
                </c:pt>
                <c:pt idx="16">
                  <c:v>País 
Vasco</c:v>
                </c:pt>
                <c:pt idx="17">
                  <c:v>Rioja, La</c:v>
                </c:pt>
              </c:strCache>
            </c:strRef>
          </c:cat>
          <c:val>
            <c:numRef>
              <c:f>'17 Comunidades_Tasa Ocupados se'!$D$292:$U$292</c:f>
              <c:numCache>
                <c:formatCode>0.0%</c:formatCode>
                <c:ptCount val="18"/>
                <c:pt idx="0">
                  <c:v>1.5817134896414699E-2</c:v>
                </c:pt>
                <c:pt idx="1">
                  <c:v>9.5491221872704493E-3</c:v>
                </c:pt>
                <c:pt idx="2">
                  <c:v>1.1449139221905E-2</c:v>
                </c:pt>
                <c:pt idx="3">
                  <c:v>1.18569491698857E-2</c:v>
                </c:pt>
                <c:pt idx="4">
                  <c:v>1.0584971483681999E-2</c:v>
                </c:pt>
                <c:pt idx="5">
                  <c:v>7.5128194935803203E-3</c:v>
                </c:pt>
                <c:pt idx="6">
                  <c:v>9.7264304219909503E-3</c:v>
                </c:pt>
                <c:pt idx="7">
                  <c:v>8.5661839689985704E-3</c:v>
                </c:pt>
                <c:pt idx="8">
                  <c:v>9.4076891726667597E-3</c:v>
                </c:pt>
                <c:pt idx="9">
                  <c:v>1.95671269630164E-2</c:v>
                </c:pt>
                <c:pt idx="10">
                  <c:v>9.6949506641634004E-3</c:v>
                </c:pt>
                <c:pt idx="11">
                  <c:v>6.94200474979272E-3</c:v>
                </c:pt>
                <c:pt idx="12">
                  <c:v>9.6730132651523595E-3</c:v>
                </c:pt>
                <c:pt idx="13">
                  <c:v>3.6936956451106298E-2</c:v>
                </c:pt>
                <c:pt idx="14">
                  <c:v>6.9849226703971399E-3</c:v>
                </c:pt>
                <c:pt idx="15">
                  <c:v>8.9891007153826002E-3</c:v>
                </c:pt>
                <c:pt idx="16">
                  <c:v>1.63430474976804E-2</c:v>
                </c:pt>
                <c:pt idx="17">
                  <c:v>8.6626962642122399E-3</c:v>
                </c:pt>
              </c:numCache>
            </c:numRef>
          </c:val>
        </c:ser>
        <c:dLbls>
          <c:dLblPos val="ctr"/>
          <c:showLegendKey val="0"/>
          <c:showVal val="1"/>
          <c:showCatName val="0"/>
          <c:showSerName val="0"/>
          <c:showPercent val="0"/>
          <c:showBubbleSize val="0"/>
        </c:dLbls>
        <c:gapWidth val="150"/>
        <c:overlap val="100"/>
        <c:axId val="219724520"/>
        <c:axId val="219717856"/>
      </c:barChart>
      <c:catAx>
        <c:axId val="219724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ES"/>
          </a:p>
        </c:txPr>
        <c:crossAx val="219717856"/>
        <c:crosses val="autoZero"/>
        <c:auto val="1"/>
        <c:lblAlgn val="ctr"/>
        <c:lblOffset val="100"/>
        <c:noMultiLvlLbl val="0"/>
      </c:catAx>
      <c:valAx>
        <c:axId val="21971785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ES"/>
          </a:p>
        </c:txPr>
        <c:crossAx val="219724520"/>
        <c:crosses val="autoZero"/>
        <c:crossBetween val="between"/>
      </c:valAx>
      <c:spPr>
        <a:noFill/>
        <a:ln>
          <a:noFill/>
        </a:ln>
        <a:effectLst/>
      </c:spPr>
    </c:plotArea>
    <c:legend>
      <c:legendPos val="b"/>
      <c:layout>
        <c:manualLayout>
          <c:xMode val="edge"/>
          <c:yMode val="edge"/>
          <c:x val="0.52644098911793302"/>
          <c:y val="0.63540485636649302"/>
          <c:w val="0.45273599929222302"/>
          <c:h val="0.192944638810997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ES"/>
        </a:p>
      </c:txPr>
    </c:legend>
    <c:plotVisOnly val="1"/>
    <c:dispBlanksAs val="gap"/>
    <c:showDLblsOverMax val="0"/>
  </c:chart>
  <c:spPr>
    <a:noFill/>
    <a:ln>
      <a:noFill/>
    </a:ln>
    <a:effectLst/>
  </c:spPr>
  <c:txPr>
    <a:bodyPr/>
    <a:lstStyle/>
    <a:p>
      <a:pPr>
        <a:defRPr/>
      </a:pPr>
      <a:endParaRPr lang="ca-E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B51705-6687-EC45-B1E3-0755A94AFBAD}" type="datetimeFigureOut">
              <a:rPr lang="es-ES" smtClean="0"/>
              <a:t>24/05/2016</a:t>
            </a:fld>
            <a:endParaRPr lang="en-U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860474-EEE3-CB4B-819C-E73C2A28776E}" type="slidenum">
              <a:rPr lang="en-US" smtClean="0"/>
              <a:t>‹Nº›</a:t>
            </a:fld>
            <a:endParaRPr lang="en-US"/>
          </a:p>
        </p:txBody>
      </p:sp>
    </p:spTree>
    <p:extLst>
      <p:ext uri="{BB962C8B-B14F-4D97-AF65-F5344CB8AC3E}">
        <p14:creationId xmlns:p14="http://schemas.microsoft.com/office/powerpoint/2010/main" val="11456233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CB860474-EEE3-CB4B-819C-E73C2A28776E}" type="slidenum">
              <a:rPr lang="en-US" smtClean="0"/>
              <a:t>15</a:t>
            </a:fld>
            <a:endParaRPr lang="en-US"/>
          </a:p>
        </p:txBody>
      </p:sp>
    </p:spTree>
    <p:extLst>
      <p:ext uri="{BB962C8B-B14F-4D97-AF65-F5344CB8AC3E}">
        <p14:creationId xmlns:p14="http://schemas.microsoft.com/office/powerpoint/2010/main" val="2503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CB860474-EEE3-CB4B-819C-E73C2A28776E}" type="slidenum">
              <a:rPr lang="en-US" smtClean="0"/>
              <a:t>16</a:t>
            </a:fld>
            <a:endParaRPr lang="en-US"/>
          </a:p>
        </p:txBody>
      </p:sp>
    </p:spTree>
    <p:extLst>
      <p:ext uri="{BB962C8B-B14F-4D97-AF65-F5344CB8AC3E}">
        <p14:creationId xmlns:p14="http://schemas.microsoft.com/office/powerpoint/2010/main" val="25039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CB860474-EEE3-CB4B-819C-E73C2A28776E}" type="slidenum">
              <a:rPr lang="en-US" smtClean="0"/>
              <a:t>17</a:t>
            </a:fld>
            <a:endParaRPr lang="en-US"/>
          </a:p>
        </p:txBody>
      </p:sp>
    </p:spTree>
    <p:extLst>
      <p:ext uri="{BB962C8B-B14F-4D97-AF65-F5344CB8AC3E}">
        <p14:creationId xmlns:p14="http://schemas.microsoft.com/office/powerpoint/2010/main" val="2503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CB860474-EEE3-CB4B-819C-E73C2A28776E}" type="slidenum">
              <a:rPr lang="en-US" smtClean="0"/>
              <a:t>18</a:t>
            </a:fld>
            <a:endParaRPr lang="en-US"/>
          </a:p>
        </p:txBody>
      </p:sp>
    </p:spTree>
    <p:extLst>
      <p:ext uri="{BB962C8B-B14F-4D97-AF65-F5344CB8AC3E}">
        <p14:creationId xmlns:p14="http://schemas.microsoft.com/office/powerpoint/2010/main" val="25039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CB860474-EEE3-CB4B-819C-E73C2A28776E}" type="slidenum">
              <a:rPr lang="en-US" smtClean="0"/>
              <a:t>19</a:t>
            </a:fld>
            <a:endParaRPr lang="en-US"/>
          </a:p>
        </p:txBody>
      </p:sp>
    </p:spTree>
    <p:extLst>
      <p:ext uri="{BB962C8B-B14F-4D97-AF65-F5344CB8AC3E}">
        <p14:creationId xmlns:p14="http://schemas.microsoft.com/office/powerpoint/2010/main" val="25039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CB860474-EEE3-CB4B-819C-E73C2A28776E}" type="slidenum">
              <a:rPr lang="en-US" smtClean="0"/>
              <a:t>20</a:t>
            </a:fld>
            <a:endParaRPr lang="en-US"/>
          </a:p>
        </p:txBody>
      </p:sp>
    </p:spTree>
    <p:extLst>
      <p:ext uri="{BB962C8B-B14F-4D97-AF65-F5344CB8AC3E}">
        <p14:creationId xmlns:p14="http://schemas.microsoft.com/office/powerpoint/2010/main" val="25039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A26BFA7B-C8CE-FF42-AB9A-51BCABA1C5C5}" type="datetimeFigureOut">
              <a:rPr lang="es-ES" smtClean="0"/>
              <a:t>24/05/2016</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1527A04-9EF7-0E4E-B220-1E14D17340FE}" type="slidenum">
              <a:rPr lang="es-ES_tradnl" smtClean="0"/>
              <a:t>‹Nº›</a:t>
            </a:fld>
            <a:endParaRPr lang="es-ES_tradnl"/>
          </a:p>
        </p:txBody>
      </p:sp>
    </p:spTree>
    <p:extLst>
      <p:ext uri="{BB962C8B-B14F-4D97-AF65-F5344CB8AC3E}">
        <p14:creationId xmlns:p14="http://schemas.microsoft.com/office/powerpoint/2010/main" val="65339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A26BFA7B-C8CE-FF42-AB9A-51BCABA1C5C5}" type="datetimeFigureOut">
              <a:rPr lang="es-ES" smtClean="0"/>
              <a:t>24/05/2016</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1527A04-9EF7-0E4E-B220-1E14D17340FE}" type="slidenum">
              <a:rPr lang="es-ES_tradnl" smtClean="0"/>
              <a:t>‹Nº›</a:t>
            </a:fld>
            <a:endParaRPr lang="es-ES_tradnl"/>
          </a:p>
        </p:txBody>
      </p:sp>
    </p:spTree>
    <p:extLst>
      <p:ext uri="{BB962C8B-B14F-4D97-AF65-F5344CB8AC3E}">
        <p14:creationId xmlns:p14="http://schemas.microsoft.com/office/powerpoint/2010/main" val="421553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A26BFA7B-C8CE-FF42-AB9A-51BCABA1C5C5}" type="datetimeFigureOut">
              <a:rPr lang="es-ES" smtClean="0"/>
              <a:t>24/05/2016</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1527A04-9EF7-0E4E-B220-1E14D17340FE}" type="slidenum">
              <a:rPr lang="es-ES_tradnl" smtClean="0"/>
              <a:t>‹Nº›</a:t>
            </a:fld>
            <a:endParaRPr lang="es-ES_tradnl"/>
          </a:p>
        </p:txBody>
      </p:sp>
    </p:spTree>
    <p:extLst>
      <p:ext uri="{BB962C8B-B14F-4D97-AF65-F5344CB8AC3E}">
        <p14:creationId xmlns:p14="http://schemas.microsoft.com/office/powerpoint/2010/main" val="3557157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A26BFA7B-C8CE-FF42-AB9A-51BCABA1C5C5}" type="datetimeFigureOut">
              <a:rPr lang="es-ES" smtClean="0"/>
              <a:t>24/05/2016</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1527A04-9EF7-0E4E-B220-1E14D17340FE}" type="slidenum">
              <a:rPr lang="es-ES_tradnl" smtClean="0"/>
              <a:t>‹Nº›</a:t>
            </a:fld>
            <a:endParaRPr lang="es-ES_tradnl"/>
          </a:p>
        </p:txBody>
      </p:sp>
    </p:spTree>
    <p:extLst>
      <p:ext uri="{BB962C8B-B14F-4D97-AF65-F5344CB8AC3E}">
        <p14:creationId xmlns:p14="http://schemas.microsoft.com/office/powerpoint/2010/main" val="2380557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A26BFA7B-C8CE-FF42-AB9A-51BCABA1C5C5}" type="datetimeFigureOut">
              <a:rPr lang="es-ES" smtClean="0"/>
              <a:t>24/05/2016</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1527A04-9EF7-0E4E-B220-1E14D17340FE}" type="slidenum">
              <a:rPr lang="es-ES_tradnl" smtClean="0"/>
              <a:t>‹Nº›</a:t>
            </a:fld>
            <a:endParaRPr lang="es-ES_tradnl"/>
          </a:p>
        </p:txBody>
      </p:sp>
    </p:spTree>
    <p:extLst>
      <p:ext uri="{BB962C8B-B14F-4D97-AF65-F5344CB8AC3E}">
        <p14:creationId xmlns:p14="http://schemas.microsoft.com/office/powerpoint/2010/main" val="4120237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A26BFA7B-C8CE-FF42-AB9A-51BCABA1C5C5}" type="datetimeFigureOut">
              <a:rPr lang="es-ES" smtClean="0"/>
              <a:t>24/05/2016</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1527A04-9EF7-0E4E-B220-1E14D17340FE}" type="slidenum">
              <a:rPr lang="es-ES_tradnl" smtClean="0"/>
              <a:t>‹Nº›</a:t>
            </a:fld>
            <a:endParaRPr lang="es-ES_tradnl"/>
          </a:p>
        </p:txBody>
      </p:sp>
    </p:spTree>
    <p:extLst>
      <p:ext uri="{BB962C8B-B14F-4D97-AF65-F5344CB8AC3E}">
        <p14:creationId xmlns:p14="http://schemas.microsoft.com/office/powerpoint/2010/main" val="3875569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A26BFA7B-C8CE-FF42-AB9A-51BCABA1C5C5}" type="datetimeFigureOut">
              <a:rPr lang="es-ES" smtClean="0"/>
              <a:t>24/05/2016</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51527A04-9EF7-0E4E-B220-1E14D17340FE}" type="slidenum">
              <a:rPr lang="es-ES_tradnl" smtClean="0"/>
              <a:t>‹Nº›</a:t>
            </a:fld>
            <a:endParaRPr lang="es-ES_tradnl"/>
          </a:p>
        </p:txBody>
      </p:sp>
    </p:spTree>
    <p:extLst>
      <p:ext uri="{BB962C8B-B14F-4D97-AF65-F5344CB8AC3E}">
        <p14:creationId xmlns:p14="http://schemas.microsoft.com/office/powerpoint/2010/main" val="3544161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A26BFA7B-C8CE-FF42-AB9A-51BCABA1C5C5}" type="datetimeFigureOut">
              <a:rPr lang="es-ES" smtClean="0"/>
              <a:t>24/05/2016</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51527A04-9EF7-0E4E-B220-1E14D17340FE}" type="slidenum">
              <a:rPr lang="es-ES_tradnl" smtClean="0"/>
              <a:t>‹Nº›</a:t>
            </a:fld>
            <a:endParaRPr lang="es-ES_tradnl"/>
          </a:p>
        </p:txBody>
      </p:sp>
    </p:spTree>
    <p:extLst>
      <p:ext uri="{BB962C8B-B14F-4D97-AF65-F5344CB8AC3E}">
        <p14:creationId xmlns:p14="http://schemas.microsoft.com/office/powerpoint/2010/main" val="2089167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26BFA7B-C8CE-FF42-AB9A-51BCABA1C5C5}" type="datetimeFigureOut">
              <a:rPr lang="es-ES" smtClean="0"/>
              <a:t>24/05/2016</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51527A04-9EF7-0E4E-B220-1E14D17340FE}" type="slidenum">
              <a:rPr lang="es-ES_tradnl" smtClean="0"/>
              <a:t>‹Nº›</a:t>
            </a:fld>
            <a:endParaRPr lang="es-ES_tradnl"/>
          </a:p>
        </p:txBody>
      </p:sp>
    </p:spTree>
    <p:extLst>
      <p:ext uri="{BB962C8B-B14F-4D97-AF65-F5344CB8AC3E}">
        <p14:creationId xmlns:p14="http://schemas.microsoft.com/office/powerpoint/2010/main" val="80564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26BFA7B-C8CE-FF42-AB9A-51BCABA1C5C5}" type="datetimeFigureOut">
              <a:rPr lang="es-ES" smtClean="0"/>
              <a:t>24/05/2016</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1527A04-9EF7-0E4E-B220-1E14D17340FE}" type="slidenum">
              <a:rPr lang="es-ES_tradnl" smtClean="0"/>
              <a:t>‹Nº›</a:t>
            </a:fld>
            <a:endParaRPr lang="es-ES_tradnl"/>
          </a:p>
        </p:txBody>
      </p:sp>
    </p:spTree>
    <p:extLst>
      <p:ext uri="{BB962C8B-B14F-4D97-AF65-F5344CB8AC3E}">
        <p14:creationId xmlns:p14="http://schemas.microsoft.com/office/powerpoint/2010/main" val="1507882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26BFA7B-C8CE-FF42-AB9A-51BCABA1C5C5}" type="datetimeFigureOut">
              <a:rPr lang="es-ES" smtClean="0"/>
              <a:t>24/05/2016</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1527A04-9EF7-0E4E-B220-1E14D17340FE}" type="slidenum">
              <a:rPr lang="es-ES_tradnl" smtClean="0"/>
              <a:t>‹Nº›</a:t>
            </a:fld>
            <a:endParaRPr lang="es-ES_tradnl"/>
          </a:p>
        </p:txBody>
      </p:sp>
    </p:spTree>
    <p:extLst>
      <p:ext uri="{BB962C8B-B14F-4D97-AF65-F5344CB8AC3E}">
        <p14:creationId xmlns:p14="http://schemas.microsoft.com/office/powerpoint/2010/main" val="1877379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BFA7B-C8CE-FF42-AB9A-51BCABA1C5C5}" type="datetimeFigureOut">
              <a:rPr lang="es-ES" smtClean="0"/>
              <a:t>24/05/2016</a:t>
            </a:fld>
            <a:endParaRPr lang="es-ES_tradnl"/>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27A04-9EF7-0E4E-B220-1E14D17340FE}" type="slidenum">
              <a:rPr lang="es-ES_tradnl" smtClean="0"/>
              <a:t>‹Nº›</a:t>
            </a:fld>
            <a:endParaRPr lang="es-ES_tradnl"/>
          </a:p>
        </p:txBody>
      </p:sp>
    </p:spTree>
    <p:extLst>
      <p:ext uri="{BB962C8B-B14F-4D97-AF65-F5344CB8AC3E}">
        <p14:creationId xmlns:p14="http://schemas.microsoft.com/office/powerpoint/2010/main" val="1195111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link.springer.com/book/10.1007/978-3-642-35801-2/page/1" TargetMode="External"/><Relationship Id="rId2" Type="http://schemas.openxmlformats.org/officeDocument/2006/relationships/hyperlink" Target="http://link.springer.com/content/pdf/10.1007/978-3-642-35801-2_16"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unesdoc.unesco.org/images/0019/001910/191061e.pdf" TargetMode="External"/><Relationship Id="rId3" Type="http://schemas.openxmlformats.org/officeDocument/2006/relationships/hyperlink" Target="http://ec.europa.eu/culture/documents/greenpaper_creative_industries_es.pdf" TargetMode="External"/><Relationship Id="rId7" Type="http://schemas.openxmlformats.org/officeDocument/2006/relationships/image" Target="../media/image14.png"/><Relationship Id="rId2" Type="http://schemas.openxmlformats.org/officeDocument/2006/relationships/hyperlink" Target="http://www.agenda21culture.net/index.php?option=com_content&amp;view=article&amp;id=1&amp;Itemid=88&amp;lang=es" TargetMode="External"/><Relationship Id="rId1" Type="http://schemas.openxmlformats.org/officeDocument/2006/relationships/slideLayout" Target="../slideLayouts/slideLayout1.xml"/><Relationship Id="rId6" Type="http://schemas.openxmlformats.org/officeDocument/2006/relationships/hyperlink" Target="http://unctad.org/en/Pages/DITC/CreativeEconomy/Creative-Economy-Programme.aspx" TargetMode="External"/><Relationship Id="rId11" Type="http://schemas.openxmlformats.org/officeDocument/2006/relationships/image" Target="../media/image16.png"/><Relationship Id="rId5" Type="http://schemas.openxmlformats.org/officeDocument/2006/relationships/hyperlink" Target="http://portal.unesco.org/es/ev.php-URL_ID=13179&amp;URL_DO=DO_TOPIC&amp;URL_SECTION=201.html" TargetMode="External"/><Relationship Id="rId10" Type="http://schemas.openxmlformats.org/officeDocument/2006/relationships/hyperlink" Target="http://www.paca-online.org/cop/docs/OECD_Culture_and_Local_Development.pdf" TargetMode="External"/><Relationship Id="rId4" Type="http://schemas.openxmlformats.org/officeDocument/2006/relationships/hyperlink" Target="http://www.culturasiberoamericanas.org/carta_cultural_espanol.php" TargetMode="External"/><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www.keanet.eu/ecoculture/studynew.pdf" TargetMode="Externa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hyperlink" Target="http://ec.europa.eu/culture/our-policy-development/documents/policy-handbook.pdf" TargetMode="Externa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617589" y="448604"/>
            <a:ext cx="4213796" cy="1200329"/>
          </a:xfrm>
          <a:prstGeom prst="rect">
            <a:avLst/>
          </a:prstGeom>
        </p:spPr>
        <p:txBody>
          <a:bodyPr wrap="square">
            <a:spAutoFit/>
          </a:bodyPr>
          <a:lstStyle/>
          <a:p>
            <a:r>
              <a:rPr lang="es-ES_tradnl" sz="3600" dirty="0" smtClean="0"/>
              <a:t>“ECONOMIA DE LA CULTURA"</a:t>
            </a:r>
            <a:endParaRPr lang="es-ES_tradnl" sz="3600" dirty="0"/>
          </a:p>
        </p:txBody>
      </p:sp>
      <p:pic>
        <p:nvPicPr>
          <p:cNvPr id="6" name="Imagen 5"/>
          <p:cNvPicPr>
            <a:picLocks noChangeAspect="1"/>
          </p:cNvPicPr>
          <p:nvPr/>
        </p:nvPicPr>
        <p:blipFill rotWithShape="1">
          <a:blip r:embed="rId2"/>
          <a:srcRect r="6564"/>
          <a:stretch/>
        </p:blipFill>
        <p:spPr>
          <a:xfrm>
            <a:off x="450719" y="3589497"/>
            <a:ext cx="8333739" cy="1646063"/>
          </a:xfrm>
          <a:prstGeom prst="rect">
            <a:avLst/>
          </a:prstGeom>
        </p:spPr>
      </p:pic>
    </p:spTree>
    <p:extLst>
      <p:ext uri="{BB962C8B-B14F-4D97-AF65-F5344CB8AC3E}">
        <p14:creationId xmlns:p14="http://schemas.microsoft.com/office/powerpoint/2010/main" val="2268728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900290"/>
            <a:ext cx="6777930" cy="369332"/>
          </a:xfrm>
          <a:prstGeom prst="rect">
            <a:avLst/>
          </a:prstGeom>
          <a:noFill/>
        </p:spPr>
        <p:txBody>
          <a:bodyPr wrap="none" rtlCol="0">
            <a:spAutoFit/>
          </a:bodyPr>
          <a:lstStyle/>
          <a:p>
            <a:r>
              <a:rPr lang="en-US" dirty="0" smtClean="0"/>
              <a:t>¿</a:t>
            </a:r>
            <a:r>
              <a:rPr lang="en-US" dirty="0" err="1" smtClean="0"/>
              <a:t>Que</a:t>
            </a:r>
            <a:r>
              <a:rPr lang="en-US" dirty="0" smtClean="0"/>
              <a:t> </a:t>
            </a:r>
            <a:r>
              <a:rPr lang="en-US" dirty="0" err="1" smtClean="0"/>
              <a:t>aportan</a:t>
            </a:r>
            <a:r>
              <a:rPr lang="en-US" dirty="0" smtClean="0"/>
              <a:t> los </a:t>
            </a:r>
            <a:r>
              <a:rPr lang="en-US" dirty="0" err="1" smtClean="0"/>
              <a:t>economistas</a:t>
            </a:r>
            <a:r>
              <a:rPr lang="en-US" dirty="0" smtClean="0"/>
              <a:t> al </a:t>
            </a:r>
            <a:r>
              <a:rPr lang="en-US" dirty="0" err="1" smtClean="0"/>
              <a:t>análisis</a:t>
            </a:r>
            <a:r>
              <a:rPr lang="en-US" dirty="0" smtClean="0"/>
              <a:t> de los </a:t>
            </a:r>
            <a:r>
              <a:rPr lang="en-US" dirty="0" err="1" smtClean="0"/>
              <a:t>fenómenos</a:t>
            </a:r>
            <a:r>
              <a:rPr lang="en-US" dirty="0" smtClean="0"/>
              <a:t> </a:t>
            </a:r>
            <a:r>
              <a:rPr lang="en-US" dirty="0" err="1" smtClean="0"/>
              <a:t>culturales</a:t>
            </a:r>
            <a:r>
              <a:rPr lang="en-US" dirty="0" smtClean="0"/>
              <a:t>?</a:t>
            </a:r>
            <a:endParaRPr lang="en-US" dirty="0"/>
          </a:p>
        </p:txBody>
      </p:sp>
      <p:sp>
        <p:nvSpPr>
          <p:cNvPr id="6" name="CuadroTexto 5"/>
          <p:cNvSpPr txBox="1"/>
          <p:nvPr/>
        </p:nvSpPr>
        <p:spPr>
          <a:xfrm>
            <a:off x="559999" y="1269622"/>
            <a:ext cx="8146134" cy="369332"/>
          </a:xfrm>
          <a:prstGeom prst="rect">
            <a:avLst/>
          </a:prstGeom>
          <a:noFill/>
        </p:spPr>
        <p:txBody>
          <a:bodyPr wrap="square" rtlCol="0">
            <a:spAutoFit/>
          </a:bodyPr>
          <a:lstStyle/>
          <a:p>
            <a:r>
              <a:rPr lang="en-US" dirty="0" smtClean="0"/>
              <a:t>-3. La </a:t>
            </a:r>
            <a:r>
              <a:rPr lang="en-US" dirty="0" err="1" smtClean="0"/>
              <a:t>economía</a:t>
            </a:r>
            <a:r>
              <a:rPr lang="en-US" dirty="0" smtClean="0"/>
              <a:t> </a:t>
            </a:r>
            <a:r>
              <a:rPr lang="en-US" dirty="0" err="1" smtClean="0"/>
              <a:t>política</a:t>
            </a:r>
            <a:r>
              <a:rPr lang="en-US" dirty="0" smtClean="0"/>
              <a:t> de los </a:t>
            </a:r>
            <a:r>
              <a:rPr lang="en-US" dirty="0" err="1" smtClean="0"/>
              <a:t>sectores</a:t>
            </a:r>
            <a:r>
              <a:rPr lang="en-US" dirty="0" smtClean="0"/>
              <a:t> </a:t>
            </a:r>
            <a:r>
              <a:rPr lang="en-US" dirty="0" err="1" smtClean="0"/>
              <a:t>culturales</a:t>
            </a:r>
            <a:r>
              <a:rPr lang="en-US" dirty="0" smtClean="0"/>
              <a:t> y </a:t>
            </a:r>
            <a:r>
              <a:rPr lang="en-US" dirty="0" err="1" smtClean="0"/>
              <a:t>creativos</a:t>
            </a:r>
            <a:endParaRPr lang="en-US" i="1" dirty="0"/>
          </a:p>
        </p:txBody>
      </p:sp>
      <p:pic>
        <p:nvPicPr>
          <p:cNvPr id="7"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l="50999" t="6337"/>
          <a:stretch>
            <a:fillRect/>
          </a:stretch>
        </p:blipFill>
        <p:spPr bwMode="auto">
          <a:xfrm>
            <a:off x="3969" y="914400"/>
            <a:ext cx="9136062" cy="48180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3 Elipse"/>
          <p:cNvSpPr>
            <a:spLocks noChangeArrowheads="1"/>
          </p:cNvSpPr>
          <p:nvPr/>
        </p:nvSpPr>
        <p:spPr bwMode="auto">
          <a:xfrm>
            <a:off x="2158206" y="4411662"/>
            <a:ext cx="4351338" cy="1531938"/>
          </a:xfrm>
          <a:prstGeom prst="ellipse">
            <a:avLst/>
          </a:prstGeom>
          <a:gradFill rotWithShape="1">
            <a:gsLst>
              <a:gs pos="0">
                <a:srgbClr val="7C848C"/>
              </a:gs>
              <a:gs pos="50000">
                <a:srgbClr val="B4BFCA"/>
              </a:gs>
              <a:gs pos="100000">
                <a:srgbClr val="D6E4F0"/>
              </a:gs>
            </a:gsLst>
            <a:lin ang="5400000" scaled="1"/>
          </a:gradFill>
          <a:ln w="9525">
            <a:solidFill>
              <a:srgbClr val="B74A1C"/>
            </a:solidFill>
            <a:round/>
            <a:headEnd/>
            <a:tailEnd/>
          </a:ln>
          <a:effectLst>
            <a:outerShdw blurRad="50800" dist="25400" dir="6599969" sx="102000" sy="102000" rotWithShape="0">
              <a:srgbClr val="808080">
                <a:alpha val="34999"/>
              </a:srgbClr>
            </a:outerShdw>
          </a:effectLst>
        </p:spPr>
        <p:txBody>
          <a:bodyPr anchor="ct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s-ES">
              <a:solidFill>
                <a:schemeClr val="lt1"/>
              </a:solidFill>
              <a:latin typeface="+mn-lt"/>
              <a:ea typeface="+mn-ea"/>
            </a:endParaRPr>
          </a:p>
        </p:txBody>
      </p:sp>
      <p:sp>
        <p:nvSpPr>
          <p:cNvPr id="10" name="20 Elipse"/>
          <p:cNvSpPr>
            <a:spLocks noChangeArrowheads="1"/>
          </p:cNvSpPr>
          <p:nvPr/>
        </p:nvSpPr>
        <p:spPr bwMode="auto">
          <a:xfrm>
            <a:off x="6488906" y="1349375"/>
            <a:ext cx="2322513" cy="2765425"/>
          </a:xfrm>
          <a:prstGeom prst="ellipse">
            <a:avLst/>
          </a:prstGeom>
          <a:gradFill rotWithShape="1">
            <a:gsLst>
              <a:gs pos="0">
                <a:srgbClr val="847F6F"/>
              </a:gs>
              <a:gs pos="50000">
                <a:srgbClr val="BFB8A2"/>
              </a:gs>
              <a:gs pos="100000">
                <a:srgbClr val="E3DBC1"/>
              </a:gs>
            </a:gsLst>
            <a:lin ang="0" scaled="1"/>
          </a:gradFill>
          <a:ln w="9525">
            <a:solidFill>
              <a:srgbClr val="B74A1C"/>
            </a:solidFill>
            <a:round/>
            <a:headEnd/>
            <a:tailEnd/>
          </a:ln>
          <a:effectLst>
            <a:outerShdw blurRad="50800" dist="25400" dir="6599969" sx="102000" sy="102000" rotWithShape="0">
              <a:srgbClr val="808080">
                <a:alpha val="34999"/>
              </a:srgbClr>
            </a:outerShdw>
          </a:effectLst>
        </p:spPr>
        <p:txBody>
          <a:bodyPr anchor="ct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s-ES">
              <a:solidFill>
                <a:schemeClr val="lt1"/>
              </a:solidFill>
              <a:latin typeface="+mn-lt"/>
              <a:ea typeface="+mn-ea"/>
            </a:endParaRPr>
          </a:p>
        </p:txBody>
      </p:sp>
      <p:sp>
        <p:nvSpPr>
          <p:cNvPr id="11" name="1 Elipse"/>
          <p:cNvSpPr>
            <a:spLocks noChangeArrowheads="1"/>
          </p:cNvSpPr>
          <p:nvPr/>
        </p:nvSpPr>
        <p:spPr bwMode="auto">
          <a:xfrm>
            <a:off x="251619" y="1243012"/>
            <a:ext cx="2322512" cy="2840038"/>
          </a:xfrm>
          <a:prstGeom prst="ellipse">
            <a:avLst/>
          </a:prstGeom>
          <a:gradFill rotWithShape="1">
            <a:gsLst>
              <a:gs pos="0">
                <a:srgbClr val="F7CD92"/>
              </a:gs>
              <a:gs pos="50000">
                <a:srgbClr val="D0AC7A"/>
              </a:gs>
              <a:gs pos="100000">
                <a:srgbClr val="907753"/>
              </a:gs>
            </a:gsLst>
            <a:lin ang="0" scaled="1"/>
          </a:gradFill>
          <a:ln w="9525">
            <a:solidFill>
              <a:srgbClr val="B74A1C"/>
            </a:solidFill>
            <a:round/>
            <a:headEnd/>
            <a:tailEnd/>
          </a:ln>
          <a:effectLst>
            <a:outerShdw blurRad="50800" dist="25400" dir="6599969" sx="102000" sy="102000" rotWithShape="0">
              <a:srgbClr val="808080">
                <a:alpha val="34999"/>
              </a:srgbClr>
            </a:outerShdw>
          </a:effectLst>
        </p:spPr>
        <p:txBody>
          <a:bodyPr anchor="ct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s-ES">
              <a:solidFill>
                <a:schemeClr val="lt1"/>
              </a:solidFill>
              <a:latin typeface="+mn-lt"/>
              <a:ea typeface="+mn-ea"/>
            </a:endParaRPr>
          </a:p>
        </p:txBody>
      </p:sp>
      <p:cxnSp>
        <p:nvCxnSpPr>
          <p:cNvPr id="12" name="2 Conector recto"/>
          <p:cNvCxnSpPr>
            <a:cxnSpLocks noChangeShapeType="1"/>
          </p:cNvCxnSpPr>
          <p:nvPr/>
        </p:nvCxnSpPr>
        <p:spPr bwMode="auto">
          <a:xfrm flipH="1">
            <a:off x="4452144" y="1741487"/>
            <a:ext cx="9525" cy="1728788"/>
          </a:xfrm>
          <a:prstGeom prst="line">
            <a:avLst/>
          </a:prstGeom>
          <a:noFill/>
          <a:ln w="38100">
            <a:solidFill>
              <a:schemeClr val="accent2"/>
            </a:solidFill>
            <a:round/>
            <a:headEnd/>
            <a:tailEnd/>
          </a:ln>
          <a:effectLst>
            <a:outerShdw blurRad="50800" dist="25400" dir="6599969" sx="102000" sy="102000" rotWithShape="0">
              <a:srgbClr val="808080">
                <a:alpha val="34999"/>
              </a:srgbClr>
            </a:outerShdw>
          </a:effectLst>
          <a:extLst>
            <a:ext uri="{909E8E84-426E-40dd-AFC4-6F175D3DCCD1}">
              <a14:hiddenFill xmlns:a14="http://schemas.microsoft.com/office/drawing/2010/main" xmlns="">
                <a:noFill/>
              </a14:hiddenFill>
            </a:ext>
          </a:extLst>
        </p:spPr>
      </p:cxnSp>
      <p:cxnSp>
        <p:nvCxnSpPr>
          <p:cNvPr id="13" name="4 Conector recto"/>
          <p:cNvCxnSpPr>
            <a:cxnSpLocks noChangeShapeType="1"/>
          </p:cNvCxnSpPr>
          <p:nvPr/>
        </p:nvCxnSpPr>
        <p:spPr bwMode="auto">
          <a:xfrm flipH="1">
            <a:off x="2574131" y="3470275"/>
            <a:ext cx="1878013" cy="977900"/>
          </a:xfrm>
          <a:prstGeom prst="line">
            <a:avLst/>
          </a:prstGeom>
          <a:noFill/>
          <a:ln w="38100">
            <a:solidFill>
              <a:schemeClr val="accent2"/>
            </a:solidFill>
            <a:round/>
            <a:headEnd/>
            <a:tailEnd/>
          </a:ln>
          <a:effectLst>
            <a:outerShdw blurRad="50800" dist="25400" dir="6599969" sx="102000" sy="102000" rotWithShape="0">
              <a:srgbClr val="808080">
                <a:alpha val="34999"/>
              </a:srgbClr>
            </a:outerShdw>
          </a:effectLst>
          <a:extLst>
            <a:ext uri="{909E8E84-426E-40dd-AFC4-6F175D3DCCD1}">
              <a14:hiddenFill xmlns:a14="http://schemas.microsoft.com/office/drawing/2010/main" xmlns="">
                <a:noFill/>
              </a14:hiddenFill>
            </a:ext>
          </a:extLst>
        </p:spPr>
      </p:cxnSp>
      <p:cxnSp>
        <p:nvCxnSpPr>
          <p:cNvPr id="14" name="6 Conector recto"/>
          <p:cNvCxnSpPr>
            <a:cxnSpLocks noChangeShapeType="1"/>
          </p:cNvCxnSpPr>
          <p:nvPr/>
        </p:nvCxnSpPr>
        <p:spPr bwMode="auto">
          <a:xfrm>
            <a:off x="4461669" y="3470275"/>
            <a:ext cx="1955800" cy="977900"/>
          </a:xfrm>
          <a:prstGeom prst="line">
            <a:avLst/>
          </a:prstGeom>
          <a:noFill/>
          <a:ln w="38100">
            <a:solidFill>
              <a:schemeClr val="accent2"/>
            </a:solidFill>
            <a:round/>
            <a:headEnd/>
            <a:tailEnd/>
          </a:ln>
          <a:effectLst>
            <a:outerShdw blurRad="50800" dist="25400" dir="6599969" sx="102000" sy="102000" rotWithShape="0">
              <a:srgbClr val="808080">
                <a:alpha val="34999"/>
              </a:srgbClr>
            </a:outerShdw>
          </a:effectLst>
          <a:extLst>
            <a:ext uri="{909E8E84-426E-40dd-AFC4-6F175D3DCCD1}">
              <a14:hiddenFill xmlns:a14="http://schemas.microsoft.com/office/drawing/2010/main" xmlns="">
                <a:noFill/>
              </a14:hiddenFill>
            </a:ext>
          </a:extLst>
        </p:spPr>
      </p:cxnSp>
      <p:sp>
        <p:nvSpPr>
          <p:cNvPr id="15" name="9 Rectángulo"/>
          <p:cNvSpPr/>
          <p:nvPr/>
        </p:nvSpPr>
        <p:spPr>
          <a:xfrm>
            <a:off x="3252837" y="4003848"/>
            <a:ext cx="2208306" cy="923330"/>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s-ES"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ＭＳ Ｐゴシック" charset="0"/>
                <a:cs typeface="ＭＳ Ｐゴシック" charset="0"/>
              </a:rPr>
              <a:t>1. Satisfacción de los derechos culturales</a:t>
            </a:r>
          </a:p>
        </p:txBody>
      </p:sp>
      <p:sp>
        <p:nvSpPr>
          <p:cNvPr id="16" name="11 Rectángulo"/>
          <p:cNvSpPr/>
          <p:nvPr/>
        </p:nvSpPr>
        <p:spPr>
          <a:xfrm>
            <a:off x="2158105" y="2149399"/>
            <a:ext cx="2238475" cy="923330"/>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s-ES"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ＭＳ Ｐゴシック" charset="0"/>
                <a:cs typeface="ＭＳ Ｐゴシック" charset="0"/>
              </a:rPr>
              <a:t>2. Persecución de efectos económicos</a:t>
            </a:r>
          </a:p>
        </p:txBody>
      </p:sp>
      <p:sp>
        <p:nvSpPr>
          <p:cNvPr id="17" name="12 Rectángulo"/>
          <p:cNvSpPr/>
          <p:nvPr/>
        </p:nvSpPr>
        <p:spPr>
          <a:xfrm>
            <a:off x="4606265" y="2180806"/>
            <a:ext cx="2208306" cy="646331"/>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s-ES"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ＭＳ Ｐゴシック" charset="0"/>
                <a:cs typeface="ＭＳ Ｐゴシック" charset="0"/>
              </a:rPr>
              <a:t>3. Persecución de otros efectos</a:t>
            </a:r>
          </a:p>
        </p:txBody>
      </p:sp>
      <p:sp>
        <p:nvSpPr>
          <p:cNvPr id="18" name="13 CuadroTexto"/>
          <p:cNvSpPr txBox="1">
            <a:spLocks noChangeArrowheads="1"/>
          </p:cNvSpPr>
          <p:nvPr/>
        </p:nvSpPr>
        <p:spPr bwMode="auto">
          <a:xfrm>
            <a:off x="2318544" y="4972050"/>
            <a:ext cx="171608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s-ES" sz="1200" b="1"/>
              <a:t>1.1 DERECHO A SER</a:t>
            </a:r>
          </a:p>
        </p:txBody>
      </p:sp>
      <p:sp>
        <p:nvSpPr>
          <p:cNvPr id="19" name="14 CuadroTexto"/>
          <p:cNvSpPr txBox="1">
            <a:spLocks noChangeArrowheads="1"/>
          </p:cNvSpPr>
          <p:nvPr/>
        </p:nvSpPr>
        <p:spPr bwMode="auto">
          <a:xfrm>
            <a:off x="304006" y="2359025"/>
            <a:ext cx="17176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s-ES" sz="1200" b="1"/>
              <a:t>2.2 COMPETITIVIDAD DEL TERRITORIO</a:t>
            </a:r>
          </a:p>
        </p:txBody>
      </p:sp>
      <p:sp>
        <p:nvSpPr>
          <p:cNvPr id="20" name="15 CuadroTexto"/>
          <p:cNvSpPr txBox="1">
            <a:spLocks noChangeArrowheads="1"/>
          </p:cNvSpPr>
          <p:nvPr/>
        </p:nvSpPr>
        <p:spPr bwMode="auto">
          <a:xfrm>
            <a:off x="658019" y="3238500"/>
            <a:ext cx="1716087"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s-ES" sz="1200" b="1"/>
              <a:t>2.3 SOSTENIBILIDAD DE LOS SECTORES CULTURALES</a:t>
            </a:r>
          </a:p>
        </p:txBody>
      </p:sp>
      <p:sp>
        <p:nvSpPr>
          <p:cNvPr id="21" name="16 CuadroTexto"/>
          <p:cNvSpPr txBox="1">
            <a:spLocks noChangeArrowheads="1"/>
          </p:cNvSpPr>
          <p:nvPr/>
        </p:nvSpPr>
        <p:spPr bwMode="auto">
          <a:xfrm>
            <a:off x="558006" y="1601787"/>
            <a:ext cx="21828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s-ES" sz="1200" b="1"/>
              <a:t>2.1 RENTA Y OCUPACIÓN</a:t>
            </a:r>
          </a:p>
        </p:txBody>
      </p:sp>
      <p:sp>
        <p:nvSpPr>
          <p:cNvPr id="23" name="17 CuadroTexto"/>
          <p:cNvSpPr txBox="1">
            <a:spLocks noChangeArrowheads="1"/>
          </p:cNvSpPr>
          <p:nvPr/>
        </p:nvSpPr>
        <p:spPr bwMode="auto">
          <a:xfrm>
            <a:off x="4949031" y="4879975"/>
            <a:ext cx="19494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s-ES" sz="1200" b="1"/>
              <a:t>1.3 DERECHO EXPRESARSE Y COMUNICAR</a:t>
            </a:r>
          </a:p>
        </p:txBody>
      </p:sp>
      <p:sp>
        <p:nvSpPr>
          <p:cNvPr id="24" name="18 CuadroTexto"/>
          <p:cNvSpPr txBox="1">
            <a:spLocks noChangeArrowheads="1"/>
          </p:cNvSpPr>
          <p:nvPr/>
        </p:nvSpPr>
        <p:spPr bwMode="auto">
          <a:xfrm>
            <a:off x="3612356" y="5341937"/>
            <a:ext cx="19192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s-ES" sz="1200" b="1"/>
              <a:t>1.2 DERECHO A PARTICIPAR Y A ACCEDER</a:t>
            </a:r>
          </a:p>
        </p:txBody>
      </p:sp>
      <p:sp>
        <p:nvSpPr>
          <p:cNvPr id="25" name="19 CuadroTexto"/>
          <p:cNvSpPr txBox="1">
            <a:spLocks noChangeArrowheads="1"/>
          </p:cNvSpPr>
          <p:nvPr/>
        </p:nvSpPr>
        <p:spPr bwMode="auto">
          <a:xfrm>
            <a:off x="7028656" y="1570037"/>
            <a:ext cx="17160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s-ES" sz="1200" b="1"/>
              <a:t>3.1 INNOVACIÓN E INVESTIGACIÓN</a:t>
            </a:r>
          </a:p>
        </p:txBody>
      </p:sp>
      <p:sp>
        <p:nvSpPr>
          <p:cNvPr id="26" name="21 CuadroTexto"/>
          <p:cNvSpPr txBox="1">
            <a:spLocks noChangeArrowheads="1"/>
          </p:cNvSpPr>
          <p:nvPr/>
        </p:nvSpPr>
        <p:spPr bwMode="auto">
          <a:xfrm>
            <a:off x="7049294" y="2425700"/>
            <a:ext cx="17176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s-ES" sz="1200" b="1"/>
              <a:t>3.2 OBJETIVOS SOCIOEDUCATIVOS</a:t>
            </a:r>
          </a:p>
        </p:txBody>
      </p:sp>
      <p:sp>
        <p:nvSpPr>
          <p:cNvPr id="27" name="22 CuadroTexto"/>
          <p:cNvSpPr txBox="1">
            <a:spLocks noChangeArrowheads="1"/>
          </p:cNvSpPr>
          <p:nvPr/>
        </p:nvSpPr>
        <p:spPr bwMode="auto">
          <a:xfrm>
            <a:off x="7028656" y="3160712"/>
            <a:ext cx="17160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s-ES" sz="1200" b="1"/>
              <a:t>3.3 COHESIÓN SOCIAL/ DIVERSIDAD</a:t>
            </a:r>
          </a:p>
        </p:txBody>
      </p:sp>
    </p:spTree>
    <p:extLst>
      <p:ext uri="{BB962C8B-B14F-4D97-AF65-F5344CB8AC3E}">
        <p14:creationId xmlns:p14="http://schemas.microsoft.com/office/powerpoint/2010/main" val="1792811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900290"/>
            <a:ext cx="6777930" cy="369332"/>
          </a:xfrm>
          <a:prstGeom prst="rect">
            <a:avLst/>
          </a:prstGeom>
          <a:noFill/>
        </p:spPr>
        <p:txBody>
          <a:bodyPr wrap="none" rtlCol="0">
            <a:spAutoFit/>
          </a:bodyPr>
          <a:lstStyle/>
          <a:p>
            <a:r>
              <a:rPr lang="en-US" dirty="0" smtClean="0"/>
              <a:t>¿</a:t>
            </a:r>
            <a:r>
              <a:rPr lang="en-US" dirty="0" err="1" smtClean="0"/>
              <a:t>Que</a:t>
            </a:r>
            <a:r>
              <a:rPr lang="en-US" dirty="0" smtClean="0"/>
              <a:t> </a:t>
            </a:r>
            <a:r>
              <a:rPr lang="en-US" dirty="0" err="1" smtClean="0"/>
              <a:t>aportan</a:t>
            </a:r>
            <a:r>
              <a:rPr lang="en-US" dirty="0" smtClean="0"/>
              <a:t> los </a:t>
            </a:r>
            <a:r>
              <a:rPr lang="en-US" dirty="0" err="1" smtClean="0"/>
              <a:t>economistas</a:t>
            </a:r>
            <a:r>
              <a:rPr lang="en-US" dirty="0" smtClean="0"/>
              <a:t> al </a:t>
            </a:r>
            <a:r>
              <a:rPr lang="en-US" dirty="0" err="1" smtClean="0"/>
              <a:t>análisis</a:t>
            </a:r>
            <a:r>
              <a:rPr lang="en-US" dirty="0" smtClean="0"/>
              <a:t> de los </a:t>
            </a:r>
            <a:r>
              <a:rPr lang="en-US" dirty="0" err="1" smtClean="0"/>
              <a:t>fenómenos</a:t>
            </a:r>
            <a:r>
              <a:rPr lang="en-US" dirty="0" smtClean="0"/>
              <a:t> </a:t>
            </a:r>
            <a:r>
              <a:rPr lang="en-US" dirty="0" err="1" smtClean="0"/>
              <a:t>culturales</a:t>
            </a:r>
            <a:r>
              <a:rPr lang="en-US" dirty="0" smtClean="0"/>
              <a:t>?</a:t>
            </a:r>
            <a:endParaRPr lang="en-US" dirty="0"/>
          </a:p>
        </p:txBody>
      </p:sp>
      <p:sp>
        <p:nvSpPr>
          <p:cNvPr id="6" name="CuadroTexto 5"/>
          <p:cNvSpPr txBox="1"/>
          <p:nvPr/>
        </p:nvSpPr>
        <p:spPr>
          <a:xfrm>
            <a:off x="559999" y="1269622"/>
            <a:ext cx="8146134" cy="369332"/>
          </a:xfrm>
          <a:prstGeom prst="rect">
            <a:avLst/>
          </a:prstGeom>
          <a:noFill/>
        </p:spPr>
        <p:txBody>
          <a:bodyPr wrap="square" rtlCol="0">
            <a:spAutoFit/>
          </a:bodyPr>
          <a:lstStyle/>
          <a:p>
            <a:r>
              <a:rPr lang="en-US" dirty="0" smtClean="0"/>
              <a:t>-3. La </a:t>
            </a:r>
            <a:r>
              <a:rPr lang="en-US" dirty="0" err="1" smtClean="0"/>
              <a:t>economía</a:t>
            </a:r>
            <a:r>
              <a:rPr lang="en-US" dirty="0" smtClean="0"/>
              <a:t> </a:t>
            </a:r>
            <a:r>
              <a:rPr lang="en-US" dirty="0" err="1" smtClean="0"/>
              <a:t>política</a:t>
            </a:r>
            <a:r>
              <a:rPr lang="en-US" dirty="0" smtClean="0"/>
              <a:t> de los </a:t>
            </a:r>
            <a:r>
              <a:rPr lang="en-US" dirty="0" err="1" smtClean="0"/>
              <a:t>sectores</a:t>
            </a:r>
            <a:r>
              <a:rPr lang="en-US" dirty="0" smtClean="0"/>
              <a:t> </a:t>
            </a:r>
            <a:r>
              <a:rPr lang="en-US" dirty="0" err="1" smtClean="0"/>
              <a:t>culturales</a:t>
            </a:r>
            <a:r>
              <a:rPr lang="en-US" dirty="0" smtClean="0"/>
              <a:t> y </a:t>
            </a:r>
            <a:r>
              <a:rPr lang="en-US" dirty="0" err="1" smtClean="0"/>
              <a:t>creativos</a:t>
            </a:r>
            <a:endParaRPr lang="en-US" i="1" dirty="0"/>
          </a:p>
        </p:txBody>
      </p:sp>
      <p:sp>
        <p:nvSpPr>
          <p:cNvPr id="7" name="Rectángulo 1"/>
          <p:cNvSpPr>
            <a:spLocks noChangeArrowheads="1"/>
          </p:cNvSpPr>
          <p:nvPr/>
        </p:nvSpPr>
        <p:spPr bwMode="auto">
          <a:xfrm>
            <a:off x="539750" y="2136775"/>
            <a:ext cx="82804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GB" altLang="es-ES" sz="1800" dirty="0"/>
              <a:t>1</a:t>
            </a:r>
            <a:r>
              <a:rPr lang="en-GB" altLang="es-ES" sz="1800" dirty="0" smtClean="0"/>
              <a:t>. </a:t>
            </a:r>
            <a:r>
              <a:rPr lang="en-GB" altLang="es-ES" sz="1800" dirty="0"/>
              <a:t>Las </a:t>
            </a:r>
            <a:r>
              <a:rPr lang="en-GB" altLang="es-ES" sz="1800" dirty="0" err="1"/>
              <a:t>evidencias</a:t>
            </a:r>
            <a:r>
              <a:rPr lang="en-GB" altLang="es-ES" sz="1800" dirty="0"/>
              <a:t> del </a:t>
            </a:r>
            <a:r>
              <a:rPr lang="en-GB" altLang="es-ES" sz="1800" dirty="0" err="1"/>
              <a:t>proyecto</a:t>
            </a:r>
            <a:r>
              <a:rPr lang="en-GB" altLang="es-ES" sz="1800" dirty="0"/>
              <a:t> SOSTENUTO</a:t>
            </a:r>
            <a:endParaRPr lang="es-ES_tradnl" altLang="es-ES" sz="1800" dirty="0"/>
          </a:p>
        </p:txBody>
      </p:sp>
      <p:sp>
        <p:nvSpPr>
          <p:cNvPr id="9" name="CuadroTexto 8"/>
          <p:cNvSpPr txBox="1"/>
          <p:nvPr/>
        </p:nvSpPr>
        <p:spPr>
          <a:xfrm>
            <a:off x="6156176" y="2658246"/>
            <a:ext cx="2087563" cy="5847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GB" sz="1600" dirty="0"/>
              <a:t>Regional wealth.</a:t>
            </a:r>
          </a:p>
          <a:p>
            <a:pPr algn="ctr">
              <a:defRPr/>
            </a:pPr>
            <a:r>
              <a:rPr lang="en-GB" sz="1600" dirty="0"/>
              <a:t>GDP/cap (</a:t>
            </a:r>
            <a:r>
              <a:rPr lang="en-GB" sz="1600" dirty="0" err="1"/>
              <a:t>pps</a:t>
            </a:r>
            <a:r>
              <a:rPr lang="en-GB" sz="1600" dirty="0"/>
              <a:t>)</a:t>
            </a:r>
          </a:p>
        </p:txBody>
      </p:sp>
      <p:sp>
        <p:nvSpPr>
          <p:cNvPr id="10" name="CuadroTexto 9"/>
          <p:cNvSpPr txBox="1"/>
          <p:nvPr/>
        </p:nvSpPr>
        <p:spPr>
          <a:xfrm>
            <a:off x="131792" y="2776572"/>
            <a:ext cx="3816350" cy="5847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GB" sz="1600" dirty="0"/>
              <a:t>Cultural and </a:t>
            </a:r>
            <a:r>
              <a:rPr lang="en-GB" sz="1600" dirty="0" err="1"/>
              <a:t>creatives</a:t>
            </a:r>
            <a:r>
              <a:rPr lang="en-GB" sz="1600" dirty="0"/>
              <a:t> services</a:t>
            </a:r>
          </a:p>
          <a:p>
            <a:pPr algn="ctr">
              <a:defRPr/>
            </a:pPr>
            <a:r>
              <a:rPr lang="en-GB" sz="1600" dirty="0"/>
              <a:t>%workforce in CCI</a:t>
            </a:r>
          </a:p>
        </p:txBody>
      </p:sp>
      <p:sp>
        <p:nvSpPr>
          <p:cNvPr id="11" name="Flecha derecha 10"/>
          <p:cNvSpPr/>
          <p:nvPr/>
        </p:nvSpPr>
        <p:spPr>
          <a:xfrm>
            <a:off x="4262754" y="2522941"/>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a:p>
        </p:txBody>
      </p:sp>
      <p:sp>
        <p:nvSpPr>
          <p:cNvPr id="12" name="Flecha izquierda 11"/>
          <p:cNvSpPr/>
          <p:nvPr/>
        </p:nvSpPr>
        <p:spPr>
          <a:xfrm>
            <a:off x="4190746" y="3243021"/>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a:p>
        </p:txBody>
      </p:sp>
      <p:sp>
        <p:nvSpPr>
          <p:cNvPr id="13" name="CuadroTexto 10"/>
          <p:cNvSpPr txBox="1">
            <a:spLocks noChangeArrowheads="1"/>
          </p:cNvSpPr>
          <p:nvPr/>
        </p:nvSpPr>
        <p:spPr bwMode="auto">
          <a:xfrm>
            <a:off x="828204" y="3716913"/>
            <a:ext cx="80327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GB" altLang="es-ES"/>
              <a:t>Δ 1% </a:t>
            </a:r>
          </a:p>
        </p:txBody>
      </p:sp>
      <p:cxnSp>
        <p:nvCxnSpPr>
          <p:cNvPr id="14" name="Conector recto de flecha 13"/>
          <p:cNvCxnSpPr/>
          <p:nvPr/>
        </p:nvCxnSpPr>
        <p:spPr>
          <a:xfrm>
            <a:off x="1980729" y="4004250"/>
            <a:ext cx="439102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CuadroTexto 12"/>
          <p:cNvSpPr txBox="1">
            <a:spLocks noChangeArrowheads="1"/>
          </p:cNvSpPr>
          <p:nvPr/>
        </p:nvSpPr>
        <p:spPr bwMode="auto">
          <a:xfrm>
            <a:off x="6516216" y="3788350"/>
            <a:ext cx="191590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GB" altLang="es-ES" dirty="0"/>
              <a:t>1000-1600 </a:t>
            </a:r>
            <a:r>
              <a:rPr lang="en-GB" altLang="es-ES" dirty="0" smtClean="0"/>
              <a:t>€</a:t>
            </a:r>
          </a:p>
          <a:p>
            <a:pPr algn="ctr" eaLnBrk="1" hangingPunct="1"/>
            <a:r>
              <a:rPr lang="en-GB" altLang="es-ES" sz="2000" b="1" dirty="0" smtClean="0"/>
              <a:t>1479 €</a:t>
            </a:r>
            <a:endParaRPr lang="en-GB" altLang="es-ES" sz="2000" b="1" dirty="0"/>
          </a:p>
        </p:txBody>
      </p:sp>
      <p:sp>
        <p:nvSpPr>
          <p:cNvPr id="17" name="Rectángulo 16"/>
          <p:cNvSpPr>
            <a:spLocks noChangeArrowheads="1"/>
          </p:cNvSpPr>
          <p:nvPr/>
        </p:nvSpPr>
        <p:spPr bwMode="auto">
          <a:xfrm>
            <a:off x="539750" y="1773238"/>
            <a:ext cx="27114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GB" altLang="es-ES" sz="1800" b="1"/>
              <a:t>Los hechos estilizados</a:t>
            </a:r>
            <a:endParaRPr lang="es-ES_tradnl" altLang="es-ES" sz="1800" b="1"/>
          </a:p>
        </p:txBody>
      </p:sp>
      <p:sp>
        <p:nvSpPr>
          <p:cNvPr id="18" name="1 CuadroTexto"/>
          <p:cNvSpPr txBox="1"/>
          <p:nvPr/>
        </p:nvSpPr>
        <p:spPr>
          <a:xfrm>
            <a:off x="317389" y="5988239"/>
            <a:ext cx="8424614" cy="646331"/>
          </a:xfrm>
          <a:prstGeom prst="rect">
            <a:avLst/>
          </a:prstGeom>
          <a:solidFill>
            <a:schemeClr val="accent6">
              <a:lumMod val="60000"/>
              <a:lumOff val="40000"/>
            </a:schemeClr>
          </a:solidFill>
        </p:spPr>
        <p:txBody>
          <a:bodyPr wrap="square" rtlCol="0">
            <a:spAutoFit/>
          </a:bodyPr>
          <a:lstStyle/>
          <a:p>
            <a:r>
              <a:rPr lang="en-US" sz="1200" dirty="0" err="1"/>
              <a:t>Boix</a:t>
            </a:r>
            <a:r>
              <a:rPr lang="en-US" sz="1200" dirty="0"/>
              <a:t> R., De Miguel B. and </a:t>
            </a:r>
            <a:r>
              <a:rPr lang="en-US" sz="1200" dirty="0" err="1"/>
              <a:t>Hervás</a:t>
            </a:r>
            <a:r>
              <a:rPr lang="en-US" sz="1200" dirty="0"/>
              <a:t> J.L. (2013): "</a:t>
            </a:r>
            <a:r>
              <a:rPr lang="en-US" sz="1200" b="1" dirty="0">
                <a:hlinkClick r:id="rId2"/>
              </a:rPr>
              <a:t>The importance of creative services firms to explain the wealth of European regions</a:t>
            </a:r>
            <a:r>
              <a:rPr lang="en-US" sz="1200" dirty="0"/>
              <a:t>", in </a:t>
            </a:r>
            <a:r>
              <a:rPr lang="en-US" sz="1200" dirty="0" err="1"/>
              <a:t>Cuadrado-Roura</a:t>
            </a:r>
            <a:r>
              <a:rPr lang="en-US" sz="1200" dirty="0"/>
              <a:t> JR </a:t>
            </a:r>
            <a:r>
              <a:rPr lang="en-US" sz="1200" i="1" dirty="0">
                <a:hlinkClick r:id="rId3"/>
              </a:rPr>
              <a:t>Service Industries and Regions</a:t>
            </a:r>
            <a:r>
              <a:rPr lang="en-US" sz="1200" dirty="0"/>
              <a:t>, Springer-</a:t>
            </a:r>
            <a:r>
              <a:rPr lang="en-US" sz="1200" dirty="0" err="1"/>
              <a:t>Verlag</a:t>
            </a:r>
            <a:r>
              <a:rPr lang="en-US" sz="1200" dirty="0"/>
              <a:t> – Advances in Spatial Science. ISBN 978-3-642-35800-5, p.387-406. </a:t>
            </a:r>
          </a:p>
        </p:txBody>
      </p:sp>
      <p:sp>
        <p:nvSpPr>
          <p:cNvPr id="19" name="CuadroTexto 10"/>
          <p:cNvSpPr txBox="1">
            <a:spLocks noChangeArrowheads="1"/>
          </p:cNvSpPr>
          <p:nvPr/>
        </p:nvSpPr>
        <p:spPr bwMode="auto">
          <a:xfrm>
            <a:off x="742950" y="4818446"/>
            <a:ext cx="80327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GB" altLang="es-ES"/>
              <a:t>Δ 1% </a:t>
            </a:r>
          </a:p>
        </p:txBody>
      </p:sp>
      <p:cxnSp>
        <p:nvCxnSpPr>
          <p:cNvPr id="20" name="Conector recto de flecha 28"/>
          <p:cNvCxnSpPr/>
          <p:nvPr/>
        </p:nvCxnSpPr>
        <p:spPr>
          <a:xfrm>
            <a:off x="1895475" y="5105783"/>
            <a:ext cx="439102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CuadroTexto 12"/>
          <p:cNvSpPr txBox="1">
            <a:spLocks noChangeArrowheads="1"/>
          </p:cNvSpPr>
          <p:nvPr/>
        </p:nvSpPr>
        <p:spPr bwMode="auto">
          <a:xfrm>
            <a:off x="6430962" y="4889883"/>
            <a:ext cx="119295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GB" altLang="es-ES" dirty="0" smtClean="0"/>
              <a:t>7% </a:t>
            </a:r>
            <a:r>
              <a:rPr lang="en-GB" altLang="es-ES" b="1" dirty="0" smtClean="0"/>
              <a:t>Y/L</a:t>
            </a:r>
            <a:endParaRPr lang="en-GB" altLang="es-ES" sz="2000" b="1" dirty="0"/>
          </a:p>
        </p:txBody>
      </p:sp>
    </p:spTree>
    <p:extLst>
      <p:ext uri="{BB962C8B-B14F-4D97-AF65-F5344CB8AC3E}">
        <p14:creationId xmlns:p14="http://schemas.microsoft.com/office/powerpoint/2010/main" val="3448365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1259632" y="1556792"/>
            <a:ext cx="5976102" cy="369332"/>
          </a:xfrm>
          <a:prstGeom prst="rect">
            <a:avLst/>
          </a:prstGeom>
          <a:noFill/>
        </p:spPr>
        <p:txBody>
          <a:bodyPr wrap="none" rtlCol="0">
            <a:spAutoFit/>
          </a:bodyPr>
          <a:lstStyle/>
          <a:p>
            <a:r>
              <a:rPr lang="en-GB" b="1" dirty="0" smtClean="0"/>
              <a:t>CULTURA INCREMENTA LA ATRACTIVIDAD DE LAS REGIONES</a:t>
            </a:r>
            <a:endParaRPr lang="en-GB" b="1" dirty="0"/>
          </a:p>
        </p:txBody>
      </p:sp>
      <p:sp>
        <p:nvSpPr>
          <p:cNvPr id="14" name="CuadroTexto 13"/>
          <p:cNvSpPr txBox="1"/>
          <p:nvPr/>
        </p:nvSpPr>
        <p:spPr>
          <a:xfrm>
            <a:off x="343747" y="1988840"/>
            <a:ext cx="8800253" cy="646331"/>
          </a:xfrm>
          <a:prstGeom prst="rect">
            <a:avLst/>
          </a:prstGeom>
          <a:noFill/>
        </p:spPr>
        <p:txBody>
          <a:bodyPr wrap="square" rtlCol="0">
            <a:spAutoFit/>
          </a:bodyPr>
          <a:lstStyle/>
          <a:p>
            <a:pPr algn="ctr"/>
            <a:r>
              <a:rPr lang="en-GB" b="1" dirty="0" smtClean="0"/>
              <a:t>INCREMENTA LA PRODUCTIVIDAD DEBIDO AL MODELO DE ESPECIALIZACIÓN Y A LA PROVISIÓN DE INPUTS CREATIVOS </a:t>
            </a:r>
            <a:endParaRPr lang="en-GB" b="1" dirty="0"/>
          </a:p>
        </p:txBody>
      </p:sp>
      <p:sp>
        <p:nvSpPr>
          <p:cNvPr id="15" name="CuadroTexto 14"/>
          <p:cNvSpPr txBox="1"/>
          <p:nvPr/>
        </p:nvSpPr>
        <p:spPr>
          <a:xfrm>
            <a:off x="2051720" y="6093296"/>
            <a:ext cx="5184575" cy="646331"/>
          </a:xfrm>
          <a:prstGeom prst="rect">
            <a:avLst/>
          </a:prstGeom>
          <a:noFill/>
        </p:spPr>
        <p:txBody>
          <a:bodyPr wrap="square" rtlCol="0">
            <a:spAutoFit/>
          </a:bodyPr>
          <a:lstStyle/>
          <a:p>
            <a:pPr algn="ctr"/>
            <a:r>
              <a:rPr lang="en-GB" b="1" dirty="0" smtClean="0"/>
              <a:t>LA CULTURA ES SISTEMA DE BASE DE LA INNOVACIÓN</a:t>
            </a:r>
            <a:endParaRPr lang="en-GB" b="1" dirty="0"/>
          </a:p>
        </p:txBody>
      </p:sp>
      <p:sp>
        <p:nvSpPr>
          <p:cNvPr id="16" name="CuadroTexto 15"/>
          <p:cNvSpPr txBox="1"/>
          <p:nvPr/>
        </p:nvSpPr>
        <p:spPr>
          <a:xfrm>
            <a:off x="1691680" y="2636912"/>
            <a:ext cx="5760640" cy="584776"/>
          </a:xfrm>
          <a:prstGeom prst="rect">
            <a:avLst/>
          </a:prstGeom>
          <a:noFill/>
        </p:spPr>
        <p:txBody>
          <a:bodyPr wrap="square" rtlCol="0">
            <a:spAutoFit/>
          </a:bodyPr>
          <a:lstStyle/>
          <a:p>
            <a:pPr algn="ctr"/>
            <a:r>
              <a:rPr lang="en-GB" sz="1600" b="1" dirty="0" smtClean="0"/>
              <a:t>DEMANDA SOFISTICADA DE LA CLASE CREATIVA SOBRE INNOVACIÓN EN DISTINTOS ÁMBITOS</a:t>
            </a:r>
            <a:endParaRPr lang="en-GB" sz="1600" b="1" dirty="0"/>
          </a:p>
        </p:txBody>
      </p:sp>
      <p:sp>
        <p:nvSpPr>
          <p:cNvPr id="17" name="CuadroTexto 16"/>
          <p:cNvSpPr txBox="1"/>
          <p:nvPr/>
        </p:nvSpPr>
        <p:spPr>
          <a:xfrm>
            <a:off x="2195736" y="3284984"/>
            <a:ext cx="4680520" cy="830997"/>
          </a:xfrm>
          <a:prstGeom prst="rect">
            <a:avLst/>
          </a:prstGeom>
          <a:noFill/>
        </p:spPr>
        <p:txBody>
          <a:bodyPr wrap="square" rtlCol="0">
            <a:spAutoFit/>
          </a:bodyPr>
          <a:lstStyle/>
          <a:p>
            <a:pPr algn="ctr"/>
            <a:r>
              <a:rPr lang="en-GB" sz="1600" b="1" dirty="0" smtClean="0"/>
              <a:t>EL CAPITAL CULTURAL Y EL CAPITAL HUMANO INTERACTUAN Y PRODUCEN CRECIMIENTO REGIONAL</a:t>
            </a:r>
            <a:endParaRPr lang="en-GB" sz="1600" b="1" dirty="0"/>
          </a:p>
        </p:txBody>
      </p:sp>
      <p:sp>
        <p:nvSpPr>
          <p:cNvPr id="18" name="CuadroTexto 17"/>
          <p:cNvSpPr txBox="1"/>
          <p:nvPr/>
        </p:nvSpPr>
        <p:spPr>
          <a:xfrm>
            <a:off x="1619672" y="4149080"/>
            <a:ext cx="6048672" cy="830997"/>
          </a:xfrm>
          <a:prstGeom prst="rect">
            <a:avLst/>
          </a:prstGeom>
          <a:noFill/>
        </p:spPr>
        <p:txBody>
          <a:bodyPr wrap="square" rtlCol="0">
            <a:spAutoFit/>
          </a:bodyPr>
          <a:lstStyle/>
          <a:p>
            <a:pPr algn="ctr"/>
            <a:r>
              <a:rPr lang="en-GB" sz="1600" b="1" dirty="0" smtClean="0"/>
              <a:t>LAS CARACTERÍSTICAS FLEXIBLES DEL SECTOR CULTURAL SIRVEN COMO AMORTIGUADORES ANTRE VARIACIONES DE LA DINÁMICAS ECONONÓMICAS</a:t>
            </a:r>
            <a:endParaRPr lang="en-GB" sz="1600" b="1" dirty="0"/>
          </a:p>
        </p:txBody>
      </p:sp>
      <p:sp>
        <p:nvSpPr>
          <p:cNvPr id="19" name="CuadroTexto 18"/>
          <p:cNvSpPr txBox="1"/>
          <p:nvPr/>
        </p:nvSpPr>
        <p:spPr>
          <a:xfrm>
            <a:off x="971600" y="5085184"/>
            <a:ext cx="7416824" cy="830997"/>
          </a:xfrm>
          <a:prstGeom prst="rect">
            <a:avLst/>
          </a:prstGeom>
          <a:noFill/>
        </p:spPr>
        <p:txBody>
          <a:bodyPr wrap="square" rtlCol="0">
            <a:spAutoFit/>
          </a:bodyPr>
          <a:lstStyle/>
          <a:p>
            <a:pPr algn="ctr"/>
            <a:r>
              <a:rPr lang="en-GB" sz="1600" b="1" dirty="0" smtClean="0"/>
              <a:t>EL CAMPO DE LA CULTURA CREA ESPACIOS QUE FACILITAN LA FERTILIZACIÓN DEL CAPITAL SOCIAL, CAPITAL QUE SE MATERIALIZA EN EL ÁMBITO ECONÓMICO, SOCIAL, POLÍTICO.</a:t>
            </a:r>
            <a:endParaRPr lang="en-GB" sz="1600" b="1" dirty="0"/>
          </a:p>
        </p:txBody>
      </p:sp>
      <p:sp>
        <p:nvSpPr>
          <p:cNvPr id="20" name="CuadroTexto 19"/>
          <p:cNvSpPr txBox="1"/>
          <p:nvPr/>
        </p:nvSpPr>
        <p:spPr>
          <a:xfrm rot="5400000">
            <a:off x="-1111551" y="3567935"/>
            <a:ext cx="294042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3600" dirty="0" smtClean="0">
                <a:solidFill>
                  <a:schemeClr val="tx1"/>
                </a:solidFill>
                <a:latin typeface="Arial"/>
                <a:cs typeface="Arial"/>
              </a:rPr>
              <a:t>CULTURA</a:t>
            </a:r>
            <a:endParaRPr lang="en-GB" sz="3600" dirty="0">
              <a:solidFill>
                <a:schemeClr val="tx1"/>
              </a:solidFill>
              <a:latin typeface="Arial"/>
              <a:cs typeface="Arial"/>
            </a:endParaRPr>
          </a:p>
        </p:txBody>
      </p:sp>
      <p:sp>
        <p:nvSpPr>
          <p:cNvPr id="21" name="CuadroTexto 20"/>
          <p:cNvSpPr txBox="1"/>
          <p:nvPr/>
        </p:nvSpPr>
        <p:spPr>
          <a:xfrm rot="5400000">
            <a:off x="6860429" y="3540642"/>
            <a:ext cx="343983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S"/>
            </a:defPPr>
            <a:lvl1pPr algn="ctr">
              <a:defRPr sz="3600">
                <a:latin typeface="Arial"/>
                <a:cs typeface="Arial"/>
              </a:defRPr>
            </a:lvl1pPr>
          </a:lstStyle>
          <a:p>
            <a:r>
              <a:rPr lang="en-GB" dirty="0" smtClean="0">
                <a:solidFill>
                  <a:srgbClr val="000000"/>
                </a:solidFill>
              </a:rPr>
              <a:t>SISTEMA ECONOMICO</a:t>
            </a:r>
            <a:endParaRPr lang="en-GB" dirty="0">
              <a:solidFill>
                <a:srgbClr val="000000"/>
              </a:solidFill>
            </a:endParaRPr>
          </a:p>
        </p:txBody>
      </p:sp>
    </p:spTree>
    <p:extLst>
      <p:ext uri="{BB962C8B-B14F-4D97-AF65-F5344CB8AC3E}">
        <p14:creationId xmlns:p14="http://schemas.microsoft.com/office/powerpoint/2010/main" val="1045781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echa a la derecha con bandas 11"/>
          <p:cNvSpPr/>
          <p:nvPr/>
        </p:nvSpPr>
        <p:spPr>
          <a:xfrm>
            <a:off x="191344" y="3546447"/>
            <a:ext cx="8568952" cy="792088"/>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3" name="Rombo 22">
            <a:hlinkClick r:id="rId2"/>
          </p:cNvPr>
          <p:cNvSpPr/>
          <p:nvPr/>
        </p:nvSpPr>
        <p:spPr>
          <a:xfrm>
            <a:off x="695400" y="1530223"/>
            <a:ext cx="2160240" cy="1650742"/>
          </a:xfrm>
          <a:prstGeom prst="diamond">
            <a:avLst/>
          </a:prstGeom>
          <a:solidFill>
            <a:schemeClr val="accent5">
              <a:lumMod val="75000"/>
            </a:schemeClr>
          </a:solidFill>
          <a:ln/>
        </p:spPr>
        <p:style>
          <a:lnRef idx="3">
            <a:schemeClr val="lt1"/>
          </a:lnRef>
          <a:fillRef idx="1">
            <a:schemeClr val="accent3"/>
          </a:fillRef>
          <a:effectRef idx="1">
            <a:schemeClr val="accent3"/>
          </a:effectRef>
          <a:fontRef idx="minor">
            <a:schemeClr val="lt1"/>
          </a:fontRef>
        </p:style>
        <p:txBody>
          <a:bodyPr wrap="square">
            <a:spAutoFit/>
          </a:bodyPr>
          <a:lstStyle/>
          <a:p>
            <a:pPr algn="ctr">
              <a:spcBef>
                <a:spcPct val="50000"/>
              </a:spcBef>
            </a:pPr>
            <a:r>
              <a:rPr lang="es-ES_tradnl" sz="1200" b="1" dirty="0">
                <a:latin typeface="Arial"/>
                <a:cs typeface="Arial"/>
              </a:rPr>
              <a:t>LA AGENDA 21 DE LA CULTURA (2004)</a:t>
            </a:r>
          </a:p>
        </p:txBody>
      </p:sp>
      <p:sp>
        <p:nvSpPr>
          <p:cNvPr id="24" name="Rectángulo 23"/>
          <p:cNvSpPr/>
          <p:nvPr/>
        </p:nvSpPr>
        <p:spPr>
          <a:xfrm>
            <a:off x="407369" y="3114400"/>
            <a:ext cx="2520280" cy="646331"/>
          </a:xfrm>
          <a:prstGeom prst="rect">
            <a:avLst/>
          </a:prstGeom>
        </p:spPr>
        <p:txBody>
          <a:bodyPr wrap="square">
            <a:spAutoFit/>
          </a:bodyPr>
          <a:lstStyle/>
          <a:p>
            <a:r>
              <a:rPr lang="es-ES_tradnl" sz="1200" dirty="0"/>
              <a:t>http://www.agenda21culture.net/</a:t>
            </a:r>
            <a:r>
              <a:rPr lang="es-ES_tradnl" sz="1200" dirty="0" err="1"/>
              <a:t>index.php?option</a:t>
            </a:r>
            <a:r>
              <a:rPr lang="es-ES_tradnl" sz="1200" dirty="0"/>
              <a:t>=</a:t>
            </a:r>
            <a:r>
              <a:rPr lang="es-ES_tradnl" sz="1200" dirty="0" err="1"/>
              <a:t>com_content&amp;view</a:t>
            </a:r>
            <a:r>
              <a:rPr lang="es-ES_tradnl" sz="1200" dirty="0"/>
              <a:t>=</a:t>
            </a:r>
            <a:r>
              <a:rPr lang="es-ES_tradnl" sz="1200" dirty="0" err="1"/>
              <a:t>article&amp;id</a:t>
            </a:r>
            <a:r>
              <a:rPr lang="es-ES_tradnl" sz="1200" dirty="0"/>
              <a:t>=1&amp;Itemid=88&amp;lang=es</a:t>
            </a:r>
          </a:p>
        </p:txBody>
      </p:sp>
      <p:sp>
        <p:nvSpPr>
          <p:cNvPr id="25" name="Elipse 24">
            <a:hlinkClick r:id="rId3"/>
          </p:cNvPr>
          <p:cNvSpPr/>
          <p:nvPr/>
        </p:nvSpPr>
        <p:spPr>
          <a:xfrm>
            <a:off x="3673913" y="1146502"/>
            <a:ext cx="2088232" cy="2272159"/>
          </a:xfrm>
          <a:prstGeom prst="ellipse">
            <a:avLst/>
          </a:prstGeom>
          <a:solidFill>
            <a:schemeClr val="accent5">
              <a:lumMod val="75000"/>
            </a:schemeClr>
          </a:solidFill>
          <a:ln/>
        </p:spPr>
        <p:style>
          <a:lnRef idx="3">
            <a:schemeClr val="lt1"/>
          </a:lnRef>
          <a:fillRef idx="1">
            <a:schemeClr val="accent3"/>
          </a:fillRef>
          <a:effectRef idx="1">
            <a:schemeClr val="accent3"/>
          </a:effectRef>
          <a:fontRef idx="minor">
            <a:schemeClr val="lt1"/>
          </a:fontRef>
        </p:style>
        <p:txBody>
          <a:bodyPr wrap="square">
            <a:spAutoFit/>
          </a:bodyPr>
          <a:lstStyle/>
          <a:p>
            <a:pPr algn="ctr">
              <a:spcBef>
                <a:spcPct val="50000"/>
              </a:spcBef>
            </a:pPr>
            <a:r>
              <a:rPr lang="es-ES_tradnl" sz="1200" b="1" dirty="0">
                <a:latin typeface="Arial"/>
                <a:cs typeface="Arial"/>
              </a:rPr>
              <a:t>LIBRO VERDE </a:t>
            </a:r>
          </a:p>
          <a:p>
            <a:pPr algn="ctr">
              <a:spcBef>
                <a:spcPct val="50000"/>
              </a:spcBef>
            </a:pPr>
            <a:r>
              <a:rPr lang="es-ES_tradnl" sz="1200" b="1" dirty="0">
                <a:latin typeface="Arial"/>
                <a:cs typeface="Arial"/>
              </a:rPr>
              <a:t>Liberar el potencial de las industrias culturales y creativas </a:t>
            </a:r>
          </a:p>
          <a:p>
            <a:pPr algn="ctr">
              <a:spcBef>
                <a:spcPct val="50000"/>
              </a:spcBef>
            </a:pPr>
            <a:r>
              <a:rPr lang="es-ES_tradnl" sz="1200" b="1" dirty="0">
                <a:latin typeface="Arial"/>
                <a:cs typeface="Arial"/>
              </a:rPr>
              <a:t>2010</a:t>
            </a:r>
          </a:p>
        </p:txBody>
      </p:sp>
      <p:sp>
        <p:nvSpPr>
          <p:cNvPr id="26" name="Pentágono regular 25">
            <a:hlinkClick r:id="rId4"/>
          </p:cNvPr>
          <p:cNvSpPr/>
          <p:nvPr/>
        </p:nvSpPr>
        <p:spPr>
          <a:xfrm>
            <a:off x="3575720" y="4482552"/>
            <a:ext cx="2736304" cy="840105"/>
          </a:xfrm>
          <a:prstGeom prst="pentagon">
            <a:avLst/>
          </a:prstGeom>
          <a:solidFill>
            <a:schemeClr val="accent5">
              <a:lumMod val="75000"/>
            </a:schemeClr>
          </a:solidFill>
          <a:ln/>
        </p:spPr>
        <p:style>
          <a:lnRef idx="3">
            <a:schemeClr val="lt1"/>
          </a:lnRef>
          <a:fillRef idx="1">
            <a:schemeClr val="accent3"/>
          </a:fillRef>
          <a:effectRef idx="1">
            <a:schemeClr val="accent3"/>
          </a:effectRef>
          <a:fontRef idx="minor">
            <a:schemeClr val="lt1"/>
          </a:fontRef>
        </p:style>
        <p:txBody>
          <a:bodyPr wrap="square">
            <a:spAutoFit/>
          </a:bodyPr>
          <a:lstStyle/>
          <a:p>
            <a:pPr algn="ctr">
              <a:spcBef>
                <a:spcPct val="50000"/>
              </a:spcBef>
            </a:pPr>
            <a:r>
              <a:rPr lang="es-ES_tradnl" sz="1200" b="1" dirty="0">
                <a:latin typeface="Arial"/>
                <a:cs typeface="Arial"/>
              </a:rPr>
              <a:t>CARTA CULTURAL IBEROAMERICANA 2006</a:t>
            </a:r>
          </a:p>
        </p:txBody>
      </p:sp>
      <p:sp>
        <p:nvSpPr>
          <p:cNvPr id="27" name="Rectángulo 26"/>
          <p:cNvSpPr/>
          <p:nvPr/>
        </p:nvSpPr>
        <p:spPr>
          <a:xfrm>
            <a:off x="2855640" y="5487032"/>
            <a:ext cx="3456384" cy="461665"/>
          </a:xfrm>
          <a:prstGeom prst="rect">
            <a:avLst/>
          </a:prstGeom>
        </p:spPr>
        <p:txBody>
          <a:bodyPr wrap="square">
            <a:spAutoFit/>
          </a:bodyPr>
          <a:lstStyle/>
          <a:p>
            <a:r>
              <a:rPr lang="es-ES_tradnl" sz="1200" dirty="0"/>
              <a:t>http://</a:t>
            </a:r>
            <a:r>
              <a:rPr lang="es-ES_tradnl" sz="1200" dirty="0" err="1"/>
              <a:t>www.culturasiberoamericanas.org</a:t>
            </a:r>
            <a:r>
              <a:rPr lang="es-ES_tradnl" sz="1200" dirty="0"/>
              <a:t>/</a:t>
            </a:r>
            <a:r>
              <a:rPr lang="es-ES_tradnl" sz="1200" dirty="0" err="1"/>
              <a:t>carta_cultural_espanol.php</a:t>
            </a:r>
            <a:endParaRPr lang="es-ES_tradnl" sz="1200" dirty="0"/>
          </a:p>
        </p:txBody>
      </p:sp>
      <p:sp>
        <p:nvSpPr>
          <p:cNvPr id="28" name="Trapecio 27">
            <a:hlinkClick r:id="rId5"/>
          </p:cNvPr>
          <p:cNvSpPr/>
          <p:nvPr/>
        </p:nvSpPr>
        <p:spPr>
          <a:xfrm>
            <a:off x="767408" y="3978495"/>
            <a:ext cx="1800200" cy="1748790"/>
          </a:xfrm>
          <a:prstGeom prst="trapezoid">
            <a:avLst/>
          </a:prstGeom>
          <a:solidFill>
            <a:schemeClr val="accent5">
              <a:lumMod val="75000"/>
            </a:schemeClr>
          </a:solidFill>
          <a:ln/>
        </p:spPr>
        <p:style>
          <a:lnRef idx="3">
            <a:schemeClr val="lt1"/>
          </a:lnRef>
          <a:fillRef idx="1">
            <a:schemeClr val="accent3"/>
          </a:fillRef>
          <a:effectRef idx="1">
            <a:schemeClr val="accent3"/>
          </a:effectRef>
          <a:fontRef idx="minor">
            <a:schemeClr val="lt1"/>
          </a:fontRef>
        </p:style>
        <p:txBody>
          <a:bodyPr wrap="square">
            <a:spAutoFit/>
          </a:bodyPr>
          <a:lstStyle/>
          <a:p>
            <a:pPr algn="ctr">
              <a:spcBef>
                <a:spcPct val="50000"/>
              </a:spcBef>
            </a:pPr>
            <a:r>
              <a:rPr lang="es-ES_tradnl" sz="1200" b="1" dirty="0">
                <a:latin typeface="Arial"/>
                <a:cs typeface="Arial"/>
              </a:rPr>
              <a:t>Declaración Universal de la UNESCO sobre la Diversidad Cultural</a:t>
            </a:r>
          </a:p>
          <a:p>
            <a:pPr algn="ctr">
              <a:spcBef>
                <a:spcPct val="50000"/>
              </a:spcBef>
            </a:pPr>
            <a:r>
              <a:rPr lang="es-ES_tradnl" sz="1200" b="1" dirty="0">
                <a:latin typeface="Arial"/>
                <a:cs typeface="Arial"/>
              </a:rPr>
              <a:t>2001</a:t>
            </a:r>
          </a:p>
        </p:txBody>
      </p:sp>
      <p:sp>
        <p:nvSpPr>
          <p:cNvPr id="29" name="Rectángulo 28"/>
          <p:cNvSpPr/>
          <p:nvPr/>
        </p:nvSpPr>
        <p:spPr>
          <a:xfrm>
            <a:off x="119336" y="5948697"/>
            <a:ext cx="3096344" cy="646331"/>
          </a:xfrm>
          <a:prstGeom prst="rect">
            <a:avLst/>
          </a:prstGeom>
        </p:spPr>
        <p:txBody>
          <a:bodyPr wrap="square">
            <a:spAutoFit/>
          </a:bodyPr>
          <a:lstStyle/>
          <a:p>
            <a:r>
              <a:rPr lang="es-ES_tradnl" sz="1200" dirty="0"/>
              <a:t>http://</a:t>
            </a:r>
            <a:r>
              <a:rPr lang="es-ES_tradnl" sz="1200" dirty="0" err="1"/>
              <a:t>portal.unesco.org</a:t>
            </a:r>
            <a:r>
              <a:rPr lang="es-ES_tradnl" sz="1200" dirty="0"/>
              <a:t>/es/</a:t>
            </a:r>
            <a:r>
              <a:rPr lang="es-ES_tradnl" sz="1200" dirty="0" err="1"/>
              <a:t>ev.php</a:t>
            </a:r>
            <a:r>
              <a:rPr lang="es-ES_tradnl" sz="1200" dirty="0"/>
              <a:t>-URL_ID=13179&amp;URL_DO=DO_TOPIC&amp;URL_SECTION=201.html</a:t>
            </a:r>
          </a:p>
        </p:txBody>
      </p:sp>
      <p:pic>
        <p:nvPicPr>
          <p:cNvPr id="30" name="Imagen 29">
            <a:hlinkClick r:id="rId6"/>
          </p:cNvPr>
          <p:cNvPicPr>
            <a:picLocks noChangeAspect="1"/>
          </p:cNvPicPr>
          <p:nvPr/>
        </p:nvPicPr>
        <p:blipFill>
          <a:blip r:embed="rId7"/>
          <a:stretch>
            <a:fillRect/>
          </a:stretch>
        </p:blipFill>
        <p:spPr>
          <a:xfrm>
            <a:off x="7136638" y="1242192"/>
            <a:ext cx="1008112" cy="1008112"/>
          </a:xfrm>
          <a:prstGeom prst="rect">
            <a:avLst/>
          </a:prstGeom>
        </p:spPr>
      </p:pic>
      <p:pic>
        <p:nvPicPr>
          <p:cNvPr id="31" name="Imagen 30" descr="Captura de pantalla 2013-07-01 a las 00.46.14.png">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04112" y="2610343"/>
            <a:ext cx="1073165" cy="1368152"/>
          </a:xfrm>
          <a:prstGeom prst="rect">
            <a:avLst/>
          </a:prstGeom>
        </p:spPr>
      </p:pic>
      <p:sp>
        <p:nvSpPr>
          <p:cNvPr id="32" name="Rectángulo 31"/>
          <p:cNvSpPr/>
          <p:nvPr/>
        </p:nvSpPr>
        <p:spPr>
          <a:xfrm>
            <a:off x="6528048" y="2250304"/>
            <a:ext cx="2483768" cy="646331"/>
          </a:xfrm>
          <a:prstGeom prst="rect">
            <a:avLst/>
          </a:prstGeom>
        </p:spPr>
        <p:txBody>
          <a:bodyPr wrap="square">
            <a:spAutoFit/>
          </a:bodyPr>
          <a:lstStyle/>
          <a:p>
            <a:r>
              <a:rPr lang="es-ES_tradnl" sz="1200" dirty="0"/>
              <a:t>http://unctad.org/en/Pages/DITC/CreativeEconomy/Creative-Economy-Programme.aspx</a:t>
            </a:r>
          </a:p>
        </p:txBody>
      </p:sp>
      <p:sp>
        <p:nvSpPr>
          <p:cNvPr id="33" name="Rectángulo 32"/>
          <p:cNvSpPr/>
          <p:nvPr/>
        </p:nvSpPr>
        <p:spPr>
          <a:xfrm>
            <a:off x="3467596" y="3593195"/>
            <a:ext cx="2250306" cy="646331"/>
          </a:xfrm>
          <a:prstGeom prst="rect">
            <a:avLst/>
          </a:prstGeom>
        </p:spPr>
        <p:txBody>
          <a:bodyPr wrap="square">
            <a:spAutoFit/>
          </a:bodyPr>
          <a:lstStyle/>
          <a:p>
            <a:r>
              <a:rPr lang="es-ES_tradnl" sz="1200" dirty="0"/>
              <a:t>http://ec.europa.eu/culture/documents/greenpaper_creative_industries_es.pdf</a:t>
            </a:r>
          </a:p>
        </p:txBody>
      </p:sp>
      <p:sp>
        <p:nvSpPr>
          <p:cNvPr id="34" name="Rectángulo 33"/>
          <p:cNvSpPr/>
          <p:nvPr/>
        </p:nvSpPr>
        <p:spPr>
          <a:xfrm>
            <a:off x="5447929" y="4122512"/>
            <a:ext cx="3563888" cy="461665"/>
          </a:xfrm>
          <a:prstGeom prst="rect">
            <a:avLst/>
          </a:prstGeom>
        </p:spPr>
        <p:txBody>
          <a:bodyPr wrap="square">
            <a:spAutoFit/>
          </a:bodyPr>
          <a:lstStyle/>
          <a:p>
            <a:r>
              <a:rPr lang="es-ES_tradnl" sz="1200" dirty="0"/>
              <a:t>http://</a:t>
            </a:r>
            <a:r>
              <a:rPr lang="es-ES_tradnl" sz="1200" dirty="0" err="1"/>
              <a:t>unesdoc.unesco.org</a:t>
            </a:r>
            <a:r>
              <a:rPr lang="es-ES_tradnl" sz="1200" dirty="0"/>
              <a:t>/</a:t>
            </a:r>
            <a:r>
              <a:rPr lang="es-ES_tradnl" sz="1200" dirty="0" err="1"/>
              <a:t>images</a:t>
            </a:r>
            <a:r>
              <a:rPr lang="es-ES_tradnl" sz="1200" dirty="0"/>
              <a:t>/0019/001910/191061e.pdf</a:t>
            </a:r>
          </a:p>
        </p:txBody>
      </p:sp>
      <p:pic>
        <p:nvPicPr>
          <p:cNvPr id="35" name="Imagen 34">
            <a:hlinkClick r:id="rId10"/>
          </p:cNvPr>
          <p:cNvPicPr>
            <a:picLocks noChangeAspect="1"/>
          </p:cNvPicPr>
          <p:nvPr/>
        </p:nvPicPr>
        <p:blipFill>
          <a:blip r:embed="rId11"/>
          <a:stretch>
            <a:fillRect/>
          </a:stretch>
        </p:blipFill>
        <p:spPr>
          <a:xfrm>
            <a:off x="7176120" y="4410544"/>
            <a:ext cx="864096" cy="1244298"/>
          </a:xfrm>
          <a:prstGeom prst="rect">
            <a:avLst/>
          </a:prstGeom>
        </p:spPr>
      </p:pic>
      <p:sp>
        <p:nvSpPr>
          <p:cNvPr id="36" name="Rectángulo 35"/>
          <p:cNvSpPr/>
          <p:nvPr/>
        </p:nvSpPr>
        <p:spPr>
          <a:xfrm>
            <a:off x="6456039" y="5706688"/>
            <a:ext cx="2612503" cy="646331"/>
          </a:xfrm>
          <a:prstGeom prst="rect">
            <a:avLst/>
          </a:prstGeom>
        </p:spPr>
        <p:txBody>
          <a:bodyPr wrap="square">
            <a:spAutoFit/>
          </a:bodyPr>
          <a:lstStyle/>
          <a:p>
            <a:r>
              <a:rPr lang="es-ES_tradnl" sz="1200" dirty="0"/>
              <a:t>http://</a:t>
            </a:r>
            <a:r>
              <a:rPr lang="es-ES_tradnl" sz="1200" dirty="0" err="1"/>
              <a:t>www.paca-online.org</a:t>
            </a:r>
            <a:r>
              <a:rPr lang="es-ES_tradnl" sz="1200" dirty="0"/>
              <a:t>/</a:t>
            </a:r>
            <a:r>
              <a:rPr lang="es-ES_tradnl" sz="1200" dirty="0" err="1"/>
              <a:t>cop</a:t>
            </a:r>
            <a:r>
              <a:rPr lang="es-ES_tradnl" sz="1200" dirty="0"/>
              <a:t>/</a:t>
            </a:r>
            <a:r>
              <a:rPr lang="es-ES_tradnl" sz="1200" dirty="0" err="1"/>
              <a:t>docs</a:t>
            </a:r>
            <a:r>
              <a:rPr lang="es-ES_tradnl" sz="1200" dirty="0"/>
              <a:t>/</a:t>
            </a:r>
            <a:r>
              <a:rPr lang="es-ES_tradnl" sz="1200" dirty="0" err="1"/>
              <a:t>OECD_Culture_and_Local_Development.pdf</a:t>
            </a:r>
            <a:endParaRPr lang="es-ES_tradnl" sz="1200" dirty="0"/>
          </a:p>
        </p:txBody>
      </p:sp>
    </p:spTree>
    <p:extLst>
      <p:ext uri="{BB962C8B-B14F-4D97-AF65-F5344CB8AC3E}">
        <p14:creationId xmlns:p14="http://schemas.microsoft.com/office/powerpoint/2010/main" val="1988653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8 Flecha derecha"/>
          <p:cNvSpPr/>
          <p:nvPr/>
        </p:nvSpPr>
        <p:spPr>
          <a:xfrm>
            <a:off x="142875" y="4906654"/>
            <a:ext cx="8245549" cy="394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138556"/>
            <a:ext cx="3598862" cy="2271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CuadroTexto 19"/>
          <p:cNvSpPr txBox="1">
            <a:spLocks noChangeArrowheads="1"/>
          </p:cNvSpPr>
          <p:nvPr/>
        </p:nvSpPr>
        <p:spPr bwMode="auto">
          <a:xfrm>
            <a:off x="4355976" y="935356"/>
            <a:ext cx="4248150" cy="267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s-ES_tradnl" altLang="es-ES" sz="1400" dirty="0"/>
              <a:t>Las industrias culturales y creativas, como el turismo o el patrimonio y las infraestructuras culturales, como museos y teatros públicos, son motores para el diálogo y la cohesión social, así como puestos de trabajo e ingresos, especialmente en los países en desarrollo, luchando así contra  la pobreza, el desempleo y la violencia. La Declaración indica que la economía creativa, impulsada por el poder de las nuevas tecnologías, puede ser la próxima “nueva economía”, continuando el proceso desde las economías agrarias, industriales y de servicios.</a:t>
            </a:r>
          </a:p>
        </p:txBody>
      </p:sp>
      <p:sp>
        <p:nvSpPr>
          <p:cNvPr id="21" name="4 Rectángulo"/>
          <p:cNvSpPr/>
          <p:nvPr/>
        </p:nvSpPr>
        <p:spPr>
          <a:xfrm>
            <a:off x="447750" y="6112720"/>
            <a:ext cx="8748464" cy="461665"/>
          </a:xfrm>
          <a:prstGeom prst="rect">
            <a:avLst/>
          </a:prstGeom>
        </p:spPr>
        <p:txBody>
          <a:bodyPr wrap="square">
            <a:spAutoFit/>
          </a:bodyPr>
          <a:lstStyle/>
          <a:p>
            <a:r>
              <a:rPr lang="en-US" sz="1200" b="1" dirty="0" smtClean="0"/>
              <a:t> COM (2012) 537 Final. Promoting cultural and creative sectors for growth and Jobs in the EU</a:t>
            </a:r>
          </a:p>
          <a:p>
            <a:r>
              <a:rPr lang="en-US" sz="1200" b="1" dirty="0" smtClean="0"/>
              <a:t> COM (2010)183. Final Green Paper - Unlocking the potential of cultural and creative industries.</a:t>
            </a:r>
            <a:endParaRPr lang="es-ES" sz="1200" b="1" dirty="0"/>
          </a:p>
        </p:txBody>
      </p:sp>
      <p:pic>
        <p:nvPicPr>
          <p:cNvPr id="37"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4181313"/>
            <a:ext cx="1047700" cy="14857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8" name="Picture 3">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2642" y="4041435"/>
            <a:ext cx="1317228" cy="17304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39" name="6 Conector recto"/>
          <p:cNvCxnSpPr/>
          <p:nvPr/>
        </p:nvCxnSpPr>
        <p:spPr>
          <a:xfrm>
            <a:off x="0" y="3613468"/>
            <a:ext cx="9144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0" name="7 CuadroTexto"/>
          <p:cNvSpPr txBox="1"/>
          <p:nvPr/>
        </p:nvSpPr>
        <p:spPr>
          <a:xfrm>
            <a:off x="0" y="3676382"/>
            <a:ext cx="995785" cy="369332"/>
          </a:xfrm>
          <a:prstGeom prst="rect">
            <a:avLst/>
          </a:prstGeom>
          <a:noFill/>
        </p:spPr>
        <p:txBody>
          <a:bodyPr wrap="none" rtlCol="0">
            <a:spAutoFit/>
          </a:bodyPr>
          <a:lstStyle/>
          <a:p>
            <a:r>
              <a:rPr lang="es-ES" dirty="0" smtClean="0"/>
              <a:t>Europa</a:t>
            </a:r>
            <a:endParaRPr lang="es-ES" dirty="0"/>
          </a:p>
        </p:txBody>
      </p:sp>
      <p:sp>
        <p:nvSpPr>
          <p:cNvPr id="41" name="9 CuadroTexto"/>
          <p:cNvSpPr txBox="1"/>
          <p:nvPr/>
        </p:nvSpPr>
        <p:spPr>
          <a:xfrm>
            <a:off x="7236296" y="5517232"/>
            <a:ext cx="1800200" cy="369332"/>
          </a:xfrm>
          <a:prstGeom prst="rect">
            <a:avLst/>
          </a:prstGeom>
          <a:noFill/>
        </p:spPr>
        <p:txBody>
          <a:bodyPr wrap="square" rtlCol="0">
            <a:spAutoFit/>
          </a:bodyPr>
          <a:lstStyle/>
          <a:p>
            <a:r>
              <a:rPr lang="es-ES" dirty="0" smtClean="0"/>
              <a:t>Europa 2020</a:t>
            </a:r>
            <a:endParaRPr lang="es-ES" dirty="0"/>
          </a:p>
        </p:txBody>
      </p:sp>
      <p:sp>
        <p:nvSpPr>
          <p:cNvPr id="42" name="10 CuadroTexto"/>
          <p:cNvSpPr txBox="1"/>
          <p:nvPr/>
        </p:nvSpPr>
        <p:spPr>
          <a:xfrm>
            <a:off x="107504" y="4365104"/>
            <a:ext cx="1116458" cy="523220"/>
          </a:xfrm>
          <a:prstGeom prst="rect">
            <a:avLst/>
          </a:prstGeom>
          <a:noFill/>
        </p:spPr>
        <p:txBody>
          <a:bodyPr wrap="square" rtlCol="0">
            <a:spAutoFit/>
          </a:bodyPr>
          <a:lstStyle/>
          <a:p>
            <a:r>
              <a:rPr lang="es-ES" sz="1400" dirty="0" smtClean="0"/>
              <a:t>Estrategia de Lisboa</a:t>
            </a:r>
            <a:endParaRPr lang="es-ES" sz="1400" dirty="0"/>
          </a:p>
        </p:txBody>
      </p:sp>
      <p:sp>
        <p:nvSpPr>
          <p:cNvPr id="43" name="11 CuadroTexto"/>
          <p:cNvSpPr txBox="1"/>
          <p:nvPr/>
        </p:nvSpPr>
        <p:spPr>
          <a:xfrm>
            <a:off x="7272206" y="3934217"/>
            <a:ext cx="1887910" cy="954107"/>
          </a:xfrm>
          <a:prstGeom prst="rect">
            <a:avLst/>
          </a:prstGeom>
          <a:noFill/>
        </p:spPr>
        <p:txBody>
          <a:bodyPr wrap="square" rtlCol="0">
            <a:spAutoFit/>
          </a:bodyPr>
          <a:lstStyle/>
          <a:p>
            <a:r>
              <a:rPr lang="es-ES" sz="1400" dirty="0" smtClean="0"/>
              <a:t>Desarrollo inteligente, sostenible e incluyente</a:t>
            </a:r>
            <a:endParaRPr lang="es-ES" sz="1400" dirty="0"/>
          </a:p>
        </p:txBody>
      </p:sp>
    </p:spTree>
    <p:extLst>
      <p:ext uri="{BB962C8B-B14F-4D97-AF65-F5344CB8AC3E}">
        <p14:creationId xmlns:p14="http://schemas.microsoft.com/office/powerpoint/2010/main" val="1088713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15-03-23 a las 18.34.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93339">
            <a:off x="1175826" y="1621817"/>
            <a:ext cx="6898174" cy="18823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8026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5-03-23 a las 18.40.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334" y="1619502"/>
            <a:ext cx="7493925" cy="2331443"/>
          </a:xfrm>
          <a:prstGeom prst="rect">
            <a:avLst/>
          </a:prstGeom>
        </p:spPr>
      </p:pic>
    </p:spTree>
    <p:extLst>
      <p:ext uri="{BB962C8B-B14F-4D97-AF65-F5344CB8AC3E}">
        <p14:creationId xmlns:p14="http://schemas.microsoft.com/office/powerpoint/2010/main" val="3558970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2015-03-23 a las 18.39.3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1921" y="726064"/>
            <a:ext cx="5234715" cy="57564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5154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15-03-23 a las 18.42.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659" y="1332299"/>
            <a:ext cx="7531100" cy="4673600"/>
          </a:xfrm>
          <a:prstGeom prst="rect">
            <a:avLst/>
          </a:prstGeom>
        </p:spPr>
      </p:pic>
    </p:spTree>
    <p:extLst>
      <p:ext uri="{BB962C8B-B14F-4D97-AF65-F5344CB8AC3E}">
        <p14:creationId xmlns:p14="http://schemas.microsoft.com/office/powerpoint/2010/main" val="2347912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85334" y="1019194"/>
            <a:ext cx="8073999" cy="4585871"/>
          </a:xfrm>
          <a:prstGeom prst="rect">
            <a:avLst/>
          </a:prstGeom>
          <a:noFill/>
        </p:spPr>
        <p:txBody>
          <a:bodyPr wrap="square" rtlCol="0">
            <a:spAutoFit/>
          </a:bodyPr>
          <a:lstStyle/>
          <a:p>
            <a:pPr marL="285750" indent="-285750">
              <a:spcBef>
                <a:spcPts val="1200"/>
              </a:spcBef>
              <a:buFontTx/>
              <a:buChar char="-"/>
            </a:pPr>
            <a:r>
              <a:rPr lang="en-US" dirty="0" smtClean="0"/>
              <a:t>A MODO DE CONCLUSIONES</a:t>
            </a:r>
          </a:p>
          <a:p>
            <a:pPr marL="285750" indent="-285750">
              <a:spcBef>
                <a:spcPts val="1200"/>
              </a:spcBef>
              <a:buFontTx/>
              <a:buChar char="-"/>
            </a:pPr>
            <a:endParaRPr lang="en-US" dirty="0"/>
          </a:p>
          <a:p>
            <a:pPr marL="742950" lvl="1" indent="-285750">
              <a:spcBef>
                <a:spcPts val="1200"/>
              </a:spcBef>
              <a:buFontTx/>
              <a:buChar char="-"/>
            </a:pPr>
            <a:r>
              <a:rPr lang="en-US" dirty="0" smtClean="0"/>
              <a:t>Las </a:t>
            </a:r>
            <a:r>
              <a:rPr lang="en-US" dirty="0" err="1" smtClean="0"/>
              <a:t>estrategias</a:t>
            </a:r>
            <a:r>
              <a:rPr lang="en-US" dirty="0" smtClean="0"/>
              <a:t> </a:t>
            </a:r>
            <a:r>
              <a:rPr lang="en-US" dirty="0" err="1" smtClean="0"/>
              <a:t>regionales</a:t>
            </a:r>
            <a:r>
              <a:rPr lang="en-US" dirty="0" smtClean="0"/>
              <a:t> de </a:t>
            </a:r>
            <a:r>
              <a:rPr lang="en-US" dirty="0" err="1" smtClean="0"/>
              <a:t>desarrollo</a:t>
            </a:r>
            <a:r>
              <a:rPr lang="en-US" dirty="0" smtClean="0"/>
              <a:t> </a:t>
            </a:r>
            <a:r>
              <a:rPr lang="en-US" dirty="0" err="1" smtClean="0"/>
              <a:t>basadas</a:t>
            </a:r>
            <a:r>
              <a:rPr lang="en-US" dirty="0" smtClean="0"/>
              <a:t> en los </a:t>
            </a:r>
            <a:r>
              <a:rPr lang="en-US" dirty="0" err="1" smtClean="0"/>
              <a:t>sectores</a:t>
            </a:r>
            <a:r>
              <a:rPr lang="en-US" dirty="0" smtClean="0"/>
              <a:t> </a:t>
            </a:r>
            <a:r>
              <a:rPr lang="en-US" dirty="0" err="1" smtClean="0"/>
              <a:t>culturales</a:t>
            </a:r>
            <a:r>
              <a:rPr lang="en-US" dirty="0" smtClean="0"/>
              <a:t> y </a:t>
            </a:r>
            <a:r>
              <a:rPr lang="en-US" dirty="0" err="1" smtClean="0"/>
              <a:t>creativos</a:t>
            </a:r>
            <a:r>
              <a:rPr lang="en-US" dirty="0" smtClean="0"/>
              <a:t>, no solo son </a:t>
            </a:r>
            <a:r>
              <a:rPr lang="en-US" dirty="0" err="1" smtClean="0"/>
              <a:t>plausibles</a:t>
            </a:r>
            <a:r>
              <a:rPr lang="en-US" dirty="0" smtClean="0"/>
              <a:t> </a:t>
            </a:r>
            <a:r>
              <a:rPr lang="en-US" dirty="0" err="1" smtClean="0"/>
              <a:t>sino</a:t>
            </a:r>
            <a:r>
              <a:rPr lang="en-US" dirty="0" smtClean="0"/>
              <a:t>, </a:t>
            </a:r>
            <a:r>
              <a:rPr lang="en-US" dirty="0" err="1" smtClean="0"/>
              <a:t>que</a:t>
            </a:r>
            <a:r>
              <a:rPr lang="en-US" dirty="0" smtClean="0"/>
              <a:t> </a:t>
            </a:r>
            <a:r>
              <a:rPr lang="en-US" dirty="0" err="1" smtClean="0"/>
              <a:t>nos</a:t>
            </a:r>
            <a:r>
              <a:rPr lang="en-US" dirty="0" smtClean="0"/>
              <a:t> son </a:t>
            </a:r>
            <a:r>
              <a:rPr lang="en-US" dirty="0" err="1" smtClean="0"/>
              <a:t>recomendadas</a:t>
            </a:r>
            <a:r>
              <a:rPr lang="en-US" dirty="0" smtClean="0"/>
              <a:t> </a:t>
            </a:r>
            <a:r>
              <a:rPr lang="en-US" dirty="0" err="1" smtClean="0"/>
              <a:t>por</a:t>
            </a:r>
            <a:r>
              <a:rPr lang="en-US" dirty="0" smtClean="0"/>
              <a:t> la </a:t>
            </a:r>
            <a:r>
              <a:rPr lang="en-US" dirty="0" err="1" smtClean="0"/>
              <a:t>estrategia</a:t>
            </a:r>
            <a:r>
              <a:rPr lang="en-US" dirty="0" smtClean="0"/>
              <a:t> </a:t>
            </a:r>
            <a:r>
              <a:rPr lang="en-US" dirty="0" err="1" smtClean="0"/>
              <a:t>Europea</a:t>
            </a:r>
            <a:r>
              <a:rPr lang="en-US" dirty="0" smtClean="0"/>
              <a:t> 2020 y </a:t>
            </a:r>
            <a:r>
              <a:rPr lang="en-US" dirty="0" err="1" smtClean="0"/>
              <a:t>además</a:t>
            </a:r>
            <a:r>
              <a:rPr lang="en-US" dirty="0" smtClean="0"/>
              <a:t> </a:t>
            </a:r>
            <a:r>
              <a:rPr lang="en-US" dirty="0" err="1" smtClean="0"/>
              <a:t>para</a:t>
            </a:r>
            <a:r>
              <a:rPr lang="en-US" dirty="0" smtClean="0"/>
              <a:t> el </a:t>
            </a:r>
            <a:r>
              <a:rPr lang="en-US" dirty="0" err="1" smtClean="0"/>
              <a:t>conjunto</a:t>
            </a:r>
            <a:r>
              <a:rPr lang="en-US" dirty="0" smtClean="0"/>
              <a:t> de </a:t>
            </a:r>
            <a:r>
              <a:rPr lang="en-US" dirty="0" err="1" smtClean="0"/>
              <a:t>las</a:t>
            </a:r>
            <a:r>
              <a:rPr lang="en-US" dirty="0" smtClean="0"/>
              <a:t> </a:t>
            </a:r>
            <a:r>
              <a:rPr lang="en-US" dirty="0" err="1" smtClean="0"/>
              <a:t>regiones</a:t>
            </a:r>
            <a:r>
              <a:rPr lang="en-US" dirty="0" smtClean="0"/>
              <a:t> </a:t>
            </a:r>
            <a:r>
              <a:rPr lang="en-US" dirty="0" err="1" smtClean="0"/>
              <a:t>europeas</a:t>
            </a:r>
            <a:r>
              <a:rPr lang="en-US" dirty="0" smtClean="0"/>
              <a:t>, no </a:t>
            </a:r>
            <a:r>
              <a:rPr lang="en-US" dirty="0" err="1" smtClean="0"/>
              <a:t>tenemos</a:t>
            </a:r>
            <a:r>
              <a:rPr lang="en-US" dirty="0" smtClean="0"/>
              <a:t> </a:t>
            </a:r>
            <a:r>
              <a:rPr lang="en-US" dirty="0" err="1" smtClean="0"/>
              <a:t>demasiadas</a:t>
            </a:r>
            <a:r>
              <a:rPr lang="en-US" dirty="0" smtClean="0"/>
              <a:t> </a:t>
            </a:r>
            <a:r>
              <a:rPr lang="en-US" dirty="0" err="1" smtClean="0"/>
              <a:t>alternativas</a:t>
            </a:r>
            <a:r>
              <a:rPr lang="en-US" dirty="0" smtClean="0"/>
              <a:t>.</a:t>
            </a:r>
          </a:p>
          <a:p>
            <a:pPr marL="742950" lvl="1" indent="-285750">
              <a:spcBef>
                <a:spcPts val="1200"/>
              </a:spcBef>
              <a:buFontTx/>
              <a:buChar char="-"/>
            </a:pPr>
            <a:r>
              <a:rPr lang="en-US" dirty="0" smtClean="0"/>
              <a:t>Los </a:t>
            </a:r>
            <a:r>
              <a:rPr lang="en-US" dirty="0" err="1" smtClean="0"/>
              <a:t>modelos</a:t>
            </a:r>
            <a:r>
              <a:rPr lang="en-US" dirty="0" smtClean="0"/>
              <a:t> </a:t>
            </a:r>
            <a:r>
              <a:rPr lang="en-US" dirty="0" err="1" smtClean="0"/>
              <a:t>tradicionales</a:t>
            </a:r>
            <a:r>
              <a:rPr lang="en-US" dirty="0" smtClean="0"/>
              <a:t> de </a:t>
            </a:r>
            <a:r>
              <a:rPr lang="en-US" dirty="0" err="1" smtClean="0"/>
              <a:t>políticas</a:t>
            </a:r>
            <a:r>
              <a:rPr lang="en-US" dirty="0" smtClean="0"/>
              <a:t> </a:t>
            </a:r>
            <a:r>
              <a:rPr lang="en-US" dirty="0" err="1" smtClean="0"/>
              <a:t>orientadas</a:t>
            </a:r>
            <a:r>
              <a:rPr lang="en-US" dirty="0" smtClean="0"/>
              <a:t> a los </a:t>
            </a:r>
            <a:r>
              <a:rPr lang="en-US" dirty="0" err="1" smtClean="0"/>
              <a:t>sectores</a:t>
            </a:r>
            <a:r>
              <a:rPr lang="en-US" dirty="0" smtClean="0"/>
              <a:t> </a:t>
            </a:r>
            <a:r>
              <a:rPr lang="en-US" dirty="0" err="1" smtClean="0"/>
              <a:t>culturales</a:t>
            </a:r>
            <a:r>
              <a:rPr lang="en-US" dirty="0" smtClean="0"/>
              <a:t> y </a:t>
            </a:r>
            <a:r>
              <a:rPr lang="en-US" dirty="0" err="1" smtClean="0"/>
              <a:t>creativos</a:t>
            </a:r>
            <a:r>
              <a:rPr lang="en-US" dirty="0" smtClean="0"/>
              <a:t> no </a:t>
            </a:r>
            <a:r>
              <a:rPr lang="en-US" dirty="0" err="1" smtClean="0"/>
              <a:t>nos</a:t>
            </a:r>
            <a:r>
              <a:rPr lang="en-US" dirty="0" smtClean="0"/>
              <a:t> </a:t>
            </a:r>
            <a:r>
              <a:rPr lang="en-US" dirty="0" err="1" smtClean="0"/>
              <a:t>sirven</a:t>
            </a:r>
            <a:r>
              <a:rPr lang="en-US" dirty="0" smtClean="0"/>
              <a:t>, </a:t>
            </a:r>
            <a:r>
              <a:rPr lang="en-US" dirty="0" err="1" smtClean="0"/>
              <a:t>han</a:t>
            </a:r>
            <a:r>
              <a:rPr lang="en-US" dirty="0" smtClean="0"/>
              <a:t> </a:t>
            </a:r>
            <a:r>
              <a:rPr lang="en-US" dirty="0" err="1" smtClean="0"/>
              <a:t>mostrado</a:t>
            </a:r>
            <a:r>
              <a:rPr lang="en-US" dirty="0" smtClean="0"/>
              <a:t> un </a:t>
            </a:r>
            <a:r>
              <a:rPr lang="en-US" dirty="0" err="1" smtClean="0"/>
              <a:t>grado</a:t>
            </a:r>
            <a:r>
              <a:rPr lang="en-US" dirty="0" smtClean="0"/>
              <a:t> </a:t>
            </a:r>
            <a:r>
              <a:rPr lang="en-US" dirty="0" err="1" smtClean="0"/>
              <a:t>muy</a:t>
            </a:r>
            <a:r>
              <a:rPr lang="en-US" dirty="0" smtClean="0"/>
              <a:t> </a:t>
            </a:r>
            <a:r>
              <a:rPr lang="en-US" dirty="0" err="1" smtClean="0"/>
              <a:t>elevado</a:t>
            </a:r>
            <a:r>
              <a:rPr lang="en-US" dirty="0" smtClean="0"/>
              <a:t> de </a:t>
            </a:r>
            <a:r>
              <a:rPr lang="en-US" dirty="0" err="1" smtClean="0"/>
              <a:t>ineficacia</a:t>
            </a:r>
            <a:r>
              <a:rPr lang="en-US" dirty="0" smtClean="0"/>
              <a:t>, </a:t>
            </a:r>
            <a:r>
              <a:rPr lang="en-US" dirty="0" err="1" smtClean="0"/>
              <a:t>ineficiencia</a:t>
            </a:r>
            <a:r>
              <a:rPr lang="en-US" dirty="0" smtClean="0"/>
              <a:t> e </a:t>
            </a:r>
            <a:r>
              <a:rPr lang="en-US" dirty="0" err="1" smtClean="0"/>
              <a:t>injusticia</a:t>
            </a:r>
            <a:r>
              <a:rPr lang="en-US" dirty="0" smtClean="0"/>
              <a:t>. Hay </a:t>
            </a:r>
            <a:r>
              <a:rPr lang="en-US" dirty="0" err="1" smtClean="0"/>
              <a:t>que</a:t>
            </a:r>
            <a:r>
              <a:rPr lang="en-US" dirty="0" smtClean="0"/>
              <a:t> </a:t>
            </a:r>
            <a:r>
              <a:rPr lang="en-US" dirty="0" err="1" smtClean="0"/>
              <a:t>volver</a:t>
            </a:r>
            <a:r>
              <a:rPr lang="en-US" dirty="0" smtClean="0"/>
              <a:t> a </a:t>
            </a:r>
            <a:r>
              <a:rPr lang="en-US" dirty="0" err="1" smtClean="0"/>
              <a:t>plantear</a:t>
            </a:r>
            <a:r>
              <a:rPr lang="en-US" dirty="0" smtClean="0"/>
              <a:t> </a:t>
            </a:r>
            <a:r>
              <a:rPr lang="en-US" dirty="0" err="1" smtClean="0"/>
              <a:t>dichas</a:t>
            </a:r>
            <a:r>
              <a:rPr lang="en-US" dirty="0" smtClean="0"/>
              <a:t> </a:t>
            </a:r>
            <a:r>
              <a:rPr lang="en-US" dirty="0" err="1" smtClean="0"/>
              <a:t>estrategias</a:t>
            </a:r>
            <a:r>
              <a:rPr lang="en-US" dirty="0" smtClean="0"/>
              <a:t> </a:t>
            </a:r>
            <a:r>
              <a:rPr lang="en-US" dirty="0" err="1" smtClean="0"/>
              <a:t>desde</a:t>
            </a:r>
            <a:r>
              <a:rPr lang="en-US" dirty="0" smtClean="0"/>
              <a:t> cero.</a:t>
            </a:r>
          </a:p>
          <a:p>
            <a:pPr marL="742950" lvl="1" indent="-285750">
              <a:spcBef>
                <a:spcPts val="1200"/>
              </a:spcBef>
              <a:buFontTx/>
              <a:buChar char="-"/>
            </a:pPr>
            <a:r>
              <a:rPr lang="en-US" dirty="0" smtClean="0"/>
              <a:t>En el </a:t>
            </a:r>
            <a:r>
              <a:rPr lang="en-US" dirty="0" err="1" smtClean="0"/>
              <a:t>ámbito</a:t>
            </a:r>
            <a:r>
              <a:rPr lang="en-US" dirty="0" smtClean="0"/>
              <a:t> de la </a:t>
            </a:r>
            <a:r>
              <a:rPr lang="en-US" dirty="0" err="1" smtClean="0"/>
              <a:t>especialización</a:t>
            </a:r>
            <a:r>
              <a:rPr lang="en-US" dirty="0" smtClean="0"/>
              <a:t> </a:t>
            </a:r>
            <a:r>
              <a:rPr lang="en-US" dirty="0" err="1" smtClean="0"/>
              <a:t>productiva</a:t>
            </a:r>
            <a:r>
              <a:rPr lang="en-US" dirty="0" smtClean="0"/>
              <a:t> en los </a:t>
            </a:r>
            <a:r>
              <a:rPr lang="en-US" dirty="0" err="1" smtClean="0"/>
              <a:t>sectores</a:t>
            </a:r>
            <a:r>
              <a:rPr lang="en-US" dirty="0" smtClean="0"/>
              <a:t> </a:t>
            </a:r>
            <a:r>
              <a:rPr lang="en-US" dirty="0" err="1" smtClean="0"/>
              <a:t>culturales</a:t>
            </a:r>
            <a:r>
              <a:rPr lang="en-US" dirty="0" smtClean="0"/>
              <a:t> y </a:t>
            </a:r>
            <a:r>
              <a:rPr lang="en-US" dirty="0" err="1" smtClean="0"/>
              <a:t>creativos</a:t>
            </a:r>
            <a:r>
              <a:rPr lang="en-US" dirty="0" smtClean="0"/>
              <a:t> no hay </a:t>
            </a:r>
            <a:r>
              <a:rPr lang="en-US" dirty="0" err="1" smtClean="0"/>
              <a:t>territorios</a:t>
            </a:r>
            <a:r>
              <a:rPr lang="en-US" dirty="0" smtClean="0"/>
              <a:t> </a:t>
            </a:r>
            <a:r>
              <a:rPr lang="en-US" dirty="0" err="1" smtClean="0"/>
              <a:t>perdidos</a:t>
            </a:r>
            <a:r>
              <a:rPr lang="en-US" dirty="0" smtClean="0"/>
              <a:t>. El </a:t>
            </a:r>
            <a:r>
              <a:rPr lang="en-US" dirty="0" err="1" smtClean="0"/>
              <a:t>recurso</a:t>
            </a:r>
            <a:r>
              <a:rPr lang="en-US" dirty="0" smtClean="0"/>
              <a:t> principal </a:t>
            </a:r>
            <a:r>
              <a:rPr lang="en-US" dirty="0" err="1" smtClean="0"/>
              <a:t>es</a:t>
            </a:r>
            <a:r>
              <a:rPr lang="en-US" dirty="0" smtClean="0"/>
              <a:t> el capital </a:t>
            </a:r>
            <a:r>
              <a:rPr lang="en-US" dirty="0" err="1" smtClean="0"/>
              <a:t>humano</a:t>
            </a:r>
            <a:r>
              <a:rPr lang="en-US" dirty="0" smtClean="0"/>
              <a:t> y </a:t>
            </a:r>
            <a:r>
              <a:rPr lang="en-US" dirty="0" err="1" smtClean="0"/>
              <a:t>todos</a:t>
            </a:r>
            <a:r>
              <a:rPr lang="en-US" dirty="0" smtClean="0"/>
              <a:t> </a:t>
            </a:r>
            <a:r>
              <a:rPr lang="en-US" dirty="0" err="1" smtClean="0"/>
              <a:t>sus</a:t>
            </a:r>
            <a:r>
              <a:rPr lang="en-US" dirty="0" smtClean="0"/>
              <a:t> </a:t>
            </a:r>
            <a:r>
              <a:rPr lang="en-US" dirty="0" err="1" smtClean="0"/>
              <a:t>elementos</a:t>
            </a:r>
            <a:r>
              <a:rPr lang="en-US" dirty="0" smtClean="0"/>
              <a:t> </a:t>
            </a:r>
            <a:r>
              <a:rPr lang="en-US" dirty="0" err="1" smtClean="0"/>
              <a:t>asociados</a:t>
            </a:r>
            <a:r>
              <a:rPr lang="en-US" dirty="0" smtClean="0"/>
              <a:t> (capital cultural, capital social, capital </a:t>
            </a:r>
            <a:r>
              <a:rPr lang="en-US" dirty="0" err="1" smtClean="0"/>
              <a:t>relacional</a:t>
            </a:r>
            <a:r>
              <a:rPr lang="en-US" dirty="0" smtClean="0"/>
              <a:t>,....)</a:t>
            </a:r>
            <a:endParaRPr lang="en-US" dirty="0"/>
          </a:p>
        </p:txBody>
      </p:sp>
    </p:spTree>
    <p:extLst>
      <p:ext uri="{BB962C8B-B14F-4D97-AF65-F5344CB8AC3E}">
        <p14:creationId xmlns:p14="http://schemas.microsoft.com/office/powerpoint/2010/main" val="854296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AA0457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11" y="1822357"/>
            <a:ext cx="3780618" cy="4767046"/>
          </a:xfrm>
          <a:prstGeom prst="rect">
            <a:avLst/>
          </a:prstGeom>
        </p:spPr>
      </p:pic>
      <p:pic>
        <p:nvPicPr>
          <p:cNvPr id="12" name="Imagen 11" descr="stk20047boj.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877" y="3896775"/>
            <a:ext cx="2206387" cy="2450412"/>
          </a:xfrm>
          <a:prstGeom prst="rect">
            <a:avLst/>
          </a:prstGeom>
        </p:spPr>
      </p:pic>
      <p:pic>
        <p:nvPicPr>
          <p:cNvPr id="13" name="Imagen 12" descr="AA04453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7179" y="5070867"/>
            <a:ext cx="992751" cy="989851"/>
          </a:xfrm>
          <a:prstGeom prst="rect">
            <a:avLst/>
          </a:prstGeom>
        </p:spPr>
      </p:pic>
      <p:sp>
        <p:nvSpPr>
          <p:cNvPr id="14" name="CuadroTexto 13"/>
          <p:cNvSpPr txBox="1"/>
          <p:nvPr/>
        </p:nvSpPr>
        <p:spPr>
          <a:xfrm>
            <a:off x="233811" y="2079475"/>
            <a:ext cx="1525590" cy="369332"/>
          </a:xfrm>
          <a:prstGeom prst="rect">
            <a:avLst/>
          </a:prstGeom>
          <a:noFill/>
        </p:spPr>
        <p:txBody>
          <a:bodyPr wrap="none" rtlCol="0">
            <a:spAutoFit/>
          </a:bodyPr>
          <a:lstStyle/>
          <a:p>
            <a:r>
              <a:rPr lang="en-US" dirty="0" smtClean="0"/>
              <a:t>NO MERCADO</a:t>
            </a:r>
            <a:endParaRPr lang="en-US" dirty="0"/>
          </a:p>
        </p:txBody>
      </p:sp>
      <p:sp>
        <p:nvSpPr>
          <p:cNvPr id="15" name="CuadroTexto 14"/>
          <p:cNvSpPr txBox="1"/>
          <p:nvPr/>
        </p:nvSpPr>
        <p:spPr>
          <a:xfrm>
            <a:off x="4693655" y="3561880"/>
            <a:ext cx="1171565" cy="369332"/>
          </a:xfrm>
          <a:prstGeom prst="rect">
            <a:avLst/>
          </a:prstGeom>
          <a:noFill/>
        </p:spPr>
        <p:txBody>
          <a:bodyPr wrap="none" rtlCol="0">
            <a:spAutoFit/>
          </a:bodyPr>
          <a:lstStyle/>
          <a:p>
            <a:r>
              <a:rPr lang="en-US" dirty="0" smtClean="0"/>
              <a:t>MERCADO</a:t>
            </a:r>
            <a:endParaRPr lang="en-US" dirty="0"/>
          </a:p>
        </p:txBody>
      </p:sp>
      <p:sp>
        <p:nvSpPr>
          <p:cNvPr id="16" name="CuadroTexto 15"/>
          <p:cNvSpPr txBox="1"/>
          <p:nvPr/>
        </p:nvSpPr>
        <p:spPr>
          <a:xfrm>
            <a:off x="7372399" y="4317780"/>
            <a:ext cx="944339" cy="369332"/>
          </a:xfrm>
          <a:prstGeom prst="rect">
            <a:avLst/>
          </a:prstGeom>
          <a:noFill/>
        </p:spPr>
        <p:txBody>
          <a:bodyPr wrap="none" rtlCol="0">
            <a:spAutoFit/>
          </a:bodyPr>
          <a:lstStyle/>
          <a:p>
            <a:r>
              <a:rPr lang="en-US" dirty="0" smtClean="0"/>
              <a:t>ESTADO</a:t>
            </a:r>
            <a:endParaRPr lang="en-US" dirty="0"/>
          </a:p>
        </p:txBody>
      </p:sp>
      <p:sp>
        <p:nvSpPr>
          <p:cNvPr id="17" name="CuadroTexto 16"/>
          <p:cNvSpPr txBox="1"/>
          <p:nvPr/>
        </p:nvSpPr>
        <p:spPr>
          <a:xfrm>
            <a:off x="3837417" y="6347187"/>
            <a:ext cx="1077451" cy="369332"/>
          </a:xfrm>
          <a:prstGeom prst="rect">
            <a:avLst/>
          </a:prstGeom>
          <a:noFill/>
        </p:spPr>
        <p:txBody>
          <a:bodyPr wrap="none" rtlCol="0">
            <a:spAutoFit/>
          </a:bodyPr>
          <a:lstStyle/>
          <a:p>
            <a:r>
              <a:rPr lang="en-US" dirty="0" smtClean="0"/>
              <a:t>8.000 M€</a:t>
            </a:r>
            <a:endParaRPr lang="en-US" dirty="0"/>
          </a:p>
        </p:txBody>
      </p:sp>
      <p:sp>
        <p:nvSpPr>
          <p:cNvPr id="18" name="CuadroTexto 17"/>
          <p:cNvSpPr txBox="1"/>
          <p:nvPr/>
        </p:nvSpPr>
        <p:spPr>
          <a:xfrm>
            <a:off x="6598654" y="6347187"/>
            <a:ext cx="1077451" cy="369332"/>
          </a:xfrm>
          <a:prstGeom prst="rect">
            <a:avLst/>
          </a:prstGeom>
          <a:noFill/>
        </p:spPr>
        <p:txBody>
          <a:bodyPr wrap="none" rtlCol="0">
            <a:spAutoFit/>
          </a:bodyPr>
          <a:lstStyle/>
          <a:p>
            <a:r>
              <a:rPr lang="en-US" dirty="0"/>
              <a:t>6</a:t>
            </a:r>
            <a:r>
              <a:rPr lang="en-US" dirty="0" smtClean="0"/>
              <a:t>.000 M€</a:t>
            </a:r>
            <a:endParaRPr lang="en-US" dirty="0"/>
          </a:p>
        </p:txBody>
      </p:sp>
    </p:spTree>
    <p:extLst>
      <p:ext uri="{BB962C8B-B14F-4D97-AF65-F5344CB8AC3E}">
        <p14:creationId xmlns:p14="http://schemas.microsoft.com/office/powerpoint/2010/main" val="2903349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CuadroTexto"/>
          <p:cNvSpPr txBox="1"/>
          <p:nvPr/>
        </p:nvSpPr>
        <p:spPr>
          <a:xfrm>
            <a:off x="266598" y="4701747"/>
            <a:ext cx="3111686" cy="923330"/>
          </a:xfrm>
          <a:prstGeom prst="rect">
            <a:avLst/>
          </a:prstGeom>
          <a:noFill/>
        </p:spPr>
        <p:txBody>
          <a:bodyPr wrap="none" rtlCol="0">
            <a:spAutoFit/>
          </a:bodyPr>
          <a:lstStyle/>
          <a:p>
            <a:r>
              <a:rPr lang="es-ES" dirty="0"/>
              <a:t>Pau </a:t>
            </a:r>
            <a:r>
              <a:rPr lang="es-ES" dirty="0" err="1"/>
              <a:t>Rausell-Köster</a:t>
            </a:r>
            <a:endParaRPr lang="es-ES" dirty="0"/>
          </a:p>
          <a:p>
            <a:r>
              <a:rPr lang="es-ES" dirty="0" err="1"/>
              <a:t>Econcult</a:t>
            </a:r>
            <a:r>
              <a:rPr lang="es-ES" dirty="0"/>
              <a:t>. </a:t>
            </a:r>
            <a:r>
              <a:rPr lang="es-ES" dirty="0" err="1"/>
              <a:t>University</a:t>
            </a:r>
            <a:r>
              <a:rPr lang="es-ES" dirty="0"/>
              <a:t> of Valencia</a:t>
            </a:r>
          </a:p>
          <a:p>
            <a:endParaRPr lang="ca-ES" dirty="0"/>
          </a:p>
        </p:txBody>
      </p:sp>
      <p:pic>
        <p:nvPicPr>
          <p:cNvPr id="5" name="0 Imagen"/>
          <p:cNvPicPr>
            <a:picLocks noChangeAspect="1" noChangeArrowheads="1"/>
          </p:cNvPicPr>
          <p:nvPr/>
        </p:nvPicPr>
        <p:blipFill>
          <a:blip r:embed="rId3"/>
          <a:srcRect/>
          <a:stretch>
            <a:fillRect/>
          </a:stretch>
        </p:blipFill>
        <p:spPr bwMode="auto">
          <a:xfrm>
            <a:off x="3794990" y="4739353"/>
            <a:ext cx="1582420" cy="511175"/>
          </a:xfrm>
          <a:prstGeom prst="rect">
            <a:avLst/>
          </a:prstGeom>
          <a:noFill/>
          <a:ln w="9525">
            <a:noFill/>
            <a:miter lim="800000"/>
            <a:headEnd/>
            <a:tailEnd/>
          </a:ln>
        </p:spPr>
      </p:pic>
      <p:pic>
        <p:nvPicPr>
          <p:cNvPr id="7" name="Picture 2" descr="Econcul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5310" y="4305871"/>
            <a:ext cx="1722642" cy="111965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10 CuadroTexto"/>
          <p:cNvSpPr txBox="1"/>
          <p:nvPr/>
        </p:nvSpPr>
        <p:spPr>
          <a:xfrm>
            <a:off x="7063646" y="5440411"/>
            <a:ext cx="1195840" cy="369332"/>
          </a:xfrm>
          <a:prstGeom prst="rect">
            <a:avLst/>
          </a:prstGeom>
          <a:noFill/>
        </p:spPr>
        <p:txBody>
          <a:bodyPr wrap="none" rtlCol="0">
            <a:spAutoFit/>
          </a:bodyPr>
          <a:lstStyle/>
          <a:p>
            <a:r>
              <a:rPr lang="es-ES" dirty="0">
                <a:solidFill>
                  <a:schemeClr val="accent6">
                    <a:lumMod val="75000"/>
                  </a:schemeClr>
                </a:solidFill>
              </a:rPr>
              <a:t>@</a:t>
            </a:r>
            <a:r>
              <a:rPr lang="es-ES" dirty="0" err="1">
                <a:solidFill>
                  <a:schemeClr val="accent6">
                    <a:lumMod val="75000"/>
                  </a:schemeClr>
                </a:solidFill>
              </a:rPr>
              <a:t>econcult</a:t>
            </a:r>
            <a:endParaRPr lang="es-ES" dirty="0">
              <a:solidFill>
                <a:schemeClr val="accent6">
                  <a:lumMod val="75000"/>
                </a:schemeClr>
              </a:solidFill>
            </a:endParaRPr>
          </a:p>
        </p:txBody>
      </p:sp>
      <p:sp>
        <p:nvSpPr>
          <p:cNvPr id="9" name="11 CuadroTexto"/>
          <p:cNvSpPr txBox="1"/>
          <p:nvPr/>
        </p:nvSpPr>
        <p:spPr>
          <a:xfrm>
            <a:off x="482622" y="5470102"/>
            <a:ext cx="1463734" cy="369332"/>
          </a:xfrm>
          <a:prstGeom prst="rect">
            <a:avLst/>
          </a:prstGeom>
          <a:noFill/>
        </p:spPr>
        <p:txBody>
          <a:bodyPr wrap="none" rtlCol="0">
            <a:spAutoFit/>
          </a:bodyPr>
          <a:lstStyle>
            <a:defPPr>
              <a:defRPr lang="ca-ES"/>
            </a:defPPr>
            <a:lvl1pPr>
              <a:defRPr>
                <a:solidFill>
                  <a:schemeClr val="accent6">
                    <a:lumMod val="75000"/>
                  </a:schemeClr>
                </a:solidFill>
              </a:defRPr>
            </a:lvl1pPr>
          </a:lstStyle>
          <a:p>
            <a:r>
              <a:rPr lang="es-ES" dirty="0"/>
              <a:t>@</a:t>
            </a:r>
            <a:r>
              <a:rPr lang="es-ES" dirty="0" err="1"/>
              <a:t>Pau.Rausell</a:t>
            </a:r>
            <a:endParaRPr lang="ca-ES" dirty="0"/>
          </a:p>
        </p:txBody>
      </p:sp>
      <p:sp>
        <p:nvSpPr>
          <p:cNvPr id="10" name="12 CuadroTexto"/>
          <p:cNvSpPr txBox="1"/>
          <p:nvPr/>
        </p:nvSpPr>
        <p:spPr>
          <a:xfrm>
            <a:off x="3378285" y="5488969"/>
            <a:ext cx="2718949" cy="369332"/>
          </a:xfrm>
          <a:prstGeom prst="rect">
            <a:avLst/>
          </a:prstGeom>
          <a:noFill/>
        </p:spPr>
        <p:txBody>
          <a:bodyPr wrap="none" rtlCol="0">
            <a:spAutoFit/>
          </a:bodyPr>
          <a:lstStyle>
            <a:defPPr>
              <a:defRPr lang="ca-ES"/>
            </a:defPPr>
            <a:lvl1pPr>
              <a:defRPr>
                <a:solidFill>
                  <a:schemeClr val="accent6">
                    <a:lumMod val="75000"/>
                  </a:schemeClr>
                </a:solidFill>
              </a:defRPr>
            </a:lvl1pPr>
          </a:lstStyle>
          <a:p>
            <a:r>
              <a:rPr lang="es-ES" dirty="0"/>
              <a:t>http://www.uv.es/econcult</a:t>
            </a:r>
            <a:endParaRPr lang="ca-ES" dirty="0"/>
          </a:p>
        </p:txBody>
      </p:sp>
      <p:sp>
        <p:nvSpPr>
          <p:cNvPr id="11" name="CuadroTexto 10"/>
          <p:cNvSpPr txBox="1"/>
          <p:nvPr/>
        </p:nvSpPr>
        <p:spPr>
          <a:xfrm>
            <a:off x="-109744" y="836801"/>
            <a:ext cx="9454243" cy="923330"/>
          </a:xfrm>
          <a:prstGeom prst="rect">
            <a:avLst/>
          </a:prstGeom>
          <a:noFill/>
        </p:spPr>
        <p:txBody>
          <a:bodyPr wrap="square" rtlCol="0">
            <a:spAutoFit/>
          </a:bodyPr>
          <a:lstStyle/>
          <a:p>
            <a:r>
              <a:rPr lang="es-ES" sz="5400" dirty="0" smtClean="0"/>
              <a:t>¡Muchas gracias por su atención¡</a:t>
            </a:r>
            <a:endParaRPr lang="es-ES" sz="5400" dirty="0"/>
          </a:p>
        </p:txBody>
      </p:sp>
    </p:spTree>
    <p:extLst>
      <p:ext uri="{BB962C8B-B14F-4D97-AF65-F5344CB8AC3E}">
        <p14:creationId xmlns:p14="http://schemas.microsoft.com/office/powerpoint/2010/main" val="3188866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AA0457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845" y="2542033"/>
            <a:ext cx="2347195" cy="2959619"/>
          </a:xfrm>
          <a:prstGeom prst="rect">
            <a:avLst/>
          </a:prstGeom>
        </p:spPr>
      </p:pic>
      <p:pic>
        <p:nvPicPr>
          <p:cNvPr id="12" name="Imagen 11" descr="stk20047boj.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317" y="1793928"/>
            <a:ext cx="937113" cy="1040757"/>
          </a:xfrm>
          <a:prstGeom prst="rect">
            <a:avLst/>
          </a:prstGeom>
        </p:spPr>
      </p:pic>
      <p:pic>
        <p:nvPicPr>
          <p:cNvPr id="13" name="Imagen 12" descr="AA04453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1845" y="4591423"/>
            <a:ext cx="557280" cy="555652"/>
          </a:xfrm>
          <a:prstGeom prst="rect">
            <a:avLst/>
          </a:prstGeom>
        </p:spPr>
      </p:pic>
      <p:sp>
        <p:nvSpPr>
          <p:cNvPr id="3" name="CuadroTexto 2"/>
          <p:cNvSpPr txBox="1"/>
          <p:nvPr/>
        </p:nvSpPr>
        <p:spPr>
          <a:xfrm>
            <a:off x="427952" y="2173524"/>
            <a:ext cx="2579327" cy="369332"/>
          </a:xfrm>
          <a:prstGeom prst="rect">
            <a:avLst/>
          </a:prstGeom>
          <a:noFill/>
        </p:spPr>
        <p:txBody>
          <a:bodyPr wrap="none" rtlCol="0">
            <a:spAutoFit/>
          </a:bodyPr>
          <a:lstStyle/>
          <a:p>
            <a:r>
              <a:rPr lang="en-US" dirty="0" smtClean="0"/>
              <a:t>INDUSTRIAS CULTURALES</a:t>
            </a:r>
            <a:endParaRPr lang="en-US" dirty="0"/>
          </a:p>
        </p:txBody>
      </p:sp>
      <p:sp>
        <p:nvSpPr>
          <p:cNvPr id="5" name="CuadroTexto 4"/>
          <p:cNvSpPr txBox="1"/>
          <p:nvPr/>
        </p:nvSpPr>
        <p:spPr>
          <a:xfrm>
            <a:off x="427952" y="3372960"/>
            <a:ext cx="2693165" cy="369332"/>
          </a:xfrm>
          <a:prstGeom prst="rect">
            <a:avLst/>
          </a:prstGeom>
          <a:noFill/>
        </p:spPr>
        <p:txBody>
          <a:bodyPr wrap="none" rtlCol="0">
            <a:spAutoFit/>
          </a:bodyPr>
          <a:lstStyle/>
          <a:p>
            <a:r>
              <a:rPr lang="en-US" dirty="0" smtClean="0"/>
              <a:t>ACTIVIDADES CULTURALES</a:t>
            </a:r>
            <a:endParaRPr lang="en-US" dirty="0"/>
          </a:p>
        </p:txBody>
      </p:sp>
      <p:sp>
        <p:nvSpPr>
          <p:cNvPr id="6" name="CuadroTexto 5"/>
          <p:cNvSpPr txBox="1"/>
          <p:nvPr/>
        </p:nvSpPr>
        <p:spPr>
          <a:xfrm>
            <a:off x="427952" y="4622327"/>
            <a:ext cx="2403222" cy="369332"/>
          </a:xfrm>
          <a:prstGeom prst="rect">
            <a:avLst/>
          </a:prstGeom>
          <a:noFill/>
        </p:spPr>
        <p:txBody>
          <a:bodyPr wrap="none" rtlCol="0">
            <a:spAutoFit/>
          </a:bodyPr>
          <a:lstStyle/>
          <a:p>
            <a:r>
              <a:rPr lang="en-US" dirty="0" smtClean="0"/>
              <a:t>POLÍTICAS CULTURALES</a:t>
            </a:r>
            <a:endParaRPr lang="en-US" dirty="0"/>
          </a:p>
        </p:txBody>
      </p:sp>
      <p:sp>
        <p:nvSpPr>
          <p:cNvPr id="7" name="CuadroTexto 6"/>
          <p:cNvSpPr txBox="1"/>
          <p:nvPr/>
        </p:nvSpPr>
        <p:spPr>
          <a:xfrm>
            <a:off x="6093944" y="2275351"/>
            <a:ext cx="1758226" cy="369332"/>
          </a:xfrm>
          <a:prstGeom prst="rect">
            <a:avLst/>
          </a:prstGeom>
          <a:noFill/>
        </p:spPr>
        <p:txBody>
          <a:bodyPr wrap="none" rtlCol="0">
            <a:spAutoFit/>
          </a:bodyPr>
          <a:lstStyle/>
          <a:p>
            <a:r>
              <a:rPr lang="en-US" dirty="0" smtClean="0"/>
              <a:t>CONSUMIDORES</a:t>
            </a:r>
            <a:endParaRPr lang="en-US" dirty="0"/>
          </a:p>
        </p:txBody>
      </p:sp>
      <p:sp>
        <p:nvSpPr>
          <p:cNvPr id="8" name="CuadroTexto 7"/>
          <p:cNvSpPr txBox="1"/>
          <p:nvPr/>
        </p:nvSpPr>
        <p:spPr>
          <a:xfrm>
            <a:off x="6093944" y="3476448"/>
            <a:ext cx="2713002" cy="369332"/>
          </a:xfrm>
          <a:prstGeom prst="rect">
            <a:avLst/>
          </a:prstGeom>
          <a:noFill/>
        </p:spPr>
        <p:txBody>
          <a:bodyPr wrap="none" rtlCol="0">
            <a:spAutoFit/>
          </a:bodyPr>
          <a:lstStyle/>
          <a:p>
            <a:r>
              <a:rPr lang="en-US" dirty="0" smtClean="0"/>
              <a:t>USUARIOS /PRÁCTICANTES</a:t>
            </a:r>
            <a:endParaRPr lang="en-US" dirty="0"/>
          </a:p>
        </p:txBody>
      </p:sp>
      <p:sp>
        <p:nvSpPr>
          <p:cNvPr id="10" name="CuadroTexto 9"/>
          <p:cNvSpPr txBox="1"/>
          <p:nvPr/>
        </p:nvSpPr>
        <p:spPr>
          <a:xfrm>
            <a:off x="6308826" y="4632703"/>
            <a:ext cx="1473067" cy="369332"/>
          </a:xfrm>
          <a:prstGeom prst="rect">
            <a:avLst/>
          </a:prstGeom>
          <a:noFill/>
        </p:spPr>
        <p:txBody>
          <a:bodyPr wrap="none" rtlCol="0">
            <a:spAutoFit/>
          </a:bodyPr>
          <a:lstStyle/>
          <a:p>
            <a:r>
              <a:rPr lang="en-US" dirty="0" smtClean="0"/>
              <a:t>CIUDADANOS</a:t>
            </a:r>
            <a:endParaRPr lang="en-US" dirty="0"/>
          </a:p>
        </p:txBody>
      </p:sp>
      <p:sp>
        <p:nvSpPr>
          <p:cNvPr id="11" name="CuadroTexto 10"/>
          <p:cNvSpPr txBox="1"/>
          <p:nvPr/>
        </p:nvSpPr>
        <p:spPr>
          <a:xfrm>
            <a:off x="6093944" y="2764570"/>
            <a:ext cx="2216472" cy="276999"/>
          </a:xfrm>
          <a:prstGeom prst="rect">
            <a:avLst/>
          </a:prstGeom>
          <a:noFill/>
        </p:spPr>
        <p:txBody>
          <a:bodyPr wrap="none" rtlCol="0">
            <a:spAutoFit/>
          </a:bodyPr>
          <a:lstStyle/>
          <a:p>
            <a:r>
              <a:rPr lang="en-US" sz="1200" dirty="0" smtClean="0"/>
              <a:t>(SOBERANÍA DEL CONSUMIDOR)</a:t>
            </a:r>
            <a:endParaRPr lang="en-US" sz="1200" dirty="0"/>
          </a:p>
        </p:txBody>
      </p:sp>
      <p:sp>
        <p:nvSpPr>
          <p:cNvPr id="19" name="CuadroTexto 18"/>
          <p:cNvSpPr txBox="1"/>
          <p:nvPr/>
        </p:nvSpPr>
        <p:spPr>
          <a:xfrm>
            <a:off x="6246344" y="4035235"/>
            <a:ext cx="1566505" cy="276999"/>
          </a:xfrm>
          <a:prstGeom prst="rect">
            <a:avLst/>
          </a:prstGeom>
          <a:noFill/>
        </p:spPr>
        <p:txBody>
          <a:bodyPr wrap="none" rtlCol="0">
            <a:spAutoFit/>
          </a:bodyPr>
          <a:lstStyle/>
          <a:p>
            <a:r>
              <a:rPr lang="en-US" sz="1200" dirty="0" smtClean="0"/>
              <a:t>(GRUPOS DE INTERÉS)</a:t>
            </a:r>
            <a:endParaRPr lang="en-US" sz="1200" dirty="0"/>
          </a:p>
        </p:txBody>
      </p:sp>
      <p:sp>
        <p:nvSpPr>
          <p:cNvPr id="20" name="CuadroTexto 19"/>
          <p:cNvSpPr txBox="1"/>
          <p:nvPr/>
        </p:nvSpPr>
        <p:spPr>
          <a:xfrm>
            <a:off x="6246344" y="5166393"/>
            <a:ext cx="1737675" cy="276999"/>
          </a:xfrm>
          <a:prstGeom prst="rect">
            <a:avLst/>
          </a:prstGeom>
          <a:noFill/>
        </p:spPr>
        <p:txBody>
          <a:bodyPr wrap="none" rtlCol="0">
            <a:spAutoFit/>
          </a:bodyPr>
          <a:lstStyle/>
          <a:p>
            <a:r>
              <a:rPr lang="en-US" sz="1200" dirty="0" smtClean="0"/>
              <a:t>(SUETOS DE DERECHOS)</a:t>
            </a:r>
            <a:endParaRPr lang="en-US" sz="1200" dirty="0"/>
          </a:p>
        </p:txBody>
      </p:sp>
    </p:spTree>
    <p:extLst>
      <p:ext uri="{BB962C8B-B14F-4D97-AF65-F5344CB8AC3E}">
        <p14:creationId xmlns:p14="http://schemas.microsoft.com/office/powerpoint/2010/main" val="2601943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1084956"/>
            <a:ext cx="6777930" cy="369332"/>
          </a:xfrm>
          <a:prstGeom prst="rect">
            <a:avLst/>
          </a:prstGeom>
          <a:noFill/>
        </p:spPr>
        <p:txBody>
          <a:bodyPr wrap="none" rtlCol="0">
            <a:spAutoFit/>
          </a:bodyPr>
          <a:lstStyle/>
          <a:p>
            <a:r>
              <a:rPr lang="en-US" dirty="0" smtClean="0"/>
              <a:t>¿</a:t>
            </a:r>
            <a:r>
              <a:rPr lang="en-US" dirty="0" err="1" smtClean="0"/>
              <a:t>Que</a:t>
            </a:r>
            <a:r>
              <a:rPr lang="en-US" dirty="0" smtClean="0"/>
              <a:t> </a:t>
            </a:r>
            <a:r>
              <a:rPr lang="en-US" dirty="0" err="1" smtClean="0"/>
              <a:t>aportan</a:t>
            </a:r>
            <a:r>
              <a:rPr lang="en-US" dirty="0" smtClean="0"/>
              <a:t> los </a:t>
            </a:r>
            <a:r>
              <a:rPr lang="en-US" dirty="0" err="1" smtClean="0"/>
              <a:t>economistas</a:t>
            </a:r>
            <a:r>
              <a:rPr lang="en-US" dirty="0" smtClean="0"/>
              <a:t> al </a:t>
            </a:r>
            <a:r>
              <a:rPr lang="en-US" dirty="0" err="1" smtClean="0"/>
              <a:t>análisis</a:t>
            </a:r>
            <a:r>
              <a:rPr lang="en-US" dirty="0" smtClean="0"/>
              <a:t> de los </a:t>
            </a:r>
            <a:r>
              <a:rPr lang="en-US" dirty="0" err="1" smtClean="0"/>
              <a:t>fenómenos</a:t>
            </a:r>
            <a:r>
              <a:rPr lang="en-US" dirty="0" smtClean="0"/>
              <a:t> </a:t>
            </a:r>
            <a:r>
              <a:rPr lang="en-US" dirty="0" err="1" smtClean="0"/>
              <a:t>culturales</a:t>
            </a:r>
            <a:r>
              <a:rPr lang="en-US" dirty="0" smtClean="0"/>
              <a:t>?</a:t>
            </a:r>
            <a:endParaRPr lang="en-US" dirty="0"/>
          </a:p>
        </p:txBody>
      </p:sp>
      <p:sp>
        <p:nvSpPr>
          <p:cNvPr id="6" name="CuadroTexto 5"/>
          <p:cNvSpPr txBox="1"/>
          <p:nvPr/>
        </p:nvSpPr>
        <p:spPr>
          <a:xfrm>
            <a:off x="559999" y="1864311"/>
            <a:ext cx="8146134" cy="646331"/>
          </a:xfrm>
          <a:prstGeom prst="rect">
            <a:avLst/>
          </a:prstGeom>
          <a:noFill/>
        </p:spPr>
        <p:txBody>
          <a:bodyPr wrap="square" rtlCol="0">
            <a:spAutoFit/>
          </a:bodyPr>
          <a:lstStyle/>
          <a:p>
            <a:r>
              <a:rPr lang="en-US" dirty="0" smtClean="0"/>
              <a:t>- 1. La </a:t>
            </a:r>
            <a:r>
              <a:rPr lang="en-US" dirty="0" err="1" smtClean="0"/>
              <a:t>Economía</a:t>
            </a:r>
            <a:r>
              <a:rPr lang="en-US" dirty="0" smtClean="0"/>
              <a:t> </a:t>
            </a:r>
            <a:r>
              <a:rPr lang="en-US" dirty="0" err="1" smtClean="0"/>
              <a:t>como</a:t>
            </a:r>
            <a:r>
              <a:rPr lang="en-US" dirty="0" smtClean="0"/>
              <a:t> </a:t>
            </a:r>
            <a:r>
              <a:rPr lang="en-US" dirty="0" err="1" smtClean="0"/>
              <a:t>Ciencia</a:t>
            </a:r>
            <a:r>
              <a:rPr lang="en-US" dirty="0" smtClean="0"/>
              <a:t> Social </a:t>
            </a:r>
            <a:r>
              <a:rPr lang="en-US" dirty="0" err="1" smtClean="0"/>
              <a:t>que</a:t>
            </a:r>
            <a:r>
              <a:rPr lang="en-US" dirty="0" smtClean="0"/>
              <a:t> </a:t>
            </a:r>
            <a:r>
              <a:rPr lang="en-US" dirty="0" err="1" smtClean="0"/>
              <a:t>explica</a:t>
            </a:r>
            <a:r>
              <a:rPr lang="en-US" dirty="0" smtClean="0"/>
              <a:t> el </a:t>
            </a:r>
            <a:r>
              <a:rPr lang="en-US" dirty="0" err="1" smtClean="0"/>
              <a:t>comportamiento</a:t>
            </a:r>
            <a:r>
              <a:rPr lang="en-US" dirty="0" smtClean="0"/>
              <a:t> de los </a:t>
            </a:r>
            <a:r>
              <a:rPr lang="en-US" dirty="0" err="1" smtClean="0"/>
              <a:t>individuos</a:t>
            </a:r>
            <a:r>
              <a:rPr lang="en-US" dirty="0" smtClean="0"/>
              <a:t>, a </a:t>
            </a:r>
            <a:r>
              <a:rPr lang="en-US" dirty="0" err="1" smtClean="0"/>
              <a:t>partir</a:t>
            </a:r>
            <a:r>
              <a:rPr lang="en-US" dirty="0" smtClean="0"/>
              <a:t> de la </a:t>
            </a:r>
            <a:r>
              <a:rPr lang="en-US" i="1" dirty="0" smtClean="0"/>
              <a:t>Rational Choice</a:t>
            </a:r>
            <a:endParaRPr lang="en-US" i="1" dirty="0"/>
          </a:p>
        </p:txBody>
      </p:sp>
      <p:pic>
        <p:nvPicPr>
          <p:cNvPr id="1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3494" y="2670620"/>
            <a:ext cx="3978746" cy="30334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0024" y="3501652"/>
            <a:ext cx="4664035" cy="2854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3 CuadroTexto"/>
          <p:cNvSpPr txBox="1"/>
          <p:nvPr/>
        </p:nvSpPr>
        <p:spPr>
          <a:xfrm>
            <a:off x="172382" y="6232989"/>
            <a:ext cx="5481372" cy="523220"/>
          </a:xfrm>
          <a:prstGeom prst="rect">
            <a:avLst/>
          </a:prstGeom>
          <a:noFill/>
        </p:spPr>
        <p:txBody>
          <a:bodyPr wrap="none" rtlCol="0">
            <a:spAutoFit/>
          </a:bodyPr>
          <a:lstStyle/>
          <a:p>
            <a:r>
              <a:rPr lang="es-ES_tradnl" sz="2800" dirty="0" err="1" smtClean="0"/>
              <a:t>Prob</a:t>
            </a:r>
            <a:r>
              <a:rPr lang="es-ES_tradnl" sz="2800" dirty="0" smtClean="0"/>
              <a:t> visitar </a:t>
            </a:r>
            <a:r>
              <a:rPr lang="es-ES_tradnl" sz="2800" dirty="0" err="1" smtClean="0"/>
              <a:t>Mon</a:t>
            </a:r>
            <a:r>
              <a:rPr lang="es-ES_tradnl" sz="2800" dirty="0" smtClean="0"/>
              <a:t>. = 7,3 * Preferencia</a:t>
            </a:r>
            <a:endParaRPr lang="ca-ES" sz="2800" dirty="0"/>
          </a:p>
        </p:txBody>
      </p:sp>
      <p:pic>
        <p:nvPicPr>
          <p:cNvPr id="7" name="Imagen 6"/>
          <p:cNvPicPr>
            <a:picLocks noChangeAspect="1"/>
          </p:cNvPicPr>
          <p:nvPr/>
        </p:nvPicPr>
        <p:blipFill>
          <a:blip r:embed="rId4"/>
          <a:stretch>
            <a:fillRect/>
          </a:stretch>
        </p:blipFill>
        <p:spPr>
          <a:xfrm>
            <a:off x="95588" y="3791632"/>
            <a:ext cx="2400154" cy="2122953"/>
          </a:xfrm>
          <a:prstGeom prst="rect">
            <a:avLst/>
          </a:prstGeom>
        </p:spPr>
      </p:pic>
    </p:spTree>
    <p:extLst>
      <p:ext uri="{BB962C8B-B14F-4D97-AF65-F5344CB8AC3E}">
        <p14:creationId xmlns:p14="http://schemas.microsoft.com/office/powerpoint/2010/main" val="2320208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1084956"/>
            <a:ext cx="6777930" cy="369332"/>
          </a:xfrm>
          <a:prstGeom prst="rect">
            <a:avLst/>
          </a:prstGeom>
          <a:noFill/>
        </p:spPr>
        <p:txBody>
          <a:bodyPr wrap="none" rtlCol="0">
            <a:spAutoFit/>
          </a:bodyPr>
          <a:lstStyle/>
          <a:p>
            <a:r>
              <a:rPr lang="en-US" dirty="0" smtClean="0"/>
              <a:t>¿</a:t>
            </a:r>
            <a:r>
              <a:rPr lang="en-US" dirty="0" err="1" smtClean="0"/>
              <a:t>Que</a:t>
            </a:r>
            <a:r>
              <a:rPr lang="en-US" dirty="0" smtClean="0"/>
              <a:t> </a:t>
            </a:r>
            <a:r>
              <a:rPr lang="en-US" dirty="0" err="1" smtClean="0"/>
              <a:t>aportan</a:t>
            </a:r>
            <a:r>
              <a:rPr lang="en-US" dirty="0" smtClean="0"/>
              <a:t> los </a:t>
            </a:r>
            <a:r>
              <a:rPr lang="en-US" dirty="0" err="1" smtClean="0"/>
              <a:t>economistas</a:t>
            </a:r>
            <a:r>
              <a:rPr lang="en-US" dirty="0" smtClean="0"/>
              <a:t> al </a:t>
            </a:r>
            <a:r>
              <a:rPr lang="en-US" dirty="0" err="1" smtClean="0"/>
              <a:t>análisis</a:t>
            </a:r>
            <a:r>
              <a:rPr lang="en-US" dirty="0" smtClean="0"/>
              <a:t> de los </a:t>
            </a:r>
            <a:r>
              <a:rPr lang="en-US" dirty="0" err="1" smtClean="0"/>
              <a:t>fenómenos</a:t>
            </a:r>
            <a:r>
              <a:rPr lang="en-US" dirty="0" smtClean="0"/>
              <a:t> </a:t>
            </a:r>
            <a:r>
              <a:rPr lang="en-US" dirty="0" err="1" smtClean="0"/>
              <a:t>culturales</a:t>
            </a:r>
            <a:r>
              <a:rPr lang="en-US" dirty="0" smtClean="0"/>
              <a:t>?</a:t>
            </a:r>
            <a:endParaRPr lang="en-US" dirty="0"/>
          </a:p>
        </p:txBody>
      </p:sp>
      <p:sp>
        <p:nvSpPr>
          <p:cNvPr id="6" name="CuadroTexto 5"/>
          <p:cNvSpPr txBox="1"/>
          <p:nvPr/>
        </p:nvSpPr>
        <p:spPr>
          <a:xfrm>
            <a:off x="559999" y="1864311"/>
            <a:ext cx="8146134" cy="646331"/>
          </a:xfrm>
          <a:prstGeom prst="rect">
            <a:avLst/>
          </a:prstGeom>
          <a:noFill/>
        </p:spPr>
        <p:txBody>
          <a:bodyPr wrap="square" rtlCol="0">
            <a:spAutoFit/>
          </a:bodyPr>
          <a:lstStyle/>
          <a:p>
            <a:r>
              <a:rPr lang="en-US" dirty="0" smtClean="0"/>
              <a:t>- 2. El </a:t>
            </a:r>
            <a:r>
              <a:rPr lang="en-US" dirty="0" err="1" smtClean="0"/>
              <a:t>analisis</a:t>
            </a:r>
            <a:r>
              <a:rPr lang="en-US" dirty="0" smtClean="0"/>
              <a:t> sectorial de </a:t>
            </a:r>
            <a:r>
              <a:rPr lang="en-US" dirty="0" err="1" smtClean="0"/>
              <a:t>las</a:t>
            </a:r>
            <a:r>
              <a:rPr lang="en-US" dirty="0" smtClean="0"/>
              <a:t> </a:t>
            </a:r>
            <a:r>
              <a:rPr lang="en-US" dirty="0" err="1" smtClean="0"/>
              <a:t>actividades</a:t>
            </a:r>
            <a:r>
              <a:rPr lang="en-US" dirty="0" smtClean="0"/>
              <a:t> de </a:t>
            </a:r>
            <a:r>
              <a:rPr lang="en-US" dirty="0" err="1" smtClean="0"/>
              <a:t>mercado</a:t>
            </a:r>
            <a:r>
              <a:rPr lang="en-US" dirty="0" smtClean="0"/>
              <a:t> </a:t>
            </a:r>
            <a:r>
              <a:rPr lang="en-US" dirty="0" err="1" smtClean="0"/>
              <a:t>relacionadas</a:t>
            </a:r>
            <a:r>
              <a:rPr lang="en-US" dirty="0" smtClean="0"/>
              <a:t> con los </a:t>
            </a:r>
            <a:r>
              <a:rPr lang="en-US" dirty="0" err="1" smtClean="0"/>
              <a:t>sectores</a:t>
            </a:r>
            <a:r>
              <a:rPr lang="en-US" dirty="0" smtClean="0"/>
              <a:t> </a:t>
            </a:r>
            <a:r>
              <a:rPr lang="en-US" dirty="0" err="1" smtClean="0"/>
              <a:t>cultuales</a:t>
            </a:r>
            <a:r>
              <a:rPr lang="en-US" dirty="0" smtClean="0"/>
              <a:t> y </a:t>
            </a:r>
            <a:r>
              <a:rPr lang="en-US" dirty="0" err="1" smtClean="0"/>
              <a:t>creativos</a:t>
            </a:r>
            <a:endParaRPr lang="en-US" i="1" dirty="0"/>
          </a:p>
        </p:txBody>
      </p:sp>
      <p:pic>
        <p:nvPicPr>
          <p:cNvPr id="8" name="Imagen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84984"/>
            <a:ext cx="3318510" cy="2511425"/>
          </a:xfrm>
          <a:prstGeom prst="rect">
            <a:avLst/>
          </a:prstGeom>
          <a:noFill/>
          <a:ln>
            <a:noFill/>
          </a:ln>
        </p:spPr>
      </p:pic>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3284984"/>
            <a:ext cx="5400040" cy="2829560"/>
          </a:xfrm>
          <a:prstGeom prst="rect">
            <a:avLst/>
          </a:prstGeom>
          <a:noFill/>
          <a:ln>
            <a:noFill/>
          </a:ln>
        </p:spPr>
      </p:pic>
    </p:spTree>
    <p:extLst>
      <p:ext uri="{BB962C8B-B14F-4D97-AF65-F5344CB8AC3E}">
        <p14:creationId xmlns:p14="http://schemas.microsoft.com/office/powerpoint/2010/main" val="3067812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900290"/>
            <a:ext cx="6777930" cy="369332"/>
          </a:xfrm>
          <a:prstGeom prst="rect">
            <a:avLst/>
          </a:prstGeom>
          <a:noFill/>
        </p:spPr>
        <p:txBody>
          <a:bodyPr wrap="none" rtlCol="0">
            <a:spAutoFit/>
          </a:bodyPr>
          <a:lstStyle/>
          <a:p>
            <a:r>
              <a:rPr lang="en-US" dirty="0" smtClean="0"/>
              <a:t>¿</a:t>
            </a:r>
            <a:r>
              <a:rPr lang="en-US" dirty="0" err="1" smtClean="0"/>
              <a:t>Que</a:t>
            </a:r>
            <a:r>
              <a:rPr lang="en-US" dirty="0" smtClean="0"/>
              <a:t> </a:t>
            </a:r>
            <a:r>
              <a:rPr lang="en-US" dirty="0" err="1" smtClean="0"/>
              <a:t>aportan</a:t>
            </a:r>
            <a:r>
              <a:rPr lang="en-US" dirty="0" smtClean="0"/>
              <a:t> los </a:t>
            </a:r>
            <a:r>
              <a:rPr lang="en-US" dirty="0" err="1" smtClean="0"/>
              <a:t>economistas</a:t>
            </a:r>
            <a:r>
              <a:rPr lang="en-US" dirty="0" smtClean="0"/>
              <a:t> al </a:t>
            </a:r>
            <a:r>
              <a:rPr lang="en-US" dirty="0" err="1" smtClean="0"/>
              <a:t>análisis</a:t>
            </a:r>
            <a:r>
              <a:rPr lang="en-US" dirty="0" smtClean="0"/>
              <a:t> de los </a:t>
            </a:r>
            <a:r>
              <a:rPr lang="en-US" dirty="0" err="1" smtClean="0"/>
              <a:t>fenómenos</a:t>
            </a:r>
            <a:r>
              <a:rPr lang="en-US" dirty="0" smtClean="0"/>
              <a:t> </a:t>
            </a:r>
            <a:r>
              <a:rPr lang="en-US" dirty="0" err="1" smtClean="0"/>
              <a:t>culturales</a:t>
            </a:r>
            <a:r>
              <a:rPr lang="en-US" dirty="0" smtClean="0"/>
              <a:t>?</a:t>
            </a:r>
            <a:endParaRPr lang="en-US" dirty="0"/>
          </a:p>
        </p:txBody>
      </p:sp>
      <p:sp>
        <p:nvSpPr>
          <p:cNvPr id="6" name="CuadroTexto 5"/>
          <p:cNvSpPr txBox="1"/>
          <p:nvPr/>
        </p:nvSpPr>
        <p:spPr>
          <a:xfrm>
            <a:off x="559999" y="1269622"/>
            <a:ext cx="8146134" cy="646331"/>
          </a:xfrm>
          <a:prstGeom prst="rect">
            <a:avLst/>
          </a:prstGeom>
          <a:noFill/>
        </p:spPr>
        <p:txBody>
          <a:bodyPr wrap="square" rtlCol="0">
            <a:spAutoFit/>
          </a:bodyPr>
          <a:lstStyle/>
          <a:p>
            <a:r>
              <a:rPr lang="en-US" dirty="0" smtClean="0"/>
              <a:t>-2. El </a:t>
            </a:r>
            <a:r>
              <a:rPr lang="en-US" dirty="0" err="1" smtClean="0"/>
              <a:t>analisis</a:t>
            </a:r>
            <a:r>
              <a:rPr lang="en-US" dirty="0" smtClean="0"/>
              <a:t> sectorial de </a:t>
            </a:r>
            <a:r>
              <a:rPr lang="en-US" dirty="0" err="1" smtClean="0"/>
              <a:t>las</a:t>
            </a:r>
            <a:r>
              <a:rPr lang="en-US" dirty="0" smtClean="0"/>
              <a:t> </a:t>
            </a:r>
            <a:r>
              <a:rPr lang="en-US" dirty="0" err="1" smtClean="0"/>
              <a:t>actividades</a:t>
            </a:r>
            <a:r>
              <a:rPr lang="en-US" dirty="0" smtClean="0"/>
              <a:t> de </a:t>
            </a:r>
            <a:r>
              <a:rPr lang="en-US" dirty="0" err="1" smtClean="0"/>
              <a:t>mercado</a:t>
            </a:r>
            <a:r>
              <a:rPr lang="en-US" dirty="0" smtClean="0"/>
              <a:t> </a:t>
            </a:r>
            <a:r>
              <a:rPr lang="en-US" dirty="0" err="1" smtClean="0"/>
              <a:t>relacionadas</a:t>
            </a:r>
            <a:r>
              <a:rPr lang="en-US" dirty="0" smtClean="0"/>
              <a:t> con los </a:t>
            </a:r>
            <a:r>
              <a:rPr lang="en-US" dirty="0" err="1" smtClean="0"/>
              <a:t>sectores</a:t>
            </a:r>
            <a:r>
              <a:rPr lang="en-US" dirty="0" smtClean="0"/>
              <a:t> </a:t>
            </a:r>
            <a:r>
              <a:rPr lang="en-US" dirty="0" err="1" smtClean="0"/>
              <a:t>cultuales</a:t>
            </a:r>
            <a:r>
              <a:rPr lang="en-US" dirty="0" smtClean="0"/>
              <a:t> y </a:t>
            </a:r>
            <a:r>
              <a:rPr lang="en-US" dirty="0" err="1" smtClean="0"/>
              <a:t>creativos</a:t>
            </a:r>
            <a:endParaRPr lang="en-US" i="1" dirty="0"/>
          </a:p>
        </p:txBody>
      </p:sp>
      <p:graphicFrame>
        <p:nvGraphicFramePr>
          <p:cNvPr id="7" name="Gráfico 6"/>
          <p:cNvGraphicFramePr>
            <a:graphicFrameLocks/>
          </p:cNvGraphicFramePr>
          <p:nvPr>
            <p:extLst>
              <p:ext uri="{D42A27DB-BD31-4B8C-83A1-F6EECF244321}">
                <p14:modId xmlns:p14="http://schemas.microsoft.com/office/powerpoint/2010/main" val="2966460519"/>
              </p:ext>
            </p:extLst>
          </p:nvPr>
        </p:nvGraphicFramePr>
        <p:xfrm>
          <a:off x="4053840" y="1864310"/>
          <a:ext cx="5104524" cy="4993689"/>
        </p:xfrm>
        <a:graphic>
          <a:graphicData uri="http://schemas.openxmlformats.org/drawingml/2006/chart">
            <c:chart xmlns:c="http://schemas.openxmlformats.org/drawingml/2006/chart" xmlns:r="http://schemas.openxmlformats.org/officeDocument/2006/relationships" r:id="rId2"/>
          </a:graphicData>
        </a:graphic>
      </p:graphicFrame>
      <p:sp>
        <p:nvSpPr>
          <p:cNvPr id="10" name="CuadroTexto 9"/>
          <p:cNvSpPr txBox="1"/>
          <p:nvPr/>
        </p:nvSpPr>
        <p:spPr>
          <a:xfrm>
            <a:off x="326572" y="1940034"/>
            <a:ext cx="3526972" cy="5386089"/>
          </a:xfrm>
          <a:prstGeom prst="rect">
            <a:avLst/>
          </a:prstGeom>
          <a:noFill/>
        </p:spPr>
        <p:txBody>
          <a:bodyPr wrap="square" rtlCol="0">
            <a:spAutoFit/>
          </a:bodyPr>
          <a:lstStyle/>
          <a:p>
            <a:r>
              <a:rPr lang="es-ES" sz="1200" dirty="0" smtClean="0"/>
              <a:t>"A) </a:t>
            </a:r>
            <a:r>
              <a:rPr lang="es-ES" sz="1200" dirty="0" err="1" smtClean="0"/>
              <a:t>Activitats</a:t>
            </a:r>
            <a:r>
              <a:rPr lang="es-ES" sz="1200" dirty="0" smtClean="0"/>
              <a:t> </a:t>
            </a:r>
            <a:r>
              <a:rPr lang="es-ES" sz="1200" dirty="0" err="1" smtClean="0"/>
              <a:t>artístiques</a:t>
            </a:r>
            <a:r>
              <a:rPr lang="es-ES" sz="1200" dirty="0" smtClean="0"/>
              <a:t> i </a:t>
            </a:r>
            <a:r>
              <a:rPr lang="es-ES" sz="1200" dirty="0" err="1" smtClean="0"/>
              <a:t>serveis</a:t>
            </a:r>
            <a:r>
              <a:rPr lang="es-ES" sz="1200" dirty="0" smtClean="0"/>
              <a:t> </a:t>
            </a:r>
            <a:r>
              <a:rPr lang="es-ES" sz="1200" dirty="0" err="1" smtClean="0"/>
              <a:t>culturals</a:t>
            </a:r>
            <a:r>
              <a:rPr lang="es-ES" sz="1200" dirty="0" smtClean="0"/>
              <a:t> (Nuestro código de actividad 1, abarca los códigos 900 y 910)"</a:t>
            </a:r>
          </a:p>
          <a:p>
            <a:pPr lvl="1"/>
            <a:r>
              <a:rPr lang="es-ES" sz="1000" dirty="0" err="1" smtClean="0"/>
              <a:t>Activitats</a:t>
            </a:r>
            <a:r>
              <a:rPr lang="es-ES" sz="1000" dirty="0" smtClean="0"/>
              <a:t> de </a:t>
            </a:r>
            <a:r>
              <a:rPr lang="es-ES" sz="1000" dirty="0" err="1" smtClean="0"/>
              <a:t>creació</a:t>
            </a:r>
            <a:r>
              <a:rPr lang="es-ES" sz="1000" dirty="0" smtClean="0"/>
              <a:t>, </a:t>
            </a:r>
            <a:r>
              <a:rPr lang="es-ES" sz="1000" dirty="0" err="1" smtClean="0"/>
              <a:t>artístiques</a:t>
            </a:r>
            <a:r>
              <a:rPr lang="es-ES" sz="1000" dirty="0" smtClean="0"/>
              <a:t> i de </a:t>
            </a:r>
            <a:r>
              <a:rPr lang="es-ES" sz="1000" dirty="0" err="1" smtClean="0"/>
              <a:t>espectacles</a:t>
            </a:r>
            <a:r>
              <a:rPr lang="es-ES" sz="1000" dirty="0" smtClean="0"/>
              <a:t> (CCAE-90)</a:t>
            </a:r>
          </a:p>
          <a:p>
            <a:pPr lvl="1"/>
            <a:r>
              <a:rPr lang="es-ES" sz="1000" dirty="0" err="1" smtClean="0"/>
              <a:t>Activitats</a:t>
            </a:r>
            <a:r>
              <a:rPr lang="es-ES" sz="1000" dirty="0" smtClean="0"/>
              <a:t> de </a:t>
            </a:r>
            <a:r>
              <a:rPr lang="es-ES" sz="1000" dirty="0" err="1" smtClean="0"/>
              <a:t>biblioteques</a:t>
            </a:r>
            <a:r>
              <a:rPr lang="es-ES" sz="1000" dirty="0" smtClean="0"/>
              <a:t>, </a:t>
            </a:r>
            <a:r>
              <a:rPr lang="es-ES" sz="1000" dirty="0" err="1" smtClean="0"/>
              <a:t>arxius</a:t>
            </a:r>
            <a:r>
              <a:rPr lang="es-ES" sz="1000" dirty="0" smtClean="0"/>
              <a:t>, </a:t>
            </a:r>
            <a:r>
              <a:rPr lang="es-ES" sz="1000" dirty="0" err="1" smtClean="0"/>
              <a:t>museus</a:t>
            </a:r>
            <a:r>
              <a:rPr lang="es-ES" sz="1000" dirty="0" smtClean="0"/>
              <a:t> i </a:t>
            </a:r>
            <a:r>
              <a:rPr lang="es-ES" sz="1000" dirty="0" err="1" smtClean="0"/>
              <a:t>altres</a:t>
            </a:r>
            <a:r>
              <a:rPr lang="es-ES" sz="1000" dirty="0" smtClean="0"/>
              <a:t> </a:t>
            </a:r>
            <a:r>
              <a:rPr lang="es-ES" sz="1000" dirty="0" err="1" smtClean="0"/>
              <a:t>culturals</a:t>
            </a:r>
            <a:r>
              <a:rPr lang="es-ES" sz="1000" dirty="0" smtClean="0"/>
              <a:t> (CCAE-91)</a:t>
            </a:r>
          </a:p>
          <a:p>
            <a:r>
              <a:rPr lang="es-ES" sz="1200" dirty="0" smtClean="0"/>
              <a:t>B) Industries </a:t>
            </a:r>
            <a:r>
              <a:rPr lang="es-ES" sz="1200" dirty="0" err="1" smtClean="0"/>
              <a:t>culturals</a:t>
            </a:r>
            <a:r>
              <a:rPr lang="es-ES" sz="1200" dirty="0" smtClean="0"/>
              <a:t> (Nuestro código de actividad 2, abarca los códigos 581, 582, 591, 592, 601, 602, 476 (restringido) y 772 (restringido))</a:t>
            </a:r>
          </a:p>
          <a:p>
            <a:pPr lvl="1"/>
            <a:r>
              <a:rPr lang="es-ES" sz="1000" dirty="0" err="1" smtClean="0"/>
              <a:t>Edició</a:t>
            </a:r>
            <a:r>
              <a:rPr lang="es-ES" sz="1000" dirty="0" smtClean="0"/>
              <a:t> (CCAE-58)</a:t>
            </a:r>
          </a:p>
          <a:p>
            <a:pPr lvl="1"/>
            <a:r>
              <a:rPr lang="es-ES" sz="1000" dirty="0" err="1" smtClean="0"/>
              <a:t>Cinematografia</a:t>
            </a:r>
            <a:r>
              <a:rPr lang="es-ES" sz="1000" dirty="0" smtClean="0"/>
              <a:t>, vídeo, programes TV, </a:t>
            </a:r>
            <a:r>
              <a:rPr lang="es-ES" sz="1000" dirty="0" err="1" smtClean="0"/>
              <a:t>enregistrament</a:t>
            </a:r>
            <a:r>
              <a:rPr lang="es-ES" sz="1000" dirty="0" smtClean="0"/>
              <a:t> de so i </a:t>
            </a:r>
            <a:r>
              <a:rPr lang="es-ES" sz="1000" dirty="0" err="1" smtClean="0"/>
              <a:t>edició</a:t>
            </a:r>
            <a:r>
              <a:rPr lang="es-ES" sz="1000" dirty="0" smtClean="0"/>
              <a:t> musical (CCAE-59)</a:t>
            </a:r>
          </a:p>
          <a:p>
            <a:pPr lvl="1"/>
            <a:r>
              <a:rPr lang="es-ES" sz="1000" dirty="0" err="1" smtClean="0"/>
              <a:t>Ràdio</a:t>
            </a:r>
            <a:r>
              <a:rPr lang="es-ES" sz="1000" dirty="0" smtClean="0"/>
              <a:t> i </a:t>
            </a:r>
            <a:r>
              <a:rPr lang="es-ES" sz="1000" dirty="0" err="1" smtClean="0"/>
              <a:t>televisió</a:t>
            </a:r>
            <a:r>
              <a:rPr lang="es-ES" sz="1000" dirty="0" smtClean="0"/>
              <a:t> (CCAE-60)</a:t>
            </a:r>
          </a:p>
          <a:p>
            <a:pPr lvl="1"/>
            <a:r>
              <a:rPr lang="es-ES" sz="1000" dirty="0" err="1" smtClean="0"/>
              <a:t>Comerç</a:t>
            </a:r>
            <a:r>
              <a:rPr lang="es-ES" sz="1000" dirty="0" smtClean="0"/>
              <a:t> al </a:t>
            </a:r>
            <a:r>
              <a:rPr lang="es-ES" sz="1000" dirty="0" err="1" smtClean="0"/>
              <a:t>detall</a:t>
            </a:r>
            <a:r>
              <a:rPr lang="es-ES" sz="1000" dirty="0" smtClean="0"/>
              <a:t> de </a:t>
            </a:r>
            <a:r>
              <a:rPr lang="es-ES" sz="1000" dirty="0" err="1" smtClean="0"/>
              <a:t>llibres</a:t>
            </a:r>
            <a:r>
              <a:rPr lang="es-ES" sz="1000" dirty="0" smtClean="0"/>
              <a:t>, </a:t>
            </a:r>
            <a:r>
              <a:rPr lang="es-ES" sz="1000" dirty="0" err="1" smtClean="0"/>
              <a:t>periòdics</a:t>
            </a:r>
            <a:r>
              <a:rPr lang="es-ES" sz="1000" dirty="0" smtClean="0"/>
              <a:t> i </a:t>
            </a:r>
            <a:r>
              <a:rPr lang="es-ES" sz="1000" dirty="0" err="1" smtClean="0"/>
              <a:t>articles</a:t>
            </a:r>
            <a:r>
              <a:rPr lang="es-ES" sz="1000" dirty="0" smtClean="0"/>
              <a:t> de </a:t>
            </a:r>
            <a:r>
              <a:rPr lang="es-ES" sz="1000" dirty="0" err="1" smtClean="0"/>
              <a:t>papereria</a:t>
            </a:r>
            <a:r>
              <a:rPr lang="es-ES" sz="1000" dirty="0" smtClean="0"/>
              <a:t> (CCAE 4761 y 4762)</a:t>
            </a:r>
          </a:p>
          <a:p>
            <a:pPr lvl="1"/>
            <a:r>
              <a:rPr lang="es-ES" sz="1000" dirty="0" err="1" smtClean="0"/>
              <a:t>Comerç</a:t>
            </a:r>
            <a:r>
              <a:rPr lang="es-ES" sz="1000" dirty="0" smtClean="0"/>
              <a:t> al </a:t>
            </a:r>
            <a:r>
              <a:rPr lang="es-ES" sz="1000" dirty="0" err="1" smtClean="0"/>
              <a:t>detall</a:t>
            </a:r>
            <a:r>
              <a:rPr lang="es-ES" sz="1000" dirty="0" smtClean="0"/>
              <a:t> </a:t>
            </a:r>
            <a:r>
              <a:rPr lang="es-ES" sz="1000" dirty="0" err="1" smtClean="0"/>
              <a:t>d'enregistrament</a:t>
            </a:r>
            <a:r>
              <a:rPr lang="es-ES" sz="1000" dirty="0" smtClean="0"/>
              <a:t> de música i vídeo en </a:t>
            </a:r>
            <a:r>
              <a:rPr lang="es-ES" sz="1000" dirty="0" err="1" smtClean="0"/>
              <a:t>establiments</a:t>
            </a:r>
            <a:r>
              <a:rPr lang="es-ES" sz="1000" dirty="0" smtClean="0"/>
              <a:t> </a:t>
            </a:r>
            <a:r>
              <a:rPr lang="es-ES" sz="1000" dirty="0" err="1" smtClean="0"/>
              <a:t>especialitzats</a:t>
            </a:r>
            <a:r>
              <a:rPr lang="es-ES" sz="1000" dirty="0" smtClean="0"/>
              <a:t> (CCAE 4763)</a:t>
            </a:r>
          </a:p>
          <a:p>
            <a:pPr lvl="1"/>
            <a:r>
              <a:rPr lang="pt-BR" sz="1000" dirty="0" err="1" smtClean="0"/>
              <a:t>Lloguer</a:t>
            </a:r>
            <a:r>
              <a:rPr lang="pt-BR" sz="1000" dirty="0" smtClean="0"/>
              <a:t> de cintes de vídeo i discos (CCAE 7722)</a:t>
            </a:r>
          </a:p>
          <a:p>
            <a:r>
              <a:rPr lang="es-ES" sz="1200" dirty="0" smtClean="0"/>
              <a:t>C) </a:t>
            </a:r>
            <a:r>
              <a:rPr lang="es-ES" sz="1200" dirty="0" err="1" smtClean="0"/>
              <a:t>Altres</a:t>
            </a:r>
            <a:r>
              <a:rPr lang="es-ES" sz="1200" dirty="0" smtClean="0"/>
              <a:t> </a:t>
            </a:r>
            <a:r>
              <a:rPr lang="es-ES" sz="1200" dirty="0" err="1" smtClean="0"/>
              <a:t>activitats</a:t>
            </a:r>
            <a:r>
              <a:rPr lang="es-ES" sz="1200" dirty="0" smtClean="0"/>
              <a:t> </a:t>
            </a:r>
            <a:r>
              <a:rPr lang="es-ES" sz="1200" dirty="0" err="1" smtClean="0"/>
              <a:t>culturals</a:t>
            </a:r>
            <a:r>
              <a:rPr lang="es-ES" sz="1200" dirty="0" smtClean="0"/>
              <a:t> (Nuestro código de actividad 3, abarca los códigos 731, 732, 741, 742, 743, 749, 711 y 712)</a:t>
            </a:r>
          </a:p>
          <a:p>
            <a:pPr lvl="1"/>
            <a:r>
              <a:rPr lang="es-ES" sz="1000" dirty="0" err="1" smtClean="0"/>
              <a:t>Publicitat</a:t>
            </a:r>
            <a:r>
              <a:rPr lang="es-ES" sz="1000" dirty="0" smtClean="0"/>
              <a:t> i </a:t>
            </a:r>
            <a:r>
              <a:rPr lang="es-ES" sz="1000" dirty="0" err="1" smtClean="0"/>
              <a:t>estudis</a:t>
            </a:r>
            <a:r>
              <a:rPr lang="es-ES" sz="1000" dirty="0" smtClean="0"/>
              <a:t> de </a:t>
            </a:r>
            <a:r>
              <a:rPr lang="es-ES" sz="1000" dirty="0" err="1" smtClean="0"/>
              <a:t>mercat</a:t>
            </a:r>
            <a:r>
              <a:rPr lang="es-ES" sz="1000" dirty="0" smtClean="0"/>
              <a:t> (CCAE-73)</a:t>
            </a:r>
          </a:p>
          <a:p>
            <a:pPr lvl="1"/>
            <a:r>
              <a:rPr lang="it-IT" sz="1000" dirty="0" smtClean="0"/>
              <a:t>Disseny, traducció, fotografia i altres professionals (CCAE-74)</a:t>
            </a:r>
          </a:p>
          <a:p>
            <a:pPr lvl="1"/>
            <a:r>
              <a:rPr lang="pt-BR" sz="1000" dirty="0" err="1" smtClean="0"/>
              <a:t>Serveis</a:t>
            </a:r>
            <a:r>
              <a:rPr lang="pt-BR" sz="1000" dirty="0" smtClean="0"/>
              <a:t> </a:t>
            </a:r>
            <a:r>
              <a:rPr lang="pt-BR" sz="1000" dirty="0" err="1" smtClean="0"/>
              <a:t>tècnics</a:t>
            </a:r>
            <a:r>
              <a:rPr lang="pt-BR" sz="1000" dirty="0" smtClean="0"/>
              <a:t> </a:t>
            </a:r>
            <a:r>
              <a:rPr lang="pt-BR" sz="1000" dirty="0" err="1" smtClean="0"/>
              <a:t>arquitectura</a:t>
            </a:r>
            <a:r>
              <a:rPr lang="pt-BR" sz="1000" dirty="0" smtClean="0"/>
              <a:t> i </a:t>
            </a:r>
            <a:r>
              <a:rPr lang="pt-BR" sz="1000" dirty="0" err="1" smtClean="0"/>
              <a:t>enginyeria</a:t>
            </a:r>
            <a:r>
              <a:rPr lang="pt-BR" sz="1000" dirty="0" smtClean="0"/>
              <a:t> (CCAE-71)</a:t>
            </a:r>
          </a:p>
          <a:p>
            <a:r>
              <a:rPr lang="es-ES" sz="1200" dirty="0" smtClean="0"/>
              <a:t>D) </a:t>
            </a:r>
            <a:r>
              <a:rPr lang="es-ES" sz="1200" dirty="0" err="1" smtClean="0"/>
              <a:t>Altres</a:t>
            </a:r>
            <a:r>
              <a:rPr lang="es-ES" sz="1200" dirty="0" smtClean="0"/>
              <a:t> </a:t>
            </a:r>
            <a:r>
              <a:rPr lang="es-ES" sz="1200" dirty="0" err="1" smtClean="0"/>
              <a:t>activitats</a:t>
            </a:r>
            <a:r>
              <a:rPr lang="es-ES" sz="1200" dirty="0" smtClean="0"/>
              <a:t> </a:t>
            </a:r>
            <a:r>
              <a:rPr lang="es-ES" sz="1200" dirty="0" err="1" smtClean="0"/>
              <a:t>creatives</a:t>
            </a:r>
            <a:r>
              <a:rPr lang="es-ES" sz="1200" dirty="0" smtClean="0"/>
              <a:t> i/o </a:t>
            </a:r>
            <a:r>
              <a:rPr lang="es-ES" sz="1200" dirty="0" err="1" smtClean="0"/>
              <a:t>basades</a:t>
            </a:r>
            <a:r>
              <a:rPr lang="es-ES" sz="1200" dirty="0" smtClean="0"/>
              <a:t> en </a:t>
            </a:r>
            <a:r>
              <a:rPr lang="es-ES" sz="1200" dirty="0" err="1" smtClean="0"/>
              <a:t>drets</a:t>
            </a:r>
            <a:r>
              <a:rPr lang="es-ES" sz="1200" dirty="0" smtClean="0"/>
              <a:t> </a:t>
            </a:r>
            <a:r>
              <a:rPr lang="es-ES" sz="1200" dirty="0" err="1" smtClean="0"/>
              <a:t>d'autor</a:t>
            </a:r>
            <a:r>
              <a:rPr lang="es-ES" sz="1200" dirty="0" smtClean="0"/>
              <a:t> (Nuestro código de actividad 4, abarca los códigos 620, 631 y 639)</a:t>
            </a:r>
          </a:p>
          <a:p>
            <a:pPr lvl="1"/>
            <a:r>
              <a:rPr lang="es-ES" sz="1000" dirty="0" err="1" smtClean="0"/>
              <a:t>Serveis</a:t>
            </a:r>
            <a:r>
              <a:rPr lang="es-ES" sz="1000" dirty="0" smtClean="0"/>
              <a:t> de </a:t>
            </a:r>
            <a:r>
              <a:rPr lang="es-ES" sz="1000" dirty="0" err="1" smtClean="0"/>
              <a:t>tecnologies</a:t>
            </a:r>
            <a:r>
              <a:rPr lang="es-ES" sz="1000" dirty="0" smtClean="0"/>
              <a:t> de la </a:t>
            </a:r>
            <a:r>
              <a:rPr lang="es-ES" sz="1000" dirty="0" err="1" smtClean="0"/>
              <a:t>informació</a:t>
            </a:r>
            <a:r>
              <a:rPr lang="es-ES" sz="1000" dirty="0" smtClean="0"/>
              <a:t> (CCAE-62)</a:t>
            </a:r>
          </a:p>
          <a:p>
            <a:pPr lvl="1"/>
            <a:r>
              <a:rPr lang="es-ES" sz="1000" dirty="0" err="1" smtClean="0"/>
              <a:t>Serveis</a:t>
            </a:r>
            <a:r>
              <a:rPr lang="es-ES" sz="1000" dirty="0" smtClean="0"/>
              <a:t> </a:t>
            </a:r>
            <a:r>
              <a:rPr lang="es-ES" sz="1000" dirty="0" err="1" smtClean="0"/>
              <a:t>d'informació</a:t>
            </a:r>
            <a:r>
              <a:rPr lang="es-ES" sz="1000" dirty="0" smtClean="0"/>
              <a:t> (CCAE-63)</a:t>
            </a:r>
          </a:p>
          <a:p>
            <a:endParaRPr lang="es-ES" sz="1000" dirty="0"/>
          </a:p>
        </p:txBody>
      </p:sp>
    </p:spTree>
    <p:extLst>
      <p:ext uri="{BB962C8B-B14F-4D97-AF65-F5344CB8AC3E}">
        <p14:creationId xmlns:p14="http://schemas.microsoft.com/office/powerpoint/2010/main" val="1114590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900290"/>
            <a:ext cx="6777930" cy="369332"/>
          </a:xfrm>
          <a:prstGeom prst="rect">
            <a:avLst/>
          </a:prstGeom>
          <a:noFill/>
        </p:spPr>
        <p:txBody>
          <a:bodyPr wrap="none" rtlCol="0">
            <a:spAutoFit/>
          </a:bodyPr>
          <a:lstStyle/>
          <a:p>
            <a:r>
              <a:rPr lang="en-US" dirty="0" smtClean="0"/>
              <a:t>¿</a:t>
            </a:r>
            <a:r>
              <a:rPr lang="en-US" dirty="0" err="1" smtClean="0"/>
              <a:t>Que</a:t>
            </a:r>
            <a:r>
              <a:rPr lang="en-US" dirty="0" smtClean="0"/>
              <a:t> </a:t>
            </a:r>
            <a:r>
              <a:rPr lang="en-US" dirty="0" err="1" smtClean="0"/>
              <a:t>aportan</a:t>
            </a:r>
            <a:r>
              <a:rPr lang="en-US" dirty="0" smtClean="0"/>
              <a:t> los </a:t>
            </a:r>
            <a:r>
              <a:rPr lang="en-US" dirty="0" err="1" smtClean="0"/>
              <a:t>economistas</a:t>
            </a:r>
            <a:r>
              <a:rPr lang="en-US" dirty="0" smtClean="0"/>
              <a:t> al </a:t>
            </a:r>
            <a:r>
              <a:rPr lang="en-US" dirty="0" err="1" smtClean="0"/>
              <a:t>análisis</a:t>
            </a:r>
            <a:r>
              <a:rPr lang="en-US" dirty="0" smtClean="0"/>
              <a:t> de los </a:t>
            </a:r>
            <a:r>
              <a:rPr lang="en-US" dirty="0" err="1" smtClean="0"/>
              <a:t>fenómenos</a:t>
            </a:r>
            <a:r>
              <a:rPr lang="en-US" dirty="0" smtClean="0"/>
              <a:t> </a:t>
            </a:r>
            <a:r>
              <a:rPr lang="en-US" dirty="0" err="1" smtClean="0"/>
              <a:t>culturales</a:t>
            </a:r>
            <a:r>
              <a:rPr lang="en-US" dirty="0" smtClean="0"/>
              <a:t>?</a:t>
            </a:r>
            <a:endParaRPr lang="en-US" dirty="0"/>
          </a:p>
        </p:txBody>
      </p:sp>
      <p:sp>
        <p:nvSpPr>
          <p:cNvPr id="6" name="CuadroTexto 5"/>
          <p:cNvSpPr txBox="1"/>
          <p:nvPr/>
        </p:nvSpPr>
        <p:spPr>
          <a:xfrm>
            <a:off x="559999" y="1269622"/>
            <a:ext cx="8146134" cy="646331"/>
          </a:xfrm>
          <a:prstGeom prst="rect">
            <a:avLst/>
          </a:prstGeom>
          <a:noFill/>
        </p:spPr>
        <p:txBody>
          <a:bodyPr wrap="square" rtlCol="0">
            <a:spAutoFit/>
          </a:bodyPr>
          <a:lstStyle/>
          <a:p>
            <a:r>
              <a:rPr lang="en-US" dirty="0" smtClean="0"/>
              <a:t>-2. El </a:t>
            </a:r>
            <a:r>
              <a:rPr lang="en-US" dirty="0" err="1" smtClean="0"/>
              <a:t>analisis</a:t>
            </a:r>
            <a:r>
              <a:rPr lang="en-US" dirty="0" smtClean="0"/>
              <a:t> sectorial de </a:t>
            </a:r>
            <a:r>
              <a:rPr lang="en-US" dirty="0" err="1" smtClean="0"/>
              <a:t>las</a:t>
            </a:r>
            <a:r>
              <a:rPr lang="en-US" dirty="0" smtClean="0"/>
              <a:t> </a:t>
            </a:r>
            <a:r>
              <a:rPr lang="en-US" dirty="0" err="1" smtClean="0"/>
              <a:t>actividades</a:t>
            </a:r>
            <a:r>
              <a:rPr lang="en-US" dirty="0" smtClean="0"/>
              <a:t> de </a:t>
            </a:r>
            <a:r>
              <a:rPr lang="en-US" dirty="0" err="1" smtClean="0"/>
              <a:t>mercado</a:t>
            </a:r>
            <a:r>
              <a:rPr lang="en-US" dirty="0" smtClean="0"/>
              <a:t> </a:t>
            </a:r>
            <a:r>
              <a:rPr lang="en-US" dirty="0" err="1" smtClean="0"/>
              <a:t>relacionadas</a:t>
            </a:r>
            <a:r>
              <a:rPr lang="en-US" dirty="0" smtClean="0"/>
              <a:t> con los </a:t>
            </a:r>
            <a:r>
              <a:rPr lang="en-US" dirty="0" err="1" smtClean="0"/>
              <a:t>sectores</a:t>
            </a:r>
            <a:r>
              <a:rPr lang="en-US" dirty="0" smtClean="0"/>
              <a:t> </a:t>
            </a:r>
            <a:r>
              <a:rPr lang="en-US" dirty="0" err="1" smtClean="0"/>
              <a:t>cultuales</a:t>
            </a:r>
            <a:r>
              <a:rPr lang="en-US" dirty="0" smtClean="0"/>
              <a:t> y </a:t>
            </a:r>
            <a:r>
              <a:rPr lang="en-US" dirty="0" err="1" smtClean="0"/>
              <a:t>creativos</a:t>
            </a:r>
            <a:endParaRPr lang="en-US" i="1" dirty="0"/>
          </a:p>
        </p:txBody>
      </p:sp>
      <p:sp>
        <p:nvSpPr>
          <p:cNvPr id="8" name="Text Box 11"/>
          <p:cNvSpPr txBox="1">
            <a:spLocks noChangeArrowheads="1"/>
          </p:cNvSpPr>
          <p:nvPr/>
        </p:nvSpPr>
        <p:spPr bwMode="auto">
          <a:xfrm>
            <a:off x="559999" y="2946431"/>
            <a:ext cx="7753350" cy="245745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800">
                <a:solidFill>
                  <a:schemeClr val="tx1"/>
                </a:solidFill>
                <a:latin typeface="Verdana" pitchFamily="34" charset="0"/>
                <a:ea typeface="MS PGothic" pitchFamily="34" charset="-128"/>
              </a:defRPr>
            </a:lvl1pPr>
            <a:lvl2pPr eaLnBrk="0" hangingPunct="0">
              <a:defRPr sz="800">
                <a:solidFill>
                  <a:schemeClr val="tx1"/>
                </a:solidFill>
                <a:latin typeface="Verdana" pitchFamily="34" charset="0"/>
                <a:ea typeface="MS PGothic" pitchFamily="34" charset="-128"/>
              </a:defRPr>
            </a:lvl2pPr>
            <a:lvl3pPr marL="1143000" indent="-228600" eaLnBrk="0" hangingPunct="0">
              <a:defRPr sz="800">
                <a:solidFill>
                  <a:schemeClr val="tx1"/>
                </a:solidFill>
                <a:latin typeface="Verdana" pitchFamily="34" charset="0"/>
                <a:ea typeface="MS PGothic" pitchFamily="34" charset="-128"/>
              </a:defRPr>
            </a:lvl3pPr>
            <a:lvl4pPr marL="1600200" indent="-228600" eaLnBrk="0" hangingPunct="0">
              <a:defRPr sz="800">
                <a:solidFill>
                  <a:schemeClr val="tx1"/>
                </a:solidFill>
                <a:latin typeface="Verdana" pitchFamily="34" charset="0"/>
                <a:ea typeface="MS PGothic" pitchFamily="34" charset="-128"/>
              </a:defRPr>
            </a:lvl4pPr>
            <a:lvl5pPr marL="2057400" indent="-228600" eaLnBrk="0" hangingPunct="0">
              <a:defRPr sz="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800">
                <a:solidFill>
                  <a:schemeClr val="tx1"/>
                </a:solidFill>
                <a:latin typeface="Verdana" pitchFamily="34" charset="0"/>
                <a:ea typeface="MS PGothic" pitchFamily="34" charset="-128"/>
              </a:defRPr>
            </a:lvl9pPr>
          </a:lstStyle>
          <a:p>
            <a:pPr algn="just" eaLnBrk="1" hangingPunct="1">
              <a:spcBef>
                <a:spcPct val="50000"/>
              </a:spcBef>
              <a:buFontTx/>
              <a:buBlip>
                <a:blip r:embed="rId2"/>
              </a:buBlip>
              <a:defRPr/>
            </a:pPr>
            <a:r>
              <a:rPr lang="ca-ES" sz="1800" b="1" dirty="0" smtClean="0">
                <a:latin typeface="Tahoma" pitchFamily="34" charset="0"/>
              </a:rPr>
              <a:t> </a:t>
            </a:r>
            <a:r>
              <a:rPr lang="es-ES" sz="2000" b="1" dirty="0" smtClean="0">
                <a:latin typeface="Tahoma" pitchFamily="34" charset="0"/>
              </a:rPr>
              <a:t>La hipótesis del capitalismo cultural.</a:t>
            </a:r>
          </a:p>
          <a:p>
            <a:pPr lvl="1" algn="just" eaLnBrk="1" hangingPunct="1">
              <a:spcBef>
                <a:spcPct val="50000"/>
              </a:spcBef>
              <a:defRPr/>
            </a:pPr>
            <a:r>
              <a:rPr lang="es-ES" sz="1800" i="1" dirty="0" smtClean="0">
                <a:latin typeface="Tahoma" pitchFamily="34" charset="0"/>
              </a:rPr>
              <a:t>Una gran transformación está ocurriendo en la naturaleza del capitalismo. Después de centenares de años de convertir recursos físicos en mercancías, como fuente primaria para generar riqueza,  ahora implica el transformar de recursos culturales en experiencias personales y entretenimiento de pago. […]El viaje del capitalismo está terminando en la mercantilización de la cultura humana en sí misma […]</a:t>
            </a:r>
            <a:endParaRPr lang="ca-ES" sz="1800" i="1" dirty="0" smtClean="0">
              <a:latin typeface="Tahoma" pitchFamily="34" charset="0"/>
            </a:endParaRPr>
          </a:p>
        </p:txBody>
      </p:sp>
      <p:sp>
        <p:nvSpPr>
          <p:cNvPr id="9" name="1 CuadroTexto"/>
          <p:cNvSpPr txBox="1"/>
          <p:nvPr/>
        </p:nvSpPr>
        <p:spPr>
          <a:xfrm>
            <a:off x="98036" y="2298954"/>
            <a:ext cx="6048672"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ca-E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dirty="0"/>
              <a:t>La hipótesis del capitalismo cultural</a:t>
            </a:r>
          </a:p>
        </p:txBody>
      </p:sp>
    </p:spTree>
    <p:extLst>
      <p:ext uri="{BB962C8B-B14F-4D97-AF65-F5344CB8AC3E}">
        <p14:creationId xmlns:p14="http://schemas.microsoft.com/office/powerpoint/2010/main" val="4114513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900290"/>
            <a:ext cx="6777930" cy="369332"/>
          </a:xfrm>
          <a:prstGeom prst="rect">
            <a:avLst/>
          </a:prstGeom>
          <a:noFill/>
        </p:spPr>
        <p:txBody>
          <a:bodyPr wrap="none" rtlCol="0">
            <a:spAutoFit/>
          </a:bodyPr>
          <a:lstStyle/>
          <a:p>
            <a:r>
              <a:rPr lang="en-US" dirty="0" smtClean="0"/>
              <a:t>¿</a:t>
            </a:r>
            <a:r>
              <a:rPr lang="en-US" dirty="0" err="1" smtClean="0"/>
              <a:t>Que</a:t>
            </a:r>
            <a:r>
              <a:rPr lang="en-US" dirty="0" smtClean="0"/>
              <a:t> </a:t>
            </a:r>
            <a:r>
              <a:rPr lang="en-US" dirty="0" err="1" smtClean="0"/>
              <a:t>aportan</a:t>
            </a:r>
            <a:r>
              <a:rPr lang="en-US" dirty="0" smtClean="0"/>
              <a:t> los </a:t>
            </a:r>
            <a:r>
              <a:rPr lang="en-US" dirty="0" err="1" smtClean="0"/>
              <a:t>economistas</a:t>
            </a:r>
            <a:r>
              <a:rPr lang="en-US" dirty="0" smtClean="0"/>
              <a:t> al </a:t>
            </a:r>
            <a:r>
              <a:rPr lang="en-US" dirty="0" err="1" smtClean="0"/>
              <a:t>análisis</a:t>
            </a:r>
            <a:r>
              <a:rPr lang="en-US" dirty="0" smtClean="0"/>
              <a:t> de los </a:t>
            </a:r>
            <a:r>
              <a:rPr lang="en-US" dirty="0" err="1" smtClean="0"/>
              <a:t>fenómenos</a:t>
            </a:r>
            <a:r>
              <a:rPr lang="en-US" dirty="0" smtClean="0"/>
              <a:t> </a:t>
            </a:r>
            <a:r>
              <a:rPr lang="en-US" dirty="0" err="1" smtClean="0"/>
              <a:t>culturales</a:t>
            </a:r>
            <a:r>
              <a:rPr lang="en-US" dirty="0" smtClean="0"/>
              <a:t>?</a:t>
            </a:r>
            <a:endParaRPr lang="en-US" dirty="0"/>
          </a:p>
        </p:txBody>
      </p:sp>
      <p:sp>
        <p:nvSpPr>
          <p:cNvPr id="6" name="CuadroTexto 5"/>
          <p:cNvSpPr txBox="1"/>
          <p:nvPr/>
        </p:nvSpPr>
        <p:spPr>
          <a:xfrm>
            <a:off x="559999" y="1269622"/>
            <a:ext cx="8146134" cy="646331"/>
          </a:xfrm>
          <a:prstGeom prst="rect">
            <a:avLst/>
          </a:prstGeom>
          <a:noFill/>
        </p:spPr>
        <p:txBody>
          <a:bodyPr wrap="square" rtlCol="0">
            <a:spAutoFit/>
          </a:bodyPr>
          <a:lstStyle/>
          <a:p>
            <a:r>
              <a:rPr lang="en-US" dirty="0" smtClean="0"/>
              <a:t>-2. El </a:t>
            </a:r>
            <a:r>
              <a:rPr lang="en-US" dirty="0" err="1" smtClean="0"/>
              <a:t>analisis</a:t>
            </a:r>
            <a:r>
              <a:rPr lang="en-US" dirty="0" smtClean="0"/>
              <a:t> sectorial de </a:t>
            </a:r>
            <a:r>
              <a:rPr lang="en-US" dirty="0" err="1" smtClean="0"/>
              <a:t>las</a:t>
            </a:r>
            <a:r>
              <a:rPr lang="en-US" dirty="0" smtClean="0"/>
              <a:t> </a:t>
            </a:r>
            <a:r>
              <a:rPr lang="en-US" dirty="0" err="1" smtClean="0"/>
              <a:t>actividades</a:t>
            </a:r>
            <a:r>
              <a:rPr lang="en-US" dirty="0" smtClean="0"/>
              <a:t> de </a:t>
            </a:r>
            <a:r>
              <a:rPr lang="en-US" dirty="0" err="1" smtClean="0"/>
              <a:t>mercado</a:t>
            </a:r>
            <a:r>
              <a:rPr lang="en-US" dirty="0" smtClean="0"/>
              <a:t> </a:t>
            </a:r>
            <a:r>
              <a:rPr lang="en-US" dirty="0" err="1" smtClean="0"/>
              <a:t>relacionadas</a:t>
            </a:r>
            <a:r>
              <a:rPr lang="en-US" dirty="0" smtClean="0"/>
              <a:t> con los </a:t>
            </a:r>
            <a:r>
              <a:rPr lang="en-US" dirty="0" err="1" smtClean="0"/>
              <a:t>sectores</a:t>
            </a:r>
            <a:r>
              <a:rPr lang="en-US" dirty="0" smtClean="0"/>
              <a:t> </a:t>
            </a:r>
            <a:r>
              <a:rPr lang="en-US" dirty="0" err="1" smtClean="0"/>
              <a:t>cultuales</a:t>
            </a:r>
            <a:r>
              <a:rPr lang="en-US" dirty="0" smtClean="0"/>
              <a:t> y </a:t>
            </a:r>
            <a:r>
              <a:rPr lang="en-US" dirty="0" err="1" smtClean="0"/>
              <a:t>creativos</a:t>
            </a:r>
            <a:endParaRPr lang="en-US" i="1" dirty="0"/>
          </a:p>
        </p:txBody>
      </p:sp>
      <p:sp>
        <p:nvSpPr>
          <p:cNvPr id="9" name="1 CuadroTexto"/>
          <p:cNvSpPr txBox="1"/>
          <p:nvPr/>
        </p:nvSpPr>
        <p:spPr>
          <a:xfrm>
            <a:off x="98036" y="1980147"/>
            <a:ext cx="6048672"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ca-E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dirty="0"/>
              <a:t>La hipótesis del capitalismo cultural</a:t>
            </a:r>
          </a:p>
        </p:txBody>
      </p:sp>
      <p:sp>
        <p:nvSpPr>
          <p:cNvPr id="7" name="Text Box 11"/>
          <p:cNvSpPr txBox="1">
            <a:spLocks noChangeArrowheads="1"/>
          </p:cNvSpPr>
          <p:nvPr/>
        </p:nvSpPr>
        <p:spPr bwMode="auto">
          <a:xfrm>
            <a:off x="3380932" y="2994423"/>
            <a:ext cx="2519363" cy="3968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800">
                <a:solidFill>
                  <a:schemeClr val="tx1"/>
                </a:solidFill>
                <a:latin typeface="Verdana" pitchFamily="34" charset="0"/>
                <a:ea typeface="MS PGothic" pitchFamily="34" charset="-128"/>
              </a:defRPr>
            </a:lvl1pPr>
            <a:lvl2pPr marL="742950" indent="-285750" eaLnBrk="0" hangingPunct="0">
              <a:defRPr sz="800">
                <a:solidFill>
                  <a:schemeClr val="tx1"/>
                </a:solidFill>
                <a:latin typeface="Verdana" pitchFamily="34" charset="0"/>
                <a:ea typeface="MS PGothic" pitchFamily="34" charset="-128"/>
              </a:defRPr>
            </a:lvl2pPr>
            <a:lvl3pPr marL="1143000" indent="-228600" eaLnBrk="0" hangingPunct="0">
              <a:defRPr sz="800">
                <a:solidFill>
                  <a:schemeClr val="tx1"/>
                </a:solidFill>
                <a:latin typeface="Verdana" pitchFamily="34" charset="0"/>
                <a:ea typeface="MS PGothic" pitchFamily="34" charset="-128"/>
              </a:defRPr>
            </a:lvl3pPr>
            <a:lvl4pPr marL="1600200" indent="-228600" eaLnBrk="0" hangingPunct="0">
              <a:defRPr sz="800">
                <a:solidFill>
                  <a:schemeClr val="tx1"/>
                </a:solidFill>
                <a:latin typeface="Verdana" pitchFamily="34" charset="0"/>
                <a:ea typeface="MS PGothic" pitchFamily="34" charset="-128"/>
              </a:defRPr>
            </a:lvl4pPr>
            <a:lvl5pPr marL="2057400" indent="-228600" eaLnBrk="0" hangingPunct="0">
              <a:defRPr sz="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800">
                <a:solidFill>
                  <a:schemeClr val="tx1"/>
                </a:solidFill>
                <a:latin typeface="Verdana" pitchFamily="34" charset="0"/>
                <a:ea typeface="MS PGothic" pitchFamily="34" charset="-128"/>
              </a:defRPr>
            </a:lvl9pPr>
          </a:lstStyle>
          <a:p>
            <a:pPr algn="ctr" eaLnBrk="1" hangingPunct="1">
              <a:spcBef>
                <a:spcPct val="50000"/>
              </a:spcBef>
              <a:defRPr/>
            </a:pPr>
            <a:r>
              <a:rPr lang="es-ES" sz="2000" b="1" dirty="0" smtClean="0">
                <a:latin typeface="Tahoma" pitchFamily="34" charset="0"/>
              </a:rPr>
              <a:t>La </a:t>
            </a:r>
            <a:r>
              <a:rPr lang="es-ES" sz="2000" b="1" dirty="0" err="1" smtClean="0">
                <a:latin typeface="Tahoma" pitchFamily="34" charset="0"/>
              </a:rPr>
              <a:t>digitilización</a:t>
            </a:r>
            <a:r>
              <a:rPr lang="es-ES" sz="2000" b="1" dirty="0" smtClean="0">
                <a:latin typeface="Tahoma" pitchFamily="34" charset="0"/>
              </a:rPr>
              <a:t>.</a:t>
            </a:r>
          </a:p>
        </p:txBody>
      </p:sp>
      <p:sp>
        <p:nvSpPr>
          <p:cNvPr id="10" name="Text Box 12"/>
          <p:cNvSpPr txBox="1">
            <a:spLocks noChangeArrowheads="1"/>
          </p:cNvSpPr>
          <p:nvPr/>
        </p:nvSpPr>
        <p:spPr bwMode="auto">
          <a:xfrm>
            <a:off x="3380932" y="2373312"/>
            <a:ext cx="2519363" cy="3968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000" b="1">
                <a:latin typeface="Tahoma" charset="0"/>
                <a:ea typeface="ＭＳ Ｐゴシック" charset="0"/>
              </a:rPr>
              <a:t>Internet</a:t>
            </a:r>
          </a:p>
        </p:txBody>
      </p:sp>
      <p:sp>
        <p:nvSpPr>
          <p:cNvPr id="11" name="Text Box 13"/>
          <p:cNvSpPr txBox="1">
            <a:spLocks noChangeArrowheads="1"/>
          </p:cNvSpPr>
          <p:nvPr/>
        </p:nvSpPr>
        <p:spPr bwMode="auto">
          <a:xfrm>
            <a:off x="1148907" y="4086224"/>
            <a:ext cx="3816350" cy="10064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800">
                <a:solidFill>
                  <a:schemeClr val="tx1"/>
                </a:solidFill>
                <a:latin typeface="Verdana" pitchFamily="34" charset="0"/>
                <a:ea typeface="MS PGothic" pitchFamily="34" charset="-128"/>
              </a:defRPr>
            </a:lvl1pPr>
            <a:lvl2pPr marL="742950" indent="-285750" eaLnBrk="0" hangingPunct="0">
              <a:defRPr sz="800">
                <a:solidFill>
                  <a:schemeClr val="tx1"/>
                </a:solidFill>
                <a:latin typeface="Verdana" pitchFamily="34" charset="0"/>
                <a:ea typeface="MS PGothic" pitchFamily="34" charset="-128"/>
              </a:defRPr>
            </a:lvl2pPr>
            <a:lvl3pPr marL="1143000" indent="-228600" eaLnBrk="0" hangingPunct="0">
              <a:defRPr sz="800">
                <a:solidFill>
                  <a:schemeClr val="tx1"/>
                </a:solidFill>
                <a:latin typeface="Verdana" pitchFamily="34" charset="0"/>
                <a:ea typeface="MS PGothic" pitchFamily="34" charset="-128"/>
              </a:defRPr>
            </a:lvl3pPr>
            <a:lvl4pPr marL="1600200" indent="-228600" eaLnBrk="0" hangingPunct="0">
              <a:defRPr sz="800">
                <a:solidFill>
                  <a:schemeClr val="tx1"/>
                </a:solidFill>
                <a:latin typeface="Verdana" pitchFamily="34" charset="0"/>
                <a:ea typeface="MS PGothic" pitchFamily="34" charset="-128"/>
              </a:defRPr>
            </a:lvl4pPr>
            <a:lvl5pPr marL="2057400" indent="-228600" eaLnBrk="0" hangingPunct="0">
              <a:defRPr sz="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800">
                <a:solidFill>
                  <a:schemeClr val="tx1"/>
                </a:solidFill>
                <a:latin typeface="Verdana" pitchFamily="34" charset="0"/>
                <a:ea typeface="MS PGothic" pitchFamily="34" charset="-128"/>
              </a:defRPr>
            </a:lvl9pPr>
          </a:lstStyle>
          <a:p>
            <a:pPr algn="ctr" eaLnBrk="1" hangingPunct="1">
              <a:spcBef>
                <a:spcPct val="50000"/>
              </a:spcBef>
              <a:defRPr/>
            </a:pPr>
            <a:r>
              <a:rPr lang="es-ES" sz="2000" b="1" smtClean="0">
                <a:latin typeface="Tahoma" pitchFamily="34" charset="0"/>
              </a:rPr>
              <a:t>La caída de los costes de creación /producción /fabricación cultural</a:t>
            </a:r>
          </a:p>
        </p:txBody>
      </p:sp>
      <p:sp>
        <p:nvSpPr>
          <p:cNvPr id="12" name="Text Box 14"/>
          <p:cNvSpPr txBox="1">
            <a:spLocks noChangeArrowheads="1"/>
          </p:cNvSpPr>
          <p:nvPr/>
        </p:nvSpPr>
        <p:spPr bwMode="auto">
          <a:xfrm>
            <a:off x="1148907" y="5526087"/>
            <a:ext cx="3816350" cy="7016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800">
                <a:solidFill>
                  <a:schemeClr val="tx1"/>
                </a:solidFill>
                <a:latin typeface="Verdana" pitchFamily="34" charset="0"/>
                <a:ea typeface="MS PGothic" pitchFamily="34" charset="-128"/>
              </a:defRPr>
            </a:lvl1pPr>
            <a:lvl2pPr marL="742950" indent="-285750" eaLnBrk="0" hangingPunct="0">
              <a:defRPr sz="800">
                <a:solidFill>
                  <a:schemeClr val="tx1"/>
                </a:solidFill>
                <a:latin typeface="Verdana" pitchFamily="34" charset="0"/>
                <a:ea typeface="MS PGothic" pitchFamily="34" charset="-128"/>
              </a:defRPr>
            </a:lvl2pPr>
            <a:lvl3pPr marL="1143000" indent="-228600" eaLnBrk="0" hangingPunct="0">
              <a:defRPr sz="800">
                <a:solidFill>
                  <a:schemeClr val="tx1"/>
                </a:solidFill>
                <a:latin typeface="Verdana" pitchFamily="34" charset="0"/>
                <a:ea typeface="MS PGothic" pitchFamily="34" charset="-128"/>
              </a:defRPr>
            </a:lvl3pPr>
            <a:lvl4pPr marL="1600200" indent="-228600" eaLnBrk="0" hangingPunct="0">
              <a:defRPr sz="800">
                <a:solidFill>
                  <a:schemeClr val="tx1"/>
                </a:solidFill>
                <a:latin typeface="Verdana" pitchFamily="34" charset="0"/>
                <a:ea typeface="MS PGothic" pitchFamily="34" charset="-128"/>
              </a:defRPr>
            </a:lvl4pPr>
            <a:lvl5pPr marL="2057400" indent="-228600" eaLnBrk="0" hangingPunct="0">
              <a:defRPr sz="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800">
                <a:solidFill>
                  <a:schemeClr val="tx1"/>
                </a:solidFill>
                <a:latin typeface="Verdana" pitchFamily="34" charset="0"/>
                <a:ea typeface="MS PGothic" pitchFamily="34" charset="-128"/>
              </a:defRPr>
            </a:lvl9pPr>
          </a:lstStyle>
          <a:p>
            <a:pPr algn="ctr" eaLnBrk="1" hangingPunct="1">
              <a:spcBef>
                <a:spcPct val="50000"/>
              </a:spcBef>
              <a:defRPr/>
            </a:pPr>
            <a:r>
              <a:rPr lang="es-ES" sz="2000" b="1" smtClean="0">
                <a:latin typeface="Tahoma" pitchFamily="34" charset="0"/>
              </a:rPr>
              <a:t>La caída de los costes de la distribución cultural</a:t>
            </a:r>
          </a:p>
        </p:txBody>
      </p:sp>
      <p:sp>
        <p:nvSpPr>
          <p:cNvPr id="13" name="Text Box 15"/>
          <p:cNvSpPr txBox="1">
            <a:spLocks noChangeArrowheads="1"/>
          </p:cNvSpPr>
          <p:nvPr/>
        </p:nvSpPr>
        <p:spPr bwMode="auto">
          <a:xfrm>
            <a:off x="2714182" y="5016499"/>
            <a:ext cx="41592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s-ES" sz="3200" b="1">
                <a:latin typeface="Times New Roman" charset="0"/>
                <a:ea typeface="ＭＳ Ｐゴシック" charset="0"/>
              </a:rPr>
              <a:t>+</a:t>
            </a:r>
          </a:p>
        </p:txBody>
      </p:sp>
      <p:sp>
        <p:nvSpPr>
          <p:cNvPr id="14" name="AutoShape 16"/>
          <p:cNvSpPr>
            <a:spLocks noChangeArrowheads="1"/>
          </p:cNvSpPr>
          <p:nvPr/>
        </p:nvSpPr>
        <p:spPr bwMode="auto">
          <a:xfrm rot="5400000">
            <a:off x="4461227" y="3843337"/>
            <a:ext cx="976312" cy="485775"/>
          </a:xfrm>
          <a:custGeom>
            <a:avLst/>
            <a:gdLst>
              <a:gd name="T0" fmla="*/ 732234 w 21600"/>
              <a:gd name="T1" fmla="*/ 0 h 21600"/>
              <a:gd name="T2" fmla="*/ 0 w 21600"/>
              <a:gd name="T3" fmla="*/ 242888 h 21600"/>
              <a:gd name="T4" fmla="*/ 732234 w 21600"/>
              <a:gd name="T5" fmla="*/ 485775 h 21600"/>
              <a:gd name="T6" fmla="*/ 976312 w 21600"/>
              <a:gd name="T7" fmla="*/ 24288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s-ES"/>
          </a:p>
        </p:txBody>
      </p:sp>
      <p:sp>
        <p:nvSpPr>
          <p:cNvPr id="15" name="Text Box 17"/>
          <p:cNvSpPr txBox="1">
            <a:spLocks noChangeArrowheads="1"/>
          </p:cNvSpPr>
          <p:nvPr/>
        </p:nvSpPr>
        <p:spPr bwMode="auto">
          <a:xfrm>
            <a:off x="5252595" y="4229099"/>
            <a:ext cx="3132137" cy="7016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800">
                <a:solidFill>
                  <a:schemeClr val="tx1"/>
                </a:solidFill>
                <a:latin typeface="Verdana" pitchFamily="34" charset="0"/>
                <a:ea typeface="MS PGothic" pitchFamily="34" charset="-128"/>
              </a:defRPr>
            </a:lvl1pPr>
            <a:lvl2pPr marL="742950" indent="-285750" eaLnBrk="0" hangingPunct="0">
              <a:defRPr sz="800">
                <a:solidFill>
                  <a:schemeClr val="tx1"/>
                </a:solidFill>
                <a:latin typeface="Verdana" pitchFamily="34" charset="0"/>
                <a:ea typeface="MS PGothic" pitchFamily="34" charset="-128"/>
              </a:defRPr>
            </a:lvl2pPr>
            <a:lvl3pPr marL="1143000" indent="-228600" eaLnBrk="0" hangingPunct="0">
              <a:defRPr sz="800">
                <a:solidFill>
                  <a:schemeClr val="tx1"/>
                </a:solidFill>
                <a:latin typeface="Verdana" pitchFamily="34" charset="0"/>
                <a:ea typeface="MS PGothic" pitchFamily="34" charset="-128"/>
              </a:defRPr>
            </a:lvl3pPr>
            <a:lvl4pPr marL="1600200" indent="-228600" eaLnBrk="0" hangingPunct="0">
              <a:defRPr sz="800">
                <a:solidFill>
                  <a:schemeClr val="tx1"/>
                </a:solidFill>
                <a:latin typeface="Verdana" pitchFamily="34" charset="0"/>
                <a:ea typeface="MS PGothic" pitchFamily="34" charset="-128"/>
              </a:defRPr>
            </a:lvl4pPr>
            <a:lvl5pPr marL="2057400" indent="-228600" eaLnBrk="0" hangingPunct="0">
              <a:defRPr sz="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800">
                <a:solidFill>
                  <a:schemeClr val="tx1"/>
                </a:solidFill>
                <a:latin typeface="Verdana" pitchFamily="34" charset="0"/>
                <a:ea typeface="MS PGothic" pitchFamily="34" charset="-128"/>
              </a:defRPr>
            </a:lvl9pPr>
          </a:lstStyle>
          <a:p>
            <a:pPr algn="ctr" eaLnBrk="1" hangingPunct="1">
              <a:spcBef>
                <a:spcPct val="50000"/>
              </a:spcBef>
              <a:defRPr/>
            </a:pPr>
            <a:r>
              <a:rPr lang="es-ES" sz="2000" b="1" smtClean="0">
                <a:latin typeface="Tahoma" pitchFamily="34" charset="0"/>
              </a:rPr>
              <a:t>Democratización de la creación cultural</a:t>
            </a:r>
          </a:p>
        </p:txBody>
      </p:sp>
      <p:sp>
        <p:nvSpPr>
          <p:cNvPr id="16" name="Text Box 18"/>
          <p:cNvSpPr txBox="1">
            <a:spLocks noChangeArrowheads="1"/>
          </p:cNvSpPr>
          <p:nvPr/>
        </p:nvSpPr>
        <p:spPr bwMode="auto">
          <a:xfrm>
            <a:off x="5252595" y="5686424"/>
            <a:ext cx="3132137" cy="3968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800">
                <a:solidFill>
                  <a:schemeClr val="tx1"/>
                </a:solidFill>
                <a:latin typeface="Verdana" pitchFamily="34" charset="0"/>
                <a:ea typeface="MS PGothic" pitchFamily="34" charset="-128"/>
              </a:defRPr>
            </a:lvl1pPr>
            <a:lvl2pPr marL="742950" indent="-285750" eaLnBrk="0" hangingPunct="0">
              <a:defRPr sz="800">
                <a:solidFill>
                  <a:schemeClr val="tx1"/>
                </a:solidFill>
                <a:latin typeface="Verdana" pitchFamily="34" charset="0"/>
                <a:ea typeface="MS PGothic" pitchFamily="34" charset="-128"/>
              </a:defRPr>
            </a:lvl2pPr>
            <a:lvl3pPr marL="1143000" indent="-228600" eaLnBrk="0" hangingPunct="0">
              <a:defRPr sz="800">
                <a:solidFill>
                  <a:schemeClr val="tx1"/>
                </a:solidFill>
                <a:latin typeface="Verdana" pitchFamily="34" charset="0"/>
                <a:ea typeface="MS PGothic" pitchFamily="34" charset="-128"/>
              </a:defRPr>
            </a:lvl3pPr>
            <a:lvl4pPr marL="1600200" indent="-228600" eaLnBrk="0" hangingPunct="0">
              <a:defRPr sz="800">
                <a:solidFill>
                  <a:schemeClr val="tx1"/>
                </a:solidFill>
                <a:latin typeface="Verdana" pitchFamily="34" charset="0"/>
                <a:ea typeface="MS PGothic" pitchFamily="34" charset="-128"/>
              </a:defRPr>
            </a:lvl4pPr>
            <a:lvl5pPr marL="2057400" indent="-228600" eaLnBrk="0" hangingPunct="0">
              <a:defRPr sz="8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8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8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8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800">
                <a:solidFill>
                  <a:schemeClr val="tx1"/>
                </a:solidFill>
                <a:latin typeface="Verdana" pitchFamily="34" charset="0"/>
                <a:ea typeface="MS PGothic" pitchFamily="34" charset="-128"/>
              </a:defRPr>
            </a:lvl9pPr>
          </a:lstStyle>
          <a:p>
            <a:pPr algn="ctr" eaLnBrk="1" hangingPunct="1">
              <a:spcBef>
                <a:spcPct val="50000"/>
              </a:spcBef>
              <a:defRPr/>
            </a:pPr>
            <a:r>
              <a:rPr lang="es-ES" sz="2000" b="1" smtClean="0">
                <a:latin typeface="Tahoma" pitchFamily="34" charset="0"/>
              </a:rPr>
              <a:t>Desintermediación</a:t>
            </a:r>
          </a:p>
        </p:txBody>
      </p:sp>
      <p:pic>
        <p:nvPicPr>
          <p:cNvPr id="17" name="Picture 15" descr="01%20internet%20der%20dinge-g_tcm5-410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0198" y="2517981"/>
            <a:ext cx="939935" cy="1346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ángulo redondeado 1"/>
          <p:cNvSpPr/>
          <p:nvPr/>
        </p:nvSpPr>
        <p:spPr>
          <a:xfrm>
            <a:off x="6598726" y="2517981"/>
            <a:ext cx="1380488" cy="13160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REDEFINICIÓN DE LOS DERECHOS DE PROPIEDAD</a:t>
            </a:r>
            <a:endParaRPr lang="en-US" sz="1400" dirty="0"/>
          </a:p>
        </p:txBody>
      </p:sp>
    </p:spTree>
    <p:extLst>
      <p:ext uri="{BB962C8B-B14F-4D97-AF65-F5344CB8AC3E}">
        <p14:creationId xmlns:p14="http://schemas.microsoft.com/office/powerpoint/2010/main" val="877074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900290"/>
            <a:ext cx="6777930" cy="369332"/>
          </a:xfrm>
          <a:prstGeom prst="rect">
            <a:avLst/>
          </a:prstGeom>
          <a:noFill/>
        </p:spPr>
        <p:txBody>
          <a:bodyPr wrap="none" rtlCol="0">
            <a:spAutoFit/>
          </a:bodyPr>
          <a:lstStyle/>
          <a:p>
            <a:r>
              <a:rPr lang="en-US" dirty="0" smtClean="0"/>
              <a:t>¿</a:t>
            </a:r>
            <a:r>
              <a:rPr lang="en-US" dirty="0" err="1" smtClean="0"/>
              <a:t>Que</a:t>
            </a:r>
            <a:r>
              <a:rPr lang="en-US" dirty="0" smtClean="0"/>
              <a:t> </a:t>
            </a:r>
            <a:r>
              <a:rPr lang="en-US" dirty="0" err="1" smtClean="0"/>
              <a:t>aportan</a:t>
            </a:r>
            <a:r>
              <a:rPr lang="en-US" dirty="0" smtClean="0"/>
              <a:t> los </a:t>
            </a:r>
            <a:r>
              <a:rPr lang="en-US" dirty="0" err="1" smtClean="0"/>
              <a:t>economistas</a:t>
            </a:r>
            <a:r>
              <a:rPr lang="en-US" dirty="0" smtClean="0"/>
              <a:t> al </a:t>
            </a:r>
            <a:r>
              <a:rPr lang="en-US" dirty="0" err="1" smtClean="0"/>
              <a:t>análisis</a:t>
            </a:r>
            <a:r>
              <a:rPr lang="en-US" dirty="0" smtClean="0"/>
              <a:t> de los </a:t>
            </a:r>
            <a:r>
              <a:rPr lang="en-US" dirty="0" err="1" smtClean="0"/>
              <a:t>fenómenos</a:t>
            </a:r>
            <a:r>
              <a:rPr lang="en-US" dirty="0" smtClean="0"/>
              <a:t> </a:t>
            </a:r>
            <a:r>
              <a:rPr lang="en-US" dirty="0" err="1" smtClean="0"/>
              <a:t>culturales</a:t>
            </a:r>
            <a:r>
              <a:rPr lang="en-US" dirty="0" smtClean="0"/>
              <a:t>?</a:t>
            </a:r>
            <a:endParaRPr lang="en-US" dirty="0"/>
          </a:p>
        </p:txBody>
      </p:sp>
      <p:sp>
        <p:nvSpPr>
          <p:cNvPr id="6" name="CuadroTexto 5"/>
          <p:cNvSpPr txBox="1"/>
          <p:nvPr/>
        </p:nvSpPr>
        <p:spPr>
          <a:xfrm>
            <a:off x="559999" y="1269622"/>
            <a:ext cx="8146134" cy="369332"/>
          </a:xfrm>
          <a:prstGeom prst="rect">
            <a:avLst/>
          </a:prstGeom>
          <a:noFill/>
        </p:spPr>
        <p:txBody>
          <a:bodyPr wrap="square" rtlCol="0">
            <a:spAutoFit/>
          </a:bodyPr>
          <a:lstStyle/>
          <a:p>
            <a:r>
              <a:rPr lang="en-US" dirty="0" smtClean="0"/>
              <a:t>-3. La </a:t>
            </a:r>
            <a:r>
              <a:rPr lang="en-US" dirty="0" err="1" smtClean="0"/>
              <a:t>economía</a:t>
            </a:r>
            <a:r>
              <a:rPr lang="en-US" dirty="0" smtClean="0"/>
              <a:t> </a:t>
            </a:r>
            <a:r>
              <a:rPr lang="en-US" dirty="0" err="1" smtClean="0"/>
              <a:t>política</a:t>
            </a:r>
            <a:r>
              <a:rPr lang="en-US" dirty="0" smtClean="0"/>
              <a:t> de los </a:t>
            </a:r>
            <a:r>
              <a:rPr lang="en-US" dirty="0" err="1" smtClean="0"/>
              <a:t>sectores</a:t>
            </a:r>
            <a:r>
              <a:rPr lang="en-US" dirty="0" smtClean="0"/>
              <a:t> </a:t>
            </a:r>
            <a:r>
              <a:rPr lang="en-US" dirty="0" err="1" smtClean="0"/>
              <a:t>culturales</a:t>
            </a:r>
            <a:r>
              <a:rPr lang="en-US" dirty="0" smtClean="0"/>
              <a:t> y </a:t>
            </a:r>
            <a:r>
              <a:rPr lang="en-US" dirty="0" err="1" smtClean="0"/>
              <a:t>creativos</a:t>
            </a:r>
            <a:endParaRPr lang="en-US" i="1" dirty="0"/>
          </a:p>
        </p:txBody>
      </p:sp>
      <p:pic>
        <p:nvPicPr>
          <p:cNvPr id="8" name="Imagen 7"/>
          <p:cNvPicPr>
            <a:picLocks noChangeAspect="1"/>
          </p:cNvPicPr>
          <p:nvPr/>
        </p:nvPicPr>
        <p:blipFill>
          <a:blip r:embed="rId2"/>
          <a:stretch>
            <a:fillRect/>
          </a:stretch>
        </p:blipFill>
        <p:spPr>
          <a:xfrm>
            <a:off x="1475656" y="2564904"/>
            <a:ext cx="6948264" cy="40742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1236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526</TotalTime>
  <Words>1220</Words>
  <Application>Microsoft Office PowerPoint</Application>
  <PresentationFormat>Presentación en pantalla (4:3)</PresentationFormat>
  <Paragraphs>133</Paragraphs>
  <Slides>20</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ＭＳ Ｐゴシック</vt:lpstr>
      <vt:lpstr>ＭＳ Ｐゴシック</vt:lpstr>
      <vt:lpstr>Arial</vt:lpstr>
      <vt:lpstr>Calibri</vt:lpstr>
      <vt:lpstr>Tahoma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Pau Rausell Köster</dc:creator>
  <cp:lastModifiedBy>Pau</cp:lastModifiedBy>
  <cp:revision>17</cp:revision>
  <dcterms:created xsi:type="dcterms:W3CDTF">2015-03-22T15:28:18Z</dcterms:created>
  <dcterms:modified xsi:type="dcterms:W3CDTF">2016-05-24T04:38:08Z</dcterms:modified>
</cp:coreProperties>
</file>